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56" r:id="rId5"/>
    <p:sldId id="395" r:id="rId6"/>
    <p:sldId id="425" r:id="rId7"/>
    <p:sldId id="424" r:id="rId8"/>
    <p:sldId id="426" r:id="rId9"/>
    <p:sldId id="427" r:id="rId10"/>
    <p:sldId id="286" r:id="rId11"/>
    <p:sldId id="428" r:id="rId12"/>
    <p:sldId id="430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40" r:id="rId21"/>
    <p:sldId id="441" r:id="rId22"/>
    <p:sldId id="443" r:id="rId23"/>
    <p:sldId id="444" r:id="rId24"/>
    <p:sldId id="445" r:id="rId25"/>
    <p:sldId id="446" r:id="rId26"/>
    <p:sldId id="447" r:id="rId27"/>
    <p:sldId id="449" r:id="rId28"/>
    <p:sldId id="451" r:id="rId29"/>
    <p:sldId id="452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4" r:id="rId39"/>
    <p:sldId id="465" r:id="rId40"/>
    <p:sldId id="466" r:id="rId41"/>
    <p:sldId id="468" r:id="rId42"/>
    <p:sldId id="469" r:id="rId43"/>
    <p:sldId id="470" r:id="rId44"/>
    <p:sldId id="471" r:id="rId45"/>
    <p:sldId id="473" r:id="rId46"/>
    <p:sldId id="474" r:id="rId47"/>
    <p:sldId id="475" r:id="rId48"/>
    <p:sldId id="476" r:id="rId49"/>
    <p:sldId id="477" r:id="rId50"/>
    <p:sldId id="478" r:id="rId51"/>
    <p:sldId id="47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48235"/>
    <a:srgbClr val="FF00FF"/>
    <a:srgbClr val="FF99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3" autoAdjust="0"/>
    <p:restoredTop sz="93400" autoAdjust="0"/>
  </p:normalViewPr>
  <p:slideViewPr>
    <p:cSldViewPr snapToGrid="0">
      <p:cViewPr varScale="1">
        <p:scale>
          <a:sx n="63" d="100"/>
          <a:sy n="63" d="100"/>
        </p:scale>
        <p:origin x="4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https://www.gettyimages.co.uk/detail/illustration/yellow-light-bulb-icon-royalty-free-illustration/165766463?phrase=Yellow%20light%20bulb  -- reusing lightbulb from </a:t>
            </a:r>
            <a:r>
              <a:rPr lang="en-US" dirty="0" err="1"/>
              <a:t>Chpt</a:t>
            </a:r>
            <a:r>
              <a:rPr lang="en-US" dirty="0"/>
              <a:t> 7.  No need to rebuy.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https://www.gettyimages.co.uk/detail/illustration/tug-of-war-royalty-free-illustration/539323917?adppopup=true – tug of war picture  -- BUY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https://www.gettyimages.co.uk/detail/illustration/girl-holding-a-large-homework-book-royalty-free-illustration/188016370?searchscope=image%2Cfilm&amp;adppopup=true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BUY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https://www.gettyimages.co.uk/detail/illustration/teacher-royalty-free-illustration/487846580?searchscope=image%2Cfilm&amp;adppopup=true  -- BUY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dirty="0"/>
              <a:t>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7233C-CB83-2DF6-8C96-46F6C595A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222F0-786C-418D-E8D3-A29AB632F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1468C-C337-AA85-7A7B-FDBF14904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AE1A-EDE2-8BCF-A44B-76D2A9B53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9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5271F-43F8-0D31-44E3-EE45B2DEE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82AB7-0989-29D3-26DF-1F02EE07B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E2FF1-91D5-5BDE-504E-19DA474B9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9B571-F0BE-8756-CF11-7D593866A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6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73AE2-49CC-42D9-80F3-A3E1DBB3B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70E4-D6B8-05EB-E3E3-461F18640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0B330-F9FA-8979-EA5C-EA9F2624D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97AB2-3D8D-AA26-B850-E9E8F9047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DE530-0A3F-57CF-4424-5114668B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A153E-754D-A74F-725C-BE32E5C53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3EE63-6015-D5E1-7AEB-F11DFF50F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6FEF5-FED3-D384-6D58-47B0CCF5B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9653D-9170-3A3B-5B41-F6D7832A5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B65F9-B18E-E5B4-F823-B5AD8866B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2ADDD-0F05-B25E-B354-837B2A105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B1977-233D-8D19-ABB5-9FAB1666D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6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DA4A2-DF65-17A0-BFDD-A9B57AE9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416F2-3D00-D70D-AEC4-678C30343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95CEC-F42C-374B-5548-E002E0604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1FD98-2209-B128-A251-F46B4D3B0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16DB0-930E-137D-F144-B3F54B75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C87A4-06BC-757A-92CA-8DC526C45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10EE6-D930-6989-56EF-01C1D3663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1E60C-FDC5-0B0E-82E7-EF57E08DD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1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5058A-76E8-D87C-C5B0-1861BEA1D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996DC-DA07-6D78-F5C7-3E9E38B25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4CCDC-9CF3-CD7B-2B45-B5F2A207A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B17DA-B7E7-62A6-24A4-2A1E0D07C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AEC6-42F7-9878-76D3-1682A5AA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05D3C-A780-B156-A3E7-7C0C97E7D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33F63-2D2F-CF43-98D4-800084842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391E5-FC25-CB34-2C7D-268D71DFE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3C5D4-FBCE-5592-4888-E972C1771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5D5A0-7C7E-F849-873A-A8490695E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F9DC6-899D-02A3-ED51-139A5B440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5874-9AAF-4C4D-65AD-7CB10A861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543B-F269-2238-D79D-C5A978B8B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6F15A-7D8B-458A-9BD1-B0D2C20CA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D9A70-83E2-737D-367A-1CBD66CF7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A0F23-DBA9-82FC-325E-6119613A1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0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2AF72-9F26-9327-AFB6-90D2C47E2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C8DD6-ACCF-24FE-DE81-7F08016B3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9AE34-1337-4B37-8805-CBE8538B2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25810-9291-0ABA-1EA5-083E7D2C5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1E06A-895C-6F0E-7ED4-563162E88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41429-43FD-BDEC-F890-6DE210B11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94C37-B594-0C32-9283-AD02323FE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EC305-F34A-3A8F-0FD1-E3D86500E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76E8-6F0C-1D08-9A30-DCC17B68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C2CA6-F8DB-AD96-C57B-884FB1976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929FF-2D92-329F-BC61-B923E6A52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09FD6-90D6-AA70-FF86-E569DF626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0D7-63CC-4FCD-AFFD-6BA7E036A2EF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FB5-A5C0-4C12-A1BB-A070170F4EED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6D9-0100-48A8-BC57-83EE089B8A9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B451-49DC-4F83-92BC-DE832F1795DE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431-F114-4A39-901C-7D23ADA3F5C1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2E0C-F323-4A03-B8EA-1F5EC2E9AACB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A7C7-9B8D-49FA-A0DE-72C9B48EFD30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5566-08F2-4559-A492-AB2A921C03F0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3521-191B-46EF-A3F2-8578F11AAF2D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4C35-117E-4E1A-A2B0-75CF49FC1AA9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E9AE-618E-440A-B2D3-604738E68D68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2FEB-22EE-409A-9F33-ED7DDC8ECD3F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44.png"/><Relationship Id="rId12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5.png"/><Relationship Id="rId5" Type="http://schemas.openxmlformats.org/officeDocument/2006/relationships/image" Target="../media/image46.png"/><Relationship Id="rId1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1.jpe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7.png"/><Relationship Id="rId12" Type="http://schemas.openxmlformats.org/officeDocument/2006/relationships/image" Target="../media/image6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65.png"/><Relationship Id="rId5" Type="http://schemas.openxmlformats.org/officeDocument/2006/relationships/image" Target="../media/image52.png"/><Relationship Id="rId10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63.png"/><Relationship Id="rId14" Type="http://schemas.openxmlformats.org/officeDocument/2006/relationships/hyperlink" Target="https://pixabay.com/id/vectors/cek-tanda-centang-merah-mark-kutu-303494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67.png"/><Relationship Id="rId10" Type="http://schemas.openxmlformats.org/officeDocument/2006/relationships/image" Target="../media/image1.jpeg"/><Relationship Id="rId4" Type="http://schemas.openxmlformats.org/officeDocument/2006/relationships/image" Target="../media/image58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2.png"/><Relationship Id="rId7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92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8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511.png"/><Relationship Id="rId4" Type="http://schemas.openxmlformats.org/officeDocument/2006/relationships/image" Target="../media/image117.png"/><Relationship Id="rId9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23.jpe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5.png"/><Relationship Id="rId10" Type="http://schemas.openxmlformats.org/officeDocument/2006/relationships/image" Target="../media/image33.svg"/><Relationship Id="rId4" Type="http://schemas.openxmlformats.org/officeDocument/2006/relationships/image" Target="../media/image131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240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0.png"/><Relationship Id="rId9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0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11" Type="http://schemas.openxmlformats.org/officeDocument/2006/relationships/image" Target="../media/image33.svg"/><Relationship Id="rId5" Type="http://schemas.openxmlformats.org/officeDocument/2006/relationships/image" Target="../media/image151.png"/><Relationship Id="rId10" Type="http://schemas.openxmlformats.org/officeDocument/2006/relationships/image" Target="../media/image32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7" Type="http://schemas.openxmlformats.org/officeDocument/2006/relationships/image" Target="../media/image190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6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136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45.png"/><Relationship Id="rId4" Type="http://schemas.openxmlformats.org/officeDocument/2006/relationships/image" Target="../media/image2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10" Type="http://schemas.openxmlformats.org/officeDocument/2006/relationships/image" Target="../media/image227.png"/><Relationship Id="rId4" Type="http://schemas.openxmlformats.org/officeDocument/2006/relationships/image" Target="../media/image218.png"/><Relationship Id="rId9" Type="http://schemas.openxmlformats.org/officeDocument/2006/relationships/image" Target="../media/image2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9.png"/><Relationship Id="rId7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4" Type="http://schemas.openxmlformats.org/officeDocument/2006/relationships/image" Target="../media/image34.jpeg"/><Relationship Id="rId9" Type="http://schemas.openxmlformats.org/officeDocument/2006/relationships/image" Target="../media/image2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34.jpe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44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34.jpeg"/><Relationship Id="rId5" Type="http://schemas.openxmlformats.org/officeDocument/2006/relationships/image" Target="../media/image240.png"/><Relationship Id="rId10" Type="http://schemas.openxmlformats.org/officeDocument/2006/relationships/image" Target="../media/image248.png"/><Relationship Id="rId4" Type="http://schemas.openxmlformats.org/officeDocument/2006/relationships/image" Target="../media/image239.png"/><Relationship Id="rId9" Type="http://schemas.openxmlformats.org/officeDocument/2006/relationships/image" Target="../media/image247.png"/><Relationship Id="rId14" Type="http://schemas.openxmlformats.org/officeDocument/2006/relationships/image" Target="../media/image24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24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253.png"/><Relationship Id="rId5" Type="http://schemas.openxmlformats.org/officeDocument/2006/relationships/image" Target="../media/image232.png"/><Relationship Id="rId10" Type="http://schemas.openxmlformats.org/officeDocument/2006/relationships/image" Target="../media/image252.png"/><Relationship Id="rId4" Type="http://schemas.openxmlformats.org/officeDocument/2006/relationships/image" Target="../media/image228.png"/><Relationship Id="rId9" Type="http://schemas.openxmlformats.org/officeDocument/2006/relationships/image" Target="../media/image2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hyperlink" Target="https://pixabay.com/id/vectors/cek-tanda-centang-merah-mark-kutu-303494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hyperlink" Target="https://pixabay.com/id/vectors/cek-tanda-centang-merah-mark-kutu-303494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166" y="1041400"/>
            <a:ext cx="9916633" cy="2387600"/>
          </a:xfrm>
        </p:spPr>
        <p:txBody>
          <a:bodyPr>
            <a:normAutofit/>
          </a:bodyPr>
          <a:lstStyle/>
          <a:p>
            <a:r>
              <a:rPr lang="en-US"/>
              <a:t>Chapter 16</a:t>
            </a:r>
            <a:br>
              <a:rPr lang="en-US" dirty="0"/>
            </a:br>
            <a:r>
              <a:rPr lang="en-US" dirty="0"/>
              <a:t>Classical Statistical Inference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7A9FF-A633-3914-40EE-A5C45683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E777-3C45-FC6C-34E0-EDAC274DD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D609C57-DE6E-F69E-70DD-012635A8B692}"/>
              </a:ext>
            </a:extLst>
          </p:cNvPr>
          <p:cNvSpPr/>
          <p:nvPr/>
        </p:nvSpPr>
        <p:spPr>
          <a:xfrm>
            <a:off x="7141320" y="3942929"/>
            <a:ext cx="4717599" cy="2228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7D4FA-4769-EEE4-C32A-ABED0EA8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CF55B-8BD9-9779-2FEE-9EE1E99EA5C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CCD73-5A03-127A-7E41-F5E83E9CC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 of MLE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3C61D5-CF51-1C67-652B-86F438A0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E427D0C0-3B32-FEF4-1DDA-F4CCCD2BC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19A846-EF2F-BAB3-F5A8-760AEAC72C5A}"/>
              </a:ext>
            </a:extLst>
          </p:cNvPr>
          <p:cNvSpPr txBox="1"/>
          <p:nvPr/>
        </p:nvSpPr>
        <p:spPr>
          <a:xfrm>
            <a:off x="9675462" y="2265996"/>
            <a:ext cx="25996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FA56D3-BFBC-2956-DD97-72894B8C180C}"/>
                  </a:ext>
                </a:extLst>
              </p:cNvPr>
              <p:cNvSpPr txBox="1"/>
              <p:nvPr/>
            </p:nvSpPr>
            <p:spPr>
              <a:xfrm>
                <a:off x="0" y="3154796"/>
                <a:ext cx="99907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Q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:  Suppose we observe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 pinks in our sample.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=3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 ?  </m:t>
                    </m:r>
                  </m:oMath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FA56D3-BFBC-2956-DD97-72894B8C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4796"/>
                <a:ext cx="9990756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peak&#10;&#10;Description automatically generated">
            <a:extLst>
              <a:ext uri="{FF2B5EF4-FFF2-40B4-BE49-F238E27FC236}">
                <a16:creationId xmlns:a16="http://schemas.microsoft.com/office/drawing/2014/main" id="{32FACAF1-9BAB-116B-9480-77BC14B00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1" y="3898219"/>
            <a:ext cx="3084058" cy="2302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C9BD4D2E-6161-664C-ECAC-D8DB1CB8AFF6}"/>
                  </a:ext>
                </a:extLst>
              </p:cNvPr>
              <p:cNvSpPr/>
              <p:nvPr/>
            </p:nvSpPr>
            <p:spPr>
              <a:xfrm>
                <a:off x="508087" y="3887679"/>
                <a:ext cx="2931736" cy="950356"/>
              </a:xfrm>
              <a:prstGeom prst="wedgeEllipseCallout">
                <a:avLst>
                  <a:gd name="adj1" fmla="val 50288"/>
                  <a:gd name="adj2" fmla="val 6047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What value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maximizes this?</a:t>
                </a:r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C9BD4D2E-6161-664C-ECAC-D8DB1CB8A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7" y="3887679"/>
                <a:ext cx="2931736" cy="950356"/>
              </a:xfrm>
              <a:prstGeom prst="wedgeEllipseCallout">
                <a:avLst>
                  <a:gd name="adj1" fmla="val 50288"/>
                  <a:gd name="adj2" fmla="val 6047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33ED44BD-ABEF-2B1F-B263-1A6044F287BC}"/>
                  </a:ext>
                </a:extLst>
              </p:cNvPr>
              <p:cNvSpPr/>
              <p:nvPr/>
            </p:nvSpPr>
            <p:spPr>
              <a:xfrm>
                <a:off x="1557575" y="5211671"/>
                <a:ext cx="1621105" cy="616428"/>
              </a:xfrm>
              <a:prstGeom prst="wedgeEllipseCallout">
                <a:avLst>
                  <a:gd name="adj1" fmla="val -54002"/>
                  <a:gd name="adj2" fmla="val 7169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=150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33ED44BD-ABEF-2B1F-B263-1A6044F28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75" y="5211671"/>
                <a:ext cx="1621105" cy="616428"/>
              </a:xfrm>
              <a:prstGeom prst="wedgeEllipseCallout">
                <a:avLst>
                  <a:gd name="adj1" fmla="val -54002"/>
                  <a:gd name="adj2" fmla="val 7169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4E794-52F4-743E-BBAE-17A41E692E6C}"/>
                  </a:ext>
                </a:extLst>
              </p:cNvPr>
              <p:cNvSpPr txBox="1"/>
              <p:nvPr/>
            </p:nvSpPr>
            <p:spPr>
              <a:xfrm>
                <a:off x="7341824" y="4176042"/>
                <a:ext cx="1787092" cy="4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4E794-52F4-743E-BBAE-17A41E692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24" y="4176042"/>
                <a:ext cx="1787092" cy="477118"/>
              </a:xfrm>
              <a:prstGeom prst="rect">
                <a:avLst/>
              </a:prstGeom>
              <a:blipFill>
                <a:blip r:embed="rId10"/>
                <a:stretch>
                  <a:fillRect t="-384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8655A-FCE9-95CA-3899-B57EB91DE055}"/>
                  </a:ext>
                </a:extLst>
              </p:cNvPr>
              <p:cNvSpPr txBox="1"/>
              <p:nvPr/>
            </p:nvSpPr>
            <p:spPr>
              <a:xfrm>
                <a:off x="8210304" y="4822182"/>
                <a:ext cx="3518206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8655A-FCE9-95CA-3899-B57EB91DE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304" y="4822182"/>
                <a:ext cx="3518206" cy="640303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3E4D71-40ED-FFDA-334A-31ED727D136C}"/>
                  </a:ext>
                </a:extLst>
              </p:cNvPr>
              <p:cNvSpPr txBox="1"/>
              <p:nvPr/>
            </p:nvSpPr>
            <p:spPr>
              <a:xfrm>
                <a:off x="8235370" y="5568217"/>
                <a:ext cx="1078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3E4D71-40ED-FFDA-334A-31ED727D1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370" y="5568217"/>
                <a:ext cx="10780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ACF80F-19F9-8B57-DDFB-8929BC5F0C90}"/>
                  </a:ext>
                </a:extLst>
              </p:cNvPr>
              <p:cNvSpPr txBox="1"/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ACF80F-19F9-8B57-DDFB-8929BC5F0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blipFill>
                <a:blip r:embed="rId13"/>
                <a:stretch>
                  <a:fillRect l="-1770" t="-11628" r="-7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315D52-13CF-21F3-480F-BBE06925FEDA}"/>
                  </a:ext>
                </a:extLst>
              </p:cNvPr>
              <p:cNvSpPr txBox="1"/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beans w/ replacement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315D52-13CF-21F3-480F-BBE06925F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blipFill>
                <a:blip r:embed="rId14"/>
                <a:stretch>
                  <a:fillRect l="-13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317593-0224-4DB0-4FFA-F933B67C0E4A}"/>
                  </a:ext>
                </a:extLst>
              </p:cNvPr>
              <p:cNvSpPr txBox="1"/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317593-0224-4DB0-4FFA-F933B67C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blipFill>
                <a:blip r:embed="rId15"/>
                <a:stretch>
                  <a:fillRect t="-10465" r="-150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9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6" grpId="0" animBg="1"/>
      <p:bldP spid="12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01F4-8179-7E25-DD09-03BF8D983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408A580-FE09-FF5E-9DD3-E28673CDFDB9}"/>
              </a:ext>
            </a:extLst>
          </p:cNvPr>
          <p:cNvSpPr/>
          <p:nvPr/>
        </p:nvSpPr>
        <p:spPr>
          <a:xfrm>
            <a:off x="202083" y="3683184"/>
            <a:ext cx="11590536" cy="2672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BCE80-BAFA-BBF1-67BA-889813A7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CE6BA-3A37-3871-8FB9-0F80EC826510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5B963-05A5-8BD6-3B61-CB227BE5B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 of MLE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DF03FE-0460-DA67-658E-96CEE213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480A9-5E6D-4CCA-CD99-A95233ED8FF6}"/>
                  </a:ext>
                </a:extLst>
              </p:cNvPr>
              <p:cNvSpPr txBox="1"/>
              <p:nvPr/>
            </p:nvSpPr>
            <p:spPr>
              <a:xfrm>
                <a:off x="171825" y="1010777"/>
                <a:ext cx="7215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is the likelihood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480A9-5E6D-4CCA-CD99-A95233ED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10777"/>
                <a:ext cx="7215630" cy="523220"/>
              </a:xfrm>
              <a:prstGeom prst="rect">
                <a:avLst/>
              </a:prstGeom>
              <a:blipFill>
                <a:blip r:embed="rId2"/>
                <a:stretch>
                  <a:fillRect l="-168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2E54D79-9D88-E5CB-6894-E4B009265840}"/>
              </a:ext>
            </a:extLst>
          </p:cNvPr>
          <p:cNvGrpSpPr/>
          <p:nvPr/>
        </p:nvGrpSpPr>
        <p:grpSpPr>
          <a:xfrm>
            <a:off x="9500119" y="807522"/>
            <a:ext cx="2830142" cy="2639591"/>
            <a:chOff x="9500119" y="807522"/>
            <a:chExt cx="2830142" cy="2639591"/>
          </a:xfrm>
        </p:grpSpPr>
        <p:pic>
          <p:nvPicPr>
            <p:cNvPr id="4" name="Picture 3" descr="A jar of jelly beans&#10;&#10;Description automatically generated">
              <a:extLst>
                <a:ext uri="{FF2B5EF4-FFF2-40B4-BE49-F238E27FC236}">
                  <a16:creationId xmlns:a16="http://schemas.microsoft.com/office/drawing/2014/main" id="{D37CA43B-2D85-8FEB-4827-651009ECB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038" y="807522"/>
              <a:ext cx="1829298" cy="26395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F36432-72BC-925D-466E-CA6C1580A64B}"/>
                    </a:ext>
                  </a:extLst>
                </p:cNvPr>
                <p:cNvSpPr txBox="1"/>
                <p:nvPr/>
              </p:nvSpPr>
              <p:spPr>
                <a:xfrm>
                  <a:off x="9500119" y="2125246"/>
                  <a:ext cx="2622834" cy="7609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000" dirty="0"/>
                    <a:t># pink jelly beans </a:t>
                  </a:r>
                </a:p>
                <a:p>
                  <a:r>
                    <a:rPr lang="en-US" sz="2000" dirty="0"/>
                    <a:t>           in sample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F36432-72BC-925D-466E-CA6C1580A6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119" y="2125246"/>
                  <a:ext cx="2622834" cy="760914"/>
                </a:xfrm>
                <a:prstGeom prst="rect">
                  <a:avLst/>
                </a:prstGeom>
                <a:blipFill>
                  <a:blip r:embed="rId4"/>
                  <a:stretch>
                    <a:fillRect l="-464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C9C93A-12F6-A3B3-89C9-8F9BCBCE10D1}"/>
                </a:ext>
              </a:extLst>
            </p:cNvPr>
            <p:cNvSpPr txBox="1"/>
            <p:nvPr/>
          </p:nvSpPr>
          <p:spPr>
            <a:xfrm>
              <a:off x="9808859" y="1652415"/>
              <a:ext cx="25214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1000 jelly beans total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92DF064A-DE16-9FBD-12A3-539E8C0F5BD7}"/>
                  </a:ext>
                </a:extLst>
              </p:cNvPr>
              <p:cNvSpPr/>
              <p:nvPr/>
            </p:nvSpPr>
            <p:spPr>
              <a:xfrm>
                <a:off x="5579020" y="5593870"/>
                <a:ext cx="2743200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Solving, we get: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92DF064A-DE16-9FBD-12A3-539E8C0F5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20" y="5593870"/>
                <a:ext cx="2743200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C6770D-731F-39D2-250E-362DB804879B}"/>
                  </a:ext>
                </a:extLst>
              </p:cNvPr>
              <p:cNvSpPr txBox="1"/>
              <p:nvPr/>
            </p:nvSpPr>
            <p:spPr>
              <a:xfrm>
                <a:off x="1435943" y="1597101"/>
                <a:ext cx="7448113" cy="100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C6770D-731F-39D2-250E-362DB804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43" y="1597101"/>
                <a:ext cx="7448113" cy="10079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F998C-94C8-5AF5-9031-A0A8CC4BF9B4}"/>
                  </a:ext>
                </a:extLst>
              </p:cNvPr>
              <p:cNvSpPr txBox="1"/>
              <p:nvPr/>
            </p:nvSpPr>
            <p:spPr>
              <a:xfrm>
                <a:off x="171825" y="2818954"/>
                <a:ext cx="7627088" cy="73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F998C-94C8-5AF5-9031-A0A8CC4B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818954"/>
                <a:ext cx="7627088" cy="731611"/>
              </a:xfrm>
              <a:prstGeom prst="rect">
                <a:avLst/>
              </a:prstGeom>
              <a:blipFill>
                <a:blip r:embed="rId7"/>
                <a:stretch>
                  <a:fillRect l="-1599" t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52E5B7-FB1A-AFBC-D460-11C705F40E95}"/>
                  </a:ext>
                </a:extLst>
              </p:cNvPr>
              <p:cNvSpPr txBox="1"/>
              <p:nvPr/>
            </p:nvSpPr>
            <p:spPr>
              <a:xfrm>
                <a:off x="265413" y="3831607"/>
                <a:ext cx="354247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52E5B7-FB1A-AFBC-D460-11C705F4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13" y="3831607"/>
                <a:ext cx="3542470" cy="624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6C30EF-7A82-1B7F-A0D8-0E452E9529CE}"/>
                  </a:ext>
                </a:extLst>
              </p:cNvPr>
              <p:cNvSpPr txBox="1"/>
              <p:nvPr/>
            </p:nvSpPr>
            <p:spPr>
              <a:xfrm>
                <a:off x="2877652" y="3660328"/>
                <a:ext cx="4833276" cy="8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0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6C30EF-7A82-1B7F-A0D8-0E452E95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52" y="3660328"/>
                <a:ext cx="4833276" cy="8554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9A07EC-216B-EC40-775F-08A3750DE575}"/>
                  </a:ext>
                </a:extLst>
              </p:cNvPr>
              <p:cNvSpPr txBox="1"/>
              <p:nvPr/>
            </p:nvSpPr>
            <p:spPr>
              <a:xfrm>
                <a:off x="318422" y="4609568"/>
                <a:ext cx="6461001" cy="84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9A07EC-216B-EC40-775F-08A3750D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2" y="4609568"/>
                <a:ext cx="6461001" cy="8446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AFD800-F6C2-D847-2CB6-2F0168C2393B}"/>
                  </a:ext>
                </a:extLst>
              </p:cNvPr>
              <p:cNvSpPr txBox="1"/>
              <p:nvPr/>
            </p:nvSpPr>
            <p:spPr>
              <a:xfrm>
                <a:off x="6315000" y="4553866"/>
                <a:ext cx="5625467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AFD800-F6C2-D847-2CB6-2F0168C23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00" y="4553866"/>
                <a:ext cx="5625467" cy="8440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B62D15-1924-F84D-FA20-1C9BAB3BB7A2}"/>
                  </a:ext>
                </a:extLst>
              </p:cNvPr>
              <p:cNvSpPr txBox="1"/>
              <p:nvPr/>
            </p:nvSpPr>
            <p:spPr>
              <a:xfrm>
                <a:off x="318422" y="5511389"/>
                <a:ext cx="510060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B62D15-1924-F84D-FA20-1C9BAB3B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2" y="5511389"/>
                <a:ext cx="5100602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05B8290B-7591-A76F-4561-7CE79B8D6A26}"/>
              </a:ext>
            </a:extLst>
          </p:cNvPr>
          <p:cNvSpPr/>
          <p:nvPr/>
        </p:nvSpPr>
        <p:spPr>
          <a:xfrm>
            <a:off x="9375171" y="5435991"/>
            <a:ext cx="2481538" cy="1173439"/>
          </a:xfrm>
          <a:prstGeom prst="wedgeEllipseCallout">
            <a:avLst>
              <a:gd name="adj1" fmla="val 54656"/>
              <a:gd name="adj2" fmla="val 4867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derivative is </a:t>
            </a:r>
          </a:p>
          <a:p>
            <a:pPr algn="ctr"/>
            <a:r>
              <a:rPr lang="en-US" dirty="0"/>
              <a:t>negative,</a:t>
            </a:r>
          </a:p>
          <a:p>
            <a:pPr algn="ctr"/>
            <a:r>
              <a:rPr lang="en-US" dirty="0"/>
              <a:t>so this is a max </a:t>
            </a:r>
          </a:p>
        </p:txBody>
      </p:sp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A34706DA-0481-6000-18BB-D7EFD983D9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1394060" y="6024640"/>
            <a:ext cx="358299" cy="3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2" grpId="0" animBg="1"/>
      <p:bldP spid="15" grpId="0"/>
      <p:bldP spid="16" grpId="0"/>
      <p:bldP spid="21" grpId="0"/>
      <p:bldP spid="22" grpId="0"/>
      <p:bldP spid="23" grpId="0"/>
      <p:bldP spid="25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33A4-89AE-44DE-ED4B-1243DF7D7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8E708-947C-99B1-9004-EE1600D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63BB8C-960B-6D8E-AC9A-D93439E80055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024E95-309E-D34F-C6A8-C2296700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 of MLE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D12C02-63F3-450E-E080-345E0A79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CE8A3C43-D453-9E06-4B78-E2644F54F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74AB0-FBEC-A87E-3323-0FB0D992AE6F}"/>
                  </a:ext>
                </a:extLst>
              </p:cNvPr>
              <p:cNvSpPr txBox="1"/>
              <p:nvPr/>
            </p:nvSpPr>
            <p:spPr>
              <a:xfrm>
                <a:off x="171825" y="1010777"/>
                <a:ext cx="7215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is the likelihood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74AB0-FBEC-A87E-3323-0FB0D992A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10777"/>
                <a:ext cx="7215630" cy="523220"/>
              </a:xfrm>
              <a:prstGeom prst="rect">
                <a:avLst/>
              </a:prstGeom>
              <a:blipFill>
                <a:blip r:embed="rId3"/>
                <a:stretch>
                  <a:fillRect l="-168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40AB4-636A-B03E-F0C1-0EE5B549C822}"/>
                  </a:ext>
                </a:extLst>
              </p:cNvPr>
              <p:cNvSpPr txBox="1"/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# pink jelly beans </a:t>
                </a:r>
              </a:p>
              <a:p>
                <a:r>
                  <a:rPr lang="en-US" sz="2000" dirty="0"/>
                  <a:t>          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40AB4-636A-B03E-F0C1-0EE5B549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blipFill>
                <a:blip r:embed="rId4"/>
                <a:stretch>
                  <a:fillRect l="-464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504B5C8-D6DE-C048-1AC0-0328694DCC86}"/>
              </a:ext>
            </a:extLst>
          </p:cNvPr>
          <p:cNvSpPr txBox="1"/>
          <p:nvPr/>
        </p:nvSpPr>
        <p:spPr>
          <a:xfrm>
            <a:off x="9808859" y="1652415"/>
            <a:ext cx="2521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0416C6AE-CBC5-2CB4-1A2F-7D2367FE47DC}"/>
                  </a:ext>
                </a:extLst>
              </p:cNvPr>
              <p:cNvSpPr/>
              <p:nvPr/>
            </p:nvSpPr>
            <p:spPr>
              <a:xfrm>
                <a:off x="8650860" y="3780752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holds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0416C6AE-CBC5-2CB4-1A2F-7D2367FE4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60" y="3780752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4EBE1-93F3-FECF-8294-B0323E5D5C76}"/>
                  </a:ext>
                </a:extLst>
              </p:cNvPr>
              <p:cNvSpPr txBox="1"/>
              <p:nvPr/>
            </p:nvSpPr>
            <p:spPr>
              <a:xfrm>
                <a:off x="1435943" y="1597101"/>
                <a:ext cx="7448113" cy="100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4EBE1-93F3-FECF-8294-B0323E5D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43" y="1597101"/>
                <a:ext cx="7448113" cy="10079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C6ADB3-7583-4CAA-D162-92329BB415DB}"/>
                  </a:ext>
                </a:extLst>
              </p:cNvPr>
              <p:cNvSpPr txBox="1"/>
              <p:nvPr/>
            </p:nvSpPr>
            <p:spPr>
              <a:xfrm>
                <a:off x="171825" y="2818954"/>
                <a:ext cx="7627088" cy="73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C6ADB3-7583-4CAA-D162-92329BB41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818954"/>
                <a:ext cx="7627088" cy="731611"/>
              </a:xfrm>
              <a:prstGeom prst="rect">
                <a:avLst/>
              </a:prstGeom>
              <a:blipFill>
                <a:blip r:embed="rId7"/>
                <a:stretch>
                  <a:fillRect l="-1599" t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98B21-BA3D-1B3F-9EA6-4E5501878439}"/>
                  </a:ext>
                </a:extLst>
              </p:cNvPr>
              <p:cNvSpPr txBox="1"/>
              <p:nvPr/>
            </p:nvSpPr>
            <p:spPr>
              <a:xfrm>
                <a:off x="2077434" y="3851099"/>
                <a:ext cx="6165130" cy="71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98B21-BA3D-1B3F-9EA6-4E550187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34" y="3851099"/>
                <a:ext cx="6165130" cy="7153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A6DBF60-7226-83E6-C1FC-9AD1E786C4BA}"/>
              </a:ext>
            </a:extLst>
          </p:cNvPr>
          <p:cNvGrpSpPr/>
          <p:nvPr/>
        </p:nvGrpSpPr>
        <p:grpSpPr>
          <a:xfrm>
            <a:off x="3715998" y="4887738"/>
            <a:ext cx="2873339" cy="808921"/>
            <a:chOff x="3715998" y="4887738"/>
            <a:chExt cx="2873339" cy="808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25BDC8-19CA-BCA6-E64A-70FAE61597C0}"/>
                    </a:ext>
                  </a:extLst>
                </p:cNvPr>
                <p:cNvSpPr txBox="1"/>
                <p:nvPr/>
              </p:nvSpPr>
              <p:spPr>
                <a:xfrm>
                  <a:off x="4243329" y="4891502"/>
                  <a:ext cx="2346007" cy="8051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25BDC8-19CA-BCA6-E64A-70FAE6159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329" y="4891502"/>
                  <a:ext cx="2346007" cy="8051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AF9FFC-99C3-81E9-D8E2-EBBDE07D85CF}"/>
                </a:ext>
              </a:extLst>
            </p:cNvPr>
            <p:cNvSpPr txBox="1"/>
            <p:nvPr/>
          </p:nvSpPr>
          <p:spPr>
            <a:xfrm flipH="1">
              <a:off x="3715998" y="5021024"/>
              <a:ext cx="538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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5B704-A485-D8AA-18A6-3DF364415668}"/>
                </a:ext>
              </a:extLst>
            </p:cNvPr>
            <p:cNvSpPr txBox="1"/>
            <p:nvPr/>
          </p:nvSpPr>
          <p:spPr>
            <a:xfrm>
              <a:off x="4195563" y="4887738"/>
              <a:ext cx="2393774" cy="6359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C102C2-4DA0-96B7-0DAC-45E23DBF075E}"/>
              </a:ext>
            </a:extLst>
          </p:cNvPr>
          <p:cNvGrpSpPr/>
          <p:nvPr/>
        </p:nvGrpSpPr>
        <p:grpSpPr>
          <a:xfrm>
            <a:off x="146162" y="4523220"/>
            <a:ext cx="3256914" cy="2298656"/>
            <a:chOff x="146162" y="4523220"/>
            <a:chExt cx="3256914" cy="2298656"/>
          </a:xfrm>
        </p:grpSpPr>
        <p:pic>
          <p:nvPicPr>
            <p:cNvPr id="19" name="Picture 18" descr="A cartoon light bulb pointing at something">
              <a:extLst>
                <a:ext uri="{FF2B5EF4-FFF2-40B4-BE49-F238E27FC236}">
                  <a16:creationId xmlns:a16="http://schemas.microsoft.com/office/drawing/2014/main" id="{12A6EAEF-0159-E8B2-1FDE-463A95769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62" y="5390356"/>
              <a:ext cx="1311332" cy="1431520"/>
            </a:xfrm>
            <a:prstGeom prst="rect">
              <a:avLst/>
            </a:prstGeom>
          </p:spPr>
        </p:pic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7FA626A6-69D0-D270-2E49-836DBAF4DFFB}"/>
                </a:ext>
              </a:extLst>
            </p:cNvPr>
            <p:cNvSpPr/>
            <p:nvPr/>
          </p:nvSpPr>
          <p:spPr>
            <a:xfrm>
              <a:off x="1177119" y="4523220"/>
              <a:ext cx="2225957" cy="1173439"/>
            </a:xfrm>
            <a:prstGeom prst="wedgeEllipseCallout">
              <a:avLst>
                <a:gd name="adj1" fmla="val -46772"/>
                <a:gd name="adj2" fmla="val 5349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Hey, this is what we got before!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6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1D4EA-1CCC-22C7-9A3E-77E190327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C7603-4349-B762-0FB5-DB7A370E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A2DD5-A6E0-1FC3-E7A8-230453D1F355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73AAAF-F253-EBCD-3465-BD21B1B60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PSC 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AC7839-9E9E-4233-C29D-77C6799A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2C4ECE-D08D-3D4A-15D4-F35DD833A28C}"/>
                  </a:ext>
                </a:extLst>
              </p:cNvPr>
              <p:cNvSpPr txBox="1"/>
              <p:nvPr/>
            </p:nvSpPr>
            <p:spPr>
              <a:xfrm>
                <a:off x="613144" y="2027624"/>
                <a:ext cx="2747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2C4ECE-D08D-3D4A-15D4-F35DD833A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4" y="2027624"/>
                <a:ext cx="2747612" cy="523220"/>
              </a:xfrm>
              <a:prstGeom prst="rect">
                <a:avLst/>
              </a:prstGeom>
              <a:blipFill>
                <a:blip r:embed="rId2"/>
                <a:stretch>
                  <a:fillRect l="-466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B31CA564-B86A-7618-E69F-A3A1C81F5AD5}"/>
                  </a:ext>
                </a:extLst>
              </p:cNvPr>
              <p:cNvSpPr/>
              <p:nvPr/>
            </p:nvSpPr>
            <p:spPr>
              <a:xfrm>
                <a:off x="1179411" y="3980219"/>
                <a:ext cx="4580367" cy="1636732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What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you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think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will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be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B31CA564-B86A-7618-E69F-A3A1C81F5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11" y="3980219"/>
                <a:ext cx="4580367" cy="1636732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5DA88F-B7FD-854C-C5A8-BB28330383BB}"/>
                  </a:ext>
                </a:extLst>
              </p:cNvPr>
              <p:cNvSpPr txBox="1"/>
              <p:nvPr/>
            </p:nvSpPr>
            <p:spPr>
              <a:xfrm>
                <a:off x="613144" y="1253415"/>
                <a:ext cx="110053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#jobs submitted daily to Pittsburgh Supercomputing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5DA88F-B7FD-854C-C5A8-BB2833038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4" y="1253415"/>
                <a:ext cx="11005320" cy="523220"/>
              </a:xfrm>
              <a:prstGeom prst="rect">
                <a:avLst/>
              </a:prstGeom>
              <a:blipFill>
                <a:blip r:embed="rId4"/>
                <a:stretch>
                  <a:fillRect l="-116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40321B-F1AA-F89B-5E66-9DBA37976929}"/>
                  </a:ext>
                </a:extLst>
              </p:cNvPr>
              <p:cNvSpPr txBox="1"/>
              <p:nvPr/>
            </p:nvSpPr>
            <p:spPr>
              <a:xfrm>
                <a:off x="613144" y="2810916"/>
                <a:ext cx="114240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Sample #job submissions each day for a month: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40321B-F1AA-F89B-5E66-9DBA37976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4" y="2810916"/>
                <a:ext cx="11424025" cy="523220"/>
              </a:xfrm>
              <a:prstGeom prst="rect">
                <a:avLst/>
              </a:prstGeom>
              <a:blipFill>
                <a:blip r:embed="rId5"/>
                <a:stretch>
                  <a:fillRect l="-112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39718A5-EB53-425F-B6EB-5CBC1187E810}"/>
              </a:ext>
            </a:extLst>
          </p:cNvPr>
          <p:cNvSpPr txBox="1"/>
          <p:nvPr/>
        </p:nvSpPr>
        <p:spPr>
          <a:xfrm>
            <a:off x="2507931" y="3311888"/>
            <a:ext cx="345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(assume independent)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id="{F9BFBFDF-21F8-F9D7-5227-E1463D268728}"/>
                  </a:ext>
                </a:extLst>
              </p:cNvPr>
              <p:cNvSpPr/>
              <p:nvPr/>
            </p:nvSpPr>
            <p:spPr>
              <a:xfrm>
                <a:off x="5410986" y="4901937"/>
                <a:ext cx="6207478" cy="1528845"/>
              </a:xfrm>
              <a:prstGeom prst="wedgeEllipseCallout">
                <a:avLst>
                  <a:gd name="adj1" fmla="val 63679"/>
                  <a:gd name="adj2" fmla="val 5605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id="{F9BFBFDF-21F8-F9D7-5227-E1463D268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86" y="4901937"/>
                <a:ext cx="6207478" cy="1528845"/>
              </a:xfrm>
              <a:prstGeom prst="wedgeEllipseCallout">
                <a:avLst>
                  <a:gd name="adj1" fmla="val 63679"/>
                  <a:gd name="adj2" fmla="val 5605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6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1" grpId="0"/>
      <p:bldP spid="12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C574E-97A6-C96C-08DA-3EA54FDC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E97EB-A72D-21AA-4892-69D07695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EC984-F764-DE91-B0C1-F4B7A5C85653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759BD-A3C1-6AA5-5666-E36B83178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PSC Example: MLE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54F51E-0388-44CF-66DA-3DB1D894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3D0764-1C05-21A7-2A0D-9FBDF63B722F}"/>
                  </a:ext>
                </a:extLst>
              </p:cNvPr>
              <p:cNvSpPr txBox="1"/>
              <p:nvPr/>
            </p:nvSpPr>
            <p:spPr>
              <a:xfrm>
                <a:off x="464744" y="1007872"/>
                <a:ext cx="110053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#jobs submitted daily to Pittsburgh Supercomputing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3D0764-1C05-21A7-2A0D-9FBDF63B7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4" y="1007872"/>
                <a:ext cx="11005320" cy="523220"/>
              </a:xfrm>
              <a:prstGeom prst="rect">
                <a:avLst/>
              </a:prstGeom>
              <a:blipFill>
                <a:blip r:embed="rId2"/>
                <a:stretch>
                  <a:fillRect l="-110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982D6-AE47-3E09-0DC9-BA3382540FEC}"/>
                  </a:ext>
                </a:extLst>
              </p:cNvPr>
              <p:cNvSpPr txBox="1"/>
              <p:nvPr/>
            </p:nvSpPr>
            <p:spPr>
              <a:xfrm>
                <a:off x="464745" y="1942262"/>
                <a:ext cx="6152872" cy="5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982D6-AE47-3E09-0DC9-BA338254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5" y="1942262"/>
                <a:ext cx="6152872" cy="546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3DB7F5-0D84-7418-8547-5B012C8984C6}"/>
                  </a:ext>
                </a:extLst>
              </p:cNvPr>
              <p:cNvSpPr txBox="1"/>
              <p:nvPr/>
            </p:nvSpPr>
            <p:spPr>
              <a:xfrm>
                <a:off x="1654092" y="2697389"/>
                <a:ext cx="7810419" cy="73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lim>
                        </m:limLow>
                      </m:fName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3DB7F5-0D84-7418-8547-5B012C898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92" y="2697389"/>
                <a:ext cx="7810419" cy="7316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2B2783-D21B-6337-13FA-99887884CCCA}"/>
                  </a:ext>
                </a:extLst>
              </p:cNvPr>
              <p:cNvSpPr txBox="1"/>
              <p:nvPr/>
            </p:nvSpPr>
            <p:spPr>
              <a:xfrm>
                <a:off x="800181" y="3407665"/>
                <a:ext cx="7810419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2B2783-D21B-6337-13FA-99887884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81" y="3407665"/>
                <a:ext cx="7810419" cy="1479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28716D-5BC8-0F8C-355E-907B3C97C83D}"/>
                  </a:ext>
                </a:extLst>
              </p:cNvPr>
              <p:cNvSpPr txBox="1"/>
              <p:nvPr/>
            </p:nvSpPr>
            <p:spPr>
              <a:xfrm>
                <a:off x="266781" y="4595297"/>
                <a:ext cx="7810419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28716D-5BC8-0F8C-355E-907B3C97C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1" y="4595297"/>
                <a:ext cx="7810419" cy="1479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77E600B2-ECDA-2B6E-4E51-277085C50B7D}"/>
                  </a:ext>
                </a:extLst>
              </p:cNvPr>
              <p:cNvSpPr/>
              <p:nvPr/>
            </p:nvSpPr>
            <p:spPr>
              <a:xfrm>
                <a:off x="7894536" y="3997152"/>
                <a:ext cx="3392589" cy="1636732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What should we do to find the </a:t>
                </a:r>
                <a:r>
                  <a:rPr lang="en-US" sz="2000" dirty="0">
                    <a:solidFill>
                      <a:schemeClr val="bg1"/>
                    </a:solidFill>
                  </a:rPr>
                  <a:t>maximizing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77E600B2-ECDA-2B6E-4E51-277085C50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536" y="3997152"/>
                <a:ext cx="3392589" cy="1636732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8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0E36-7FFA-225D-72D0-0F553546C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47868-710E-D487-974B-43F92F55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EB159-4A4A-924F-A640-111BBB598287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E5DE91-62D6-C3DA-C695-E9E41AFE2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PSC Example: MLE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C0DD5E-D4CB-74AB-E4F2-632C9E3C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514BA-8085-4992-0A6E-1383B1A3CF06}"/>
                  </a:ext>
                </a:extLst>
              </p:cNvPr>
              <p:cNvSpPr txBox="1"/>
              <p:nvPr/>
            </p:nvSpPr>
            <p:spPr>
              <a:xfrm>
                <a:off x="160476" y="1587846"/>
                <a:ext cx="6152872" cy="5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4514BA-8085-4992-0A6E-1383B1A3C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76" y="1587846"/>
                <a:ext cx="6152872" cy="546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3BD328-7E13-70A4-CC30-06E5C6B3D8D3}"/>
                  </a:ext>
                </a:extLst>
              </p:cNvPr>
              <p:cNvSpPr txBox="1"/>
              <p:nvPr/>
            </p:nvSpPr>
            <p:spPr>
              <a:xfrm>
                <a:off x="1162050" y="3885904"/>
                <a:ext cx="9867900" cy="91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−30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3BD328-7E13-70A4-CC30-06E5C6B3D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3885904"/>
                <a:ext cx="9867900" cy="914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152867-4D8F-E9DE-E8BA-3B79A10617C2}"/>
                  </a:ext>
                </a:extLst>
              </p:cNvPr>
              <p:cNvSpPr txBox="1"/>
              <p:nvPr/>
            </p:nvSpPr>
            <p:spPr>
              <a:xfrm>
                <a:off x="5559301" y="1329024"/>
                <a:ext cx="5462891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152867-4D8F-E9DE-E8BA-3B79A1061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301" y="1329024"/>
                <a:ext cx="5462891" cy="1479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6701E0-25F0-BBEB-E58B-1FD7246DF870}"/>
                  </a:ext>
                </a:extLst>
              </p:cNvPr>
              <p:cNvSpPr txBox="1"/>
              <p:nvPr/>
            </p:nvSpPr>
            <p:spPr>
              <a:xfrm>
                <a:off x="366359" y="2671318"/>
                <a:ext cx="4929907" cy="94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−30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!⋯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6701E0-25F0-BBEB-E58B-1FD7246DF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9" y="2671318"/>
                <a:ext cx="4929907" cy="948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31BEC92-121C-570B-6DE4-34239EC86D42}"/>
              </a:ext>
            </a:extLst>
          </p:cNvPr>
          <p:cNvGrpSpPr/>
          <p:nvPr/>
        </p:nvGrpSpPr>
        <p:grpSpPr>
          <a:xfrm>
            <a:off x="3073840" y="5177848"/>
            <a:ext cx="6260660" cy="461665"/>
            <a:chOff x="3073840" y="5177848"/>
            <a:chExt cx="626066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1A332D5-0874-A063-5220-44B708F02FAC}"/>
                    </a:ext>
                  </a:extLst>
                </p:cNvPr>
                <p:cNvSpPr txBox="1"/>
                <p:nvPr/>
              </p:nvSpPr>
              <p:spPr>
                <a:xfrm>
                  <a:off x="3576284" y="5177848"/>
                  <a:ext cx="57582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=</m:t>
                      </m:r>
                    </m:oMath>
                  </a14:m>
                  <a:r>
                    <a:rPr lang="en-US" sz="2400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⋅(−30)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1A332D5-0874-A063-5220-44B708F02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284" y="5177848"/>
                  <a:ext cx="575821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1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3AE94F-A86B-FE65-4BED-A3B3D1B1465B}"/>
                </a:ext>
              </a:extLst>
            </p:cNvPr>
            <p:cNvSpPr txBox="1"/>
            <p:nvPr/>
          </p:nvSpPr>
          <p:spPr>
            <a:xfrm>
              <a:off x="3073840" y="5224014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395AA0-0401-4D40-4573-1395E76B9048}"/>
              </a:ext>
            </a:extLst>
          </p:cNvPr>
          <p:cNvGrpSpPr/>
          <p:nvPr/>
        </p:nvGrpSpPr>
        <p:grpSpPr>
          <a:xfrm>
            <a:off x="3073839" y="5716912"/>
            <a:ext cx="3755586" cy="763158"/>
            <a:chOff x="3073839" y="5716912"/>
            <a:chExt cx="3755586" cy="763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51F3755-6FF4-6C91-520E-BD2AF08F4B3C}"/>
                    </a:ext>
                  </a:extLst>
                </p:cNvPr>
                <p:cNvSpPr txBox="1"/>
                <p:nvPr/>
              </p:nvSpPr>
              <p:spPr>
                <a:xfrm>
                  <a:off x="3490559" y="5716912"/>
                  <a:ext cx="3338866" cy="763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51F3755-6FF4-6C91-520E-BD2AF08F4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559" y="5716912"/>
                  <a:ext cx="3338866" cy="76315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70D8DE-C68B-163E-AE20-ED3E1107C4DE}"/>
                </a:ext>
              </a:extLst>
            </p:cNvPr>
            <p:cNvSpPr txBox="1"/>
            <p:nvPr/>
          </p:nvSpPr>
          <p:spPr>
            <a:xfrm>
              <a:off x="3073839" y="5935483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62ADC1-0801-A468-E1E1-803E28DB1358}"/>
              </a:ext>
            </a:extLst>
          </p:cNvPr>
          <p:cNvGrpSpPr/>
          <p:nvPr/>
        </p:nvGrpSpPr>
        <p:grpSpPr>
          <a:xfrm>
            <a:off x="7680694" y="2292840"/>
            <a:ext cx="2930599" cy="1132582"/>
            <a:chOff x="8286750" y="2497585"/>
            <a:chExt cx="3200399" cy="962892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C67AEB0C-A938-9A6C-FDC6-2E8AC83EAE36}"/>
                </a:ext>
              </a:extLst>
            </p:cNvPr>
            <p:cNvSpPr/>
            <p:nvPr/>
          </p:nvSpPr>
          <p:spPr>
            <a:xfrm rot="5400000">
              <a:off x="9732118" y="1052217"/>
              <a:ext cx="309663" cy="3200399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A503DC-B0B0-B871-580F-9FC1B14A1A1C}"/>
                </a:ext>
              </a:extLst>
            </p:cNvPr>
            <p:cNvSpPr txBox="1"/>
            <p:nvPr/>
          </p:nvSpPr>
          <p:spPr>
            <a:xfrm>
              <a:off x="9035056" y="2814146"/>
              <a:ext cx="1703786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set derivative </a:t>
              </a:r>
            </a:p>
            <a:p>
              <a:pPr algn="ctr"/>
              <a:r>
                <a:rPr lang="en-US" dirty="0"/>
                <a:t>equal </a:t>
              </a:r>
              <a:r>
                <a:rPr lang="en-US" sz="1800" dirty="0"/>
                <a:t>to 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6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4D603-05A2-D22C-F07D-5EF98F0F9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039FE-0713-5DAF-2BB6-09A768EF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431CA-3368-1249-5A38-0BE3D8FD91C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0BE7DF-72B5-20C5-3643-A39A043D7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PSC Example: MLE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900310-2C6F-A18B-7911-8AFA3B25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44C831-74A9-3680-4AC6-844AAA338B33}"/>
                  </a:ext>
                </a:extLst>
              </p:cNvPr>
              <p:cNvSpPr txBox="1"/>
              <p:nvPr/>
            </p:nvSpPr>
            <p:spPr>
              <a:xfrm>
                <a:off x="627201" y="2067875"/>
                <a:ext cx="9250224" cy="87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num>
                        <m:den>
                          <m:r>
                            <a:rPr lang="en-US" sz="28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44C831-74A9-3680-4AC6-844AAA338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1" y="2067875"/>
                <a:ext cx="9250224" cy="874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880525F-F725-0A24-376A-690F1F243F56}"/>
              </a:ext>
            </a:extLst>
          </p:cNvPr>
          <p:cNvSpPr txBox="1"/>
          <p:nvPr/>
        </p:nvSpPr>
        <p:spPr>
          <a:xfrm>
            <a:off x="3102059" y="3644318"/>
            <a:ext cx="416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E8BA4614-9582-90CD-6B57-16A656B2B4A8}"/>
                  </a:ext>
                </a:extLst>
              </p:cNvPr>
              <p:cNvSpPr/>
              <p:nvPr/>
            </p:nvSpPr>
            <p:spPr>
              <a:xfrm>
                <a:off x="10030915" y="960206"/>
                <a:ext cx="2094410" cy="1173439"/>
              </a:xfrm>
              <a:prstGeom prst="wedgeEllipseCallout">
                <a:avLst>
                  <a:gd name="adj1" fmla="val -66100"/>
                  <a:gd name="adj2" fmla="val 6582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holds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E8BA4614-9582-90CD-6B57-16A656B2B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915" y="960206"/>
                <a:ext cx="2094410" cy="1173439"/>
              </a:xfrm>
              <a:prstGeom prst="wedgeEllipseCallout">
                <a:avLst>
                  <a:gd name="adj1" fmla="val -66100"/>
                  <a:gd name="adj2" fmla="val 6582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5F81F67-6048-DB01-AA61-1A7EAE7DFDC8}"/>
              </a:ext>
            </a:extLst>
          </p:cNvPr>
          <p:cNvSpPr txBox="1"/>
          <p:nvPr/>
        </p:nvSpPr>
        <p:spPr>
          <a:xfrm>
            <a:off x="366359" y="1085261"/>
            <a:ext cx="223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have shown: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9D4372-0970-7680-F222-EF9E546EADF9}"/>
                  </a:ext>
                </a:extLst>
              </p:cNvPr>
              <p:cNvSpPr txBox="1"/>
              <p:nvPr/>
            </p:nvSpPr>
            <p:spPr>
              <a:xfrm>
                <a:off x="3343727" y="3338790"/>
                <a:ext cx="663847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num>
                        <m:den>
                          <m:r>
                            <a:rPr lang="en-US" sz="28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9D4372-0970-7680-F222-EF9E546EA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27" y="3338790"/>
                <a:ext cx="6638473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12715BC-5750-F7EE-D74E-B804E2C5B4CE}"/>
              </a:ext>
            </a:extLst>
          </p:cNvPr>
          <p:cNvSpPr/>
          <p:nvPr/>
        </p:nvSpPr>
        <p:spPr>
          <a:xfrm>
            <a:off x="6838950" y="3219450"/>
            <a:ext cx="3143250" cy="117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7F7A2182-D5D4-C847-A8D1-EDA99ADC14C0}"/>
              </a:ext>
            </a:extLst>
          </p:cNvPr>
          <p:cNvSpPr/>
          <p:nvPr/>
        </p:nvSpPr>
        <p:spPr>
          <a:xfrm>
            <a:off x="9982200" y="4891274"/>
            <a:ext cx="1924050" cy="1008679"/>
          </a:xfrm>
          <a:prstGeom prst="wedgeEllipseCallout">
            <a:avLst>
              <a:gd name="adj1" fmla="val -68374"/>
              <a:gd name="adj2" fmla="val -8271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unsurprising </a:t>
            </a:r>
          </a:p>
        </p:txBody>
      </p:sp>
    </p:spTree>
    <p:extLst>
      <p:ext uri="{BB962C8B-B14F-4D97-AF65-F5344CB8AC3E}">
        <p14:creationId xmlns:p14="http://schemas.microsoft.com/office/powerpoint/2010/main" val="40085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12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D2D09-E79D-93C6-0343-AC379F56B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098A8-D481-AF41-695B-C8A65AF6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766BE-BC54-6E6C-B1FB-6A4C79AED84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CFECAD-3CF6-754F-E639-635E625AA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Log likelihood estimation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9B0D2F-FA90-E9F6-862A-E9AE7E6E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D1E92A-4BB7-654A-D8A9-0E1E7B2C95A3}"/>
                  </a:ext>
                </a:extLst>
              </p:cNvPr>
              <p:cNvSpPr txBox="1"/>
              <p:nvPr/>
            </p:nvSpPr>
            <p:spPr>
              <a:xfrm>
                <a:off x="1183344" y="1397513"/>
                <a:ext cx="72886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Goal</a:t>
                </a:r>
                <a:r>
                  <a:rPr lang="en-US" sz="2400" dirty="0"/>
                  <a:t>:  Estimate an unknown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given sample data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D1E92A-4BB7-654A-D8A9-0E1E7B2C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4" y="1397513"/>
                <a:ext cx="7288662" cy="461665"/>
              </a:xfrm>
              <a:prstGeom prst="rect">
                <a:avLst/>
              </a:prstGeom>
              <a:blipFill>
                <a:blip r:embed="rId3"/>
                <a:stretch>
                  <a:fillRect l="-1254" t="-10526" r="-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CD72C92-87EA-A42E-BCE1-08D9E3DED3D5}"/>
              </a:ext>
            </a:extLst>
          </p:cNvPr>
          <p:cNvSpPr txBox="1"/>
          <p:nvPr/>
        </p:nvSpPr>
        <p:spPr>
          <a:xfrm>
            <a:off x="1183344" y="2480930"/>
            <a:ext cx="2020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Step 1</a:t>
            </a:r>
            <a:r>
              <a:rPr lang="en-US" sz="2400" dirty="0"/>
              <a:t>:  Define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E1AE4-7452-582F-71C7-E476076CEC73}"/>
                  </a:ext>
                </a:extLst>
              </p:cNvPr>
              <p:cNvSpPr txBox="1"/>
              <p:nvPr/>
            </p:nvSpPr>
            <p:spPr>
              <a:xfrm>
                <a:off x="1969870" y="3429000"/>
                <a:ext cx="5140061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E1AE4-7452-582F-71C7-E476076C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70" y="3429000"/>
                <a:ext cx="5140061" cy="664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DEBA5B-AFAF-BA9A-C5AD-7D09B1CD6B5C}"/>
                  </a:ext>
                </a:extLst>
              </p:cNvPr>
              <p:cNvSpPr txBox="1"/>
              <p:nvPr/>
            </p:nvSpPr>
            <p:spPr>
              <a:xfrm>
                <a:off x="1183344" y="5531979"/>
                <a:ext cx="5356146" cy="4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/>
                  <a:t>Step 2</a:t>
                </a:r>
                <a:r>
                  <a:rPr lang="en-US" sz="2400" dirty="0"/>
                  <a:t>:  Convert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DEBA5B-AFAF-BA9A-C5AD-7D09B1CD6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4" y="5531979"/>
                <a:ext cx="5356146" cy="477118"/>
              </a:xfrm>
              <a:prstGeom prst="rect">
                <a:avLst/>
              </a:prstGeom>
              <a:blipFill>
                <a:blip r:embed="rId5"/>
                <a:stretch>
                  <a:fillRect l="-1706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AFD21B1-6534-7E75-37EC-4F240136FA57}"/>
              </a:ext>
            </a:extLst>
          </p:cNvPr>
          <p:cNvGrpSpPr/>
          <p:nvPr/>
        </p:nvGrpSpPr>
        <p:grpSpPr>
          <a:xfrm>
            <a:off x="5392642" y="2345583"/>
            <a:ext cx="1589183" cy="1200071"/>
            <a:chOff x="5392642" y="2345583"/>
            <a:chExt cx="1589183" cy="1200071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6EA3395A-B1D6-258D-8F6F-197160229999}"/>
                </a:ext>
              </a:extLst>
            </p:cNvPr>
            <p:cNvSpPr/>
            <p:nvPr/>
          </p:nvSpPr>
          <p:spPr>
            <a:xfrm rot="16200000">
              <a:off x="6056216" y="2620044"/>
              <a:ext cx="262036" cy="1589183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55CA8C-BF12-5D5A-8BF2-AB1686136CD2}"/>
                </a:ext>
              </a:extLst>
            </p:cNvPr>
            <p:cNvSpPr txBox="1"/>
            <p:nvPr/>
          </p:nvSpPr>
          <p:spPr>
            <a:xfrm>
              <a:off x="5588349" y="2345583"/>
              <a:ext cx="1197769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This is the </a:t>
              </a:r>
            </a:p>
            <a:p>
              <a:pPr algn="ctr"/>
              <a:r>
                <a:rPr lang="en-US" dirty="0"/>
                <a:t>likelihood </a:t>
              </a:r>
            </a:p>
            <a:p>
              <a:pPr algn="ctr"/>
              <a:r>
                <a:rPr lang="en-US" dirty="0"/>
                <a:t>function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7DB945-4D79-7008-1A9B-3D1EC4F66E4C}"/>
              </a:ext>
            </a:extLst>
          </p:cNvPr>
          <p:cNvGrpSpPr/>
          <p:nvPr/>
        </p:nvGrpSpPr>
        <p:grpSpPr>
          <a:xfrm>
            <a:off x="8610600" y="2354903"/>
            <a:ext cx="2062645" cy="1131781"/>
            <a:chOff x="8610600" y="2354903"/>
            <a:chExt cx="2062645" cy="1131781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3698354-1D2C-8D93-65E9-37535E801387}"/>
                </a:ext>
              </a:extLst>
            </p:cNvPr>
            <p:cNvSpPr/>
            <p:nvPr/>
          </p:nvSpPr>
          <p:spPr>
            <a:xfrm rot="16200000">
              <a:off x="9537698" y="2351136"/>
              <a:ext cx="208450" cy="2062645"/>
            </a:xfrm>
            <a:prstGeom prst="rightBrac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52DC9-00E8-3FF0-1518-84D5CB70E144}"/>
                </a:ext>
              </a:extLst>
            </p:cNvPr>
            <p:cNvSpPr txBox="1"/>
            <p:nvPr/>
          </p:nvSpPr>
          <p:spPr>
            <a:xfrm>
              <a:off x="8915998" y="2354903"/>
              <a:ext cx="1451850" cy="92333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This is the </a:t>
              </a:r>
            </a:p>
            <a:p>
              <a:pPr algn="ctr"/>
              <a:r>
                <a:rPr lang="en-US" dirty="0"/>
                <a:t>log likelihood </a:t>
              </a:r>
            </a:p>
            <a:p>
              <a:pPr algn="ctr"/>
              <a:r>
                <a:rPr lang="en-US" dirty="0"/>
                <a:t>function</a:t>
              </a:r>
            </a:p>
          </p:txBody>
        </p:sp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C0FBB38-AE2B-56E7-DBE6-D14C53ADB035}"/>
              </a:ext>
            </a:extLst>
          </p:cNvPr>
          <p:cNvSpPr/>
          <p:nvPr/>
        </p:nvSpPr>
        <p:spPr>
          <a:xfrm>
            <a:off x="6334125" y="4135977"/>
            <a:ext cx="1733550" cy="743299"/>
          </a:xfrm>
          <a:prstGeom prst="wedgeEllipseCallout">
            <a:avLst>
              <a:gd name="adj1" fmla="val 1042"/>
              <a:gd name="adj2" fmla="val -9377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equivalent</a:t>
            </a:r>
          </a:p>
          <a:p>
            <a:pPr algn="ctr"/>
            <a:r>
              <a:rPr lang="en-US" dirty="0"/>
              <a:t>Why??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0A6216-2A53-3B27-033C-8698AB4972AD}"/>
                  </a:ext>
                </a:extLst>
              </p:cNvPr>
              <p:cNvSpPr txBox="1"/>
              <p:nvPr/>
            </p:nvSpPr>
            <p:spPr>
              <a:xfrm>
                <a:off x="6786118" y="3474327"/>
                <a:ext cx="4070153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i="1" dirty="0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0A6216-2A53-3B27-033C-8698AB49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118" y="3474327"/>
                <a:ext cx="4070153" cy="640303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8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1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BB8C7-037A-E8A3-F581-54E4FB848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AEB6-7391-2039-55AF-193361A1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C8AB4F-A008-0ACF-30C5-27E5F2112432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202EC0-5D58-23E2-CEE2-4A5141BC9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PSC example revisited with log likelihood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D77A4-8F2E-86BF-16E3-A4725D15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884EB-05F4-25D5-AD92-69B4C212773D}"/>
                  </a:ext>
                </a:extLst>
              </p:cNvPr>
              <p:cNvSpPr txBox="1"/>
              <p:nvPr/>
            </p:nvSpPr>
            <p:spPr>
              <a:xfrm>
                <a:off x="464744" y="1007872"/>
                <a:ext cx="110053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#jobs submitted daily to Pittsburgh Supercomputing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884EB-05F4-25D5-AD92-69B4C212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4" y="1007872"/>
                <a:ext cx="11005320" cy="523220"/>
              </a:xfrm>
              <a:prstGeom prst="rect">
                <a:avLst/>
              </a:prstGeom>
              <a:blipFill>
                <a:blip r:embed="rId2"/>
                <a:stretch>
                  <a:fillRect l="-110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B2B55-7857-2573-C813-8E65C2F431EA}"/>
                  </a:ext>
                </a:extLst>
              </p:cNvPr>
              <p:cNvSpPr txBox="1"/>
              <p:nvPr/>
            </p:nvSpPr>
            <p:spPr>
              <a:xfrm>
                <a:off x="464745" y="1942262"/>
                <a:ext cx="6152872" cy="5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B2B55-7857-2573-C813-8E65C2F43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5" y="1942262"/>
                <a:ext cx="6152872" cy="546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5B90F-13BB-D293-4FF6-23B4F1C0F61F}"/>
                  </a:ext>
                </a:extLst>
              </p:cNvPr>
              <p:cNvSpPr txBox="1"/>
              <p:nvPr/>
            </p:nvSpPr>
            <p:spPr>
              <a:xfrm>
                <a:off x="1654092" y="2697389"/>
                <a:ext cx="8966283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lim>
                            <m:r>
                              <a:rPr lang="en-US" sz="2400" b="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lim>
                        </m:limLow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,…,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 dirty="0" smtClean="0">
                                        <a:solidFill>
                                          <a:srgbClr val="FF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5B90F-13BB-D293-4FF6-23B4F1C0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92" y="2697389"/>
                <a:ext cx="8966283" cy="640303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8870AC5-0178-0ECE-5AED-214921FDF4F7}"/>
              </a:ext>
            </a:extLst>
          </p:cNvPr>
          <p:cNvSpPr/>
          <p:nvPr/>
        </p:nvSpPr>
        <p:spPr>
          <a:xfrm>
            <a:off x="10308030" y="1652793"/>
            <a:ext cx="1419225" cy="695406"/>
          </a:xfrm>
          <a:prstGeom prst="wedgeEllipseCallout">
            <a:avLst>
              <a:gd name="adj1" fmla="val 1195"/>
              <a:gd name="adj2" fmla="val -79854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unknown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C9088A-AC79-BBE3-BA23-26835AD45183}"/>
                  </a:ext>
                </a:extLst>
              </p:cNvPr>
              <p:cNvSpPr txBox="1"/>
              <p:nvPr/>
            </p:nvSpPr>
            <p:spPr>
              <a:xfrm>
                <a:off x="1654092" y="3586691"/>
                <a:ext cx="10299783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lim>
                            <m:r>
                              <a:rPr lang="en-US" sz="2400" b="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lim>
                        </m:limLow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 dirty="0" smtClean="0">
                                        <a:solidFill>
                                          <a:srgbClr val="FF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C9088A-AC79-BBE3-BA23-26835AD45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92" y="3586691"/>
                <a:ext cx="10299783" cy="640303"/>
              </a:xfrm>
              <a:prstGeom prst="rect">
                <a:avLst/>
              </a:prstGeom>
              <a:blipFill>
                <a:blip r:embed="rId5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EF840A-4CC8-57A2-334B-F17DED6F9886}"/>
                  </a:ext>
                </a:extLst>
              </p:cNvPr>
              <p:cNvSpPr txBox="1"/>
              <p:nvPr/>
            </p:nvSpPr>
            <p:spPr>
              <a:xfrm>
                <a:off x="1057027" y="4206667"/>
                <a:ext cx="5670634" cy="11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 dirty="0" smtClean="0">
                                          <a:solidFill>
                                            <a:srgbClr val="FF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EF840A-4CC8-57A2-334B-F17DED6F9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27" y="4206667"/>
                <a:ext cx="5670634" cy="1130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18A4AE-C114-4C99-C03E-BC61F27E6345}"/>
                  </a:ext>
                </a:extLst>
              </p:cNvPr>
              <p:cNvSpPr txBox="1"/>
              <p:nvPr/>
            </p:nvSpPr>
            <p:spPr>
              <a:xfrm>
                <a:off x="1291144" y="5281509"/>
                <a:ext cx="4500073" cy="11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18A4AE-C114-4C99-C03E-BC61F27E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44" y="5281509"/>
                <a:ext cx="4500073" cy="1130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13" grpId="0" animBg="1"/>
      <p:bldP spid="7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1749D-742B-2047-3FCF-6D283EEC9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EF840-93B5-DFB9-05C0-6588DDD8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A959B-F864-46CA-E1E9-67BEE8B52E66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F10B9A-1488-3E0E-AD09-C4A95B3BD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PSC example revisited with log likelihood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FE7901-75BD-7FFA-9EFE-D17A6C7A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9ED47-55A3-AA44-744C-64AA55D03F89}"/>
                  </a:ext>
                </a:extLst>
              </p:cNvPr>
              <p:cNvSpPr txBox="1"/>
              <p:nvPr/>
            </p:nvSpPr>
            <p:spPr>
              <a:xfrm>
                <a:off x="93270" y="1034525"/>
                <a:ext cx="6152872" cy="5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9ED47-55A3-AA44-744C-64AA55D03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0" y="1034525"/>
                <a:ext cx="6152872" cy="546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00E868-3FFD-5547-C099-FE4FB2A99B89}"/>
                  </a:ext>
                </a:extLst>
              </p:cNvPr>
              <p:cNvSpPr txBox="1"/>
              <p:nvPr/>
            </p:nvSpPr>
            <p:spPr>
              <a:xfrm>
                <a:off x="959906" y="1808088"/>
                <a:ext cx="5670634" cy="11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00E868-3FFD-5547-C099-FE4FB2A99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06" y="1808088"/>
                <a:ext cx="5670634" cy="113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FE1CC0-50D3-9D4F-E5CA-E4CB814E85F3}"/>
                  </a:ext>
                </a:extLst>
              </p:cNvPr>
              <p:cNvSpPr txBox="1"/>
              <p:nvPr/>
            </p:nvSpPr>
            <p:spPr>
              <a:xfrm>
                <a:off x="1750480" y="3004155"/>
                <a:ext cx="6860120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−30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FE1CC0-50D3-9D4F-E5CA-E4CB814E8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80" y="3004155"/>
                <a:ext cx="6860120" cy="128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50A057-A27E-07AE-EDDB-D231E660D208}"/>
                  </a:ext>
                </a:extLst>
              </p:cNvPr>
              <p:cNvSpPr txBox="1"/>
              <p:nvPr/>
            </p:nvSpPr>
            <p:spPr>
              <a:xfrm>
                <a:off x="1902880" y="4542099"/>
                <a:ext cx="4880060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−30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50A057-A27E-07AE-EDDB-D231E660D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80" y="4542099"/>
                <a:ext cx="4880060" cy="1281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71F6DFC0-3F63-A201-6368-A2FB420721B6}"/>
              </a:ext>
            </a:extLst>
          </p:cNvPr>
          <p:cNvSpPr/>
          <p:nvPr/>
        </p:nvSpPr>
        <p:spPr>
          <a:xfrm>
            <a:off x="8285905" y="4542099"/>
            <a:ext cx="2155615" cy="1024354"/>
          </a:xfrm>
          <a:prstGeom prst="wedgeEllipseCallout">
            <a:avLst>
              <a:gd name="adj1" fmla="val -85585"/>
              <a:gd name="adj2" fmla="val -108824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can we drop this?</a:t>
            </a:r>
          </a:p>
        </p:txBody>
      </p:sp>
    </p:spTree>
    <p:extLst>
      <p:ext uri="{BB962C8B-B14F-4D97-AF65-F5344CB8AC3E}">
        <p14:creationId xmlns:p14="http://schemas.microsoft.com/office/powerpoint/2010/main" val="24345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This chapter and the next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57EC1-A87F-95AB-8F54-C2BC1ABB7BE0}"/>
              </a:ext>
            </a:extLst>
          </p:cNvPr>
          <p:cNvSpPr txBox="1"/>
          <p:nvPr/>
        </p:nvSpPr>
        <p:spPr>
          <a:xfrm>
            <a:off x="310054" y="1253618"/>
            <a:ext cx="10016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chapter and the next are about creating many more estimators.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29ECF5-D487-68C1-95C2-2BA0BE106FD1}"/>
              </a:ext>
            </a:extLst>
          </p:cNvPr>
          <p:cNvGrpSpPr/>
          <p:nvPr/>
        </p:nvGrpSpPr>
        <p:grpSpPr>
          <a:xfrm>
            <a:off x="583319" y="2090933"/>
            <a:ext cx="10534793" cy="4265417"/>
            <a:chOff x="583319" y="2094614"/>
            <a:chExt cx="10534793" cy="4265417"/>
          </a:xfrm>
        </p:grpSpPr>
        <p:pic>
          <p:nvPicPr>
            <p:cNvPr id="15" name="Picture 14" descr="A cartoon light bulb pointing at something">
              <a:extLst>
                <a:ext uri="{FF2B5EF4-FFF2-40B4-BE49-F238E27FC236}">
                  <a16:creationId xmlns:a16="http://schemas.microsoft.com/office/drawing/2014/main" id="{BAF38DDA-A50A-2FEE-DA92-3848EEC4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19" y="4928511"/>
              <a:ext cx="1311332" cy="1431520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C35FDDB5-AC7B-5848-B26E-F4B116F14A6E}"/>
                </a:ext>
              </a:extLst>
            </p:cNvPr>
            <p:cNvSpPr/>
            <p:nvPr/>
          </p:nvSpPr>
          <p:spPr>
            <a:xfrm>
              <a:off x="1682131" y="2094614"/>
              <a:ext cx="9435981" cy="3423684"/>
            </a:xfrm>
            <a:prstGeom prst="wedgeEllipseCallout">
              <a:avLst>
                <a:gd name="adj1" fmla="val -46388"/>
                <a:gd name="adj2" fmla="val 4623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Keep in mind: estimation is an art, not a science.</a:t>
              </a:r>
            </a:p>
            <a:p>
              <a:pPr algn="ctr"/>
              <a:endParaRPr lang="en-US" sz="2400" dirty="0"/>
            </a:p>
            <a:p>
              <a:pPr marL="800100" lvl="1" indent="-342900">
                <a:buFont typeface="Wingdings" panose="05000000000000000000" pitchFamily="2" charset="2"/>
                <a:buChar char="v"/>
              </a:pPr>
              <a:r>
                <a:rPr lang="en-US" sz="2400" dirty="0"/>
                <a:t>There is no mathematical proof for the “best” estimator.</a:t>
              </a:r>
            </a:p>
            <a:p>
              <a:pPr marL="800100" lvl="1" indent="-342900">
                <a:buFont typeface="Wingdings" panose="05000000000000000000" pitchFamily="2" charset="2"/>
                <a:buChar char="v"/>
              </a:pPr>
              <a:r>
                <a:rPr lang="en-US" sz="2400" dirty="0"/>
                <a:t>We pick our favorite estimator subjectively.</a:t>
              </a:r>
            </a:p>
            <a:p>
              <a:pPr marL="800100" lvl="1" indent="-342900">
                <a:buFont typeface="Wingdings" panose="05000000000000000000" pitchFamily="2" charset="2"/>
                <a:buChar char="v"/>
              </a:pPr>
              <a:r>
                <a:rPr lang="en-US" sz="2400" dirty="0"/>
                <a:t>Lots of room for you to create your own!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endParaRPr lang="en-US" sz="2000" dirty="0"/>
            </a:p>
            <a:p>
              <a:pPr marL="342900" indent="-342900" algn="ctr">
                <a:buFont typeface="Wingdings" panose="05000000000000000000" pitchFamily="2" charset="2"/>
                <a:buChar char="v"/>
              </a:pP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0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CD081-A02A-89AE-1363-554606D1E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996F3-923F-CE1E-174D-9567D0EA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59E49A-CD73-4AB3-D7E9-CE5DA82DE037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2028F-5961-68EA-6DCF-5EB235A42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PSC example revisited with log likelihood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563912-92D9-AA9A-E4D6-A5F08BD2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38B9E6-3CFA-17FC-FFFB-263186890AC4}"/>
                  </a:ext>
                </a:extLst>
              </p:cNvPr>
              <p:cNvSpPr txBox="1"/>
              <p:nvPr/>
            </p:nvSpPr>
            <p:spPr>
              <a:xfrm>
                <a:off x="217095" y="1031580"/>
                <a:ext cx="11974905" cy="14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lim>
                      </m:limLow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−30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38B9E6-3CFA-17FC-FFFB-263186890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5" y="1031580"/>
                <a:ext cx="11974905" cy="14795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B78FF6FD-5A37-B6A4-F408-ED3856680DA2}"/>
                  </a:ext>
                </a:extLst>
              </p:cNvPr>
              <p:cNvSpPr/>
              <p:nvPr/>
            </p:nvSpPr>
            <p:spPr>
              <a:xfrm>
                <a:off x="779361" y="2110491"/>
                <a:ext cx="2975869" cy="1269963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What should we do to find the </a:t>
                </a:r>
                <a:r>
                  <a:rPr lang="en-US" dirty="0">
                    <a:solidFill>
                      <a:schemeClr val="bg1"/>
                    </a:solidFill>
                  </a:rPr>
                  <a:t>maximizing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B78FF6FD-5A37-B6A4-F408-ED3856680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1" y="2110491"/>
                <a:ext cx="2975869" cy="1269963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F53485C-E8F9-66CC-8213-50E571E1EB07}"/>
              </a:ext>
            </a:extLst>
          </p:cNvPr>
          <p:cNvGrpSpPr/>
          <p:nvPr/>
        </p:nvGrpSpPr>
        <p:grpSpPr>
          <a:xfrm>
            <a:off x="8286750" y="2497585"/>
            <a:ext cx="3200399" cy="962892"/>
            <a:chOff x="8286750" y="2497585"/>
            <a:chExt cx="3200399" cy="96289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C63E0505-EECB-1530-7A55-E5A2F28062EB}"/>
                </a:ext>
              </a:extLst>
            </p:cNvPr>
            <p:cNvSpPr/>
            <p:nvPr/>
          </p:nvSpPr>
          <p:spPr>
            <a:xfrm rot="5400000">
              <a:off x="9732118" y="1052217"/>
              <a:ext cx="309663" cy="3200399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439CF9-828F-3BE7-11F3-774341704174}"/>
                </a:ext>
              </a:extLst>
            </p:cNvPr>
            <p:cNvSpPr txBox="1"/>
            <p:nvPr/>
          </p:nvSpPr>
          <p:spPr>
            <a:xfrm>
              <a:off x="9035056" y="2814146"/>
              <a:ext cx="1703786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set derivative </a:t>
              </a:r>
            </a:p>
            <a:p>
              <a:pPr algn="ctr"/>
              <a:r>
                <a:rPr lang="en-US" dirty="0"/>
                <a:t>equal </a:t>
              </a:r>
              <a:r>
                <a:rPr lang="en-US" sz="1800" dirty="0"/>
                <a:t>to 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855EC-6A14-AFFC-2866-E6BED3CA963E}"/>
                  </a:ext>
                </a:extLst>
              </p:cNvPr>
              <p:cNvSpPr txBox="1"/>
              <p:nvPr/>
            </p:nvSpPr>
            <p:spPr>
              <a:xfrm>
                <a:off x="217095" y="3699719"/>
                <a:ext cx="4227314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−30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855EC-6A14-AFFC-2866-E6BED3CA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5" y="3699719"/>
                <a:ext cx="4227314" cy="128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E9E6C7C-58D6-F0DE-13EF-92AC24D5D571}"/>
              </a:ext>
            </a:extLst>
          </p:cNvPr>
          <p:cNvGrpSpPr/>
          <p:nvPr/>
        </p:nvGrpSpPr>
        <p:grpSpPr>
          <a:xfrm>
            <a:off x="1564480" y="5444841"/>
            <a:ext cx="8341520" cy="763158"/>
            <a:chOff x="1564480" y="5444841"/>
            <a:chExt cx="8341520" cy="7631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C70236-7299-D6ED-AD08-64916AE14B6A}"/>
                </a:ext>
              </a:extLst>
            </p:cNvPr>
            <p:cNvSpPr txBox="1"/>
            <p:nvPr/>
          </p:nvSpPr>
          <p:spPr>
            <a:xfrm>
              <a:off x="1564480" y="5683194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4662EB-54F7-6320-DAD9-DF6C28170CC0}"/>
                    </a:ext>
                  </a:extLst>
                </p:cNvPr>
                <p:cNvSpPr txBox="1"/>
                <p:nvPr/>
              </p:nvSpPr>
              <p:spPr>
                <a:xfrm>
                  <a:off x="1981199" y="5444841"/>
                  <a:ext cx="7924801" cy="763158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=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4662EB-54F7-6320-DAD9-DF6C28170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199" y="5444841"/>
                  <a:ext cx="7924801" cy="7631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1FDB69-D7F9-2461-0C5B-0C22BCBF1C76}"/>
              </a:ext>
            </a:extLst>
          </p:cNvPr>
          <p:cNvGrpSpPr/>
          <p:nvPr/>
        </p:nvGrpSpPr>
        <p:grpSpPr>
          <a:xfrm>
            <a:off x="8078390" y="3963913"/>
            <a:ext cx="4053879" cy="763158"/>
            <a:chOff x="8078390" y="3963913"/>
            <a:chExt cx="4053879" cy="763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A59E5D-C8CE-1323-D336-3BECD627CD1D}"/>
                    </a:ext>
                  </a:extLst>
                </p:cNvPr>
                <p:cNvSpPr txBox="1"/>
                <p:nvPr/>
              </p:nvSpPr>
              <p:spPr>
                <a:xfrm>
                  <a:off x="8153400" y="3963913"/>
                  <a:ext cx="3978869" cy="7631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A59E5D-C8CE-1323-D336-3BECD627C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3963913"/>
                  <a:ext cx="3978869" cy="7631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BA094A-FDF3-3969-C3B8-73CDB72AEF45}"/>
                </a:ext>
              </a:extLst>
            </p:cNvPr>
            <p:cNvSpPr txBox="1"/>
            <p:nvPr/>
          </p:nvSpPr>
          <p:spPr>
            <a:xfrm>
              <a:off x="8078390" y="4160826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33C2CD-5062-7391-D4F2-21A70DA77B93}"/>
                </a:ext>
              </a:extLst>
            </p:cNvPr>
            <p:cNvSpPr/>
            <p:nvPr/>
          </p:nvSpPr>
          <p:spPr>
            <a:xfrm>
              <a:off x="8496300" y="3963913"/>
              <a:ext cx="3478605" cy="763158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298F85-E6E0-984A-F1DB-D2D97013377A}"/>
                  </a:ext>
                </a:extLst>
              </p:cNvPr>
              <p:cNvSpPr txBox="1"/>
              <p:nvPr/>
            </p:nvSpPr>
            <p:spPr>
              <a:xfrm>
                <a:off x="4113611" y="3699719"/>
                <a:ext cx="3334151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=−30+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298F85-E6E0-984A-F1DB-D2D97013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11" y="3699719"/>
                <a:ext cx="3334151" cy="1281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7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612E0-5309-B65E-1C14-9D305A69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8D02B98-B3D8-333D-12D3-58E7AAFAA331}"/>
              </a:ext>
            </a:extLst>
          </p:cNvPr>
          <p:cNvSpPr txBox="1">
            <a:spLocks/>
          </p:cNvSpPr>
          <p:nvPr/>
        </p:nvSpPr>
        <p:spPr>
          <a:xfrm>
            <a:off x="753224" y="1083863"/>
            <a:ext cx="10931957" cy="4519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A1B4F-172B-C6EA-FB4E-FAF344B0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EED1A1-201C-EBC8-90DD-6CD78BD5C789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0ACDBF-C93D-96C2-D05D-9E8350AF6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with data from continuous distribution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F19A7D-456B-E3FF-B29F-610A36BA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D196AD-3F30-1C75-E62C-653107FFFD84}"/>
                  </a:ext>
                </a:extLst>
              </p:cNvPr>
              <p:cNvSpPr txBox="1"/>
              <p:nvPr/>
            </p:nvSpPr>
            <p:spPr>
              <a:xfrm>
                <a:off x="1183344" y="1397513"/>
                <a:ext cx="540904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/>
                  <a:t>MLE single variable</a:t>
                </a:r>
                <a:r>
                  <a:rPr lang="en-US" sz="2400" dirty="0"/>
                  <a:t>:  </a:t>
                </a:r>
              </a:p>
              <a:p>
                <a:r>
                  <a:rPr lang="en-US" sz="2400" dirty="0"/>
                  <a:t>We wish to estimate an unknown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D196AD-3F30-1C75-E62C-653107FFF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4" y="1397513"/>
                <a:ext cx="5409045" cy="830997"/>
              </a:xfrm>
              <a:prstGeom prst="rect">
                <a:avLst/>
              </a:prstGeom>
              <a:blipFill>
                <a:blip r:embed="rId3"/>
                <a:stretch>
                  <a:fillRect l="-169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7707-D394-8323-3D40-376DF07BEA05}"/>
                  </a:ext>
                </a:extLst>
              </p:cNvPr>
              <p:cNvSpPr txBox="1"/>
              <p:nvPr/>
            </p:nvSpPr>
            <p:spPr>
              <a:xfrm>
                <a:off x="3639639" y="3096858"/>
                <a:ext cx="5140061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87707-D394-8323-3D40-376DF07B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639" y="3096858"/>
                <a:ext cx="5140061" cy="664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5B1701-89CF-F4CA-65C3-737669C21AB6}"/>
                  </a:ext>
                </a:extLst>
              </p:cNvPr>
              <p:cNvSpPr txBox="1"/>
              <p:nvPr/>
            </p:nvSpPr>
            <p:spPr>
              <a:xfrm>
                <a:off x="1103443" y="2417316"/>
                <a:ext cx="9311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 sample data is represented by discrete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then we define: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5B1701-89CF-F4CA-65C3-737669C2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3" y="2417316"/>
                <a:ext cx="9311203" cy="461665"/>
              </a:xfrm>
              <a:prstGeom prst="rect">
                <a:avLst/>
              </a:prstGeom>
              <a:blipFill>
                <a:blip r:embed="rId5"/>
                <a:stretch>
                  <a:fillRect t="-10667" r="-6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C3D98-8090-3A26-D312-FD8128ED1B08}"/>
                  </a:ext>
                </a:extLst>
              </p:cNvPr>
              <p:cNvSpPr txBox="1"/>
              <p:nvPr/>
            </p:nvSpPr>
            <p:spPr>
              <a:xfrm>
                <a:off x="3709925" y="4544569"/>
                <a:ext cx="4496167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C3D98-8090-3A26-D312-FD8128ED1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925" y="4544569"/>
                <a:ext cx="4496167" cy="664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1EF0FE-AD5B-CFE9-5EA3-8070173C1034}"/>
                  </a:ext>
                </a:extLst>
              </p:cNvPr>
              <p:cNvSpPr txBox="1"/>
              <p:nvPr/>
            </p:nvSpPr>
            <p:spPr>
              <a:xfrm>
                <a:off x="1103443" y="3777052"/>
                <a:ext cx="970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 sample data is represented by continuous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then we define: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1EF0FE-AD5B-CFE9-5EA3-8070173C1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3" y="3777052"/>
                <a:ext cx="9709133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1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6CF7-06EF-14B8-57A0-58F34A001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7C82454C-EFE0-4FDA-AF93-66458DA08798}"/>
              </a:ext>
            </a:extLst>
          </p:cNvPr>
          <p:cNvSpPr txBox="1">
            <a:spLocks/>
          </p:cNvSpPr>
          <p:nvPr/>
        </p:nvSpPr>
        <p:spPr>
          <a:xfrm>
            <a:off x="366648" y="1108981"/>
            <a:ext cx="11605015" cy="4519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30FE5-40F2-C9EA-5524-73DD8ACD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4892DD-3366-2CE6-761E-8C35FDF4B991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FCB3E-63C8-6355-6331-072CA304F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with data from continuous distribution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E74CA-023C-C2B6-4395-CAB3F983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597649-E27D-CF24-40EF-10B48C914148}"/>
                  </a:ext>
                </a:extLst>
              </p:cNvPr>
              <p:cNvSpPr txBox="1"/>
              <p:nvPr/>
            </p:nvSpPr>
            <p:spPr>
              <a:xfrm>
                <a:off x="524178" y="1229524"/>
                <a:ext cx="540904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/>
                  <a:t>MLE multiple variables</a:t>
                </a:r>
                <a:r>
                  <a:rPr lang="en-US" sz="2400" dirty="0"/>
                  <a:t>:  </a:t>
                </a:r>
              </a:p>
              <a:p>
                <a:r>
                  <a:rPr lang="en-US" sz="2400" dirty="0"/>
                  <a:t>We wish to estimate an unknown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597649-E27D-CF24-40EF-10B48C914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8" y="1229524"/>
                <a:ext cx="5409045" cy="830997"/>
              </a:xfrm>
              <a:prstGeom prst="rect">
                <a:avLst/>
              </a:prstGeom>
              <a:blipFill>
                <a:blip r:embed="rId3"/>
                <a:stretch>
                  <a:fillRect l="-180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88EECA-1E0B-506C-7EDF-9792DFCD9D44}"/>
                  </a:ext>
                </a:extLst>
              </p:cNvPr>
              <p:cNvSpPr txBox="1"/>
              <p:nvPr/>
            </p:nvSpPr>
            <p:spPr>
              <a:xfrm>
                <a:off x="760004" y="3131360"/>
                <a:ext cx="11211659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88EECA-1E0B-506C-7EDF-9792DFCD9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04" y="3131360"/>
                <a:ext cx="11211659" cy="664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03CE9F-2853-24AA-4E40-D2F79059630C}"/>
                  </a:ext>
                </a:extLst>
              </p:cNvPr>
              <p:cNvSpPr txBox="1"/>
              <p:nvPr/>
            </p:nvSpPr>
            <p:spPr>
              <a:xfrm>
                <a:off x="95741" y="2326559"/>
                <a:ext cx="10845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 sample data is represented by discrete </a:t>
                </a:r>
                <a:r>
                  <a:rPr lang="en-US" sz="2400" dirty="0" err="1"/>
                  <a:t>r.v.s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then we define: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03CE9F-2853-24AA-4E40-D2F79059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1" y="2326559"/>
                <a:ext cx="10845020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90E830-4F57-BE39-A9FB-715468EED334}"/>
                  </a:ext>
                </a:extLst>
              </p:cNvPr>
              <p:cNvSpPr txBox="1"/>
              <p:nvPr/>
            </p:nvSpPr>
            <p:spPr>
              <a:xfrm>
                <a:off x="893395" y="4758143"/>
                <a:ext cx="9647641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90E830-4F57-BE39-A9FB-715468EE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95" y="4758143"/>
                <a:ext cx="9647641" cy="664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FA967B-5770-89D5-3045-80338FEFDEB3}"/>
                  </a:ext>
                </a:extLst>
              </p:cNvPr>
              <p:cNvSpPr txBox="1"/>
              <p:nvPr/>
            </p:nvSpPr>
            <p:spPr>
              <a:xfrm>
                <a:off x="95741" y="3948800"/>
                <a:ext cx="112429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 sample data is represented by continuous r.v.s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then we define: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FA967B-5770-89D5-3045-80338FEF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1" y="3948800"/>
                <a:ext cx="11242950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4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6" grpId="0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D026B-849F-0AA5-E31E-04B3F954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with her hand out">
            <a:extLst>
              <a:ext uri="{FF2B5EF4-FFF2-40B4-BE49-F238E27FC236}">
                <a16:creationId xmlns:a16="http://schemas.microsoft.com/office/drawing/2014/main" id="{1CD2C33A-55CB-55F7-849D-997F904E5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540" y="2780149"/>
            <a:ext cx="2873391" cy="33461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C17F-3228-0AA9-726F-1C1C776B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2FEC8-AB5A-DB70-17B0-658E1194978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3103F-E5E6-DC56-EE14-47A43E9DF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time spent on homework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3BD72-D037-76D6-1797-87B3D70D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C5EA79-026A-5116-A9BD-F48759C079AE}"/>
              </a:ext>
            </a:extLst>
          </p:cNvPr>
          <p:cNvSpPr/>
          <p:nvPr/>
        </p:nvSpPr>
        <p:spPr>
          <a:xfrm>
            <a:off x="2967616" y="978210"/>
            <a:ext cx="4580367" cy="1075179"/>
          </a:xfrm>
          <a:prstGeom prst="wedgeEllipseCallout">
            <a:avLst>
              <a:gd name="adj1" fmla="val 74893"/>
              <a:gd name="adj2" fmla="val 8251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long can I expect to work on homework?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377D8F88-A9B7-E6FF-2FAD-1A92BCEC5922}"/>
                  </a:ext>
                </a:extLst>
              </p:cNvPr>
              <p:cNvSpPr/>
              <p:nvPr/>
            </p:nvSpPr>
            <p:spPr>
              <a:xfrm>
                <a:off x="2364367" y="2309875"/>
                <a:ext cx="4580367" cy="961835"/>
              </a:xfrm>
              <a:prstGeom prst="wedgeEllipseCallout">
                <a:avLst>
                  <a:gd name="adj1" fmla="val -65551"/>
                  <a:gd name="adj2" fmla="val 976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The distribution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𝑈𝑛𝑖𝑓𝑜𝑟𝑚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377D8F88-A9B7-E6FF-2FAD-1A92BCEC5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67" y="2309875"/>
                <a:ext cx="4580367" cy="961835"/>
              </a:xfrm>
              <a:prstGeom prst="wedgeEllipseCallout">
                <a:avLst>
                  <a:gd name="adj1" fmla="val -65551"/>
                  <a:gd name="adj2" fmla="val 9760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E53E5EBB-7A8F-857C-07FB-4A42D691F773}"/>
                  </a:ext>
                </a:extLst>
              </p:cNvPr>
              <p:cNvSpPr/>
              <p:nvPr/>
            </p:nvSpPr>
            <p:spPr>
              <a:xfrm>
                <a:off x="3450987" y="3841663"/>
                <a:ext cx="4580367" cy="961835"/>
              </a:xfrm>
              <a:prstGeom prst="wedgeEllipseCallout">
                <a:avLst>
                  <a:gd name="adj1" fmla="val 61935"/>
                  <a:gd name="adj2" fmla="val -132560"/>
                </a:avLst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Great, but what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E53E5EBB-7A8F-857C-07FB-4A42D691F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87" y="3841663"/>
                <a:ext cx="4580367" cy="961835"/>
              </a:xfrm>
              <a:prstGeom prst="wedgeEllipseCallout">
                <a:avLst>
                  <a:gd name="adj1" fmla="val 61935"/>
                  <a:gd name="adj2" fmla="val -13256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344EAEF-8D03-AB1E-9FA3-B219C2D542D1}"/>
              </a:ext>
            </a:extLst>
          </p:cNvPr>
          <p:cNvSpPr/>
          <p:nvPr/>
        </p:nvSpPr>
        <p:spPr>
          <a:xfrm>
            <a:off x="2754123" y="5414856"/>
            <a:ext cx="4580367" cy="961835"/>
          </a:xfrm>
          <a:prstGeom prst="wedgeEllipseCallout">
            <a:avLst>
              <a:gd name="adj1" fmla="val -70454"/>
              <a:gd name="adj2" fmla="val -16758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Sample some students and estimate it!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3FF9CF-6661-E557-9C7A-2E41C38D44EE}"/>
              </a:ext>
            </a:extLst>
          </p:cNvPr>
          <p:cNvGrpSpPr/>
          <p:nvPr/>
        </p:nvGrpSpPr>
        <p:grpSpPr>
          <a:xfrm>
            <a:off x="8610600" y="1374497"/>
            <a:ext cx="3378435" cy="3346181"/>
            <a:chOff x="8610600" y="1374497"/>
            <a:chExt cx="3378435" cy="3346181"/>
          </a:xfrm>
        </p:grpSpPr>
        <p:pic>
          <p:nvPicPr>
            <p:cNvPr id="7" name="Picture 6" descr="A cartoon of a child holding a book">
              <a:extLst>
                <a:ext uri="{FF2B5EF4-FFF2-40B4-BE49-F238E27FC236}">
                  <a16:creationId xmlns:a16="http://schemas.microsoft.com/office/drawing/2014/main" id="{A75D2D60-02A5-B37C-4ED0-798C62517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374497"/>
              <a:ext cx="3378435" cy="33461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845F21-E9AB-4630-6AA8-5E7DA69FCE18}"/>
                </a:ext>
              </a:extLst>
            </p:cNvPr>
            <p:cNvSpPr txBox="1"/>
            <p:nvPr/>
          </p:nvSpPr>
          <p:spPr>
            <a:xfrm rot="20426657">
              <a:off x="8987752" y="1655390"/>
              <a:ext cx="1104573" cy="156966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Intro to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Probability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for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Computing</a:t>
              </a:r>
            </a:p>
            <a:p>
              <a:pPr algn="ctr"/>
              <a:r>
                <a:rPr lang="en-US" sz="1600" dirty="0" err="1">
                  <a:solidFill>
                    <a:srgbClr val="FFC000"/>
                  </a:solidFill>
                </a:rPr>
                <a:t>Harchol</a:t>
              </a:r>
              <a:r>
                <a:rPr lang="en-US" sz="1600" dirty="0">
                  <a:solidFill>
                    <a:srgbClr val="FFC000"/>
                  </a:solidFill>
                </a:rPr>
                <a:t>-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Balter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0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54E17-C7B6-7222-752E-1B9F873E0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37DD3-E913-5669-6D34-4269679C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FB76B-32B1-8C27-8296-4CA5BB382FB6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5749E-64A4-5C3B-721D-1161C084B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time spent on homework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20E7D9-11A8-A941-5136-5807CE06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BEB356-D2B1-11CC-1F95-B9B04468ED9F}"/>
                  </a:ext>
                </a:extLst>
              </p:cNvPr>
              <p:cNvSpPr txBox="1"/>
              <p:nvPr/>
            </p:nvSpPr>
            <p:spPr>
              <a:xfrm>
                <a:off x="407116" y="1106808"/>
                <a:ext cx="10782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Time students spend on homework each week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BEB356-D2B1-11CC-1F95-B9B04468E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106808"/>
                <a:ext cx="10782952" cy="523220"/>
              </a:xfrm>
              <a:prstGeom prst="rect">
                <a:avLst/>
              </a:prstGeom>
              <a:blipFill>
                <a:blip r:embed="rId3"/>
                <a:stretch>
                  <a:fillRect l="-118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41CD1-7301-D293-ED2D-4E684D6D5340}"/>
                  </a:ext>
                </a:extLst>
              </p:cNvPr>
              <p:cNvSpPr txBox="1"/>
              <p:nvPr/>
            </p:nvSpPr>
            <p:spPr>
              <a:xfrm>
                <a:off x="407116" y="2623148"/>
                <a:ext cx="10212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Sample 3 students independently at random: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41CD1-7301-D293-ED2D-4E684D6D5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2623148"/>
                <a:ext cx="10212026" cy="523220"/>
              </a:xfrm>
              <a:prstGeom prst="rect">
                <a:avLst/>
              </a:prstGeom>
              <a:blipFill>
                <a:blip r:embed="rId4"/>
                <a:stretch>
                  <a:fillRect l="-125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770F4-F9C0-7D91-024D-2B760064059A}"/>
                  </a:ext>
                </a:extLst>
              </p:cNvPr>
              <p:cNvSpPr txBox="1"/>
              <p:nvPr/>
            </p:nvSpPr>
            <p:spPr>
              <a:xfrm>
                <a:off x="407116" y="1864978"/>
                <a:ext cx="4687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the unknown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770F4-F9C0-7D91-024D-2B7600640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864978"/>
                <a:ext cx="4687437" cy="523220"/>
              </a:xfrm>
              <a:prstGeom prst="rect">
                <a:avLst/>
              </a:prstGeom>
              <a:blipFill>
                <a:blip r:embed="rId5"/>
                <a:stretch>
                  <a:fillRect l="-273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89EC42-A807-47E9-B645-A360CA3BCB69}"/>
                  </a:ext>
                </a:extLst>
              </p:cNvPr>
              <p:cNvSpPr txBox="1"/>
              <p:nvPr/>
            </p:nvSpPr>
            <p:spPr>
              <a:xfrm>
                <a:off x="407116" y="3381318"/>
                <a:ext cx="4160563" cy="6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Estimator: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89EC42-A807-47E9-B645-A360CA3BC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3381318"/>
                <a:ext cx="4160563" cy="611193"/>
              </a:xfrm>
              <a:prstGeom prst="rect">
                <a:avLst/>
              </a:prstGeom>
              <a:blipFill>
                <a:blip r:embed="rId6"/>
                <a:stretch>
                  <a:fillRect l="-3079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id="{84076B0B-EE32-51C0-820F-6B6828949677}"/>
                  </a:ext>
                </a:extLst>
              </p:cNvPr>
              <p:cNvSpPr/>
              <p:nvPr/>
            </p:nvSpPr>
            <p:spPr>
              <a:xfrm>
                <a:off x="2228872" y="4470182"/>
                <a:ext cx="5731361" cy="1202820"/>
              </a:xfrm>
              <a:prstGeom prst="wedgeEllipseCallout">
                <a:avLst>
                  <a:gd name="adj1" fmla="val -65551"/>
                  <a:gd name="adj2" fmla="val 976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Start by deriving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id="{84076B0B-EE32-51C0-820F-6B6828949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72" y="4470182"/>
                <a:ext cx="5731361" cy="1202820"/>
              </a:xfrm>
              <a:prstGeom prst="wedgeEllipseCallout">
                <a:avLst>
                  <a:gd name="adj1" fmla="val -65551"/>
                  <a:gd name="adj2" fmla="val 9760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4" grpId="0"/>
      <p:bldP spid="11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43EDD-8F35-9F48-6865-CC630A29B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16B73-3DDD-3975-7B5B-D48AA59F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EA95A3-C35D-ECB6-6E9B-B99E5DCBC3A3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6CEBB-7694-2F65-A510-D8B8D2F48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time spent on homework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466FB2-35F6-9481-5362-ACECBD19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FFB717-8610-A20D-391F-ADF22A23A4D7}"/>
                  </a:ext>
                </a:extLst>
              </p:cNvPr>
              <p:cNvSpPr txBox="1"/>
              <p:nvPr/>
            </p:nvSpPr>
            <p:spPr>
              <a:xfrm>
                <a:off x="407116" y="1106808"/>
                <a:ext cx="10782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Time students spend on homework each week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FFB717-8610-A20D-391F-ADF22A23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106808"/>
                <a:ext cx="10782952" cy="523220"/>
              </a:xfrm>
              <a:prstGeom prst="rect">
                <a:avLst/>
              </a:prstGeom>
              <a:blipFill>
                <a:blip r:embed="rId3"/>
                <a:stretch>
                  <a:fillRect l="-118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B954CA-4054-A911-E7BD-2EF42B86CBA9}"/>
                  </a:ext>
                </a:extLst>
              </p:cNvPr>
              <p:cNvSpPr txBox="1"/>
              <p:nvPr/>
            </p:nvSpPr>
            <p:spPr>
              <a:xfrm>
                <a:off x="974771" y="2060162"/>
                <a:ext cx="8568050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B954CA-4054-A911-E7BD-2EF42B86C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71" y="2060162"/>
                <a:ext cx="8568050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A2D4AC-9FF1-6460-CA54-10913CB0D4D9}"/>
                  </a:ext>
                </a:extLst>
              </p:cNvPr>
              <p:cNvSpPr txBox="1"/>
              <p:nvPr/>
            </p:nvSpPr>
            <p:spPr>
              <a:xfrm>
                <a:off x="1928138" y="3035049"/>
                <a:ext cx="6956584" cy="1094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</a:rPr>
                                      <m:t>if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/>
                                      <m:t> 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0&lt;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mr>
                              </m:m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A2D4AC-9FF1-6460-CA54-10913CB0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38" y="3035049"/>
                <a:ext cx="6956584" cy="1094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Oval 9">
                <a:extLst>
                  <a:ext uri="{FF2B5EF4-FFF2-40B4-BE49-F238E27FC236}">
                    <a16:creationId xmlns:a16="http://schemas.microsoft.com/office/drawing/2014/main" id="{FD2C0A2C-7BC0-F27C-56E7-45F78548C8B5}"/>
                  </a:ext>
                </a:extLst>
              </p:cNvPr>
              <p:cNvSpPr/>
              <p:nvPr/>
            </p:nvSpPr>
            <p:spPr>
              <a:xfrm>
                <a:off x="2550975" y="3936665"/>
                <a:ext cx="2087204" cy="1239060"/>
              </a:xfrm>
              <a:prstGeom prst="wedgeEllipseCallout">
                <a:avLst>
                  <a:gd name="adj1" fmla="val 85449"/>
                  <a:gd name="adj2" fmla="val 3549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What value of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maximizes this?</a:t>
                </a:r>
              </a:p>
            </p:txBody>
          </p:sp>
        </mc:Choice>
        <mc:Fallback xmlns="">
          <p:sp>
            <p:nvSpPr>
              <p:cNvPr id="10" name="Speech Bubble: Oval 9">
                <a:extLst>
                  <a:ext uri="{FF2B5EF4-FFF2-40B4-BE49-F238E27FC236}">
                    <a16:creationId xmlns:a16="http://schemas.microsoft.com/office/drawing/2014/main" id="{FD2C0A2C-7BC0-F27C-56E7-45F78548C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975" y="3936665"/>
                <a:ext cx="2087204" cy="1239060"/>
              </a:xfrm>
              <a:prstGeom prst="wedgeEllipseCallout">
                <a:avLst>
                  <a:gd name="adj1" fmla="val 85449"/>
                  <a:gd name="adj2" fmla="val 35499"/>
                </a:avLst>
              </a:prstGeom>
              <a:blipFill>
                <a:blip r:embed="rId6"/>
                <a:stretch>
                  <a:fillRect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37C17E-BEAC-86AB-3330-23A13B864817}"/>
                  </a:ext>
                </a:extLst>
              </p:cNvPr>
              <p:cNvSpPr txBox="1"/>
              <p:nvPr/>
            </p:nvSpPr>
            <p:spPr>
              <a:xfrm>
                <a:off x="4638179" y="4546924"/>
                <a:ext cx="4456861" cy="1094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</a:rPr>
                                      <m:t>if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/>
                                      <m:t> 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mr>
                              </m:m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37C17E-BEAC-86AB-3330-23A13B864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179" y="4546924"/>
                <a:ext cx="4456861" cy="10942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04117CF8-EB67-975D-9797-5BC98BA91725}"/>
                  </a:ext>
                </a:extLst>
              </p:cNvPr>
              <p:cNvSpPr/>
              <p:nvPr/>
            </p:nvSpPr>
            <p:spPr>
              <a:xfrm>
                <a:off x="8766986" y="3238754"/>
                <a:ext cx="2177240" cy="869173"/>
              </a:xfrm>
              <a:prstGeom prst="wedgeEllipseCallout">
                <a:avLst>
                  <a:gd name="adj1" fmla="val -73818"/>
                  <a:gd name="adj2" fmla="val 33192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possible here?</a:t>
                </a:r>
              </a:p>
            </p:txBody>
          </p:sp>
        </mc:Choice>
        <mc:Fallback xmlns="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04117CF8-EB67-975D-9797-5BC98BA91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86" y="3238754"/>
                <a:ext cx="2177240" cy="869173"/>
              </a:xfrm>
              <a:prstGeom prst="wedgeEllipseCallout">
                <a:avLst>
                  <a:gd name="adj1" fmla="val -73818"/>
                  <a:gd name="adj2" fmla="val 3319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6EA27E-A628-7536-2CDF-741792572F4F}"/>
              </a:ext>
            </a:extLst>
          </p:cNvPr>
          <p:cNvSpPr/>
          <p:nvPr/>
        </p:nvSpPr>
        <p:spPr>
          <a:xfrm>
            <a:off x="5406430" y="4617515"/>
            <a:ext cx="409079" cy="7006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81451BD8-D61C-6B7C-FC45-39D239C92C1E}"/>
                  </a:ext>
                </a:extLst>
              </p:cNvPr>
              <p:cNvSpPr/>
              <p:nvPr/>
            </p:nvSpPr>
            <p:spPr>
              <a:xfrm>
                <a:off x="1336828" y="5359182"/>
                <a:ext cx="3047785" cy="813710"/>
              </a:xfrm>
              <a:prstGeom prst="wedgeEllipseCallout">
                <a:avLst>
                  <a:gd name="adj1" fmla="val -50929"/>
                  <a:gd name="adj2" fmla="val 9484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81451BD8-D61C-6B7C-FC45-39D239C92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28" y="5359182"/>
                <a:ext cx="3047785" cy="813710"/>
              </a:xfrm>
              <a:prstGeom prst="wedgeEllipseCallout">
                <a:avLst>
                  <a:gd name="adj1" fmla="val -50929"/>
                  <a:gd name="adj2" fmla="val 9484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5" grpId="0"/>
      <p:bldP spid="16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AC8AB-81CB-5793-F381-FE57B5FE5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0E335CA-A0B4-9E9D-7FF2-6EC0D71F5D4C}"/>
              </a:ext>
            </a:extLst>
          </p:cNvPr>
          <p:cNvGrpSpPr/>
          <p:nvPr/>
        </p:nvGrpSpPr>
        <p:grpSpPr>
          <a:xfrm>
            <a:off x="8610600" y="3442599"/>
            <a:ext cx="3378435" cy="3346181"/>
            <a:chOff x="8610600" y="1374497"/>
            <a:chExt cx="3378435" cy="3346181"/>
          </a:xfrm>
        </p:grpSpPr>
        <p:pic>
          <p:nvPicPr>
            <p:cNvPr id="10" name="Picture 9" descr="A cartoon of a child holding a book">
              <a:extLst>
                <a:ext uri="{FF2B5EF4-FFF2-40B4-BE49-F238E27FC236}">
                  <a16:creationId xmlns:a16="http://schemas.microsoft.com/office/drawing/2014/main" id="{4582814D-C2B4-C2F4-A856-28D8A5CCA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374497"/>
              <a:ext cx="3378435" cy="33461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EDE24E-C91B-C28D-E074-1A79B2F4A5FB}"/>
                </a:ext>
              </a:extLst>
            </p:cNvPr>
            <p:cNvSpPr txBox="1"/>
            <p:nvPr/>
          </p:nvSpPr>
          <p:spPr>
            <a:xfrm rot="20426657">
              <a:off x="8987752" y="1655390"/>
              <a:ext cx="1104573" cy="156966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Intro to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Probability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for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Computing</a:t>
              </a:r>
            </a:p>
            <a:p>
              <a:pPr algn="ctr"/>
              <a:r>
                <a:rPr lang="en-US" sz="1600" dirty="0" err="1">
                  <a:solidFill>
                    <a:srgbClr val="FFC000"/>
                  </a:solidFill>
                </a:rPr>
                <a:t>Harchol</a:t>
              </a:r>
              <a:r>
                <a:rPr lang="en-US" sz="1600" dirty="0">
                  <a:solidFill>
                    <a:srgbClr val="FFC000"/>
                  </a:solidFill>
                </a:rPr>
                <a:t>-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Balter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ABFC8-521F-95D0-3CB9-B5182B6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E1175-6AF0-130E-3AC6-2125499C0516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C8AAEC-15BB-7136-AADE-FC5B659C7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time spent on homework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DCA7CB-1A00-1433-584E-F716D054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B5EE0-A5E4-8C77-CD87-CFE717C1B844}"/>
                  </a:ext>
                </a:extLst>
              </p:cNvPr>
              <p:cNvSpPr txBox="1"/>
              <p:nvPr/>
            </p:nvSpPr>
            <p:spPr>
              <a:xfrm>
                <a:off x="407116" y="1106808"/>
                <a:ext cx="10782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Time students spend on homework each week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B5EE0-A5E4-8C77-CD87-CFE717C1B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106808"/>
                <a:ext cx="10782952" cy="523220"/>
              </a:xfrm>
              <a:prstGeom prst="rect">
                <a:avLst/>
              </a:prstGeom>
              <a:blipFill>
                <a:blip r:embed="rId4"/>
                <a:stretch>
                  <a:fillRect l="-118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1A694D4-2FA9-F9BB-BFAF-AA727CBE6649}"/>
              </a:ext>
            </a:extLst>
          </p:cNvPr>
          <p:cNvSpPr txBox="1"/>
          <p:nvPr/>
        </p:nvSpPr>
        <p:spPr>
          <a:xfrm>
            <a:off x="-4987483" y="7182051"/>
            <a:ext cx="345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(assume independent)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E1DD5-7A02-2ACC-6162-F3219BFFAE98}"/>
                  </a:ext>
                </a:extLst>
              </p:cNvPr>
              <p:cNvSpPr txBox="1"/>
              <p:nvPr/>
            </p:nvSpPr>
            <p:spPr>
              <a:xfrm>
                <a:off x="407116" y="1833014"/>
                <a:ext cx="6636689" cy="481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E1DD5-7A02-2ACC-6162-F3219BFFA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833014"/>
                <a:ext cx="6636689" cy="481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68893BB-9DD4-9FF9-D581-E253055E9317}"/>
              </a:ext>
            </a:extLst>
          </p:cNvPr>
          <p:cNvGrpSpPr/>
          <p:nvPr/>
        </p:nvGrpSpPr>
        <p:grpSpPr>
          <a:xfrm>
            <a:off x="995430" y="2494565"/>
            <a:ext cx="5000218" cy="481350"/>
            <a:chOff x="3957670" y="2674317"/>
            <a:chExt cx="5000218" cy="481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9FC29C0-BDE2-B7E5-93EF-065FD8621FF1}"/>
                    </a:ext>
                  </a:extLst>
                </p:cNvPr>
                <p:cNvSpPr txBox="1"/>
                <p:nvPr/>
              </p:nvSpPr>
              <p:spPr>
                <a:xfrm>
                  <a:off x="4374389" y="2674317"/>
                  <a:ext cx="4583499" cy="4813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9FC29C0-BDE2-B7E5-93EF-065FD8621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4389" y="2674317"/>
                  <a:ext cx="4583499" cy="4813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1DA17F-B717-9E7C-582A-B14B9A3F009C}"/>
                </a:ext>
              </a:extLst>
            </p:cNvPr>
            <p:cNvSpPr txBox="1"/>
            <p:nvPr/>
          </p:nvSpPr>
          <p:spPr>
            <a:xfrm>
              <a:off x="3957670" y="2739317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7782774B-B4B5-A436-6B94-9D3B93DDF755}"/>
                  </a:ext>
                </a:extLst>
              </p:cNvPr>
              <p:cNvSpPr/>
              <p:nvPr/>
            </p:nvSpPr>
            <p:spPr>
              <a:xfrm>
                <a:off x="7016205" y="1564059"/>
                <a:ext cx="3678600" cy="1539702"/>
              </a:xfrm>
              <a:prstGeom prst="wedgeEllipseCallout">
                <a:avLst>
                  <a:gd name="adj1" fmla="val 35212"/>
                  <a:gd name="adj2" fmla="val 92470"/>
                </a:avLst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Huh??   </a:t>
                </a:r>
              </a:p>
              <a:p>
                <a:pPr algn="ctr"/>
                <a:r>
                  <a:rPr lang="en-US" dirty="0"/>
                  <a:t>I asked 3 random students: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Should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7782774B-B4B5-A436-6B94-9D3B93DDF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05" y="1564059"/>
                <a:ext cx="3678600" cy="1539702"/>
              </a:xfrm>
              <a:prstGeom prst="wedgeEllipseCallout">
                <a:avLst>
                  <a:gd name="adj1" fmla="val 35212"/>
                  <a:gd name="adj2" fmla="val 92470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E5807B00-0B85-81C6-D17D-D76E1432C3EE}"/>
              </a:ext>
            </a:extLst>
          </p:cNvPr>
          <p:cNvSpPr/>
          <p:nvPr/>
        </p:nvSpPr>
        <p:spPr>
          <a:xfrm>
            <a:off x="987893" y="3093476"/>
            <a:ext cx="2685220" cy="2038595"/>
          </a:xfrm>
          <a:prstGeom prst="wedgeEllipseCallout">
            <a:avLst>
              <a:gd name="adj1" fmla="val -74731"/>
              <a:gd name="adj2" fmla="val 46261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MLE is just one possible estimator, and not always the best one. 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37A4966D-C8DD-CE75-DE85-FE16CCCA1B88}"/>
              </a:ext>
            </a:extLst>
          </p:cNvPr>
          <p:cNvSpPr/>
          <p:nvPr/>
        </p:nvSpPr>
        <p:spPr>
          <a:xfrm>
            <a:off x="5934076" y="2968620"/>
            <a:ext cx="2230800" cy="1539702"/>
          </a:xfrm>
          <a:prstGeom prst="wedgeEllipseCallout">
            <a:avLst>
              <a:gd name="adj1" fmla="val 73021"/>
              <a:gd name="adj2" fmla="val 1817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I only have 1 sample?!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8F89EB34-03B5-803E-5334-A6461D7483A9}"/>
                  </a:ext>
                </a:extLst>
              </p:cNvPr>
              <p:cNvSpPr/>
              <p:nvPr/>
            </p:nvSpPr>
            <p:spPr>
              <a:xfrm>
                <a:off x="2403396" y="4750185"/>
                <a:ext cx="3592252" cy="2038595"/>
              </a:xfrm>
              <a:prstGeom prst="wedgeEllipseCallout">
                <a:avLst>
                  <a:gd name="adj1" fmla="val -74731"/>
                  <a:gd name="adj2" fmla="val 4626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Exercise 16.5, you’ll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</m:oMath>
                </a14:m>
                <a:r>
                  <a:rPr lang="en-US" dirty="0"/>
                  <a:t> is a biased estimator, but can be made into an unbiased estimator pretty easily.</a:t>
                </a:r>
              </a:p>
            </p:txBody>
          </p:sp>
        </mc:Choice>
        <mc:Fallback xmlns="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8F89EB34-03B5-803E-5334-A6461D748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96" y="4750185"/>
                <a:ext cx="3592252" cy="2038595"/>
              </a:xfrm>
              <a:prstGeom prst="wedgeEllipseCallout">
                <a:avLst>
                  <a:gd name="adj1" fmla="val -74731"/>
                  <a:gd name="adj2" fmla="val 4626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4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982AB-0AEB-F7BC-7B32-F3A02DC8E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68BE2-CFF5-FD02-02D3-3DF0169F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38A3B-C0C4-A32F-6179-FFCBD95D52C5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77CBE-BA4C-D2B4-D52C-F8321141C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estimating std of temperature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B6C4A2-140C-1825-47C1-ECE91018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7432F-2071-DDE1-CE40-4B34F4A34E7E}"/>
                  </a:ext>
                </a:extLst>
              </p:cNvPr>
              <p:cNvSpPr txBox="1"/>
              <p:nvPr/>
            </p:nvSpPr>
            <p:spPr>
              <a:xfrm>
                <a:off x="407116" y="1106808"/>
                <a:ext cx="10039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The high temp in Pittsburgh in June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=79,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7432F-2071-DDE1-CE40-4B34F4A34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106808"/>
                <a:ext cx="10039671" cy="523220"/>
              </a:xfrm>
              <a:prstGeom prst="rect">
                <a:avLst/>
              </a:prstGeom>
              <a:blipFill>
                <a:blip r:embed="rId3"/>
                <a:stretch>
                  <a:fillRect l="-127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72187-113F-C756-B682-D65CE082659E}"/>
                  </a:ext>
                </a:extLst>
              </p:cNvPr>
              <p:cNvSpPr txBox="1"/>
              <p:nvPr/>
            </p:nvSpPr>
            <p:spPr>
              <a:xfrm>
                <a:off x="407116" y="3769727"/>
                <a:ext cx="9678995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…, 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72187-113F-C756-B682-D65CE082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3769727"/>
                <a:ext cx="9678995" cy="640303"/>
              </a:xfrm>
              <a:prstGeom prst="rect">
                <a:avLst/>
              </a:prstGeom>
              <a:blipFill>
                <a:blip r:embed="rId4"/>
                <a:stretch>
                  <a:fillRect t="-1905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1E8060-EE66-6945-5EF2-5A3425567252}"/>
                  </a:ext>
                </a:extLst>
              </p:cNvPr>
              <p:cNvSpPr txBox="1"/>
              <p:nvPr/>
            </p:nvSpPr>
            <p:spPr>
              <a:xfrm>
                <a:off x="409917" y="1714662"/>
                <a:ext cx="60204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the unknown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via MLE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1E8060-EE66-6945-5EF2-5A3425567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17" y="1714662"/>
                <a:ext cx="6020431" cy="523220"/>
              </a:xfrm>
              <a:prstGeom prst="rect">
                <a:avLst/>
              </a:prstGeom>
              <a:blipFill>
                <a:blip r:embed="rId5"/>
                <a:stretch>
                  <a:fillRect l="-202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227783-F895-27C6-4E84-CDFA16CA4B2B}"/>
                  </a:ext>
                </a:extLst>
              </p:cNvPr>
              <p:cNvSpPr txBox="1"/>
              <p:nvPr/>
            </p:nvSpPr>
            <p:spPr>
              <a:xfrm>
                <a:off x="4860173" y="4616606"/>
                <a:ext cx="5974328" cy="666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…, 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∣</m:t>
                                          </m:r>
                                          <m:r>
                                            <a:rPr lang="en-US" sz="2400" i="1" dirty="0" smtClean="0">
                                              <a:solidFill>
                                                <a:srgbClr val="FF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227783-F895-27C6-4E84-CDFA16CA4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73" y="4616606"/>
                <a:ext cx="5974328" cy="666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41198-4BFC-F7F7-9D77-4A73A297AFE6}"/>
                  </a:ext>
                </a:extLst>
              </p:cNvPr>
              <p:cNvSpPr txBox="1"/>
              <p:nvPr/>
            </p:nvSpPr>
            <p:spPr>
              <a:xfrm>
                <a:off x="407116" y="2382900"/>
                <a:ext cx="88710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Observe temperature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randomly sampled </a:t>
                </a:r>
              </a:p>
              <a:p>
                <a:r>
                  <a:rPr lang="en-US" sz="2800" dirty="0"/>
                  <a:t>                        independent June days: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C41198-4BFC-F7F7-9D77-4A73A297A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2382900"/>
                <a:ext cx="8871083" cy="954107"/>
              </a:xfrm>
              <a:prstGeom prst="rect">
                <a:avLst/>
              </a:prstGeom>
              <a:blipFill>
                <a:blip r:embed="rId7"/>
                <a:stretch>
                  <a:fillRect l="-1443" t="-6410" r="-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11A2C6-E384-CF83-BFE4-F1EFC7A7DF43}"/>
                  </a:ext>
                </a:extLst>
              </p:cNvPr>
              <p:cNvSpPr txBox="1"/>
              <p:nvPr/>
            </p:nvSpPr>
            <p:spPr>
              <a:xfrm>
                <a:off x="4916440" y="5283327"/>
                <a:ext cx="4234877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2400" i="1" dirty="0" smtClean="0">
                                                  <a:solidFill>
                                                    <a:srgbClr val="FF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11A2C6-E384-CF83-BFE4-F1EFC7A7D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440" y="5283327"/>
                <a:ext cx="4234877" cy="1100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Thermometer with solid fill">
            <a:extLst>
              <a:ext uri="{FF2B5EF4-FFF2-40B4-BE49-F238E27FC236}">
                <a16:creationId xmlns:a16="http://schemas.microsoft.com/office/drawing/2014/main" id="{66AC7BB9-7852-DD82-FBD6-96FCD828B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78633" y="11068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  <p:bldP spid="12" grpId="0"/>
      <p:bldP spid="1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277D9-A002-2F68-65FC-BD2E5794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02B31-248B-B4F6-8E4F-EEFA39E7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B4220-B6CE-6B79-A58B-C8F36B6B8BD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FEAE0-7B08-B2F9-5139-284E0215A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estimating std of temperature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67F2D3-72C0-4C8D-E791-EF4E9CC8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2D719-D03E-774E-6E76-5CC2DC93F23E}"/>
                  </a:ext>
                </a:extLst>
              </p:cNvPr>
              <p:cNvSpPr txBox="1"/>
              <p:nvPr/>
            </p:nvSpPr>
            <p:spPr>
              <a:xfrm>
                <a:off x="407116" y="1106808"/>
                <a:ext cx="10884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The high temp June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=79,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 is unknown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2D719-D03E-774E-6E76-5CC2DC93F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106808"/>
                <a:ext cx="10884005" cy="523220"/>
              </a:xfrm>
              <a:prstGeom prst="rect">
                <a:avLst/>
              </a:prstGeom>
              <a:blipFill>
                <a:blip r:embed="rId3"/>
                <a:stretch>
                  <a:fillRect l="-117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31A2D-67D2-9093-6E5B-B25D3C02E882}"/>
                  </a:ext>
                </a:extLst>
              </p:cNvPr>
              <p:cNvSpPr txBox="1"/>
              <p:nvPr/>
            </p:nvSpPr>
            <p:spPr>
              <a:xfrm>
                <a:off x="322895" y="1628979"/>
                <a:ext cx="8748805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2400" i="1" dirty="0" smtClean="0">
                                                  <a:solidFill>
                                                    <a:srgbClr val="FF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31A2D-67D2-9093-6E5B-B25D3C02E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5" y="1628979"/>
                <a:ext cx="8748805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96D29-44AE-002D-B3B1-EB9FF5ABE53D}"/>
                  </a:ext>
                </a:extLst>
              </p:cNvPr>
              <p:cNvSpPr txBox="1"/>
              <p:nvPr/>
            </p:nvSpPr>
            <p:spPr>
              <a:xfrm>
                <a:off x="4860173" y="2794222"/>
                <a:ext cx="4028603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2400" i="1" dirty="0" smtClean="0">
                                                  <a:solidFill>
                                                    <a:srgbClr val="FF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96D29-44AE-002D-B3B1-EB9FF5ABE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73" y="2794222"/>
                <a:ext cx="4028603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844CE5-D669-7E7F-02B1-BC6676734ACB}"/>
                  </a:ext>
                </a:extLst>
              </p:cNvPr>
              <p:cNvSpPr txBox="1"/>
              <p:nvPr/>
            </p:nvSpPr>
            <p:spPr>
              <a:xfrm>
                <a:off x="4814119" y="3969676"/>
                <a:ext cx="5168081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  <m:sSup>
                                            <m:sSup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400" b="0" i="1" dirty="0" smtClean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400" b="0" i="1" dirty="0" smtClean="0"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400" b="0" i="1" dirty="0" smtClean="0"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400" b="0" i="1" dirty="0" smtClean="0"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sz="2400" b="0" i="1" dirty="0" smtClean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r>
                                                            <a:rPr lang="en-US" sz="2400" b="0" i="1" dirty="0" smtClean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𝜇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844CE5-D669-7E7F-02B1-BC6676734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19" y="3969676"/>
                <a:ext cx="5168081" cy="1100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C51D6D-9EDF-0C68-D857-E56CD56FF75B}"/>
                  </a:ext>
                </a:extLst>
              </p:cNvPr>
              <p:cNvSpPr txBox="1"/>
              <p:nvPr/>
            </p:nvSpPr>
            <p:spPr>
              <a:xfrm>
                <a:off x="4860173" y="5256841"/>
                <a:ext cx="6686189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0" i="0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400" b="0" i="1" dirty="0" smtClean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400" b="0" i="1" dirty="0" smtClean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400" b="0" i="1" dirty="0" smtClean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𝜇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2400" b="0" i="1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dirty="0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rad>
                                                    <m:radPr>
                                                      <m:degHide m:val="on"/>
                                                      <m:ctrlP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radPr>
                                                    <m:deg/>
                                                    <m:e>
                                                      <m: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  <m:r>
                                                        <a:rPr lang="en-US" sz="2400" b="0" i="1" dirty="0" smtClean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𝜋</m:t>
                                                      </m:r>
                                                    </m:e>
                                                  </m:rad>
                                                </m:e>
                                              </m:func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C51D6D-9EDF-0C68-D857-E56CD56FF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73" y="5256841"/>
                <a:ext cx="6686189" cy="1100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4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A4805-29BA-A9A5-B955-92738BE3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859BF-E661-C08C-EABF-0123A095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0D43E5-30A1-BF17-0066-35107E527C5E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13C9B7-481A-D8CB-EACF-1A80F42A8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estimating std of temperature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BBDF01-A733-BEE0-EA6F-6236BC1B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AB497-E5E1-B465-77D5-1A31541FFE89}"/>
                  </a:ext>
                </a:extLst>
              </p:cNvPr>
              <p:cNvSpPr txBox="1"/>
              <p:nvPr/>
            </p:nvSpPr>
            <p:spPr>
              <a:xfrm>
                <a:off x="407116" y="1106808"/>
                <a:ext cx="10884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The high temp June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=79,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 is unknown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AB497-E5E1-B465-77D5-1A31541FF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106808"/>
                <a:ext cx="10884005" cy="523220"/>
              </a:xfrm>
              <a:prstGeom prst="rect">
                <a:avLst/>
              </a:prstGeom>
              <a:blipFill>
                <a:blip r:embed="rId3"/>
                <a:stretch>
                  <a:fillRect l="-117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15274E-037D-3301-F7AE-E41556E4BEFC}"/>
                  </a:ext>
                </a:extLst>
              </p:cNvPr>
              <p:cNvSpPr txBox="1"/>
              <p:nvPr/>
            </p:nvSpPr>
            <p:spPr>
              <a:xfrm>
                <a:off x="322895" y="1628979"/>
                <a:ext cx="11074442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a:rPr lang="en-US" sz="2400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i="1" dirty="0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400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400" i="1" dirty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400" i="1" dirty="0"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400" i="1" dirty="0"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400" i="1" dirty="0"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sz="2400" i="1" dirty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r>
                                                            <a:rPr lang="en-US" sz="2400" i="1" dirty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𝜇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sz="2400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  <m:r>
                                                    <a:rPr lang="en-US" sz="2400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func>
                                                    <m:funcPr>
                                                      <m:ctrlPr>
                                                        <a:rPr lang="en-US" sz="2400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2400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ln</m:t>
                                                      </m:r>
                                                    </m:fName>
                                                    <m:e>
                                                      <m:rad>
                                                        <m:radPr>
                                                          <m:degHide m:val="on"/>
                                                          <m:ctrlPr>
                                                            <a:rPr lang="en-US" sz="2400" i="1" dirty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radPr>
                                                        <m:deg/>
                                                        <m:e>
                                                          <m:r>
                                                            <a:rPr lang="en-US" sz="2400" i="1" dirty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  <m:r>
                                                            <a:rPr lang="en-US" sz="2400" i="1" dirty="0"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𝜋</m:t>
                                                          </m:r>
                                                        </m:e>
                                                      </m:rad>
                                                    </m:e>
                                                  </m:func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15274E-037D-3301-F7AE-E41556E4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5" y="1628979"/>
                <a:ext cx="11074442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326F36-436E-579B-8932-1B46FD02C5D7}"/>
                  </a:ext>
                </a:extLst>
              </p:cNvPr>
              <p:cNvSpPr txBox="1"/>
              <p:nvPr/>
            </p:nvSpPr>
            <p:spPr>
              <a:xfrm>
                <a:off x="4860173" y="2794222"/>
                <a:ext cx="7190237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func>
                                        <m:func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rad>
                                        </m:e>
                                      </m:func>
                                    </m:e>
                                  </m:func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326F36-436E-579B-8932-1B46FD02C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73" y="2794222"/>
                <a:ext cx="7190237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D41D552-2746-A220-185E-17A6F775615D}"/>
              </a:ext>
            </a:extLst>
          </p:cNvPr>
          <p:cNvGrpSpPr/>
          <p:nvPr/>
        </p:nvGrpSpPr>
        <p:grpSpPr>
          <a:xfrm>
            <a:off x="6698705" y="3747093"/>
            <a:ext cx="5020052" cy="744615"/>
            <a:chOff x="6698705" y="3747093"/>
            <a:chExt cx="5020052" cy="7446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9C470-EC08-810F-C3CD-4730E166D539}"/>
                </a:ext>
              </a:extLst>
            </p:cNvPr>
            <p:cNvSpPr txBox="1"/>
            <p:nvPr/>
          </p:nvSpPr>
          <p:spPr>
            <a:xfrm>
              <a:off x="7970089" y="4091598"/>
              <a:ext cx="2477281" cy="4001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Set the derivative to 0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253A81F8-0F4B-9BE8-41D9-028E422CA4AF}"/>
                </a:ext>
              </a:extLst>
            </p:cNvPr>
            <p:cNvSpPr/>
            <p:nvPr/>
          </p:nvSpPr>
          <p:spPr>
            <a:xfrm rot="5400000">
              <a:off x="9036478" y="1409320"/>
              <a:ext cx="344505" cy="5020052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rgbClr val="FF0000"/>
                  </a:solidFill>
                </a:ln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C40985-6209-888B-B18F-FE5EE072ECE3}"/>
                  </a:ext>
                </a:extLst>
              </p:cNvPr>
              <p:cNvSpPr txBox="1"/>
              <p:nvPr/>
            </p:nvSpPr>
            <p:spPr>
              <a:xfrm>
                <a:off x="1157009" y="4819446"/>
                <a:ext cx="6623801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func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C40985-6209-888B-B18F-FE5EE072E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09" y="4819446"/>
                <a:ext cx="6623801" cy="1100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A9E063-3783-002C-0226-82E2AA7CE09A}"/>
                  </a:ext>
                </a:extLst>
              </p:cNvPr>
              <p:cNvSpPr txBox="1"/>
              <p:nvPr/>
            </p:nvSpPr>
            <p:spPr>
              <a:xfrm>
                <a:off x="7648205" y="4780922"/>
                <a:ext cx="3121047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A9E063-3783-002C-0226-82E2AA7CE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05" y="4780922"/>
                <a:ext cx="3121047" cy="1100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7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77F86-F1C4-0D10-07AE-06DE9B5E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2DB3F-CF2C-9BC7-3AE1-186A4F32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23637-E013-9F51-521C-4C716E9FD71A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C56A2C-C716-D061-475D-B447DC671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the number of pink jelly beans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42007-A98F-4C7C-1F95-7DC3C91A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52914FCA-CD01-B178-0E53-6DD9C214F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58" y="980816"/>
            <a:ext cx="1829298" cy="2639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E9E9B-4BD9-E3BD-977D-A750CCF5D75A}"/>
              </a:ext>
            </a:extLst>
          </p:cNvPr>
          <p:cNvSpPr txBox="1"/>
          <p:nvPr/>
        </p:nvSpPr>
        <p:spPr>
          <a:xfrm>
            <a:off x="320681" y="1172158"/>
            <a:ext cx="4743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Given: </a:t>
            </a:r>
            <a:r>
              <a:rPr lang="en-US" sz="2800" dirty="0"/>
              <a:t>Jar has 1000 jelly beans.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D8A47B-D6DB-4394-96FD-A83F81E8ED76}"/>
                  </a:ext>
                </a:extLst>
              </p:cNvPr>
              <p:cNvSpPr txBox="1"/>
              <p:nvPr/>
            </p:nvSpPr>
            <p:spPr>
              <a:xfrm>
                <a:off x="320681" y="1909250"/>
                <a:ext cx="85506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 </a:t>
                </a:r>
                <a:r>
                  <a:rPr lang="en-US" sz="2800" dirty="0">
                    <a:solidFill>
                      <a:srgbClr val="FF33CC"/>
                    </a:solidFill>
                  </a:rPr>
                  <a:t>(unknown)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D8A47B-D6DB-4394-96FD-A83F81E8E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81" y="1909250"/>
                <a:ext cx="8550610" cy="523220"/>
              </a:xfrm>
              <a:prstGeom prst="rect">
                <a:avLst/>
              </a:prstGeom>
              <a:blipFill>
                <a:blip r:embed="rId3"/>
                <a:stretch>
                  <a:fillRect l="-1498" t="-10465" r="-2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A2220-CA19-7363-E35F-67DE328C687C}"/>
                  </a:ext>
                </a:extLst>
              </p:cNvPr>
              <p:cNvSpPr txBox="1"/>
              <p:nvPr/>
            </p:nvSpPr>
            <p:spPr>
              <a:xfrm>
                <a:off x="310054" y="2615523"/>
                <a:ext cx="75412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jelly beans </a:t>
                </a:r>
              </a:p>
              <a:p>
                <a:r>
                  <a:rPr lang="en-US" sz="2800" dirty="0"/>
                  <a:t>                       with replacement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A2220-CA19-7363-E35F-67DE328C6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4" y="2615523"/>
                <a:ext cx="7541232" cy="954107"/>
              </a:xfrm>
              <a:prstGeom prst="rect">
                <a:avLst/>
              </a:prstGeom>
              <a:blipFill>
                <a:blip r:embed="rId4"/>
                <a:stretch>
                  <a:fillRect l="-169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6E3A5-35CF-72B8-3545-2690918A8E4A}"/>
                  </a:ext>
                </a:extLst>
              </p:cNvPr>
              <p:cNvSpPr txBox="1"/>
              <p:nvPr/>
            </p:nvSpPr>
            <p:spPr>
              <a:xfrm>
                <a:off x="3439088" y="4220488"/>
                <a:ext cx="486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6E3A5-35CF-72B8-3545-2690918A8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88" y="4220488"/>
                <a:ext cx="4860177" cy="523220"/>
              </a:xfrm>
              <a:prstGeom prst="rect">
                <a:avLst/>
              </a:prstGeom>
              <a:blipFill>
                <a:blip r:embed="rId5"/>
                <a:stretch>
                  <a:fillRect t="-10465" r="-150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E69F679-744C-00F6-4957-C2079E72C919}"/>
              </a:ext>
            </a:extLst>
          </p:cNvPr>
          <p:cNvSpPr/>
          <p:nvPr/>
        </p:nvSpPr>
        <p:spPr>
          <a:xfrm>
            <a:off x="882501" y="3535849"/>
            <a:ext cx="2369293" cy="1207859"/>
          </a:xfrm>
          <a:prstGeom prst="wedgeEllipseCallout">
            <a:avLst>
              <a:gd name="adj1" fmla="val 58682"/>
              <a:gd name="adj2" fmla="val 30101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is this a random variable?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C5D034-2D50-ACBB-EA19-ADFB19B3A09D}"/>
                  </a:ext>
                </a:extLst>
              </p:cNvPr>
              <p:cNvSpPr txBox="1"/>
              <p:nvPr/>
            </p:nvSpPr>
            <p:spPr>
              <a:xfrm>
                <a:off x="2939196" y="5008533"/>
                <a:ext cx="3539687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estimator 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C5D034-2D50-ACBB-EA19-ADFB19B3A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96" y="5008533"/>
                <a:ext cx="3539687" cy="541495"/>
              </a:xfrm>
              <a:prstGeom prst="rect">
                <a:avLst/>
              </a:prstGeom>
              <a:blipFill>
                <a:blip r:embed="rId6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F38BAB7B-021C-D56E-84BE-F2D40942AA29}"/>
              </a:ext>
            </a:extLst>
          </p:cNvPr>
          <p:cNvSpPr/>
          <p:nvPr/>
        </p:nvSpPr>
        <p:spPr>
          <a:xfrm>
            <a:off x="254174" y="4844821"/>
            <a:ext cx="2369293" cy="1207859"/>
          </a:xfrm>
          <a:prstGeom prst="wedgeEllipseCallout">
            <a:avLst>
              <a:gd name="adj1" fmla="val 65882"/>
              <a:gd name="adj2" fmla="val -101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is this a random variable?</a:t>
            </a:r>
          </a:p>
        </p:txBody>
      </p:sp>
    </p:spTree>
    <p:extLst>
      <p:ext uri="{BB962C8B-B14F-4D97-AF65-F5344CB8AC3E}">
        <p14:creationId xmlns:p14="http://schemas.microsoft.com/office/powerpoint/2010/main" val="25326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7093-670C-B544-2C2C-677E772E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FCE0B-D70E-79CC-9B95-0D436061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7D342-A509-C91E-6703-A318348BBEC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6E4FB-AA13-BB01-787F-4EBEEA1BE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Example: estimating std of temperature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A0C83E-55FF-982D-779A-3153111B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D6EE16-EBB0-5624-F1B6-B4574C936626}"/>
                  </a:ext>
                </a:extLst>
              </p:cNvPr>
              <p:cNvSpPr txBox="1"/>
              <p:nvPr/>
            </p:nvSpPr>
            <p:spPr>
              <a:xfrm>
                <a:off x="407116" y="1106808"/>
                <a:ext cx="10884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The high temp June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=79,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 is unknown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D6EE16-EBB0-5624-F1B6-B4574C936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16" y="1106808"/>
                <a:ext cx="10884005" cy="523220"/>
              </a:xfrm>
              <a:prstGeom prst="rect">
                <a:avLst/>
              </a:prstGeom>
              <a:blipFill>
                <a:blip r:embed="rId3"/>
                <a:stretch>
                  <a:fillRect l="-117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14EC7E-19CA-EB85-F1AA-D8F6DC200211}"/>
                  </a:ext>
                </a:extLst>
              </p:cNvPr>
              <p:cNvSpPr txBox="1"/>
              <p:nvPr/>
            </p:nvSpPr>
            <p:spPr>
              <a:xfrm>
                <a:off x="4652210" y="1730196"/>
                <a:ext cx="3370986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14EC7E-19CA-EB85-F1AA-D8F6DC200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0" y="1730196"/>
                <a:ext cx="3370986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2910A1-EEA9-2792-8DD9-B7CFC44C5AD5}"/>
                  </a:ext>
                </a:extLst>
              </p:cNvPr>
              <p:cNvSpPr txBox="1"/>
              <p:nvPr/>
            </p:nvSpPr>
            <p:spPr>
              <a:xfrm>
                <a:off x="8391195" y="2080420"/>
                <a:ext cx="37486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(We multiplied both sides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2910A1-EEA9-2792-8DD9-B7CFC44C5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95" y="2080420"/>
                <a:ext cx="3748668" cy="400110"/>
              </a:xfrm>
              <a:prstGeom prst="rect">
                <a:avLst/>
              </a:prstGeom>
              <a:blipFill>
                <a:blip r:embed="rId6"/>
                <a:stretch>
                  <a:fillRect l="-179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788A26-439B-53EB-04C8-59E4BFC06221}"/>
              </a:ext>
            </a:extLst>
          </p:cNvPr>
          <p:cNvGrpSpPr/>
          <p:nvPr/>
        </p:nvGrpSpPr>
        <p:grpSpPr>
          <a:xfrm>
            <a:off x="4242285" y="2847145"/>
            <a:ext cx="3290711" cy="1183529"/>
            <a:chOff x="4242285" y="2847145"/>
            <a:chExt cx="3290711" cy="1183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7933BF7-37FC-1313-9289-C7EB0D2E51D2}"/>
                    </a:ext>
                  </a:extLst>
                </p:cNvPr>
                <p:cNvSpPr txBox="1"/>
                <p:nvPr/>
              </p:nvSpPr>
              <p:spPr>
                <a:xfrm>
                  <a:off x="4659004" y="2847145"/>
                  <a:ext cx="2873992" cy="1183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7933BF7-37FC-1313-9289-C7EB0D2E5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004" y="2847145"/>
                  <a:ext cx="2873992" cy="11835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4C50C3-58E5-D1B8-CEF9-CD3F5C74642F}"/>
                </a:ext>
              </a:extLst>
            </p:cNvPr>
            <p:cNvSpPr txBox="1"/>
            <p:nvPr/>
          </p:nvSpPr>
          <p:spPr>
            <a:xfrm>
              <a:off x="4242285" y="3383218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548B5C-23F1-D506-1E6E-07BC95829EEF}"/>
              </a:ext>
            </a:extLst>
          </p:cNvPr>
          <p:cNvGrpSpPr/>
          <p:nvPr/>
        </p:nvGrpSpPr>
        <p:grpSpPr>
          <a:xfrm>
            <a:off x="85998" y="4029661"/>
            <a:ext cx="7603281" cy="1183529"/>
            <a:chOff x="85998" y="4029661"/>
            <a:chExt cx="7603281" cy="1183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CA0F43-CAF8-EC83-EE73-9A9D31105A09}"/>
                    </a:ext>
                  </a:extLst>
                </p:cNvPr>
                <p:cNvSpPr txBox="1"/>
                <p:nvPr/>
              </p:nvSpPr>
              <p:spPr>
                <a:xfrm>
                  <a:off x="387921" y="4029661"/>
                  <a:ext cx="7301358" cy="1183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…, 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</m:fName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CA0F43-CAF8-EC83-EE73-9A9D31105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921" y="4029661"/>
                  <a:ext cx="7301358" cy="11835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D3A399-B7E2-7743-7C95-72EA05D86DFD}"/>
                </a:ext>
              </a:extLst>
            </p:cNvPr>
            <p:cNvSpPr txBox="1"/>
            <p:nvPr/>
          </p:nvSpPr>
          <p:spPr>
            <a:xfrm>
              <a:off x="85998" y="4501368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7D7EA0-EEC0-DB6A-D65E-71ED0925B510}"/>
              </a:ext>
            </a:extLst>
          </p:cNvPr>
          <p:cNvGrpSpPr/>
          <p:nvPr/>
        </p:nvGrpSpPr>
        <p:grpSpPr>
          <a:xfrm>
            <a:off x="1981170" y="5230595"/>
            <a:ext cx="5960588" cy="1218339"/>
            <a:chOff x="1981170" y="5230595"/>
            <a:chExt cx="5960588" cy="12183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B080E2-A396-526F-D81F-6B3B690B4C95}"/>
                </a:ext>
              </a:extLst>
            </p:cNvPr>
            <p:cNvSpPr txBox="1"/>
            <p:nvPr/>
          </p:nvSpPr>
          <p:spPr>
            <a:xfrm>
              <a:off x="1981170" y="5725328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AB3FDE3-5811-9E23-F95D-B283F86A42C6}"/>
                    </a:ext>
                  </a:extLst>
                </p:cNvPr>
                <p:cNvSpPr txBox="1"/>
                <p:nvPr/>
              </p:nvSpPr>
              <p:spPr>
                <a:xfrm>
                  <a:off x="2453185" y="5230595"/>
                  <a:ext cx="5351721" cy="1183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…, 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b="0" i="1" dirty="0" smtClean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 dirty="0"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</m:fName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AB3FDE3-5811-9E23-F95D-B283F86A42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3185" y="5230595"/>
                  <a:ext cx="5351721" cy="11835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303F96-58D9-BCC2-1E3D-96D73F4BA16A}"/>
                </a:ext>
              </a:extLst>
            </p:cNvPr>
            <p:cNvSpPr/>
            <p:nvPr/>
          </p:nvSpPr>
          <p:spPr>
            <a:xfrm>
              <a:off x="2464072" y="5265405"/>
              <a:ext cx="5477686" cy="118352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5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A2D82-C4C2-F4ED-0069-B22535B16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72EA0-8A90-0CCD-0681-CF2CA23C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1A3CA-FECE-3B57-DB5D-784B973151F1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53A138-2B70-731D-44C9-1152CE45D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estimation of &gt; 1 parameter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C14BC0-8205-0670-F1B3-25BFA6AC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A369A4-A32A-F2D9-4051-5472804F8D6B}"/>
                  </a:ext>
                </a:extLst>
              </p:cNvPr>
              <p:cNvSpPr txBox="1"/>
              <p:nvPr/>
            </p:nvSpPr>
            <p:spPr>
              <a:xfrm>
                <a:off x="1508558" y="1031480"/>
                <a:ext cx="9174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Given: </a:t>
                </a:r>
                <a:r>
                  <a:rPr lang="en-US" sz="2800" dirty="0"/>
                  <a:t>The high temp in Pittsburgh in June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A369A4-A32A-F2D9-4051-5472804F8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58" y="1031480"/>
                <a:ext cx="9174884" cy="523220"/>
              </a:xfrm>
              <a:prstGeom prst="rect">
                <a:avLst/>
              </a:prstGeom>
              <a:blipFill>
                <a:blip r:embed="rId3"/>
                <a:stretch>
                  <a:fillRect l="-132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42E7C-0B8A-4B8E-ECA4-5DE4B930D0F1}"/>
                  </a:ext>
                </a:extLst>
              </p:cNvPr>
              <p:cNvSpPr txBox="1"/>
              <p:nvPr/>
            </p:nvSpPr>
            <p:spPr>
              <a:xfrm>
                <a:off x="1511359" y="1639334"/>
                <a:ext cx="71906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:r>
                  <a:rPr lang="en-US" sz="2800" b="1" dirty="0"/>
                  <a:t>both </a:t>
                </a:r>
                <a:r>
                  <a:rPr lang="en-US" sz="2800" dirty="0"/>
                  <a:t>unknowns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via MLE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42E7C-0B8A-4B8E-ECA4-5DE4B930D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59" y="1639334"/>
                <a:ext cx="7190623" cy="523220"/>
              </a:xfrm>
              <a:prstGeom prst="rect">
                <a:avLst/>
              </a:prstGeom>
              <a:blipFill>
                <a:blip r:embed="rId4"/>
                <a:stretch>
                  <a:fillRect l="-1781" t="-11628" r="-101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538BEF-AE83-6ADB-0D8A-F0AF949AA9B5}"/>
                  </a:ext>
                </a:extLst>
              </p:cNvPr>
              <p:cNvSpPr txBox="1"/>
              <p:nvPr/>
            </p:nvSpPr>
            <p:spPr>
              <a:xfrm>
                <a:off x="1508558" y="2307572"/>
                <a:ext cx="88710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Observe temperature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randomly sampled </a:t>
                </a:r>
              </a:p>
              <a:p>
                <a:r>
                  <a:rPr lang="en-US" sz="2800" dirty="0"/>
                  <a:t>                        independent June days: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538BEF-AE83-6ADB-0D8A-F0AF949AA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58" y="2307572"/>
                <a:ext cx="8871083" cy="954107"/>
              </a:xfrm>
              <a:prstGeom prst="rect">
                <a:avLst/>
              </a:prstGeom>
              <a:blipFill>
                <a:blip r:embed="rId5"/>
                <a:stretch>
                  <a:fillRect l="-1374" t="-6410" r="-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D22617-C9C9-E6C0-91C5-2D5776FFEF32}"/>
                  </a:ext>
                </a:extLst>
              </p:cNvPr>
              <p:cNvSpPr txBox="1"/>
              <p:nvPr/>
            </p:nvSpPr>
            <p:spPr>
              <a:xfrm>
                <a:off x="487317" y="3596322"/>
                <a:ext cx="1121736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𝑀𝐿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…, 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…, 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…, 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∣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 dirty="0" smtClean="0">
                                              <a:solidFill>
                                                <a:srgbClr val="FF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…,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D22617-C9C9-E6C0-91C5-2D5776FF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7" y="3596322"/>
                <a:ext cx="1121736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3AD999A-D94C-8E94-0BED-C534CE4F1B5F}"/>
              </a:ext>
            </a:extLst>
          </p:cNvPr>
          <p:cNvGrpSpPr/>
          <p:nvPr/>
        </p:nvGrpSpPr>
        <p:grpSpPr>
          <a:xfrm>
            <a:off x="7715154" y="4224849"/>
            <a:ext cx="3416970" cy="1109115"/>
            <a:chOff x="7715154" y="4224849"/>
            <a:chExt cx="3416970" cy="1109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37A4D10-C03D-65DD-E40E-0A88DA87C828}"/>
                    </a:ext>
                  </a:extLst>
                </p:cNvPr>
                <p:cNvSpPr txBox="1"/>
                <p:nvPr/>
              </p:nvSpPr>
              <p:spPr>
                <a:xfrm>
                  <a:off x="8292669" y="4626078"/>
                  <a:ext cx="2261937" cy="70788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Likelihood function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37A4D10-C03D-65DD-E40E-0A88DA87C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669" y="4626078"/>
                  <a:ext cx="2261937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267" t="-4202" r="-267" b="-5882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0F9ECB6B-4089-9FE5-D9B2-4D65AECD1381}"/>
                </a:ext>
              </a:extLst>
            </p:cNvPr>
            <p:cNvSpPr/>
            <p:nvPr/>
          </p:nvSpPr>
          <p:spPr>
            <a:xfrm rot="5400000">
              <a:off x="9241076" y="2698927"/>
              <a:ext cx="365125" cy="3416970"/>
            </a:xfrm>
            <a:prstGeom prst="rightBrace">
              <a:avLst>
                <a:gd name="adj1" fmla="val 28104"/>
                <a:gd name="adj2" fmla="val 5000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rgbClr val="FF0000"/>
                  </a:solidFill>
                </a:ln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726AEF-DC3D-6191-A491-108DEAC27905}"/>
                  </a:ext>
                </a:extLst>
              </p:cNvPr>
              <p:cNvSpPr txBox="1"/>
              <p:nvPr/>
            </p:nvSpPr>
            <p:spPr>
              <a:xfrm>
                <a:off x="2677382" y="5507993"/>
                <a:ext cx="2287229" cy="853632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𝜕𝜇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726AEF-DC3D-6191-A491-108DEAC27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382" y="5507993"/>
                <a:ext cx="2287229" cy="853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2821651-536D-58C3-F956-2C711676FA2A}"/>
              </a:ext>
            </a:extLst>
          </p:cNvPr>
          <p:cNvSpPr txBox="1"/>
          <p:nvPr/>
        </p:nvSpPr>
        <p:spPr>
          <a:xfrm>
            <a:off x="5193211" y="5703977"/>
            <a:ext cx="988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F05D98-F919-4D6C-06F9-B92898A6FE86}"/>
                  </a:ext>
                </a:extLst>
              </p:cNvPr>
              <p:cNvSpPr txBox="1"/>
              <p:nvPr/>
            </p:nvSpPr>
            <p:spPr>
              <a:xfrm>
                <a:off x="6181806" y="5537712"/>
                <a:ext cx="2287229" cy="79579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𝜕𝜎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F05D98-F919-4D6C-06F9-B92898A6F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06" y="5537712"/>
                <a:ext cx="2287229" cy="7957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Thermometer with solid fill">
            <a:extLst>
              <a:ext uri="{FF2B5EF4-FFF2-40B4-BE49-F238E27FC236}">
                <a16:creationId xmlns:a16="http://schemas.microsoft.com/office/drawing/2014/main" id="{4D25BA80-EB80-BC0A-DE2E-6D0CEDA86C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96600" y="10314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22" grpId="0"/>
      <p:bldP spid="27" grpId="0" animBg="1"/>
      <p:bldP spid="29" grpId="0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1A224-4957-6159-0D8D-52D21AC36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52B45-435A-5BB7-FEEA-66C0D0EC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8DF54-F6A0-E95C-AAA9-0D7F25F6C483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333C3-2FB8-81BF-1BEF-406AD5A93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estimation of &gt; 1 parameter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FE3731-2C9D-3D97-6729-9D5AE4B7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10F74F-82B7-F449-D5F7-62558483D369}"/>
                  </a:ext>
                </a:extLst>
              </p:cNvPr>
              <p:cNvSpPr txBox="1"/>
              <p:nvPr/>
            </p:nvSpPr>
            <p:spPr>
              <a:xfrm>
                <a:off x="2567351" y="3746193"/>
                <a:ext cx="2487797" cy="110055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10F74F-82B7-F449-D5F7-62558483D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1" y="3746193"/>
                <a:ext cx="2487797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1AB8D2B-97CC-CBBB-E068-FD2BC5B19701}"/>
              </a:ext>
            </a:extLst>
          </p:cNvPr>
          <p:cNvSpPr txBox="1"/>
          <p:nvPr/>
        </p:nvSpPr>
        <p:spPr>
          <a:xfrm>
            <a:off x="5413482" y="4067872"/>
            <a:ext cx="988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88725E-5AA0-AEA3-F7EC-110F40E7CEA4}"/>
                  </a:ext>
                </a:extLst>
              </p:cNvPr>
              <p:cNvSpPr txBox="1"/>
              <p:nvPr/>
            </p:nvSpPr>
            <p:spPr>
              <a:xfrm>
                <a:off x="487317" y="1032235"/>
                <a:ext cx="1121736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𝑀𝐿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…, 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…, 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…, 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∣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…,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88725E-5AA0-AEA3-F7EC-110F40E7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7" y="1032235"/>
                <a:ext cx="11217365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A994920-4B9E-A673-87CC-7279B111CBFC}"/>
              </a:ext>
            </a:extLst>
          </p:cNvPr>
          <p:cNvGrpSpPr/>
          <p:nvPr/>
        </p:nvGrpSpPr>
        <p:grpSpPr>
          <a:xfrm>
            <a:off x="7692676" y="1653615"/>
            <a:ext cx="3661124" cy="774703"/>
            <a:chOff x="7692676" y="1653615"/>
            <a:chExt cx="3661124" cy="774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433026-9582-BFF1-1F93-CB49308FC7F6}"/>
                    </a:ext>
                  </a:extLst>
                </p:cNvPr>
                <p:cNvSpPr txBox="1"/>
                <p:nvPr/>
              </p:nvSpPr>
              <p:spPr>
                <a:xfrm>
                  <a:off x="7900064" y="2028208"/>
                  <a:ext cx="3453736" cy="40011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Likelihood function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433026-9582-BFF1-1F93-CB49308FC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064" y="2028208"/>
                  <a:ext cx="3453736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353" b="-23529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C0AC281-D947-A022-1161-2DBA9293E644}"/>
                </a:ext>
              </a:extLst>
            </p:cNvPr>
            <p:cNvSpPr/>
            <p:nvPr/>
          </p:nvSpPr>
          <p:spPr>
            <a:xfrm rot="5400000">
              <a:off x="9218598" y="127693"/>
              <a:ext cx="365125" cy="3416970"/>
            </a:xfrm>
            <a:prstGeom prst="rightBrace">
              <a:avLst>
                <a:gd name="adj1" fmla="val 28104"/>
                <a:gd name="adj2" fmla="val 5000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rgbClr val="FF0000"/>
                  </a:solidFill>
                </a:ln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B9887F-7426-6440-D14F-809A767E1FE2}"/>
                  </a:ext>
                </a:extLst>
              </p:cNvPr>
              <p:cNvSpPr txBox="1"/>
              <p:nvPr/>
            </p:nvSpPr>
            <p:spPr>
              <a:xfrm>
                <a:off x="1968164" y="2601883"/>
                <a:ext cx="7844590" cy="114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func>
                                        <m:func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rad>
                                        </m:e>
                                      </m:func>
                                    </m:e>
                                  </m:func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B9887F-7426-6440-D14F-809A767E1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64" y="2601883"/>
                <a:ext cx="7844590" cy="1148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389814-175C-6A1D-93ED-D64822A64E45}"/>
                  </a:ext>
                </a:extLst>
              </p:cNvPr>
              <p:cNvSpPr txBox="1"/>
              <p:nvPr/>
            </p:nvSpPr>
            <p:spPr>
              <a:xfrm>
                <a:off x="6548089" y="3878733"/>
                <a:ext cx="2287229" cy="7957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389814-175C-6A1D-93ED-D64822A6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89" y="3878733"/>
                <a:ext cx="2287229" cy="795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67BB8C9-9BD1-B983-92BD-1AB19911E6D4}"/>
              </a:ext>
            </a:extLst>
          </p:cNvPr>
          <p:cNvGrpSpPr/>
          <p:nvPr/>
        </p:nvGrpSpPr>
        <p:grpSpPr>
          <a:xfrm>
            <a:off x="760082" y="5195861"/>
            <a:ext cx="3614537" cy="763222"/>
            <a:chOff x="1774611" y="5130080"/>
            <a:chExt cx="3614537" cy="7632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706E2D-A697-2C38-7B01-97EC871C3EE3}"/>
                </a:ext>
              </a:extLst>
            </p:cNvPr>
            <p:cNvSpPr txBox="1"/>
            <p:nvPr/>
          </p:nvSpPr>
          <p:spPr>
            <a:xfrm>
              <a:off x="1774611" y="5403677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30A5AC-1CEE-B3A5-58D4-71830AC3C770}"/>
                    </a:ext>
                  </a:extLst>
                </p:cNvPr>
                <p:cNvSpPr txBox="1"/>
                <p:nvPr/>
              </p:nvSpPr>
              <p:spPr>
                <a:xfrm>
                  <a:off x="2269539" y="5130080"/>
                  <a:ext cx="3119609" cy="763222"/>
                </a:xfrm>
                <a:prstGeom prst="rect">
                  <a:avLst/>
                </a:prstGeom>
                <a:noFill/>
                <a:ln w="19050">
                  <a:solidFill>
                    <a:srgbClr val="548235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30A5AC-1CEE-B3A5-58D4-71830AC3C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9539" y="5130080"/>
                  <a:ext cx="3119609" cy="7632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rgbClr val="54823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ADFB45-152F-626D-92CA-CCB6DB09E5FB}"/>
              </a:ext>
            </a:extLst>
          </p:cNvPr>
          <p:cNvGrpSpPr/>
          <p:nvPr/>
        </p:nvGrpSpPr>
        <p:grpSpPr>
          <a:xfrm>
            <a:off x="6614880" y="4826909"/>
            <a:ext cx="3608955" cy="1529201"/>
            <a:chOff x="7691704" y="4993897"/>
            <a:chExt cx="3608955" cy="152920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170122-3DC8-032D-9D94-1D6BECB6D5EF}"/>
                </a:ext>
              </a:extLst>
            </p:cNvPr>
            <p:cNvSpPr txBox="1"/>
            <p:nvPr/>
          </p:nvSpPr>
          <p:spPr>
            <a:xfrm>
              <a:off x="7691704" y="5684666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E6367-FCE1-FA55-982C-2B6A8FD35CF5}"/>
                    </a:ext>
                  </a:extLst>
                </p:cNvPr>
                <p:cNvSpPr txBox="1"/>
                <p:nvPr/>
              </p:nvSpPr>
              <p:spPr>
                <a:xfrm>
                  <a:off x="8274538" y="4993897"/>
                  <a:ext cx="3026121" cy="1529201"/>
                </a:xfrm>
                <a:prstGeom prst="rect">
                  <a:avLst/>
                </a:prstGeom>
                <a:noFill/>
                <a:ln w="19050">
                  <a:solidFill>
                    <a:srgbClr val="548235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DE6367-FCE1-FA55-982C-2B6A8FD35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4538" y="4993897"/>
                  <a:ext cx="3026121" cy="15292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rgbClr val="54823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A94DA8-7505-E2FD-6211-2EB9EBE4A622}"/>
                  </a:ext>
                </a:extLst>
              </p:cNvPr>
              <p:cNvSpPr txBox="1"/>
              <p:nvPr/>
            </p:nvSpPr>
            <p:spPr>
              <a:xfrm>
                <a:off x="487317" y="3864420"/>
                <a:ext cx="2287229" cy="8536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A94DA8-7505-E2FD-6211-2EB9EBE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7" y="3864420"/>
                <a:ext cx="2287229" cy="853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EA930D-7FC1-74AF-3C89-B6032BA40D93}"/>
                  </a:ext>
                </a:extLst>
              </p:cNvPr>
              <p:cNvSpPr txBox="1"/>
              <p:nvPr/>
            </p:nvSpPr>
            <p:spPr>
              <a:xfrm>
                <a:off x="8632086" y="3726351"/>
                <a:ext cx="3183499" cy="110055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EA930D-7FC1-74AF-3C89-B6032BA40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86" y="3726351"/>
                <a:ext cx="3183499" cy="1100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6" grpId="0"/>
      <p:bldP spid="8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A6BB5-0474-259A-EC70-14D406E7A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5949C-13EC-6904-3497-0B527F19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ADB05-52B6-7EC4-44BF-13BEFF751049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2FAC0-6676-3A62-D6F6-AFD5D201C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estimation of &gt; 1 parameter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197352-69C0-D0AB-7D3F-66083E5D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7F2C9B-D615-B21A-6921-5C16656D7C99}"/>
                  </a:ext>
                </a:extLst>
              </p:cNvPr>
              <p:cNvSpPr txBox="1"/>
              <p:nvPr/>
            </p:nvSpPr>
            <p:spPr>
              <a:xfrm>
                <a:off x="487317" y="1032235"/>
                <a:ext cx="1121736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𝑀𝐿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…, 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…, 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…, 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∣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 dirty="0" smtClean="0">
                                              <a:solidFill>
                                                <a:srgbClr val="FF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…,</m:t>
                                              </m:r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7F2C9B-D615-B21A-6921-5C16656D7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7" y="1032235"/>
                <a:ext cx="1121736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86C443-A21F-490A-AE90-E8C7B0CA05B2}"/>
                  </a:ext>
                </a:extLst>
              </p:cNvPr>
              <p:cNvSpPr txBox="1"/>
              <p:nvPr/>
            </p:nvSpPr>
            <p:spPr>
              <a:xfrm>
                <a:off x="1487487" y="2674705"/>
                <a:ext cx="3119609" cy="76322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86C443-A21F-490A-AE90-E8C7B0CA0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2674705"/>
                <a:ext cx="3119609" cy="763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8753F0-7F3C-888E-4DAC-769EEE629B6D}"/>
                  </a:ext>
                </a:extLst>
              </p:cNvPr>
              <p:cNvSpPr txBox="1"/>
              <p:nvPr/>
            </p:nvSpPr>
            <p:spPr>
              <a:xfrm>
                <a:off x="7781773" y="2140202"/>
                <a:ext cx="3289238" cy="152920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 dirty="0" smtClean="0">
                                          <a:solidFill>
                                            <a:srgbClr val="FF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8753F0-7F3C-888E-4DAC-769EEE629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773" y="2140202"/>
                <a:ext cx="3289238" cy="1529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2B220D7-ED8C-382A-5382-EB5D90FC56D6}"/>
              </a:ext>
            </a:extLst>
          </p:cNvPr>
          <p:cNvSpPr/>
          <p:nvPr/>
        </p:nvSpPr>
        <p:spPr>
          <a:xfrm>
            <a:off x="10356951" y="2746901"/>
            <a:ext cx="309229" cy="5231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32F036-7042-3A16-0A6B-EB510FC2B13B}"/>
              </a:ext>
            </a:extLst>
          </p:cNvPr>
          <p:cNvGrpSpPr/>
          <p:nvPr/>
        </p:nvGrpSpPr>
        <p:grpSpPr>
          <a:xfrm>
            <a:off x="3047291" y="3335138"/>
            <a:ext cx="7459579" cy="1314264"/>
            <a:chOff x="3047291" y="3335138"/>
            <a:chExt cx="7459579" cy="131426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E60EE6-57BD-6123-DF87-C7B723B4B006}"/>
                </a:ext>
              </a:extLst>
            </p:cNvPr>
            <p:cNvSpPr/>
            <p:nvPr/>
          </p:nvSpPr>
          <p:spPr>
            <a:xfrm>
              <a:off x="3047291" y="3335138"/>
              <a:ext cx="7459579" cy="960321"/>
            </a:xfrm>
            <a:custGeom>
              <a:avLst/>
              <a:gdLst>
                <a:gd name="connsiteX0" fmla="*/ 0 w 7459579"/>
                <a:gd name="connsiteY0" fmla="*/ 36095 h 960321"/>
                <a:gd name="connsiteX1" fmla="*/ 1937084 w 7459579"/>
                <a:gd name="connsiteY1" fmla="*/ 806116 h 960321"/>
                <a:gd name="connsiteX2" fmla="*/ 6424863 w 7459579"/>
                <a:gd name="connsiteY2" fmla="*/ 890337 h 960321"/>
                <a:gd name="connsiteX3" fmla="*/ 7459579 w 7459579"/>
                <a:gd name="connsiteY3" fmla="*/ 0 h 96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9579" h="960321">
                  <a:moveTo>
                    <a:pt x="0" y="36095"/>
                  </a:moveTo>
                  <a:cubicBezTo>
                    <a:pt x="433137" y="349918"/>
                    <a:pt x="866274" y="663742"/>
                    <a:pt x="1937084" y="806116"/>
                  </a:cubicBezTo>
                  <a:cubicBezTo>
                    <a:pt x="3007894" y="948490"/>
                    <a:pt x="5504447" y="1024690"/>
                    <a:pt x="6424863" y="890337"/>
                  </a:cubicBezTo>
                  <a:cubicBezTo>
                    <a:pt x="7345279" y="755984"/>
                    <a:pt x="7402429" y="377992"/>
                    <a:pt x="7459579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C034990-D127-74A5-4606-AA64CFF6443F}"/>
                    </a:ext>
                  </a:extLst>
                </p:cNvPr>
                <p:cNvSpPr txBox="1"/>
                <p:nvPr/>
              </p:nvSpPr>
              <p:spPr>
                <a:xfrm>
                  <a:off x="6095999" y="3941516"/>
                  <a:ext cx="18996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need to</a:t>
                  </a:r>
                </a:p>
                <a:p>
                  <a:r>
                    <a:rPr lang="en-US" sz="2000" dirty="0"/>
                    <a:t> substitute in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C034990-D127-74A5-4606-AA64CFF64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3941516"/>
                  <a:ext cx="1899685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3205"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C0C132-5790-EE6A-1521-1AB3B1D5607E}"/>
                  </a:ext>
                </a:extLst>
              </p:cNvPr>
              <p:cNvSpPr txBox="1"/>
              <p:nvPr/>
            </p:nvSpPr>
            <p:spPr>
              <a:xfrm>
                <a:off x="3581401" y="4900484"/>
                <a:ext cx="6007768" cy="152920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+⋯+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C0C132-5790-EE6A-1521-1AB3B1D5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4900484"/>
                <a:ext cx="6007768" cy="1529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10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4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69D3F-81D3-0718-5C61-26658A465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C9D2D-A706-F071-56AA-5945F017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98ACE-A0AD-1968-F681-E74B8F3EC89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18071-0E6B-F902-92F2-CFA679B0D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MLE estimation of &gt; 1 parameter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C386C8-ACA1-3CCF-F3A8-2D643059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78697-EE7D-2A1A-36BD-86C92BA20D5E}"/>
                  </a:ext>
                </a:extLst>
              </p:cNvPr>
              <p:cNvSpPr txBox="1"/>
              <p:nvPr/>
            </p:nvSpPr>
            <p:spPr>
              <a:xfrm>
                <a:off x="703886" y="1199495"/>
                <a:ext cx="7754315" cy="76322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sub>
                          </m:sSub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78697-EE7D-2A1A-36BD-86C92BA20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6" y="1199495"/>
                <a:ext cx="7754315" cy="763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7670A-8467-21E7-BBCC-1A5DFD169118}"/>
                  </a:ext>
                </a:extLst>
              </p:cNvPr>
              <p:cNvSpPr txBox="1"/>
              <p:nvPr/>
            </p:nvSpPr>
            <p:spPr>
              <a:xfrm>
                <a:off x="812170" y="2169587"/>
                <a:ext cx="9811715" cy="152920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+⋯+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7670A-8467-21E7-BBCC-1A5DFD169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70" y="2169587"/>
                <a:ext cx="9811715" cy="1529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4B3129C-D0C7-9982-685F-D708C0737DCD}"/>
              </a:ext>
            </a:extLst>
          </p:cNvPr>
          <p:cNvGrpSpPr/>
          <p:nvPr/>
        </p:nvGrpSpPr>
        <p:grpSpPr>
          <a:xfrm>
            <a:off x="2308096" y="4827149"/>
            <a:ext cx="8468188" cy="1529201"/>
            <a:chOff x="2308096" y="4827149"/>
            <a:chExt cx="8468188" cy="1529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0D7CB82-1491-8F8D-0BB6-3F5E53D8E089}"/>
                    </a:ext>
                  </a:extLst>
                </p:cNvPr>
                <p:cNvSpPr txBox="1"/>
                <p:nvPr/>
              </p:nvSpPr>
              <p:spPr>
                <a:xfrm>
                  <a:off x="2885612" y="4827149"/>
                  <a:ext cx="7890672" cy="1529201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…, </m:t>
                                </m:r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+⋯+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0D7CB82-1491-8F8D-0BB6-3F5E53D8E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612" y="4827149"/>
                  <a:ext cx="7890672" cy="1529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94B08-4E7F-389F-07FB-2508F5584AD4}"/>
                </a:ext>
              </a:extLst>
            </p:cNvPr>
            <p:cNvSpPr txBox="1"/>
            <p:nvPr/>
          </p:nvSpPr>
          <p:spPr>
            <a:xfrm>
              <a:off x="2308096" y="5407083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9516B3-BC45-8BC3-265C-1AC3106DEA57}"/>
              </a:ext>
            </a:extLst>
          </p:cNvPr>
          <p:cNvGrpSpPr/>
          <p:nvPr/>
        </p:nvGrpSpPr>
        <p:grpSpPr>
          <a:xfrm>
            <a:off x="2324053" y="3924325"/>
            <a:ext cx="6226389" cy="783804"/>
            <a:chOff x="2324053" y="3924325"/>
            <a:chExt cx="6226389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E24DAD-FDA7-B3EC-A3E8-27AA54DA3762}"/>
                    </a:ext>
                  </a:extLst>
                </p:cNvPr>
                <p:cNvSpPr txBox="1"/>
                <p:nvPr/>
              </p:nvSpPr>
              <p:spPr>
                <a:xfrm>
                  <a:off x="2885612" y="3924325"/>
                  <a:ext cx="5664830" cy="7838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𝑀𝐿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…, </m:t>
                                </m:r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E24DAD-FDA7-B3EC-A3E8-27AA54DA3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612" y="3924325"/>
                  <a:ext cx="5664830" cy="7838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ACADC3-29DF-4E07-B26B-E4F0A7FD3A2A}"/>
                </a:ext>
              </a:extLst>
            </p:cNvPr>
            <p:cNvSpPr txBox="1"/>
            <p:nvPr/>
          </p:nvSpPr>
          <p:spPr>
            <a:xfrm>
              <a:off x="2324053" y="4131561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58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30172-B09B-C378-C8D4-95698B2BD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3A4D3-9313-6EEB-DE4D-F750ACC8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E5CA8-C7CA-564E-4706-229104FFF970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CFEC7-4958-B6B3-24AA-0A492830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Regression: a new kind of optimization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294C3A-E996-7928-577F-EB0A5FA5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20" name="Picture 19" descr="A diagram of a graph&#10;&#10;Description automatically generated">
            <a:extLst>
              <a:ext uri="{FF2B5EF4-FFF2-40B4-BE49-F238E27FC236}">
                <a16:creationId xmlns:a16="http://schemas.microsoft.com/office/drawing/2014/main" id="{5F28DA1E-ECD4-200C-3390-983998646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67" y="3106179"/>
            <a:ext cx="4144534" cy="33307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73F103-5527-A14C-DEAC-AC62D468C849}"/>
              </a:ext>
            </a:extLst>
          </p:cNvPr>
          <p:cNvGrpSpPr/>
          <p:nvPr/>
        </p:nvGrpSpPr>
        <p:grpSpPr>
          <a:xfrm>
            <a:off x="258467" y="4067170"/>
            <a:ext cx="4181187" cy="2654305"/>
            <a:chOff x="258467" y="4067170"/>
            <a:chExt cx="4181187" cy="2654305"/>
          </a:xfrm>
        </p:grpSpPr>
        <p:pic>
          <p:nvPicPr>
            <p:cNvPr id="21" name="Picture 20" descr="A cartoon light bulb pointing at something">
              <a:extLst>
                <a:ext uri="{FF2B5EF4-FFF2-40B4-BE49-F238E27FC236}">
                  <a16:creationId xmlns:a16="http://schemas.microsoft.com/office/drawing/2014/main" id="{F0A26E66-91F1-3719-7343-0EB5032F4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67" y="5289955"/>
              <a:ext cx="1311332" cy="1431520"/>
            </a:xfrm>
            <a:prstGeom prst="rect">
              <a:avLst/>
            </a:prstGeom>
          </p:spPr>
        </p:pic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43240C05-C8E7-B9CC-2790-9463479E231D}"/>
                </a:ext>
              </a:extLst>
            </p:cNvPr>
            <p:cNvSpPr/>
            <p:nvPr/>
          </p:nvSpPr>
          <p:spPr>
            <a:xfrm>
              <a:off x="1357280" y="4067170"/>
              <a:ext cx="3082374" cy="1812572"/>
            </a:xfrm>
            <a:prstGeom prst="wedgeEllipseCallout">
              <a:avLst>
                <a:gd name="adj1" fmla="val -46388"/>
                <a:gd name="adj2" fmla="val 4623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  <a:p>
              <a:pPr algn="ctr"/>
              <a:r>
                <a:rPr lang="en-US" sz="2000" dirty="0"/>
                <a:t>This will </a:t>
              </a:r>
              <a:r>
                <a:rPr lang="en-US" sz="2000" b="1" dirty="0"/>
                <a:t>NOT</a:t>
              </a:r>
              <a:r>
                <a:rPr lang="en-US" sz="2000" dirty="0"/>
                <a:t> be Maximum Likelihood Estimation!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endParaRPr lang="en-US" sz="2000" dirty="0"/>
            </a:p>
            <a:p>
              <a:pPr marL="342900" indent="-342900" algn="ctr">
                <a:buFont typeface="Wingdings" panose="05000000000000000000" pitchFamily="2" charset="2"/>
                <a:buChar char="v"/>
              </a:pP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ED4641-365F-13A7-9AA5-5CB489C50F42}"/>
                  </a:ext>
                </a:extLst>
              </p:cNvPr>
              <p:cNvSpPr txBox="1"/>
              <p:nvPr/>
            </p:nvSpPr>
            <p:spPr>
              <a:xfrm>
                <a:off x="733634" y="961818"/>
                <a:ext cx="1120672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Obtain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data points generated through some experiment, </a:t>
                </a:r>
              </a:p>
              <a:p>
                <a:r>
                  <a:rPr lang="en-US" sz="2800" dirty="0"/>
                  <a:t>                       represented by random variables: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ED4641-365F-13A7-9AA5-5CB489C5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34" y="961818"/>
                <a:ext cx="11206722" cy="954107"/>
              </a:xfrm>
              <a:prstGeom prst="rect">
                <a:avLst/>
              </a:prstGeom>
              <a:blipFill>
                <a:blip r:embed="rId4"/>
                <a:stretch>
                  <a:fillRect l="-1088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047C83-15A8-FB24-0940-0B18B49A2BCA}"/>
                  </a:ext>
                </a:extLst>
              </p:cNvPr>
              <p:cNvSpPr txBox="1"/>
              <p:nvPr/>
            </p:nvSpPr>
            <p:spPr>
              <a:xfrm>
                <a:off x="844342" y="1996825"/>
                <a:ext cx="883870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Given specific instance,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 find the line that best this.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047C83-15A8-FB24-0940-0B18B49A2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42" y="1996825"/>
                <a:ext cx="8838702" cy="954107"/>
              </a:xfrm>
              <a:prstGeom prst="rect">
                <a:avLst/>
              </a:prstGeom>
              <a:blipFill>
                <a:blip r:embed="rId5"/>
                <a:stretch>
                  <a:fillRect l="-144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689E9F87-5D73-AB4F-95F1-DDA559C724B5}"/>
                  </a:ext>
                </a:extLst>
              </p:cNvPr>
              <p:cNvSpPr/>
              <p:nvPr/>
            </p:nvSpPr>
            <p:spPr>
              <a:xfrm>
                <a:off x="8965248" y="4590651"/>
                <a:ext cx="2743200" cy="1336651"/>
              </a:xfrm>
              <a:prstGeom prst="wedgeEllipseCallout">
                <a:avLst>
                  <a:gd name="adj1" fmla="val -47269"/>
                  <a:gd name="adj2" fmla="val -9149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000" dirty="0"/>
                  <a:t>Seeking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:r>
                  <a:rPr lang="en-US" sz="2000" dirty="0"/>
                  <a:t>line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endParaRPr lang="en-US" sz="2000" dirty="0"/>
              </a:p>
            </p:txBody>
          </p:sp>
        </mc:Choice>
        <mc:Fallback xmlns="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689E9F87-5D73-AB4F-95F1-DDA559C72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248" y="4590651"/>
                <a:ext cx="2743200" cy="1336651"/>
              </a:xfrm>
              <a:prstGeom prst="wedgeEllipseCallout">
                <a:avLst>
                  <a:gd name="adj1" fmla="val -47269"/>
                  <a:gd name="adj2" fmla="val -9149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5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E7957-8610-7485-A97C-DC9E17F12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BE528-4935-D55B-B853-B9DE4D6A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6225E-1217-5FE2-A339-8185CE245D34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BF6A7A-A51B-F0B9-5AD4-0DAEF698E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D4F485-5272-2E1E-757C-BB082807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20" name="Picture 19" descr="A diagram of a graph&#10;&#10;Description automatically generated">
            <a:extLst>
              <a:ext uri="{FF2B5EF4-FFF2-40B4-BE49-F238E27FC236}">
                <a16:creationId xmlns:a16="http://schemas.microsoft.com/office/drawing/2014/main" id="{3F798B18-84BB-1F87-F2F6-3FCA023B2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77" y="2161480"/>
            <a:ext cx="3334280" cy="267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C067F9F2-D083-E37A-72D1-252882A1DEE5}"/>
                  </a:ext>
                </a:extLst>
              </p:cNvPr>
              <p:cNvSpPr/>
              <p:nvPr/>
            </p:nvSpPr>
            <p:spPr>
              <a:xfrm>
                <a:off x="10118558" y="3625955"/>
                <a:ext cx="2073442" cy="885182"/>
              </a:xfrm>
              <a:prstGeom prst="wedgeEllipseCallout">
                <a:avLst>
                  <a:gd name="adj1" fmla="val -47269"/>
                  <a:gd name="adj2" fmla="val -9149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C067F9F2-D083-E37A-72D1-252882A1D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558" y="3625955"/>
                <a:ext cx="2073442" cy="885182"/>
              </a:xfrm>
              <a:prstGeom prst="wedgeEllipseCallout">
                <a:avLst>
                  <a:gd name="adj1" fmla="val -47269"/>
                  <a:gd name="adj2" fmla="val -9149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6391B546-A533-B005-1723-92B8EFF66640}"/>
              </a:ext>
            </a:extLst>
          </p:cNvPr>
          <p:cNvSpPr txBox="1">
            <a:spLocks/>
          </p:cNvSpPr>
          <p:nvPr/>
        </p:nvSpPr>
        <p:spPr>
          <a:xfrm>
            <a:off x="347677" y="891038"/>
            <a:ext cx="7811361" cy="56587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7AC7D-E515-E901-6EC8-587A51F29CB2}"/>
                  </a:ext>
                </a:extLst>
              </p:cNvPr>
              <p:cNvSpPr txBox="1"/>
              <p:nvPr/>
            </p:nvSpPr>
            <p:spPr>
              <a:xfrm>
                <a:off x="386661" y="947091"/>
                <a:ext cx="7733394" cy="158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(</a:t>
                </a:r>
                <a:r>
                  <a:rPr lang="en-US" sz="2400" b="1" dirty="0"/>
                  <a:t>Linear Regression</a:t>
                </a:r>
                <a:r>
                  <a:rPr lang="en-US" sz="2400" dirty="0"/>
                  <a:t>)  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be a set of data sample points. </a:t>
                </a:r>
              </a:p>
              <a:p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  to be estimators for line parameters.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7AC7D-E515-E901-6EC8-587A51F29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61" y="947091"/>
                <a:ext cx="7733394" cy="1589346"/>
              </a:xfrm>
              <a:prstGeom prst="rect">
                <a:avLst/>
              </a:prstGeom>
              <a:blipFill>
                <a:blip r:embed="rId4"/>
                <a:stretch>
                  <a:fillRect l="-1182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501244-EBFC-B443-20B4-F3EB85EF7C6A}"/>
                  </a:ext>
                </a:extLst>
              </p:cNvPr>
              <p:cNvSpPr txBox="1"/>
              <p:nvPr/>
            </p:nvSpPr>
            <p:spPr>
              <a:xfrm>
                <a:off x="2472740" y="2356060"/>
                <a:ext cx="2174850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501244-EBFC-B443-20B4-F3EB85EF7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40" y="2356060"/>
                <a:ext cx="2174850" cy="481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8CF1E87-E718-69F0-8318-2FF391CF14D8}"/>
              </a:ext>
            </a:extLst>
          </p:cNvPr>
          <p:cNvSpPr txBox="1"/>
          <p:nvPr/>
        </p:nvSpPr>
        <p:spPr>
          <a:xfrm>
            <a:off x="394060" y="2112897"/>
            <a:ext cx="15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Define: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F54AE-BCA4-3574-0D1E-20A2029EF244}"/>
              </a:ext>
            </a:extLst>
          </p:cNvPr>
          <p:cNvSpPr txBox="1"/>
          <p:nvPr/>
        </p:nvSpPr>
        <p:spPr>
          <a:xfrm>
            <a:off x="431008" y="2926439"/>
            <a:ext cx="455177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point-wise error</a:t>
            </a:r>
            <a:r>
              <a:rPr lang="en-US" sz="2400" dirty="0"/>
              <a:t> is defined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2E8C54-DABA-8507-B285-EB57BA9FB87C}"/>
                  </a:ext>
                </a:extLst>
              </p:cNvPr>
              <p:cNvSpPr txBox="1"/>
              <p:nvPr/>
            </p:nvSpPr>
            <p:spPr>
              <a:xfrm>
                <a:off x="2033152" y="3477352"/>
                <a:ext cx="2743201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2E8C54-DABA-8507-B285-EB57BA9FB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152" y="3477352"/>
                <a:ext cx="2743201" cy="481350"/>
              </a:xfrm>
              <a:prstGeom prst="rect">
                <a:avLst/>
              </a:prstGeom>
              <a:blipFill>
                <a:blip r:embed="rId6"/>
                <a:stretch>
                  <a:fillRect t="-5063" r="-511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B9722E2-19C6-6577-506C-8FD28863EFF7}"/>
              </a:ext>
            </a:extLst>
          </p:cNvPr>
          <p:cNvSpPr txBox="1"/>
          <p:nvPr/>
        </p:nvSpPr>
        <p:spPr>
          <a:xfrm>
            <a:off x="394060" y="4079298"/>
            <a:ext cx="716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sample average squared error (SASE)</a:t>
            </a:r>
            <a:r>
              <a:rPr lang="en-US" sz="2400" dirty="0"/>
              <a:t> is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ED89BC-B3E6-0CC8-ECD6-8A3605844F10}"/>
                  </a:ext>
                </a:extLst>
              </p:cNvPr>
              <p:cNvSpPr txBox="1"/>
              <p:nvPr/>
            </p:nvSpPr>
            <p:spPr>
              <a:xfrm>
                <a:off x="394060" y="4514627"/>
                <a:ext cx="7266145" cy="110055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𝐒𝐀𝐒𝐄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𝐄𝐫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ED89BC-B3E6-0CC8-ECD6-8A3605844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0" y="4514627"/>
                <a:ext cx="7266145" cy="1100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E4C134-EF87-C99F-175B-D16F1A33CA27}"/>
                  </a:ext>
                </a:extLst>
              </p:cNvPr>
              <p:cNvSpPr txBox="1"/>
              <p:nvPr/>
            </p:nvSpPr>
            <p:spPr>
              <a:xfrm>
                <a:off x="488195" y="5745287"/>
                <a:ext cx="7511544" cy="860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goal of </a:t>
                </a:r>
                <a:r>
                  <a:rPr lang="en-US" sz="2400" b="1" dirty="0"/>
                  <a:t>linear regression </a:t>
                </a:r>
                <a:r>
                  <a:rPr lang="en-US" sz="2400" dirty="0"/>
                  <a:t>is to find estimates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  that minimize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𝐒𝐀𝐒𝐄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E4C134-EF87-C99F-175B-D16F1A33C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95" y="5745287"/>
                <a:ext cx="7511544" cy="860557"/>
              </a:xfrm>
              <a:prstGeom prst="rect">
                <a:avLst/>
              </a:prstGeom>
              <a:blipFill>
                <a:blip r:embed="rId8"/>
                <a:stretch>
                  <a:fillRect l="-1218" t="-3521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id="{3B5067EC-16A3-CBEB-ECAE-4A80846DF5CE}"/>
                  </a:ext>
                </a:extLst>
              </p:cNvPr>
              <p:cNvSpPr/>
              <p:nvPr/>
            </p:nvSpPr>
            <p:spPr>
              <a:xfrm>
                <a:off x="5021767" y="2139757"/>
                <a:ext cx="2923075" cy="832009"/>
              </a:xfrm>
              <a:prstGeom prst="wedgeEllipseCallout">
                <a:avLst>
                  <a:gd name="adj1" fmla="val -68637"/>
                  <a:gd name="adj2" fmla="val 723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an estimated dependent </a:t>
                </a:r>
                <a:r>
                  <a:rPr lang="en-US" sz="2000" dirty="0" err="1"/>
                  <a:t>r.v.</a:t>
                </a: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000" dirty="0"/>
              </a:p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endParaRPr lang="en-US" sz="2000" dirty="0"/>
              </a:p>
            </p:txBody>
          </p:sp>
        </mc:Choice>
        <mc:Fallback xmlns=""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id="{3B5067EC-16A3-CBEB-ECAE-4A80846DF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67" y="2139757"/>
                <a:ext cx="2923075" cy="832009"/>
              </a:xfrm>
              <a:prstGeom prst="wedgeEllipseCallout">
                <a:avLst>
                  <a:gd name="adj1" fmla="val -68637"/>
                  <a:gd name="adj2" fmla="val 7233"/>
                </a:avLst>
              </a:prstGeom>
              <a:blipFill>
                <a:blip r:embed="rId9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4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0E4A-5E9E-E159-1CF8-12F5172A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12B89-BA5B-A101-F38C-F9C7B546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CEE25F-47A6-CA6E-528E-A71176FD5A69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4F2B9-3FCE-012F-9D68-4AA4CED82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25C394-37D3-74CC-814F-6D884325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B258B-068A-77B2-E632-0F316D78B3AB}"/>
              </a:ext>
            </a:extLst>
          </p:cNvPr>
          <p:cNvGrpSpPr/>
          <p:nvPr/>
        </p:nvGrpSpPr>
        <p:grpSpPr>
          <a:xfrm>
            <a:off x="264351" y="1033270"/>
            <a:ext cx="11927649" cy="1986506"/>
            <a:chOff x="264351" y="1033270"/>
            <a:chExt cx="11927649" cy="1986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798FC68-8AC2-D2E0-F16E-DECF0804E092}"/>
                    </a:ext>
                  </a:extLst>
                </p:cNvPr>
                <p:cNvSpPr txBox="1"/>
                <p:nvPr/>
              </p:nvSpPr>
              <p:spPr>
                <a:xfrm>
                  <a:off x="264351" y="1033270"/>
                  <a:ext cx="11927649" cy="1986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Goal:  </a:t>
                  </a:r>
                  <a:r>
                    <a:rPr lang="en-US" sz="2400" dirty="0"/>
                    <a:t>Derive estimators</a:t>
                  </a:r>
                </a:p>
                <a:p>
                  <a:endParaRPr lang="en-US" sz="2400" dirty="0"/>
                </a:p>
                <a:p>
                  <a:endParaRPr lang="en-US" sz="240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which minimize </a:t>
                  </a:r>
                  <a14:m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𝐒𝐀𝐒𝐄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a14:m>
                  <a:r>
                    <a:rPr lang="en-US" sz="2400" dirty="0"/>
                    <a:t>, where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798FC68-8AC2-D2E0-F16E-DECF0804E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51" y="1033270"/>
                  <a:ext cx="11927649" cy="1986506"/>
                </a:xfrm>
                <a:prstGeom prst="rect">
                  <a:avLst/>
                </a:prstGeom>
                <a:blipFill>
                  <a:blip r:embed="rId2"/>
                  <a:stretch>
                    <a:fillRect l="-766" t="-2147" b="-5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1F462B5-0FEC-77E9-05EE-2D4163B0405C}"/>
                    </a:ext>
                  </a:extLst>
                </p:cNvPr>
                <p:cNvSpPr txBox="1"/>
                <p:nvPr/>
              </p:nvSpPr>
              <p:spPr>
                <a:xfrm>
                  <a:off x="1057593" y="1692235"/>
                  <a:ext cx="371876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1F462B5-0FEC-77E9-05EE-2D4163B04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593" y="1692235"/>
                  <a:ext cx="3718760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4000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A12464E-5D05-A281-D71D-23AE69CCBA89}"/>
                    </a:ext>
                  </a:extLst>
                </p:cNvPr>
                <p:cNvSpPr txBox="1"/>
                <p:nvPr/>
              </p:nvSpPr>
              <p:spPr>
                <a:xfrm>
                  <a:off x="5245176" y="1672550"/>
                  <a:ext cx="3718760" cy="4813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A12464E-5D05-A281-D71D-23AE69CCB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176" y="1672550"/>
                  <a:ext cx="3718760" cy="4813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4F3AAD-2218-BCF0-BCCF-2832A6580F1C}"/>
                </a:ext>
              </a:extLst>
            </p:cNvPr>
            <p:cNvSpPr txBox="1"/>
            <p:nvPr/>
          </p:nvSpPr>
          <p:spPr>
            <a:xfrm>
              <a:off x="4647590" y="1724880"/>
              <a:ext cx="7730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FE217C3A-2B0F-1D70-80A8-12B62EB7EF8E}"/>
                  </a:ext>
                </a:extLst>
              </p:cNvPr>
              <p:cNvSpPr/>
              <p:nvPr/>
            </p:nvSpPr>
            <p:spPr>
              <a:xfrm>
                <a:off x="369912" y="3109887"/>
                <a:ext cx="10415161" cy="1351644"/>
              </a:xfrm>
              <a:prstGeom prst="wedgeEllipseCallout">
                <a:avLst>
                  <a:gd name="adj1" fmla="val -53319"/>
                  <a:gd name="adj2" fmla="val 6614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000" dirty="0"/>
                  <a:t>Why can’t we 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/>
                  <a:t>  to be ML estimators, where we 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which maximize 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000" dirty="0"/>
              </a:p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endParaRPr lang="en-US" sz="2000" dirty="0"/>
              </a:p>
            </p:txBody>
          </p:sp>
        </mc:Choice>
        <mc:Fallback xmlns="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FE217C3A-2B0F-1D70-80A8-12B62EB7E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2" y="3109887"/>
                <a:ext cx="10415161" cy="1351644"/>
              </a:xfrm>
              <a:prstGeom prst="wedgeEllipseCallout">
                <a:avLst>
                  <a:gd name="adj1" fmla="val -53319"/>
                  <a:gd name="adj2" fmla="val 6614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FBE8DF-F2E5-AC68-7360-F7312CAB8F22}"/>
                  </a:ext>
                </a:extLst>
              </p:cNvPr>
              <p:cNvSpPr txBox="1"/>
              <p:nvPr/>
            </p:nvSpPr>
            <p:spPr>
              <a:xfrm>
                <a:off x="2149429" y="3793383"/>
                <a:ext cx="7230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…,(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?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FBE8DF-F2E5-AC68-7360-F7312CAB8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29" y="3793383"/>
                <a:ext cx="723069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0DFF5D1C-8ADF-57DF-C16C-DB450003C3EE}"/>
                  </a:ext>
                </a:extLst>
              </p:cNvPr>
              <p:cNvSpPr/>
              <p:nvPr/>
            </p:nvSpPr>
            <p:spPr>
              <a:xfrm>
                <a:off x="587645" y="4660179"/>
                <a:ext cx="5767137" cy="1782930"/>
              </a:xfrm>
              <a:prstGeom prst="wedgeEllipseCallout">
                <a:avLst>
                  <a:gd name="adj1" fmla="val 49956"/>
                  <a:gd name="adj2" fmla="val 5087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There’s no probability in this problem.  Once you specify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then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 are also fully specified.  </a:t>
                </a:r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000" dirty="0"/>
              </a:p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endParaRPr lang="en-US" sz="2000" dirty="0"/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0DFF5D1C-8ADF-57DF-C16C-DB450003C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5" y="4660179"/>
                <a:ext cx="5767137" cy="1782930"/>
              </a:xfrm>
              <a:prstGeom prst="wedgeEllipseCallout">
                <a:avLst>
                  <a:gd name="adj1" fmla="val 49956"/>
                  <a:gd name="adj2" fmla="val 5087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9816EA2E-D6A2-8EB8-0D98-6B511F125D21}"/>
              </a:ext>
            </a:extLst>
          </p:cNvPr>
          <p:cNvSpPr/>
          <p:nvPr/>
        </p:nvSpPr>
        <p:spPr>
          <a:xfrm>
            <a:off x="6653685" y="4660179"/>
            <a:ext cx="4448488" cy="1782930"/>
          </a:xfrm>
          <a:prstGeom prst="wedgeEllipseCallout">
            <a:avLst>
              <a:gd name="adj1" fmla="val 49956"/>
              <a:gd name="adj2" fmla="val 5087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We’re not doing MLE, just trying to minimize the SASE.  But the methodology will feel like MLE.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80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85CC5-35C2-545F-B468-EFC9C3D19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D6C66-551E-0FCE-BC40-140C2066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00C421-1CCC-60A4-ABFB-9A7740937C00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1857F-C9C6-4324-1B23-93DA40F4C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5E04DF-0E1F-133E-FB77-5100FBEB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57D8D1-7157-C330-0491-A0BDABC10647}"/>
                  </a:ext>
                </a:extLst>
              </p:cNvPr>
              <p:cNvSpPr txBox="1"/>
              <p:nvPr/>
            </p:nvSpPr>
            <p:spPr>
              <a:xfrm>
                <a:off x="264351" y="1033270"/>
                <a:ext cx="11927649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Derive estimators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which minimize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𝐒𝐀𝐒𝐄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57D8D1-7157-C330-0491-A0BDABC10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51" y="1033270"/>
                <a:ext cx="11927649" cy="1986506"/>
              </a:xfrm>
              <a:prstGeom prst="rect">
                <a:avLst/>
              </a:prstGeom>
              <a:blipFill>
                <a:blip r:embed="rId2"/>
                <a:stretch>
                  <a:fillRect l="-766" t="-2147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33A9EB-C3D0-1EF5-B780-7D39B0B64E17}"/>
                  </a:ext>
                </a:extLst>
              </p:cNvPr>
              <p:cNvSpPr txBox="1"/>
              <p:nvPr/>
            </p:nvSpPr>
            <p:spPr>
              <a:xfrm>
                <a:off x="1057593" y="1692235"/>
                <a:ext cx="3718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33A9EB-C3D0-1EF5-B780-7D39B0B64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93" y="1692235"/>
                <a:ext cx="3718760" cy="461665"/>
              </a:xfrm>
              <a:prstGeom prst="rect">
                <a:avLst/>
              </a:prstGeom>
              <a:blipFill>
                <a:blip r:embed="rId3"/>
                <a:stretch>
                  <a:fillRect t="-400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8D8A0-2085-620C-6FBA-B822CB2B81AB}"/>
                  </a:ext>
                </a:extLst>
              </p:cNvPr>
              <p:cNvSpPr txBox="1"/>
              <p:nvPr/>
            </p:nvSpPr>
            <p:spPr>
              <a:xfrm>
                <a:off x="5245176" y="1672550"/>
                <a:ext cx="3718760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8D8A0-2085-620C-6FBA-B822CB2B8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176" y="1672550"/>
                <a:ext cx="3718760" cy="481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933C9F4-6468-5316-504E-15B4CC728F07}"/>
              </a:ext>
            </a:extLst>
          </p:cNvPr>
          <p:cNvSpPr txBox="1"/>
          <p:nvPr/>
        </p:nvSpPr>
        <p:spPr>
          <a:xfrm>
            <a:off x="4647590" y="1724880"/>
            <a:ext cx="773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88E50C-A629-54BC-5A0D-0A3D2CB0DD77}"/>
                  </a:ext>
                </a:extLst>
              </p:cNvPr>
              <p:cNvSpPr txBox="1"/>
              <p:nvPr/>
            </p:nvSpPr>
            <p:spPr>
              <a:xfrm>
                <a:off x="264351" y="3468741"/>
                <a:ext cx="70869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Given</a:t>
                </a:r>
                <a:r>
                  <a:rPr lang="en-US" sz="2400" dirty="0"/>
                  <a:t>: set of specific points: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sz="2400" u="sng" dirty="0"/>
                  <a:t>Given</a:t>
                </a:r>
                <a:r>
                  <a:rPr lang="en-US" sz="2400" dirty="0"/>
                  <a:t>: specific choice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sz="2400" u="sng" dirty="0"/>
                  <a:t>Define</a:t>
                </a:r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88E50C-A629-54BC-5A0D-0A3D2CB0D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51" y="3468741"/>
                <a:ext cx="7086944" cy="1200329"/>
              </a:xfrm>
              <a:prstGeom prst="rect">
                <a:avLst/>
              </a:prstGeom>
              <a:blipFill>
                <a:blip r:embed="rId5"/>
                <a:stretch>
                  <a:fillRect l="-129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FD218B-09E4-ECC2-B238-AA37EE48BEDB}"/>
              </a:ext>
            </a:extLst>
          </p:cNvPr>
          <p:cNvCxnSpPr/>
          <p:nvPr/>
        </p:nvCxnSpPr>
        <p:spPr>
          <a:xfrm>
            <a:off x="0" y="32455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D4A8A-E6D5-A9C0-67E1-4C365654A112}"/>
                  </a:ext>
                </a:extLst>
              </p:cNvPr>
              <p:cNvSpPr txBox="1"/>
              <p:nvPr/>
            </p:nvSpPr>
            <p:spPr>
              <a:xfrm>
                <a:off x="2986990" y="4074268"/>
                <a:ext cx="5976946" cy="110055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𝐒𝐀𝐒𝐄</m:t>
                      </m:r>
                      <m:r>
                        <a:rPr lang="en-US" sz="2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−(</m:t>
                                  </m:r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D4A8A-E6D5-A9C0-67E1-4C365654A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0" y="4074268"/>
                <a:ext cx="5976946" cy="1100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D59558-0D7C-9037-0939-9BB2A3C77D85}"/>
                  </a:ext>
                </a:extLst>
              </p:cNvPr>
              <p:cNvSpPr txBox="1"/>
              <p:nvPr/>
            </p:nvSpPr>
            <p:spPr>
              <a:xfrm>
                <a:off x="1272120" y="5363642"/>
                <a:ext cx="89936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…,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…,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D59558-0D7C-9037-0939-9BB2A3C7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20" y="5363642"/>
                <a:ext cx="8993616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3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8F3F2-3AC2-4190-CAD0-549259AB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6C536-611D-707B-D6BE-7522B2C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C896B6-8C8E-5F5A-2E73-55AD1AD14204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154479-4D44-8526-94EF-96F525C82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938B3C-5D72-E04F-86E5-1480FCD4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25E38C-6B75-FFB3-D080-C213C05249F8}"/>
                  </a:ext>
                </a:extLst>
              </p:cNvPr>
              <p:cNvSpPr txBox="1"/>
              <p:nvPr/>
            </p:nvSpPr>
            <p:spPr>
              <a:xfrm>
                <a:off x="682572" y="1066870"/>
                <a:ext cx="89936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…,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…,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25E38C-6B75-FFB3-D080-C213C0524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72" y="1066870"/>
                <a:ext cx="8993616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DCA509-1567-0BB6-11D0-069DB37F8B79}"/>
                  </a:ext>
                </a:extLst>
              </p:cNvPr>
              <p:cNvSpPr txBox="1"/>
              <p:nvPr/>
            </p:nvSpPr>
            <p:spPr>
              <a:xfrm>
                <a:off x="6854772" y="2054272"/>
                <a:ext cx="4794646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DCA509-1567-0BB6-11D0-069DB37F8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72" y="2054272"/>
                <a:ext cx="4794646" cy="1148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5FC027-2275-6B48-95B6-18D846625B65}"/>
                  </a:ext>
                </a:extLst>
              </p:cNvPr>
              <p:cNvSpPr txBox="1"/>
              <p:nvPr/>
            </p:nvSpPr>
            <p:spPr>
              <a:xfrm>
                <a:off x="6854772" y="3203048"/>
                <a:ext cx="4561762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5FC027-2275-6B48-95B6-18D84662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72" y="3203048"/>
                <a:ext cx="4561762" cy="1148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1CD606D-E840-ADC6-7F12-AAE3812E2957}"/>
              </a:ext>
            </a:extLst>
          </p:cNvPr>
          <p:cNvGrpSpPr/>
          <p:nvPr/>
        </p:nvGrpSpPr>
        <p:grpSpPr>
          <a:xfrm>
            <a:off x="8334999" y="4169262"/>
            <a:ext cx="2890464" cy="1688563"/>
            <a:chOff x="8334999" y="4169262"/>
            <a:chExt cx="2890464" cy="16885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F9A43-0BF9-5626-6123-6D0C1E0C723C}"/>
                </a:ext>
              </a:extLst>
            </p:cNvPr>
            <p:cNvSpPr txBox="1"/>
            <p:nvPr/>
          </p:nvSpPr>
          <p:spPr>
            <a:xfrm>
              <a:off x="9181432" y="4534386"/>
              <a:ext cx="1426378" cy="132343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Set </a:t>
              </a:r>
              <a:r>
                <a:rPr lang="en-US" sz="2000" b="1" dirty="0"/>
                <a:t>both </a:t>
              </a:r>
              <a:r>
                <a:rPr lang="en-US" sz="2000" dirty="0"/>
                <a:t>partial derivatives to 0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2F79DB85-634B-64F3-3E25-AF5714068F0C}"/>
                </a:ext>
              </a:extLst>
            </p:cNvPr>
            <p:cNvSpPr/>
            <p:nvPr/>
          </p:nvSpPr>
          <p:spPr>
            <a:xfrm rot="5400000">
              <a:off x="9597669" y="2906592"/>
              <a:ext cx="365123" cy="2890464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rgbClr val="FF0000"/>
                  </a:solidFill>
                </a:ln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D60C4-221D-DEF4-16DE-0F8AF39C5032}"/>
                  </a:ext>
                </a:extLst>
              </p:cNvPr>
              <p:cNvSpPr txBox="1"/>
              <p:nvPr/>
            </p:nvSpPr>
            <p:spPr>
              <a:xfrm>
                <a:off x="966537" y="3680754"/>
                <a:ext cx="1910779" cy="79579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D60C4-221D-DEF4-16DE-0F8AF39C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37" y="3680754"/>
                <a:ext cx="1910779" cy="795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441D696-DD53-7448-1627-5C3F1618DB1F}"/>
              </a:ext>
            </a:extLst>
          </p:cNvPr>
          <p:cNvSpPr txBox="1"/>
          <p:nvPr/>
        </p:nvSpPr>
        <p:spPr>
          <a:xfrm>
            <a:off x="1584190" y="4600365"/>
            <a:ext cx="988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86CD69-87A3-BBDD-06B5-349272626986}"/>
                  </a:ext>
                </a:extLst>
              </p:cNvPr>
              <p:cNvSpPr txBox="1"/>
              <p:nvPr/>
            </p:nvSpPr>
            <p:spPr>
              <a:xfrm>
                <a:off x="966537" y="5216903"/>
                <a:ext cx="1910779" cy="79579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86CD69-87A3-BBDD-06B5-349272626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37" y="5216903"/>
                <a:ext cx="1910779" cy="795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5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2" grpId="0"/>
      <p:bldP spid="16" grpId="0" animBg="1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49E55-843D-3456-02D2-6B3650981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27C0F-6BA0-94D4-5032-DF9BD5B1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0C14A-94AF-AE4F-8DBD-A87CDE3B7DE8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D2A0D-BEAD-27F7-F234-6CEE5C4F0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Estimating the number of pink jelly beans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F6D21-B81F-798E-B6B4-BA19E676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7307D0E0-D45F-BC69-6A61-5BB4DC766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58" y="980816"/>
            <a:ext cx="1829298" cy="263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46BDDD-F8F4-0157-113F-77BE455EF35D}"/>
                  </a:ext>
                </a:extLst>
              </p:cNvPr>
              <p:cNvSpPr txBox="1"/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46BDDD-F8F4-0157-113F-77BE455EF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blipFill>
                <a:blip r:embed="rId3"/>
                <a:stretch>
                  <a:fillRect l="-1770" t="-11628" r="-7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9AF9D9-1E9A-8C58-37CB-DD1A571F1550}"/>
                  </a:ext>
                </a:extLst>
              </p:cNvPr>
              <p:cNvSpPr txBox="1"/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beans w/ replacement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9AF9D9-1E9A-8C58-37CB-DD1A571F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blipFill>
                <a:blip r:embed="rId4"/>
                <a:stretch>
                  <a:fillRect l="-13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E88ABC-BFEA-DCB7-2CB9-B09604D4EBF3}"/>
                  </a:ext>
                </a:extLst>
              </p:cNvPr>
              <p:cNvSpPr txBox="1"/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E88ABC-BFEA-DCB7-2CB9-B09604D4E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blipFill>
                <a:blip r:embed="rId5"/>
                <a:stretch>
                  <a:fillRect t="-10465" r="-150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5B3BCB-B7E2-3384-1D8C-79E2F385D632}"/>
                  </a:ext>
                </a:extLst>
              </p:cNvPr>
              <p:cNvSpPr txBox="1"/>
              <p:nvPr/>
            </p:nvSpPr>
            <p:spPr>
              <a:xfrm>
                <a:off x="171825" y="3076930"/>
                <a:ext cx="3539687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estimator 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5B3BCB-B7E2-3384-1D8C-79E2F385D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3076930"/>
                <a:ext cx="3539687" cy="541495"/>
              </a:xfrm>
              <a:prstGeom prst="rect">
                <a:avLst/>
              </a:prstGeom>
              <a:blipFill>
                <a:blip r:embed="rId6"/>
                <a:stretch>
                  <a:fillRect t="-786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812062C1-438F-EF9C-4F49-63B00F64E128}"/>
                  </a:ext>
                </a:extLst>
              </p:cNvPr>
              <p:cNvSpPr/>
              <p:nvPr/>
            </p:nvSpPr>
            <p:spPr>
              <a:xfrm>
                <a:off x="171825" y="4963871"/>
                <a:ext cx="2711417" cy="1037063"/>
              </a:xfrm>
              <a:prstGeom prst="wedgeEllipseCallout">
                <a:avLst>
                  <a:gd name="adj1" fmla="val 48875"/>
                  <a:gd name="adj2" fmla="val 799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Q: First suppose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812062C1-438F-EF9C-4F49-63B00F64E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4963871"/>
                <a:ext cx="2711417" cy="1037063"/>
              </a:xfrm>
              <a:prstGeom prst="wedgeEllipseCallout">
                <a:avLst>
                  <a:gd name="adj1" fmla="val 48875"/>
                  <a:gd name="adj2" fmla="val 7998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F1249D0-7EA8-7F5A-79AA-DB632CB62A57}"/>
              </a:ext>
            </a:extLst>
          </p:cNvPr>
          <p:cNvSpPr txBox="1"/>
          <p:nvPr/>
        </p:nvSpPr>
        <p:spPr>
          <a:xfrm>
            <a:off x="9489561" y="3695008"/>
            <a:ext cx="25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2B8787C8-84F4-9ED8-0C18-B5FA7710FABE}"/>
                  </a:ext>
                </a:extLst>
              </p:cNvPr>
              <p:cNvSpPr/>
              <p:nvPr/>
            </p:nvSpPr>
            <p:spPr>
              <a:xfrm>
                <a:off x="397204" y="3804921"/>
                <a:ext cx="3085366" cy="927318"/>
              </a:xfrm>
              <a:prstGeom prst="wedgeEllipseCallout">
                <a:avLst>
                  <a:gd name="adj1" fmla="val -53949"/>
                  <a:gd name="adj2" fmla="val 7056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Q:  What’s a reasonable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2B8787C8-84F4-9ED8-0C18-B5FA7710F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4" y="3804921"/>
                <a:ext cx="3085366" cy="927318"/>
              </a:xfrm>
              <a:prstGeom prst="wedgeEllipseCallout">
                <a:avLst>
                  <a:gd name="adj1" fmla="val -53949"/>
                  <a:gd name="adj2" fmla="val 7056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B4312C-5180-C617-AA90-026D0CAF5350}"/>
                  </a:ext>
                </a:extLst>
              </p:cNvPr>
              <p:cNvSpPr txBox="1"/>
              <p:nvPr/>
            </p:nvSpPr>
            <p:spPr>
              <a:xfrm>
                <a:off x="3750030" y="4226682"/>
                <a:ext cx="5999528" cy="737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⋅1000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 0≤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B4312C-5180-C617-AA90-026D0CAF5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30" y="4226682"/>
                <a:ext cx="5999528" cy="7371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DB5F20-914D-F9CE-7BE6-BA3C1FB9401A}"/>
                  </a:ext>
                </a:extLst>
              </p:cNvPr>
              <p:cNvSpPr txBox="1"/>
              <p:nvPr/>
            </p:nvSpPr>
            <p:spPr>
              <a:xfrm>
                <a:off x="3750030" y="5262172"/>
                <a:ext cx="3496022" cy="10604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̂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⋅1000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DB5F20-914D-F9CE-7BE6-BA3C1FB9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30" y="5262172"/>
                <a:ext cx="3496022" cy="1060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8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5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A8AA-AC27-D481-4459-8C0787B54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F0CD5-38C8-0BD4-B9A0-C1F9B5BE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A4C4A-DED1-9C78-885E-47E64AD1A08A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62D978-C894-DF38-6CD5-A70BD0DA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14BB20-F014-65F0-EFF2-4B24FCD5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E24D8F-DC88-7C6F-B71D-11452CA5EABA}"/>
                  </a:ext>
                </a:extLst>
              </p:cNvPr>
              <p:cNvSpPr txBox="1"/>
              <p:nvPr/>
            </p:nvSpPr>
            <p:spPr>
              <a:xfrm>
                <a:off x="2943686" y="2121431"/>
                <a:ext cx="4254818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E24D8F-DC88-7C6F-B71D-11452CA5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686" y="2121431"/>
                <a:ext cx="4254818" cy="1148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F16222-FA7A-8701-BE28-B978B0392B6B}"/>
                  </a:ext>
                </a:extLst>
              </p:cNvPr>
              <p:cNvSpPr txBox="1"/>
              <p:nvPr/>
            </p:nvSpPr>
            <p:spPr>
              <a:xfrm>
                <a:off x="7777993" y="980779"/>
                <a:ext cx="4399089" cy="114877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F16222-FA7A-8701-BE28-B978B039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993" y="980779"/>
                <a:ext cx="4399089" cy="1148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80613F-367F-76B9-A677-BEEAD29BC7E8}"/>
                  </a:ext>
                </a:extLst>
              </p:cNvPr>
              <p:cNvSpPr txBox="1"/>
              <p:nvPr/>
            </p:nvSpPr>
            <p:spPr>
              <a:xfrm>
                <a:off x="4943993" y="1143826"/>
                <a:ext cx="1910779" cy="79579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80613F-367F-76B9-A677-BEEAD29BC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3" y="1143826"/>
                <a:ext cx="1910779" cy="795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4710F-50CD-8DD0-A6CD-9B42F7EC9C06}"/>
                  </a:ext>
                </a:extLst>
              </p:cNvPr>
              <p:cNvSpPr txBox="1"/>
              <p:nvPr/>
            </p:nvSpPr>
            <p:spPr>
              <a:xfrm>
                <a:off x="2903771" y="3306302"/>
                <a:ext cx="4334648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4710F-50CD-8DD0-A6CD-9B42F7EC9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71" y="3306302"/>
                <a:ext cx="4334648" cy="1148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65961-0B8A-FEC3-8059-A1AB759AE24C}"/>
                  </a:ext>
                </a:extLst>
              </p:cNvPr>
              <p:cNvSpPr txBox="1"/>
              <p:nvPr/>
            </p:nvSpPr>
            <p:spPr>
              <a:xfrm>
                <a:off x="3027907" y="4364126"/>
                <a:ext cx="3727110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65961-0B8A-FEC3-8059-A1AB759AE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07" y="4364126"/>
                <a:ext cx="3727110" cy="1148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9B0D-466C-8B23-2F55-58C013639576}"/>
                  </a:ext>
                </a:extLst>
              </p:cNvPr>
              <p:cNvSpPr txBox="1"/>
              <p:nvPr/>
            </p:nvSpPr>
            <p:spPr>
              <a:xfrm>
                <a:off x="3056176" y="5552078"/>
                <a:ext cx="3554819" cy="864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9B0D-466C-8B23-2F55-58C013639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76" y="5552078"/>
                <a:ext cx="3554819" cy="8649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5C847-5782-15F7-79A0-4FA4017398B8}"/>
                  </a:ext>
                </a:extLst>
              </p:cNvPr>
              <p:cNvSpPr txBox="1"/>
              <p:nvPr/>
            </p:nvSpPr>
            <p:spPr>
              <a:xfrm>
                <a:off x="6397572" y="4364126"/>
                <a:ext cx="3669723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𝑛𝑏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5C847-5782-15F7-79A0-4FA401739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72" y="4364126"/>
                <a:ext cx="3669723" cy="1100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8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20" grpId="0" animBg="1"/>
      <p:bldP spid="4" grpId="0"/>
      <p:bldP spid="7" grpId="0"/>
      <p:bldP spid="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A970-4E50-E80A-3299-39093DD39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5810A-B898-1B42-24C4-441DB374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509D2-3004-EF2C-54D5-23C36B9583D1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81BFB-9236-CAC2-6FA1-3AEDBF165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Regression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8E46B4-71A4-EFB0-08C5-0EFA9D5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75514F-85FC-BCE1-0AE1-D669FBE1E7A4}"/>
                  </a:ext>
                </a:extLst>
              </p:cNvPr>
              <p:cNvSpPr txBox="1"/>
              <p:nvPr/>
            </p:nvSpPr>
            <p:spPr>
              <a:xfrm>
                <a:off x="7777993" y="980779"/>
                <a:ext cx="4399089" cy="114877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75514F-85FC-BCE1-0AE1-D669FBE1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993" y="980779"/>
                <a:ext cx="4399089" cy="1148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091A1E-D473-7259-8A5D-24A91CA54948}"/>
                  </a:ext>
                </a:extLst>
              </p:cNvPr>
              <p:cNvSpPr txBox="1"/>
              <p:nvPr/>
            </p:nvSpPr>
            <p:spPr>
              <a:xfrm>
                <a:off x="4943993" y="1143826"/>
                <a:ext cx="1910779" cy="79579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091A1E-D473-7259-8A5D-24A91CA54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3" y="1143826"/>
                <a:ext cx="1910779" cy="795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9C71A-9202-B212-2C02-948A7B49D5CA}"/>
                  </a:ext>
                </a:extLst>
              </p:cNvPr>
              <p:cNvSpPr txBox="1"/>
              <p:nvPr/>
            </p:nvSpPr>
            <p:spPr>
              <a:xfrm>
                <a:off x="2875702" y="2387772"/>
                <a:ext cx="3554819" cy="864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9C71A-9202-B212-2C02-948A7B49D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02" y="2387772"/>
                <a:ext cx="3554819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8EBE4-B093-1AA9-3B77-BF572888FA89}"/>
                  </a:ext>
                </a:extLst>
              </p:cNvPr>
              <p:cNvSpPr txBox="1"/>
              <p:nvPr/>
            </p:nvSpPr>
            <p:spPr>
              <a:xfrm>
                <a:off x="2875702" y="3638418"/>
                <a:ext cx="2290050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8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8EBE4-B093-1AA9-3B77-BF572888F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02" y="3638418"/>
                <a:ext cx="22900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E2BBB-0EE8-7B0E-CA21-3E82D64BF447}"/>
                  </a:ext>
                </a:extLst>
              </p:cNvPr>
              <p:cNvSpPr txBox="1"/>
              <p:nvPr/>
            </p:nvSpPr>
            <p:spPr>
              <a:xfrm>
                <a:off x="1594003" y="5154823"/>
                <a:ext cx="3340978" cy="811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E2BBB-0EE8-7B0E-CA21-3E82D64BF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003" y="5154823"/>
                <a:ext cx="3340978" cy="811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A1C80E-8004-6347-549D-09A7FEF38585}"/>
                  </a:ext>
                </a:extLst>
              </p:cNvPr>
              <p:cNvSpPr txBox="1"/>
              <p:nvPr/>
            </p:nvSpPr>
            <p:spPr>
              <a:xfrm>
                <a:off x="5506814" y="5111567"/>
                <a:ext cx="3332386" cy="811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A1C80E-8004-6347-549D-09A7FEF3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14" y="5111567"/>
                <a:ext cx="3332386" cy="811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20D672F-C354-7D72-A20B-68944DDB8253}"/>
              </a:ext>
            </a:extLst>
          </p:cNvPr>
          <p:cNvSpPr txBox="1"/>
          <p:nvPr/>
        </p:nvSpPr>
        <p:spPr>
          <a:xfrm>
            <a:off x="1422632" y="4596063"/>
            <a:ext cx="1116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18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286A9-28B7-A84F-03BA-6AEF8F52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C500F-B9BC-2AE3-1CC3-099F971F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240EAC-62BA-3054-AAC3-A96C5B5B148C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051CE-2707-BF51-B93C-D25339493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2F9C1-6224-F5C3-CD1E-94EE4A60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FC0EA-3FB9-DAB4-2016-209CFF077D32}"/>
                  </a:ext>
                </a:extLst>
              </p:cNvPr>
              <p:cNvSpPr txBox="1"/>
              <p:nvPr/>
            </p:nvSpPr>
            <p:spPr>
              <a:xfrm>
                <a:off x="3055985" y="1999968"/>
                <a:ext cx="4260397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FC0EA-3FB9-DAB4-2016-209CFF07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985" y="1999968"/>
                <a:ext cx="4260397" cy="1148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1FC741-E379-8244-2360-2AA5779E3839}"/>
                  </a:ext>
                </a:extLst>
              </p:cNvPr>
              <p:cNvSpPr txBox="1"/>
              <p:nvPr/>
            </p:nvSpPr>
            <p:spPr>
              <a:xfrm>
                <a:off x="7777993" y="980779"/>
                <a:ext cx="4399089" cy="114877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1FC741-E379-8244-2360-2AA5779E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993" y="980779"/>
                <a:ext cx="4399089" cy="1148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24B894-C773-6DFB-6FE4-A3BE33BFB871}"/>
                  </a:ext>
                </a:extLst>
              </p:cNvPr>
              <p:cNvSpPr txBox="1"/>
              <p:nvPr/>
            </p:nvSpPr>
            <p:spPr>
              <a:xfrm>
                <a:off x="4943993" y="1143826"/>
                <a:ext cx="1910779" cy="79579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24B894-C773-6DFB-6FE4-A3BE33BFB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993" y="1143826"/>
                <a:ext cx="1910779" cy="795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6F1591-1C31-5DDE-8E8D-7849BB38517C}"/>
                  </a:ext>
                </a:extLst>
              </p:cNvPr>
              <p:cNvSpPr txBox="1"/>
              <p:nvPr/>
            </p:nvSpPr>
            <p:spPr>
              <a:xfrm>
                <a:off x="2974891" y="3291569"/>
                <a:ext cx="4675575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6F1591-1C31-5DDE-8E8D-7849BB385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91" y="3291569"/>
                <a:ext cx="4675575" cy="1148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840014-8CCA-B4B7-AAB0-D60DEEE65249}"/>
                  </a:ext>
                </a:extLst>
              </p:cNvPr>
              <p:cNvSpPr txBox="1"/>
              <p:nvPr/>
            </p:nvSpPr>
            <p:spPr>
              <a:xfrm>
                <a:off x="3014338" y="4411710"/>
                <a:ext cx="4100225" cy="11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840014-8CCA-B4B7-AAB0-D60DEEE6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38" y="4411710"/>
                <a:ext cx="4100225" cy="1148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368B2B-E676-3D1F-728A-07D334A3E944}"/>
                  </a:ext>
                </a:extLst>
              </p:cNvPr>
              <p:cNvSpPr txBox="1"/>
              <p:nvPr/>
            </p:nvSpPr>
            <p:spPr>
              <a:xfrm>
                <a:off x="2509520" y="5563452"/>
                <a:ext cx="6101080" cy="119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368B2B-E676-3D1F-728A-07D334A3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20" y="5563452"/>
                <a:ext cx="6101080" cy="1196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AC208AE7-0257-06D4-250C-72CF687CD8F5}"/>
                  </a:ext>
                </a:extLst>
              </p:cNvPr>
              <p:cNvSpPr/>
              <p:nvPr/>
            </p:nvSpPr>
            <p:spPr>
              <a:xfrm>
                <a:off x="8981440" y="4411617"/>
                <a:ext cx="2571604" cy="1782930"/>
              </a:xfrm>
              <a:prstGeom prst="wedgeEllipseCallout">
                <a:avLst>
                  <a:gd name="adj1" fmla="val 49956"/>
                  <a:gd name="adj2" fmla="val 5087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To 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,</a:t>
                </a:r>
              </a:p>
              <a:p>
                <a:pPr algn="ctr"/>
                <a:r>
                  <a:rPr lang="en-US" sz="2000" dirty="0"/>
                  <a:t>let’s first substitute in:</a:t>
                </a: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000" dirty="0"/>
              </a:p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endParaRPr lang="en-US" sz="2000" dirty="0"/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AC208AE7-0257-06D4-250C-72CF687CD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440" y="4411617"/>
                <a:ext cx="2571604" cy="1782930"/>
              </a:xfrm>
              <a:prstGeom prst="wedgeEllipseCallout">
                <a:avLst>
                  <a:gd name="adj1" fmla="val 49956"/>
                  <a:gd name="adj2" fmla="val 5087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4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4" grpId="0"/>
      <p:bldP spid="10" grpId="0"/>
      <p:bldP spid="14" grpId="0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E9913-1B33-0E78-7AF8-82C37A059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33294-E3A7-DEF6-7197-AF5F8187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B818BE-080A-0567-E28F-CAC2C688B220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BE2B2-9FD5-9103-2074-236652B76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538E0-3B9B-81C4-1222-24CAFA6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34DE7D-DFE4-2D0A-EC12-2769A9B983F5}"/>
                  </a:ext>
                </a:extLst>
              </p:cNvPr>
              <p:cNvSpPr txBox="1"/>
              <p:nvPr/>
            </p:nvSpPr>
            <p:spPr>
              <a:xfrm>
                <a:off x="2621280" y="1129664"/>
                <a:ext cx="6101080" cy="119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34DE7D-DFE4-2D0A-EC12-2769A9B98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80" y="1129664"/>
                <a:ext cx="6101080" cy="11969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09689-B0BF-D4D1-A5A2-4D4D15C861E1}"/>
                  </a:ext>
                </a:extLst>
              </p:cNvPr>
              <p:cNvSpPr txBox="1"/>
              <p:nvPr/>
            </p:nvSpPr>
            <p:spPr>
              <a:xfrm>
                <a:off x="9063750" y="1455439"/>
                <a:ext cx="2290050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8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09689-B0BF-D4D1-A5A2-4D4D15C86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750" y="1455439"/>
                <a:ext cx="22900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58BA67-227A-F99E-9D33-0342500AAC17}"/>
                  </a:ext>
                </a:extLst>
              </p:cNvPr>
              <p:cNvSpPr txBox="1"/>
              <p:nvPr/>
            </p:nvSpPr>
            <p:spPr>
              <a:xfrm>
                <a:off x="3119120" y="2326658"/>
                <a:ext cx="6101080" cy="119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58BA67-227A-F99E-9D33-0342500AA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20" y="2326658"/>
                <a:ext cx="6101080" cy="1196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BC8C79-C72B-2FDB-18C6-B6752B25FC4D}"/>
                  </a:ext>
                </a:extLst>
              </p:cNvPr>
              <p:cNvSpPr txBox="1"/>
              <p:nvPr/>
            </p:nvSpPr>
            <p:spPr>
              <a:xfrm>
                <a:off x="2867660" y="3566641"/>
                <a:ext cx="6604000" cy="119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BC8C79-C72B-2FDB-18C6-B6752B25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660" y="3566641"/>
                <a:ext cx="6604000" cy="11969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540310-E7EE-4BB3-8812-D544DDE9A541}"/>
                  </a:ext>
                </a:extLst>
              </p:cNvPr>
              <p:cNvSpPr txBox="1"/>
              <p:nvPr/>
            </p:nvSpPr>
            <p:spPr>
              <a:xfrm>
                <a:off x="1300480" y="4884063"/>
                <a:ext cx="5994400" cy="1148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540310-E7EE-4BB3-8812-D544DDE9A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4884063"/>
                <a:ext cx="5994400" cy="1148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4AFA372E-1837-E8EC-AC23-8E9252E43B6D}"/>
              </a:ext>
            </a:extLst>
          </p:cNvPr>
          <p:cNvSpPr/>
          <p:nvPr/>
        </p:nvSpPr>
        <p:spPr>
          <a:xfrm>
            <a:off x="7114126" y="5279927"/>
            <a:ext cx="825175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00E2FC-F397-A39D-A9D3-7F4E44C9EF00}"/>
                  </a:ext>
                </a:extLst>
              </p:cNvPr>
              <p:cNvSpPr txBox="1"/>
              <p:nvPr/>
            </p:nvSpPr>
            <p:spPr>
              <a:xfrm>
                <a:off x="8261497" y="4976909"/>
                <a:ext cx="3441405" cy="96308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00E2FC-F397-A39D-A9D3-7F4E44C9E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97" y="4976909"/>
                <a:ext cx="3441405" cy="963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8" grpId="0"/>
      <p:bldP spid="11" grpId="0"/>
      <p:bldP spid="13" grpId="0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9F3C3-1619-AB65-2477-78370E72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BCA4C-C54A-BA9C-DABD-828E22CD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51F03-5698-DC35-2BA2-53AD68A5DE6D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E7682-DC66-180C-DC7F-90058FF1E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Linear Regression</a:t>
            </a:r>
            <a:endParaRPr lang="en-US" sz="4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7D4CF5-6658-FFE9-5DF1-64B94DF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DEA672-2AB6-FAA7-25BC-5829BA40FF78}"/>
                  </a:ext>
                </a:extLst>
              </p:cNvPr>
              <p:cNvSpPr txBox="1"/>
              <p:nvPr/>
            </p:nvSpPr>
            <p:spPr>
              <a:xfrm>
                <a:off x="9063750" y="1455439"/>
                <a:ext cx="2290050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8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DEA672-2AB6-FAA7-25BC-5829BA40F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750" y="1455439"/>
                <a:ext cx="22900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615E04-7F33-9C4E-0BC1-DA768B38C6C3}"/>
                  </a:ext>
                </a:extLst>
              </p:cNvPr>
              <p:cNvSpPr txBox="1"/>
              <p:nvPr/>
            </p:nvSpPr>
            <p:spPr>
              <a:xfrm>
                <a:off x="506970" y="1019792"/>
                <a:ext cx="3400139" cy="950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615E04-7F33-9C4E-0BC1-DA768B38C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0" y="1019792"/>
                <a:ext cx="3400139" cy="950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CF0C93-9E45-ADE2-1A02-2B60ABF0E25B}"/>
                  </a:ext>
                </a:extLst>
              </p:cNvPr>
              <p:cNvSpPr txBox="1"/>
              <p:nvPr/>
            </p:nvSpPr>
            <p:spPr>
              <a:xfrm>
                <a:off x="495350" y="2181270"/>
                <a:ext cx="6103088" cy="950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CF0C93-9E45-ADE2-1A02-2B60ABF0E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0" y="2181270"/>
                <a:ext cx="6103088" cy="950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805493A1-8DCB-1CB4-580D-BB95953484FD}"/>
                  </a:ext>
                </a:extLst>
              </p:cNvPr>
              <p:cNvSpPr/>
              <p:nvPr/>
            </p:nvSpPr>
            <p:spPr>
              <a:xfrm>
                <a:off x="6809800" y="2336905"/>
                <a:ext cx="5382200" cy="1782930"/>
              </a:xfrm>
              <a:prstGeom prst="wedgeEllipseCallout">
                <a:avLst>
                  <a:gd name="adj1" fmla="val -62179"/>
                  <a:gd name="adj2" fmla="val -32612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because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)=0=</m:t>
                          </m:r>
                          <m:nary>
                            <m:naryPr>
                              <m:chr m:val="∑"/>
                              <m:ctrlPr>
                                <a:rPr lang="en-US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000" dirty="0"/>
              </a:p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endParaRPr lang="en-US" sz="2000" dirty="0"/>
              </a:p>
            </p:txBody>
          </p:sp>
        </mc:Choice>
        <mc:Fallback xmlns="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805493A1-8DCB-1CB4-580D-BB9595348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800" y="2336905"/>
                <a:ext cx="5382200" cy="1782930"/>
              </a:xfrm>
              <a:prstGeom prst="wedgeEllipseCallout">
                <a:avLst>
                  <a:gd name="adj1" fmla="val -62179"/>
                  <a:gd name="adj2" fmla="val -32612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FFF95D-7857-4496-8E49-5387A11C28A5}"/>
                  </a:ext>
                </a:extLst>
              </p:cNvPr>
              <p:cNvSpPr txBox="1"/>
              <p:nvPr/>
            </p:nvSpPr>
            <p:spPr>
              <a:xfrm>
                <a:off x="718482" y="3335867"/>
                <a:ext cx="3953658" cy="950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nary>
                              <m:acc>
                                <m:accPr>
                                  <m:chr m:val="̅"/>
                                  <m:ctrlP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  <m:sub>
                          <m:r>
                            <a:rPr lang="en-US" sz="24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FFF95D-7857-4496-8E49-5387A11C2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2" y="3335867"/>
                <a:ext cx="3953658" cy="950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0E1612-2D29-6419-9063-3A1E9205FB79}"/>
                  </a:ext>
                </a:extLst>
              </p:cNvPr>
              <p:cNvSpPr txBox="1"/>
              <p:nvPr/>
            </p:nvSpPr>
            <p:spPr>
              <a:xfrm>
                <a:off x="672547" y="5472127"/>
                <a:ext cx="9660173" cy="796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dirty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nary>
                            <m:acc>
                              <m:accPr>
                                <m:chr m:val="̅"/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  <m:sub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0E1612-2D29-6419-9063-3A1E9205F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7" y="5472127"/>
                <a:ext cx="9660173" cy="796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3515F8-72C2-B3E1-991E-37859E7C298A}"/>
                  </a:ext>
                </a:extLst>
              </p:cNvPr>
              <p:cNvSpPr txBox="1"/>
              <p:nvPr/>
            </p:nvSpPr>
            <p:spPr>
              <a:xfrm>
                <a:off x="672547" y="4774578"/>
                <a:ext cx="8516678" cy="510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3515F8-72C2-B3E1-991E-37859E7C2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7" y="4774578"/>
                <a:ext cx="8516678" cy="510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F5314F22-DD56-1C08-0C3D-899E7426A7C8}"/>
              </a:ext>
            </a:extLst>
          </p:cNvPr>
          <p:cNvSpPr/>
          <p:nvPr/>
        </p:nvSpPr>
        <p:spPr>
          <a:xfrm>
            <a:off x="449415" y="4607249"/>
            <a:ext cx="8747798" cy="1661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Oval 32">
                <a:extLst>
                  <a:ext uri="{FF2B5EF4-FFF2-40B4-BE49-F238E27FC236}">
                    <a16:creationId xmlns:a16="http://schemas.microsoft.com/office/drawing/2014/main" id="{DB874A0F-F79E-9DF5-080C-9B6360791853}"/>
                  </a:ext>
                </a:extLst>
              </p:cNvPr>
              <p:cNvSpPr/>
              <p:nvPr/>
            </p:nvSpPr>
            <p:spPr>
              <a:xfrm>
                <a:off x="9832493" y="4952553"/>
                <a:ext cx="2033999" cy="864343"/>
              </a:xfrm>
              <a:prstGeom prst="wedgeEllipseCallout">
                <a:avLst>
                  <a:gd name="adj1" fmla="val -79682"/>
                  <a:gd name="adj2" fmla="val 1276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000" dirty="0"/>
                  <a:t>These hold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000" dirty="0"/>
              </a:p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endParaRPr lang="en-US" sz="2000" dirty="0"/>
              </a:p>
            </p:txBody>
          </p:sp>
        </mc:Choice>
        <mc:Fallback xmlns="">
          <p:sp>
            <p:nvSpPr>
              <p:cNvPr id="33" name="Speech Bubble: Oval 32">
                <a:extLst>
                  <a:ext uri="{FF2B5EF4-FFF2-40B4-BE49-F238E27FC236}">
                    <a16:creationId xmlns:a16="http://schemas.microsoft.com/office/drawing/2014/main" id="{DB874A0F-F79E-9DF5-080C-9B6360791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493" y="4952553"/>
                <a:ext cx="2033999" cy="864343"/>
              </a:xfrm>
              <a:prstGeom prst="wedgeEllipseCallout">
                <a:avLst>
                  <a:gd name="adj1" fmla="val -79682"/>
                  <a:gd name="adj2" fmla="val 12764"/>
                </a:avLst>
              </a:prstGeom>
              <a:blipFill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Oval 33">
                <a:extLst>
                  <a:ext uri="{FF2B5EF4-FFF2-40B4-BE49-F238E27FC236}">
                    <a16:creationId xmlns:a16="http://schemas.microsoft.com/office/drawing/2014/main" id="{F8D8AB2D-25A5-BDE8-3C31-BC1EB56B7366}"/>
                  </a:ext>
                </a:extLst>
              </p:cNvPr>
              <p:cNvSpPr/>
              <p:nvPr/>
            </p:nvSpPr>
            <p:spPr>
              <a:xfrm>
                <a:off x="5973381" y="4071702"/>
                <a:ext cx="3405599" cy="425597"/>
              </a:xfrm>
              <a:prstGeom prst="wedgeEllipseCallout">
                <a:avLst>
                  <a:gd name="adj1" fmla="val 1087"/>
                  <a:gd name="adj2" fmla="val 13613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000" dirty="0"/>
                  <a:t>substitute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2000" dirty="0"/>
              </a:p>
              <a:p>
                <a:pPr algn="ctr"/>
                <a:endParaRPr lang="en-US" sz="2000" dirty="0"/>
              </a:p>
            </p:txBody>
          </p:sp>
        </mc:Choice>
        <mc:Fallback xmlns="">
          <p:sp>
            <p:nvSpPr>
              <p:cNvPr id="34" name="Speech Bubble: Oval 33">
                <a:extLst>
                  <a:ext uri="{FF2B5EF4-FFF2-40B4-BE49-F238E27FC236}">
                    <a16:creationId xmlns:a16="http://schemas.microsoft.com/office/drawing/2014/main" id="{F8D8AB2D-25A5-BDE8-3C31-BC1EB56B7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381" y="4071702"/>
                <a:ext cx="3405599" cy="425597"/>
              </a:xfrm>
              <a:prstGeom prst="wedgeEllipseCallout">
                <a:avLst>
                  <a:gd name="adj1" fmla="val 1087"/>
                  <a:gd name="adj2" fmla="val 136131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2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/>
      <p:bldP spid="28" grpId="0"/>
      <p:bldP spid="31" grpId="0"/>
      <p:bldP spid="32" grpId="0" animBg="1"/>
      <p:bldP spid="33" grpId="0" animBg="1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F6DE9-5418-7C5B-BC58-7155DE8D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E79C-5E21-A0A8-C816-4A6876BB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8CE5D2-02CE-2F37-4BAF-A4B312B8036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1D09-871C-C34A-7F37-21852DB6A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 Regression: Interpretation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6A2A4-061B-8962-C2C3-E7FBEA1D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7B024F-D622-5ADA-2B33-D6A7A57414A3}"/>
                  </a:ext>
                </a:extLst>
              </p:cNvPr>
              <p:cNvSpPr txBox="1"/>
              <p:nvPr/>
            </p:nvSpPr>
            <p:spPr>
              <a:xfrm>
                <a:off x="713187" y="2088847"/>
                <a:ext cx="5798985" cy="812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nary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  <m:sub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7B024F-D622-5ADA-2B33-D6A7A5741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87" y="2088847"/>
                <a:ext cx="5798985" cy="8125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0FB10-C85B-C870-C132-B6A54192078B}"/>
                  </a:ext>
                </a:extLst>
              </p:cNvPr>
              <p:cNvSpPr txBox="1"/>
              <p:nvPr/>
            </p:nvSpPr>
            <p:spPr>
              <a:xfrm>
                <a:off x="713187" y="1391298"/>
                <a:ext cx="5291373" cy="510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0FB10-C85B-C870-C132-B6A54192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87" y="1391298"/>
                <a:ext cx="5291373" cy="510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0C088675-2B23-D960-1048-7CBD40FCF419}"/>
              </a:ext>
            </a:extLst>
          </p:cNvPr>
          <p:cNvSpPr/>
          <p:nvPr/>
        </p:nvSpPr>
        <p:spPr>
          <a:xfrm>
            <a:off x="490055" y="1223969"/>
            <a:ext cx="5798985" cy="1661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75CBA6D4-631F-0E86-DEE8-5BFC734A1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65" y="1064200"/>
            <a:ext cx="3334280" cy="267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CF1B5B94-4319-895B-F959-13D496A74B57}"/>
                  </a:ext>
                </a:extLst>
              </p:cNvPr>
              <p:cNvSpPr/>
              <p:nvPr/>
            </p:nvSpPr>
            <p:spPr>
              <a:xfrm>
                <a:off x="9685677" y="5720910"/>
                <a:ext cx="2269974" cy="1198977"/>
              </a:xfrm>
              <a:prstGeom prst="wedgeEllipseCallout">
                <a:avLst>
                  <a:gd name="adj1" fmla="val -57125"/>
                  <a:gd name="adj2" fmla="val -440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Unbiased sample variance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CF1B5B94-4319-895B-F959-13D496A74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677" y="5720910"/>
                <a:ext cx="2269974" cy="1198977"/>
              </a:xfrm>
              <a:prstGeom prst="wedgeEllipseCallout">
                <a:avLst>
                  <a:gd name="adj1" fmla="val -57125"/>
                  <a:gd name="adj2" fmla="val -4403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C1612660-6998-E728-0EF7-BC1B19AAE91C}"/>
              </a:ext>
            </a:extLst>
          </p:cNvPr>
          <p:cNvSpPr/>
          <p:nvPr/>
        </p:nvSpPr>
        <p:spPr>
          <a:xfrm>
            <a:off x="117626" y="1656080"/>
            <a:ext cx="595561" cy="2479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EB016F-5EFB-5D42-A468-CD125774F397}"/>
                  </a:ext>
                </a:extLst>
              </p:cNvPr>
              <p:cNvSpPr txBox="1"/>
              <p:nvPr/>
            </p:nvSpPr>
            <p:spPr>
              <a:xfrm>
                <a:off x="924560" y="3919787"/>
                <a:ext cx="4218847" cy="41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Makes perfect sense: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b>
                      <m:sSubPr>
                        <m:ctrlPr>
                          <a:rPr lang="en-US" sz="20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EB016F-5EFB-5D42-A468-CD125774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" y="3919787"/>
                <a:ext cx="4218847" cy="416589"/>
              </a:xfrm>
              <a:prstGeom prst="rect">
                <a:avLst/>
              </a:prstGeom>
              <a:blipFill>
                <a:blip r:embed="rId6"/>
                <a:stretch>
                  <a:fillRect l="-1301" t="-8824" r="-2457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47BA88A8-C820-5BCD-E198-980961B2F01B}"/>
              </a:ext>
            </a:extLst>
          </p:cNvPr>
          <p:cNvSpPr/>
          <p:nvPr/>
        </p:nvSpPr>
        <p:spPr>
          <a:xfrm>
            <a:off x="142784" y="2404002"/>
            <a:ext cx="595561" cy="24790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A5FC3-AF9D-BB24-8D8D-FB44E46B8E27}"/>
              </a:ext>
            </a:extLst>
          </p:cNvPr>
          <p:cNvSpPr txBox="1"/>
          <p:nvPr/>
        </p:nvSpPr>
        <p:spPr>
          <a:xfrm>
            <a:off x="924560" y="4673578"/>
            <a:ext cx="2979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Also has interpretation: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E1AADF-84F6-F12F-1A6B-6F903A810D42}"/>
                  </a:ext>
                </a:extLst>
              </p:cNvPr>
              <p:cNvSpPr txBox="1"/>
              <p:nvPr/>
            </p:nvSpPr>
            <p:spPr>
              <a:xfrm>
                <a:off x="1483360" y="5011823"/>
                <a:ext cx="6452327" cy="1103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nary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  <m:sub>
                        <m:r>
                          <a:rPr lang="en-US" sz="2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E1AADF-84F6-F12F-1A6B-6F903A81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5011823"/>
                <a:ext cx="6452327" cy="1103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1FD806D-D9A0-E110-64D2-6B51109243D8}"/>
                  </a:ext>
                </a:extLst>
              </p:cNvPr>
              <p:cNvSpPr/>
              <p:nvPr/>
            </p:nvSpPr>
            <p:spPr>
              <a:xfrm>
                <a:off x="10153332" y="2717547"/>
                <a:ext cx="2073442" cy="1198977"/>
              </a:xfrm>
              <a:prstGeom prst="wedgeEllipseCallout">
                <a:avLst>
                  <a:gd name="adj1" fmla="val -47269"/>
                  <a:gd name="adj2" fmla="val -9149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000" b="0" dirty="0"/>
              </a:p>
              <a:p>
                <a:pPr algn="ctr"/>
                <a:r>
                  <a:rPr lang="en-US" dirty="0"/>
                  <a:t>has minimal SASE</a:t>
                </a:r>
                <a:endParaRPr lang="en-US" b="0" dirty="0"/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1FD806D-D9A0-E110-64D2-6B5110924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332" y="2717547"/>
                <a:ext cx="2073442" cy="1198977"/>
              </a:xfrm>
              <a:prstGeom prst="wedgeEllipseCallout">
                <a:avLst>
                  <a:gd name="adj1" fmla="val -47269"/>
                  <a:gd name="adj2" fmla="val -9149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A7CA8803-8C8D-8184-AB95-06152CA49239}"/>
                  </a:ext>
                </a:extLst>
              </p:cNvPr>
              <p:cNvSpPr/>
              <p:nvPr/>
            </p:nvSpPr>
            <p:spPr>
              <a:xfrm>
                <a:off x="10034805" y="4386028"/>
                <a:ext cx="2269974" cy="1198977"/>
              </a:xfrm>
              <a:prstGeom prst="wedgeEllipseCallout">
                <a:avLst>
                  <a:gd name="adj1" fmla="val -64697"/>
                  <a:gd name="adj2" fmla="val 1866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Positive slope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are positively correlated</a:t>
                </a:r>
                <a:endParaRPr lang="en-US" b="0" dirty="0"/>
              </a:p>
            </p:txBody>
          </p:sp>
        </mc:Choice>
        <mc:Fallback xmlns=""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A7CA8803-8C8D-8184-AB95-06152CA49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805" y="4386028"/>
                <a:ext cx="2269974" cy="1198977"/>
              </a:xfrm>
              <a:prstGeom prst="wedgeEllipseCallout">
                <a:avLst>
                  <a:gd name="adj1" fmla="val -64697"/>
                  <a:gd name="adj2" fmla="val 18669"/>
                </a:avLst>
              </a:prstGeom>
              <a:blipFill>
                <a:blip r:embed="rId9"/>
                <a:stretch>
                  <a:fillRect t="-995" b="-6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C45F9-3030-C2E6-77E0-DFA65E2BCDEA}"/>
                  </a:ext>
                </a:extLst>
              </p:cNvPr>
              <p:cNvSpPr txBox="1"/>
              <p:nvPr/>
            </p:nvSpPr>
            <p:spPr>
              <a:xfrm>
                <a:off x="7379777" y="5055214"/>
                <a:ext cx="2773555" cy="1045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𝐂𝐨𝐯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1" i="0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𝐕𝐚𝐫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  <m:sub>
                          <m:r>
                            <a:rPr lang="en-US" sz="28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C45F9-3030-C2E6-77E0-DFA65E2BC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77" y="5055214"/>
                <a:ext cx="2773555" cy="10456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5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 animBg="1"/>
      <p:bldP spid="6" grpId="0" animBg="1"/>
      <p:bldP spid="8" grpId="0" animBg="1"/>
      <p:bldP spid="10" grpId="0"/>
      <p:bldP spid="15" grpId="0" animBg="1"/>
      <p:bldP spid="16" grpId="0"/>
      <p:bldP spid="17" grpId="0"/>
      <p:bldP spid="20" grpId="0" animBg="1"/>
      <p:bldP spid="21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C2AB3-EEF2-836A-AD64-83D3DE795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CB3510A5-B443-63BF-7889-703AB6E0F1DA}"/>
              </a:ext>
            </a:extLst>
          </p:cNvPr>
          <p:cNvSpPr txBox="1">
            <a:spLocks/>
          </p:cNvSpPr>
          <p:nvPr/>
        </p:nvSpPr>
        <p:spPr>
          <a:xfrm>
            <a:off x="387642" y="1866825"/>
            <a:ext cx="8222958" cy="4381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13E02-2BBE-0A9D-FE6F-6411E335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84816-97BA-204E-372C-4682BB40A810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092CD35-80E9-76CD-9A33-A5D5CA3CCAD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Goodness of Fit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092CD35-80E9-76CD-9A33-A5D5CA3CC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AA0337-795B-1AB0-F888-30411C64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0E3928E2-2F16-C3B3-F6A1-FA5146065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09" y="1105624"/>
            <a:ext cx="3093617" cy="2486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40A69F83-940A-80CC-A385-032BE1D64DF9}"/>
                  </a:ext>
                </a:extLst>
              </p:cNvPr>
              <p:cNvSpPr/>
              <p:nvPr/>
            </p:nvSpPr>
            <p:spPr>
              <a:xfrm>
                <a:off x="10182224" y="2306613"/>
                <a:ext cx="2009776" cy="933982"/>
              </a:xfrm>
              <a:prstGeom prst="wedgeEllipseCallout">
                <a:avLst>
                  <a:gd name="adj1" fmla="val -41389"/>
                  <a:gd name="adj2" fmla="val -75173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sz="1600" dirty="0"/>
                  <a:t>our estimated  linear fit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40A69F83-940A-80CC-A385-032BE1D64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4" y="2306613"/>
                <a:ext cx="2009776" cy="933982"/>
              </a:xfrm>
              <a:prstGeom prst="wedgeEllipseCallout">
                <a:avLst>
                  <a:gd name="adj1" fmla="val -41389"/>
                  <a:gd name="adj2" fmla="val -75173"/>
                </a:avLst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C0BC70-C8C7-DAB1-0F34-F2EBAA6C219F}"/>
                  </a:ext>
                </a:extLst>
              </p:cNvPr>
              <p:cNvSpPr txBox="1"/>
              <p:nvPr/>
            </p:nvSpPr>
            <p:spPr>
              <a:xfrm>
                <a:off x="397803" y="1945701"/>
                <a:ext cx="7344116" cy="71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u="sng" dirty="0"/>
                  <a:t>Defn</a:t>
                </a:r>
                <a:r>
                  <a:rPr lang="en-US" sz="2000" dirty="0"/>
                  <a:t>: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goodness of fit) </a:t>
                </a:r>
                <a:r>
                  <a:rPr lang="en-US" sz="2000" dirty="0"/>
                  <a:t>Given a set of data sample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estimated linear fit: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C0BC70-C8C7-DAB1-0F34-F2EBAA6C2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3" y="1945701"/>
                <a:ext cx="7344116" cy="714876"/>
              </a:xfrm>
              <a:prstGeom prst="rect">
                <a:avLst/>
              </a:prstGeom>
              <a:blipFill>
                <a:blip r:embed="rId5"/>
                <a:stretch>
                  <a:fillRect l="-830" t="-2564" r="-24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D0D1E5-8026-0E14-0B96-643A3EC39119}"/>
                  </a:ext>
                </a:extLst>
              </p:cNvPr>
              <p:cNvSpPr txBox="1"/>
              <p:nvPr/>
            </p:nvSpPr>
            <p:spPr>
              <a:xfrm>
                <a:off x="397803" y="1058770"/>
                <a:ext cx="76300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To evaluate our linear regression, we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 measure.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D0D1E5-8026-0E14-0B96-643A3EC39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3" y="1058770"/>
                <a:ext cx="7630001" cy="461665"/>
              </a:xfrm>
              <a:prstGeom prst="rect">
                <a:avLst/>
              </a:prstGeom>
              <a:blipFill>
                <a:blip r:embed="rId6"/>
                <a:stretch>
                  <a:fillRect l="-11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F6505A-88CB-370A-236F-2002C67CA584}"/>
                  </a:ext>
                </a:extLst>
              </p:cNvPr>
              <p:cNvSpPr txBox="1"/>
              <p:nvPr/>
            </p:nvSpPr>
            <p:spPr>
              <a:xfrm>
                <a:off x="2203108" y="2768355"/>
                <a:ext cx="2479842" cy="490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F6505A-88CB-370A-236F-2002C67C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108" y="2768355"/>
                <a:ext cx="2479842" cy="4909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1F44692-5674-CDA8-CC9E-FB2603649E57}"/>
              </a:ext>
            </a:extLst>
          </p:cNvPr>
          <p:cNvSpPr txBox="1"/>
          <p:nvPr/>
        </p:nvSpPr>
        <p:spPr>
          <a:xfrm>
            <a:off x="397803" y="3276279"/>
            <a:ext cx="12371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5BF773-29FA-8282-4809-05B5A8BD03F4}"/>
                  </a:ext>
                </a:extLst>
              </p:cNvPr>
              <p:cNvSpPr txBox="1"/>
              <p:nvPr/>
            </p:nvSpPr>
            <p:spPr>
              <a:xfrm>
                <a:off x="2203108" y="3598160"/>
                <a:ext cx="2479842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5BF773-29FA-8282-4809-05B5A8BD0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108" y="3598160"/>
                <a:ext cx="2479842" cy="481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ED4D3B-71EC-1BF4-97E1-64736831345A}"/>
                  </a:ext>
                </a:extLst>
              </p:cNvPr>
              <p:cNvSpPr txBox="1"/>
              <p:nvPr/>
            </p:nvSpPr>
            <p:spPr>
              <a:xfrm>
                <a:off x="387642" y="4218292"/>
                <a:ext cx="6399237" cy="41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to be the </a:t>
                </a:r>
                <a:r>
                  <a:rPr lang="en-US" sz="2000" b="1" dirty="0"/>
                  <a:t>estimated dependent value </a:t>
                </a:r>
                <a:r>
                  <a:rPr lang="en-US" sz="2000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/>
                  <a:t>point.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ED4D3B-71EC-1BF4-97E1-64736831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2" y="4218292"/>
                <a:ext cx="6399237" cy="413896"/>
              </a:xfrm>
              <a:prstGeom prst="rect">
                <a:avLst/>
              </a:prstGeom>
              <a:blipFill>
                <a:blip r:embed="rId9"/>
                <a:stretch>
                  <a:fillRect l="-1049" t="-441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13AEF16-18C9-5A22-B57F-BAB39E76A06C}"/>
              </a:ext>
            </a:extLst>
          </p:cNvPr>
          <p:cNvSpPr txBox="1"/>
          <p:nvPr/>
        </p:nvSpPr>
        <p:spPr>
          <a:xfrm>
            <a:off x="387642" y="4731150"/>
            <a:ext cx="7630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Then we define the goodness of fit of the line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9EAA19-C9BE-9ED7-74B2-2DDD446B6EC3}"/>
                  </a:ext>
                </a:extLst>
              </p:cNvPr>
              <p:cNvSpPr txBox="1"/>
              <p:nvPr/>
            </p:nvSpPr>
            <p:spPr>
              <a:xfrm>
                <a:off x="2072383" y="5177548"/>
                <a:ext cx="3990272" cy="919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9EAA19-C9BE-9ED7-74B2-2DDD446B6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83" y="5177548"/>
                <a:ext cx="3990272" cy="9193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EF4BC1-FB21-1089-E037-3AFF4D3130E7}"/>
                  </a:ext>
                </a:extLst>
              </p:cNvPr>
              <p:cNvSpPr txBox="1"/>
              <p:nvPr/>
            </p:nvSpPr>
            <p:spPr>
              <a:xfrm>
                <a:off x="9120506" y="4171175"/>
                <a:ext cx="2683852" cy="6513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EF4BC1-FB21-1089-E037-3AFF4D313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06" y="4171175"/>
                <a:ext cx="2683852" cy="6513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59992F-C32F-972A-3CC2-93C52EB5048D}"/>
                  </a:ext>
                </a:extLst>
              </p:cNvPr>
              <p:cNvSpPr txBox="1"/>
              <p:nvPr/>
            </p:nvSpPr>
            <p:spPr>
              <a:xfrm>
                <a:off x="9139643" y="5125596"/>
                <a:ext cx="2683852" cy="6513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59992F-C32F-972A-3CC2-93C52EB50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643" y="5125596"/>
                <a:ext cx="2683852" cy="6513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13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12" grpId="0"/>
      <p:bldP spid="18" grpId="0"/>
      <p:bldP spid="19" grpId="0"/>
      <p:bldP spid="22" grpId="0"/>
      <p:bldP spid="24" grpId="0"/>
      <p:bldP spid="33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C2AFC-E7C9-B8E5-6567-EC4AE9C3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3CEDC50B-E891-3BCA-F3FF-E734635E62EA}"/>
              </a:ext>
            </a:extLst>
          </p:cNvPr>
          <p:cNvSpPr txBox="1">
            <a:spLocks/>
          </p:cNvSpPr>
          <p:nvPr/>
        </p:nvSpPr>
        <p:spPr>
          <a:xfrm>
            <a:off x="387641" y="1878700"/>
            <a:ext cx="8124988" cy="4979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4DF16-74DA-A61B-C65C-56088863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8986A-F8EE-8E63-C60C-1B78AEF0B2E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7EB08FD-F9B3-BF70-2ED5-833AE0F32D1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Goodness of Fit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7EB08FD-F9B3-BF70-2ED5-833AE0F32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2111E8-D084-C4CD-6D2F-85135E7F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99834C-CF68-C071-56CD-FC89AF3AE8DD}"/>
                  </a:ext>
                </a:extLst>
              </p:cNvPr>
              <p:cNvSpPr txBox="1"/>
              <p:nvPr/>
            </p:nvSpPr>
            <p:spPr>
              <a:xfrm>
                <a:off x="397803" y="1945701"/>
                <a:ext cx="7344116" cy="71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u="sng" dirty="0"/>
                  <a:t>Defn</a:t>
                </a:r>
                <a:r>
                  <a:rPr lang="en-US" sz="2000" dirty="0"/>
                  <a:t>: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goodness of fit) </a:t>
                </a:r>
                <a:r>
                  <a:rPr lang="en-US" sz="2000" dirty="0"/>
                  <a:t>Given a set of data sample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estimated linear fit: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99834C-CF68-C071-56CD-FC89AF3AE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3" y="1945701"/>
                <a:ext cx="7344116" cy="714876"/>
              </a:xfrm>
              <a:prstGeom prst="rect">
                <a:avLst/>
              </a:prstGeom>
              <a:blipFill>
                <a:blip r:embed="rId3"/>
                <a:stretch>
                  <a:fillRect l="-830" t="-2564" r="-24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349517-AC1B-EDF6-7A3E-16B2E680B15D}"/>
                  </a:ext>
                </a:extLst>
              </p:cNvPr>
              <p:cNvSpPr txBox="1"/>
              <p:nvPr/>
            </p:nvSpPr>
            <p:spPr>
              <a:xfrm>
                <a:off x="397803" y="1058770"/>
                <a:ext cx="76300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To evaluate our linear regression, we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 measure.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349517-AC1B-EDF6-7A3E-16B2E680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3" y="1058770"/>
                <a:ext cx="7630001" cy="461665"/>
              </a:xfrm>
              <a:prstGeom prst="rect">
                <a:avLst/>
              </a:prstGeom>
              <a:blipFill>
                <a:blip r:embed="rId4"/>
                <a:stretch>
                  <a:fillRect l="-11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335834-4166-934D-B4E1-0C619D42ACD8}"/>
                  </a:ext>
                </a:extLst>
              </p:cNvPr>
              <p:cNvSpPr txBox="1"/>
              <p:nvPr/>
            </p:nvSpPr>
            <p:spPr>
              <a:xfrm>
                <a:off x="2203108" y="2768355"/>
                <a:ext cx="2479842" cy="490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335834-4166-934D-B4E1-0C619D42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108" y="2768355"/>
                <a:ext cx="2479842" cy="4909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990911B-C55A-F592-EF6D-27947DD05A52}"/>
              </a:ext>
            </a:extLst>
          </p:cNvPr>
          <p:cNvSpPr txBox="1"/>
          <p:nvPr/>
        </p:nvSpPr>
        <p:spPr>
          <a:xfrm>
            <a:off x="397803" y="3276279"/>
            <a:ext cx="12371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BF23D0-D18E-FA25-08EB-6AD8526F35A4}"/>
                  </a:ext>
                </a:extLst>
              </p:cNvPr>
              <p:cNvSpPr txBox="1"/>
              <p:nvPr/>
            </p:nvSpPr>
            <p:spPr>
              <a:xfrm>
                <a:off x="2203108" y="3598160"/>
                <a:ext cx="2479842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BF23D0-D18E-FA25-08EB-6AD8526F3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108" y="3598160"/>
                <a:ext cx="2479842" cy="481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E2360-6909-7D02-5C53-1E71C42BC9E8}"/>
                  </a:ext>
                </a:extLst>
              </p:cNvPr>
              <p:cNvSpPr txBox="1"/>
              <p:nvPr/>
            </p:nvSpPr>
            <p:spPr>
              <a:xfrm>
                <a:off x="387642" y="4218292"/>
                <a:ext cx="6399237" cy="41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to be the </a:t>
                </a:r>
                <a:r>
                  <a:rPr lang="en-US" sz="2000" b="1" dirty="0"/>
                  <a:t>estimated dependent value </a:t>
                </a:r>
                <a:r>
                  <a:rPr lang="en-US" sz="2000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/>
                  <a:t>point.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6E2360-6909-7D02-5C53-1E71C42BC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2" y="4218292"/>
                <a:ext cx="6399237" cy="413896"/>
              </a:xfrm>
              <a:prstGeom prst="rect">
                <a:avLst/>
              </a:prstGeom>
              <a:blipFill>
                <a:blip r:embed="rId7"/>
                <a:stretch>
                  <a:fillRect l="-1049" t="-441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E0BAE0-F538-9DCD-BC90-70BD1EA036DD}"/>
                  </a:ext>
                </a:extLst>
              </p:cNvPr>
              <p:cNvSpPr txBox="1"/>
              <p:nvPr/>
            </p:nvSpPr>
            <p:spPr>
              <a:xfrm>
                <a:off x="368505" y="4655624"/>
                <a:ext cx="4763011" cy="911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=1 −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E0BAE0-F538-9DCD-BC90-70BD1EA0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05" y="4655624"/>
                <a:ext cx="4763011" cy="9115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AE505-5381-AB26-CCC3-4E3A8421E6B8}"/>
                  </a:ext>
                </a:extLst>
              </p:cNvPr>
              <p:cNvSpPr txBox="1"/>
              <p:nvPr/>
            </p:nvSpPr>
            <p:spPr>
              <a:xfrm>
                <a:off x="1372303" y="5734105"/>
                <a:ext cx="3464749" cy="1047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AE505-5381-AB26-CCC3-4E3A8421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03" y="5734105"/>
                <a:ext cx="3464749" cy="1047594"/>
              </a:xfrm>
              <a:prstGeom prst="rect">
                <a:avLst/>
              </a:prstGeom>
              <a:blipFill>
                <a:blip r:embed="rId9"/>
                <a:stretch>
                  <a:fillRect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92D93DC-A03E-677A-C6BC-1DA4696D77AC}"/>
              </a:ext>
            </a:extLst>
          </p:cNvPr>
          <p:cNvSpPr/>
          <p:nvPr/>
        </p:nvSpPr>
        <p:spPr>
          <a:xfrm>
            <a:off x="-73670" y="5573585"/>
            <a:ext cx="1491343" cy="1022823"/>
          </a:xfrm>
          <a:prstGeom prst="wedgeEllipseCallout">
            <a:avLst>
              <a:gd name="adj1" fmla="val 22723"/>
              <a:gd name="adj2" fmla="val -82321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Goal is that this should be near 1.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8E005-9917-C2FC-934C-3049479D5822}"/>
                  </a:ext>
                </a:extLst>
              </p:cNvPr>
              <p:cNvSpPr txBox="1"/>
              <p:nvPr/>
            </p:nvSpPr>
            <p:spPr>
              <a:xfrm>
                <a:off x="4724585" y="5785489"/>
                <a:ext cx="3900512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sample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sqrd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error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sample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variance</m:t>
                          </m:r>
                        </m:den>
                      </m:f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F8E005-9917-C2FC-934C-3049479D5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85" y="5785489"/>
                <a:ext cx="3900512" cy="855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EA5AA486-9B77-8B1B-D317-80350BE38F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09" y="1105624"/>
            <a:ext cx="3093617" cy="2486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C396BA6F-2666-926A-D703-0007D88FB745}"/>
                  </a:ext>
                </a:extLst>
              </p:cNvPr>
              <p:cNvSpPr/>
              <p:nvPr/>
            </p:nvSpPr>
            <p:spPr>
              <a:xfrm>
                <a:off x="10182224" y="2306613"/>
                <a:ext cx="2009776" cy="933982"/>
              </a:xfrm>
              <a:prstGeom prst="wedgeEllipseCallout">
                <a:avLst>
                  <a:gd name="adj1" fmla="val -41389"/>
                  <a:gd name="adj2" fmla="val -75173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sz="1600" dirty="0"/>
                  <a:t>our estimated  linear fit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C396BA6F-2666-926A-D703-0007D88FB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4" y="2306613"/>
                <a:ext cx="2009776" cy="933982"/>
              </a:xfrm>
              <a:prstGeom prst="wedgeEllipseCallout">
                <a:avLst>
                  <a:gd name="adj1" fmla="val -41389"/>
                  <a:gd name="adj2" fmla="val -75173"/>
                </a:avLst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64A087-9DCF-D11B-C3B4-51F0D1EE92DE}"/>
                  </a:ext>
                </a:extLst>
              </p:cNvPr>
              <p:cNvSpPr txBox="1"/>
              <p:nvPr/>
            </p:nvSpPr>
            <p:spPr>
              <a:xfrm>
                <a:off x="9120506" y="4171175"/>
                <a:ext cx="2683852" cy="6513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64A087-9DCF-D11B-C3B4-51F0D1EE9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06" y="4171175"/>
                <a:ext cx="2683852" cy="6513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B50A5-9E3F-E21B-901B-9FB8384E06BC}"/>
                  </a:ext>
                </a:extLst>
              </p:cNvPr>
              <p:cNvSpPr txBox="1"/>
              <p:nvPr/>
            </p:nvSpPr>
            <p:spPr>
              <a:xfrm>
                <a:off x="9139643" y="5125596"/>
                <a:ext cx="2683852" cy="6513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B50A5-9E3F-E21B-901B-9FB8384E0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643" y="5125596"/>
                <a:ext cx="2683852" cy="6513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0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8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CE002-5FCC-9B8E-85CA-6121C2A3C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artoon light bulb pointing at something">
            <a:extLst>
              <a:ext uri="{FF2B5EF4-FFF2-40B4-BE49-F238E27FC236}">
                <a16:creationId xmlns:a16="http://schemas.microsoft.com/office/drawing/2014/main" id="{631656F0-BA75-508F-71E7-68797D29C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71" y="5454894"/>
            <a:ext cx="1311332" cy="14315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31E9C-B831-BA11-A656-7E35F9A4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A29E2-7B6F-8645-13B7-768955110B9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8276D62-BD9C-635C-D789-D1B2A1CBA7E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How do we know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≤1?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8276D62-BD9C-635C-D789-D1B2A1CBA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3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A525B3-478E-6838-D980-ABF8399D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55" y="6260547"/>
            <a:ext cx="4114800" cy="365125"/>
          </a:xfrm>
        </p:spPr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E0AEF-91B7-F7CB-1AA3-D61D91118362}"/>
              </a:ext>
            </a:extLst>
          </p:cNvPr>
          <p:cNvSpPr txBox="1"/>
          <p:nvPr/>
        </p:nvSpPr>
        <p:spPr>
          <a:xfrm>
            <a:off x="479082" y="3126819"/>
            <a:ext cx="6399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Suffices to show that: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0E4180-F7E5-71D3-5B12-4A6D2A2B70F5}"/>
              </a:ext>
            </a:extLst>
          </p:cNvPr>
          <p:cNvGrpSpPr/>
          <p:nvPr/>
        </p:nvGrpSpPr>
        <p:grpSpPr>
          <a:xfrm>
            <a:off x="3444240" y="1219829"/>
            <a:ext cx="4226559" cy="1553775"/>
            <a:chOff x="3007360" y="1270705"/>
            <a:chExt cx="4226559" cy="1553775"/>
          </a:xfrm>
        </p:grpSpPr>
        <p:sp>
          <p:nvSpPr>
            <p:cNvPr id="26" name="Title 2">
              <a:extLst>
                <a:ext uri="{FF2B5EF4-FFF2-40B4-BE49-F238E27FC236}">
                  <a16:creationId xmlns:a16="http://schemas.microsoft.com/office/drawing/2014/main" id="{B87F9B72-F06F-2A4B-E44D-4397666A015B}"/>
                </a:ext>
              </a:extLst>
            </p:cNvPr>
            <p:cNvSpPr txBox="1">
              <a:spLocks/>
            </p:cNvSpPr>
            <p:nvPr/>
          </p:nvSpPr>
          <p:spPr>
            <a:xfrm>
              <a:off x="3007360" y="1270705"/>
              <a:ext cx="4226559" cy="1553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17D637-9B1C-BCAB-3E50-FD32CFB24A4D}"/>
                    </a:ext>
                  </a:extLst>
                </p:cNvPr>
                <p:cNvSpPr txBox="1"/>
                <p:nvPr/>
              </p:nvSpPr>
              <p:spPr>
                <a:xfrm>
                  <a:off x="3171739" y="1403106"/>
                  <a:ext cx="3897799" cy="13258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=1 −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17D637-9B1C-BCAB-3E50-FD32CFB2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1739" y="1403106"/>
                  <a:ext cx="3897799" cy="13258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19F49167-A5FE-2468-2B87-E918C50FAA19}"/>
                  </a:ext>
                </a:extLst>
              </p:cNvPr>
              <p:cNvSpPr/>
              <p:nvPr/>
            </p:nvSpPr>
            <p:spPr>
              <a:xfrm>
                <a:off x="231580" y="4694007"/>
                <a:ext cx="3086910" cy="1022823"/>
              </a:xfrm>
              <a:prstGeom prst="wedgeEllipseCallout">
                <a:avLst>
                  <a:gd name="adj1" fmla="val 62076"/>
                  <a:gd name="adj2" fmla="val -40601"/>
                </a:avLst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This is SASE</a:t>
                </a:r>
              </a:p>
              <a:p>
                <a:pPr algn="ctr"/>
                <a:r>
                  <a:rPr lang="en-US" sz="1600" b="0" dirty="0"/>
                  <a:t>where the estimator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19F49167-A5FE-2468-2B87-E918C50FA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80" y="4694007"/>
                <a:ext cx="3086910" cy="1022823"/>
              </a:xfrm>
              <a:prstGeom prst="wedgeEllipseCallout">
                <a:avLst>
                  <a:gd name="adj1" fmla="val 62076"/>
                  <a:gd name="adj2" fmla="val -40601"/>
                </a:avLst>
              </a:prstGeom>
              <a:blipFill>
                <a:blip r:embed="rId5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4F89A144-F8B7-DC08-B401-7C3F2B7EBA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09" y="1105624"/>
            <a:ext cx="3093617" cy="2486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32D0E2B5-1C5F-8E4C-B047-D11C47A702AD}"/>
                  </a:ext>
                </a:extLst>
              </p:cNvPr>
              <p:cNvSpPr/>
              <p:nvPr/>
            </p:nvSpPr>
            <p:spPr>
              <a:xfrm>
                <a:off x="10182224" y="2306613"/>
                <a:ext cx="2009776" cy="933982"/>
              </a:xfrm>
              <a:prstGeom prst="wedgeEllipseCallout">
                <a:avLst>
                  <a:gd name="adj1" fmla="val -41389"/>
                  <a:gd name="adj2" fmla="val -75173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sz="1600" dirty="0"/>
                  <a:t>our estimated  linear fit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32D0E2B5-1C5F-8E4C-B047-D11C47A70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4" y="2306613"/>
                <a:ext cx="2009776" cy="933982"/>
              </a:xfrm>
              <a:prstGeom prst="wedgeEllipseCallout">
                <a:avLst>
                  <a:gd name="adj1" fmla="val -41389"/>
                  <a:gd name="adj2" fmla="val -75173"/>
                </a:avLst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6FA308-0777-4342-AF7E-B1B9F0A75FBA}"/>
                  </a:ext>
                </a:extLst>
              </p:cNvPr>
              <p:cNvSpPr txBox="1"/>
              <p:nvPr/>
            </p:nvSpPr>
            <p:spPr>
              <a:xfrm>
                <a:off x="9120506" y="4171175"/>
                <a:ext cx="2683852" cy="48135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6FA308-0777-4342-AF7E-B1B9F0A75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06" y="4171175"/>
                <a:ext cx="2683852" cy="481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67AF53-D5D5-4E12-3B99-9BF933341FC6}"/>
                  </a:ext>
                </a:extLst>
              </p:cNvPr>
              <p:cNvSpPr txBox="1"/>
              <p:nvPr/>
            </p:nvSpPr>
            <p:spPr>
              <a:xfrm>
                <a:off x="9120506" y="5205418"/>
                <a:ext cx="2683852" cy="6513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67AF53-D5D5-4E12-3B99-9BF933341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06" y="5205418"/>
                <a:ext cx="2683852" cy="651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253F12-A014-EB17-3B3E-E34E2C18A9CB}"/>
                  </a:ext>
                </a:extLst>
              </p:cNvPr>
              <p:cNvSpPr txBox="1"/>
              <p:nvPr/>
            </p:nvSpPr>
            <p:spPr>
              <a:xfrm>
                <a:off x="3531850" y="3879607"/>
                <a:ext cx="3464749" cy="13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253F12-A014-EB17-3B3E-E34E2C18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50" y="3879607"/>
                <a:ext cx="3464749" cy="13258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1E921953-5F1E-3F66-5B5E-BC9ABE249D16}"/>
                  </a:ext>
                </a:extLst>
              </p:cNvPr>
              <p:cNvSpPr/>
              <p:nvPr/>
            </p:nvSpPr>
            <p:spPr>
              <a:xfrm>
                <a:off x="231580" y="3588484"/>
                <a:ext cx="3086910" cy="1022823"/>
              </a:xfrm>
              <a:prstGeom prst="wedgeEllipseCallout">
                <a:avLst>
                  <a:gd name="adj1" fmla="val 62734"/>
                  <a:gd name="adj2" fmla="val 18998"/>
                </a:avLst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This is SASE</a:t>
                </a:r>
              </a:p>
              <a:p>
                <a:pPr algn="ctr"/>
                <a:r>
                  <a:rPr lang="en-US" sz="1600" b="0" dirty="0"/>
                  <a:t>where the estimator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1E921953-5F1E-3F66-5B5E-BC9ABE249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80" y="3588484"/>
                <a:ext cx="3086910" cy="1022823"/>
              </a:xfrm>
              <a:prstGeom prst="wedgeEllipseCallout">
                <a:avLst>
                  <a:gd name="adj1" fmla="val 62734"/>
                  <a:gd name="adj2" fmla="val 18998"/>
                </a:avLst>
              </a:prstGeom>
              <a:blipFill>
                <a:blip r:embed="rId11"/>
                <a:stretch>
                  <a:fillRect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Oval 24">
                <a:extLst>
                  <a:ext uri="{FF2B5EF4-FFF2-40B4-BE49-F238E27FC236}">
                    <a16:creationId xmlns:a16="http://schemas.microsoft.com/office/drawing/2014/main" id="{5E5A2F63-FA58-042A-0ACC-9A9828E95658}"/>
                  </a:ext>
                </a:extLst>
              </p:cNvPr>
              <p:cNvSpPr/>
              <p:nvPr/>
            </p:nvSpPr>
            <p:spPr>
              <a:xfrm>
                <a:off x="4132050" y="5230684"/>
                <a:ext cx="4436643" cy="1252262"/>
              </a:xfrm>
              <a:prstGeom prst="wedgeEllipseCallout">
                <a:avLst>
                  <a:gd name="adj1" fmla="val -61821"/>
                  <a:gd name="adj2" fmla="val 381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But, by definition,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is the estimator that minimizes SASE!  So the numerator is smaller than the denominator!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25" name="Speech Bubble: Oval 24">
                <a:extLst>
                  <a:ext uri="{FF2B5EF4-FFF2-40B4-BE49-F238E27FC236}">
                    <a16:creationId xmlns:a16="http://schemas.microsoft.com/office/drawing/2014/main" id="{5E5A2F63-FA58-042A-0ACC-9A9828E95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50" y="5230684"/>
                <a:ext cx="4436643" cy="1252262"/>
              </a:xfrm>
              <a:prstGeom prst="wedgeEllipseCallout">
                <a:avLst>
                  <a:gd name="adj1" fmla="val -61821"/>
                  <a:gd name="adj2" fmla="val 38167"/>
                </a:avLst>
              </a:prstGeom>
              <a:blipFill>
                <a:blip r:embed="rId12"/>
                <a:stretch>
                  <a:fillRect b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6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8" grpId="0" animBg="1"/>
      <p:bldP spid="16" grpId="0" animBg="1"/>
      <p:bldP spid="17" grpId="0" animBg="1"/>
      <p:bldP spid="4" grpId="0"/>
      <p:bldP spid="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861FA-9737-92A0-BAAD-3BE07234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859125-F165-A61C-B1A3-D1F04340DE1D}"/>
              </a:ext>
            </a:extLst>
          </p:cNvPr>
          <p:cNvSpPr/>
          <p:nvPr/>
        </p:nvSpPr>
        <p:spPr>
          <a:xfrm>
            <a:off x="3861693" y="3066523"/>
            <a:ext cx="7492107" cy="3303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E0722-2697-2885-5A0B-10A7CF37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FB7559-D50B-4E60-FACF-BF35A466B57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C4371-2776-1032-A187-11180BFF2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Is our estimator unbiased?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9541B73F-01C4-7AE7-28DB-5937A0D3E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58" y="980816"/>
            <a:ext cx="1829298" cy="263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5FA75-CBA0-0A91-7B82-0B6B7E2AD79C}"/>
                  </a:ext>
                </a:extLst>
              </p:cNvPr>
              <p:cNvSpPr txBox="1"/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5FA75-CBA0-0A91-7B82-0B6B7E2AD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blipFill>
                <a:blip r:embed="rId3"/>
                <a:stretch>
                  <a:fillRect l="-1770" t="-11628" r="-7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3633C5-8565-209D-35CF-8D5DBDA31806}"/>
                  </a:ext>
                </a:extLst>
              </p:cNvPr>
              <p:cNvSpPr txBox="1"/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beans w/ replacement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3633C5-8565-209D-35CF-8D5DBDA3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blipFill>
                <a:blip r:embed="rId4"/>
                <a:stretch>
                  <a:fillRect l="-13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683E8F-511E-0634-3464-B2B091282BDF}"/>
                  </a:ext>
                </a:extLst>
              </p:cNvPr>
              <p:cNvSpPr txBox="1"/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683E8F-511E-0634-3464-B2B09128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blipFill>
                <a:blip r:embed="rId5"/>
                <a:stretch>
                  <a:fillRect t="-10465" r="-150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20ED50-A6FE-C730-C7AC-FFB0CB734616}"/>
                  </a:ext>
                </a:extLst>
              </p:cNvPr>
              <p:cNvSpPr txBox="1"/>
              <p:nvPr/>
            </p:nvSpPr>
            <p:spPr>
              <a:xfrm>
                <a:off x="252166" y="3053047"/>
                <a:ext cx="3191066" cy="10604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⋅1000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20ED50-A6FE-C730-C7AC-FFB0CB734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6" y="3053047"/>
                <a:ext cx="3191066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EF596056-D736-DF12-913F-9F4E3EABC9D1}"/>
                  </a:ext>
                </a:extLst>
              </p:cNvPr>
              <p:cNvSpPr/>
              <p:nvPr/>
            </p:nvSpPr>
            <p:spPr>
              <a:xfrm>
                <a:off x="593855" y="5549451"/>
                <a:ext cx="2711417" cy="1037063"/>
              </a:xfrm>
              <a:prstGeom prst="wedgeEllipseCallout">
                <a:avLst>
                  <a:gd name="adj1" fmla="val 57110"/>
                  <a:gd name="adj2" fmla="val 584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r>
                  <a:rPr lang="en-US" sz="2000" u="sng" dirty="0"/>
                  <a:t>Hint</a:t>
                </a:r>
                <a:r>
                  <a:rPr lang="en-US" sz="2000" dirty="0"/>
                  <a:t>: How is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 distributed?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EF596056-D736-DF12-913F-9F4E3EABC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5" y="5549451"/>
                <a:ext cx="2711417" cy="1037063"/>
              </a:xfrm>
              <a:prstGeom prst="wedgeEllipseCallout">
                <a:avLst>
                  <a:gd name="adj1" fmla="val 57110"/>
                  <a:gd name="adj2" fmla="val 5845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885EFB-AD3E-BD2D-7F4F-8A1CD763C9A9}"/>
                  </a:ext>
                </a:extLst>
              </p:cNvPr>
              <p:cNvSpPr txBox="1"/>
              <p:nvPr/>
            </p:nvSpPr>
            <p:spPr>
              <a:xfrm>
                <a:off x="4006313" y="3195615"/>
                <a:ext cx="5147851" cy="1186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𝐵𝑖𝑛𝑜𝑚𝑖𝑎𝑙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4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885EFB-AD3E-BD2D-7F4F-8A1CD763C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13" y="3195615"/>
                <a:ext cx="5147851" cy="1186992"/>
              </a:xfrm>
              <a:prstGeom prst="rect">
                <a:avLst/>
              </a:prstGeom>
              <a:blipFill>
                <a:blip r:embed="rId8"/>
                <a:stretch>
                  <a:fillRect l="-1775" b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F1290-2FAE-A5B9-ADC4-233A34B67CF8}"/>
                  </a:ext>
                </a:extLst>
              </p:cNvPr>
              <p:cNvSpPr txBox="1"/>
              <p:nvPr/>
            </p:nvSpPr>
            <p:spPr>
              <a:xfrm>
                <a:off x="3963850" y="4646300"/>
                <a:ext cx="3667760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ym typeface="Wingdings" panose="05000000000000000000" pitchFamily="2" charset="2"/>
                        </a:rPr>
                        <m:t>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⋅1000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F1290-2FAE-A5B9-ADC4-233A34B67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50" y="4646300"/>
                <a:ext cx="3667760" cy="914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4C344-E842-E767-7D49-1FAD4FBA8C89}"/>
                  </a:ext>
                </a:extLst>
              </p:cNvPr>
              <p:cNvSpPr txBox="1"/>
              <p:nvPr/>
            </p:nvSpPr>
            <p:spPr>
              <a:xfrm>
                <a:off x="7134483" y="5571989"/>
                <a:ext cx="3324968" cy="789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4C344-E842-E767-7D49-1FAD4FBA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83" y="5571989"/>
                <a:ext cx="3324968" cy="789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D1ADC2F-276C-B2C1-99DD-FC7E2ABB926D}"/>
              </a:ext>
            </a:extLst>
          </p:cNvPr>
          <p:cNvSpPr txBox="1"/>
          <p:nvPr/>
        </p:nvSpPr>
        <p:spPr>
          <a:xfrm>
            <a:off x="10356573" y="5624172"/>
            <a:ext cx="342262" cy="724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B4F521-34A0-5C91-5549-AFFB07E79B26}"/>
              </a:ext>
            </a:extLst>
          </p:cNvPr>
          <p:cNvSpPr txBox="1"/>
          <p:nvPr/>
        </p:nvSpPr>
        <p:spPr>
          <a:xfrm flipH="1">
            <a:off x="4411321" y="4785110"/>
            <a:ext cx="1258863" cy="719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26A24EEC-7F00-BC0B-48B3-D71510BEFB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855221" y="5532366"/>
            <a:ext cx="600736" cy="625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B8FA91-A54D-8067-42D0-673060C4EC26}"/>
              </a:ext>
            </a:extLst>
          </p:cNvPr>
          <p:cNvSpPr txBox="1"/>
          <p:nvPr/>
        </p:nvSpPr>
        <p:spPr>
          <a:xfrm>
            <a:off x="9364378" y="2345624"/>
            <a:ext cx="25996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155B8A99-EDDE-1677-D3BE-FE37C1DACF7D}"/>
                  </a:ext>
                </a:extLst>
              </p:cNvPr>
              <p:cNvSpPr/>
              <p:nvPr/>
            </p:nvSpPr>
            <p:spPr>
              <a:xfrm>
                <a:off x="406881" y="4382607"/>
                <a:ext cx="3085366" cy="927318"/>
              </a:xfrm>
              <a:prstGeom prst="wedgeEllipseCallout">
                <a:avLst>
                  <a:gd name="adj1" fmla="val -53949"/>
                  <a:gd name="adj2" fmla="val 7056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Q: 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unbiased? </a:t>
                </a:r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155B8A99-EDDE-1677-D3BE-FE37C1DAC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1" y="4382607"/>
                <a:ext cx="3085366" cy="927318"/>
              </a:xfrm>
              <a:prstGeom prst="wedgeEllipseCallout">
                <a:avLst>
                  <a:gd name="adj1" fmla="val -53949"/>
                  <a:gd name="adj2" fmla="val 7056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8D310-D3D4-7150-6167-ECD3D6EEBDC3}"/>
                  </a:ext>
                </a:extLst>
              </p:cNvPr>
              <p:cNvSpPr txBox="1"/>
              <p:nvPr/>
            </p:nvSpPr>
            <p:spPr>
              <a:xfrm>
                <a:off x="7295070" y="4718175"/>
                <a:ext cx="2586378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8D310-D3D4-7150-6167-ECD3D6EEB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070" y="4718175"/>
                <a:ext cx="2586378" cy="7862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AD960A-9756-E431-8E91-3CDEDB2C30CE}"/>
                  </a:ext>
                </a:extLst>
              </p:cNvPr>
              <p:cNvSpPr txBox="1"/>
              <p:nvPr/>
            </p:nvSpPr>
            <p:spPr>
              <a:xfrm>
                <a:off x="9977103" y="5789461"/>
                <a:ext cx="729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AD960A-9756-E431-8E91-3CDEDB2C3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103" y="5789461"/>
                <a:ext cx="729293" cy="461665"/>
              </a:xfrm>
              <a:prstGeom prst="rect">
                <a:avLst/>
              </a:prstGeom>
              <a:blipFill>
                <a:blip r:embed="rId15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59396251-5F23-4ED0-7663-57D60ED1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7429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0" grpId="0" animBg="1"/>
      <p:bldP spid="11" grpId="0" animBg="1"/>
      <p:bldP spid="17" grpId="0"/>
      <p:bldP spid="18" grpId="0"/>
      <p:bldP spid="21" grpId="0" animBg="1"/>
      <p:bldP spid="22" grpId="0" animBg="1"/>
      <p:bldP spid="12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C6E04-16E3-4070-A40B-FFD004BB8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668475-8BC2-B6A9-2634-99580068AE03}"/>
              </a:ext>
            </a:extLst>
          </p:cNvPr>
          <p:cNvSpPr/>
          <p:nvPr/>
        </p:nvSpPr>
        <p:spPr>
          <a:xfrm>
            <a:off x="3783737" y="2563976"/>
            <a:ext cx="8177361" cy="3743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81F7E-1C45-1800-DD5D-1A47F010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9807F-038C-A966-4F83-0BCAC233C906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96B90A-C69A-C0EA-DD66-9F2A6964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Is our estimator consistent?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8415B5-4014-1C63-9C1E-E064527C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57EA0A-1D81-E99D-753C-056ACC42F092}"/>
                  </a:ext>
                </a:extLst>
              </p:cNvPr>
              <p:cNvSpPr txBox="1"/>
              <p:nvPr/>
            </p:nvSpPr>
            <p:spPr>
              <a:xfrm>
                <a:off x="230901" y="1240128"/>
                <a:ext cx="8477164" cy="73718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r>
                  <a:rPr lang="en-US" sz="2800" dirty="0"/>
                  <a:t>, 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𝐵𝑖𝑛𝑜𝑚𝑖𝑎𝑙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57EA0A-1D81-E99D-753C-056ACC42F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1" y="1240128"/>
                <a:ext cx="8477164" cy="737189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74BF1783-096F-2C62-B961-A3B3E47BD343}"/>
                  </a:ext>
                </a:extLst>
              </p:cNvPr>
              <p:cNvSpPr/>
              <p:nvPr/>
            </p:nvSpPr>
            <p:spPr>
              <a:xfrm>
                <a:off x="372140" y="2563976"/>
                <a:ext cx="2938745" cy="1369349"/>
              </a:xfrm>
              <a:prstGeom prst="wedgeEllipseCallout">
                <a:avLst>
                  <a:gd name="adj1" fmla="val -57274"/>
                  <a:gd name="adj2" fmla="val 6144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Need to show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𝑴𝑺𝑬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b="0" dirty="0"/>
              </a:p>
              <a:p>
                <a:pPr algn="ctr"/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74BF1783-096F-2C62-B961-A3B3E47BD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0" y="2563976"/>
                <a:ext cx="2938745" cy="1369349"/>
              </a:xfrm>
              <a:prstGeom prst="wedgeEllipseCallout">
                <a:avLst>
                  <a:gd name="adj1" fmla="val -57274"/>
                  <a:gd name="adj2" fmla="val 614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CFF7B01-5368-F9AC-1999-187EDA2F7E11}"/>
              </a:ext>
            </a:extLst>
          </p:cNvPr>
          <p:cNvSpPr txBox="1"/>
          <p:nvPr/>
        </p:nvSpPr>
        <p:spPr>
          <a:xfrm>
            <a:off x="9551052" y="5338966"/>
            <a:ext cx="342262" cy="724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4BD00-8370-C034-638B-6C933F68C598}"/>
              </a:ext>
            </a:extLst>
          </p:cNvPr>
          <p:cNvSpPr txBox="1"/>
          <p:nvPr/>
        </p:nvSpPr>
        <p:spPr>
          <a:xfrm flipH="1">
            <a:off x="4055716" y="2813413"/>
            <a:ext cx="2018489" cy="719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EB751CB1-CB19-E310-402E-422580300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81684" y="5335476"/>
            <a:ext cx="600736" cy="625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202D57C0-77AF-5E6A-6D0A-3A93407D96DD}"/>
                  </a:ext>
                </a:extLst>
              </p:cNvPr>
              <p:cNvSpPr/>
              <p:nvPr/>
            </p:nvSpPr>
            <p:spPr>
              <a:xfrm>
                <a:off x="230902" y="4272862"/>
                <a:ext cx="2852656" cy="1037063"/>
              </a:xfrm>
              <a:prstGeom prst="wedgeEllipseCallout">
                <a:avLst>
                  <a:gd name="adj1" fmla="val -50097"/>
                  <a:gd name="adj2" fmla="val 8593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Suffices to show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202D57C0-77AF-5E6A-6D0A-3A93407D9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2" y="4272862"/>
                <a:ext cx="2852656" cy="1037063"/>
              </a:xfrm>
              <a:prstGeom prst="wedgeEllipseCallout">
                <a:avLst>
                  <a:gd name="adj1" fmla="val -50097"/>
                  <a:gd name="adj2" fmla="val 85933"/>
                </a:avLst>
              </a:prstGeom>
              <a:blipFill>
                <a:blip r:embed="rId6"/>
                <a:stretch>
                  <a:fillRect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C356CF96-68B4-E342-E3C0-CC3A185EC102}"/>
                  </a:ext>
                </a:extLst>
              </p:cNvPr>
              <p:cNvSpPr/>
              <p:nvPr/>
            </p:nvSpPr>
            <p:spPr>
              <a:xfrm>
                <a:off x="521231" y="5866088"/>
                <a:ext cx="1447852" cy="588073"/>
              </a:xfrm>
              <a:prstGeom prst="wedgeEllipseCallout">
                <a:avLst>
                  <a:gd name="adj1" fmla="val -49120"/>
                  <a:gd name="adj2" fmla="val 6563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Why??</a:t>
                </a:r>
              </a:p>
              <a:p>
                <a:pPr algn="ctr"/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C356CF96-68B4-E342-E3C0-CC3A185EC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1" y="5866088"/>
                <a:ext cx="1447852" cy="588073"/>
              </a:xfrm>
              <a:prstGeom prst="wedgeEllipseCallout">
                <a:avLst>
                  <a:gd name="adj1" fmla="val -49120"/>
                  <a:gd name="adj2" fmla="val 65633"/>
                </a:avLst>
              </a:prstGeom>
              <a:blipFill>
                <a:blip r:embed="rId7"/>
                <a:stretch>
                  <a:fillRect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FBCAC4-C45B-3B78-2DC6-F7C959D29536}"/>
                  </a:ext>
                </a:extLst>
              </p:cNvPr>
              <p:cNvSpPr txBox="1"/>
              <p:nvPr/>
            </p:nvSpPr>
            <p:spPr>
              <a:xfrm>
                <a:off x="4011064" y="2795617"/>
                <a:ext cx="2554741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FBCAC4-C45B-3B78-2DC6-F7C959D29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064" y="2795617"/>
                <a:ext cx="2554741" cy="737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74873-ACC6-18D2-33C0-74C86479A8DD}"/>
                  </a:ext>
                </a:extLst>
              </p:cNvPr>
              <p:cNvSpPr txBox="1"/>
              <p:nvPr/>
            </p:nvSpPr>
            <p:spPr>
              <a:xfrm>
                <a:off x="5870867" y="3871944"/>
                <a:ext cx="5572913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74873-ACC6-18D2-33C0-74C86479A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67" y="3871944"/>
                <a:ext cx="5572913" cy="10691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3624EB-206E-406C-090D-45747037CD54}"/>
                  </a:ext>
                </a:extLst>
              </p:cNvPr>
              <p:cNvSpPr txBox="1"/>
              <p:nvPr/>
            </p:nvSpPr>
            <p:spPr>
              <a:xfrm>
                <a:off x="5870867" y="5192236"/>
                <a:ext cx="3052865" cy="912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(1000 −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3624EB-206E-406C-090D-45747037C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67" y="5192236"/>
                <a:ext cx="3052865" cy="91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B1441F-0165-705B-4545-4943065A6A13}"/>
                  </a:ext>
                </a:extLst>
              </p:cNvPr>
              <p:cNvSpPr txBox="1"/>
              <p:nvPr/>
            </p:nvSpPr>
            <p:spPr>
              <a:xfrm>
                <a:off x="8419446" y="5420720"/>
                <a:ext cx="1779604" cy="64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B1441F-0165-705B-4545-4943065A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446" y="5420720"/>
                <a:ext cx="1779604" cy="6427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EA3C5-7C96-7ABB-86E2-1D845FAABD1C}"/>
                  </a:ext>
                </a:extLst>
              </p:cNvPr>
              <p:cNvSpPr txBox="1"/>
              <p:nvPr/>
            </p:nvSpPr>
            <p:spPr>
              <a:xfrm>
                <a:off x="6096000" y="2640159"/>
                <a:ext cx="3502281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EA3C5-7C96-7ABB-86E2-1D845FAAB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40159"/>
                <a:ext cx="3502281" cy="9568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9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11" grpId="0" animBg="1"/>
      <p:bldP spid="21" grpId="0" animBg="1"/>
      <p:bldP spid="22" grpId="0" animBg="1"/>
      <p:bldP spid="12" grpId="0" animBg="1"/>
      <p:bldP spid="13" grpId="0" animBg="1"/>
      <p:bldP spid="15" grpId="0"/>
      <p:bldP spid="19" grpId="0"/>
      <p:bldP spid="24" grpId="0"/>
      <p:bldP spid="2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lhouette of two men pulling a rope">
            <a:extLst>
              <a:ext uri="{FF2B5EF4-FFF2-40B4-BE49-F238E27FC236}">
                <a16:creationId xmlns:a16="http://schemas.microsoft.com/office/drawing/2014/main" id="{70A381B9-4C15-9404-22AA-D8EB3E902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32" y="4948176"/>
            <a:ext cx="6506142" cy="13864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2371058" y="211001"/>
            <a:ext cx="7836195" cy="321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60674" y="322250"/>
            <a:ext cx="7421526" cy="1080459"/>
          </a:xfrm>
        </p:spPr>
        <p:txBody>
          <a:bodyPr>
            <a:noAutofit/>
          </a:bodyPr>
          <a:lstStyle/>
          <a:p>
            <a:r>
              <a:rPr lang="en-US" sz="3200" dirty="0"/>
              <a:t>So far we’ve had no “method” for coming up with estimators.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DA51C3F6-67F7-72A4-0B59-6C174FEA9E41}"/>
                  </a:ext>
                </a:extLst>
              </p:cNvPr>
              <p:cNvSpPr/>
              <p:nvPr/>
            </p:nvSpPr>
            <p:spPr>
              <a:xfrm>
                <a:off x="103818" y="4112255"/>
                <a:ext cx="2938745" cy="1369349"/>
              </a:xfrm>
              <a:prstGeom prst="wedgeEllipseCallout">
                <a:avLst>
                  <a:gd name="adj1" fmla="val 54741"/>
                  <a:gd name="adj2" fmla="val 3741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We frequentists love Maximum Likelihood estimation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DA51C3F6-67F7-72A4-0B59-6C174FEA9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" y="4112255"/>
                <a:ext cx="2938745" cy="1369349"/>
              </a:xfrm>
              <a:prstGeom prst="wedgeEllipseCallout">
                <a:avLst>
                  <a:gd name="adj1" fmla="val 54741"/>
                  <a:gd name="adj2" fmla="val 37410"/>
                </a:avLst>
              </a:prstGeom>
              <a:blipFill>
                <a:blip r:embed="rId3"/>
                <a:stretch>
                  <a:fillRect b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A5E0ACEA-7B84-A9AF-C5AD-E5F6854F8DE9}"/>
                  </a:ext>
                </a:extLst>
              </p:cNvPr>
              <p:cNvSpPr/>
              <p:nvPr/>
            </p:nvSpPr>
            <p:spPr>
              <a:xfrm>
                <a:off x="9547442" y="4085942"/>
                <a:ext cx="2938745" cy="1369349"/>
              </a:xfrm>
              <a:prstGeom prst="wedgeEllipseCallout">
                <a:avLst>
                  <a:gd name="adj1" fmla="val -55017"/>
                  <a:gd name="adj2" fmla="val 4039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We Bayesians hate it!  </a:t>
                </a:r>
              </a:p>
              <a:p>
                <a:pPr algn="ctr"/>
                <a:r>
                  <a:rPr lang="en-US" sz="2000" dirty="0"/>
                  <a:t>See </a:t>
                </a:r>
                <a:r>
                  <a:rPr lang="en-US" sz="2000" dirty="0" err="1"/>
                  <a:t>Chpt</a:t>
                </a:r>
                <a:r>
                  <a:rPr lang="en-US" sz="2000" dirty="0"/>
                  <a:t> 17 for a better way!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A5E0ACEA-7B84-A9AF-C5AD-E5F6854F8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42" y="4085942"/>
                <a:ext cx="2938745" cy="1369349"/>
              </a:xfrm>
              <a:prstGeom prst="wedgeEllipseCallout">
                <a:avLst>
                  <a:gd name="adj1" fmla="val -55017"/>
                  <a:gd name="adj2" fmla="val 40391"/>
                </a:avLst>
              </a:prstGeom>
              <a:blipFill>
                <a:blip r:embed="rId4"/>
                <a:stretch>
                  <a:fillRect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2">
            <a:extLst>
              <a:ext uri="{FF2B5EF4-FFF2-40B4-BE49-F238E27FC236}">
                <a16:creationId xmlns:a16="http://schemas.microsoft.com/office/drawing/2014/main" id="{5CEFE3AC-7FBC-0E04-2AAD-0C750CD71621}"/>
              </a:ext>
            </a:extLst>
          </p:cNvPr>
          <p:cNvSpPr txBox="1">
            <a:spLocks/>
          </p:cNvSpPr>
          <p:nvPr/>
        </p:nvSpPr>
        <p:spPr>
          <a:xfrm>
            <a:off x="2560674" y="1701648"/>
            <a:ext cx="7421526" cy="158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We now introduce a methodology, called Maximum Likelihood Estimation (MLE), </a:t>
            </a:r>
            <a:br>
              <a:rPr lang="en-US" sz="3200" dirty="0"/>
            </a:br>
            <a:r>
              <a:rPr lang="en-US" sz="3200" dirty="0"/>
              <a:t>for deriving estimators.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58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83596-A66A-A787-41FE-573C4A6F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61031-6103-D896-6C83-D1FFEF6E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0A005F-2C39-4840-85DB-945B0B15F06B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67F528-CA89-D5D5-BBB6-BDBDD95A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Creating an ML estimator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80719D-BD49-FE31-4F1C-CD0AB26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548082-08E5-3C0D-8FF1-1D67CB3421E5}"/>
                  </a:ext>
                </a:extLst>
              </p:cNvPr>
              <p:cNvSpPr txBox="1"/>
              <p:nvPr/>
            </p:nvSpPr>
            <p:spPr>
              <a:xfrm>
                <a:off x="1183344" y="1397513"/>
                <a:ext cx="72886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Goal</a:t>
                </a:r>
                <a:r>
                  <a:rPr lang="en-US" sz="2400" dirty="0"/>
                  <a:t>:  Estimate an unknown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given sample data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548082-08E5-3C0D-8FF1-1D67CB342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4" y="1397513"/>
                <a:ext cx="7288662" cy="461665"/>
              </a:xfrm>
              <a:prstGeom prst="rect">
                <a:avLst/>
              </a:prstGeom>
              <a:blipFill>
                <a:blip r:embed="rId3"/>
                <a:stretch>
                  <a:fillRect l="-1254" t="-10526" r="-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932F3F-C50B-7F13-DEED-DCEB5E3087F7}"/>
              </a:ext>
            </a:extLst>
          </p:cNvPr>
          <p:cNvSpPr txBox="1"/>
          <p:nvPr/>
        </p:nvSpPr>
        <p:spPr>
          <a:xfrm>
            <a:off x="1183344" y="2480930"/>
            <a:ext cx="2020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Step 1</a:t>
            </a:r>
            <a:r>
              <a:rPr lang="en-US" sz="2400" dirty="0"/>
              <a:t>:  Define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25E45-9DFE-35F6-1C70-06E19D72BDCF}"/>
                  </a:ext>
                </a:extLst>
              </p:cNvPr>
              <p:cNvSpPr txBox="1"/>
              <p:nvPr/>
            </p:nvSpPr>
            <p:spPr>
              <a:xfrm>
                <a:off x="3331945" y="3110762"/>
                <a:ext cx="5140061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25E45-9DFE-35F6-1C70-06E19D72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45" y="3110762"/>
                <a:ext cx="5140061" cy="664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EC9E639-635D-5C2D-12B0-3C648DD41504}"/>
              </a:ext>
            </a:extLst>
          </p:cNvPr>
          <p:cNvGrpSpPr/>
          <p:nvPr/>
        </p:nvGrpSpPr>
        <p:grpSpPr>
          <a:xfrm>
            <a:off x="6601198" y="1571003"/>
            <a:ext cx="4948147" cy="2211975"/>
            <a:chOff x="6601198" y="1571003"/>
            <a:chExt cx="4948147" cy="2211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Speech Bubble: Oval 9">
                  <a:extLst>
                    <a:ext uri="{FF2B5EF4-FFF2-40B4-BE49-F238E27FC236}">
                      <a16:creationId xmlns:a16="http://schemas.microsoft.com/office/drawing/2014/main" id="{86A00721-FF47-1C71-7772-AABAE93BE15E}"/>
                    </a:ext>
                  </a:extLst>
                </p:cNvPr>
                <p:cNvSpPr/>
                <p:nvPr/>
              </p:nvSpPr>
              <p:spPr>
                <a:xfrm>
                  <a:off x="8610600" y="1571003"/>
                  <a:ext cx="2938745" cy="1369349"/>
                </a:xfrm>
                <a:prstGeom prst="wedgeEllipseCallout">
                  <a:avLst>
                    <a:gd name="adj1" fmla="val -57274"/>
                    <a:gd name="adj2" fmla="val 61449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  <a:p>
                  <a:pPr algn="ctr"/>
                  <a:r>
                    <a:rPr lang="en-US" sz="2000" dirty="0"/>
                    <a:t>This is the “likelihood function”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Speech Bubble: Oval 9">
                  <a:extLst>
                    <a:ext uri="{FF2B5EF4-FFF2-40B4-BE49-F238E27FC236}">
                      <a16:creationId xmlns:a16="http://schemas.microsoft.com/office/drawing/2014/main" id="{86A00721-FF47-1C71-7772-AABAE93BE1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1571003"/>
                  <a:ext cx="2938745" cy="1369349"/>
                </a:xfrm>
                <a:prstGeom prst="wedgeEllipseCallout">
                  <a:avLst>
                    <a:gd name="adj1" fmla="val -57274"/>
                    <a:gd name="adj2" fmla="val 61449"/>
                  </a:avLst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8B00AE-2883-CF27-B9DC-E45ACF73FE97}"/>
                </a:ext>
              </a:extLst>
            </p:cNvPr>
            <p:cNvSpPr/>
            <p:nvPr/>
          </p:nvSpPr>
          <p:spPr>
            <a:xfrm>
              <a:off x="6601198" y="2975456"/>
              <a:ext cx="1870808" cy="8075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38B4FB2A-4BAE-1F80-0573-BBC8E8CCA107}"/>
                  </a:ext>
                </a:extLst>
              </p:cNvPr>
              <p:cNvSpPr/>
              <p:nvPr/>
            </p:nvSpPr>
            <p:spPr>
              <a:xfrm>
                <a:off x="141403" y="4062533"/>
                <a:ext cx="4189228" cy="1369349"/>
              </a:xfrm>
              <a:prstGeom prst="wedgeEllipseCallout">
                <a:avLst>
                  <a:gd name="adj1" fmla="val 30587"/>
                  <a:gd name="adj2" fmla="val -8384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Our estimator is the value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that maximizes the likelihood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38B4FB2A-4BAE-1F80-0573-BBC8E8CCA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3" y="4062533"/>
                <a:ext cx="4189228" cy="1369349"/>
              </a:xfrm>
              <a:prstGeom prst="wedgeEllipseCallout">
                <a:avLst>
                  <a:gd name="adj1" fmla="val 30587"/>
                  <a:gd name="adj2" fmla="val -83844"/>
                </a:avLst>
              </a:prstGeom>
              <a:blipFill>
                <a:blip r:embed="rId6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073045-069C-1628-EF8E-ADF0D45EAE96}"/>
                  </a:ext>
                </a:extLst>
              </p:cNvPr>
              <p:cNvSpPr txBox="1"/>
              <p:nvPr/>
            </p:nvSpPr>
            <p:spPr>
              <a:xfrm>
                <a:off x="1183344" y="5719370"/>
                <a:ext cx="5356146" cy="4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/>
                  <a:t>Step 2</a:t>
                </a:r>
                <a:r>
                  <a:rPr lang="en-US" sz="2400" dirty="0"/>
                  <a:t>:  Convert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073045-069C-1628-EF8E-ADF0D45EA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4" y="5719370"/>
                <a:ext cx="5356146" cy="477118"/>
              </a:xfrm>
              <a:prstGeom prst="rect">
                <a:avLst/>
              </a:prstGeom>
              <a:blipFill>
                <a:blip r:embed="rId7"/>
                <a:stretch>
                  <a:fillRect l="-1706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9D012-AC0C-60EC-3667-C7866D75D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99A554-6649-22DC-600E-B47CE0FF6FD7}"/>
              </a:ext>
            </a:extLst>
          </p:cNvPr>
          <p:cNvSpPr/>
          <p:nvPr/>
        </p:nvSpPr>
        <p:spPr>
          <a:xfrm>
            <a:off x="1517831" y="4590787"/>
            <a:ext cx="7712546" cy="1557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B5072-A7D4-CE73-3B0E-3686F389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B61C7-D966-3A41-8B35-BF6087F72A1C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C0C8BA-9B8D-00FC-8D4D-5F0EA0861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 of MLE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20FA48-2A7D-6485-3346-AF01E44F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ECB32-DA90-6A57-9018-ECD22DDCD0AD}"/>
                  </a:ext>
                </a:extLst>
              </p:cNvPr>
              <p:cNvSpPr txBox="1"/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ECB32-DA90-6A57-9018-ECD22DDC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blipFill>
                <a:blip r:embed="rId2"/>
                <a:stretch>
                  <a:fillRect l="-1770" t="-11628" r="-7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64B35-F939-7B33-A1B2-382AC0AE3BF1}"/>
                  </a:ext>
                </a:extLst>
              </p:cNvPr>
              <p:cNvSpPr txBox="1"/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beans w/ replacement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64B35-F939-7B33-A1B2-382AC0AE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blipFill>
                <a:blip r:embed="rId4"/>
                <a:stretch>
                  <a:fillRect l="-13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79CC8E-BA88-C0A2-EB04-437BDCE63142}"/>
                  </a:ext>
                </a:extLst>
              </p:cNvPr>
              <p:cNvSpPr txBox="1"/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79CC8E-BA88-C0A2-EB04-437BDCE6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blipFill>
                <a:blip r:embed="rId5"/>
                <a:stretch>
                  <a:fillRect t="-10465" r="-150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E662AD-F2CE-E8BA-6F96-9E9467DD059B}"/>
                  </a:ext>
                </a:extLst>
              </p:cNvPr>
              <p:cNvSpPr txBox="1"/>
              <p:nvPr/>
            </p:nvSpPr>
            <p:spPr>
              <a:xfrm>
                <a:off x="1650047" y="4692113"/>
                <a:ext cx="7448113" cy="1268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E662AD-F2CE-E8BA-6F96-9E9467DD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047" y="4692113"/>
                <a:ext cx="7448113" cy="12688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E3CF88-3225-C3D4-0584-8B2AC32541C6}"/>
                  </a:ext>
                </a:extLst>
              </p:cNvPr>
              <p:cNvSpPr txBox="1"/>
              <p:nvPr/>
            </p:nvSpPr>
            <p:spPr>
              <a:xfrm>
                <a:off x="974420" y="3450490"/>
                <a:ext cx="77125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Q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:  Suppose we observe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 pinks in our sample.  </a:t>
                </a:r>
              </a:p>
              <a:p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             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=3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 ?  </m:t>
                    </m:r>
                  </m:oMath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E3CF88-3225-C3D4-0584-8B2AC3254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20" y="3450490"/>
                <a:ext cx="7712546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5A85C25C-5C72-EADF-6EC0-E3370FEF163A}"/>
                  </a:ext>
                </a:extLst>
              </p:cNvPr>
              <p:cNvSpPr/>
              <p:nvPr/>
            </p:nvSpPr>
            <p:spPr>
              <a:xfrm>
                <a:off x="9489561" y="3957168"/>
                <a:ext cx="2265664" cy="1717768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What value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maximizes this?</a:t>
                </a:r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5A85C25C-5C72-EADF-6EC0-E3370FEF1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561" y="3957168"/>
                <a:ext cx="2265664" cy="1717768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jar of jelly beans&#10;&#10;Description automatically generated">
            <a:extLst>
              <a:ext uri="{FF2B5EF4-FFF2-40B4-BE49-F238E27FC236}">
                <a16:creationId xmlns:a16="http://schemas.microsoft.com/office/drawing/2014/main" id="{C12D17E2-FAFE-0E38-B80C-4DFCA4E455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5B8ECA-31A8-ABC7-98C8-08CF29DF4D0E}"/>
              </a:ext>
            </a:extLst>
          </p:cNvPr>
          <p:cNvSpPr txBox="1"/>
          <p:nvPr/>
        </p:nvSpPr>
        <p:spPr>
          <a:xfrm>
            <a:off x="9675462" y="2265996"/>
            <a:ext cx="25996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</p:spTree>
    <p:extLst>
      <p:ext uri="{BB962C8B-B14F-4D97-AF65-F5344CB8AC3E}">
        <p14:creationId xmlns:p14="http://schemas.microsoft.com/office/powerpoint/2010/main" val="21995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6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04111BAEBA64DB962901F5A14FEEB" ma:contentTypeVersion="4" ma:contentTypeDescription="Create a new document." ma:contentTypeScope="" ma:versionID="6bba8ef543ae6f167d528555c9a0a063">
  <xsd:schema xmlns:xsd="http://www.w3.org/2001/XMLSchema" xmlns:xs="http://www.w3.org/2001/XMLSchema" xmlns:p="http://schemas.microsoft.com/office/2006/metadata/properties" xmlns:ns3="bb2b1566-931b-4391-8b36-f33e94168ffd" targetNamespace="http://schemas.microsoft.com/office/2006/metadata/properties" ma:root="true" ma:fieldsID="55dbc4273d5eab60687e343a054ba4be" ns3:_="">
    <xsd:import namespace="bb2b1566-931b-4391-8b36-f33e94168f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b1566-931b-4391-8b36-f33e94168f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212BA3-2CDC-4A62-8B7F-B1FCF90D2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b1566-931b-4391-8b36-f33e94168f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D91E00-9DB1-4369-82BB-6B31FA496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BE273-7A76-4983-A115-1384E97169E8}">
  <ds:schemaRefs>
    <ds:schemaRef ds:uri="http://purl.org/dc/terms/"/>
    <ds:schemaRef ds:uri="http://purl.org/dc/dcmitype/"/>
    <ds:schemaRef ds:uri="bb2b1566-931b-4391-8b36-f33e94168ffd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63582</TotalTime>
  <Words>3336</Words>
  <Application>Microsoft Office PowerPoint</Application>
  <PresentationFormat>Widescreen</PresentationFormat>
  <Paragraphs>664</Paragraphs>
  <Slides>48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Wingdings</vt:lpstr>
      <vt:lpstr>Office Theme</vt:lpstr>
      <vt:lpstr>Chapter 16 Classical Statistical Inference</vt:lpstr>
      <vt:lpstr>This chapter and the next …</vt:lpstr>
      <vt:lpstr>Estimating the number of pink jelly beans</vt:lpstr>
      <vt:lpstr>Estimating the number of pink jelly beans</vt:lpstr>
      <vt:lpstr>Is our estimator unbiased?</vt:lpstr>
      <vt:lpstr>Is our estimator consistent?</vt:lpstr>
      <vt:lpstr>So far we’ve had no “method” for coming up with estimators.</vt:lpstr>
      <vt:lpstr>Creating an ML estimator</vt:lpstr>
      <vt:lpstr>Example of MLE</vt:lpstr>
      <vt:lpstr>Example of MLE</vt:lpstr>
      <vt:lpstr>Example of MLE</vt:lpstr>
      <vt:lpstr>Example of MLE</vt:lpstr>
      <vt:lpstr>PSC Example</vt:lpstr>
      <vt:lpstr>PSC Example: MLE method</vt:lpstr>
      <vt:lpstr>PSC Example: MLE method</vt:lpstr>
      <vt:lpstr>PSC Example: MLE method</vt:lpstr>
      <vt:lpstr>Log likelihood estimation</vt:lpstr>
      <vt:lpstr>PSC example revisited with log likelihood</vt:lpstr>
      <vt:lpstr>PSC example revisited with log likelihood</vt:lpstr>
      <vt:lpstr>PSC example revisited with log likelihood</vt:lpstr>
      <vt:lpstr>MLE with data from continuous distribution </vt:lpstr>
      <vt:lpstr>MLE with data from continuous distribution </vt:lpstr>
      <vt:lpstr>MLE Example: time spent on homework</vt:lpstr>
      <vt:lpstr>MLE Example: time spent on homework</vt:lpstr>
      <vt:lpstr>MLE Example: time spent on homework</vt:lpstr>
      <vt:lpstr>MLE Example: time spent on homework</vt:lpstr>
      <vt:lpstr>MLE Example: estimating std of temperature</vt:lpstr>
      <vt:lpstr>MLE Example: estimating std of temperature</vt:lpstr>
      <vt:lpstr>MLE Example: estimating std of temperature</vt:lpstr>
      <vt:lpstr>MLE Example: estimating std of temperature</vt:lpstr>
      <vt:lpstr>MLE estimation of &gt; 1 parameter</vt:lpstr>
      <vt:lpstr>MLE estimation of &gt; 1 parameter</vt:lpstr>
      <vt:lpstr>MLE estimation of &gt; 1 parameter</vt:lpstr>
      <vt:lpstr>MLE estimation of &gt; 1 parameter</vt:lpstr>
      <vt:lpstr>Linear Regression: a new kind of optimization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Regression: Interpretation</vt:lpstr>
      <vt:lpstr>R^2  Goodness of Fit</vt:lpstr>
      <vt:lpstr>R^2  Goodness of Fit</vt:lpstr>
      <vt:lpstr>How do we know 0≤R^2≤1?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142</cp:revision>
  <dcterms:created xsi:type="dcterms:W3CDTF">2023-01-16T03:17:26Z</dcterms:created>
  <dcterms:modified xsi:type="dcterms:W3CDTF">2025-04-29T02:51:39Z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0x010100EE204111BAEBA64DB962901F5A14FEEB</vt:lpwstr>
  </property>
</Properties>
</file>