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9" r:id="rId6"/>
    <p:sldId id="359" r:id="rId7"/>
    <p:sldId id="402" r:id="rId8"/>
    <p:sldId id="398" r:id="rId9"/>
    <p:sldId id="399" r:id="rId10"/>
    <p:sldId id="400" r:id="rId11"/>
    <p:sldId id="401" r:id="rId12"/>
    <p:sldId id="404" r:id="rId13"/>
    <p:sldId id="405" r:id="rId14"/>
    <p:sldId id="403" r:id="rId15"/>
    <p:sldId id="406" r:id="rId16"/>
    <p:sldId id="407" r:id="rId17"/>
    <p:sldId id="408" r:id="rId18"/>
    <p:sldId id="409" r:id="rId19"/>
    <p:sldId id="410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0" autoAdjust="0"/>
    <p:restoredTop sz="91680" autoAdjust="0"/>
  </p:normalViewPr>
  <p:slideViewPr>
    <p:cSldViewPr snapToGrid="0">
      <p:cViewPr varScale="1">
        <p:scale>
          <a:sx n="50" d="100"/>
          <a:sy n="50" d="100"/>
        </p:scale>
        <p:origin x="8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https://www.gettyimages.co.uk/detail/photo/women-in-a-police-lineup-royalty-free-image/168858007?phrase=heights+of+women&amp;adppopup=true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6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4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2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9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7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4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0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7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9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9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0D7-63CC-4FCD-AFFD-6BA7E036A2EF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FB5-A5C0-4C12-A1BB-A070170F4EED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6D9-0100-48A8-BC57-83EE089B8A90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B451-49DC-4F83-92BC-DE832F1795D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431-F114-4A39-901C-7D23ADA3F5C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2E0C-F323-4A03-B8EA-1F5EC2E9AACB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A7C7-9B8D-49FA-A0DE-72C9B48EFD30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5566-08F2-4559-A492-AB2A921C03F0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3521-191B-46EF-A3F2-8578F11AAF2D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4C35-117E-4E1A-A2B0-75CF49FC1AA9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E9AE-618E-440A-B2D3-604738E68D68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2FEB-22EE-409A-9F33-ED7DDC8ECD3F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166" y="1041400"/>
            <a:ext cx="9916633" cy="2387600"/>
          </a:xfrm>
        </p:spPr>
        <p:txBody>
          <a:bodyPr>
            <a:normAutofit/>
          </a:bodyPr>
          <a:lstStyle/>
          <a:p>
            <a:r>
              <a:rPr lang="en-US" dirty="0"/>
              <a:t>Chapter 15</a:t>
            </a:r>
            <a:br>
              <a:rPr lang="en-US" dirty="0"/>
            </a:br>
            <a:r>
              <a:rPr lang="en-US" dirty="0"/>
              <a:t>Estimators for Mean </a:t>
            </a:r>
            <a:r>
              <a:rPr lang="en-US"/>
              <a:t>&amp; Variance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A9FF-A633-3914-40EE-A5C4568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1731539" y="1131515"/>
            <a:ext cx="7392504" cy="969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/>
              <p:nvPr/>
            </p:nvSpPr>
            <p:spPr>
              <a:xfrm>
                <a:off x="2629374" y="1284766"/>
                <a:ext cx="5981226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𝑴𝑺𝑬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74" y="1284766"/>
                <a:ext cx="5981226" cy="648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65376F32-8813-5171-1150-03A9FE31949C}"/>
                  </a:ext>
                </a:extLst>
              </p:cNvPr>
              <p:cNvSpPr/>
              <p:nvPr/>
            </p:nvSpPr>
            <p:spPr>
              <a:xfrm>
                <a:off x="4636676" y="2099420"/>
                <a:ext cx="3344446" cy="881987"/>
              </a:xfrm>
              <a:prstGeom prst="wedgeEllipseCallout">
                <a:avLst>
                  <a:gd name="adj1" fmla="val -95"/>
                  <a:gd name="adj2" fmla="val -9089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/>
                  <a:t>is unbiased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65376F32-8813-5171-1150-03A9FE319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76" y="2099420"/>
                <a:ext cx="3344446" cy="881987"/>
              </a:xfrm>
              <a:prstGeom prst="wedgeEllipseCallout">
                <a:avLst>
                  <a:gd name="adj1" fmla="val -95"/>
                  <a:gd name="adj2" fmla="val -90899"/>
                </a:avLst>
              </a:prstGeom>
              <a:blipFill>
                <a:blip r:embed="rId4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BF2100A4-67E3-E0EA-EC99-039CBD8C74FD}"/>
                  </a:ext>
                </a:extLst>
              </p:cNvPr>
              <p:cNvSpPr/>
              <p:nvPr/>
            </p:nvSpPr>
            <p:spPr>
              <a:xfrm>
                <a:off x="745093" y="3267826"/>
                <a:ext cx="10072084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Q:  Which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have lower MSE?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BF2100A4-67E3-E0EA-EC99-039CBD8C7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93" y="3267826"/>
                <a:ext cx="10072084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33A6C9-43DB-8F01-B202-4C45AAA20B36}"/>
              </a:ext>
            </a:extLst>
          </p:cNvPr>
          <p:cNvSpPr txBox="1"/>
          <p:nvPr/>
        </p:nvSpPr>
        <p:spPr>
          <a:xfrm>
            <a:off x="1444185" y="4434008"/>
            <a:ext cx="8271315" cy="2243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E4FBC9-8B56-B30B-CACA-E7A13DE6E4E5}"/>
                  </a:ext>
                </a:extLst>
              </p:cNvPr>
              <p:cNvSpPr txBox="1"/>
              <p:nvPr/>
            </p:nvSpPr>
            <p:spPr>
              <a:xfrm>
                <a:off x="1312513" y="4593118"/>
                <a:ext cx="8144573" cy="19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Both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unbiased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estimators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 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E4FBC9-8B56-B30B-CACA-E7A13DE6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13" y="4593118"/>
                <a:ext cx="8144573" cy="1918539"/>
              </a:xfrm>
              <a:prstGeom prst="rect">
                <a:avLst/>
              </a:prstGeom>
              <a:blipFill>
                <a:blip r:embed="rId6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6259F59C-1560-5AAF-7E62-4566959FFA13}"/>
                  </a:ext>
                </a:extLst>
              </p:cNvPr>
              <p:cNvSpPr/>
              <p:nvPr/>
            </p:nvSpPr>
            <p:spPr>
              <a:xfrm>
                <a:off x="9715500" y="4537067"/>
                <a:ext cx="1916255" cy="1301514"/>
              </a:xfrm>
              <a:prstGeom prst="wedgeEllipseCallout">
                <a:avLst>
                  <a:gd name="adj1" fmla="val -78673"/>
                  <a:gd name="adj2" fmla="val 2706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way better!</a:t>
                </a:r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6259F59C-1560-5AAF-7E62-4566959FF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0" y="4537067"/>
                <a:ext cx="1916255" cy="1301514"/>
              </a:xfrm>
              <a:prstGeom prst="wedgeEllipseCallout">
                <a:avLst>
                  <a:gd name="adj1" fmla="val -78673"/>
                  <a:gd name="adj2" fmla="val 27069"/>
                </a:avLst>
              </a:prstGeom>
              <a:blipFill>
                <a:blip r:embed="rId7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2" grpId="0" animBg="1"/>
      <p:bldP spid="14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1898546" y="1976666"/>
            <a:ext cx="7465671" cy="2953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2171050" y="2068276"/>
                <a:ext cx="7646211" cy="28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 15.6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… 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be a sequence of point estimators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where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a function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i.i.d.</a:t>
                </a:r>
                <a:r>
                  <a:rPr lang="en-US" sz="2400" dirty="0"/>
                  <a:t> samples.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say that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 a </a:t>
                </a:r>
                <a:r>
                  <a:rPr lang="en-US" sz="2400" b="1" dirty="0"/>
                  <a:t>consistent estimator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if,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50" y="2068276"/>
                <a:ext cx="7646211" cy="2861874"/>
              </a:xfrm>
              <a:prstGeom prst="rect">
                <a:avLst/>
              </a:prstGeom>
              <a:blipFill>
                <a:blip r:embed="rId3"/>
                <a:stretch>
                  <a:fillRect l="-1196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5376F32-8813-5171-1150-03A9FE31949C}"/>
              </a:ext>
            </a:extLst>
          </p:cNvPr>
          <p:cNvSpPr/>
          <p:nvPr/>
        </p:nvSpPr>
        <p:spPr>
          <a:xfrm>
            <a:off x="9059417" y="3311327"/>
            <a:ext cx="2468074" cy="1265436"/>
          </a:xfrm>
          <a:prstGeom prst="wedgeEllipseCallout">
            <a:avLst>
              <a:gd name="adj1" fmla="val -78623"/>
              <a:gd name="adj2" fmla="val 4125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consistency is desirable</a:t>
            </a:r>
          </a:p>
          <a:p>
            <a:pPr algn="ctr"/>
            <a:r>
              <a:rPr lang="en-US" sz="2400" dirty="0"/>
              <a:t>property #3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0BABB-39FD-DED2-CE7F-13FAC586293C}"/>
              </a:ext>
            </a:extLst>
          </p:cNvPr>
          <p:cNvSpPr txBox="1"/>
          <p:nvPr/>
        </p:nvSpPr>
        <p:spPr>
          <a:xfrm>
            <a:off x="713200" y="1178525"/>
            <a:ext cx="1056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 also want our estimator to become more accurate as the sample size increases.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1B3BDF-EB2C-6577-F633-B7D0469DBA55}"/>
              </a:ext>
            </a:extLst>
          </p:cNvPr>
          <p:cNvSpPr/>
          <p:nvPr/>
        </p:nvSpPr>
        <p:spPr>
          <a:xfrm>
            <a:off x="1245105" y="5115284"/>
            <a:ext cx="5435095" cy="807523"/>
          </a:xfrm>
          <a:prstGeom prst="wedgeEllipseCallout">
            <a:avLst>
              <a:gd name="adj1" fmla="val -52826"/>
              <a:gd name="adj2" fmla="val 7390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Seems hard to prove that our estimator is consistent ….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4330DF8-9279-AC9F-E357-C7E6E25BFD04}"/>
              </a:ext>
            </a:extLst>
          </p:cNvPr>
          <p:cNvSpPr/>
          <p:nvPr/>
        </p:nvSpPr>
        <p:spPr>
          <a:xfrm>
            <a:off x="6591299" y="5716499"/>
            <a:ext cx="4859259" cy="807523"/>
          </a:xfrm>
          <a:prstGeom prst="wedgeEllipseCallout">
            <a:avLst>
              <a:gd name="adj1" fmla="val 46561"/>
              <a:gd name="adj2" fmla="val 5660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Fortunately, there’s a helpful lemma!</a:t>
            </a:r>
          </a:p>
        </p:txBody>
      </p:sp>
    </p:spTree>
    <p:extLst>
      <p:ext uri="{BB962C8B-B14F-4D97-AF65-F5344CB8AC3E}">
        <p14:creationId xmlns:p14="http://schemas.microsoft.com/office/powerpoint/2010/main" val="9297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8B3D0F-B5F1-7C58-29B0-914B9EAEB78A}"/>
              </a:ext>
            </a:extLst>
          </p:cNvPr>
          <p:cNvSpPr txBox="1"/>
          <p:nvPr/>
        </p:nvSpPr>
        <p:spPr>
          <a:xfrm>
            <a:off x="990248" y="2431999"/>
            <a:ext cx="9728551" cy="409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990249" y="1259550"/>
            <a:ext cx="9728551" cy="876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1357375" y="1395633"/>
                <a:ext cx="9247125" cy="599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Lemma 15.7:</a:t>
                </a:r>
                <a:r>
                  <a:rPr lang="en-US" sz="2400" dirty="0"/>
                  <a:t>  If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𝑴𝑺𝑬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=0, 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 a consistent estimator.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75" y="1395633"/>
                <a:ext cx="9247125" cy="599523"/>
              </a:xfrm>
              <a:prstGeom prst="rect">
                <a:avLst/>
              </a:prstGeom>
              <a:blipFill>
                <a:blip r:embed="rId3"/>
                <a:stretch>
                  <a:fillRect l="-1055" t="-306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71DF0C-413D-7F17-69A9-4A15C3F6AD13}"/>
                  </a:ext>
                </a:extLst>
              </p:cNvPr>
              <p:cNvSpPr txBox="1"/>
              <p:nvPr/>
            </p:nvSpPr>
            <p:spPr>
              <a:xfrm>
                <a:off x="5651500" y="2874265"/>
                <a:ext cx="3200400" cy="99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71DF0C-413D-7F17-69A9-4A15C3F6A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0" y="2874265"/>
                <a:ext cx="3200400" cy="994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5AE3-3066-F2DC-C7EE-B69ECA07A2AE}"/>
                  </a:ext>
                </a:extLst>
              </p:cNvPr>
              <p:cNvSpPr txBox="1"/>
              <p:nvPr/>
            </p:nvSpPr>
            <p:spPr>
              <a:xfrm>
                <a:off x="722375" y="3145786"/>
                <a:ext cx="5905500" cy="672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5AE3-3066-F2DC-C7EE-B69ECA07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5" y="3145786"/>
                <a:ext cx="5905500" cy="6724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F9145-6BF1-4F95-DD1A-BD86F685A3A2}"/>
                  </a:ext>
                </a:extLst>
              </p:cNvPr>
              <p:cNvSpPr txBox="1"/>
              <p:nvPr/>
            </p:nvSpPr>
            <p:spPr>
              <a:xfrm>
                <a:off x="5651500" y="3980152"/>
                <a:ext cx="3200400" cy="99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CF9145-6BF1-4F95-DD1A-BD86F685A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0" y="3980152"/>
                <a:ext cx="3200400" cy="994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82DDDF-25DB-993C-4681-AD38A4E87E9F}"/>
                  </a:ext>
                </a:extLst>
              </p:cNvPr>
              <p:cNvSpPr txBox="1"/>
              <p:nvPr/>
            </p:nvSpPr>
            <p:spPr>
              <a:xfrm>
                <a:off x="7886700" y="4077216"/>
                <a:ext cx="3200400" cy="854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𝑴𝑺𝑬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82DDDF-25DB-993C-4681-AD38A4E87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4077216"/>
                <a:ext cx="3200400" cy="854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A747E1-FFC2-3D3A-CA85-EEF328C57444}"/>
                  </a:ext>
                </a:extLst>
              </p:cNvPr>
              <p:cNvSpPr txBox="1"/>
              <p:nvPr/>
            </p:nvSpPr>
            <p:spPr>
              <a:xfrm>
                <a:off x="2868675" y="5559500"/>
                <a:ext cx="6618225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𝑴𝑺𝑬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A747E1-FFC2-3D3A-CA85-EEF328C57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675" y="5559500"/>
                <a:ext cx="6618225" cy="786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187B1C-B198-4578-4937-5E657C8CC6E6}"/>
              </a:ext>
            </a:extLst>
          </p:cNvPr>
          <p:cNvSpPr/>
          <p:nvPr/>
        </p:nvSpPr>
        <p:spPr>
          <a:xfrm>
            <a:off x="2161020" y="5900244"/>
            <a:ext cx="544080" cy="30939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93B79-C421-2909-2B01-520AED60AC1E}"/>
              </a:ext>
            </a:extLst>
          </p:cNvPr>
          <p:cNvSpPr txBox="1"/>
          <p:nvPr/>
        </p:nvSpPr>
        <p:spPr>
          <a:xfrm>
            <a:off x="1321295" y="2564343"/>
            <a:ext cx="11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" grpId="0"/>
      <p:bldP spid="6" grpId="0"/>
      <p:bldP spid="7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3BE9942-17F4-AE27-D9F4-D5AE1653D2C4}"/>
              </a:ext>
            </a:extLst>
          </p:cNvPr>
          <p:cNvSpPr txBox="1"/>
          <p:nvPr/>
        </p:nvSpPr>
        <p:spPr>
          <a:xfrm>
            <a:off x="990249" y="3580857"/>
            <a:ext cx="9728551" cy="29848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990249" y="1259550"/>
            <a:ext cx="9728551" cy="876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1357375" y="1395633"/>
                <a:ext cx="9247125" cy="599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Lemma 15.7:</a:t>
                </a:r>
                <a:r>
                  <a:rPr lang="en-US" sz="2400" dirty="0"/>
                  <a:t>  If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𝑴𝑺𝑬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=0, 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 a consistent estimator.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75" y="1395633"/>
                <a:ext cx="9247125" cy="599523"/>
              </a:xfrm>
              <a:prstGeom prst="rect">
                <a:avLst/>
              </a:prstGeom>
              <a:blipFill>
                <a:blip r:embed="rId3"/>
                <a:stretch>
                  <a:fillRect l="-1055" t="-306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BC17F0EF-50D1-AFCE-5661-29B055A3FF0C}"/>
                  </a:ext>
                </a:extLst>
              </p:cNvPr>
              <p:cNvSpPr/>
              <p:nvPr/>
            </p:nvSpPr>
            <p:spPr>
              <a:xfrm>
                <a:off x="875949" y="2358776"/>
                <a:ext cx="9728551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Q: 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consistent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estimator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BC17F0EF-50D1-AFCE-5661-29B055A3F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49" y="2358776"/>
                <a:ext cx="9728551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C3B070-7DD2-E88E-1512-E4252C104863}"/>
                  </a:ext>
                </a:extLst>
              </p:cNvPr>
              <p:cNvSpPr txBox="1"/>
              <p:nvPr/>
            </p:nvSpPr>
            <p:spPr>
              <a:xfrm>
                <a:off x="2644136" y="5776353"/>
                <a:ext cx="5521965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consistent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estimator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C3B070-7DD2-E88E-1512-E4252C104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36" y="5776353"/>
                <a:ext cx="5521965" cy="477118"/>
              </a:xfrm>
              <a:prstGeom prst="rect">
                <a:avLst/>
              </a:prstGeom>
              <a:blipFill>
                <a:blip r:embed="rId5"/>
                <a:stretch>
                  <a:fillRect l="-331"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B1DC9-0041-7C6B-95DC-11E9CC033C51}"/>
                  </a:ext>
                </a:extLst>
              </p:cNvPr>
              <p:cNvSpPr txBox="1"/>
              <p:nvPr/>
            </p:nvSpPr>
            <p:spPr>
              <a:xfrm>
                <a:off x="2062493" y="3816105"/>
                <a:ext cx="6618225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B1DC9-0041-7C6B-95DC-11E9CC03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93" y="3816105"/>
                <a:ext cx="6618225" cy="809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CE0944-6E03-1D13-FE66-8ECA7F2927E8}"/>
              </a:ext>
            </a:extLst>
          </p:cNvPr>
          <p:cNvSpPr/>
          <p:nvPr/>
        </p:nvSpPr>
        <p:spPr>
          <a:xfrm>
            <a:off x="1839660" y="5051235"/>
            <a:ext cx="544080" cy="30939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CCAEF5-95E4-C611-6626-BDBF7F8AA2B0}"/>
                  </a:ext>
                </a:extLst>
              </p:cNvPr>
              <p:cNvSpPr txBox="1"/>
              <p:nvPr/>
            </p:nvSpPr>
            <p:spPr>
              <a:xfrm>
                <a:off x="2343398" y="4697867"/>
                <a:ext cx="7283203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𝑽𝒂𝒓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CCAEF5-95E4-C611-6626-BDBF7F8A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398" y="4697867"/>
                <a:ext cx="7283203" cy="809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7B5E3411-7956-888E-F138-B8A65AAB23D6}"/>
              </a:ext>
            </a:extLst>
          </p:cNvPr>
          <p:cNvSpPr/>
          <p:nvPr/>
        </p:nvSpPr>
        <p:spPr>
          <a:xfrm>
            <a:off x="1839660" y="5890911"/>
            <a:ext cx="544080" cy="30939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91BB74-5255-04D3-745D-CBFAB7725F7A}"/>
                  </a:ext>
                </a:extLst>
              </p:cNvPr>
              <p:cNvSpPr txBox="1"/>
              <p:nvPr/>
            </p:nvSpPr>
            <p:spPr>
              <a:xfrm>
                <a:off x="1307858" y="3677697"/>
                <a:ext cx="15092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𝒀𝒆𝒔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91BB74-5255-04D3-745D-CBFAB772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58" y="3677697"/>
                <a:ext cx="15092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98BFE5D9-7170-A574-0926-9854CD4E4500}"/>
                  </a:ext>
                </a:extLst>
              </p:cNvPr>
              <p:cNvSpPr/>
              <p:nvPr/>
            </p:nvSpPr>
            <p:spPr>
              <a:xfrm>
                <a:off x="8610600" y="3329148"/>
                <a:ext cx="1952898" cy="1158761"/>
              </a:xfrm>
              <a:prstGeom prst="wedgeEllipseCallout">
                <a:avLst>
                  <a:gd name="adj1" fmla="val -32454"/>
                  <a:gd name="adj2" fmla="val 9144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ssuming</m:t>
                    </m:r>
                    <m:r>
                      <a:rPr lang="en-US" sz="2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/>
                  <a:t>finite</a:t>
                </a:r>
                <a:endParaRPr lang="en-US" sz="2400" dirty="0"/>
              </a:p>
            </p:txBody>
          </p:sp>
        </mc:Choice>
        <mc:Fallback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98BFE5D9-7170-A574-0926-9854CD4E4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329148"/>
                <a:ext cx="1952898" cy="1158761"/>
              </a:xfrm>
              <a:prstGeom prst="wedgeEllipseCallout">
                <a:avLst>
                  <a:gd name="adj1" fmla="val -32454"/>
                  <a:gd name="adj2" fmla="val 9144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0" grpId="0"/>
      <p:bldP spid="22" grpId="0"/>
      <p:bldP spid="23" grpId="0" animBg="1"/>
      <p:bldP spid="25" grpId="0"/>
      <p:bldP spid="2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An estimator for Variance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08226-F17E-3E24-A12F-BBAC38EFAEEB}"/>
              </a:ext>
            </a:extLst>
          </p:cNvPr>
          <p:cNvSpPr txBox="1"/>
          <p:nvPr/>
        </p:nvSpPr>
        <p:spPr>
          <a:xfrm>
            <a:off x="2277071" y="1349617"/>
            <a:ext cx="713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Goal: </a:t>
            </a:r>
            <a:r>
              <a:rPr lang="en-US" sz="2800" dirty="0"/>
              <a:t>Estimate the variance of height of women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5613BB0-0EA8-A936-CCF2-34F6AA84AA7E}"/>
                  </a:ext>
                </a:extLst>
              </p:cNvPr>
              <p:cNvSpPr/>
              <p:nvPr/>
            </p:nvSpPr>
            <p:spPr>
              <a:xfrm>
                <a:off x="9448800" y="107934"/>
                <a:ext cx="2743200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Call this unknown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5613BB0-0EA8-A936-CCF2-34F6AA84A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07934"/>
                <a:ext cx="2743200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316AA-A4E6-1B2B-7FDE-7FD15927B7B2}"/>
                  </a:ext>
                </a:extLst>
              </p:cNvPr>
              <p:cNvSpPr txBox="1"/>
              <p:nvPr/>
            </p:nvSpPr>
            <p:spPr>
              <a:xfrm>
                <a:off x="2277071" y="5571520"/>
                <a:ext cx="8354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Can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use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estimation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316AA-A4E6-1B2B-7FDE-7FD15927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71" y="5571520"/>
                <a:ext cx="83549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oup of women holding signs">
            <a:extLst>
              <a:ext uri="{FF2B5EF4-FFF2-40B4-BE49-F238E27FC236}">
                <a16:creationId xmlns:a16="http://schemas.microsoft.com/office/drawing/2014/main" id="{857835B2-C94D-3561-CB11-AB3E55ABE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26" y="2286566"/>
            <a:ext cx="3926004" cy="2938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1819870" y="2725338"/>
                <a:ext cx="384611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Obviously can’t measure </a:t>
                </a:r>
              </a:p>
              <a:p>
                <a:r>
                  <a:rPr lang="en-US" sz="2800" dirty="0"/>
                  <a:t>heights of all women, </a:t>
                </a:r>
              </a:p>
              <a:p>
                <a:r>
                  <a:rPr lang="en-US" sz="2800" dirty="0"/>
                  <a:t>so sample heights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women, say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70" y="2725338"/>
                <a:ext cx="3846117" cy="1815882"/>
              </a:xfrm>
              <a:prstGeom prst="rect">
                <a:avLst/>
              </a:prstGeom>
              <a:blipFill>
                <a:blip r:embed="rId6"/>
                <a:stretch>
                  <a:fillRect l="-3333" t="-3020" r="-238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088DA8-7FCA-186D-1F68-1732003E52D0}"/>
                  </a:ext>
                </a:extLst>
              </p:cNvPr>
              <p:cNvSpPr txBox="1"/>
              <p:nvPr/>
            </p:nvSpPr>
            <p:spPr>
              <a:xfrm>
                <a:off x="2181275" y="6094740"/>
                <a:ext cx="7231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how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define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088DA8-7FCA-186D-1F68-1732003E5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75" y="6094740"/>
                <a:ext cx="72319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4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An estimator for Variance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08226-F17E-3E24-A12F-BBAC38EFAEEB}"/>
              </a:ext>
            </a:extLst>
          </p:cNvPr>
          <p:cNvSpPr txBox="1"/>
          <p:nvPr/>
        </p:nvSpPr>
        <p:spPr>
          <a:xfrm>
            <a:off x="397966" y="1305517"/>
            <a:ext cx="1783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Two cases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1" name="Picture 10" descr="A group of women holding signs">
            <a:extLst>
              <a:ext uri="{FF2B5EF4-FFF2-40B4-BE49-F238E27FC236}">
                <a16:creationId xmlns:a16="http://schemas.microsoft.com/office/drawing/2014/main" id="{857835B2-C94D-3561-CB11-AB3E55ABE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26" y="2286566"/>
            <a:ext cx="3926004" cy="2938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398315" y="2198967"/>
                <a:ext cx="496108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The case where </a:t>
                </a:r>
                <a:r>
                  <a:rPr lang="en-US" sz="2800" i="1" dirty="0"/>
                  <a:t>know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and want to estimate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514350" indent="-514350">
                  <a:buAutoNum type="arabicPeriod"/>
                </a:pPr>
                <a:endParaRPr lang="en-US" sz="2800" dirty="0"/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/>
                  <a:t>The case where </a:t>
                </a:r>
                <a:r>
                  <a:rPr lang="en-US" sz="2800" i="1" dirty="0"/>
                  <a:t>don’t know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and want to estimate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5" y="2198967"/>
                <a:ext cx="4961086" cy="3108543"/>
              </a:xfrm>
              <a:prstGeom prst="rect">
                <a:avLst/>
              </a:prstGeom>
              <a:blipFill>
                <a:blip r:embed="rId4"/>
                <a:stretch>
                  <a:fillRect l="-2580" t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Variance when Mean is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known. 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blipFill>
                <a:blip r:embed="rId3"/>
                <a:stretch>
                  <a:fillRect l="-245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CB1B0-AA74-EA3D-977D-EE7C13DA6261}"/>
                  </a:ext>
                </a:extLst>
              </p:cNvPr>
              <p:cNvSpPr txBox="1"/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an estimator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CB1B0-AA74-EA3D-977D-EE7C13DA6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blipFill>
                <a:blip r:embed="rId4"/>
                <a:stretch>
                  <a:fillRect l="-1645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31D0D-CF74-7159-F310-B8A80AD423F6}"/>
                  </a:ext>
                </a:extLst>
              </p:cNvPr>
              <p:cNvSpPr txBox="1"/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31D0D-CF74-7159-F310-B8A80AD4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4610CAF0-7738-C37A-9F6C-2458DF2AECDF}"/>
              </a:ext>
            </a:extLst>
          </p:cNvPr>
          <p:cNvSpPr/>
          <p:nvPr/>
        </p:nvSpPr>
        <p:spPr>
          <a:xfrm>
            <a:off x="5371604" y="4008261"/>
            <a:ext cx="3768384" cy="1265436"/>
          </a:xfrm>
          <a:prstGeom prst="wedgeEllipseCallout">
            <a:avLst>
              <a:gd name="adj1" fmla="val -36076"/>
              <a:gd name="adj2" fmla="val -92021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mean squared distance from mean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B80678A-8C79-7566-A132-FF3197D13851}"/>
              </a:ext>
            </a:extLst>
          </p:cNvPr>
          <p:cNvSpPr/>
          <p:nvPr/>
        </p:nvSpPr>
        <p:spPr>
          <a:xfrm>
            <a:off x="8412833" y="5456038"/>
            <a:ext cx="2095326" cy="1265436"/>
          </a:xfrm>
          <a:prstGeom prst="wedgeEllipseCallout">
            <a:avLst>
              <a:gd name="adj1" fmla="val -48326"/>
              <a:gd name="adj2" fmla="val -62864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variance</a:t>
            </a:r>
          </a:p>
        </p:txBody>
      </p:sp>
    </p:spTree>
    <p:extLst>
      <p:ext uri="{BB962C8B-B14F-4D97-AF65-F5344CB8AC3E}">
        <p14:creationId xmlns:p14="http://schemas.microsoft.com/office/powerpoint/2010/main" val="4559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Variance when Mean is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known. 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blipFill>
                <a:blip r:embed="rId3"/>
                <a:stretch>
                  <a:fillRect l="-245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CB1B0-AA74-EA3D-977D-EE7C13DA6261}"/>
                  </a:ext>
                </a:extLst>
              </p:cNvPr>
              <p:cNvSpPr txBox="1"/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an estimator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CB1B0-AA74-EA3D-977D-EE7C13DA6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blipFill>
                <a:blip r:embed="rId4"/>
                <a:stretch>
                  <a:fillRect l="-1645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31D0D-CF74-7159-F310-B8A80AD423F6}"/>
                  </a:ext>
                </a:extLst>
              </p:cNvPr>
              <p:cNvSpPr txBox="1"/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31D0D-CF74-7159-F310-B8A80AD4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B5E08E27-F5D4-BD56-305A-BB29210C5C50}"/>
                  </a:ext>
                </a:extLst>
              </p:cNvPr>
              <p:cNvSpPr/>
              <p:nvPr/>
            </p:nvSpPr>
            <p:spPr>
              <a:xfrm>
                <a:off x="501899" y="4062172"/>
                <a:ext cx="3484337" cy="1006772"/>
              </a:xfrm>
              <a:prstGeom prst="wedgeEllipseCallout">
                <a:avLst>
                  <a:gd name="adj1" fmla="val -37967"/>
                  <a:gd name="adj2" fmla="val 9464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an unbiased estimator?</a:t>
                </a:r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B5E08E27-F5D4-BD56-305A-BB29210C5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9" y="4062172"/>
                <a:ext cx="3484337" cy="1006772"/>
              </a:xfrm>
              <a:prstGeom prst="wedgeEllipseCallout">
                <a:avLst>
                  <a:gd name="adj1" fmla="val -37967"/>
                  <a:gd name="adj2" fmla="val 9464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8ACEF29-73E2-0742-8A47-B0D42C8DED4B}"/>
              </a:ext>
            </a:extLst>
          </p:cNvPr>
          <p:cNvSpPr txBox="1"/>
          <p:nvPr/>
        </p:nvSpPr>
        <p:spPr>
          <a:xfrm>
            <a:off x="4419601" y="4013037"/>
            <a:ext cx="7360471" cy="2728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8DC21D-4776-3E58-B784-FE08E9C07386}"/>
                  </a:ext>
                </a:extLst>
              </p:cNvPr>
              <p:cNvSpPr txBox="1"/>
              <p:nvPr/>
            </p:nvSpPr>
            <p:spPr>
              <a:xfrm>
                <a:off x="4589733" y="4436725"/>
                <a:ext cx="4714219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8DC21D-4776-3E58-B784-FE08E9C0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33" y="4436725"/>
                <a:ext cx="4714219" cy="1267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8981C4-3923-701F-E7DC-558C35589FD6}"/>
                  </a:ext>
                </a:extLst>
              </p:cNvPr>
              <p:cNvSpPr txBox="1"/>
              <p:nvPr/>
            </p:nvSpPr>
            <p:spPr>
              <a:xfrm>
                <a:off x="4474117" y="4144082"/>
                <a:ext cx="15092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𝒀𝒆𝒔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8981C4-3923-701F-E7DC-558C35589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17" y="4144082"/>
                <a:ext cx="15092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51BA37-A6B7-7DCA-5985-7F77B73C5B71}"/>
                  </a:ext>
                </a:extLst>
              </p:cNvPr>
              <p:cNvSpPr txBox="1"/>
              <p:nvPr/>
            </p:nvSpPr>
            <p:spPr>
              <a:xfrm>
                <a:off x="8866886" y="4470599"/>
                <a:ext cx="3083318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𝑽𝒂𝒓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51BA37-A6B7-7DCA-5985-7F77B73C5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86" y="4470599"/>
                <a:ext cx="3083318" cy="1267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348201-65B2-9F39-126B-82A2A4998DA9}"/>
                  </a:ext>
                </a:extLst>
              </p:cNvPr>
              <p:cNvSpPr txBox="1"/>
              <p:nvPr/>
            </p:nvSpPr>
            <p:spPr>
              <a:xfrm>
                <a:off x="9011453" y="6004119"/>
                <a:ext cx="18602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348201-65B2-9F39-126B-82A2A499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53" y="6004119"/>
                <a:ext cx="186022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F6683C3-5AE1-4B10-9590-2F0152FF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Variance when Mean is </a:t>
            </a:r>
            <a:r>
              <a:rPr lang="en-US" sz="4800" dirty="0" err="1"/>
              <a:t>UNknown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known. </a:t>
                </a:r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blipFill>
                <a:blip r:embed="rId3"/>
                <a:stretch>
                  <a:fillRect l="-2457" t="-10465" r="-28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4CBB52C-B7B7-BF45-6056-56C54095815A}"/>
              </a:ext>
            </a:extLst>
          </p:cNvPr>
          <p:cNvGrpSpPr/>
          <p:nvPr/>
        </p:nvGrpSpPr>
        <p:grpSpPr>
          <a:xfrm>
            <a:off x="6357667" y="947381"/>
            <a:ext cx="4895231" cy="1845960"/>
            <a:chOff x="6357667" y="947381"/>
            <a:chExt cx="4895231" cy="18459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Speech Bubble: Oval 20">
                  <a:extLst>
                    <a:ext uri="{FF2B5EF4-FFF2-40B4-BE49-F238E27FC236}">
                      <a16:creationId xmlns:a16="http://schemas.microsoft.com/office/drawing/2014/main" id="{B5E08E27-F5D4-BD56-305A-BB29210C5C50}"/>
                    </a:ext>
                  </a:extLst>
                </p:cNvPr>
                <p:cNvSpPr/>
                <p:nvPr/>
              </p:nvSpPr>
              <p:spPr>
                <a:xfrm>
                  <a:off x="6357667" y="947381"/>
                  <a:ext cx="3484337" cy="1006772"/>
                </a:xfrm>
                <a:prstGeom prst="wedgeEllipseCallout">
                  <a:avLst>
                    <a:gd name="adj1" fmla="val 54249"/>
                    <a:gd name="adj2" fmla="val 50498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How about we replace μ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by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a14:m>
                  <a:r>
                    <a:rPr lang="en-US" sz="2400" dirty="0"/>
                    <a:t>?  </a:t>
                  </a:r>
                </a:p>
              </p:txBody>
            </p:sp>
          </mc:Choice>
          <mc:Fallback>
            <p:sp>
              <p:nvSpPr>
                <p:cNvPr id="21" name="Speech Bubble: Oval 20">
                  <a:extLst>
                    <a:ext uri="{FF2B5EF4-FFF2-40B4-BE49-F238E27FC236}">
                      <a16:creationId xmlns:a16="http://schemas.microsoft.com/office/drawing/2014/main" id="{B5E08E27-F5D4-BD56-305A-BB29210C5C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7667" y="947381"/>
                  <a:ext cx="3484337" cy="1006772"/>
                </a:xfrm>
                <a:prstGeom prst="wedgeEllipseCallout">
                  <a:avLst>
                    <a:gd name="adj1" fmla="val 54249"/>
                    <a:gd name="adj2" fmla="val 50498"/>
                  </a:avLst>
                </a:prstGeom>
                <a:blipFill>
                  <a:blip r:embed="rId4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A cartoon light bulb pointing at something">
              <a:extLst>
                <a:ext uri="{FF2B5EF4-FFF2-40B4-BE49-F238E27FC236}">
                  <a16:creationId xmlns:a16="http://schemas.microsoft.com/office/drawing/2014/main" id="{0C42D2B5-4663-E9F9-65A0-A2CAD8910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1566" y="1361821"/>
              <a:ext cx="1311332" cy="143152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62912-5F65-62C6-E21A-3D157F94C1F6}"/>
                  </a:ext>
                </a:extLst>
              </p:cNvPr>
              <p:cNvSpPr txBox="1"/>
              <p:nvPr/>
            </p:nvSpPr>
            <p:spPr>
              <a:xfrm>
                <a:off x="854501" y="4013037"/>
                <a:ext cx="9034205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62912-5F65-62C6-E21A-3D157F94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1" y="4013037"/>
                <a:ext cx="9034205" cy="1267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71BCAA-8B70-2610-5683-B08E4C904E5E}"/>
                  </a:ext>
                </a:extLst>
              </p:cNvPr>
              <p:cNvSpPr txBox="1"/>
              <p:nvPr/>
            </p:nvSpPr>
            <p:spPr>
              <a:xfrm>
                <a:off x="7429005" y="5560761"/>
                <a:ext cx="4301699" cy="8989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71BCAA-8B70-2610-5683-B08E4C904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05" y="5560761"/>
                <a:ext cx="4301699" cy="8989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70AC75EF-8365-6AB7-4C56-8786D639A1DE}"/>
              </a:ext>
            </a:extLst>
          </p:cNvPr>
          <p:cNvSpPr/>
          <p:nvPr/>
        </p:nvSpPr>
        <p:spPr>
          <a:xfrm>
            <a:off x="7965102" y="3429000"/>
            <a:ext cx="289898" cy="7968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BE42D-D3B4-2F1B-55B2-DD290BB46D05}"/>
                  </a:ext>
                </a:extLst>
              </p:cNvPr>
              <p:cNvSpPr txBox="1"/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an estimator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BE42D-D3B4-2F1B-55B2-DD290BB46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blipFill>
                <a:blip r:embed="rId8"/>
                <a:stretch>
                  <a:fillRect l="-1645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F84592-B6B8-0263-7F2F-2E5E73ACC885}"/>
                  </a:ext>
                </a:extLst>
              </p:cNvPr>
              <p:cNvSpPr txBox="1"/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F84592-B6B8-0263-7F2F-2E5E73AC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2" y="2436992"/>
                <a:ext cx="9034205" cy="1267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749464A-70C8-CA38-897F-26DF111C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Variance when Mean is </a:t>
            </a:r>
            <a:r>
              <a:rPr lang="en-US" sz="4800" dirty="0" err="1"/>
              <a:t>UNknown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/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known. </a:t>
                </a:r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C5416-846D-AC8F-89B2-2517C948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305517"/>
                <a:ext cx="4961086" cy="523220"/>
              </a:xfrm>
              <a:prstGeom prst="rect">
                <a:avLst/>
              </a:prstGeom>
              <a:blipFill>
                <a:blip r:embed="rId3"/>
                <a:stretch>
                  <a:fillRect l="-2457" t="-10465" r="-28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62912-5F65-62C6-E21A-3D157F94C1F6}"/>
                  </a:ext>
                </a:extLst>
              </p:cNvPr>
              <p:cNvSpPr txBox="1"/>
              <p:nvPr/>
            </p:nvSpPr>
            <p:spPr>
              <a:xfrm>
                <a:off x="690415" y="2462818"/>
                <a:ext cx="9034205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62912-5F65-62C6-E21A-3D157F94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2462818"/>
                <a:ext cx="9034205" cy="1267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71BCAA-8B70-2610-5683-B08E4C904E5E}"/>
                  </a:ext>
                </a:extLst>
              </p:cNvPr>
              <p:cNvSpPr txBox="1"/>
              <p:nvPr/>
            </p:nvSpPr>
            <p:spPr>
              <a:xfrm>
                <a:off x="7573770" y="1173845"/>
                <a:ext cx="4301699" cy="8989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71BCAA-8B70-2610-5683-B08E4C904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70" y="1173845"/>
                <a:ext cx="4301699" cy="89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BE42D-D3B4-2F1B-55B2-DD290BB46D05}"/>
                  </a:ext>
                </a:extLst>
              </p:cNvPr>
              <p:cNvSpPr txBox="1"/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an estimator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BE42D-D3B4-2F1B-55B2-DD290BB46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" y="1836686"/>
                <a:ext cx="7412185" cy="546881"/>
              </a:xfrm>
              <a:prstGeom prst="rect">
                <a:avLst/>
              </a:prstGeom>
              <a:blipFill>
                <a:blip r:embed="rId6"/>
                <a:stretch>
                  <a:fillRect l="-1645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F5C97514-A1BF-BD94-8D0B-5D60EF887691}"/>
                  </a:ext>
                </a:extLst>
              </p:cNvPr>
              <p:cNvSpPr/>
              <p:nvPr/>
            </p:nvSpPr>
            <p:spPr>
              <a:xfrm>
                <a:off x="438399" y="3638588"/>
                <a:ext cx="5987801" cy="1006772"/>
              </a:xfrm>
              <a:prstGeom prst="wedgeEllipseCallout">
                <a:avLst>
                  <a:gd name="adj1" fmla="val -37967"/>
                  <a:gd name="adj2" fmla="val 9464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Q: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an unbiased estimator?</a:t>
                </a:r>
              </a:p>
            </p:txBody>
          </p:sp>
        </mc:Choice>
        <mc:Fallback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F5C97514-A1BF-BD94-8D0B-5D60EF887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9" y="3638588"/>
                <a:ext cx="5987801" cy="1006772"/>
              </a:xfrm>
              <a:prstGeom prst="wedgeEllipseCallout">
                <a:avLst>
                  <a:gd name="adj1" fmla="val -37967"/>
                  <a:gd name="adj2" fmla="val 9464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C689711-DBA1-E5E2-23D2-32C83B2C2049}"/>
              </a:ext>
            </a:extLst>
          </p:cNvPr>
          <p:cNvSpPr txBox="1"/>
          <p:nvPr/>
        </p:nvSpPr>
        <p:spPr>
          <a:xfrm>
            <a:off x="438399" y="5214633"/>
            <a:ext cx="748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  <a:r>
              <a:rPr lang="en-US" sz="2800" dirty="0"/>
              <a:t> Not quite.  In Exercise 15.4, you will prove that: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E7411F-B4FE-EFE2-2072-B4A784730D27}"/>
                  </a:ext>
                </a:extLst>
              </p:cNvPr>
              <p:cNvSpPr txBox="1"/>
              <p:nvPr/>
            </p:nvSpPr>
            <p:spPr>
              <a:xfrm>
                <a:off x="1581875" y="5637190"/>
                <a:ext cx="4714219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E7411F-B4FE-EFE2-2072-B4A78473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75" y="5637190"/>
                <a:ext cx="4714219" cy="9017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21BF70E-7BC8-26AD-1630-81CA0C3523B6}"/>
                  </a:ext>
                </a:extLst>
              </p:cNvPr>
              <p:cNvSpPr/>
              <p:nvPr/>
            </p:nvSpPr>
            <p:spPr>
              <a:xfrm>
                <a:off x="8253016" y="4645360"/>
                <a:ext cx="3938984" cy="1787724"/>
              </a:xfrm>
              <a:prstGeom prst="wedgeEllipseCallout">
                <a:avLst>
                  <a:gd name="adj1" fmla="val 36512"/>
                  <a:gd name="adj2" fmla="val 662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 need to multiply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/>
                  <a:t> to get unbiased estimator</a:t>
                </a:r>
              </a:p>
            </p:txBody>
          </p:sp>
        </mc:Choice>
        <mc:Fallback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21BF70E-7BC8-26AD-1630-81CA0C35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16" y="4645360"/>
                <a:ext cx="3938984" cy="1787724"/>
              </a:xfrm>
              <a:prstGeom prst="wedgeEllipseCallout">
                <a:avLst>
                  <a:gd name="adj1" fmla="val 36512"/>
                  <a:gd name="adj2" fmla="val 6623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D4DA23C-816D-E521-B99D-E1CF01FA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4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Probability vs. Statistics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7F398F-D780-E5B7-99F7-82E71BDD3807}"/>
              </a:ext>
            </a:extLst>
          </p:cNvPr>
          <p:cNvSpPr/>
          <p:nvPr/>
        </p:nvSpPr>
        <p:spPr>
          <a:xfrm>
            <a:off x="1977190" y="2651493"/>
            <a:ext cx="2935705" cy="1148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Probabilistic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D904D5-7C04-48D4-F454-3A3D74E5AA6F}"/>
              </a:ext>
            </a:extLst>
          </p:cNvPr>
          <p:cNvSpPr/>
          <p:nvPr/>
        </p:nvSpPr>
        <p:spPr>
          <a:xfrm>
            <a:off x="8578516" y="2587326"/>
            <a:ext cx="1363579" cy="12512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B0DF39-1022-2A5D-044D-90D7D573861D}"/>
              </a:ext>
            </a:extLst>
          </p:cNvPr>
          <p:cNvGrpSpPr/>
          <p:nvPr/>
        </p:nvGrpSpPr>
        <p:grpSpPr>
          <a:xfrm>
            <a:off x="3549316" y="1092318"/>
            <a:ext cx="5819273" cy="1559176"/>
            <a:chOff x="3549316" y="1092318"/>
            <a:chExt cx="5819273" cy="1559176"/>
          </a:xfrm>
        </p:grpSpPr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6003A8C2-87E0-9D16-73FA-895C403841A8}"/>
                </a:ext>
              </a:extLst>
            </p:cNvPr>
            <p:cNvSpPr/>
            <p:nvPr/>
          </p:nvSpPr>
          <p:spPr>
            <a:xfrm>
              <a:off x="3549316" y="1688968"/>
              <a:ext cx="5819273" cy="962526"/>
            </a:xfrm>
            <a:prstGeom prst="curved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898000-DA70-8B96-0C6E-B897FDE0734F}"/>
                </a:ext>
              </a:extLst>
            </p:cNvPr>
            <p:cNvSpPr txBox="1"/>
            <p:nvPr/>
          </p:nvSpPr>
          <p:spPr>
            <a:xfrm>
              <a:off x="5287878" y="1092318"/>
              <a:ext cx="2342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PROBABILITY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1F5F7C-B449-72C3-ECE0-A2BBD715B048}"/>
                </a:ext>
              </a:extLst>
            </p:cNvPr>
            <p:cNvSpPr txBox="1"/>
            <p:nvPr/>
          </p:nvSpPr>
          <p:spPr>
            <a:xfrm>
              <a:off x="5624762" y="1770912"/>
              <a:ext cx="1668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generate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370C8F-1B25-D518-C567-8509B74CAA74}"/>
              </a:ext>
            </a:extLst>
          </p:cNvPr>
          <p:cNvGrpSpPr/>
          <p:nvPr/>
        </p:nvGrpSpPr>
        <p:grpSpPr>
          <a:xfrm>
            <a:off x="3457074" y="3811936"/>
            <a:ext cx="5819273" cy="1649483"/>
            <a:chOff x="3457074" y="3811936"/>
            <a:chExt cx="5819273" cy="164948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12B1E405-BA20-513D-E175-4D2DC4353CB3}"/>
                </a:ext>
              </a:extLst>
            </p:cNvPr>
            <p:cNvSpPr/>
            <p:nvPr/>
          </p:nvSpPr>
          <p:spPr>
            <a:xfrm flipH="1" flipV="1">
              <a:off x="3457074" y="3811936"/>
              <a:ext cx="5819273" cy="962526"/>
            </a:xfrm>
            <a:prstGeom prst="curved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E0B35-8766-FAC1-A905-3A34B3C41D56}"/>
                </a:ext>
              </a:extLst>
            </p:cNvPr>
            <p:cNvSpPr txBox="1"/>
            <p:nvPr/>
          </p:nvSpPr>
          <p:spPr>
            <a:xfrm>
              <a:off x="5759114" y="4876644"/>
              <a:ext cx="2342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STATISTICS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79BBA2-5A20-9F87-F477-41199469EAB6}"/>
                </a:ext>
              </a:extLst>
            </p:cNvPr>
            <p:cNvSpPr txBox="1"/>
            <p:nvPr/>
          </p:nvSpPr>
          <p:spPr>
            <a:xfrm>
              <a:off x="6096000" y="4189687"/>
              <a:ext cx="1668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infer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D0F6FD-C9D4-5066-2EBB-D78B4218B617}"/>
              </a:ext>
            </a:extLst>
          </p:cNvPr>
          <p:cNvSpPr txBox="1"/>
          <p:nvPr/>
        </p:nvSpPr>
        <p:spPr>
          <a:xfrm>
            <a:off x="1362814" y="5563601"/>
            <a:ext cx="80423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This chapter</a:t>
            </a:r>
            <a:r>
              <a:rPr lang="en-US" sz="2800" dirty="0"/>
              <a:t>:  </a:t>
            </a:r>
            <a:r>
              <a:rPr lang="en-US" sz="2400" dirty="0"/>
              <a:t>Given some data, infer the mean and variance </a:t>
            </a:r>
          </a:p>
          <a:p>
            <a:r>
              <a:rPr lang="en-US" sz="2400" dirty="0"/>
              <a:t>                              of the underlying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8670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Variance when Mean is </a:t>
            </a:r>
            <a:r>
              <a:rPr lang="en-US" sz="4800" dirty="0" err="1"/>
              <a:t>UNknown</a:t>
            </a:r>
            <a:endParaRPr lang="en-US" sz="4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BEFAA0B-A823-2486-0D94-8FCB1C76BA68}"/>
              </a:ext>
            </a:extLst>
          </p:cNvPr>
          <p:cNvSpPr txBox="1">
            <a:spLocks/>
          </p:cNvSpPr>
          <p:nvPr/>
        </p:nvSpPr>
        <p:spPr>
          <a:xfrm>
            <a:off x="254001" y="2009180"/>
            <a:ext cx="11683998" cy="283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AA6FC-5695-94E1-6EB3-9BB58AE2BC7A}"/>
                  </a:ext>
                </a:extLst>
              </p:cNvPr>
              <p:cNvSpPr txBox="1"/>
              <p:nvPr/>
            </p:nvSpPr>
            <p:spPr>
              <a:xfrm>
                <a:off x="418774" y="2196157"/>
                <a:ext cx="115192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 15.8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…  </m:t>
                    </m:r>
                  </m:oMath>
                </a14:m>
                <a:r>
                  <a:rPr lang="en-US" sz="2400" dirty="0"/>
                  <a:t>be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samples of </a:t>
                </a:r>
                <a:r>
                  <a:rPr lang="en-US" sz="2400" dirty="0" err="1"/>
                  <a:t>r.v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:r>
                  <a:rPr lang="en-US" sz="2400" b="1" dirty="0"/>
                  <a:t>unknown</a:t>
                </a:r>
                <a:r>
                  <a:rPr lang="en-US" sz="2400" dirty="0"/>
                  <a:t> mean and variance.   The </a:t>
                </a:r>
                <a:r>
                  <a:rPr lang="en-US" sz="2400" b="1" dirty="0"/>
                  <a:t>sample variance </a:t>
                </a:r>
                <a:r>
                  <a:rPr lang="en-US" sz="2400" dirty="0"/>
                  <a:t>is a point estimator of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It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</a:p>
              <a:p>
                <a:r>
                  <a:rPr lang="en-US" sz="2400" dirty="0"/>
                  <a:t>defined by: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AA6FC-5695-94E1-6EB3-9BB58AE2B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4" y="2196157"/>
                <a:ext cx="11519225" cy="1200329"/>
              </a:xfrm>
              <a:prstGeom prst="rect">
                <a:avLst/>
              </a:prstGeom>
              <a:blipFill>
                <a:blip r:embed="rId3"/>
                <a:stretch>
                  <a:fillRect l="-84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FC3E2-4D93-E41B-D17A-74F8E19155C3}"/>
                  </a:ext>
                </a:extLst>
              </p:cNvPr>
              <p:cNvSpPr txBox="1"/>
              <p:nvPr/>
            </p:nvSpPr>
            <p:spPr>
              <a:xfrm>
                <a:off x="1363515" y="3429000"/>
                <a:ext cx="9596585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FC3E2-4D93-E41B-D17A-74F8E1915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15" y="3429000"/>
                <a:ext cx="9596585" cy="1268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35E3551-5C96-0DFB-221E-051D1A8C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94C88F-F0DB-D347-28B4-BE8FD5BE2A02}"/>
              </a:ext>
            </a:extLst>
          </p:cNvPr>
          <p:cNvGrpSpPr/>
          <p:nvPr/>
        </p:nvGrpSpPr>
        <p:grpSpPr>
          <a:xfrm>
            <a:off x="6591301" y="4526289"/>
            <a:ext cx="2857338" cy="1019015"/>
            <a:chOff x="6604001" y="4478447"/>
            <a:chExt cx="2857338" cy="1019015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0E9F701-707C-921C-A4E4-E50027221F31}"/>
                </a:ext>
              </a:extLst>
            </p:cNvPr>
            <p:cNvSpPr/>
            <p:nvPr/>
          </p:nvSpPr>
          <p:spPr>
            <a:xfrm rot="16200000">
              <a:off x="7718963" y="3363485"/>
              <a:ext cx="589480" cy="2819403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A7351-3BEB-1037-9559-000A04C729BF}"/>
                </a:ext>
              </a:extLst>
            </p:cNvPr>
            <p:cNvSpPr txBox="1"/>
            <p:nvPr/>
          </p:nvSpPr>
          <p:spPr>
            <a:xfrm>
              <a:off x="7022614" y="5035797"/>
              <a:ext cx="2438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sample variance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6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More complex estimators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A9B49-F446-79A5-4FBF-B833EE3219B3}"/>
              </a:ext>
            </a:extLst>
          </p:cNvPr>
          <p:cNvSpPr txBox="1"/>
          <p:nvPr/>
        </p:nvSpPr>
        <p:spPr>
          <a:xfrm>
            <a:off x="1233630" y="2410035"/>
            <a:ext cx="538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Goal: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Estimate # German tanks in WW II.  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30" y="3788101"/>
            <a:ext cx="6771973" cy="1020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066CAC-0D03-4843-E172-2BCF42DB936F}"/>
              </a:ext>
            </a:extLst>
          </p:cNvPr>
          <p:cNvSpPr txBox="1"/>
          <p:nvPr/>
        </p:nvSpPr>
        <p:spPr>
          <a:xfrm>
            <a:off x="1233630" y="1226866"/>
            <a:ext cx="10029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sample mean estimator is often a component of more complex estimators.</a:t>
            </a:r>
          </a:p>
          <a:p>
            <a:r>
              <a:rPr lang="en-US" sz="2400" dirty="0"/>
              <a:t>Consider the following example: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233630" y="521212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30" y="521212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2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EBBF435-0E73-56C1-9427-67D31881984D}"/>
              </a:ext>
            </a:extLst>
          </p:cNvPr>
          <p:cNvSpPr txBox="1"/>
          <p:nvPr/>
        </p:nvSpPr>
        <p:spPr>
          <a:xfrm>
            <a:off x="1233630" y="3153814"/>
            <a:ext cx="899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tank has serial number.  Below are the tanks we’ve seen so far …  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E387751-E088-6DEE-14E6-48D1A1AB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max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9" y="1070301"/>
            <a:ext cx="6771973" cy="1020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06AB2-88A3-5F3A-3DF5-3A9140D69F76}"/>
              </a:ext>
            </a:extLst>
          </p:cNvPr>
          <p:cNvGrpSpPr/>
          <p:nvPr/>
        </p:nvGrpSpPr>
        <p:grpSpPr>
          <a:xfrm>
            <a:off x="3314205" y="4204869"/>
            <a:ext cx="7837093" cy="2207972"/>
            <a:chOff x="3314205" y="4204869"/>
            <a:chExt cx="7837093" cy="2207972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C6B9D8DC-07B4-91A3-BD4A-3F939C42E10F}"/>
                </a:ext>
              </a:extLst>
            </p:cNvPr>
            <p:cNvSpPr/>
            <p:nvPr/>
          </p:nvSpPr>
          <p:spPr>
            <a:xfrm>
              <a:off x="3314205" y="4204869"/>
              <a:ext cx="5987801" cy="1492212"/>
            </a:xfrm>
            <a:prstGeom prst="wedgeEllipseCallout">
              <a:avLst>
                <a:gd name="adj1" fmla="val 57265"/>
                <a:gd name="adj2" fmla="val 5209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We know how to estimate the mean.  Can we write the max in terms of the sample mean?</a:t>
              </a:r>
            </a:p>
          </p:txBody>
        </p:sp>
        <p:pic>
          <p:nvPicPr>
            <p:cNvPr id="6" name="Picture 5" descr="A cartoon light bulb pointing at something">
              <a:extLst>
                <a:ext uri="{FF2B5EF4-FFF2-40B4-BE49-F238E27FC236}">
                  <a16:creationId xmlns:a16="http://schemas.microsoft.com/office/drawing/2014/main" id="{1D88634F-24A2-EB99-FE57-68E2283B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39966" y="4981321"/>
              <a:ext cx="1311332" cy="1431520"/>
            </a:xfrm>
            <a:prstGeom prst="rect">
              <a:avLst/>
            </a:prstGeom>
          </p:spPr>
        </p:pic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3855BC4-F883-2F60-7E48-78AB5DD2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max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9" y="1070301"/>
            <a:ext cx="6771973" cy="1020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2F35B6-91F4-6DEF-9FBF-6A96D642FA7C}"/>
                  </a:ext>
                </a:extLst>
              </p:cNvPr>
              <p:cNvSpPr txBox="1"/>
              <p:nvPr/>
            </p:nvSpPr>
            <p:spPr>
              <a:xfrm>
                <a:off x="3040520" y="3903560"/>
                <a:ext cx="610235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2F35B6-91F4-6DEF-9FBF-6A96D642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0" y="3903560"/>
                <a:ext cx="610235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/>
              <p:nvPr/>
            </p:nvSpPr>
            <p:spPr>
              <a:xfrm>
                <a:off x="3040520" y="4872440"/>
                <a:ext cx="610235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0" y="4872440"/>
                <a:ext cx="610235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267DB-7529-8F86-163D-8596CAB0F8C8}"/>
              </a:ext>
            </a:extLst>
          </p:cNvPr>
          <p:cNvGrpSpPr/>
          <p:nvPr/>
        </p:nvGrpSpPr>
        <p:grpSpPr>
          <a:xfrm>
            <a:off x="1938865" y="5647417"/>
            <a:ext cx="6865480" cy="1017867"/>
            <a:chOff x="2392820" y="5642955"/>
            <a:chExt cx="6865480" cy="10178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74017B-7E00-2FEA-3AE1-9C59F3B1938D}"/>
                    </a:ext>
                  </a:extLst>
                </p:cNvPr>
                <p:cNvSpPr txBox="1"/>
                <p:nvPr/>
              </p:nvSpPr>
              <p:spPr>
                <a:xfrm>
                  <a:off x="2392820" y="5987624"/>
                  <a:ext cx="6865480" cy="6731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+3⋅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74017B-7E00-2FEA-3AE1-9C59F3B19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820" y="5987624"/>
                  <a:ext cx="6865480" cy="6731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42A4C053-48E1-89F6-ED01-08C9ACF68464}"/>
                </a:ext>
              </a:extLst>
            </p:cNvPr>
            <p:cNvSpPr/>
            <p:nvPr/>
          </p:nvSpPr>
          <p:spPr>
            <a:xfrm rot="16200000">
              <a:off x="5449895" y="3231546"/>
              <a:ext cx="660400" cy="548321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/>
              <p:nvPr/>
            </p:nvSpPr>
            <p:spPr>
              <a:xfrm>
                <a:off x="8434838" y="4867470"/>
                <a:ext cx="1649870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38" y="4867470"/>
                <a:ext cx="1649870" cy="793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2165DB6-893D-9E4D-B33C-BBD19AEA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max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9" y="1070301"/>
            <a:ext cx="6771973" cy="1020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/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/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/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Hence a reasonable estimator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is: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blipFill>
                <a:blip r:embed="rId7"/>
                <a:stretch>
                  <a:fillRect l="-1852" t="-10667" r="-98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/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blipFill>
                <a:blip r:embed="rId8"/>
                <a:stretch>
                  <a:fillRect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5F4C0995-D165-60F4-8F8E-A4E44F4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max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9" y="1070301"/>
            <a:ext cx="6771973" cy="1020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/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/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/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Hence a reasonable estimator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is: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blipFill>
                <a:blip r:embed="rId7"/>
                <a:stretch>
                  <a:fillRect l="-1852" t="-10667" r="-98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/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blipFill>
                <a:blip r:embed="rId8"/>
                <a:stretch>
                  <a:fillRect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AECBA55F-D488-56A7-8F39-D7B1D1AEF425}"/>
                  </a:ext>
                </a:extLst>
              </p:cNvPr>
              <p:cNvSpPr/>
              <p:nvPr/>
            </p:nvSpPr>
            <p:spPr>
              <a:xfrm>
                <a:off x="9171191" y="4186057"/>
                <a:ext cx="2799736" cy="1121809"/>
              </a:xfrm>
              <a:prstGeom prst="wedgeEllipseCallout">
                <a:avLst>
                  <a:gd name="adj1" fmla="val -71333"/>
                  <a:gd name="adj2" fmla="val 713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unbiased?</a:t>
                </a:r>
              </a:p>
            </p:txBody>
          </p:sp>
        </mc:Choice>
        <mc:Fallback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AECBA55F-D488-56A7-8F39-D7B1D1AEF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91" y="4186057"/>
                <a:ext cx="2799736" cy="1121809"/>
              </a:xfrm>
              <a:prstGeom prst="wedgeEllipseCallout">
                <a:avLst>
                  <a:gd name="adj1" fmla="val -71333"/>
                  <a:gd name="adj2" fmla="val 7133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119D43D-40E5-9379-C102-1438279C8B3E}"/>
                  </a:ext>
                </a:extLst>
              </p:cNvPr>
              <p:cNvSpPr/>
              <p:nvPr/>
            </p:nvSpPr>
            <p:spPr>
              <a:xfrm>
                <a:off x="8652747" y="5469039"/>
                <a:ext cx="3587066" cy="1121809"/>
              </a:xfrm>
              <a:prstGeom prst="wedgeEllipseCallout">
                <a:avLst>
                  <a:gd name="adj1" fmla="val 42875"/>
                  <a:gd name="adj2" fmla="val 6680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Yes!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119D43D-40E5-9379-C102-1438279C8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747" y="5469039"/>
                <a:ext cx="3587066" cy="1121809"/>
              </a:xfrm>
              <a:prstGeom prst="wedgeEllipseCallout">
                <a:avLst>
                  <a:gd name="adj1" fmla="val 42875"/>
                  <a:gd name="adj2" fmla="val 66805"/>
                </a:avLst>
              </a:prstGeom>
              <a:blipFill>
                <a:blip r:embed="rId10"/>
                <a:stretch>
                  <a:fillRect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8F17BF4-DD30-84B1-8AA1-D8582C25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max</a:t>
            </a:r>
          </a:p>
        </p:txBody>
      </p:sp>
      <p:pic>
        <p:nvPicPr>
          <p:cNvPr id="8" name="Picture 7" descr="A close up of a bridge&#10;&#10;Description automatically generated">
            <a:extLst>
              <a:ext uri="{FF2B5EF4-FFF2-40B4-BE49-F238E27FC236}">
                <a16:creationId xmlns:a16="http://schemas.microsoft.com/office/drawing/2014/main" id="{42AE37A4-7317-693A-5BF4-AD7F5E1F2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9" y="1070301"/>
            <a:ext cx="6771973" cy="1020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/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Mathematically</a:t>
                </a:r>
                <a:r>
                  <a:rPr lang="en-US" sz="2400" dirty="0"/>
                  <a:t>, we’re trying to estimate a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maximum</a:t>
                </a:r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based on seeing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each randomly picked </a:t>
                </a:r>
              </a:p>
              <a:p>
                <a:r>
                  <a:rPr lang="en-US" sz="2400" dirty="0"/>
                  <a:t>without replacement, from the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3C7EF7-2349-3B53-C6D0-00A0B828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2431377"/>
                <a:ext cx="8244052" cy="1200329"/>
              </a:xfrm>
              <a:prstGeom prst="rect">
                <a:avLst/>
              </a:prstGeom>
              <a:blipFill>
                <a:blip r:embed="rId4"/>
                <a:stretch>
                  <a:fillRect l="-1109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/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0E1F-526E-9404-D52E-CBB639A7F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4" y="3899664"/>
                <a:ext cx="610235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/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4EF0E4-980F-552D-2A47-DF8F035A6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2" y="3894694"/>
                <a:ext cx="1649870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/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Hence a reasonable estimator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is: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E7566D-4E6C-20F2-A6C9-26A571A7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69" y="5149524"/>
                <a:ext cx="4934749" cy="461665"/>
              </a:xfrm>
              <a:prstGeom prst="rect">
                <a:avLst/>
              </a:prstGeom>
              <a:blipFill>
                <a:blip r:embed="rId7"/>
                <a:stretch>
                  <a:fillRect l="-1852" t="-10667" r="-98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/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CFB953-3267-4FA7-1EF7-587662A7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0" y="5791385"/>
                <a:ext cx="6102350" cy="477118"/>
              </a:xfrm>
              <a:prstGeom prst="rect">
                <a:avLst/>
              </a:prstGeom>
              <a:blipFill>
                <a:blip r:embed="rId8"/>
                <a:stretch>
                  <a:fillRect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AECBA55F-D488-56A7-8F39-D7B1D1AEF425}"/>
                  </a:ext>
                </a:extLst>
              </p:cNvPr>
              <p:cNvSpPr/>
              <p:nvPr/>
            </p:nvSpPr>
            <p:spPr>
              <a:xfrm>
                <a:off x="9142870" y="4143902"/>
                <a:ext cx="2799736" cy="807523"/>
              </a:xfrm>
              <a:prstGeom prst="wedgeEllipseCallout">
                <a:avLst>
                  <a:gd name="adj1" fmla="val -71333"/>
                  <a:gd name="adj2" fmla="val 713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goo</m:t>
                    </m:r>
                  </m:oMath>
                </a14:m>
                <a:r>
                  <a:rPr lang="en-US" sz="2400" dirty="0"/>
                  <a:t>d?</a:t>
                </a:r>
              </a:p>
            </p:txBody>
          </p:sp>
        </mc:Choice>
        <mc:Fallback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AECBA55F-D488-56A7-8F39-D7B1D1AEF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870" y="4143902"/>
                <a:ext cx="2799736" cy="807523"/>
              </a:xfrm>
              <a:prstGeom prst="wedgeEllipseCallout">
                <a:avLst>
                  <a:gd name="adj1" fmla="val -71333"/>
                  <a:gd name="adj2" fmla="val 7133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119D43D-40E5-9379-C102-1438279C8B3E}"/>
                  </a:ext>
                </a:extLst>
              </p:cNvPr>
              <p:cNvSpPr/>
              <p:nvPr/>
            </p:nvSpPr>
            <p:spPr>
              <a:xfrm>
                <a:off x="8196673" y="5063983"/>
                <a:ext cx="3995327" cy="1708476"/>
              </a:xfrm>
              <a:prstGeom prst="wedgeEllipseCallout">
                <a:avLst>
                  <a:gd name="adj1" fmla="val 49868"/>
                  <a:gd name="adj2" fmla="val 5518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Not necessarily.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could be smaller than some samples </a:t>
                </a:r>
                <a:endParaRPr lang="en-US" sz="2400" dirty="0"/>
              </a:p>
            </p:txBody>
          </p:sp>
        </mc:Choice>
        <mc:Fallback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3119D43D-40E5-9379-C102-1438279C8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73" y="5063983"/>
                <a:ext cx="3995327" cy="1708476"/>
              </a:xfrm>
              <a:prstGeom prst="wedgeEllipseCallout">
                <a:avLst>
                  <a:gd name="adj1" fmla="val 49868"/>
                  <a:gd name="adj2" fmla="val 55189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783597-9952-D6CA-2A2F-C1A3F8DE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Motivation for Estimation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F0DC2-4A79-0286-9A37-33652E05563B}"/>
              </a:ext>
            </a:extLst>
          </p:cNvPr>
          <p:cNvSpPr txBox="1"/>
          <p:nvPr/>
        </p:nvSpPr>
        <p:spPr>
          <a:xfrm>
            <a:off x="2277071" y="1525639"/>
            <a:ext cx="633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Goal: </a:t>
            </a:r>
            <a:r>
              <a:rPr lang="en-US" sz="2800" dirty="0"/>
              <a:t>Estimate the mean height of women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/>
              <p:nvPr/>
            </p:nvSpPr>
            <p:spPr>
              <a:xfrm>
                <a:off x="9142488" y="364666"/>
                <a:ext cx="2743200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Call this unknown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488" y="364666"/>
                <a:ext cx="2743200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/>
              <p:nvPr/>
            </p:nvSpPr>
            <p:spPr>
              <a:xfrm>
                <a:off x="2453106" y="5528892"/>
                <a:ext cx="6494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Use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𝐬𝐚𝐦𝐩𝐥𝐞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𝐚𝐯𝐞𝐫𝐚𝐠𝐞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estimation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06" y="5528892"/>
                <a:ext cx="64949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1A7BEF-C344-5B8F-D55C-6BD9D0EB7514}"/>
                  </a:ext>
                </a:extLst>
              </p:cNvPr>
              <p:cNvSpPr txBox="1"/>
              <p:nvPr/>
            </p:nvSpPr>
            <p:spPr>
              <a:xfrm>
                <a:off x="1819870" y="2725338"/>
                <a:ext cx="384611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Obviously can’t measure </a:t>
                </a:r>
              </a:p>
              <a:p>
                <a:r>
                  <a:rPr lang="en-US" sz="2800" dirty="0"/>
                  <a:t>heights of all women, </a:t>
                </a:r>
              </a:p>
              <a:p>
                <a:r>
                  <a:rPr lang="en-US" sz="2800" dirty="0"/>
                  <a:t>so sample heights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women, say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1A7BEF-C344-5B8F-D55C-6BD9D0EB7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70" y="2725338"/>
                <a:ext cx="3846117" cy="1815882"/>
              </a:xfrm>
              <a:prstGeom prst="rect">
                <a:avLst/>
              </a:prstGeom>
              <a:blipFill>
                <a:blip r:embed="rId6"/>
                <a:stretch>
                  <a:fillRect l="-3333" t="-3020" r="-238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oup of women holding signs&#10;&#10;Description automatically generated">
            <a:extLst>
              <a:ext uri="{FF2B5EF4-FFF2-40B4-BE49-F238E27FC236}">
                <a16:creationId xmlns:a16="http://schemas.microsoft.com/office/drawing/2014/main" id="{7ECC122D-A23D-DAF3-FB84-2638619BE4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3" y="2328218"/>
            <a:ext cx="4012047" cy="30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Definition of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/>
              <p:nvPr/>
            </p:nvSpPr>
            <p:spPr>
              <a:xfrm>
                <a:off x="3261828" y="1322844"/>
                <a:ext cx="5348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quantity we’re trying to estimate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828" y="1322844"/>
                <a:ext cx="5348772" cy="523220"/>
              </a:xfrm>
              <a:prstGeom prst="rect">
                <a:avLst/>
              </a:prstGeom>
              <a:blipFill>
                <a:blip r:embed="rId3"/>
                <a:stretch>
                  <a:fillRect t="-10465" r="-11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/>
              <p:nvPr/>
            </p:nvSpPr>
            <p:spPr>
              <a:xfrm>
                <a:off x="8923624" y="57408"/>
                <a:ext cx="3268376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here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is unknown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24" y="57408"/>
                <a:ext cx="3268376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/>
              <p:nvPr/>
            </p:nvSpPr>
            <p:spPr>
              <a:xfrm>
                <a:off x="4109344" y="2662028"/>
                <a:ext cx="4212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sampled data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44" y="2662028"/>
                <a:ext cx="4212115" cy="523220"/>
              </a:xfrm>
              <a:prstGeom prst="rect">
                <a:avLst/>
              </a:prstGeom>
              <a:blipFill>
                <a:blip r:embed="rId5"/>
                <a:stretch>
                  <a:fillRect t="-11628" r="-17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/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think of these as</a:t>
                </a:r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instances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/>
              <p:nvPr/>
            </p:nvSpPr>
            <p:spPr>
              <a:xfrm>
                <a:off x="2837027" y="4044738"/>
                <a:ext cx="6934271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estimator of the unknown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27" y="4044738"/>
                <a:ext cx="6934271" cy="541495"/>
              </a:xfrm>
              <a:prstGeom prst="rect">
                <a:avLst/>
              </a:prstGeom>
              <a:blipFill>
                <a:blip r:embed="rId7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3BD480BD-FF06-6F9A-59C9-BCEA2D7C11C2}"/>
              </a:ext>
            </a:extLst>
          </p:cNvPr>
          <p:cNvSpPr/>
          <p:nvPr/>
        </p:nvSpPr>
        <p:spPr>
          <a:xfrm>
            <a:off x="96252" y="2475995"/>
            <a:ext cx="3268376" cy="1265436"/>
          </a:xfrm>
          <a:prstGeom prst="wedgeEllipseCallout">
            <a:avLst>
              <a:gd name="adj1" fmla="val 32452"/>
              <a:gd name="adj2" fmla="val 7594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  <a:r>
              <a:rPr lang="en-US" sz="2400" dirty="0" err="1"/>
              <a:t>r.v.</a:t>
            </a:r>
            <a:r>
              <a:rPr lang="en-US" sz="2400" dirty="0"/>
              <a:t> because it’s a function of </a:t>
            </a:r>
            <a:r>
              <a:rPr lang="en-US" sz="2400" dirty="0" err="1"/>
              <a:t>r.v.s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/>
              <p:nvPr/>
            </p:nvSpPr>
            <p:spPr>
              <a:xfrm>
                <a:off x="1597517" y="5565960"/>
                <a:ext cx="10031913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stimation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based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</m:oMath>
                </a14:m>
                <a:endParaRPr lang="en-US" sz="2800" b="0" i="0" dirty="0"/>
              </a:p>
              <a:p>
                <a:r>
                  <a:rPr lang="en-US" sz="2800" b="0" dirty="0"/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specific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instantiation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of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the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data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17" y="5565960"/>
                <a:ext cx="10031913" cy="972382"/>
              </a:xfrm>
              <a:prstGeom prst="rect">
                <a:avLst/>
              </a:prstGeom>
              <a:blipFill>
                <a:blip r:embed="rId8"/>
                <a:stretch>
                  <a:fillRect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93B0F14-A5A3-9AEF-8ADD-4F64116AC60A}"/>
              </a:ext>
            </a:extLst>
          </p:cNvPr>
          <p:cNvSpPr/>
          <p:nvPr/>
        </p:nvSpPr>
        <p:spPr>
          <a:xfrm>
            <a:off x="96252" y="4063001"/>
            <a:ext cx="2112768" cy="1265436"/>
          </a:xfrm>
          <a:prstGeom prst="wedgeEllipseCallout">
            <a:avLst>
              <a:gd name="adj1" fmla="val 28194"/>
              <a:gd name="adj2" fmla="val 6961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</a:p>
          <a:p>
            <a:pPr algn="ctr"/>
            <a:r>
              <a:rPr lang="en-US" sz="24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/>
              <p:nvPr/>
            </p:nvSpPr>
            <p:spPr>
              <a:xfrm>
                <a:off x="8923624" y="2899983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Sometimes just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24" y="2899983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/>
      <p:bldP spid="20" grpId="0" animBg="1"/>
      <p:bldP spid="21" grpId="0"/>
      <p:bldP spid="22" grpId="0" animBg="1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Sample Mean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405072" y="1481106"/>
            <a:ext cx="11381855" cy="264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824275" y="1658827"/>
                <a:ext cx="108273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u="sng" dirty="0"/>
                  <a:t> 15.2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samples of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with unknown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0" dirty="0"/>
                  <a:t>The </a:t>
                </a:r>
                <a:r>
                  <a:rPr lang="en-US" sz="2400" b="1" dirty="0"/>
                  <a:t>sample mean </a:t>
                </a:r>
                <a:r>
                  <a:rPr lang="en-US" sz="2400" b="0" dirty="0"/>
                  <a:t>is a point estimator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5" y="1658827"/>
                <a:ext cx="10827357" cy="1200329"/>
              </a:xfrm>
              <a:prstGeom prst="rect">
                <a:avLst/>
              </a:prstGeom>
              <a:blipFill>
                <a:blip r:embed="rId3"/>
                <a:stretch>
                  <a:fillRect l="-84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24DC6-B469-7C29-8006-43671856B4CA}"/>
                  </a:ext>
                </a:extLst>
              </p:cNvPr>
              <p:cNvSpPr txBox="1"/>
              <p:nvPr/>
            </p:nvSpPr>
            <p:spPr>
              <a:xfrm>
                <a:off x="824275" y="3138396"/>
                <a:ext cx="10739126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24DC6-B469-7C29-8006-43671856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5" y="3138396"/>
                <a:ext cx="1073912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344FB8A-052D-E1E6-F017-44923FB69644}"/>
              </a:ext>
            </a:extLst>
          </p:cNvPr>
          <p:cNvSpPr/>
          <p:nvPr/>
        </p:nvSpPr>
        <p:spPr>
          <a:xfrm>
            <a:off x="3314205" y="4606011"/>
            <a:ext cx="3268376" cy="1265436"/>
          </a:xfrm>
          <a:prstGeom prst="wedgeEllipseCallout">
            <a:avLst>
              <a:gd name="adj1" fmla="val 55276"/>
              <a:gd name="adj2" fmla="val -116115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Alternate name for sample mean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9CD63621-058A-0AD1-47CD-F46AC7F845A0}"/>
              </a:ext>
            </a:extLst>
          </p:cNvPr>
          <p:cNvSpPr/>
          <p:nvPr/>
        </p:nvSpPr>
        <p:spPr>
          <a:xfrm>
            <a:off x="7807631" y="4640382"/>
            <a:ext cx="3268376" cy="1265436"/>
          </a:xfrm>
          <a:prstGeom prst="wedgeEllipseCallout">
            <a:avLst>
              <a:gd name="adj1" fmla="val -58105"/>
              <a:gd name="adj2" fmla="val -11991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Alternate name for sample mean</a:t>
            </a:r>
          </a:p>
        </p:txBody>
      </p:sp>
    </p:spTree>
    <p:extLst>
      <p:ext uri="{BB962C8B-B14F-4D97-AF65-F5344CB8AC3E}">
        <p14:creationId xmlns:p14="http://schemas.microsoft.com/office/powerpoint/2010/main" val="25897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Choices of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780159" y="1244062"/>
                <a:ext cx="108273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samples of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with unknown finite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and unknown finite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59" y="1244062"/>
                <a:ext cx="10827357" cy="830997"/>
              </a:xfrm>
              <a:prstGeom prst="rect">
                <a:avLst/>
              </a:prstGeom>
              <a:blipFill>
                <a:blip r:embed="rId3"/>
                <a:stretch>
                  <a:fillRect l="-90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24DC6-B469-7C29-8006-43671856B4CA}"/>
                  </a:ext>
                </a:extLst>
              </p:cNvPr>
              <p:cNvSpPr txBox="1"/>
              <p:nvPr/>
            </p:nvSpPr>
            <p:spPr>
              <a:xfrm>
                <a:off x="824275" y="3138396"/>
                <a:ext cx="10739126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24DC6-B469-7C29-8006-43671856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5" y="3138396"/>
                <a:ext cx="1073912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E325ED-6973-D1EF-7A4B-B4B5005A5214}"/>
                  </a:ext>
                </a:extLst>
              </p:cNvPr>
              <p:cNvSpPr txBox="1"/>
              <p:nvPr/>
            </p:nvSpPr>
            <p:spPr>
              <a:xfrm>
                <a:off x="780160" y="2511599"/>
                <a:ext cx="4220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possible estimators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E325ED-6973-D1EF-7A4B-B4B5005A5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60" y="2511599"/>
                <a:ext cx="4220104" cy="461665"/>
              </a:xfrm>
              <a:prstGeom prst="rect">
                <a:avLst/>
              </a:prstGeom>
              <a:blipFill>
                <a:blip r:embed="rId6"/>
                <a:stretch>
                  <a:fillRect l="-23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E309B-4679-9106-3CA1-AD0D56E90513}"/>
                  </a:ext>
                </a:extLst>
              </p:cNvPr>
              <p:cNvSpPr txBox="1"/>
              <p:nvPr/>
            </p:nvSpPr>
            <p:spPr>
              <a:xfrm>
                <a:off x="3808069" y="4214653"/>
                <a:ext cx="2199481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E309B-4679-9106-3CA1-AD0D56E90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69" y="4214653"/>
                <a:ext cx="2199481" cy="477118"/>
              </a:xfrm>
              <a:prstGeom prst="rect">
                <a:avLst/>
              </a:prstGeom>
              <a:blipFill>
                <a:blip r:embed="rId7"/>
                <a:stretch>
                  <a:fillRect t="-3797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53021CF-8C0B-4242-DD8E-E033721ACD3B}"/>
              </a:ext>
            </a:extLst>
          </p:cNvPr>
          <p:cNvSpPr/>
          <p:nvPr/>
        </p:nvSpPr>
        <p:spPr>
          <a:xfrm>
            <a:off x="1624300" y="5062258"/>
            <a:ext cx="8063709" cy="977032"/>
          </a:xfrm>
          <a:prstGeom prst="wedgeEllipseCallout">
            <a:avLst>
              <a:gd name="adj1" fmla="val -45791"/>
              <a:gd name="adj2" fmla="val 89269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Q: How do we choose between estimators?</a:t>
            </a:r>
          </a:p>
        </p:txBody>
      </p:sp>
    </p:spTree>
    <p:extLst>
      <p:ext uri="{BB962C8B-B14F-4D97-AF65-F5344CB8AC3E}">
        <p14:creationId xmlns:p14="http://schemas.microsoft.com/office/powerpoint/2010/main" val="3538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1463608" y="1069252"/>
            <a:ext cx="8201253" cy="264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2018650" y="1267665"/>
                <a:ext cx="7646211" cy="86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u="sng" dirty="0"/>
                  <a:t> 15.3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be a point estimator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bias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is: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50" y="1267665"/>
                <a:ext cx="7646211" cy="861903"/>
              </a:xfrm>
              <a:prstGeom prst="rect">
                <a:avLst/>
              </a:prstGeom>
              <a:blipFill>
                <a:blip r:embed="rId3"/>
                <a:stretch>
                  <a:fillRect l="-1196" t="-3546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/>
              <p:nvPr/>
            </p:nvSpPr>
            <p:spPr>
              <a:xfrm>
                <a:off x="4552696" y="2389253"/>
                <a:ext cx="268560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96" y="2389253"/>
                <a:ext cx="2685606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0D4C23-FF71-559E-5B93-368C0A427558}"/>
                  </a:ext>
                </a:extLst>
              </p:cNvPr>
              <p:cNvSpPr txBox="1"/>
              <p:nvPr/>
            </p:nvSpPr>
            <p:spPr>
              <a:xfrm>
                <a:off x="2018650" y="3195982"/>
                <a:ext cx="783044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0,  </m:t>
                    </m:r>
                  </m:oMath>
                </a14:m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is and </a:t>
                </a:r>
                <a:r>
                  <a:rPr lang="en-US" sz="2400" b="1" dirty="0"/>
                  <a:t>unbiased estimator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0D4C23-FF71-559E-5B93-368C0A42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50" y="3195982"/>
                <a:ext cx="7830441" cy="509178"/>
              </a:xfrm>
              <a:prstGeom prst="rect">
                <a:avLst/>
              </a:prstGeom>
              <a:blipFill>
                <a:blip r:embed="rId6"/>
                <a:stretch>
                  <a:fillRect l="-1167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EE255F65-849E-57FC-9C01-8ADA3D3F3D23}"/>
                  </a:ext>
                </a:extLst>
              </p:cNvPr>
              <p:cNvSpPr/>
              <p:nvPr/>
            </p:nvSpPr>
            <p:spPr>
              <a:xfrm>
                <a:off x="696180" y="4042078"/>
                <a:ext cx="10072084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Which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unbiased estimators?</a:t>
                </a:r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EE255F65-849E-57FC-9C01-8ADA3D3F3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0" y="4042078"/>
                <a:ext cx="10072084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5376F32-8813-5171-1150-03A9FE31949C}"/>
              </a:ext>
            </a:extLst>
          </p:cNvPr>
          <p:cNvSpPr/>
          <p:nvPr/>
        </p:nvSpPr>
        <p:spPr>
          <a:xfrm>
            <a:off x="8867164" y="1616444"/>
            <a:ext cx="2920451" cy="1318729"/>
          </a:xfrm>
          <a:prstGeom prst="wedgeEllipseCallout">
            <a:avLst>
              <a:gd name="adj1" fmla="val -68774"/>
              <a:gd name="adj2" fmla="val 7510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unbiased estimator is desirable</a:t>
            </a:r>
          </a:p>
          <a:p>
            <a:pPr algn="ctr"/>
            <a:r>
              <a:rPr lang="en-US" sz="2000" dirty="0"/>
              <a:t>property #1</a:t>
            </a:r>
            <a:endParaRPr lang="en-US" sz="24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F711A87-3B34-D2FA-F66A-23DB40110328}"/>
              </a:ext>
            </a:extLst>
          </p:cNvPr>
          <p:cNvSpPr/>
          <p:nvPr/>
        </p:nvSpPr>
        <p:spPr>
          <a:xfrm>
            <a:off x="9459958" y="4816306"/>
            <a:ext cx="1575223" cy="639232"/>
          </a:xfrm>
          <a:prstGeom prst="wedgeEllipseCallout">
            <a:avLst>
              <a:gd name="adj1" fmla="val 47968"/>
              <a:gd name="adj2" fmla="val 649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5187D9BC-D708-909A-9956-311C5F91F92E}"/>
                  </a:ext>
                </a:extLst>
              </p:cNvPr>
              <p:cNvSpPr/>
              <p:nvPr/>
            </p:nvSpPr>
            <p:spPr>
              <a:xfrm>
                <a:off x="3430204" y="5422242"/>
                <a:ext cx="4930590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 why do we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5187D9BC-D708-909A-9956-311C5F91F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04" y="5422242"/>
                <a:ext cx="4930590" cy="807523"/>
              </a:xfrm>
              <a:prstGeom prst="wedgeEllipseCallout">
                <a:avLst>
                  <a:gd name="adj1" fmla="val -52826"/>
                  <a:gd name="adj2" fmla="val 7390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1746146" y="1176055"/>
            <a:ext cx="8210654" cy="2252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2018650" y="1267665"/>
                <a:ext cx="7646211" cy="84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u="sng" dirty="0"/>
                  <a:t> 15.4</a:t>
                </a:r>
                <a:r>
                  <a:rPr lang="en-US" sz="2400" dirty="0"/>
                  <a:t>: The </a:t>
                </a:r>
                <a:r>
                  <a:rPr lang="en-US" sz="2400" b="1" dirty="0"/>
                  <a:t>mean squared error (MSE) </a:t>
                </a:r>
                <a:r>
                  <a:rPr lang="en-US" sz="2400" dirty="0"/>
                  <a:t>of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50" y="1267665"/>
                <a:ext cx="7646211" cy="846450"/>
              </a:xfrm>
              <a:prstGeom prst="rect">
                <a:avLst/>
              </a:prstGeom>
              <a:blipFill>
                <a:blip r:embed="rId3"/>
                <a:stretch>
                  <a:fillRect l="-1196" t="-575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/>
              <p:nvPr/>
            </p:nvSpPr>
            <p:spPr>
              <a:xfrm>
                <a:off x="3314205" y="2377657"/>
                <a:ext cx="4057904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2377657"/>
                <a:ext cx="4057904" cy="648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E255F65-849E-57FC-9C01-8ADA3D3F3D23}"/>
              </a:ext>
            </a:extLst>
          </p:cNvPr>
          <p:cNvSpPr/>
          <p:nvPr/>
        </p:nvSpPr>
        <p:spPr>
          <a:xfrm>
            <a:off x="7593440" y="3218090"/>
            <a:ext cx="3658760" cy="931904"/>
          </a:xfrm>
          <a:prstGeom prst="wedgeEllipseCallout">
            <a:avLst>
              <a:gd name="adj1" fmla="val -65875"/>
              <a:gd name="adj2" fmla="val -9780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metric does this remind you of?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5376F32-8813-5171-1150-03A9FE31949C}"/>
              </a:ext>
            </a:extLst>
          </p:cNvPr>
          <p:cNvSpPr/>
          <p:nvPr/>
        </p:nvSpPr>
        <p:spPr>
          <a:xfrm>
            <a:off x="8567107" y="1622907"/>
            <a:ext cx="2468074" cy="1265436"/>
          </a:xfrm>
          <a:prstGeom prst="wedgeEllipseCallout">
            <a:avLst>
              <a:gd name="adj1" fmla="val -78623"/>
              <a:gd name="adj2" fmla="val 4125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Low MSE is desirable</a:t>
            </a:r>
          </a:p>
          <a:p>
            <a:pPr algn="ctr"/>
            <a:r>
              <a:rPr lang="en-US" sz="2400" dirty="0"/>
              <a:t>property #2</a:t>
            </a:r>
          </a:p>
        </p:txBody>
      </p:sp>
    </p:spTree>
    <p:extLst>
      <p:ext uri="{BB962C8B-B14F-4D97-AF65-F5344CB8AC3E}">
        <p14:creationId xmlns:p14="http://schemas.microsoft.com/office/powerpoint/2010/main" val="38606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Desirable properties of a point estimator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1746146" y="1176055"/>
            <a:ext cx="8210654" cy="2252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2018650" y="1267665"/>
                <a:ext cx="7646211" cy="84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u="sng" dirty="0"/>
                  <a:t> 15.4</a:t>
                </a:r>
                <a:r>
                  <a:rPr lang="en-US" sz="2400" dirty="0"/>
                  <a:t>: The </a:t>
                </a:r>
                <a:r>
                  <a:rPr lang="en-US" sz="2400" b="1" dirty="0"/>
                  <a:t>mean squared error (MSE) </a:t>
                </a:r>
                <a:r>
                  <a:rPr lang="en-US" sz="2400" dirty="0"/>
                  <a:t>of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50" y="1267665"/>
                <a:ext cx="7646211" cy="846450"/>
              </a:xfrm>
              <a:prstGeom prst="rect">
                <a:avLst/>
              </a:prstGeom>
              <a:blipFill>
                <a:blip r:embed="rId3"/>
                <a:stretch>
                  <a:fillRect l="-1196" t="-575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/>
              <p:nvPr/>
            </p:nvSpPr>
            <p:spPr>
              <a:xfrm>
                <a:off x="3314205" y="2377657"/>
                <a:ext cx="4057904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B1E6B4-8B64-E2FE-A3D0-F1592900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2377657"/>
                <a:ext cx="4057904" cy="648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5376F32-8813-5171-1150-03A9FE31949C}"/>
              </a:ext>
            </a:extLst>
          </p:cNvPr>
          <p:cNvSpPr/>
          <p:nvPr/>
        </p:nvSpPr>
        <p:spPr>
          <a:xfrm>
            <a:off x="8567107" y="1622907"/>
            <a:ext cx="2468074" cy="1265436"/>
          </a:xfrm>
          <a:prstGeom prst="wedgeEllipseCallout">
            <a:avLst>
              <a:gd name="adj1" fmla="val -78623"/>
              <a:gd name="adj2" fmla="val 4125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Low MSE is desirable</a:t>
            </a:r>
          </a:p>
          <a:p>
            <a:pPr algn="ctr"/>
            <a:r>
              <a:rPr lang="en-US" sz="2400" dirty="0"/>
              <a:t>property #2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0305505-FC1B-A8B9-8784-3849AB697C51}"/>
              </a:ext>
            </a:extLst>
          </p:cNvPr>
          <p:cNvSpPr txBox="1">
            <a:spLocks/>
          </p:cNvSpPr>
          <p:nvPr/>
        </p:nvSpPr>
        <p:spPr>
          <a:xfrm>
            <a:off x="1746146" y="3969658"/>
            <a:ext cx="8210654" cy="1610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E70E2D-BA39-BFD5-0C8C-FBFB5B04F013}"/>
                  </a:ext>
                </a:extLst>
              </p:cNvPr>
              <p:cNvSpPr txBox="1"/>
              <p:nvPr/>
            </p:nvSpPr>
            <p:spPr>
              <a:xfrm>
                <a:off x="1864547" y="4031463"/>
                <a:ext cx="8555907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Lemma 15.5: </a:t>
                </a:r>
                <a:r>
                  <a:rPr lang="en-US" sz="2400" dirty="0"/>
                  <a:t>If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is an unbiased estimator, then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E70E2D-BA39-BFD5-0C8C-FBFB5B04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47" y="4031463"/>
                <a:ext cx="8555907" cy="477118"/>
              </a:xfrm>
              <a:prstGeom prst="rect">
                <a:avLst/>
              </a:prstGeom>
              <a:blipFill>
                <a:blip r:embed="rId5"/>
                <a:stretch>
                  <a:fillRect l="-1140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E41253-3EFC-3912-3C97-8F5FBED92236}"/>
                  </a:ext>
                </a:extLst>
              </p:cNvPr>
              <p:cNvSpPr txBox="1"/>
              <p:nvPr/>
            </p:nvSpPr>
            <p:spPr>
              <a:xfrm>
                <a:off x="3165694" y="4779194"/>
                <a:ext cx="405790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E41253-3EFC-3912-3C97-8F5FBED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94" y="4779194"/>
                <a:ext cx="4057904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946DE26-E366-6526-A3F0-B6A4A146AFB4}"/>
              </a:ext>
            </a:extLst>
          </p:cNvPr>
          <p:cNvGrpSpPr/>
          <p:nvPr/>
        </p:nvGrpSpPr>
        <p:grpSpPr>
          <a:xfrm>
            <a:off x="1597644" y="5800744"/>
            <a:ext cx="8349438" cy="660642"/>
            <a:chOff x="1597644" y="5800744"/>
            <a:chExt cx="8349438" cy="6606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CB0263-49C4-CB73-CABC-A69DAC8900ED}"/>
                </a:ext>
              </a:extLst>
            </p:cNvPr>
            <p:cNvSpPr txBox="1"/>
            <p:nvPr/>
          </p:nvSpPr>
          <p:spPr>
            <a:xfrm>
              <a:off x="1736428" y="5812619"/>
              <a:ext cx="8210654" cy="6487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B083261-969C-3427-0C1F-F06C90672E47}"/>
                    </a:ext>
                  </a:extLst>
                </p:cNvPr>
                <p:cNvSpPr txBox="1"/>
                <p:nvPr/>
              </p:nvSpPr>
              <p:spPr>
                <a:xfrm>
                  <a:off x="1597644" y="5800744"/>
                  <a:ext cx="129454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/>
                          <m:t>Proof</m:t>
                        </m:r>
                        <m:r>
                          <m:rPr>
                            <m:nor/>
                          </m:rPr>
                          <a:rPr lang="en-US" sz="2400" b="1" i="0" dirty="0" smtClean="0"/>
                          <m:t>: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B083261-969C-3427-0C1F-F06C90672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644" y="5800744"/>
                  <a:ext cx="129454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BAE11-D6C0-ED87-3E45-0261B5F39057}"/>
                  </a:ext>
                </a:extLst>
              </p:cNvPr>
              <p:cNvSpPr txBox="1"/>
              <p:nvPr/>
            </p:nvSpPr>
            <p:spPr>
              <a:xfrm>
                <a:off x="2625453" y="5828643"/>
                <a:ext cx="3517047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BAE11-D6C0-ED87-3E45-0261B5F39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53" y="5828643"/>
                <a:ext cx="3517047" cy="648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94E38-D44F-AB07-2A79-08A6786CD4B2}"/>
                  </a:ext>
                </a:extLst>
              </p:cNvPr>
              <p:cNvSpPr txBox="1"/>
              <p:nvPr/>
            </p:nvSpPr>
            <p:spPr>
              <a:xfrm>
                <a:off x="5979851" y="5812618"/>
                <a:ext cx="2653447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94E38-D44F-AB07-2A79-08A6786CD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851" y="5812618"/>
                <a:ext cx="2653447" cy="648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0B0F9E-F065-412A-C706-030C9324115D}"/>
                  </a:ext>
                </a:extLst>
              </p:cNvPr>
              <p:cNvSpPr txBox="1"/>
              <p:nvPr/>
            </p:nvSpPr>
            <p:spPr>
              <a:xfrm>
                <a:off x="8404660" y="5879281"/>
                <a:ext cx="16510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0B0F9E-F065-412A-C706-030C93241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660" y="5879281"/>
                <a:ext cx="1651000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6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04111BAEBA64DB962901F5A14FEEB" ma:contentTypeVersion="4" ma:contentTypeDescription="Create a new document." ma:contentTypeScope="" ma:versionID="6bba8ef543ae6f167d528555c9a0a063">
  <xsd:schema xmlns:xsd="http://www.w3.org/2001/XMLSchema" xmlns:xs="http://www.w3.org/2001/XMLSchema" xmlns:p="http://schemas.microsoft.com/office/2006/metadata/properties" xmlns:ns3="bb2b1566-931b-4391-8b36-f33e94168ffd" targetNamespace="http://schemas.microsoft.com/office/2006/metadata/properties" ma:root="true" ma:fieldsID="55dbc4273d5eab60687e343a054ba4be" ns3:_="">
    <xsd:import namespace="bb2b1566-931b-4391-8b36-f33e94168f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b1566-931b-4391-8b36-f33e94168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BE273-7A76-4983-A115-1384E97169E8}">
  <ds:schemaRefs>
    <ds:schemaRef ds:uri="http://purl.org/dc/terms/"/>
    <ds:schemaRef ds:uri="http://purl.org/dc/dcmitype/"/>
    <ds:schemaRef ds:uri="bb2b1566-931b-4391-8b36-f33e94168ffd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212BA3-2CDC-4A62-8B7F-B1FCF90D2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b1566-931b-4391-8b36-f33e94168f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D91E00-9DB1-4369-82BB-6B31FA496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26974</TotalTime>
  <Words>1965</Words>
  <Application>Microsoft Office PowerPoint</Application>
  <PresentationFormat>Widescreen</PresentationFormat>
  <Paragraphs>296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Chapter 15 Estimators for Mean &amp; Variance</vt:lpstr>
      <vt:lpstr>Probability vs. Statistics</vt:lpstr>
      <vt:lpstr>Motivation for Estimation</vt:lpstr>
      <vt:lpstr>Definition of Estimator</vt:lpstr>
      <vt:lpstr>Sample Mean Estimator</vt:lpstr>
      <vt:lpstr>Choices of estimators</vt:lpstr>
      <vt:lpstr>Desirable properties of a point estimator</vt:lpstr>
      <vt:lpstr>Desirable properties of a point estimator</vt:lpstr>
      <vt:lpstr>Desirable properties of a point estimator</vt:lpstr>
      <vt:lpstr>Desirable properties of a point estimator</vt:lpstr>
      <vt:lpstr>Desirable properties of a point estimator</vt:lpstr>
      <vt:lpstr>Desirable properties of a point estimator</vt:lpstr>
      <vt:lpstr>Desirable properties of a point estimator</vt:lpstr>
      <vt:lpstr>An estimator for Variance</vt:lpstr>
      <vt:lpstr>An estimator for Variance</vt:lpstr>
      <vt:lpstr>Estimating Variance when Mean is Known</vt:lpstr>
      <vt:lpstr>Estimating Variance when Mean is Known</vt:lpstr>
      <vt:lpstr>Estimating Variance when Mean is UNknown</vt:lpstr>
      <vt:lpstr>Estimating Variance when Mean is UNknown</vt:lpstr>
      <vt:lpstr>Estimating Variance when Mean is UNknown</vt:lpstr>
      <vt:lpstr>More complex estimators</vt:lpstr>
      <vt:lpstr>Estimating the max</vt:lpstr>
      <vt:lpstr>Estimating the max</vt:lpstr>
      <vt:lpstr>Estimating the max</vt:lpstr>
      <vt:lpstr>Estimating the max</vt:lpstr>
      <vt:lpstr>Estimating the max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83</cp:revision>
  <dcterms:created xsi:type="dcterms:W3CDTF">2023-01-16T03:17:26Z</dcterms:created>
  <dcterms:modified xsi:type="dcterms:W3CDTF">2024-06-22T04:07:51Z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0x010100EE204111BAEBA64DB962901F5A14FEEB</vt:lpwstr>
  </property>
</Properties>
</file>