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86" r:id="rId3"/>
    <p:sldId id="396" r:id="rId4"/>
    <p:sldId id="397" r:id="rId5"/>
    <p:sldId id="399" r:id="rId6"/>
    <p:sldId id="398" r:id="rId7"/>
    <p:sldId id="400" r:id="rId8"/>
    <p:sldId id="401" r:id="rId9"/>
    <p:sldId id="402" r:id="rId10"/>
    <p:sldId id="403" r:id="rId11"/>
    <p:sldId id="404" r:id="rId12"/>
    <p:sldId id="405" r:id="rId13"/>
    <p:sldId id="407" r:id="rId14"/>
    <p:sldId id="406" r:id="rId15"/>
    <p:sldId id="408" r:id="rId16"/>
    <p:sldId id="409" r:id="rId17"/>
    <p:sldId id="410" r:id="rId18"/>
    <p:sldId id="411" r:id="rId19"/>
    <p:sldId id="412" r:id="rId20"/>
    <p:sldId id="413" r:id="rId21"/>
    <p:sldId id="395" r:id="rId22"/>
    <p:sldId id="414" r:id="rId23"/>
    <p:sldId id="415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30" autoAdjust="0"/>
    <p:restoredTop sz="93391" autoAdjust="0"/>
  </p:normalViewPr>
  <p:slideViewPr>
    <p:cSldViewPr snapToGrid="0">
      <p:cViewPr varScale="1">
        <p:scale>
          <a:sx n="55" d="100"/>
          <a:sy n="55" d="100"/>
        </p:scale>
        <p:origin x="6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4" d="100"/>
        <a:sy n="4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D534-9667-4094-BF6C-792DC9ED6AC8}" type="datetimeFigureOut">
              <a:rPr lang="en-US" smtClean="0"/>
              <a:t>6/22/2024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A77F9-1C57-45EF-951A-D8C4C9CCD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8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ttyimages.co.uk/detail/photo/spaghetti-bolognese-royalty-free-image/1360347881?phrase=spaghetti+bolognese&amp;adppopup=true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gettyimages.co.uk/detail/illustration/creative-light-bulb-cartoon-royalty-free-illustration/115066830?phrase=light%20bulb" TargetMode="External"/><Relationship Id="rId4" Type="http://schemas.openxmlformats.org/officeDocument/2006/relationships/hyperlink" Target="https://www.gettyimages.com/detail/illustration/monkey-scratching-its-head-royalty-free-illustration/1213154404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</a:t>
            </a:r>
            <a:r>
              <a:rPr lang="en-US" dirty="0">
                <a:hlinkClick r:id="rId3"/>
              </a:rPr>
              <a:t>https://www.gettyimages.co.uk/detail/photo/spaghetti-bolognese-royalty-free-image/1360347881?phrase=spaghetti+bolognese&amp;adppopup=true</a:t>
            </a: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hlinkClick r:id="rId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hlinkClick r:id="rId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hlinkClick r:id="rId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hlinkClick r:id="rId4"/>
              </a:rPr>
              <a:t>https://www.gettyimages.com/detail/illustration/monkey-scratching-its-head-royalty-free-illustration/1213154404</a:t>
            </a:r>
            <a:r>
              <a:rPr lang="en-US" dirty="0"/>
              <a:t>  -- reusing from </a:t>
            </a:r>
            <a:r>
              <a:rPr lang="en-US" dirty="0" err="1"/>
              <a:t>Chpt</a:t>
            </a:r>
            <a:r>
              <a:rPr lang="en-US" dirty="0"/>
              <a:t> 18.  No need to rebuy.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r>
              <a:rPr lang="en-US" dirty="0"/>
              <a:t>https://www.gettyimages.co.uk/detail/illustration/man-get-the-idea-light-bulb-as-symbol-of-royalty-free-illustration/1358666737?phrase=idea%20clipart%20bulb%20with%20face – reusing from </a:t>
            </a:r>
            <a:r>
              <a:rPr lang="en-US" dirty="0" err="1"/>
              <a:t>Chpt</a:t>
            </a:r>
            <a:r>
              <a:rPr lang="en-US" dirty="0"/>
              <a:t> 5.  No need to rebuy.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5"/>
              </a:rPr>
              <a:t>https://www.gettyimages.co.uk/detail/illustration/creative-light-bulb-cartoon-royalty-free-illustration/115066830?phrase=light%20bulb</a:t>
            </a:r>
            <a:r>
              <a:rPr lang="en-US" dirty="0"/>
              <a:t>  -- reusing form </a:t>
            </a:r>
            <a:r>
              <a:rPr lang="en-US" dirty="0" err="1"/>
              <a:t>Chpt</a:t>
            </a:r>
            <a:r>
              <a:rPr lang="en-US" dirty="0"/>
              <a:t> 5.  No need to rebuy.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9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050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296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06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76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2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516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716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568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707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26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4A77F9-1C57-45EF-951A-D8C4C9CCD61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54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BF0D7-63CC-4FCD-AFFD-6BA7E036A2EF}" type="datetime1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3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24FB5-A5C0-4C12-A1BB-A070170F4EED}" type="datetime1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2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76D9-0100-48A8-BC57-83EE089B8A90}" type="datetime1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5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AB451-49DC-4F83-92BC-DE832F1795DE}" type="datetime1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4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6C431-F114-4A39-901C-7D23ADA3F5C1}" type="datetime1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52E0C-F323-4A03-B8EA-1F5EC2E9AACB}" type="datetime1">
              <a:rPr lang="en-US" smtClean="0"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5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7A7C7-9B8D-49FA-A0DE-72C9B48EFD30}" type="datetime1">
              <a:rPr lang="en-US" smtClean="0"/>
              <a:t>6/22/2024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2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15566-08F2-4559-A492-AB2A921C03F0}" type="datetime1">
              <a:rPr lang="en-US" smtClean="0"/>
              <a:t>6/22/2024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47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3521-191B-46EF-A3F2-8578F11AAF2D}" type="datetime1">
              <a:rPr lang="en-US" smtClean="0"/>
              <a:t>6/22/2024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9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C4C35-117E-4E1A-A2B0-75CF49FC1AA9}" type="datetime1">
              <a:rPr lang="en-US" smtClean="0"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6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EE9AE-618E-440A-B2D3-604738E68D68}" type="datetime1">
              <a:rPr lang="en-US" smtClean="0"/>
              <a:t>6/22/2024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D2FEB-22EE-409A-9F33-ED7DDC8ECD3F}" type="datetime1">
              <a:rPr lang="en-US" smtClean="0"/>
              <a:t>6/22/2024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6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13" Type="http://schemas.openxmlformats.org/officeDocument/2006/relationships/image" Target="../media/image53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5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5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13" Type="http://schemas.openxmlformats.org/officeDocument/2006/relationships/image" Target="../media/image65.png"/><Relationship Id="rId3" Type="http://schemas.openxmlformats.org/officeDocument/2006/relationships/image" Target="../media/image43.png"/><Relationship Id="rId7" Type="http://schemas.openxmlformats.org/officeDocument/2006/relationships/image" Target="../media/image59.png"/><Relationship Id="rId12" Type="http://schemas.openxmlformats.org/officeDocument/2006/relationships/image" Target="../media/image64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11" Type="http://schemas.openxmlformats.org/officeDocument/2006/relationships/image" Target="../media/image63.png"/><Relationship Id="rId5" Type="http://schemas.openxmlformats.org/officeDocument/2006/relationships/image" Target="../media/image57.png"/><Relationship Id="rId15" Type="http://schemas.openxmlformats.org/officeDocument/2006/relationships/image" Target="../media/image67.png"/><Relationship Id="rId10" Type="http://schemas.openxmlformats.org/officeDocument/2006/relationships/image" Target="../media/image62.png"/><Relationship Id="rId4" Type="http://schemas.openxmlformats.org/officeDocument/2006/relationships/image" Target="../media/image44.png"/><Relationship Id="rId9" Type="http://schemas.openxmlformats.org/officeDocument/2006/relationships/image" Target="../media/image61.png"/><Relationship Id="rId14" Type="http://schemas.openxmlformats.org/officeDocument/2006/relationships/image" Target="../media/image6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png"/><Relationship Id="rId13" Type="http://schemas.openxmlformats.org/officeDocument/2006/relationships/image" Target="../media/image76.png"/><Relationship Id="rId3" Type="http://schemas.openxmlformats.org/officeDocument/2006/relationships/image" Target="../media/image43.png"/><Relationship Id="rId7" Type="http://schemas.openxmlformats.org/officeDocument/2006/relationships/image" Target="../media/image71.png"/><Relationship Id="rId12" Type="http://schemas.openxmlformats.org/officeDocument/2006/relationships/image" Target="../media/image75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7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0.png"/><Relationship Id="rId11" Type="http://schemas.openxmlformats.org/officeDocument/2006/relationships/image" Target="../media/image51.png"/><Relationship Id="rId5" Type="http://schemas.openxmlformats.org/officeDocument/2006/relationships/image" Target="../media/image69.png"/><Relationship Id="rId15" Type="http://schemas.openxmlformats.org/officeDocument/2006/relationships/image" Target="../media/image78.png"/><Relationship Id="rId10" Type="http://schemas.openxmlformats.org/officeDocument/2006/relationships/image" Target="../media/image74.png"/><Relationship Id="rId4" Type="http://schemas.openxmlformats.org/officeDocument/2006/relationships/image" Target="../media/image44.png"/><Relationship Id="rId9" Type="http://schemas.openxmlformats.org/officeDocument/2006/relationships/image" Target="../media/image73.png"/><Relationship Id="rId14" Type="http://schemas.openxmlformats.org/officeDocument/2006/relationships/image" Target="../media/image7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3" Type="http://schemas.openxmlformats.org/officeDocument/2006/relationships/image" Target="../media/image43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9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57.png"/><Relationship Id="rId15" Type="http://schemas.openxmlformats.org/officeDocument/2006/relationships/image" Target="../media/image89.png"/><Relationship Id="rId10" Type="http://schemas.openxmlformats.org/officeDocument/2006/relationships/image" Target="../media/image84.png"/><Relationship Id="rId4" Type="http://schemas.openxmlformats.org/officeDocument/2006/relationships/image" Target="../media/image44.png"/><Relationship Id="rId9" Type="http://schemas.openxmlformats.org/officeDocument/2006/relationships/image" Target="../media/image83.png"/><Relationship Id="rId14" Type="http://schemas.openxmlformats.org/officeDocument/2006/relationships/image" Target="../media/image8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8.png"/><Relationship Id="rId4" Type="http://schemas.openxmlformats.org/officeDocument/2006/relationships/image" Target="../media/image9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4.png"/><Relationship Id="rId7" Type="http://schemas.openxmlformats.org/officeDocument/2006/relationships/image" Target="../media/image9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4" Type="http://schemas.openxmlformats.org/officeDocument/2006/relationships/image" Target="../media/image9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3" Type="http://schemas.openxmlformats.org/officeDocument/2006/relationships/image" Target="../media/image94.png"/><Relationship Id="rId7" Type="http://schemas.openxmlformats.org/officeDocument/2006/relationships/image" Target="../media/image10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0.png"/><Relationship Id="rId5" Type="http://schemas.openxmlformats.org/officeDocument/2006/relationships/image" Target="../media/image96.png"/><Relationship Id="rId4" Type="http://schemas.openxmlformats.org/officeDocument/2006/relationships/image" Target="../media/image9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png"/><Relationship Id="rId13" Type="http://schemas.openxmlformats.org/officeDocument/2006/relationships/image" Target="../media/image114.png"/><Relationship Id="rId18" Type="http://schemas.openxmlformats.org/officeDocument/2006/relationships/image" Target="../media/image119.png"/><Relationship Id="rId3" Type="http://schemas.openxmlformats.org/officeDocument/2006/relationships/image" Target="../media/image104.png"/><Relationship Id="rId7" Type="http://schemas.openxmlformats.org/officeDocument/2006/relationships/image" Target="../media/image101.jpeg"/><Relationship Id="rId12" Type="http://schemas.openxmlformats.org/officeDocument/2006/relationships/image" Target="../media/image113.png"/><Relationship Id="rId17" Type="http://schemas.openxmlformats.org/officeDocument/2006/relationships/image" Target="../media/image118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1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7.png"/><Relationship Id="rId11" Type="http://schemas.openxmlformats.org/officeDocument/2006/relationships/image" Target="../media/image112.png"/><Relationship Id="rId5" Type="http://schemas.openxmlformats.org/officeDocument/2006/relationships/image" Target="../media/image106.png"/><Relationship Id="rId15" Type="http://schemas.openxmlformats.org/officeDocument/2006/relationships/image" Target="../media/image116.png"/><Relationship Id="rId10" Type="http://schemas.openxmlformats.org/officeDocument/2006/relationships/image" Target="../media/image111.png"/><Relationship Id="rId4" Type="http://schemas.openxmlformats.org/officeDocument/2006/relationships/image" Target="../media/image105.png"/><Relationship Id="rId9" Type="http://schemas.openxmlformats.org/officeDocument/2006/relationships/image" Target="../media/image110.png"/><Relationship Id="rId14" Type="http://schemas.openxmlformats.org/officeDocument/2006/relationships/image" Target="../media/image1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png"/><Relationship Id="rId7" Type="http://schemas.openxmlformats.org/officeDocument/2006/relationships/image" Target="../media/image10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7.png"/><Relationship Id="rId5" Type="http://schemas.openxmlformats.org/officeDocument/2006/relationships/image" Target="../media/image106.png"/><Relationship Id="rId4" Type="http://schemas.openxmlformats.org/officeDocument/2006/relationships/image" Target="../media/image10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png"/><Relationship Id="rId13" Type="http://schemas.openxmlformats.org/officeDocument/2006/relationships/image" Target="../media/image127.png"/><Relationship Id="rId3" Type="http://schemas.openxmlformats.org/officeDocument/2006/relationships/image" Target="../media/image104.png"/><Relationship Id="rId7" Type="http://schemas.openxmlformats.org/officeDocument/2006/relationships/image" Target="../media/image121.png"/><Relationship Id="rId12" Type="http://schemas.openxmlformats.org/officeDocument/2006/relationships/image" Target="../media/image1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0.png"/><Relationship Id="rId11" Type="http://schemas.openxmlformats.org/officeDocument/2006/relationships/image" Target="../media/image125.png"/><Relationship Id="rId5" Type="http://schemas.openxmlformats.org/officeDocument/2006/relationships/image" Target="../media/image106.png"/><Relationship Id="rId15" Type="http://schemas.openxmlformats.org/officeDocument/2006/relationships/image" Target="../media/image129.png"/><Relationship Id="rId10" Type="http://schemas.openxmlformats.org/officeDocument/2006/relationships/image" Target="../media/image124.png"/><Relationship Id="rId4" Type="http://schemas.openxmlformats.org/officeDocument/2006/relationships/image" Target="../media/image105.png"/><Relationship Id="rId9" Type="http://schemas.openxmlformats.org/officeDocument/2006/relationships/image" Target="../media/image123.png"/><Relationship Id="rId14" Type="http://schemas.openxmlformats.org/officeDocument/2006/relationships/image" Target="../media/image1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1.jpeg"/><Relationship Id="rId5" Type="http://schemas.openxmlformats.org/officeDocument/2006/relationships/image" Target="../media/image131.png"/><Relationship Id="rId4" Type="http://schemas.openxmlformats.org/officeDocument/2006/relationships/image" Target="../media/image13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3.jpeg"/><Relationship Id="rId4" Type="http://schemas.openxmlformats.org/officeDocument/2006/relationships/image" Target="../media/image102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3" Type="http://schemas.openxmlformats.org/officeDocument/2006/relationships/image" Target="../media/image16.png"/><Relationship Id="rId21" Type="http://schemas.openxmlformats.org/officeDocument/2006/relationships/image" Target="../media/image34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15.png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Relationship Id="rId22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9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0.pn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Chapter 14</a:t>
            </a:r>
            <a:br>
              <a:rPr lang="en-US" dirty="0"/>
            </a:br>
            <a:r>
              <a:rPr lang="en-US" dirty="0"/>
              <a:t>Event-Driven Simulation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757A9FF-A633-3914-40EE-A5C45683C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</p:spTree>
    <p:extLst>
      <p:ext uri="{BB962C8B-B14F-4D97-AF65-F5344CB8AC3E}">
        <p14:creationId xmlns:p14="http://schemas.microsoft.com/office/powerpoint/2010/main" val="35801351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566445-B30D-469D-2AB7-81E5C943DDD5}"/>
              </a:ext>
            </a:extLst>
          </p:cNvPr>
          <p:cNvSpPr/>
          <p:nvPr/>
        </p:nvSpPr>
        <p:spPr>
          <a:xfrm>
            <a:off x="221511" y="2530549"/>
            <a:ext cx="4850219" cy="38139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10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Event-driven Simulation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/>
              <p:nvPr/>
            </p:nvSpPr>
            <p:spPr>
              <a:xfrm>
                <a:off x="221510" y="1113758"/>
                <a:ext cx="541114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Suppose instances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are: 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5.3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9.5</a:t>
                </a:r>
                <a:r>
                  <a:rPr lang="en-US" sz="2400" dirty="0"/>
                  <a:t>, …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10" y="1113758"/>
                <a:ext cx="5411147" cy="461665"/>
              </a:xfrm>
              <a:prstGeom prst="rect">
                <a:avLst/>
              </a:prstGeom>
              <a:blipFill>
                <a:blip r:embed="rId3"/>
                <a:stretch>
                  <a:fillRect l="-1689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F7E739-F451-077C-F9BF-004F8BE727C6}"/>
                  </a:ext>
                </a:extLst>
              </p:cNvPr>
              <p:cNvSpPr txBox="1"/>
              <p:nvPr/>
            </p:nvSpPr>
            <p:spPr>
              <a:xfrm>
                <a:off x="7028110" y="1113757"/>
                <a:ext cx="501597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Suppose instances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dirty="0"/>
                  <a:t> are: 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10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1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7</a:t>
                </a:r>
                <a:r>
                  <a:rPr lang="en-US" sz="2400" dirty="0"/>
                  <a:t>, …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F7E739-F451-077C-F9BF-004F8BE727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8110" y="1113757"/>
                <a:ext cx="5015979" cy="461665"/>
              </a:xfrm>
              <a:prstGeom prst="rect">
                <a:avLst/>
              </a:prstGeom>
              <a:blipFill>
                <a:blip r:embed="rId4"/>
                <a:stretch>
                  <a:fillRect l="-1944" t="-10667" r="-729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EAAC7E-44DE-60F6-7148-B9D73D865E48}"/>
                  </a:ext>
                </a:extLst>
              </p:cNvPr>
              <p:cNvSpPr txBox="1"/>
              <p:nvPr/>
            </p:nvSpPr>
            <p:spPr>
              <a:xfrm>
                <a:off x="317204" y="331492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State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EAAC7E-44DE-60F6-7148-B9D73D865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4" y="3314923"/>
                <a:ext cx="2286473" cy="400110"/>
              </a:xfrm>
              <a:prstGeom prst="rect">
                <a:avLst/>
              </a:prstGeom>
              <a:blipFill>
                <a:blip r:embed="rId5"/>
                <a:stretch>
                  <a:fillRect l="-2667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DBDBE85-9BAC-3D8F-4EF9-C10973F72F57}"/>
                  </a:ext>
                </a:extLst>
              </p:cNvPr>
              <p:cNvSpPr txBox="1"/>
              <p:nvPr/>
            </p:nvSpPr>
            <p:spPr>
              <a:xfrm>
                <a:off x="317203" y="3889081"/>
                <a:ext cx="4318592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</a:t>
                </a:r>
                <a:r>
                  <a:rPr lang="en-US" sz="2000" dirty="0" err="1"/>
                  <a:t>Compl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DBDBE85-9BAC-3D8F-4EF9-C10973F72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3" y="3889081"/>
                <a:ext cx="4318592" cy="400110"/>
              </a:xfrm>
              <a:prstGeom prst="rect">
                <a:avLst/>
              </a:prstGeom>
              <a:blipFill>
                <a:blip r:embed="rId6"/>
                <a:stretch>
                  <a:fillRect l="-1412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DFF18-99C8-5D27-D869-F0C646756D49}"/>
                  </a:ext>
                </a:extLst>
              </p:cNvPr>
              <p:cNvSpPr txBox="1"/>
              <p:nvPr/>
            </p:nvSpPr>
            <p:spPr>
              <a:xfrm>
                <a:off x="317203" y="4463239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Time-to-next-Arrival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𝐺𝑒𝑛𝑒𝑟𝑎𝑡𝑒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5.3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DFF18-99C8-5D27-D869-F0C646756D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3" y="4463239"/>
                <a:ext cx="4754528" cy="400110"/>
              </a:xfrm>
              <a:prstGeom prst="rect">
                <a:avLst/>
              </a:prstGeom>
              <a:blipFill>
                <a:blip r:embed="rId7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D32BF-4A0B-83BA-B9BD-2C8EC23D6F93}"/>
                  </a:ext>
                </a:extLst>
              </p:cNvPr>
              <p:cNvSpPr txBox="1"/>
              <p:nvPr/>
            </p:nvSpPr>
            <p:spPr>
              <a:xfrm>
                <a:off x="317201" y="5130130"/>
                <a:ext cx="4850219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Next-Event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  <m:r>
                              <a:rPr lang="en-US" sz="20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b="0" i="0" dirty="0" smtClean="0"/>
                              <m:t>A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dirty="0"/>
                      <m:t>T</m:t>
                    </m:r>
                    <m:r>
                      <m:rPr>
                        <m:nor/>
                      </m:rPr>
                      <a:rPr lang="en-US" sz="2000" dirty="0"/>
                      <m:t>−</m:t>
                    </m:r>
                    <m:r>
                      <m:rPr>
                        <m:nor/>
                      </m:rPr>
                      <a:rPr lang="en-US" sz="2000" dirty="0"/>
                      <m:t>A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5.3</m:t>
                    </m:r>
                  </m:oMath>
                </a14:m>
                <a:endParaRPr lang="en-US" sz="20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D32BF-4A0B-83BA-B9BD-2C8EC23D6F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1" y="5130130"/>
                <a:ext cx="4850219" cy="400110"/>
              </a:xfrm>
              <a:prstGeom prst="rect">
                <a:avLst/>
              </a:prstGeom>
              <a:blipFill>
                <a:blip r:embed="rId8"/>
                <a:stretch>
                  <a:fillRect l="-1256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FD168D-6B76-2421-8422-66DF267593F0}"/>
                  </a:ext>
                </a:extLst>
              </p:cNvPr>
              <p:cNvSpPr txBox="1"/>
              <p:nvPr/>
            </p:nvSpPr>
            <p:spPr>
              <a:xfrm>
                <a:off x="317201" y="5800056"/>
                <a:ext cx="274320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Arrival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 @5.3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FD168D-6B76-2421-8422-66DF26759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1" y="5800056"/>
                <a:ext cx="2743200" cy="400110"/>
              </a:xfrm>
              <a:prstGeom prst="rect">
                <a:avLst/>
              </a:prstGeom>
              <a:blipFill>
                <a:blip r:embed="rId9"/>
                <a:stretch>
                  <a:fillRect l="-222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D507D2-FFF2-C951-18BF-9BFD6CDB1FB4}"/>
                  </a:ext>
                </a:extLst>
              </p:cNvPr>
              <p:cNvSpPr txBox="1"/>
              <p:nvPr/>
            </p:nvSpPr>
            <p:spPr>
              <a:xfrm>
                <a:off x="317204" y="273180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CLOCK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D507D2-FFF2-C951-18BF-9BFD6CDB1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4" y="2731803"/>
                <a:ext cx="2286473" cy="400110"/>
              </a:xfrm>
              <a:prstGeom prst="rect">
                <a:avLst/>
              </a:prstGeom>
              <a:blipFill>
                <a:blip r:embed="rId10"/>
                <a:stretch>
                  <a:fillRect l="-2667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rrow: Right 29">
            <a:extLst>
              <a:ext uri="{FF2B5EF4-FFF2-40B4-BE49-F238E27FC236}">
                <a16:creationId xmlns:a16="http://schemas.microsoft.com/office/drawing/2014/main" id="{E6459810-964E-3D2C-AA5F-2E3BEA64DBE7}"/>
              </a:ext>
            </a:extLst>
          </p:cNvPr>
          <p:cNvSpPr/>
          <p:nvPr/>
        </p:nvSpPr>
        <p:spPr>
          <a:xfrm>
            <a:off x="5273749" y="4116038"/>
            <a:ext cx="822251" cy="365125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2496091-DD09-4CD5-F4B3-6B741F69BEBF}"/>
              </a:ext>
            </a:extLst>
          </p:cNvPr>
          <p:cNvGrpSpPr/>
          <p:nvPr/>
        </p:nvGrpSpPr>
        <p:grpSpPr>
          <a:xfrm>
            <a:off x="1854494" y="2329812"/>
            <a:ext cx="1584251" cy="401473"/>
            <a:chOff x="1275907" y="2129076"/>
            <a:chExt cx="1584251" cy="401473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37444FCC-A59A-10D3-6433-61BA7EC8277E}"/>
                </a:ext>
              </a:extLst>
            </p:cNvPr>
            <p:cNvSpPr/>
            <p:nvPr/>
          </p:nvSpPr>
          <p:spPr>
            <a:xfrm>
              <a:off x="1275907" y="2130439"/>
              <a:ext cx="1584251" cy="40011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03C8D9C-C489-7B8E-B90F-1D43500AD0F4}"/>
                </a:ext>
              </a:extLst>
            </p:cNvPr>
            <p:cNvSpPr txBox="1"/>
            <p:nvPr/>
          </p:nvSpPr>
          <p:spPr>
            <a:xfrm>
              <a:off x="1400277" y="2129076"/>
              <a:ext cx="133551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/>
                <a:t>Iteration 1</a:t>
              </a:r>
            </a:p>
          </p:txBody>
        </p:sp>
      </p:grpSp>
      <p:sp>
        <p:nvSpPr>
          <p:cNvPr id="2051" name="Rectangle 2050">
            <a:extLst>
              <a:ext uri="{FF2B5EF4-FFF2-40B4-BE49-F238E27FC236}">
                <a16:creationId xmlns:a16="http://schemas.microsoft.com/office/drawing/2014/main" id="{22EC1B70-6551-1EE1-AFF8-4AF8A6A5FB17}"/>
              </a:ext>
            </a:extLst>
          </p:cNvPr>
          <p:cNvSpPr/>
          <p:nvPr/>
        </p:nvSpPr>
        <p:spPr>
          <a:xfrm>
            <a:off x="6375104" y="2502079"/>
            <a:ext cx="4850219" cy="38139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3" name="TextBox 2052">
                <a:extLst>
                  <a:ext uri="{FF2B5EF4-FFF2-40B4-BE49-F238E27FC236}">
                    <a16:creationId xmlns:a16="http://schemas.microsoft.com/office/drawing/2014/main" id="{68C7F21D-5D5D-FCC6-A1FB-E54057B835FD}"/>
                  </a:ext>
                </a:extLst>
              </p:cNvPr>
              <p:cNvSpPr txBox="1"/>
              <p:nvPr/>
            </p:nvSpPr>
            <p:spPr>
              <a:xfrm>
                <a:off x="6470797" y="328645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State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3" name="TextBox 2052">
                <a:extLst>
                  <a:ext uri="{FF2B5EF4-FFF2-40B4-BE49-F238E27FC236}">
                    <a16:creationId xmlns:a16="http://schemas.microsoft.com/office/drawing/2014/main" id="{68C7F21D-5D5D-FCC6-A1FB-E54057B835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7" y="3286453"/>
                <a:ext cx="2286473" cy="400110"/>
              </a:xfrm>
              <a:prstGeom prst="rect">
                <a:avLst/>
              </a:prstGeom>
              <a:blipFill>
                <a:blip r:embed="rId11"/>
                <a:stretch>
                  <a:fillRect l="-266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5" name="TextBox 2054">
                <a:extLst>
                  <a:ext uri="{FF2B5EF4-FFF2-40B4-BE49-F238E27FC236}">
                    <a16:creationId xmlns:a16="http://schemas.microsoft.com/office/drawing/2014/main" id="{C4F955DF-AEDC-C72D-87CE-C785933B8A88}"/>
                  </a:ext>
                </a:extLst>
              </p:cNvPr>
              <p:cNvSpPr txBox="1"/>
              <p:nvPr/>
            </p:nvSpPr>
            <p:spPr>
              <a:xfrm>
                <a:off x="6470795" y="3860611"/>
                <a:ext cx="4754527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</a:t>
                </a:r>
                <a:r>
                  <a:rPr lang="en-US" sz="2000" dirty="0" err="1"/>
                  <a:t>Compl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𝐺𝑒𝑛𝑒𝑟𝑎𝑡𝑒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5" name="TextBox 2054">
                <a:extLst>
                  <a:ext uri="{FF2B5EF4-FFF2-40B4-BE49-F238E27FC236}">
                    <a16:creationId xmlns:a16="http://schemas.microsoft.com/office/drawing/2014/main" id="{C4F955DF-AEDC-C72D-87CE-C785933B8A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5" y="3860611"/>
                <a:ext cx="4754527" cy="400110"/>
              </a:xfrm>
              <a:prstGeom prst="rect">
                <a:avLst/>
              </a:prstGeom>
              <a:blipFill>
                <a:blip r:embed="rId12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6A0391A1-7E06-B58E-1B8C-A8E57D61C524}"/>
                  </a:ext>
                </a:extLst>
              </p:cNvPr>
              <p:cNvSpPr txBox="1"/>
              <p:nvPr/>
            </p:nvSpPr>
            <p:spPr>
              <a:xfrm>
                <a:off x="6470796" y="4434769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Time-to-next-Arrival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𝐺𝑒𝑛𝑒𝑟𝑎𝑡𝑒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6A0391A1-7E06-B58E-1B8C-A8E57D61C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6" y="4434769"/>
                <a:ext cx="4754528" cy="400110"/>
              </a:xfrm>
              <a:prstGeom prst="rect">
                <a:avLst/>
              </a:prstGeom>
              <a:blipFill>
                <a:blip r:embed="rId13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9" name="TextBox 2058">
                <a:extLst>
                  <a:ext uri="{FF2B5EF4-FFF2-40B4-BE49-F238E27FC236}">
                    <a16:creationId xmlns:a16="http://schemas.microsoft.com/office/drawing/2014/main" id="{73261233-C4F4-FAFB-160C-4AC9554113A6}"/>
                  </a:ext>
                </a:extLst>
              </p:cNvPr>
              <p:cNvSpPr txBox="1"/>
              <p:nvPr/>
            </p:nvSpPr>
            <p:spPr>
              <a:xfrm>
                <a:off x="6470794" y="5101661"/>
                <a:ext cx="452061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Next-Event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  <m:r>
                              <a:rPr lang="en-US" sz="20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b="0" i="0" dirty="0" smtClean="0"/>
                              <m:t>A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dirty="0"/>
                      <m:t>T</m:t>
                    </m:r>
                    <m:r>
                      <m:rPr>
                        <m:nor/>
                      </m:rPr>
                      <a:rPr lang="en-US" sz="2000" dirty="0"/>
                      <m:t>−</m:t>
                    </m:r>
                    <m:r>
                      <m:rPr>
                        <m:nor/>
                      </m:rPr>
                      <a:rPr lang="en-US" sz="2000" dirty="0"/>
                      <m:t>A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9" name="TextBox 2058">
                <a:extLst>
                  <a:ext uri="{FF2B5EF4-FFF2-40B4-BE49-F238E27FC236}">
                    <a16:creationId xmlns:a16="http://schemas.microsoft.com/office/drawing/2014/main" id="{73261233-C4F4-FAFB-160C-4AC9554113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4" y="5101661"/>
                <a:ext cx="4520613" cy="400110"/>
              </a:xfrm>
              <a:prstGeom prst="rect">
                <a:avLst/>
              </a:prstGeom>
              <a:blipFill>
                <a:blip r:embed="rId14"/>
                <a:stretch>
                  <a:fillRect l="-1348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1" name="TextBox 2060">
                <a:extLst>
                  <a:ext uri="{FF2B5EF4-FFF2-40B4-BE49-F238E27FC236}">
                    <a16:creationId xmlns:a16="http://schemas.microsoft.com/office/drawing/2014/main" id="{C76EB02E-8268-B189-A00A-D64ACF73E21A}"/>
                  </a:ext>
                </a:extLst>
              </p:cNvPr>
              <p:cNvSpPr txBox="1"/>
              <p:nvPr/>
            </p:nvSpPr>
            <p:spPr>
              <a:xfrm>
                <a:off x="6470794" y="5771586"/>
                <a:ext cx="274320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Arrival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 @7.3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61" name="TextBox 2060">
                <a:extLst>
                  <a:ext uri="{FF2B5EF4-FFF2-40B4-BE49-F238E27FC236}">
                    <a16:creationId xmlns:a16="http://schemas.microsoft.com/office/drawing/2014/main" id="{C76EB02E-8268-B189-A00A-D64ACF73E2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4" y="5771586"/>
                <a:ext cx="2743200" cy="400110"/>
              </a:xfrm>
              <a:prstGeom prst="rect">
                <a:avLst/>
              </a:prstGeom>
              <a:blipFill>
                <a:blip r:embed="rId15"/>
                <a:stretch>
                  <a:fillRect l="-2222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2" name="TextBox 2061">
                <a:extLst>
                  <a:ext uri="{FF2B5EF4-FFF2-40B4-BE49-F238E27FC236}">
                    <a16:creationId xmlns:a16="http://schemas.microsoft.com/office/drawing/2014/main" id="{1A93B7CB-3BAD-AADF-E30B-2ABF1072061F}"/>
                  </a:ext>
                </a:extLst>
              </p:cNvPr>
              <p:cNvSpPr txBox="1"/>
              <p:nvPr/>
            </p:nvSpPr>
            <p:spPr>
              <a:xfrm>
                <a:off x="6470797" y="270333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CLOCK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5.3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62" name="TextBox 2061">
                <a:extLst>
                  <a:ext uri="{FF2B5EF4-FFF2-40B4-BE49-F238E27FC236}">
                    <a16:creationId xmlns:a16="http://schemas.microsoft.com/office/drawing/2014/main" id="{1A93B7CB-3BAD-AADF-E30B-2ABF107206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7" y="2703333"/>
                <a:ext cx="2286473" cy="400110"/>
              </a:xfrm>
              <a:prstGeom prst="rect">
                <a:avLst/>
              </a:prstGeom>
              <a:blipFill>
                <a:blip r:embed="rId16"/>
                <a:stretch>
                  <a:fillRect l="-266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63" name="Group 2062">
            <a:extLst>
              <a:ext uri="{FF2B5EF4-FFF2-40B4-BE49-F238E27FC236}">
                <a16:creationId xmlns:a16="http://schemas.microsoft.com/office/drawing/2014/main" id="{8EEC3250-2D57-3C40-2E68-922E2E5ADBBD}"/>
              </a:ext>
            </a:extLst>
          </p:cNvPr>
          <p:cNvGrpSpPr/>
          <p:nvPr/>
        </p:nvGrpSpPr>
        <p:grpSpPr>
          <a:xfrm>
            <a:off x="8008087" y="2301342"/>
            <a:ext cx="1584251" cy="401473"/>
            <a:chOff x="1275907" y="2129076"/>
            <a:chExt cx="1584251" cy="401473"/>
          </a:xfrm>
        </p:grpSpPr>
        <p:sp>
          <p:nvSpPr>
            <p:cNvPr id="2064" name="Rectangle 2063">
              <a:extLst>
                <a:ext uri="{FF2B5EF4-FFF2-40B4-BE49-F238E27FC236}">
                  <a16:creationId xmlns:a16="http://schemas.microsoft.com/office/drawing/2014/main" id="{77F27A93-AAA5-3E8F-6D79-F596DD6F5656}"/>
                </a:ext>
              </a:extLst>
            </p:cNvPr>
            <p:cNvSpPr/>
            <p:nvPr/>
          </p:nvSpPr>
          <p:spPr>
            <a:xfrm>
              <a:off x="1275907" y="2130439"/>
              <a:ext cx="1584251" cy="40011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5" name="TextBox 2064">
              <a:extLst>
                <a:ext uri="{FF2B5EF4-FFF2-40B4-BE49-F238E27FC236}">
                  <a16:creationId xmlns:a16="http://schemas.microsoft.com/office/drawing/2014/main" id="{DE3CA54D-DAF3-81B5-4293-D95B622F6413}"/>
                </a:ext>
              </a:extLst>
            </p:cNvPr>
            <p:cNvSpPr txBox="1"/>
            <p:nvPr/>
          </p:nvSpPr>
          <p:spPr>
            <a:xfrm>
              <a:off x="1400277" y="2129076"/>
              <a:ext cx="133551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/>
                <a:t>Iteration 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2271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30" grpId="0" animBg="1"/>
      <p:bldP spid="205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566445-B30D-469D-2AB7-81E5C943DDD5}"/>
              </a:ext>
            </a:extLst>
          </p:cNvPr>
          <p:cNvSpPr/>
          <p:nvPr/>
        </p:nvSpPr>
        <p:spPr>
          <a:xfrm>
            <a:off x="221511" y="2530549"/>
            <a:ext cx="4850219" cy="38139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11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Event-driven Simulation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/>
              <p:nvPr/>
            </p:nvSpPr>
            <p:spPr>
              <a:xfrm>
                <a:off x="221510" y="1113758"/>
                <a:ext cx="541114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Suppose instances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are: 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5.3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9.5</a:t>
                </a:r>
                <a:r>
                  <a:rPr lang="en-US" sz="2400" dirty="0"/>
                  <a:t>, …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10" y="1113758"/>
                <a:ext cx="5411147" cy="461665"/>
              </a:xfrm>
              <a:prstGeom prst="rect">
                <a:avLst/>
              </a:prstGeom>
              <a:blipFill>
                <a:blip r:embed="rId3"/>
                <a:stretch>
                  <a:fillRect l="-1689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F7E739-F451-077C-F9BF-004F8BE727C6}"/>
                  </a:ext>
                </a:extLst>
              </p:cNvPr>
              <p:cNvSpPr txBox="1"/>
              <p:nvPr/>
            </p:nvSpPr>
            <p:spPr>
              <a:xfrm>
                <a:off x="7028110" y="1113757"/>
                <a:ext cx="501597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Suppose instances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dirty="0"/>
                  <a:t> are: 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10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1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7</a:t>
                </a:r>
                <a:r>
                  <a:rPr lang="en-US" sz="2400" dirty="0"/>
                  <a:t>, …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F7E739-F451-077C-F9BF-004F8BE727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8110" y="1113757"/>
                <a:ext cx="5015979" cy="461665"/>
              </a:xfrm>
              <a:prstGeom prst="rect">
                <a:avLst/>
              </a:prstGeom>
              <a:blipFill>
                <a:blip r:embed="rId4"/>
                <a:stretch>
                  <a:fillRect l="-1944" t="-10667" r="-729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EAAC7E-44DE-60F6-7148-B9D73D865E48}"/>
                  </a:ext>
                </a:extLst>
              </p:cNvPr>
              <p:cNvSpPr txBox="1"/>
              <p:nvPr/>
            </p:nvSpPr>
            <p:spPr>
              <a:xfrm>
                <a:off x="317204" y="331492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State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EAAC7E-44DE-60F6-7148-B9D73D865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4" y="3314923"/>
                <a:ext cx="2286473" cy="400110"/>
              </a:xfrm>
              <a:prstGeom prst="rect">
                <a:avLst/>
              </a:prstGeom>
              <a:blipFill>
                <a:blip r:embed="rId5"/>
                <a:stretch>
                  <a:fillRect l="-2667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DBDBE85-9BAC-3D8F-4EF9-C10973F72F57}"/>
                  </a:ext>
                </a:extLst>
              </p:cNvPr>
              <p:cNvSpPr txBox="1"/>
              <p:nvPr/>
            </p:nvSpPr>
            <p:spPr>
              <a:xfrm>
                <a:off x="317203" y="3889081"/>
                <a:ext cx="4677442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</a:t>
                </a:r>
                <a:r>
                  <a:rPr lang="en-US" sz="2000" dirty="0" err="1"/>
                  <a:t>Compl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𝐺𝑒𝑛𝑒𝑟𝑎𝑡𝑒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DBDBE85-9BAC-3D8F-4EF9-C10973F72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3" y="3889081"/>
                <a:ext cx="4677442" cy="400110"/>
              </a:xfrm>
              <a:prstGeom prst="rect">
                <a:avLst/>
              </a:prstGeom>
              <a:blipFill>
                <a:blip r:embed="rId6"/>
                <a:stretch>
                  <a:fillRect l="-1304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DFF18-99C8-5D27-D869-F0C646756D49}"/>
                  </a:ext>
                </a:extLst>
              </p:cNvPr>
              <p:cNvSpPr txBox="1"/>
              <p:nvPr/>
            </p:nvSpPr>
            <p:spPr>
              <a:xfrm>
                <a:off x="317203" y="4463239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Time-to-next-Arrival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𝐺𝑒𝑛𝑒𝑟𝑎𝑡𝑒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DFF18-99C8-5D27-D869-F0C646756D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3" y="4463239"/>
                <a:ext cx="4754528" cy="400110"/>
              </a:xfrm>
              <a:prstGeom prst="rect">
                <a:avLst/>
              </a:prstGeom>
              <a:blipFill>
                <a:blip r:embed="rId7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D32BF-4A0B-83BA-B9BD-2C8EC23D6F93}"/>
                  </a:ext>
                </a:extLst>
              </p:cNvPr>
              <p:cNvSpPr txBox="1"/>
              <p:nvPr/>
            </p:nvSpPr>
            <p:spPr>
              <a:xfrm>
                <a:off x="317201" y="5130131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Next-Event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  <m:r>
                              <a:rPr lang="en-US" sz="20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b="0" i="0" dirty="0" smtClean="0"/>
                              <m:t>A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dirty="0"/>
                      <m:t>T</m:t>
                    </m:r>
                    <m:r>
                      <m:rPr>
                        <m:nor/>
                      </m:rPr>
                      <a:rPr lang="en-US" sz="2000" dirty="0"/>
                      <m:t>−</m:t>
                    </m:r>
                    <m:r>
                      <m:rPr>
                        <m:nor/>
                      </m:rPr>
                      <a:rPr lang="en-US" sz="2000" dirty="0"/>
                      <m:t>A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D32BF-4A0B-83BA-B9BD-2C8EC23D6F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1" y="5130131"/>
                <a:ext cx="4754528" cy="400110"/>
              </a:xfrm>
              <a:prstGeom prst="rect">
                <a:avLst/>
              </a:prstGeom>
              <a:blipFill>
                <a:blip r:embed="rId8"/>
                <a:stretch>
                  <a:fillRect l="-1282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FD168D-6B76-2421-8422-66DF267593F0}"/>
                  </a:ext>
                </a:extLst>
              </p:cNvPr>
              <p:cNvSpPr txBox="1"/>
              <p:nvPr/>
            </p:nvSpPr>
            <p:spPr>
              <a:xfrm>
                <a:off x="317201" y="5800056"/>
                <a:ext cx="2743200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Arrival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 @7.3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FD168D-6B76-2421-8422-66DF26759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1" y="5800056"/>
                <a:ext cx="2743200" cy="400110"/>
              </a:xfrm>
              <a:prstGeom prst="rect">
                <a:avLst/>
              </a:prstGeom>
              <a:blipFill>
                <a:blip r:embed="rId9"/>
                <a:stretch>
                  <a:fillRect l="-222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D507D2-FFF2-C951-18BF-9BFD6CDB1FB4}"/>
                  </a:ext>
                </a:extLst>
              </p:cNvPr>
              <p:cNvSpPr txBox="1"/>
              <p:nvPr/>
            </p:nvSpPr>
            <p:spPr>
              <a:xfrm>
                <a:off x="317204" y="273180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CLOCK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5.3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D507D2-FFF2-C951-18BF-9BFD6CDB1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4" y="2731803"/>
                <a:ext cx="2286473" cy="400110"/>
              </a:xfrm>
              <a:prstGeom prst="rect">
                <a:avLst/>
              </a:prstGeom>
              <a:blipFill>
                <a:blip r:embed="rId10"/>
                <a:stretch>
                  <a:fillRect l="-2667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rrow: Right 29">
            <a:extLst>
              <a:ext uri="{FF2B5EF4-FFF2-40B4-BE49-F238E27FC236}">
                <a16:creationId xmlns:a16="http://schemas.microsoft.com/office/drawing/2014/main" id="{E6459810-964E-3D2C-AA5F-2E3BEA64DBE7}"/>
              </a:ext>
            </a:extLst>
          </p:cNvPr>
          <p:cNvSpPr/>
          <p:nvPr/>
        </p:nvSpPr>
        <p:spPr>
          <a:xfrm>
            <a:off x="5273749" y="4116038"/>
            <a:ext cx="822251" cy="365125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2496091-DD09-4CD5-F4B3-6B741F69BEBF}"/>
              </a:ext>
            </a:extLst>
          </p:cNvPr>
          <p:cNvGrpSpPr/>
          <p:nvPr/>
        </p:nvGrpSpPr>
        <p:grpSpPr>
          <a:xfrm>
            <a:off x="1854494" y="2329812"/>
            <a:ext cx="1584251" cy="401473"/>
            <a:chOff x="1275907" y="2129076"/>
            <a:chExt cx="1584251" cy="401473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37444FCC-A59A-10D3-6433-61BA7EC8277E}"/>
                </a:ext>
              </a:extLst>
            </p:cNvPr>
            <p:cNvSpPr/>
            <p:nvPr/>
          </p:nvSpPr>
          <p:spPr>
            <a:xfrm>
              <a:off x="1275907" y="2130439"/>
              <a:ext cx="1584251" cy="40011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03C8D9C-C489-7B8E-B90F-1D43500AD0F4}"/>
                </a:ext>
              </a:extLst>
            </p:cNvPr>
            <p:cNvSpPr txBox="1"/>
            <p:nvPr/>
          </p:nvSpPr>
          <p:spPr>
            <a:xfrm>
              <a:off x="1400277" y="2129076"/>
              <a:ext cx="133551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/>
                <a:t>Iteration 2</a:t>
              </a:r>
            </a:p>
          </p:txBody>
        </p:sp>
      </p:grpSp>
      <p:sp>
        <p:nvSpPr>
          <p:cNvPr id="2051" name="Rectangle 2050">
            <a:extLst>
              <a:ext uri="{FF2B5EF4-FFF2-40B4-BE49-F238E27FC236}">
                <a16:creationId xmlns:a16="http://schemas.microsoft.com/office/drawing/2014/main" id="{22EC1B70-6551-1EE1-AFF8-4AF8A6A5FB17}"/>
              </a:ext>
            </a:extLst>
          </p:cNvPr>
          <p:cNvSpPr/>
          <p:nvPr/>
        </p:nvSpPr>
        <p:spPr>
          <a:xfrm>
            <a:off x="6375104" y="2502079"/>
            <a:ext cx="4850219" cy="38139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3" name="TextBox 2052">
                <a:extLst>
                  <a:ext uri="{FF2B5EF4-FFF2-40B4-BE49-F238E27FC236}">
                    <a16:creationId xmlns:a16="http://schemas.microsoft.com/office/drawing/2014/main" id="{68C7F21D-5D5D-FCC6-A1FB-E54057B835FD}"/>
                  </a:ext>
                </a:extLst>
              </p:cNvPr>
              <p:cNvSpPr txBox="1"/>
              <p:nvPr/>
            </p:nvSpPr>
            <p:spPr>
              <a:xfrm>
                <a:off x="6470797" y="328645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State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3" name="TextBox 2052">
                <a:extLst>
                  <a:ext uri="{FF2B5EF4-FFF2-40B4-BE49-F238E27FC236}">
                    <a16:creationId xmlns:a16="http://schemas.microsoft.com/office/drawing/2014/main" id="{68C7F21D-5D5D-FCC6-A1FB-E54057B835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7" y="3286453"/>
                <a:ext cx="2286473" cy="400110"/>
              </a:xfrm>
              <a:prstGeom prst="rect">
                <a:avLst/>
              </a:prstGeom>
              <a:blipFill>
                <a:blip r:embed="rId11"/>
                <a:stretch>
                  <a:fillRect l="-266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5" name="TextBox 2054">
                <a:extLst>
                  <a:ext uri="{FF2B5EF4-FFF2-40B4-BE49-F238E27FC236}">
                    <a16:creationId xmlns:a16="http://schemas.microsoft.com/office/drawing/2014/main" id="{C4F955DF-AEDC-C72D-87CE-C785933B8A88}"/>
                  </a:ext>
                </a:extLst>
              </p:cNvPr>
              <p:cNvSpPr txBox="1"/>
              <p:nvPr/>
            </p:nvSpPr>
            <p:spPr>
              <a:xfrm>
                <a:off x="6470795" y="3860611"/>
                <a:ext cx="4754527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</a:t>
                </a:r>
                <a:r>
                  <a:rPr lang="en-US" sz="2000" dirty="0" err="1"/>
                  <a:t>Compl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10−2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5" name="TextBox 2054">
                <a:extLst>
                  <a:ext uri="{FF2B5EF4-FFF2-40B4-BE49-F238E27FC236}">
                    <a16:creationId xmlns:a16="http://schemas.microsoft.com/office/drawing/2014/main" id="{C4F955DF-AEDC-C72D-87CE-C785933B8A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5" y="3860611"/>
                <a:ext cx="4754527" cy="400110"/>
              </a:xfrm>
              <a:prstGeom prst="rect">
                <a:avLst/>
              </a:prstGeom>
              <a:blipFill>
                <a:blip r:embed="rId12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6A0391A1-7E06-B58E-1B8C-A8E57D61C524}"/>
                  </a:ext>
                </a:extLst>
              </p:cNvPr>
              <p:cNvSpPr txBox="1"/>
              <p:nvPr/>
            </p:nvSpPr>
            <p:spPr>
              <a:xfrm>
                <a:off x="6470796" y="4434769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Time-to-next-Arrival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𝐺𝑒𝑛𝑒𝑟𝑎𝑡𝑒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9.5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6A0391A1-7E06-B58E-1B8C-A8E57D61C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6" y="4434769"/>
                <a:ext cx="4754528" cy="400110"/>
              </a:xfrm>
              <a:prstGeom prst="rect">
                <a:avLst/>
              </a:prstGeom>
              <a:blipFill>
                <a:blip r:embed="rId13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9" name="TextBox 2058">
                <a:extLst>
                  <a:ext uri="{FF2B5EF4-FFF2-40B4-BE49-F238E27FC236}">
                    <a16:creationId xmlns:a16="http://schemas.microsoft.com/office/drawing/2014/main" id="{73261233-C4F4-FAFB-160C-4AC9554113A6}"/>
                  </a:ext>
                </a:extLst>
              </p:cNvPr>
              <p:cNvSpPr txBox="1"/>
              <p:nvPr/>
            </p:nvSpPr>
            <p:spPr>
              <a:xfrm>
                <a:off x="6470794" y="5101661"/>
                <a:ext cx="452061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Next-Event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  <m:r>
                              <a:rPr lang="en-US" sz="20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b="0" i="0" dirty="0" smtClean="0"/>
                              <m:t>A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dirty="0"/>
                      <m:t>T</m:t>
                    </m:r>
                    <m:r>
                      <m:rPr>
                        <m:nor/>
                      </m:rPr>
                      <a:rPr lang="en-US" sz="2000" dirty="0"/>
                      <m:t>−</m:t>
                    </m:r>
                    <m:r>
                      <m:rPr>
                        <m:nor/>
                      </m:rPr>
                      <a:rPr lang="en-US" sz="2000" b="0" i="0" dirty="0" smtClean="0"/>
                      <m:t>C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9" name="TextBox 2058">
                <a:extLst>
                  <a:ext uri="{FF2B5EF4-FFF2-40B4-BE49-F238E27FC236}">
                    <a16:creationId xmlns:a16="http://schemas.microsoft.com/office/drawing/2014/main" id="{73261233-C4F4-FAFB-160C-4AC9554113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4" y="5101661"/>
                <a:ext cx="4520613" cy="400110"/>
              </a:xfrm>
              <a:prstGeom prst="rect">
                <a:avLst/>
              </a:prstGeom>
              <a:blipFill>
                <a:blip r:embed="rId14"/>
                <a:stretch>
                  <a:fillRect l="-1348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1" name="TextBox 2060">
                <a:extLst>
                  <a:ext uri="{FF2B5EF4-FFF2-40B4-BE49-F238E27FC236}">
                    <a16:creationId xmlns:a16="http://schemas.microsoft.com/office/drawing/2014/main" id="{C76EB02E-8268-B189-A00A-D64ACF73E21A}"/>
                  </a:ext>
                </a:extLst>
              </p:cNvPr>
              <p:cNvSpPr txBox="1"/>
              <p:nvPr/>
            </p:nvSpPr>
            <p:spPr>
              <a:xfrm>
                <a:off x="6470793" y="5771586"/>
                <a:ext cx="3226099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Completion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 @15.3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61" name="TextBox 2060">
                <a:extLst>
                  <a:ext uri="{FF2B5EF4-FFF2-40B4-BE49-F238E27FC236}">
                    <a16:creationId xmlns:a16="http://schemas.microsoft.com/office/drawing/2014/main" id="{C76EB02E-8268-B189-A00A-D64ACF73E2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3" y="5771586"/>
                <a:ext cx="3226099" cy="400110"/>
              </a:xfrm>
              <a:prstGeom prst="rect">
                <a:avLst/>
              </a:prstGeom>
              <a:blipFill>
                <a:blip r:embed="rId15"/>
                <a:stretch>
                  <a:fillRect l="-1887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2" name="TextBox 2061">
                <a:extLst>
                  <a:ext uri="{FF2B5EF4-FFF2-40B4-BE49-F238E27FC236}">
                    <a16:creationId xmlns:a16="http://schemas.microsoft.com/office/drawing/2014/main" id="{1A93B7CB-3BAD-AADF-E30B-2ABF1072061F}"/>
                  </a:ext>
                </a:extLst>
              </p:cNvPr>
              <p:cNvSpPr txBox="1"/>
              <p:nvPr/>
            </p:nvSpPr>
            <p:spPr>
              <a:xfrm>
                <a:off x="6470797" y="270333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CLOCK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7.3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62" name="TextBox 2061">
                <a:extLst>
                  <a:ext uri="{FF2B5EF4-FFF2-40B4-BE49-F238E27FC236}">
                    <a16:creationId xmlns:a16="http://schemas.microsoft.com/office/drawing/2014/main" id="{1A93B7CB-3BAD-AADF-E30B-2ABF107206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7" y="2703333"/>
                <a:ext cx="2286473" cy="400110"/>
              </a:xfrm>
              <a:prstGeom prst="rect">
                <a:avLst/>
              </a:prstGeom>
              <a:blipFill>
                <a:blip r:embed="rId16"/>
                <a:stretch>
                  <a:fillRect l="-266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63" name="Group 2062">
            <a:extLst>
              <a:ext uri="{FF2B5EF4-FFF2-40B4-BE49-F238E27FC236}">
                <a16:creationId xmlns:a16="http://schemas.microsoft.com/office/drawing/2014/main" id="{8EEC3250-2D57-3C40-2E68-922E2E5ADBBD}"/>
              </a:ext>
            </a:extLst>
          </p:cNvPr>
          <p:cNvGrpSpPr/>
          <p:nvPr/>
        </p:nvGrpSpPr>
        <p:grpSpPr>
          <a:xfrm>
            <a:off x="8008087" y="2301342"/>
            <a:ext cx="1584251" cy="401473"/>
            <a:chOff x="1275907" y="2129076"/>
            <a:chExt cx="1584251" cy="401473"/>
          </a:xfrm>
        </p:grpSpPr>
        <p:sp>
          <p:nvSpPr>
            <p:cNvPr id="2064" name="Rectangle 2063">
              <a:extLst>
                <a:ext uri="{FF2B5EF4-FFF2-40B4-BE49-F238E27FC236}">
                  <a16:creationId xmlns:a16="http://schemas.microsoft.com/office/drawing/2014/main" id="{77F27A93-AAA5-3E8F-6D79-F596DD6F5656}"/>
                </a:ext>
              </a:extLst>
            </p:cNvPr>
            <p:cNvSpPr/>
            <p:nvPr/>
          </p:nvSpPr>
          <p:spPr>
            <a:xfrm>
              <a:off x="1275907" y="2130439"/>
              <a:ext cx="1584251" cy="40011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5" name="TextBox 2064">
              <a:extLst>
                <a:ext uri="{FF2B5EF4-FFF2-40B4-BE49-F238E27FC236}">
                  <a16:creationId xmlns:a16="http://schemas.microsoft.com/office/drawing/2014/main" id="{DE3CA54D-DAF3-81B5-4293-D95B622F6413}"/>
                </a:ext>
              </a:extLst>
            </p:cNvPr>
            <p:cNvSpPr txBox="1"/>
            <p:nvPr/>
          </p:nvSpPr>
          <p:spPr>
            <a:xfrm>
              <a:off x="1400277" y="2129076"/>
              <a:ext cx="133551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/>
                <a:t>Iteration 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654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051" grpId="0" animBg="1"/>
      <p:bldP spid="2055" grpId="0"/>
      <p:bldP spid="2057" grpId="0"/>
      <p:bldP spid="2059" grpId="0"/>
      <p:bldP spid="206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566445-B30D-469D-2AB7-81E5C943DDD5}"/>
              </a:ext>
            </a:extLst>
          </p:cNvPr>
          <p:cNvSpPr/>
          <p:nvPr/>
        </p:nvSpPr>
        <p:spPr>
          <a:xfrm>
            <a:off x="221511" y="2530549"/>
            <a:ext cx="4850219" cy="38139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12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Event-driven Simulation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/>
              <p:nvPr/>
            </p:nvSpPr>
            <p:spPr>
              <a:xfrm>
                <a:off x="221510" y="1113758"/>
                <a:ext cx="541114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Suppose instances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are: 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5.3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9.5</a:t>
                </a:r>
                <a:r>
                  <a:rPr lang="en-US" sz="2400" dirty="0"/>
                  <a:t>, …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10" y="1113758"/>
                <a:ext cx="5411147" cy="461665"/>
              </a:xfrm>
              <a:prstGeom prst="rect">
                <a:avLst/>
              </a:prstGeom>
              <a:blipFill>
                <a:blip r:embed="rId3"/>
                <a:stretch>
                  <a:fillRect l="-1689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F7E739-F451-077C-F9BF-004F8BE727C6}"/>
                  </a:ext>
                </a:extLst>
              </p:cNvPr>
              <p:cNvSpPr txBox="1"/>
              <p:nvPr/>
            </p:nvSpPr>
            <p:spPr>
              <a:xfrm>
                <a:off x="7028110" y="1113757"/>
                <a:ext cx="501597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Suppose instances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dirty="0"/>
                  <a:t> are: 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10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1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7</a:t>
                </a:r>
                <a:r>
                  <a:rPr lang="en-US" sz="2400" dirty="0"/>
                  <a:t>, …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F7E739-F451-077C-F9BF-004F8BE727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8110" y="1113757"/>
                <a:ext cx="5015979" cy="461665"/>
              </a:xfrm>
              <a:prstGeom prst="rect">
                <a:avLst/>
              </a:prstGeom>
              <a:blipFill>
                <a:blip r:embed="rId4"/>
                <a:stretch>
                  <a:fillRect l="-1944" t="-10667" r="-729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EAAC7E-44DE-60F6-7148-B9D73D865E48}"/>
                  </a:ext>
                </a:extLst>
              </p:cNvPr>
              <p:cNvSpPr txBox="1"/>
              <p:nvPr/>
            </p:nvSpPr>
            <p:spPr>
              <a:xfrm>
                <a:off x="317204" y="331492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State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EAAC7E-44DE-60F6-7148-B9D73D865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4" y="3314923"/>
                <a:ext cx="2286473" cy="400110"/>
              </a:xfrm>
              <a:prstGeom prst="rect">
                <a:avLst/>
              </a:prstGeom>
              <a:blipFill>
                <a:blip r:embed="rId5"/>
                <a:stretch>
                  <a:fillRect l="-2667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DBDBE85-9BAC-3D8F-4EF9-C10973F72F57}"/>
                  </a:ext>
                </a:extLst>
              </p:cNvPr>
              <p:cNvSpPr txBox="1"/>
              <p:nvPr/>
            </p:nvSpPr>
            <p:spPr>
              <a:xfrm>
                <a:off x="317203" y="3889081"/>
                <a:ext cx="4677442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</a:t>
                </a:r>
                <a:r>
                  <a:rPr lang="en-US" sz="2000" dirty="0" err="1"/>
                  <a:t>Compl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10−2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DBDBE85-9BAC-3D8F-4EF9-C10973F72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3" y="3889081"/>
                <a:ext cx="4677442" cy="400110"/>
              </a:xfrm>
              <a:prstGeom prst="rect">
                <a:avLst/>
              </a:prstGeom>
              <a:blipFill>
                <a:blip r:embed="rId6"/>
                <a:stretch>
                  <a:fillRect l="-1304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DFF18-99C8-5D27-D869-F0C646756D49}"/>
                  </a:ext>
                </a:extLst>
              </p:cNvPr>
              <p:cNvSpPr txBox="1"/>
              <p:nvPr/>
            </p:nvSpPr>
            <p:spPr>
              <a:xfrm>
                <a:off x="317203" y="4463239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Time-to-next-Arrival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𝐺𝑒𝑛𝑒𝑟𝑎𝑡𝑒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9.5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DFF18-99C8-5D27-D869-F0C646756D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3" y="4463239"/>
                <a:ext cx="4754528" cy="400110"/>
              </a:xfrm>
              <a:prstGeom prst="rect">
                <a:avLst/>
              </a:prstGeom>
              <a:blipFill>
                <a:blip r:embed="rId7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D32BF-4A0B-83BA-B9BD-2C8EC23D6F93}"/>
                  </a:ext>
                </a:extLst>
              </p:cNvPr>
              <p:cNvSpPr txBox="1"/>
              <p:nvPr/>
            </p:nvSpPr>
            <p:spPr>
              <a:xfrm>
                <a:off x="317201" y="5130131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Next-Event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  <m:r>
                              <a:rPr lang="en-US" sz="20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b="0" i="0" dirty="0" smtClean="0"/>
                              <m:t>A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dirty="0"/>
                      <m:t>T</m:t>
                    </m:r>
                    <m:r>
                      <m:rPr>
                        <m:nor/>
                      </m:rPr>
                      <a:rPr lang="en-US" sz="2000" dirty="0"/>
                      <m:t>−</m:t>
                    </m:r>
                    <m:r>
                      <m:rPr>
                        <m:nor/>
                      </m:rPr>
                      <a:rPr lang="en-US" sz="2000" b="0" i="0" dirty="0" smtClean="0"/>
                      <m:t>C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8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D32BF-4A0B-83BA-B9BD-2C8EC23D6F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1" y="5130131"/>
                <a:ext cx="4754528" cy="400110"/>
              </a:xfrm>
              <a:prstGeom prst="rect">
                <a:avLst/>
              </a:prstGeom>
              <a:blipFill>
                <a:blip r:embed="rId8"/>
                <a:stretch>
                  <a:fillRect l="-1282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FD168D-6B76-2421-8422-66DF267593F0}"/>
                  </a:ext>
                </a:extLst>
              </p:cNvPr>
              <p:cNvSpPr txBox="1"/>
              <p:nvPr/>
            </p:nvSpPr>
            <p:spPr>
              <a:xfrm>
                <a:off x="317200" y="5800056"/>
                <a:ext cx="3340399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Completion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 @15.3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FD168D-6B76-2421-8422-66DF26759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0" y="5800056"/>
                <a:ext cx="3340399" cy="400110"/>
              </a:xfrm>
              <a:prstGeom prst="rect">
                <a:avLst/>
              </a:prstGeom>
              <a:blipFill>
                <a:blip r:embed="rId9"/>
                <a:stretch>
                  <a:fillRect l="-182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D507D2-FFF2-C951-18BF-9BFD6CDB1FB4}"/>
                  </a:ext>
                </a:extLst>
              </p:cNvPr>
              <p:cNvSpPr txBox="1"/>
              <p:nvPr/>
            </p:nvSpPr>
            <p:spPr>
              <a:xfrm>
                <a:off x="317204" y="273180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CLOCK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7.3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D507D2-FFF2-C951-18BF-9BFD6CDB1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4" y="2731803"/>
                <a:ext cx="2286473" cy="400110"/>
              </a:xfrm>
              <a:prstGeom prst="rect">
                <a:avLst/>
              </a:prstGeom>
              <a:blipFill>
                <a:blip r:embed="rId10"/>
                <a:stretch>
                  <a:fillRect l="-2667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rrow: Right 29">
            <a:extLst>
              <a:ext uri="{FF2B5EF4-FFF2-40B4-BE49-F238E27FC236}">
                <a16:creationId xmlns:a16="http://schemas.microsoft.com/office/drawing/2014/main" id="{E6459810-964E-3D2C-AA5F-2E3BEA64DBE7}"/>
              </a:ext>
            </a:extLst>
          </p:cNvPr>
          <p:cNvSpPr/>
          <p:nvPr/>
        </p:nvSpPr>
        <p:spPr>
          <a:xfrm>
            <a:off x="5273749" y="4116038"/>
            <a:ext cx="822251" cy="365125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2496091-DD09-4CD5-F4B3-6B741F69BEBF}"/>
              </a:ext>
            </a:extLst>
          </p:cNvPr>
          <p:cNvGrpSpPr/>
          <p:nvPr/>
        </p:nvGrpSpPr>
        <p:grpSpPr>
          <a:xfrm>
            <a:off x="1854494" y="2329812"/>
            <a:ext cx="1584251" cy="401473"/>
            <a:chOff x="1275907" y="2129076"/>
            <a:chExt cx="1584251" cy="401473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37444FCC-A59A-10D3-6433-61BA7EC8277E}"/>
                </a:ext>
              </a:extLst>
            </p:cNvPr>
            <p:cNvSpPr/>
            <p:nvPr/>
          </p:nvSpPr>
          <p:spPr>
            <a:xfrm>
              <a:off x="1275907" y="2130439"/>
              <a:ext cx="1584251" cy="40011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03C8D9C-C489-7B8E-B90F-1D43500AD0F4}"/>
                </a:ext>
              </a:extLst>
            </p:cNvPr>
            <p:cNvSpPr txBox="1"/>
            <p:nvPr/>
          </p:nvSpPr>
          <p:spPr>
            <a:xfrm>
              <a:off x="1400277" y="2129076"/>
              <a:ext cx="133551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/>
                <a:t>Iteration 3</a:t>
              </a:r>
            </a:p>
          </p:txBody>
        </p:sp>
      </p:grpSp>
      <p:sp>
        <p:nvSpPr>
          <p:cNvPr id="2051" name="Rectangle 2050">
            <a:extLst>
              <a:ext uri="{FF2B5EF4-FFF2-40B4-BE49-F238E27FC236}">
                <a16:creationId xmlns:a16="http://schemas.microsoft.com/office/drawing/2014/main" id="{22EC1B70-6551-1EE1-AFF8-4AF8A6A5FB17}"/>
              </a:ext>
            </a:extLst>
          </p:cNvPr>
          <p:cNvSpPr/>
          <p:nvPr/>
        </p:nvSpPr>
        <p:spPr>
          <a:xfrm>
            <a:off x="6375104" y="2502079"/>
            <a:ext cx="4850219" cy="38139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3" name="TextBox 2052">
                <a:extLst>
                  <a:ext uri="{FF2B5EF4-FFF2-40B4-BE49-F238E27FC236}">
                    <a16:creationId xmlns:a16="http://schemas.microsoft.com/office/drawing/2014/main" id="{68C7F21D-5D5D-FCC6-A1FB-E54057B835FD}"/>
                  </a:ext>
                </a:extLst>
              </p:cNvPr>
              <p:cNvSpPr txBox="1"/>
              <p:nvPr/>
            </p:nvSpPr>
            <p:spPr>
              <a:xfrm>
                <a:off x="6470797" y="328645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State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3" name="TextBox 2052">
                <a:extLst>
                  <a:ext uri="{FF2B5EF4-FFF2-40B4-BE49-F238E27FC236}">
                    <a16:creationId xmlns:a16="http://schemas.microsoft.com/office/drawing/2014/main" id="{68C7F21D-5D5D-FCC6-A1FB-E54057B835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7" y="3286453"/>
                <a:ext cx="2286473" cy="400110"/>
              </a:xfrm>
              <a:prstGeom prst="rect">
                <a:avLst/>
              </a:prstGeom>
              <a:blipFill>
                <a:blip r:embed="rId11"/>
                <a:stretch>
                  <a:fillRect l="-266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5" name="TextBox 2054">
                <a:extLst>
                  <a:ext uri="{FF2B5EF4-FFF2-40B4-BE49-F238E27FC236}">
                    <a16:creationId xmlns:a16="http://schemas.microsoft.com/office/drawing/2014/main" id="{C4F955DF-AEDC-C72D-87CE-C785933B8A88}"/>
                  </a:ext>
                </a:extLst>
              </p:cNvPr>
              <p:cNvSpPr txBox="1"/>
              <p:nvPr/>
            </p:nvSpPr>
            <p:spPr>
              <a:xfrm>
                <a:off x="6470795" y="3860611"/>
                <a:ext cx="4754527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</a:t>
                </a:r>
                <a:r>
                  <a:rPr lang="en-US" sz="2000" dirty="0" err="1"/>
                  <a:t>Compl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𝐺𝑒𝑛𝑒𝑟𝑎𝑡𝑒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)=1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5" name="TextBox 2054">
                <a:extLst>
                  <a:ext uri="{FF2B5EF4-FFF2-40B4-BE49-F238E27FC236}">
                    <a16:creationId xmlns:a16="http://schemas.microsoft.com/office/drawing/2014/main" id="{C4F955DF-AEDC-C72D-87CE-C785933B8A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5" y="3860611"/>
                <a:ext cx="4754527" cy="400110"/>
              </a:xfrm>
              <a:prstGeom prst="rect">
                <a:avLst/>
              </a:prstGeom>
              <a:blipFill>
                <a:blip r:embed="rId12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6A0391A1-7E06-B58E-1B8C-A8E57D61C524}"/>
                  </a:ext>
                </a:extLst>
              </p:cNvPr>
              <p:cNvSpPr txBox="1"/>
              <p:nvPr/>
            </p:nvSpPr>
            <p:spPr>
              <a:xfrm>
                <a:off x="6470796" y="4434769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Time-to-next-Arrival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9.5−8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1.5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6A0391A1-7E06-B58E-1B8C-A8E57D61C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6" y="4434769"/>
                <a:ext cx="4754528" cy="400110"/>
              </a:xfrm>
              <a:prstGeom prst="rect">
                <a:avLst/>
              </a:prstGeom>
              <a:blipFill>
                <a:blip r:embed="rId13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9" name="TextBox 2058">
                <a:extLst>
                  <a:ext uri="{FF2B5EF4-FFF2-40B4-BE49-F238E27FC236}">
                    <a16:creationId xmlns:a16="http://schemas.microsoft.com/office/drawing/2014/main" id="{73261233-C4F4-FAFB-160C-4AC9554113A6}"/>
                  </a:ext>
                </a:extLst>
              </p:cNvPr>
              <p:cNvSpPr txBox="1"/>
              <p:nvPr/>
            </p:nvSpPr>
            <p:spPr>
              <a:xfrm>
                <a:off x="6470794" y="5101661"/>
                <a:ext cx="452061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Next-Event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  <m:r>
                              <a:rPr lang="en-US" sz="20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b="0" i="0" dirty="0" smtClean="0"/>
                              <m:t>A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dirty="0"/>
                      <m:t>T</m:t>
                    </m:r>
                    <m:r>
                      <m:rPr>
                        <m:nor/>
                      </m:rPr>
                      <a:rPr lang="en-US" sz="2000" dirty="0"/>
                      <m:t>−</m:t>
                    </m:r>
                    <m:r>
                      <m:rPr>
                        <m:nor/>
                      </m:rPr>
                      <a:rPr lang="en-US" sz="2000" b="0" i="0" dirty="0" smtClean="0"/>
                      <m:t>C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9" name="TextBox 2058">
                <a:extLst>
                  <a:ext uri="{FF2B5EF4-FFF2-40B4-BE49-F238E27FC236}">
                    <a16:creationId xmlns:a16="http://schemas.microsoft.com/office/drawing/2014/main" id="{73261233-C4F4-FAFB-160C-4AC9554113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4" y="5101661"/>
                <a:ext cx="4520613" cy="400110"/>
              </a:xfrm>
              <a:prstGeom prst="rect">
                <a:avLst/>
              </a:prstGeom>
              <a:blipFill>
                <a:blip r:embed="rId14"/>
                <a:stretch>
                  <a:fillRect l="-1348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1" name="TextBox 2060">
                <a:extLst>
                  <a:ext uri="{FF2B5EF4-FFF2-40B4-BE49-F238E27FC236}">
                    <a16:creationId xmlns:a16="http://schemas.microsoft.com/office/drawing/2014/main" id="{C76EB02E-8268-B189-A00A-D64ACF73E21A}"/>
                  </a:ext>
                </a:extLst>
              </p:cNvPr>
              <p:cNvSpPr txBox="1"/>
              <p:nvPr/>
            </p:nvSpPr>
            <p:spPr>
              <a:xfrm>
                <a:off x="6470793" y="5771586"/>
                <a:ext cx="3226099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Completion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 @16.3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61" name="TextBox 2060">
                <a:extLst>
                  <a:ext uri="{FF2B5EF4-FFF2-40B4-BE49-F238E27FC236}">
                    <a16:creationId xmlns:a16="http://schemas.microsoft.com/office/drawing/2014/main" id="{C76EB02E-8268-B189-A00A-D64ACF73E2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3" y="5771586"/>
                <a:ext cx="3226099" cy="400110"/>
              </a:xfrm>
              <a:prstGeom prst="rect">
                <a:avLst/>
              </a:prstGeom>
              <a:blipFill>
                <a:blip r:embed="rId15"/>
                <a:stretch>
                  <a:fillRect l="-1887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2" name="TextBox 2061">
                <a:extLst>
                  <a:ext uri="{FF2B5EF4-FFF2-40B4-BE49-F238E27FC236}">
                    <a16:creationId xmlns:a16="http://schemas.microsoft.com/office/drawing/2014/main" id="{1A93B7CB-3BAD-AADF-E30B-2ABF1072061F}"/>
                  </a:ext>
                </a:extLst>
              </p:cNvPr>
              <p:cNvSpPr txBox="1"/>
              <p:nvPr/>
            </p:nvSpPr>
            <p:spPr>
              <a:xfrm>
                <a:off x="6470797" y="270333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CLOCK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15.3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62" name="TextBox 2061">
                <a:extLst>
                  <a:ext uri="{FF2B5EF4-FFF2-40B4-BE49-F238E27FC236}">
                    <a16:creationId xmlns:a16="http://schemas.microsoft.com/office/drawing/2014/main" id="{1A93B7CB-3BAD-AADF-E30B-2ABF107206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7" y="2703333"/>
                <a:ext cx="2286473" cy="400110"/>
              </a:xfrm>
              <a:prstGeom prst="rect">
                <a:avLst/>
              </a:prstGeom>
              <a:blipFill>
                <a:blip r:embed="rId16"/>
                <a:stretch>
                  <a:fillRect l="-266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63" name="Group 2062">
            <a:extLst>
              <a:ext uri="{FF2B5EF4-FFF2-40B4-BE49-F238E27FC236}">
                <a16:creationId xmlns:a16="http://schemas.microsoft.com/office/drawing/2014/main" id="{8EEC3250-2D57-3C40-2E68-922E2E5ADBBD}"/>
              </a:ext>
            </a:extLst>
          </p:cNvPr>
          <p:cNvGrpSpPr/>
          <p:nvPr/>
        </p:nvGrpSpPr>
        <p:grpSpPr>
          <a:xfrm>
            <a:off x="8008087" y="2301342"/>
            <a:ext cx="1584251" cy="401473"/>
            <a:chOff x="1275907" y="2129076"/>
            <a:chExt cx="1584251" cy="401473"/>
          </a:xfrm>
        </p:grpSpPr>
        <p:sp>
          <p:nvSpPr>
            <p:cNvPr id="2064" name="Rectangle 2063">
              <a:extLst>
                <a:ext uri="{FF2B5EF4-FFF2-40B4-BE49-F238E27FC236}">
                  <a16:creationId xmlns:a16="http://schemas.microsoft.com/office/drawing/2014/main" id="{77F27A93-AAA5-3E8F-6D79-F596DD6F5656}"/>
                </a:ext>
              </a:extLst>
            </p:cNvPr>
            <p:cNvSpPr/>
            <p:nvPr/>
          </p:nvSpPr>
          <p:spPr>
            <a:xfrm>
              <a:off x="1275907" y="2130439"/>
              <a:ext cx="1584251" cy="40011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5" name="TextBox 2064">
              <a:extLst>
                <a:ext uri="{FF2B5EF4-FFF2-40B4-BE49-F238E27FC236}">
                  <a16:creationId xmlns:a16="http://schemas.microsoft.com/office/drawing/2014/main" id="{DE3CA54D-DAF3-81B5-4293-D95B622F6413}"/>
                </a:ext>
              </a:extLst>
            </p:cNvPr>
            <p:cNvSpPr txBox="1"/>
            <p:nvPr/>
          </p:nvSpPr>
          <p:spPr>
            <a:xfrm>
              <a:off x="1400277" y="2129076"/>
              <a:ext cx="133551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/>
                <a:t>Iteration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106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051" grpId="0" animBg="1"/>
      <p:bldP spid="2055" grpId="0"/>
      <p:bldP spid="2057" grpId="0"/>
      <p:bldP spid="2059" grpId="0"/>
      <p:bldP spid="20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A4566445-B30D-469D-2AB7-81E5C943DDD5}"/>
              </a:ext>
            </a:extLst>
          </p:cNvPr>
          <p:cNvSpPr/>
          <p:nvPr/>
        </p:nvSpPr>
        <p:spPr>
          <a:xfrm>
            <a:off x="221511" y="2530549"/>
            <a:ext cx="4850219" cy="38139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13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Event-driven Simulation Example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/>
              <p:nvPr/>
            </p:nvSpPr>
            <p:spPr>
              <a:xfrm>
                <a:off x="221510" y="1113758"/>
                <a:ext cx="541114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Suppose instances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are: 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5.3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2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9.5</a:t>
                </a:r>
                <a:r>
                  <a:rPr lang="en-US" sz="2400" dirty="0"/>
                  <a:t>, …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10" y="1113758"/>
                <a:ext cx="5411147" cy="461665"/>
              </a:xfrm>
              <a:prstGeom prst="rect">
                <a:avLst/>
              </a:prstGeom>
              <a:blipFill>
                <a:blip r:embed="rId3"/>
                <a:stretch>
                  <a:fillRect l="-1689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F7E739-F451-077C-F9BF-004F8BE727C6}"/>
                  </a:ext>
                </a:extLst>
              </p:cNvPr>
              <p:cNvSpPr txBox="1"/>
              <p:nvPr/>
            </p:nvSpPr>
            <p:spPr>
              <a:xfrm>
                <a:off x="7028110" y="1113757"/>
                <a:ext cx="501597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Suppose instances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dirty="0"/>
                  <a:t> are: 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10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1</a:t>
                </a:r>
                <a:r>
                  <a:rPr lang="en-US" sz="2400" dirty="0"/>
                  <a:t>, </a:t>
                </a:r>
                <a:r>
                  <a:rPr lang="en-US" sz="2400" dirty="0">
                    <a:solidFill>
                      <a:schemeClr val="accent1">
                        <a:lumMod val="75000"/>
                      </a:schemeClr>
                    </a:solidFill>
                  </a:rPr>
                  <a:t>7</a:t>
                </a:r>
                <a:r>
                  <a:rPr lang="en-US" sz="2400" dirty="0"/>
                  <a:t>, …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EF7E739-F451-077C-F9BF-004F8BE727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8110" y="1113757"/>
                <a:ext cx="5015979" cy="461665"/>
              </a:xfrm>
              <a:prstGeom prst="rect">
                <a:avLst/>
              </a:prstGeom>
              <a:blipFill>
                <a:blip r:embed="rId4"/>
                <a:stretch>
                  <a:fillRect l="-1944" t="-10667" r="-729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EAAC7E-44DE-60F6-7148-B9D73D865E48}"/>
                  </a:ext>
                </a:extLst>
              </p:cNvPr>
              <p:cNvSpPr txBox="1"/>
              <p:nvPr/>
            </p:nvSpPr>
            <p:spPr>
              <a:xfrm>
                <a:off x="317204" y="331492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State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DEAAC7E-44DE-60F6-7148-B9D73D865E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4" y="3314923"/>
                <a:ext cx="2286473" cy="400110"/>
              </a:xfrm>
              <a:prstGeom prst="rect">
                <a:avLst/>
              </a:prstGeom>
              <a:blipFill>
                <a:blip r:embed="rId5"/>
                <a:stretch>
                  <a:fillRect l="-2667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DBDBE85-9BAC-3D8F-4EF9-C10973F72F57}"/>
                  </a:ext>
                </a:extLst>
              </p:cNvPr>
              <p:cNvSpPr txBox="1"/>
              <p:nvPr/>
            </p:nvSpPr>
            <p:spPr>
              <a:xfrm>
                <a:off x="317203" y="3889081"/>
                <a:ext cx="4677442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</a:t>
                </a:r>
                <a:r>
                  <a:rPr lang="en-US" sz="2000" dirty="0" err="1"/>
                  <a:t>Compl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𝐺𝑒𝑛𝑒𝑟𝑎𝑡𝑒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)=1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DBDBE85-9BAC-3D8F-4EF9-C10973F72F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3" y="3889081"/>
                <a:ext cx="4677442" cy="400110"/>
              </a:xfrm>
              <a:prstGeom prst="rect">
                <a:avLst/>
              </a:prstGeom>
              <a:blipFill>
                <a:blip r:embed="rId6"/>
                <a:stretch>
                  <a:fillRect l="-1304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DFF18-99C8-5D27-D869-F0C646756D49}"/>
                  </a:ext>
                </a:extLst>
              </p:cNvPr>
              <p:cNvSpPr txBox="1"/>
              <p:nvPr/>
            </p:nvSpPr>
            <p:spPr>
              <a:xfrm>
                <a:off x="317203" y="4463239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Time-to-next-Arrival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9.5−8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1.5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AADFF18-99C8-5D27-D869-F0C646756D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3" y="4463239"/>
                <a:ext cx="4754528" cy="400110"/>
              </a:xfrm>
              <a:prstGeom prst="rect">
                <a:avLst/>
              </a:prstGeom>
              <a:blipFill>
                <a:blip r:embed="rId7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D32BF-4A0B-83BA-B9BD-2C8EC23D6F93}"/>
                  </a:ext>
                </a:extLst>
              </p:cNvPr>
              <p:cNvSpPr txBox="1"/>
              <p:nvPr/>
            </p:nvSpPr>
            <p:spPr>
              <a:xfrm>
                <a:off x="317201" y="5130131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Next-Event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  <m:r>
                              <a:rPr lang="en-US" sz="20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b="0" i="0" dirty="0" smtClean="0"/>
                              <m:t>A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dirty="0"/>
                      <m:t>T</m:t>
                    </m:r>
                    <m:r>
                      <m:rPr>
                        <m:nor/>
                      </m:rPr>
                      <a:rPr lang="en-US" sz="2000" dirty="0"/>
                      <m:t>−</m:t>
                    </m:r>
                    <m:r>
                      <m:rPr>
                        <m:nor/>
                      </m:rPr>
                      <a:rPr lang="en-US" sz="2000" b="0" i="0" dirty="0" smtClean="0"/>
                      <m:t>C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FDAD32BF-4A0B-83BA-B9BD-2C8EC23D6F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1" y="5130131"/>
                <a:ext cx="4754528" cy="400110"/>
              </a:xfrm>
              <a:prstGeom prst="rect">
                <a:avLst/>
              </a:prstGeom>
              <a:blipFill>
                <a:blip r:embed="rId8"/>
                <a:stretch>
                  <a:fillRect l="-1282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FD168D-6B76-2421-8422-66DF267593F0}"/>
                  </a:ext>
                </a:extLst>
              </p:cNvPr>
              <p:cNvSpPr txBox="1"/>
              <p:nvPr/>
            </p:nvSpPr>
            <p:spPr>
              <a:xfrm>
                <a:off x="317200" y="5800056"/>
                <a:ext cx="3340399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Completion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 @16.3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AFD168D-6B76-2421-8422-66DF267593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0" y="5800056"/>
                <a:ext cx="3340399" cy="400110"/>
              </a:xfrm>
              <a:prstGeom prst="rect">
                <a:avLst/>
              </a:prstGeom>
              <a:blipFill>
                <a:blip r:embed="rId9"/>
                <a:stretch>
                  <a:fillRect l="-1825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D507D2-FFF2-C951-18BF-9BFD6CDB1FB4}"/>
                  </a:ext>
                </a:extLst>
              </p:cNvPr>
              <p:cNvSpPr txBox="1"/>
              <p:nvPr/>
            </p:nvSpPr>
            <p:spPr>
              <a:xfrm>
                <a:off x="317204" y="273180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CLOCK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15.3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AD507D2-FFF2-C951-18BF-9BFD6CDB1F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204" y="2731803"/>
                <a:ext cx="2286473" cy="400110"/>
              </a:xfrm>
              <a:prstGeom prst="rect">
                <a:avLst/>
              </a:prstGeom>
              <a:blipFill>
                <a:blip r:embed="rId10"/>
                <a:stretch>
                  <a:fillRect l="-2667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Arrow: Right 29">
            <a:extLst>
              <a:ext uri="{FF2B5EF4-FFF2-40B4-BE49-F238E27FC236}">
                <a16:creationId xmlns:a16="http://schemas.microsoft.com/office/drawing/2014/main" id="{E6459810-964E-3D2C-AA5F-2E3BEA64DBE7}"/>
              </a:ext>
            </a:extLst>
          </p:cNvPr>
          <p:cNvSpPr/>
          <p:nvPr/>
        </p:nvSpPr>
        <p:spPr>
          <a:xfrm>
            <a:off x="5273749" y="4116038"/>
            <a:ext cx="822251" cy="365125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2496091-DD09-4CD5-F4B3-6B741F69BEBF}"/>
              </a:ext>
            </a:extLst>
          </p:cNvPr>
          <p:cNvGrpSpPr/>
          <p:nvPr/>
        </p:nvGrpSpPr>
        <p:grpSpPr>
          <a:xfrm>
            <a:off x="1854494" y="2329812"/>
            <a:ext cx="1584251" cy="401473"/>
            <a:chOff x="1275907" y="2129076"/>
            <a:chExt cx="1584251" cy="401473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37444FCC-A59A-10D3-6433-61BA7EC8277E}"/>
                </a:ext>
              </a:extLst>
            </p:cNvPr>
            <p:cNvSpPr/>
            <p:nvPr/>
          </p:nvSpPr>
          <p:spPr>
            <a:xfrm>
              <a:off x="1275907" y="2130439"/>
              <a:ext cx="1584251" cy="40011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C03C8D9C-C489-7B8E-B90F-1D43500AD0F4}"/>
                </a:ext>
              </a:extLst>
            </p:cNvPr>
            <p:cNvSpPr txBox="1"/>
            <p:nvPr/>
          </p:nvSpPr>
          <p:spPr>
            <a:xfrm>
              <a:off x="1400277" y="2129076"/>
              <a:ext cx="133551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/>
                <a:t>Iteration 4</a:t>
              </a:r>
            </a:p>
          </p:txBody>
        </p:sp>
      </p:grpSp>
      <p:sp>
        <p:nvSpPr>
          <p:cNvPr id="2051" name="Rectangle 2050">
            <a:extLst>
              <a:ext uri="{FF2B5EF4-FFF2-40B4-BE49-F238E27FC236}">
                <a16:creationId xmlns:a16="http://schemas.microsoft.com/office/drawing/2014/main" id="{22EC1B70-6551-1EE1-AFF8-4AF8A6A5FB17}"/>
              </a:ext>
            </a:extLst>
          </p:cNvPr>
          <p:cNvSpPr/>
          <p:nvPr/>
        </p:nvSpPr>
        <p:spPr>
          <a:xfrm>
            <a:off x="6375104" y="2502079"/>
            <a:ext cx="4850219" cy="381392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53" name="TextBox 2052">
                <a:extLst>
                  <a:ext uri="{FF2B5EF4-FFF2-40B4-BE49-F238E27FC236}">
                    <a16:creationId xmlns:a16="http://schemas.microsoft.com/office/drawing/2014/main" id="{68C7F21D-5D5D-FCC6-A1FB-E54057B835FD}"/>
                  </a:ext>
                </a:extLst>
              </p:cNvPr>
              <p:cNvSpPr txBox="1"/>
              <p:nvPr/>
            </p:nvSpPr>
            <p:spPr>
              <a:xfrm>
                <a:off x="6470797" y="328645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State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3" name="TextBox 2052">
                <a:extLst>
                  <a:ext uri="{FF2B5EF4-FFF2-40B4-BE49-F238E27FC236}">
                    <a16:creationId xmlns:a16="http://schemas.microsoft.com/office/drawing/2014/main" id="{68C7F21D-5D5D-FCC6-A1FB-E54057B835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7" y="3286453"/>
                <a:ext cx="2286473" cy="400110"/>
              </a:xfrm>
              <a:prstGeom prst="rect">
                <a:avLst/>
              </a:prstGeom>
              <a:blipFill>
                <a:blip r:embed="rId11"/>
                <a:stretch>
                  <a:fillRect l="-266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5" name="TextBox 2054">
                <a:extLst>
                  <a:ext uri="{FF2B5EF4-FFF2-40B4-BE49-F238E27FC236}">
                    <a16:creationId xmlns:a16="http://schemas.microsoft.com/office/drawing/2014/main" id="{C4F955DF-AEDC-C72D-87CE-C785933B8A88}"/>
                  </a:ext>
                </a:extLst>
              </p:cNvPr>
              <p:cNvSpPr txBox="1"/>
              <p:nvPr/>
            </p:nvSpPr>
            <p:spPr>
              <a:xfrm>
                <a:off x="6470795" y="3860611"/>
                <a:ext cx="4754527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</a:t>
                </a:r>
                <a:r>
                  <a:rPr lang="en-US" sz="2000" dirty="0" err="1"/>
                  <a:t>Compl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5" name="TextBox 2054">
                <a:extLst>
                  <a:ext uri="{FF2B5EF4-FFF2-40B4-BE49-F238E27FC236}">
                    <a16:creationId xmlns:a16="http://schemas.microsoft.com/office/drawing/2014/main" id="{C4F955DF-AEDC-C72D-87CE-C785933B8A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5" y="3860611"/>
                <a:ext cx="4754527" cy="400110"/>
              </a:xfrm>
              <a:prstGeom prst="rect">
                <a:avLst/>
              </a:prstGeom>
              <a:blipFill>
                <a:blip r:embed="rId12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6A0391A1-7E06-B58E-1B8C-A8E57D61C524}"/>
                  </a:ext>
                </a:extLst>
              </p:cNvPr>
              <p:cNvSpPr txBox="1"/>
              <p:nvPr/>
            </p:nvSpPr>
            <p:spPr>
              <a:xfrm>
                <a:off x="6470796" y="4434769"/>
                <a:ext cx="475452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Time-to-next-Arrival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1.5−1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0.5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7" name="TextBox 2056">
                <a:extLst>
                  <a:ext uri="{FF2B5EF4-FFF2-40B4-BE49-F238E27FC236}">
                    <a16:creationId xmlns:a16="http://schemas.microsoft.com/office/drawing/2014/main" id="{6A0391A1-7E06-B58E-1B8C-A8E57D61C5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6" y="4434769"/>
                <a:ext cx="4754528" cy="400110"/>
              </a:xfrm>
              <a:prstGeom prst="rect">
                <a:avLst/>
              </a:prstGeom>
              <a:blipFill>
                <a:blip r:embed="rId13"/>
                <a:stretch>
                  <a:fillRect l="-1282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59" name="TextBox 2058">
                <a:extLst>
                  <a:ext uri="{FF2B5EF4-FFF2-40B4-BE49-F238E27FC236}">
                    <a16:creationId xmlns:a16="http://schemas.microsoft.com/office/drawing/2014/main" id="{73261233-C4F4-FAFB-160C-4AC9554113A6}"/>
                  </a:ext>
                </a:extLst>
              </p:cNvPr>
              <p:cNvSpPr txBox="1"/>
              <p:nvPr/>
            </p:nvSpPr>
            <p:spPr>
              <a:xfrm>
                <a:off x="6470794" y="5101661"/>
                <a:ext cx="4754527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Next-Event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0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min</m:t>
                        </m:r>
                      </m:fName>
                      <m:e>
                        <m:d>
                          <m:dPr>
                            <m:ctrlP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C</m:t>
                            </m:r>
                            <m:r>
                              <a:rPr lang="en-US" sz="2000" b="0" i="1" dirty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T</m:t>
                            </m:r>
                            <m:r>
                              <m:rPr>
                                <m:nor/>
                              </m:rPr>
                              <a:rPr lang="en-US" sz="2000" dirty="0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 sz="2000" b="0" i="0" dirty="0" smtClean="0"/>
                              <m:t>A</m:t>
                            </m:r>
                          </m:e>
                        </m:d>
                      </m:e>
                    </m:func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dirty="0"/>
                      <m:t>T</m:t>
                    </m:r>
                    <m:r>
                      <m:rPr>
                        <m:nor/>
                      </m:rPr>
                      <a:rPr lang="en-US" sz="2000" dirty="0"/>
                      <m:t>−</m:t>
                    </m:r>
                    <m:r>
                      <m:rPr>
                        <m:nor/>
                      </m:rPr>
                      <a:rPr lang="en-US" sz="2000" b="0" i="0" dirty="0" smtClean="0"/>
                      <m:t>A</m:t>
                    </m:r>
                    <m:r>
                      <a:rPr lang="en-US" sz="20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0.5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59" name="TextBox 2058">
                <a:extLst>
                  <a:ext uri="{FF2B5EF4-FFF2-40B4-BE49-F238E27FC236}">
                    <a16:creationId xmlns:a16="http://schemas.microsoft.com/office/drawing/2014/main" id="{73261233-C4F4-FAFB-160C-4AC9554113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4" y="5101661"/>
                <a:ext cx="4754527" cy="400110"/>
              </a:xfrm>
              <a:prstGeom prst="rect">
                <a:avLst/>
              </a:prstGeom>
              <a:blipFill>
                <a:blip r:embed="rId14"/>
                <a:stretch>
                  <a:fillRect l="-1282" t="-9091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1" name="TextBox 2060">
                <a:extLst>
                  <a:ext uri="{FF2B5EF4-FFF2-40B4-BE49-F238E27FC236}">
                    <a16:creationId xmlns:a16="http://schemas.microsoft.com/office/drawing/2014/main" id="{C76EB02E-8268-B189-A00A-D64ACF73E21A}"/>
                  </a:ext>
                </a:extLst>
              </p:cNvPr>
              <p:cNvSpPr txBox="1"/>
              <p:nvPr/>
            </p:nvSpPr>
            <p:spPr>
              <a:xfrm>
                <a:off x="6470793" y="5771586"/>
                <a:ext cx="3226099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Event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Arrival</m:t>
                    </m:r>
                    <m:r>
                      <m:rPr>
                        <m:nor/>
                      </m:rPr>
                      <a:rPr lang="en-US" sz="2000" b="0" i="0" dirty="0" smtClean="0">
                        <a:solidFill>
                          <a:srgbClr val="FF0000"/>
                        </a:solidFill>
                      </a:rPr>
                      <m:t> @16.8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61" name="TextBox 2060">
                <a:extLst>
                  <a:ext uri="{FF2B5EF4-FFF2-40B4-BE49-F238E27FC236}">
                    <a16:creationId xmlns:a16="http://schemas.microsoft.com/office/drawing/2014/main" id="{C76EB02E-8268-B189-A00A-D64ACF73E2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3" y="5771586"/>
                <a:ext cx="3226099" cy="400110"/>
              </a:xfrm>
              <a:prstGeom prst="rect">
                <a:avLst/>
              </a:prstGeom>
              <a:blipFill>
                <a:blip r:embed="rId15"/>
                <a:stretch>
                  <a:fillRect l="-1887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62" name="TextBox 2061">
                <a:extLst>
                  <a:ext uri="{FF2B5EF4-FFF2-40B4-BE49-F238E27FC236}">
                    <a16:creationId xmlns:a16="http://schemas.microsoft.com/office/drawing/2014/main" id="{1A93B7CB-3BAD-AADF-E30B-2ABF1072061F}"/>
                  </a:ext>
                </a:extLst>
              </p:cNvPr>
              <p:cNvSpPr txBox="1"/>
              <p:nvPr/>
            </p:nvSpPr>
            <p:spPr>
              <a:xfrm>
                <a:off x="6470797" y="2703333"/>
                <a:ext cx="2286473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000" dirty="0"/>
                  <a:t>CLOCK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16.3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2062" name="TextBox 2061">
                <a:extLst>
                  <a:ext uri="{FF2B5EF4-FFF2-40B4-BE49-F238E27FC236}">
                    <a16:creationId xmlns:a16="http://schemas.microsoft.com/office/drawing/2014/main" id="{1A93B7CB-3BAD-AADF-E30B-2ABF107206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0797" y="2703333"/>
                <a:ext cx="2286473" cy="400110"/>
              </a:xfrm>
              <a:prstGeom prst="rect">
                <a:avLst/>
              </a:prstGeom>
              <a:blipFill>
                <a:blip r:embed="rId16"/>
                <a:stretch>
                  <a:fillRect l="-266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63" name="Group 2062">
            <a:extLst>
              <a:ext uri="{FF2B5EF4-FFF2-40B4-BE49-F238E27FC236}">
                <a16:creationId xmlns:a16="http://schemas.microsoft.com/office/drawing/2014/main" id="{8EEC3250-2D57-3C40-2E68-922E2E5ADBBD}"/>
              </a:ext>
            </a:extLst>
          </p:cNvPr>
          <p:cNvGrpSpPr/>
          <p:nvPr/>
        </p:nvGrpSpPr>
        <p:grpSpPr>
          <a:xfrm>
            <a:off x="8008087" y="2301342"/>
            <a:ext cx="1584251" cy="401473"/>
            <a:chOff x="1275907" y="2129076"/>
            <a:chExt cx="1584251" cy="401473"/>
          </a:xfrm>
        </p:grpSpPr>
        <p:sp>
          <p:nvSpPr>
            <p:cNvPr id="2064" name="Rectangle 2063">
              <a:extLst>
                <a:ext uri="{FF2B5EF4-FFF2-40B4-BE49-F238E27FC236}">
                  <a16:creationId xmlns:a16="http://schemas.microsoft.com/office/drawing/2014/main" id="{77F27A93-AAA5-3E8F-6D79-F596DD6F5656}"/>
                </a:ext>
              </a:extLst>
            </p:cNvPr>
            <p:cNvSpPr/>
            <p:nvPr/>
          </p:nvSpPr>
          <p:spPr>
            <a:xfrm>
              <a:off x="1275907" y="2130439"/>
              <a:ext cx="1584251" cy="40011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5" name="TextBox 2064">
              <a:extLst>
                <a:ext uri="{FF2B5EF4-FFF2-40B4-BE49-F238E27FC236}">
                  <a16:creationId xmlns:a16="http://schemas.microsoft.com/office/drawing/2014/main" id="{DE3CA54D-DAF3-81B5-4293-D95B622F6413}"/>
                </a:ext>
              </a:extLst>
            </p:cNvPr>
            <p:cNvSpPr txBox="1"/>
            <p:nvPr/>
          </p:nvSpPr>
          <p:spPr>
            <a:xfrm>
              <a:off x="1400277" y="2129076"/>
              <a:ext cx="1335510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/>
                <a:t>Iteration 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202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051" grpId="0" animBg="1"/>
      <p:bldP spid="2055" grpId="0"/>
      <p:bldP spid="2057" grpId="0"/>
      <p:bldP spid="2059" grpId="0"/>
      <p:bldP spid="206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5B311451-8BDF-E2AB-D6FD-14B852A60DCB}"/>
              </a:ext>
            </a:extLst>
          </p:cNvPr>
          <p:cNvSpPr txBox="1"/>
          <p:nvPr/>
        </p:nvSpPr>
        <p:spPr>
          <a:xfrm>
            <a:off x="6739270" y="4460145"/>
            <a:ext cx="4903382" cy="18908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237BFA-BB99-A6E8-7362-E16D3334A155}"/>
              </a:ext>
            </a:extLst>
          </p:cNvPr>
          <p:cNvSpPr txBox="1"/>
          <p:nvPr/>
        </p:nvSpPr>
        <p:spPr>
          <a:xfrm>
            <a:off x="6525746" y="2184036"/>
            <a:ext cx="5007906" cy="9618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838DDE2-8043-A564-9554-094441D7334D}"/>
              </a:ext>
            </a:extLst>
          </p:cNvPr>
          <p:cNvSpPr txBox="1"/>
          <p:nvPr/>
        </p:nvSpPr>
        <p:spPr>
          <a:xfrm>
            <a:off x="487327" y="3722998"/>
            <a:ext cx="4614531" cy="156966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14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Event-driven Simulation Quiz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1ACCCC-73B5-8259-BCF4-CB7A8D922061}"/>
              </a:ext>
            </a:extLst>
          </p:cNvPr>
          <p:cNvSpPr txBox="1"/>
          <p:nvPr/>
        </p:nvSpPr>
        <p:spPr>
          <a:xfrm>
            <a:off x="90376" y="2483957"/>
            <a:ext cx="51691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  </a:t>
            </a:r>
            <a:r>
              <a:rPr lang="en-US" sz="2400" dirty="0"/>
              <a:t>In an event-driven simulation, </a:t>
            </a:r>
          </a:p>
          <a:p>
            <a:r>
              <a:rPr lang="en-US" sz="2400" dirty="0"/>
              <a:t>      what are the 4 variables you track? 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F16CA2-FDFD-D618-EBCC-4F811C4A25DE}"/>
              </a:ext>
            </a:extLst>
          </p:cNvPr>
          <p:cNvSpPr txBox="1"/>
          <p:nvPr/>
        </p:nvSpPr>
        <p:spPr>
          <a:xfrm>
            <a:off x="603395" y="3731696"/>
            <a:ext cx="468718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Global Clock</a:t>
            </a:r>
          </a:p>
          <a:p>
            <a:pPr marL="457200" indent="-457200">
              <a:buAutoNum type="arabicPeriod"/>
            </a:pPr>
            <a:r>
              <a:rPr lang="en-US" sz="2400" dirty="0"/>
              <a:t>State = Number jobs in system</a:t>
            </a:r>
          </a:p>
          <a:p>
            <a:pPr marL="457200" indent="-457200">
              <a:buAutoNum type="arabicPeriod"/>
            </a:pPr>
            <a:r>
              <a:rPr lang="en-US" sz="2400" dirty="0"/>
              <a:t>Time-to-next-Arrival</a:t>
            </a:r>
          </a:p>
          <a:p>
            <a:pPr marL="457200" indent="-457200">
              <a:buAutoNum type="arabicPeriod"/>
            </a:pPr>
            <a:r>
              <a:rPr lang="en-US" sz="2400" dirty="0"/>
              <a:t>Time-to-next-Completion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079744-5DA8-A8B4-E153-6FDC892BB5F7}"/>
                  </a:ext>
                </a:extLst>
              </p:cNvPr>
              <p:cNvSpPr txBox="1"/>
              <p:nvPr/>
            </p:nvSpPr>
            <p:spPr>
              <a:xfrm>
                <a:off x="6445100" y="1259320"/>
                <a:ext cx="5169198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Q:  </a:t>
                </a:r>
                <a:r>
                  <a:rPr lang="en-US" sz="2400" dirty="0"/>
                  <a:t>When exactly do you generate a new instance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? 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8079744-5DA8-A8B4-E153-6FDC892BB5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100" y="1259320"/>
                <a:ext cx="5169198" cy="830997"/>
              </a:xfrm>
              <a:prstGeom prst="rect">
                <a:avLst/>
              </a:prstGeom>
              <a:blipFill>
                <a:blip r:embed="rId3"/>
                <a:stretch>
                  <a:fillRect l="-1769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EDC0B19A-C6E1-DE5F-47C5-7003A4B1A0DF}"/>
              </a:ext>
            </a:extLst>
          </p:cNvPr>
          <p:cNvSpPr txBox="1"/>
          <p:nvPr/>
        </p:nvSpPr>
        <p:spPr>
          <a:xfrm>
            <a:off x="6893440" y="2221192"/>
            <a:ext cx="468718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Immediately after a job arrives</a:t>
            </a:r>
          </a:p>
          <a:p>
            <a:pPr marL="457200" indent="-457200">
              <a:buAutoNum type="arabicPeriod"/>
            </a:pPr>
            <a:r>
              <a:rPr lang="en-US" sz="2400" dirty="0"/>
              <a:t>When drop to 0 jobs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B80C5FE-621D-E0AD-A3DE-FDE2BEBE58BF}"/>
                  </a:ext>
                </a:extLst>
              </p:cNvPr>
              <p:cNvSpPr txBox="1"/>
              <p:nvPr/>
            </p:nvSpPr>
            <p:spPr>
              <a:xfrm>
                <a:off x="6445100" y="3494066"/>
                <a:ext cx="5169198" cy="83099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Q:  </a:t>
                </a:r>
                <a:r>
                  <a:rPr lang="en-US" sz="2400" dirty="0"/>
                  <a:t>When exactly do you generate a new instance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dirty="0"/>
                  <a:t>?  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EB80C5FE-621D-E0AD-A3DE-FDE2BEBE58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5100" y="3494066"/>
                <a:ext cx="5169198" cy="830997"/>
              </a:xfrm>
              <a:prstGeom prst="rect">
                <a:avLst/>
              </a:prstGeom>
              <a:blipFill>
                <a:blip r:embed="rId4"/>
                <a:stretch>
                  <a:fillRect l="-1769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CD27BE-8613-BCCD-39AE-066F8B37B01C}"/>
                  </a:ext>
                </a:extLst>
              </p:cNvPr>
              <p:cNvSpPr txBox="1"/>
              <p:nvPr/>
            </p:nvSpPr>
            <p:spPr>
              <a:xfrm>
                <a:off x="6955463" y="4455938"/>
                <a:ext cx="4687189" cy="19389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457200" indent="-457200">
                  <a:buAutoNum type="arabicPeriod"/>
                </a:pPr>
                <a:r>
                  <a:rPr lang="en-US" sz="2400" dirty="0"/>
                  <a:t>Immediately after a job completes, assuming job leaves behind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≥1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job. </a:t>
                </a:r>
              </a:p>
              <a:p>
                <a:pPr marL="457200" indent="-457200">
                  <a:buAutoNum type="arabicPeriod"/>
                </a:pPr>
                <a:r>
                  <a:rPr lang="en-US" sz="2400" dirty="0"/>
                  <a:t>When system moves from state 0 to state 1.</a:t>
                </a: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2CD27BE-8613-BCCD-39AE-066F8B37B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463" y="4455938"/>
                <a:ext cx="4687189" cy="1938992"/>
              </a:xfrm>
              <a:prstGeom prst="rect">
                <a:avLst/>
              </a:prstGeom>
              <a:blipFill>
                <a:blip r:embed="rId5"/>
                <a:stretch>
                  <a:fillRect l="-2081" t="-2830" b="-6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291A38B-CFE0-C5AC-1476-EE588A46BA56}"/>
              </a:ext>
            </a:extLst>
          </p:cNvPr>
          <p:cNvCxnSpPr>
            <a:cxnSpLocks/>
          </p:cNvCxnSpPr>
          <p:nvPr/>
        </p:nvCxnSpPr>
        <p:spPr>
          <a:xfrm>
            <a:off x="5773479" y="807522"/>
            <a:ext cx="0" cy="55874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6530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5" grpId="0" animBg="1"/>
      <p:bldP spid="23" grpId="0" animBg="1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838DDE2-8043-A564-9554-094441D7334D}"/>
              </a:ext>
            </a:extLst>
          </p:cNvPr>
          <p:cNvSpPr txBox="1"/>
          <p:nvPr/>
        </p:nvSpPr>
        <p:spPr>
          <a:xfrm>
            <a:off x="603395" y="2928773"/>
            <a:ext cx="8903129" cy="2445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15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</p:spPr>
            <p:txBody>
              <a:bodyPr>
                <a:normAutofit/>
              </a:bodyPr>
              <a:lstStyle/>
              <a:p>
                <a:r>
                  <a:rPr lang="en-US" sz="4800" dirty="0"/>
                  <a:t>Getting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  <a:blipFill>
                <a:blip r:embed="rId3"/>
                <a:stretch>
                  <a:fillRect t="-18939" b="-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/>
              <p:nvPr/>
            </p:nvSpPr>
            <p:spPr>
              <a:xfrm>
                <a:off x="90376" y="2368885"/>
                <a:ext cx="549171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Q:  </a:t>
                </a:r>
                <a:r>
                  <a:rPr lang="en-US" sz="2400" dirty="0"/>
                  <a:t>How do we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for our FCFS queue? 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76" y="2368885"/>
                <a:ext cx="5491717" cy="461665"/>
              </a:xfrm>
              <a:prstGeom prst="rect">
                <a:avLst/>
              </a:prstGeom>
              <a:blipFill>
                <a:blip r:embed="rId4"/>
                <a:stretch>
                  <a:fillRect l="-1776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16F16CA2-FDFD-D618-EBCC-4F811C4A25DE}"/>
              </a:ext>
            </a:extLst>
          </p:cNvPr>
          <p:cNvSpPr txBox="1"/>
          <p:nvPr/>
        </p:nvSpPr>
        <p:spPr>
          <a:xfrm>
            <a:off x="699088" y="3008212"/>
            <a:ext cx="7232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A:</a:t>
            </a:r>
            <a:r>
              <a:rPr lang="en-US" sz="2400" dirty="0"/>
              <a:t>  Log arrival times as they happen on this list: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/>
              <p:nvPr/>
            </p:nvSpPr>
            <p:spPr>
              <a:xfrm>
                <a:off x="3593006" y="1162615"/>
                <a:ext cx="4243189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→∞</m:t>
                          </m:r>
                        </m:lim>
                      </m:limLow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⋯+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3006" y="1162615"/>
                <a:ext cx="4243189" cy="7838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D23A079-E745-037E-62B1-40411E77C920}"/>
                  </a:ext>
                </a:extLst>
              </p:cNvPr>
              <p:cNvSpPr txBox="1"/>
              <p:nvPr/>
            </p:nvSpPr>
            <p:spPr>
              <a:xfrm>
                <a:off x="3356344" y="3549316"/>
                <a:ext cx="309094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.3 →7.3 →16.8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D23A079-E745-037E-62B1-40411E77C9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6344" y="3549316"/>
                <a:ext cx="309094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95819346-1848-E8A4-FD56-AA94D617B5C7}"/>
              </a:ext>
            </a:extLst>
          </p:cNvPr>
          <p:cNvSpPr txBox="1"/>
          <p:nvPr/>
        </p:nvSpPr>
        <p:spPr>
          <a:xfrm>
            <a:off x="1092492" y="4014848"/>
            <a:ext cx="84980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When completions happen: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Subtract earliest arrival on list from current clock time.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400" dirty="0"/>
              <a:t>Delete earliest arrival from list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6D0F75-02D8-5FCA-D1F3-5250C0084EE4}"/>
              </a:ext>
            </a:extLst>
          </p:cNvPr>
          <p:cNvSpPr txBox="1"/>
          <p:nvPr/>
        </p:nvSpPr>
        <p:spPr>
          <a:xfrm>
            <a:off x="603395" y="5576211"/>
            <a:ext cx="14167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Example: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292DF7-8FE3-5DE9-348B-08D9B9DEBC02}"/>
                  </a:ext>
                </a:extLst>
              </p:cNvPr>
              <p:cNvSpPr txBox="1"/>
              <p:nvPr/>
            </p:nvSpPr>
            <p:spPr>
              <a:xfrm>
                <a:off x="2155958" y="5554931"/>
                <a:ext cx="667969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Completion at 15.3 </a:t>
                </a:r>
                <a:r>
                  <a:rPr lang="en-US" sz="2400" dirty="0">
                    <a:sym typeface="Wingdings" panose="05000000000000000000" pitchFamily="2" charset="2"/>
                  </a:rPr>
                  <a:t> 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=15.3 −5.3=10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5292DF7-8FE3-5DE9-348B-08D9B9DEB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5958" y="5554931"/>
                <a:ext cx="6679698" cy="461665"/>
              </a:xfrm>
              <a:prstGeom prst="rect">
                <a:avLst/>
              </a:prstGeom>
              <a:blipFill>
                <a:blip r:embed="rId7"/>
                <a:stretch>
                  <a:fillRect l="-1461" t="-11842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>
            <a:extLst>
              <a:ext uri="{FF2B5EF4-FFF2-40B4-BE49-F238E27FC236}">
                <a16:creationId xmlns:a16="http://schemas.microsoft.com/office/drawing/2014/main" id="{41D887EC-A432-070A-4C46-BD293ABC5415}"/>
              </a:ext>
            </a:extLst>
          </p:cNvPr>
          <p:cNvGrpSpPr/>
          <p:nvPr/>
        </p:nvGrpSpPr>
        <p:grpSpPr>
          <a:xfrm>
            <a:off x="3729500" y="3617162"/>
            <a:ext cx="427829" cy="325972"/>
            <a:chOff x="8610600" y="1554021"/>
            <a:chExt cx="304800" cy="563526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903C5FF0-7B11-5455-0CC6-5ADADECE6DEF}"/>
                </a:ext>
              </a:extLst>
            </p:cNvPr>
            <p:cNvCxnSpPr/>
            <p:nvPr/>
          </p:nvCxnSpPr>
          <p:spPr>
            <a:xfrm flipV="1">
              <a:off x="8640726" y="1554021"/>
              <a:ext cx="244548" cy="56352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5AA66CA-FA6F-CA60-ADA9-080163433AF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10600" y="1578539"/>
              <a:ext cx="304800" cy="5228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2CB4F4F-A38B-CE6D-1DA3-F9806F678EE2}"/>
                  </a:ext>
                </a:extLst>
              </p:cNvPr>
              <p:cNvSpPr txBox="1"/>
              <p:nvPr/>
            </p:nvSpPr>
            <p:spPr>
              <a:xfrm>
                <a:off x="2154627" y="6053503"/>
                <a:ext cx="667969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Completion at 16.3 </a:t>
                </a:r>
                <a:r>
                  <a:rPr lang="en-US" sz="2400" dirty="0">
                    <a:sym typeface="Wingdings" panose="05000000000000000000" pitchFamily="2" charset="2"/>
                  </a:rPr>
                  <a:t> 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=16.3 −7.3=9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32CB4F4F-A38B-CE6D-1DA3-F9806F678E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4627" y="6053503"/>
                <a:ext cx="6679698" cy="461665"/>
              </a:xfrm>
              <a:prstGeom prst="rect">
                <a:avLst/>
              </a:prstGeom>
              <a:blipFill>
                <a:blip r:embed="rId8"/>
                <a:stretch>
                  <a:fillRect l="-1369" t="-11842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4D1FD5AD-9A41-6FF3-5212-DA271FE41737}"/>
              </a:ext>
            </a:extLst>
          </p:cNvPr>
          <p:cNvGrpSpPr/>
          <p:nvPr/>
        </p:nvGrpSpPr>
        <p:grpSpPr>
          <a:xfrm>
            <a:off x="4625358" y="3631344"/>
            <a:ext cx="427829" cy="325972"/>
            <a:chOff x="8610600" y="1554021"/>
            <a:chExt cx="304800" cy="563526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6ECC39F4-4916-8202-0B4F-8F790A346080}"/>
                </a:ext>
              </a:extLst>
            </p:cNvPr>
            <p:cNvCxnSpPr/>
            <p:nvPr/>
          </p:nvCxnSpPr>
          <p:spPr>
            <a:xfrm flipV="1">
              <a:off x="8640726" y="1554021"/>
              <a:ext cx="244548" cy="56352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3E6A79B-363E-5414-C319-180D1C9EE5E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610600" y="1578539"/>
              <a:ext cx="304800" cy="52281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138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" grpId="0"/>
      <p:bldP spid="6" grpId="0"/>
      <p:bldP spid="12" grpId="0"/>
      <p:bldP spid="14" grpId="0"/>
      <p:bldP spid="16" grpId="0"/>
      <p:bldP spid="2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extLst>
              <a:ext uri="{FF2B5EF4-FFF2-40B4-BE49-F238E27FC236}">
                <a16:creationId xmlns:a16="http://schemas.microsoft.com/office/drawing/2014/main" id="{0838DDE2-8043-A564-9554-094441D7334D}"/>
              </a:ext>
            </a:extLst>
          </p:cNvPr>
          <p:cNvSpPr txBox="1"/>
          <p:nvPr/>
        </p:nvSpPr>
        <p:spPr>
          <a:xfrm>
            <a:off x="603396" y="2838243"/>
            <a:ext cx="7373680" cy="33605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16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</p:spPr>
            <p:txBody>
              <a:bodyPr>
                <a:normAutofit/>
              </a:bodyPr>
              <a:lstStyle/>
              <a:p>
                <a:r>
                  <a:rPr lang="en-US" sz="4800" dirty="0"/>
                  <a:t>Getting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  <a:blipFill>
                <a:blip r:embed="rId3"/>
                <a:stretch>
                  <a:fillRect t="-18939" b="-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/>
              <p:nvPr/>
            </p:nvSpPr>
            <p:spPr>
              <a:xfrm>
                <a:off x="90376" y="2368885"/>
                <a:ext cx="7373680" cy="4694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Q:  </a:t>
                </a:r>
                <a:r>
                  <a:rPr lang="en-US" sz="2400" dirty="0"/>
                  <a:t>To get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do I need to store all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Sup>
                      <m:sSubSup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b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? 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76" y="2368885"/>
                <a:ext cx="7373680" cy="469424"/>
              </a:xfrm>
              <a:prstGeom prst="rect">
                <a:avLst/>
              </a:prstGeom>
              <a:blipFill>
                <a:blip r:embed="rId4"/>
                <a:stretch>
                  <a:fillRect l="-1323" t="-9091" b="-2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16F16CA2-FDFD-D618-EBCC-4F811C4A25DE}"/>
              </a:ext>
            </a:extLst>
          </p:cNvPr>
          <p:cNvSpPr txBox="1"/>
          <p:nvPr/>
        </p:nvSpPr>
        <p:spPr>
          <a:xfrm>
            <a:off x="699088" y="3008212"/>
            <a:ext cx="72328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A:</a:t>
            </a:r>
            <a:r>
              <a:rPr lang="en-US" sz="2400" dirty="0"/>
              <a:t>  No!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/>
              <p:nvPr/>
            </p:nvSpPr>
            <p:spPr>
              <a:xfrm>
                <a:off x="3593006" y="1162615"/>
                <a:ext cx="4243189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→∞</m:t>
                          </m:r>
                        </m:lim>
                      </m:limLow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⋯+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3006" y="1162615"/>
                <a:ext cx="4243189" cy="7838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95819346-1848-E8A4-FD56-AA94D617B5C7}"/>
              </a:ext>
            </a:extLst>
          </p:cNvPr>
          <p:cNvSpPr txBox="1"/>
          <p:nvPr/>
        </p:nvSpPr>
        <p:spPr>
          <a:xfrm>
            <a:off x="699088" y="3560406"/>
            <a:ext cx="8001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Let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B5078B-950B-31AD-D838-171EA685EE19}"/>
                  </a:ext>
                </a:extLst>
              </p:cNvPr>
              <p:cNvSpPr txBox="1"/>
              <p:nvPr/>
            </p:nvSpPr>
            <p:spPr>
              <a:xfrm>
                <a:off x="1311790" y="4022635"/>
                <a:ext cx="3770573" cy="47699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 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2400" dirty="0"/>
                  <a:t>average of first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4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bSup>
                    <m:r>
                      <a:rPr lang="en-US" sz="2400" i="1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   </a:t>
                </a:r>
                <a:endParaRPr lang="en-US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0B5078B-950B-31AD-D838-171EA685EE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1790" y="4022635"/>
                <a:ext cx="3770573" cy="476990"/>
              </a:xfrm>
              <a:prstGeom prst="rect">
                <a:avLst/>
              </a:prstGeom>
              <a:blipFill>
                <a:blip r:embed="rId6"/>
                <a:stretch>
                  <a:fillRect l="-323" t="-6410" b="-294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6B525F1-AAFA-0967-7D39-498B0B9692E1}"/>
                  </a:ext>
                </a:extLst>
              </p:cNvPr>
              <p:cNvSpPr txBox="1"/>
              <p:nvPr/>
            </p:nvSpPr>
            <p:spPr>
              <a:xfrm>
                <a:off x="4850030" y="3733670"/>
                <a:ext cx="1881455" cy="11382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6B525F1-AAFA-0967-7D39-498B0B969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0030" y="3733670"/>
                <a:ext cx="1881455" cy="113826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1E52CFF-84C9-3958-CE3F-F2D83A259AF4}"/>
                  </a:ext>
                </a:extLst>
              </p:cNvPr>
              <p:cNvSpPr txBox="1"/>
              <p:nvPr/>
            </p:nvSpPr>
            <p:spPr>
              <a:xfrm>
                <a:off x="1399769" y="5027394"/>
                <a:ext cx="4926604" cy="79239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p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  <m:r>
                            <a:rPr lang="en-US" sz="2400" i="1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p>
                              <m:d>
                                <m:dPr>
                                  <m:ctrlPr>
                                    <a:rPr lang="en-US" sz="2400" i="1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</m:d>
                            </m:sup>
                          </m:sSup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24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1E52CFF-84C9-3958-CE3F-F2D83A259A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9769" y="5027394"/>
                <a:ext cx="4926604" cy="79239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733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4" grpId="0"/>
      <p:bldP spid="8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17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</p:spPr>
            <p:txBody>
              <a:bodyPr>
                <a:normAutofit/>
              </a:bodyPr>
              <a:lstStyle/>
              <a:p>
                <a:r>
                  <a:rPr lang="en-US" sz="4800" dirty="0"/>
                  <a:t>Getting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  <a:blipFill>
                <a:blip r:embed="rId3"/>
                <a:stretch>
                  <a:fillRect t="-18939" b="-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/>
              <p:nvPr/>
            </p:nvSpPr>
            <p:spPr>
              <a:xfrm>
                <a:off x="260497" y="1155482"/>
                <a:ext cx="73736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Number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of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jobs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system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at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time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97" y="1155482"/>
                <a:ext cx="7373680" cy="461665"/>
              </a:xfrm>
              <a:prstGeom prst="rect">
                <a:avLst/>
              </a:prstGeom>
              <a:blipFill>
                <a:blip r:embed="rId4"/>
                <a:stretch>
                  <a:fillRect l="-1323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/>
              <p:nvPr/>
            </p:nvSpPr>
            <p:spPr>
              <a:xfrm>
                <a:off x="3103908" y="1866829"/>
                <a:ext cx="4243189" cy="971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→∞</m:t>
                          </m:r>
                        </m:lim>
                      </m:limLow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𝑑𝑠</m:t>
                              </m:r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908" y="1866829"/>
                <a:ext cx="4243189" cy="9718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14CF89-4BBE-7B64-11AA-536D6185DA91}"/>
                  </a:ext>
                </a:extLst>
              </p:cNvPr>
              <p:cNvSpPr txBox="1"/>
              <p:nvPr/>
            </p:nvSpPr>
            <p:spPr>
              <a:xfrm>
                <a:off x="260497" y="3198908"/>
                <a:ext cx="336520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Q: </a:t>
                </a:r>
                <a:r>
                  <a:rPr lang="en-US" sz="2400" dirty="0"/>
                  <a:t>How to get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14CF89-4BBE-7B64-11AA-536D6185D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97" y="3198908"/>
                <a:ext cx="3365205" cy="461665"/>
              </a:xfrm>
              <a:prstGeom prst="rect">
                <a:avLst/>
              </a:prstGeom>
              <a:blipFill>
                <a:blip r:embed="rId6"/>
                <a:stretch>
                  <a:fillRect l="-2899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2EA5A2B2-0B39-AA34-768A-895080123F96}"/>
              </a:ext>
            </a:extLst>
          </p:cNvPr>
          <p:cNvGrpSpPr/>
          <p:nvPr/>
        </p:nvGrpSpPr>
        <p:grpSpPr>
          <a:xfrm>
            <a:off x="260497" y="3660573"/>
            <a:ext cx="4556052" cy="1431520"/>
            <a:chOff x="612974" y="3660573"/>
            <a:chExt cx="4556052" cy="1431520"/>
          </a:xfrm>
        </p:grpSpPr>
        <p:pic>
          <p:nvPicPr>
            <p:cNvPr id="14" name="Picture 13" descr="A cartoon light bulb pointing at something">
              <a:extLst>
                <a:ext uri="{FF2B5EF4-FFF2-40B4-BE49-F238E27FC236}">
                  <a16:creationId xmlns:a16="http://schemas.microsoft.com/office/drawing/2014/main" id="{1939963D-9F30-AC8B-13CE-6D127695B1A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974" y="3660573"/>
              <a:ext cx="1311332" cy="143152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039A428-DA74-F361-909A-F0B839D56071}"/>
                </a:ext>
              </a:extLst>
            </p:cNvPr>
            <p:cNvSpPr txBox="1"/>
            <p:nvPr/>
          </p:nvSpPr>
          <p:spPr>
            <a:xfrm>
              <a:off x="2071751" y="3900745"/>
              <a:ext cx="3097275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u="sng" dirty="0"/>
                <a:t>Idea 1</a:t>
              </a:r>
              <a:r>
                <a:rPr lang="en-US" sz="2400" dirty="0"/>
                <a:t>:  (Time Average)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15E20F6-7C5F-B7DA-DB8B-6643B6E0246A}"/>
              </a:ext>
            </a:extLst>
          </p:cNvPr>
          <p:cNvGrpSpPr/>
          <p:nvPr/>
        </p:nvGrpSpPr>
        <p:grpSpPr>
          <a:xfrm>
            <a:off x="4707041" y="3925203"/>
            <a:ext cx="7194336" cy="776192"/>
            <a:chOff x="672484" y="4460398"/>
            <a:chExt cx="9420646" cy="776192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E77FBD14-9E21-84C5-9D43-EA1DE7224D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3379" y="4637951"/>
              <a:ext cx="9249751" cy="507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C60FF156-F560-F3AC-CD49-538C9E91D7A9}"/>
                </a:ext>
              </a:extLst>
            </p:cNvPr>
            <p:cNvGrpSpPr/>
            <p:nvPr/>
          </p:nvGrpSpPr>
          <p:grpSpPr>
            <a:xfrm>
              <a:off x="843379" y="4460398"/>
              <a:ext cx="8145945" cy="369054"/>
              <a:chOff x="843379" y="4460398"/>
              <a:chExt cx="8145945" cy="369054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CA2C364A-E1BF-E294-60C2-7EAA043C64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3379" y="4474346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F887A720-DE91-80F9-2312-99E338FE77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48187" y="4460398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ED522113-F412-8B3E-8C74-96E54EE96A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71988" y="4460398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E3612E07-85F9-373A-0E7D-AE2BAE9BC4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89324" y="4474346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D8824431-FEBF-3AD1-DAA5-AEA611993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9858" y="4460398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A2D86659-8E41-3887-07CC-AAED3B75EA3C}"/>
                    </a:ext>
                  </a:extLst>
                </p:cNvPr>
                <p:cNvSpPr txBox="1"/>
                <p:nvPr/>
              </p:nvSpPr>
              <p:spPr>
                <a:xfrm>
                  <a:off x="672484" y="4867258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A2D86659-8E41-3887-07CC-AAED3B75EA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484" y="4867258"/>
                  <a:ext cx="341790" cy="369332"/>
                </a:xfrm>
                <a:prstGeom prst="rect">
                  <a:avLst/>
                </a:prstGeom>
                <a:blipFill>
                  <a:blip r:embed="rId8"/>
                  <a:stretch>
                    <a:fillRect r="-1627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E37C7020-758F-B9E4-54C7-797EF812EF89}"/>
                    </a:ext>
                  </a:extLst>
                </p:cNvPr>
                <p:cNvSpPr txBox="1"/>
                <p:nvPr/>
              </p:nvSpPr>
              <p:spPr>
                <a:xfrm>
                  <a:off x="3106397" y="4855468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5.3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E37C7020-758F-B9E4-54C7-797EF812EF8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6397" y="4855468"/>
                  <a:ext cx="341790" cy="369332"/>
                </a:xfrm>
                <a:prstGeom prst="rect">
                  <a:avLst/>
                </a:prstGeom>
                <a:blipFill>
                  <a:blip r:embed="rId9"/>
                  <a:stretch>
                    <a:fillRect r="-8372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8189D82-481B-0A97-1E82-EBA2DFAF540D}"/>
                    </a:ext>
                  </a:extLst>
                </p:cNvPr>
                <p:cNvSpPr txBox="1"/>
                <p:nvPr/>
              </p:nvSpPr>
              <p:spPr>
                <a:xfrm>
                  <a:off x="3998068" y="4861322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7.3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38189D82-481B-0A97-1E82-EBA2DFAF54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98068" y="4861322"/>
                  <a:ext cx="341790" cy="369332"/>
                </a:xfrm>
                <a:prstGeom prst="rect">
                  <a:avLst/>
                </a:prstGeom>
                <a:blipFill>
                  <a:blip r:embed="rId10"/>
                  <a:stretch>
                    <a:fillRect r="-813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25A420D3-F98E-00A2-875B-F98152BC0824}"/>
                    </a:ext>
                  </a:extLst>
                </p:cNvPr>
                <p:cNvSpPr txBox="1"/>
                <p:nvPr/>
              </p:nvSpPr>
              <p:spPr>
                <a:xfrm>
                  <a:off x="8130198" y="4829452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15.3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25A420D3-F98E-00A2-875B-F98152BC08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30198" y="4829452"/>
                  <a:ext cx="341790" cy="369332"/>
                </a:xfrm>
                <a:prstGeom prst="rect">
                  <a:avLst/>
                </a:prstGeom>
                <a:blipFill>
                  <a:blip r:embed="rId11"/>
                  <a:stretch>
                    <a:fillRect r="-132558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6D9494D-3594-1B41-6683-DB6E263F4CB5}"/>
                    </a:ext>
                  </a:extLst>
                </p:cNvPr>
                <p:cNvSpPr txBox="1"/>
                <p:nvPr/>
              </p:nvSpPr>
              <p:spPr>
                <a:xfrm>
                  <a:off x="8818428" y="4815504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16.3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A6D9494D-3594-1B41-6683-DB6E263F4CB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18428" y="4815504"/>
                  <a:ext cx="341790" cy="369332"/>
                </a:xfrm>
                <a:prstGeom prst="rect">
                  <a:avLst/>
                </a:prstGeom>
                <a:blipFill>
                  <a:blip r:embed="rId12"/>
                  <a:stretch>
                    <a:fillRect r="-1357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66B77C7-3EEA-AA5A-7E9B-EB4F84DC9CDF}"/>
              </a:ext>
            </a:extLst>
          </p:cNvPr>
          <p:cNvGrpSpPr/>
          <p:nvPr/>
        </p:nvGrpSpPr>
        <p:grpSpPr>
          <a:xfrm>
            <a:off x="4837549" y="3207577"/>
            <a:ext cx="1989236" cy="763207"/>
            <a:chOff x="4837549" y="3207577"/>
            <a:chExt cx="1989236" cy="7632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5923FA37-3CB6-498B-9552-D2F31F143418}"/>
                    </a:ext>
                  </a:extLst>
                </p:cNvPr>
                <p:cNvSpPr txBox="1"/>
                <p:nvPr/>
              </p:nvSpPr>
              <p:spPr>
                <a:xfrm>
                  <a:off x="5322688" y="3207577"/>
                  <a:ext cx="918209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1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5923FA37-3CB6-498B-9552-D2F31F1434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2688" y="3207577"/>
                  <a:ext cx="918209" cy="369332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Right Brace 36">
              <a:extLst>
                <a:ext uri="{FF2B5EF4-FFF2-40B4-BE49-F238E27FC236}">
                  <a16:creationId xmlns:a16="http://schemas.microsoft.com/office/drawing/2014/main" id="{F6593B72-11A1-6FFF-0B1A-F60B16355263}"/>
                </a:ext>
              </a:extLst>
            </p:cNvPr>
            <p:cNvSpPr/>
            <p:nvPr/>
          </p:nvSpPr>
          <p:spPr>
            <a:xfrm rot="16200000">
              <a:off x="5608883" y="2752882"/>
              <a:ext cx="446568" cy="1989236"/>
            </a:xfrm>
            <a:prstGeom prst="rightBrac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240DBAA-54CB-F984-17A6-40428B59383A}"/>
              </a:ext>
            </a:extLst>
          </p:cNvPr>
          <p:cNvGrpSpPr/>
          <p:nvPr/>
        </p:nvGrpSpPr>
        <p:grpSpPr>
          <a:xfrm>
            <a:off x="6726036" y="3170711"/>
            <a:ext cx="848815" cy="768441"/>
            <a:chOff x="4492085" y="3202344"/>
            <a:chExt cx="2670674" cy="7684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A30EE92E-0AE0-F0C6-BB73-C03D15E0A6E2}"/>
                    </a:ext>
                  </a:extLst>
                </p:cNvPr>
                <p:cNvSpPr txBox="1"/>
                <p:nvPr/>
              </p:nvSpPr>
              <p:spPr>
                <a:xfrm>
                  <a:off x="4492085" y="3202344"/>
                  <a:ext cx="2670674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1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A30EE92E-0AE0-F0C6-BB73-C03D15E0A6E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92085" y="3202344"/>
                  <a:ext cx="2670674" cy="369332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Right Brace 40">
              <a:extLst>
                <a:ext uri="{FF2B5EF4-FFF2-40B4-BE49-F238E27FC236}">
                  <a16:creationId xmlns:a16="http://schemas.microsoft.com/office/drawing/2014/main" id="{ED0C7FFA-12D7-2E0B-B8EE-5A23ADB4519A}"/>
                </a:ext>
              </a:extLst>
            </p:cNvPr>
            <p:cNvSpPr/>
            <p:nvPr/>
          </p:nvSpPr>
          <p:spPr>
            <a:xfrm rot="16200000">
              <a:off x="5686738" y="2675028"/>
              <a:ext cx="446568" cy="2144946"/>
            </a:xfrm>
            <a:prstGeom prst="rightBrac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C233D73-1377-3D37-337C-21190A2E23C1}"/>
              </a:ext>
            </a:extLst>
          </p:cNvPr>
          <p:cNvGrpSpPr/>
          <p:nvPr/>
        </p:nvGrpSpPr>
        <p:grpSpPr>
          <a:xfrm>
            <a:off x="7510862" y="3170711"/>
            <a:ext cx="3142660" cy="763207"/>
            <a:chOff x="4837549" y="3207577"/>
            <a:chExt cx="1989236" cy="76320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6712FC37-5067-85E4-544C-71B19647B112}"/>
                    </a:ext>
                  </a:extLst>
                </p:cNvPr>
                <p:cNvSpPr txBox="1"/>
                <p:nvPr/>
              </p:nvSpPr>
              <p:spPr>
                <a:xfrm>
                  <a:off x="5322688" y="3207577"/>
                  <a:ext cx="918209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1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=2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6712FC37-5067-85E4-544C-71B19647B11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2688" y="3207577"/>
                  <a:ext cx="918209" cy="369332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Right Brace 43">
              <a:extLst>
                <a:ext uri="{FF2B5EF4-FFF2-40B4-BE49-F238E27FC236}">
                  <a16:creationId xmlns:a16="http://schemas.microsoft.com/office/drawing/2014/main" id="{B2548EB0-0978-B51F-242C-BA78ED29A043}"/>
                </a:ext>
              </a:extLst>
            </p:cNvPr>
            <p:cNvSpPr/>
            <p:nvPr/>
          </p:nvSpPr>
          <p:spPr>
            <a:xfrm rot="16200000">
              <a:off x="5608883" y="2752882"/>
              <a:ext cx="446568" cy="1989236"/>
            </a:xfrm>
            <a:prstGeom prst="rightBrac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A943F9D-8E6F-CB70-15CC-19A00EAE6EC0}"/>
              </a:ext>
            </a:extLst>
          </p:cNvPr>
          <p:cNvGrpSpPr/>
          <p:nvPr/>
        </p:nvGrpSpPr>
        <p:grpSpPr>
          <a:xfrm>
            <a:off x="10438056" y="3164274"/>
            <a:ext cx="896605" cy="772261"/>
            <a:chOff x="3752452" y="3198524"/>
            <a:chExt cx="4315131" cy="7722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9BB3C78F-58F5-7A4E-F5A6-C3DBABD1E928}"/>
                    </a:ext>
                  </a:extLst>
                </p:cNvPr>
                <p:cNvSpPr txBox="1"/>
                <p:nvPr/>
              </p:nvSpPr>
              <p:spPr>
                <a:xfrm>
                  <a:off x="3752452" y="3198524"/>
                  <a:ext cx="4315131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18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US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9BB3C78F-58F5-7A4E-F5A6-C3DBABD1E92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52452" y="3198524"/>
                  <a:ext cx="4315131" cy="369332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7" name="Right Brace 46">
              <a:extLst>
                <a:ext uri="{FF2B5EF4-FFF2-40B4-BE49-F238E27FC236}">
                  <a16:creationId xmlns:a16="http://schemas.microsoft.com/office/drawing/2014/main" id="{41FB6D14-D2C9-2530-F6E6-869C9C89C748}"/>
                </a:ext>
              </a:extLst>
            </p:cNvPr>
            <p:cNvSpPr/>
            <p:nvPr/>
          </p:nvSpPr>
          <p:spPr>
            <a:xfrm rot="16200000">
              <a:off x="5551666" y="2810101"/>
              <a:ext cx="446568" cy="1874800"/>
            </a:xfrm>
            <a:prstGeom prst="rightBrac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8FAC0B36-8DF2-DE8D-CEBC-598632FFEA14}"/>
                  </a:ext>
                </a:extLst>
              </p:cNvPr>
              <p:cNvSpPr txBox="1"/>
              <p:nvPr/>
            </p:nvSpPr>
            <p:spPr>
              <a:xfrm>
                <a:off x="1719274" y="4736921"/>
                <a:ext cx="437672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Weight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400" dirty="0"/>
                  <a:t> by length of interval?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8FAC0B36-8DF2-DE8D-CEBC-598632FFEA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9274" y="4736921"/>
                <a:ext cx="4376726" cy="461665"/>
              </a:xfrm>
              <a:prstGeom prst="rect">
                <a:avLst/>
              </a:prstGeom>
              <a:blipFill>
                <a:blip r:embed="rId17"/>
                <a:stretch>
                  <a:fillRect l="-208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3AD2607-F68F-AAA4-D434-4CA24D300575}"/>
                  </a:ext>
                </a:extLst>
              </p:cNvPr>
              <p:cNvSpPr txBox="1"/>
              <p:nvPr/>
            </p:nvSpPr>
            <p:spPr>
              <a:xfrm>
                <a:off x="1295753" y="5442835"/>
                <a:ext cx="5854690" cy="80906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5.3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+8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+1(1)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16.3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53AD2607-F68F-AAA4-D434-4CA24D3005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753" y="5442835"/>
                <a:ext cx="5854690" cy="809068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976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2" grpId="0"/>
      <p:bldP spid="48" grpId="0"/>
      <p:bldP spid="4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18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</p:spPr>
            <p:txBody>
              <a:bodyPr>
                <a:normAutofit/>
              </a:bodyPr>
              <a:lstStyle/>
              <a:p>
                <a:r>
                  <a:rPr lang="en-US" sz="4800" dirty="0"/>
                  <a:t>Getting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  <a:blipFill>
                <a:blip r:embed="rId3"/>
                <a:stretch>
                  <a:fillRect t="-18939" b="-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/>
              <p:nvPr/>
            </p:nvSpPr>
            <p:spPr>
              <a:xfrm>
                <a:off x="260497" y="1155482"/>
                <a:ext cx="73736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Number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of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jobs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system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at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time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97" y="1155482"/>
                <a:ext cx="7373680" cy="461665"/>
              </a:xfrm>
              <a:prstGeom prst="rect">
                <a:avLst/>
              </a:prstGeom>
              <a:blipFill>
                <a:blip r:embed="rId4"/>
                <a:stretch>
                  <a:fillRect l="-1323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/>
              <p:nvPr/>
            </p:nvSpPr>
            <p:spPr>
              <a:xfrm>
                <a:off x="3103908" y="1866829"/>
                <a:ext cx="4243189" cy="971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→∞</m:t>
                          </m:r>
                        </m:lim>
                      </m:limLow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𝑑𝑠</m:t>
                              </m:r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908" y="1866829"/>
                <a:ext cx="4243189" cy="9718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14CF89-4BBE-7B64-11AA-536D6185DA91}"/>
                  </a:ext>
                </a:extLst>
              </p:cNvPr>
              <p:cNvSpPr txBox="1"/>
              <p:nvPr/>
            </p:nvSpPr>
            <p:spPr>
              <a:xfrm>
                <a:off x="260497" y="3198908"/>
                <a:ext cx="336520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Q: </a:t>
                </a:r>
                <a:r>
                  <a:rPr lang="en-US" sz="2400" dirty="0"/>
                  <a:t>How to get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14CF89-4BBE-7B64-11AA-536D6185D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97" y="3198908"/>
                <a:ext cx="3365205" cy="461665"/>
              </a:xfrm>
              <a:prstGeom prst="rect">
                <a:avLst/>
              </a:prstGeom>
              <a:blipFill>
                <a:blip r:embed="rId6"/>
                <a:stretch>
                  <a:fillRect l="-2899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2EA5A2B2-0B39-AA34-768A-895080123F96}"/>
              </a:ext>
            </a:extLst>
          </p:cNvPr>
          <p:cNvGrpSpPr/>
          <p:nvPr/>
        </p:nvGrpSpPr>
        <p:grpSpPr>
          <a:xfrm>
            <a:off x="260497" y="3660573"/>
            <a:ext cx="6092595" cy="1431520"/>
            <a:chOff x="612974" y="3660573"/>
            <a:chExt cx="6092595" cy="1431520"/>
          </a:xfrm>
        </p:grpSpPr>
        <p:pic>
          <p:nvPicPr>
            <p:cNvPr id="14" name="Picture 13" descr="A cartoon light bulb pointing at something">
              <a:extLst>
                <a:ext uri="{FF2B5EF4-FFF2-40B4-BE49-F238E27FC236}">
                  <a16:creationId xmlns:a16="http://schemas.microsoft.com/office/drawing/2014/main" id="{1939963D-9F30-AC8B-13CE-6D127695B1A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2974" y="3660573"/>
              <a:ext cx="1311332" cy="1431520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039A428-DA74-F361-909A-F0B839D56071}"/>
                </a:ext>
              </a:extLst>
            </p:cNvPr>
            <p:cNvSpPr txBox="1"/>
            <p:nvPr/>
          </p:nvSpPr>
          <p:spPr>
            <a:xfrm>
              <a:off x="2071751" y="3900745"/>
              <a:ext cx="463381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u="sng" dirty="0"/>
                <a:t>Idea 2</a:t>
              </a:r>
              <a:r>
                <a:rPr lang="en-US" sz="2400" dirty="0"/>
                <a:t>:  (Ensemble Average)</a:t>
              </a:r>
            </a:p>
          </p:txBody>
        </p: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8FAC0B36-8DF2-DE8D-CEBC-598632FFEA14}"/>
              </a:ext>
            </a:extLst>
          </p:cNvPr>
          <p:cNvSpPr txBox="1"/>
          <p:nvPr/>
        </p:nvSpPr>
        <p:spPr>
          <a:xfrm>
            <a:off x="1719274" y="4510165"/>
            <a:ext cx="102122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Whenever arrival happens, record how many jobs arrival sees in the system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Take average over all these observations</a:t>
            </a:r>
          </a:p>
        </p:txBody>
      </p:sp>
    </p:spTree>
    <p:extLst>
      <p:ext uri="{BB962C8B-B14F-4D97-AF65-F5344CB8AC3E}">
        <p14:creationId xmlns:p14="http://schemas.microsoft.com/office/powerpoint/2010/main" val="245598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19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</p:spPr>
            <p:txBody>
              <a:bodyPr>
                <a:normAutofit/>
              </a:bodyPr>
              <a:lstStyle/>
              <a:p>
                <a:r>
                  <a:rPr lang="en-US" sz="4800" dirty="0"/>
                  <a:t>Getting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  <a:blipFill>
                <a:blip r:embed="rId3"/>
                <a:stretch>
                  <a:fillRect t="-18939" b="-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/>
              <p:nvPr/>
            </p:nvSpPr>
            <p:spPr>
              <a:xfrm>
                <a:off x="260497" y="1155482"/>
                <a:ext cx="73736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US" sz="24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Number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of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jobs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in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system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at</m:t>
                    </m:r>
                    <m: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time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51ACCCC-73B5-8259-BCF4-CB7A8D9220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97" y="1155482"/>
                <a:ext cx="7373680" cy="461665"/>
              </a:xfrm>
              <a:prstGeom prst="rect">
                <a:avLst/>
              </a:prstGeom>
              <a:blipFill>
                <a:blip r:embed="rId4"/>
                <a:stretch>
                  <a:fillRect l="-1323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/>
              <p:nvPr/>
            </p:nvSpPr>
            <p:spPr>
              <a:xfrm>
                <a:off x="3103908" y="1866829"/>
                <a:ext cx="4243189" cy="971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→∞</m:t>
                          </m:r>
                        </m:lim>
                      </m:limLow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p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accent1">
                                          <a:lumMod val="75000"/>
                                        </a:schemeClr>
                                      </a:solidFill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𝑑𝑠</m:t>
                              </m:r>
                            </m:e>
                          </m:nary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5E50E-13BA-459F-3022-41C6B3A391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908" y="1866829"/>
                <a:ext cx="4243189" cy="9718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14CF89-4BBE-7B64-11AA-536D6185DA91}"/>
                  </a:ext>
                </a:extLst>
              </p:cNvPr>
              <p:cNvSpPr txBox="1"/>
              <p:nvPr/>
            </p:nvSpPr>
            <p:spPr>
              <a:xfrm>
                <a:off x="260497" y="3198908"/>
                <a:ext cx="5989228" cy="4735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Q: </a:t>
                </a:r>
                <a:r>
                  <a:rPr lang="en-US" sz="2400" dirty="0"/>
                  <a:t>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𝑬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𝑇𝑖𝑚𝑒𝐴𝑣𝑔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𝑬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𝐸𝑛𝑠𝑒𝑚𝑏𝑙𝑒𝐴𝑣𝑔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114CF89-4BBE-7B64-11AA-536D6185DA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497" y="3198908"/>
                <a:ext cx="5989228" cy="473591"/>
              </a:xfrm>
              <a:prstGeom prst="rect">
                <a:avLst/>
              </a:prstGeom>
              <a:blipFill>
                <a:blip r:embed="rId6"/>
                <a:stretch>
                  <a:fillRect l="-1629" t="-7792" b="-29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8FAC0B36-8DF2-DE8D-CEBC-598632FFEA14}"/>
                  </a:ext>
                </a:extLst>
              </p:cNvPr>
              <p:cNvSpPr txBox="1"/>
              <p:nvPr/>
            </p:nvSpPr>
            <p:spPr>
              <a:xfrm>
                <a:off x="621995" y="3755916"/>
                <a:ext cx="879235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Suppose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𝑈𝑛𝑖𝑓𝑜𝑟𝑚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1,2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and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.  Are your answers the same?  </a:t>
                </a:r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8FAC0B36-8DF2-DE8D-CEBC-598632FFEA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995" y="3755916"/>
                <a:ext cx="8792350" cy="461665"/>
              </a:xfrm>
              <a:prstGeom prst="rect">
                <a:avLst/>
              </a:prstGeom>
              <a:blipFill>
                <a:blip r:embed="rId7"/>
                <a:stretch>
                  <a:fillRect l="-1040" t="-10526" r="-1872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Group 56">
            <a:extLst>
              <a:ext uri="{FF2B5EF4-FFF2-40B4-BE49-F238E27FC236}">
                <a16:creationId xmlns:a16="http://schemas.microsoft.com/office/drawing/2014/main" id="{52E95D42-D166-AD17-40E4-D2C648CEE4EB}"/>
              </a:ext>
            </a:extLst>
          </p:cNvPr>
          <p:cNvGrpSpPr/>
          <p:nvPr/>
        </p:nvGrpSpPr>
        <p:grpSpPr>
          <a:xfrm>
            <a:off x="574121" y="4453837"/>
            <a:ext cx="2698422" cy="1047259"/>
            <a:chOff x="574121" y="4453837"/>
            <a:chExt cx="2698422" cy="1047259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2994758C-F59E-8604-F6DB-5EF4753E4932}"/>
                </a:ext>
              </a:extLst>
            </p:cNvPr>
            <p:cNvSpPr txBox="1"/>
            <p:nvPr/>
          </p:nvSpPr>
          <p:spPr>
            <a:xfrm>
              <a:off x="574121" y="4453837"/>
              <a:ext cx="2698422" cy="104725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E1E410BC-6B6B-33A3-F341-2F5E9AF6B7DF}"/>
                    </a:ext>
                  </a:extLst>
                </p:cNvPr>
                <p:cNvSpPr txBox="1"/>
                <p:nvPr/>
              </p:nvSpPr>
              <p:spPr>
                <a:xfrm>
                  <a:off x="621995" y="4589717"/>
                  <a:ext cx="2481913" cy="78380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𝑇𝑖𝑚𝑒𝐴𝑣𝑔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E1E410BC-6B6B-33A3-F341-2F5E9AF6B7D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1995" y="4589717"/>
                  <a:ext cx="2481913" cy="783804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22491D4E-D444-B545-7564-A864FBC024E0}"/>
              </a:ext>
            </a:extLst>
          </p:cNvPr>
          <p:cNvGrpSpPr/>
          <p:nvPr/>
        </p:nvGrpSpPr>
        <p:grpSpPr>
          <a:xfrm>
            <a:off x="6363495" y="4873960"/>
            <a:ext cx="4698942" cy="673737"/>
            <a:chOff x="672484" y="4474345"/>
            <a:chExt cx="9420646" cy="762245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7277C8D2-8D5D-A5CE-34C0-1DA22A72F0A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43379" y="4654809"/>
              <a:ext cx="9249751" cy="507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1E153372-D5E0-6DDD-831C-DB40E7DB5E28}"/>
                </a:ext>
              </a:extLst>
            </p:cNvPr>
            <p:cNvGrpSpPr/>
            <p:nvPr/>
          </p:nvGrpSpPr>
          <p:grpSpPr>
            <a:xfrm>
              <a:off x="843379" y="4474345"/>
              <a:ext cx="8585078" cy="381123"/>
              <a:chOff x="843379" y="4474345"/>
              <a:chExt cx="8585078" cy="381123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19E66B63-A388-C234-67FD-E2534E8EAF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3379" y="4474346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D8488FD8-2972-A736-CBE5-EEB9B0E900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644453" y="4474345"/>
                <a:ext cx="0" cy="35510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445649C1-B975-7DD5-0CEB-9073CFB55E4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428457" y="4496812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025BAAE9-4C07-0080-822F-CB70318A931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4733" y="4482325"/>
                <a:ext cx="0" cy="35510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9A551C74-20E7-E3C8-0BED-7127CB24278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33089" y="4500361"/>
                <a:ext cx="0" cy="355107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E6EBD252-FE4E-028F-B09E-93784A2EDBCA}"/>
                    </a:ext>
                  </a:extLst>
                </p:cNvPr>
                <p:cNvSpPr txBox="1"/>
                <p:nvPr/>
              </p:nvSpPr>
              <p:spPr>
                <a:xfrm>
                  <a:off x="672484" y="4867258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E6EBD252-FE4E-028F-B09E-93784A2EDBC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484" y="4867258"/>
                  <a:ext cx="341790" cy="369332"/>
                </a:xfrm>
                <a:prstGeom prst="rect">
                  <a:avLst/>
                </a:prstGeom>
                <a:blipFill>
                  <a:blip r:embed="rId9"/>
                  <a:stretch>
                    <a:fillRect r="-71429" b="-566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C57B3AD-EAF6-6B45-FBF0-910632D7AE9E}"/>
                </a:ext>
              </a:extLst>
            </p:cNvPr>
            <p:cNvSpPr txBox="1"/>
            <p:nvPr/>
          </p:nvSpPr>
          <p:spPr>
            <a:xfrm>
              <a:off x="3106397" y="4855468"/>
              <a:ext cx="34179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D13D8D5-A6EA-8593-18CA-E820A8AB277E}"/>
              </a:ext>
            </a:extLst>
          </p:cNvPr>
          <p:cNvCxnSpPr/>
          <p:nvPr/>
        </p:nvCxnSpPr>
        <p:spPr>
          <a:xfrm>
            <a:off x="5565913" y="4500438"/>
            <a:ext cx="0" cy="18559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>
            <a:extLst>
              <a:ext uri="{FF2B5EF4-FFF2-40B4-BE49-F238E27FC236}">
                <a16:creationId xmlns:a16="http://schemas.microsoft.com/office/drawing/2014/main" id="{66A5826C-8499-9F13-E920-42E7419B43D1}"/>
              </a:ext>
            </a:extLst>
          </p:cNvPr>
          <p:cNvGrpSpPr/>
          <p:nvPr/>
        </p:nvGrpSpPr>
        <p:grpSpPr>
          <a:xfrm>
            <a:off x="6339644" y="4406645"/>
            <a:ext cx="953260" cy="400110"/>
            <a:chOff x="6351674" y="4397623"/>
            <a:chExt cx="953260" cy="400110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4F13106-6555-9F45-CE13-153446C5C820}"/>
                </a:ext>
              </a:extLst>
            </p:cNvPr>
            <p:cNvCxnSpPr>
              <a:cxnSpLocks/>
            </p:cNvCxnSpPr>
            <p:nvPr/>
          </p:nvCxnSpPr>
          <p:spPr>
            <a:xfrm>
              <a:off x="6448736" y="4780012"/>
              <a:ext cx="723477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955FE094-46C3-1096-9CC7-E7441A7A4742}"/>
                    </a:ext>
                  </a:extLst>
                </p:cNvPr>
                <p:cNvSpPr txBox="1"/>
                <p:nvPr/>
              </p:nvSpPr>
              <p:spPr>
                <a:xfrm>
                  <a:off x="6351674" y="4397623"/>
                  <a:ext cx="953260" cy="40011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US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955FE094-46C3-1096-9CC7-E7441A7A474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51674" y="4397623"/>
                  <a:ext cx="953260" cy="40011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B22E03D2-E347-2D46-083F-D186142C7DD9}"/>
              </a:ext>
            </a:extLst>
          </p:cNvPr>
          <p:cNvGrpSpPr/>
          <p:nvPr/>
        </p:nvGrpSpPr>
        <p:grpSpPr>
          <a:xfrm>
            <a:off x="7242696" y="4393499"/>
            <a:ext cx="953260" cy="400110"/>
            <a:chOff x="6351674" y="4397623"/>
            <a:chExt cx="953260" cy="400110"/>
          </a:xfrm>
        </p:grpSpPr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6E8FFEF2-4CAA-A613-488A-E77EF863E4E7}"/>
                </a:ext>
              </a:extLst>
            </p:cNvPr>
            <p:cNvCxnSpPr>
              <a:cxnSpLocks/>
            </p:cNvCxnSpPr>
            <p:nvPr/>
          </p:nvCxnSpPr>
          <p:spPr>
            <a:xfrm>
              <a:off x="6448736" y="4780012"/>
              <a:ext cx="723477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837DE6F-9686-AAA7-0F39-FCE83147AE1C}"/>
                    </a:ext>
                  </a:extLst>
                </p:cNvPr>
                <p:cNvSpPr txBox="1"/>
                <p:nvPr/>
              </p:nvSpPr>
              <p:spPr>
                <a:xfrm>
                  <a:off x="6351674" y="4397623"/>
                  <a:ext cx="953260" cy="40011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US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837DE6F-9686-AAA7-0F39-FCE83147AE1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51674" y="4397623"/>
                  <a:ext cx="953260" cy="400110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2DC0BCE-B521-C7D1-5A78-13098E877371}"/>
              </a:ext>
            </a:extLst>
          </p:cNvPr>
          <p:cNvGrpSpPr/>
          <p:nvPr/>
        </p:nvGrpSpPr>
        <p:grpSpPr>
          <a:xfrm>
            <a:off x="8324435" y="4396956"/>
            <a:ext cx="953260" cy="400110"/>
            <a:chOff x="6351674" y="4397623"/>
            <a:chExt cx="953260" cy="400110"/>
          </a:xfrm>
        </p:grpSpPr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D3CB1945-F98C-0608-26BD-C610EE3B1EFC}"/>
                </a:ext>
              </a:extLst>
            </p:cNvPr>
            <p:cNvCxnSpPr>
              <a:cxnSpLocks/>
            </p:cNvCxnSpPr>
            <p:nvPr/>
          </p:nvCxnSpPr>
          <p:spPr>
            <a:xfrm>
              <a:off x="6448736" y="4780012"/>
              <a:ext cx="723477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970A4AD5-6194-16C7-8218-EA33FB824074}"/>
                    </a:ext>
                  </a:extLst>
                </p:cNvPr>
                <p:cNvSpPr txBox="1"/>
                <p:nvPr/>
              </p:nvSpPr>
              <p:spPr>
                <a:xfrm>
                  <a:off x="6351674" y="4397623"/>
                  <a:ext cx="953260" cy="40011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US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970A4AD5-6194-16C7-8218-EA33FB8240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51674" y="4397623"/>
                  <a:ext cx="953260" cy="400110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6FB606D-4804-1884-1392-247056F4E6FE}"/>
              </a:ext>
            </a:extLst>
          </p:cNvPr>
          <p:cNvGrpSpPr/>
          <p:nvPr/>
        </p:nvGrpSpPr>
        <p:grpSpPr>
          <a:xfrm>
            <a:off x="9196070" y="4389662"/>
            <a:ext cx="953260" cy="400110"/>
            <a:chOff x="6351674" y="4397623"/>
            <a:chExt cx="953260" cy="400110"/>
          </a:xfrm>
        </p:grpSpPr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812A113-7BD2-5B7D-3822-A5B6C7932A41}"/>
                </a:ext>
              </a:extLst>
            </p:cNvPr>
            <p:cNvCxnSpPr>
              <a:cxnSpLocks/>
            </p:cNvCxnSpPr>
            <p:nvPr/>
          </p:nvCxnSpPr>
          <p:spPr>
            <a:xfrm>
              <a:off x="6448736" y="4780012"/>
              <a:ext cx="723477" cy="0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4C699A63-4000-440B-A70A-B30742342FB8}"/>
                    </a:ext>
                  </a:extLst>
                </p:cNvPr>
                <p:cNvSpPr txBox="1"/>
                <p:nvPr/>
              </p:nvSpPr>
              <p:spPr>
                <a:xfrm>
                  <a:off x="6351674" y="4397623"/>
                  <a:ext cx="953260" cy="40011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m:oMathPara>
                  </a14:m>
                  <a:endParaRPr lang="en-US" sz="20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4C699A63-4000-440B-A70A-B30742342FB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51674" y="4397623"/>
                  <a:ext cx="953260" cy="400110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274DE9C0-D000-1DAA-4EEF-18D8C4BD0FF0}"/>
              </a:ext>
            </a:extLst>
          </p:cNvPr>
          <p:cNvGrpSpPr/>
          <p:nvPr/>
        </p:nvGrpSpPr>
        <p:grpSpPr>
          <a:xfrm>
            <a:off x="10149330" y="2620022"/>
            <a:ext cx="1922589" cy="1451257"/>
            <a:chOff x="10149330" y="2620022"/>
            <a:chExt cx="1922589" cy="1451257"/>
          </a:xfrm>
        </p:grpSpPr>
        <p:sp>
          <p:nvSpPr>
            <p:cNvPr id="52" name="Thought Bubble: Cloud 51">
              <a:extLst>
                <a:ext uri="{FF2B5EF4-FFF2-40B4-BE49-F238E27FC236}">
                  <a16:creationId xmlns:a16="http://schemas.microsoft.com/office/drawing/2014/main" id="{23CD2EE0-D143-A4F4-38F3-E57AE5F7E5AB}"/>
                </a:ext>
              </a:extLst>
            </p:cNvPr>
            <p:cNvSpPr/>
            <p:nvPr/>
          </p:nvSpPr>
          <p:spPr>
            <a:xfrm>
              <a:off x="10149330" y="2620022"/>
              <a:ext cx="1922589" cy="1451257"/>
            </a:xfrm>
            <a:prstGeom prst="cloudCallout">
              <a:avLst>
                <a:gd name="adj1" fmla="val -58390"/>
                <a:gd name="adj2" fmla="val 73493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DD60EC8-5AA7-88B1-411A-D2199276020D}"/>
                </a:ext>
              </a:extLst>
            </p:cNvPr>
            <p:cNvSpPr txBox="1"/>
            <p:nvPr/>
          </p:nvSpPr>
          <p:spPr>
            <a:xfrm>
              <a:off x="10355116" y="2838698"/>
              <a:ext cx="1573029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Every arrival walks into empty system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16C98D36-31D7-D611-F2DC-0B1332E7E297}"/>
              </a:ext>
            </a:extLst>
          </p:cNvPr>
          <p:cNvGrpSpPr/>
          <p:nvPr/>
        </p:nvGrpSpPr>
        <p:grpSpPr>
          <a:xfrm>
            <a:off x="7324627" y="5573258"/>
            <a:ext cx="3364316" cy="753856"/>
            <a:chOff x="7324627" y="5573258"/>
            <a:chExt cx="3364316" cy="753856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5666BFA-62E5-31E6-35C8-B4A640F42667}"/>
                </a:ext>
              </a:extLst>
            </p:cNvPr>
            <p:cNvSpPr txBox="1"/>
            <p:nvPr/>
          </p:nvSpPr>
          <p:spPr>
            <a:xfrm>
              <a:off x="7324627" y="5573258"/>
              <a:ext cx="3364316" cy="753856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FBA26A11-B61D-3259-E9D5-0E400ED452C0}"/>
                    </a:ext>
                  </a:extLst>
                </p:cNvPr>
                <p:cNvSpPr txBox="1"/>
                <p:nvPr/>
              </p:nvSpPr>
              <p:spPr>
                <a:xfrm>
                  <a:off x="7452911" y="5727432"/>
                  <a:ext cx="3107748" cy="46820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</m:d>
                          </m:e>
                          <m:sup>
                            <m:r>
                              <a:rPr lang="en-US" sz="24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𝐸𝑛𝑠𝑒𝑚𝑏𝑙𝑒𝐴𝑣𝑔</m:t>
                            </m:r>
                          </m:sup>
                        </m:s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=0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FBA26A11-B61D-3259-E9D5-0E400ED45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452911" y="5727432"/>
                  <a:ext cx="3107748" cy="46820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CB664779-D79C-B432-77D8-832537E2ECF9}"/>
              </a:ext>
            </a:extLst>
          </p:cNvPr>
          <p:cNvGrpSpPr/>
          <p:nvPr/>
        </p:nvGrpSpPr>
        <p:grpSpPr>
          <a:xfrm>
            <a:off x="1477976" y="4957133"/>
            <a:ext cx="2316333" cy="1249372"/>
            <a:chOff x="1477976" y="4957133"/>
            <a:chExt cx="2316333" cy="1249372"/>
          </a:xfrm>
        </p:grpSpPr>
        <p:sp>
          <p:nvSpPr>
            <p:cNvPr id="62" name="Arrow: Curved Right 61">
              <a:extLst>
                <a:ext uri="{FF2B5EF4-FFF2-40B4-BE49-F238E27FC236}">
                  <a16:creationId xmlns:a16="http://schemas.microsoft.com/office/drawing/2014/main" id="{44163B55-8861-46AA-781E-38AA740EBE6F}"/>
                </a:ext>
              </a:extLst>
            </p:cNvPr>
            <p:cNvSpPr/>
            <p:nvPr/>
          </p:nvSpPr>
          <p:spPr>
            <a:xfrm rot="10800000">
              <a:off x="3285432" y="4957133"/>
              <a:ext cx="508877" cy="1047259"/>
            </a:xfrm>
            <a:prstGeom prst="curved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F6703DAE-BFDB-6D64-218B-4C435BD164F6}"/>
                    </a:ext>
                  </a:extLst>
                </p:cNvPr>
                <p:cNvSpPr txBox="1"/>
                <p:nvPr/>
              </p:nvSpPr>
              <p:spPr>
                <a:xfrm>
                  <a:off x="1477976" y="5744840"/>
                  <a:ext cx="1899223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2400" dirty="0">
                      <a:solidFill>
                        <a:schemeClr val="accent6">
                          <a:lumMod val="50000"/>
                        </a:schemeClr>
                      </a:solidFill>
                    </a:rPr>
                    <a:t>Correct </a:t>
                  </a:r>
                  <a14:m>
                    <m:oMath xmlns:m="http://schemas.openxmlformats.org/officeDocument/2006/math">
                      <m:r>
                        <a:rPr lang="en-US" sz="2400" b="1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[</m:t>
                      </m:r>
                      <m:r>
                        <a:rPr lang="en-US" sz="2400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𝑁</m:t>
                      </m:r>
                      <m:r>
                        <a:rPr lang="en-US" sz="2400" i="1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oMath>
                  </a14:m>
                  <a:r>
                    <a:rPr lang="en-US" sz="2400" dirty="0">
                      <a:solidFill>
                        <a:schemeClr val="accent6">
                          <a:lumMod val="50000"/>
                        </a:schemeClr>
                      </a:solidFill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F6703DAE-BFDB-6D64-218B-4C435BD164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7976" y="5744840"/>
                  <a:ext cx="1899223" cy="461665"/>
                </a:xfrm>
                <a:prstGeom prst="rect">
                  <a:avLst/>
                </a:prstGeom>
                <a:blipFill>
                  <a:blip r:embed="rId15"/>
                  <a:stretch>
                    <a:fillRect l="-4808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535280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Queueing Theory Terminology: Simplest Model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FE162F4-87AC-3C09-6FBC-E16F5397AB47}"/>
              </a:ext>
            </a:extLst>
          </p:cNvPr>
          <p:cNvGrpSpPr/>
          <p:nvPr/>
        </p:nvGrpSpPr>
        <p:grpSpPr>
          <a:xfrm>
            <a:off x="3118886" y="1591340"/>
            <a:ext cx="5738035" cy="1853679"/>
            <a:chOff x="3118886" y="1591340"/>
            <a:chExt cx="5738035" cy="1853679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34E7E5D-DEA3-4341-0171-8AD91CBF9B0D}"/>
                </a:ext>
              </a:extLst>
            </p:cNvPr>
            <p:cNvCxnSpPr/>
            <p:nvPr/>
          </p:nvCxnSpPr>
          <p:spPr>
            <a:xfrm>
              <a:off x="4348716" y="1796902"/>
              <a:ext cx="233916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68CEED5-7709-8E56-FD11-D8FF1F05FE93}"/>
                </a:ext>
              </a:extLst>
            </p:cNvPr>
            <p:cNvCxnSpPr/>
            <p:nvPr/>
          </p:nvCxnSpPr>
          <p:spPr>
            <a:xfrm>
              <a:off x="4348716" y="2608520"/>
              <a:ext cx="233916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8B712E28-D6FC-A7D3-F277-5E12618F88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87879" y="1796902"/>
              <a:ext cx="0" cy="8116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A7FF3B8-8F00-18DB-F700-4C54F15B16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21572" y="1796902"/>
              <a:ext cx="0" cy="8116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1CDE347-C80B-9C3E-10A8-D17C8F23F9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55265" y="1796902"/>
              <a:ext cx="0" cy="8116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4A741FC-742D-8365-9644-261092013D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88958" y="1796902"/>
              <a:ext cx="0" cy="81161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AFD6172A-B814-D37F-ABF5-6C8D2CBB5708}"/>
                </a:ext>
              </a:extLst>
            </p:cNvPr>
            <p:cNvSpPr/>
            <p:nvPr/>
          </p:nvSpPr>
          <p:spPr>
            <a:xfrm>
              <a:off x="6739271" y="1591340"/>
              <a:ext cx="1414129" cy="1222742"/>
            </a:xfrm>
            <a:prstGeom prst="ellipse">
              <a:avLst/>
            </a:prstGeom>
            <a:noFill/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Arrow: Right 16">
              <a:extLst>
                <a:ext uri="{FF2B5EF4-FFF2-40B4-BE49-F238E27FC236}">
                  <a16:creationId xmlns:a16="http://schemas.microsoft.com/office/drawing/2014/main" id="{F397F51B-2F2B-7C67-26F7-04C5E54E55DE}"/>
                </a:ext>
              </a:extLst>
            </p:cNvPr>
            <p:cNvSpPr/>
            <p:nvPr/>
          </p:nvSpPr>
          <p:spPr>
            <a:xfrm>
              <a:off x="3118886" y="2029576"/>
              <a:ext cx="903766" cy="329610"/>
            </a:xfrm>
            <a:prstGeom prst="rightArrow">
              <a:avLst/>
            </a:prstGeom>
            <a:noFill/>
            <a:ln w="190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4133032A-E5F5-DB63-B41B-16A4439CA96D}"/>
                </a:ext>
              </a:extLst>
            </p:cNvPr>
            <p:cNvCxnSpPr>
              <a:stCxn id="16" idx="6"/>
            </p:cNvCxnSpPr>
            <p:nvPr/>
          </p:nvCxnSpPr>
          <p:spPr>
            <a:xfrm flipV="1">
              <a:off x="8153400" y="2194381"/>
              <a:ext cx="703521" cy="833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CF5CE22-0146-FDA5-20D3-02D32277B1D1}"/>
                </a:ext>
              </a:extLst>
            </p:cNvPr>
            <p:cNvSpPr txBox="1"/>
            <p:nvPr/>
          </p:nvSpPr>
          <p:spPr>
            <a:xfrm>
              <a:off x="6780389" y="2857127"/>
              <a:ext cx="13393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“the server”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F510920-883F-DA05-928A-A924977C961D}"/>
                </a:ext>
              </a:extLst>
            </p:cNvPr>
            <p:cNvSpPr txBox="1"/>
            <p:nvPr/>
          </p:nvSpPr>
          <p:spPr>
            <a:xfrm>
              <a:off x="4892818" y="2786283"/>
              <a:ext cx="13372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“the queue”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FB2395A9-70FD-46C4-6F56-540FE33D93E4}"/>
                </a:ext>
              </a:extLst>
            </p:cNvPr>
            <p:cNvSpPr txBox="1"/>
            <p:nvPr/>
          </p:nvSpPr>
          <p:spPr>
            <a:xfrm>
              <a:off x="5208212" y="3075687"/>
              <a:ext cx="6201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FCFS</a:t>
              </a:r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FB71461E-B8AE-4209-BB15-1063FA9D3AF4}"/>
              </a:ext>
            </a:extLst>
          </p:cNvPr>
          <p:cNvSpPr/>
          <p:nvPr/>
        </p:nvSpPr>
        <p:spPr>
          <a:xfrm>
            <a:off x="-264175" y="1766064"/>
            <a:ext cx="127589" cy="88604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D69ADEE-DAC1-D77F-995D-6792A5B9695F}"/>
              </a:ext>
            </a:extLst>
          </p:cNvPr>
          <p:cNvSpPr/>
          <p:nvPr/>
        </p:nvSpPr>
        <p:spPr>
          <a:xfrm>
            <a:off x="-476886" y="2045521"/>
            <a:ext cx="127589" cy="61615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70A940B-0F93-9751-7CEC-00F24659BBB6}"/>
              </a:ext>
            </a:extLst>
          </p:cNvPr>
          <p:cNvSpPr/>
          <p:nvPr/>
        </p:nvSpPr>
        <p:spPr>
          <a:xfrm>
            <a:off x="-732006" y="2372476"/>
            <a:ext cx="127589" cy="278218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DFD76FA-B90F-F8AE-9FDB-556004A5B9FB}"/>
              </a:ext>
            </a:extLst>
          </p:cNvPr>
          <p:cNvSpPr/>
          <p:nvPr/>
        </p:nvSpPr>
        <p:spPr>
          <a:xfrm>
            <a:off x="-946301" y="1434150"/>
            <a:ext cx="127589" cy="122274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F25C710-6865-88B2-BD69-8E281A7A0B1F}"/>
                  </a:ext>
                </a:extLst>
              </p:cNvPr>
              <p:cNvSpPr txBox="1"/>
              <p:nvPr/>
            </p:nvSpPr>
            <p:spPr>
              <a:xfrm>
                <a:off x="507704" y="3562486"/>
                <a:ext cx="4700508" cy="255454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The server is the CPU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A </a:t>
                </a:r>
                <a:r>
                  <a:rPr lang="en-US" sz="2000" b="1" dirty="0">
                    <a:solidFill>
                      <a:srgbClr val="FF0000"/>
                    </a:solidFill>
                  </a:rPr>
                  <a:t>job</a:t>
                </a:r>
                <a:r>
                  <a:rPr lang="en-US" sz="2000" dirty="0"/>
                  <a:t> is a red rectangle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The </a:t>
                </a:r>
                <a:r>
                  <a:rPr lang="en-US" sz="2000" b="1" dirty="0">
                    <a:solidFill>
                      <a:srgbClr val="FF0000"/>
                    </a:solidFill>
                  </a:rPr>
                  <a:t>size</a:t>
                </a:r>
                <a:r>
                  <a:rPr lang="en-US" sz="2000" b="1" dirty="0"/>
                  <a:t> </a:t>
                </a:r>
                <a:r>
                  <a:rPr lang="en-US" sz="2000" dirty="0"/>
                  <a:t>of a job is the height of the rectangle.   </a:t>
                </a:r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𝑆𝑖𝑧𝑒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000" dirty="0"/>
                  <a:t> # seconds of CPU </a:t>
                </a:r>
              </a:p>
              <a:p>
                <a:pPr lvl="1"/>
                <a:r>
                  <a:rPr lang="en-US" sz="2000" dirty="0"/>
                  <a:t>                            needed by the job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Only one job is served (run) at a time.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Jobs are served in FCFS order.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F25C710-6865-88B2-BD69-8E281A7A0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04" y="3562486"/>
                <a:ext cx="4700508" cy="2554545"/>
              </a:xfrm>
              <a:prstGeom prst="rect">
                <a:avLst/>
              </a:prstGeom>
              <a:blipFill>
                <a:blip r:embed="rId2"/>
                <a:stretch>
                  <a:fillRect l="-1167" t="-1193" b="-33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E73DA9-CB4A-BE65-1C69-38A877218342}"/>
                  </a:ext>
                </a:extLst>
              </p:cNvPr>
              <p:cNvSpPr txBox="1"/>
              <p:nvPr/>
            </p:nvSpPr>
            <p:spPr>
              <a:xfrm>
                <a:off x="6582440" y="3607214"/>
                <a:ext cx="5428807" cy="20961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Jobs arrive over time. The </a:t>
                </a:r>
                <a:r>
                  <a:rPr lang="en-US" sz="2000" b="1" dirty="0">
                    <a:solidFill>
                      <a:srgbClr val="FF0000"/>
                    </a:solidFill>
                  </a:rPr>
                  <a:t>interarrival time</a:t>
                </a:r>
                <a:r>
                  <a:rPr lang="en-US" sz="2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/>
                  <a:t>is the time between subsequent arrivals.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The </a:t>
                </a:r>
                <a:r>
                  <a:rPr lang="en-US" sz="2000" b="1" dirty="0">
                    <a:solidFill>
                      <a:srgbClr val="FF0000"/>
                    </a:solidFill>
                  </a:rPr>
                  <a:t>average arrival rate</a:t>
                </a:r>
                <a:r>
                  <a:rPr lang="en-US" sz="2000" dirty="0">
                    <a:solidFill>
                      <a:srgbClr val="FF0000"/>
                    </a:solidFill>
                  </a:rPr>
                  <a:t> (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2000" dirty="0">
                    <a:solidFill>
                      <a:srgbClr val="FF0000"/>
                    </a:solidFill>
                  </a:rPr>
                  <a:t>) </a:t>
                </a:r>
                <a:r>
                  <a:rPr lang="en-US" sz="2000" dirty="0"/>
                  <a:t>is the average number of arrivals per sec:</a:t>
                </a:r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eqArr>
                      <m:eqArr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sSub>
                          <m:sSubPr>
                            <m:ctrlP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000" dirty="0"/>
                          <m:t>number</m:t>
                        </m:r>
                        <m:r>
                          <m:rPr>
                            <m:nor/>
                          </m:rPr>
                          <a:rPr lang="en-US" sz="2000" dirty="0"/>
                          <m:t> </m:t>
                        </m:r>
                        <m:r>
                          <m:rPr>
                            <m:nor/>
                          </m:rPr>
                          <a:rPr lang="en-US" sz="2000" dirty="0"/>
                          <m:t>of</m:t>
                        </m:r>
                        <m:r>
                          <m:rPr>
                            <m:nor/>
                          </m:rPr>
                          <a:rPr lang="en-US" sz="2000" dirty="0"/>
                          <m:t> </m:t>
                        </m:r>
                        <m:r>
                          <m:rPr>
                            <m:nor/>
                          </m:rPr>
                          <a:rPr lang="en-US" sz="2000" b="0" i="0" dirty="0" smtClean="0"/>
                          <m:t>arrivals</m:t>
                        </m:r>
                        <m:r>
                          <m:rPr>
                            <m:nor/>
                          </m:rPr>
                          <a:rPr lang="en-US" sz="20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000" b="0" i="0" dirty="0" smtClean="0"/>
                          <m:t>by</m:t>
                        </m:r>
                        <m:r>
                          <m:rPr>
                            <m:nor/>
                          </m:rPr>
                          <a:rPr lang="en-US" sz="20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000" b="0" i="0" dirty="0" smtClean="0"/>
                          <m:t>time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#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eqArr>
                  </m:oMath>
                </a14:m>
                <a:endParaRPr lang="en-US" sz="2000" b="0" dirty="0"/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→∞</m:t>
                        </m:r>
                      </m:lim>
                    </m:limLow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en-US" sz="2000" b="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E73DA9-CB4A-BE65-1C69-38A8772183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2440" y="3607214"/>
                <a:ext cx="5428807" cy="2096151"/>
              </a:xfrm>
              <a:prstGeom prst="rect">
                <a:avLst/>
              </a:prstGeom>
              <a:blipFill>
                <a:blip r:embed="rId3"/>
                <a:stretch>
                  <a:fillRect l="-1011" t="-17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584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19 -0.00069 L 0.62227 -0.00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67" y="-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96296E-6 L 0.56145 -0.0178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L 0.52461 -0.0224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44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3.7037E-7 L 0.48529 -0.0247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646" y="-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5" grpId="0" animBg="1"/>
      <p:bldP spid="2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20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/>
              <p:cNvSpPr>
                <a:spLocks noGrp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</p:spPr>
            <p:txBody>
              <a:bodyPr>
                <a:normAutofit/>
              </a:bodyPr>
              <a:lstStyle/>
              <a:p>
                <a:r>
                  <a:rPr lang="en-US" sz="4800" dirty="0"/>
                  <a:t>Getting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sz="4800" dirty="0"/>
              </a:p>
            </p:txBody>
          </p:sp>
        </mc:Choice>
        <mc:Fallback xmlns="">
          <p:sp>
            <p:nvSpPr>
              <p:cNvPr id="3" name="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0" y="0"/>
                <a:ext cx="12192000" cy="807522"/>
              </a:xfrm>
              <a:blipFill>
                <a:blip r:embed="rId3"/>
                <a:stretch>
                  <a:fillRect t="-18939" b="-4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Speech Bubble: Oval 13">
                <a:extLst>
                  <a:ext uri="{FF2B5EF4-FFF2-40B4-BE49-F238E27FC236}">
                    <a16:creationId xmlns:a16="http://schemas.microsoft.com/office/drawing/2014/main" id="{81B866EE-30B0-BC6F-6E95-08459D006A6D}"/>
                  </a:ext>
                </a:extLst>
              </p:cNvPr>
              <p:cNvSpPr/>
              <p:nvPr/>
            </p:nvSpPr>
            <p:spPr>
              <a:xfrm>
                <a:off x="312628" y="1010486"/>
                <a:ext cx="8501763" cy="795806"/>
              </a:xfrm>
              <a:prstGeom prst="wedgeEllipseCallout">
                <a:avLst>
                  <a:gd name="adj1" fmla="val -51182"/>
                  <a:gd name="adj2" fmla="val 75861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Why was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𝑬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𝑇𝑖𝑚𝑒𝐴𝑣𝑔</m:t>
                        </m:r>
                      </m:sup>
                    </m:sSup>
                    <m:r>
                      <a:rPr lang="en-US" sz="2400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𝑬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𝐸𝑛𝑠𝑒𝑚𝑏𝑙𝑒𝐴𝑣𝑔</m:t>
                        </m:r>
                      </m:sup>
                    </m:sSup>
                  </m:oMath>
                </a14:m>
                <a:r>
                  <a:rPr lang="en-US" sz="2400" dirty="0"/>
                  <a:t> ?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Speech Bubble: Oval 13">
                <a:extLst>
                  <a:ext uri="{FF2B5EF4-FFF2-40B4-BE49-F238E27FC236}">
                    <a16:creationId xmlns:a16="http://schemas.microsoft.com/office/drawing/2014/main" id="{81B866EE-30B0-BC6F-6E95-08459D006A6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28" y="1010486"/>
                <a:ext cx="8501763" cy="795806"/>
              </a:xfrm>
              <a:prstGeom prst="wedgeEllipseCallout">
                <a:avLst>
                  <a:gd name="adj1" fmla="val -51182"/>
                  <a:gd name="adj2" fmla="val 75861"/>
                </a:avLst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9324F13A-7888-25E0-24A5-D9FA419287CB}"/>
              </a:ext>
            </a:extLst>
          </p:cNvPr>
          <p:cNvSpPr/>
          <p:nvPr/>
        </p:nvSpPr>
        <p:spPr>
          <a:xfrm>
            <a:off x="2374604" y="2033006"/>
            <a:ext cx="9669572" cy="795806"/>
          </a:xfrm>
          <a:prstGeom prst="wedgeEllipseCallout">
            <a:avLst>
              <a:gd name="adj1" fmla="val 50310"/>
              <a:gd name="adj2" fmla="val 95902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Arrival times were bad times to measure # jobs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Speech Bubble: Oval 15">
                <a:extLst>
                  <a:ext uri="{FF2B5EF4-FFF2-40B4-BE49-F238E27FC236}">
                    <a16:creationId xmlns:a16="http://schemas.microsoft.com/office/drawing/2014/main" id="{D39E03FF-F19C-32B4-BFA4-6DA609AA9A58}"/>
                  </a:ext>
                </a:extLst>
              </p:cNvPr>
              <p:cNvSpPr/>
              <p:nvPr/>
            </p:nvSpPr>
            <p:spPr>
              <a:xfrm>
                <a:off x="312628" y="3031097"/>
                <a:ext cx="9880451" cy="795806"/>
              </a:xfrm>
              <a:prstGeom prst="wedgeEllipseCallout">
                <a:avLst>
                  <a:gd name="adj1" fmla="val -51182"/>
                  <a:gd name="adj2" fmla="val 75861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Is it ever true that </a:t>
                </a:r>
                <a14:m>
                  <m:oMath xmlns:m="http://schemas.openxmlformats.org/officeDocument/2006/math">
                    <m:r>
                      <a:rPr lang="en-US" sz="24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𝑬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𝑇𝑖𝑚𝑒𝐴𝑣𝑔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1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𝑬</m:t>
                    </m:r>
                    <m:sSup>
                      <m:sSupPr>
                        <m:ctrlP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</m:d>
                      </m:e>
                      <m:sup>
                        <m:r>
                          <a:rPr lang="en-US" sz="24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𝐸𝑛𝑠𝑒𝑚𝑏𝑙𝑒𝐴𝑣𝑔</m:t>
                        </m:r>
                      </m:sup>
                    </m:sSup>
                  </m:oMath>
                </a14:m>
                <a:r>
                  <a:rPr lang="en-US" sz="2400" dirty="0"/>
                  <a:t> ?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Speech Bubble: Oval 15">
                <a:extLst>
                  <a:ext uri="{FF2B5EF4-FFF2-40B4-BE49-F238E27FC236}">
                    <a16:creationId xmlns:a16="http://schemas.microsoft.com/office/drawing/2014/main" id="{D39E03FF-F19C-32B4-BFA4-6DA609AA9A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28" y="3031097"/>
                <a:ext cx="9880451" cy="795806"/>
              </a:xfrm>
              <a:prstGeom prst="wedgeEllipseCallout">
                <a:avLst>
                  <a:gd name="adj1" fmla="val -51182"/>
                  <a:gd name="adj2" fmla="val 75861"/>
                </a:avLst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Speech Bubble: Oval 17">
            <a:extLst>
              <a:ext uri="{FF2B5EF4-FFF2-40B4-BE49-F238E27FC236}">
                <a16:creationId xmlns:a16="http://schemas.microsoft.com/office/drawing/2014/main" id="{017AC36B-5EEE-3685-771F-50AC80888229}"/>
              </a:ext>
            </a:extLst>
          </p:cNvPr>
          <p:cNvSpPr/>
          <p:nvPr/>
        </p:nvSpPr>
        <p:spPr>
          <a:xfrm>
            <a:off x="5422088" y="4053617"/>
            <a:ext cx="6377023" cy="795806"/>
          </a:xfrm>
          <a:prstGeom prst="wedgeEllipseCallout">
            <a:avLst>
              <a:gd name="adj1" fmla="val 50310"/>
              <a:gd name="adj2" fmla="val 95902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Need arrival times to be “random.”</a:t>
            </a:r>
          </a:p>
        </p:txBody>
      </p:sp>
      <p:pic>
        <p:nvPicPr>
          <p:cNvPr id="24" name="Picture 23" descr="A cartoon light bulb pointing at something">
            <a:extLst>
              <a:ext uri="{FF2B5EF4-FFF2-40B4-BE49-F238E27FC236}">
                <a16:creationId xmlns:a16="http://schemas.microsoft.com/office/drawing/2014/main" id="{D1CC5F1B-4171-8730-1D41-D3EF8C043D4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698134" y="5426480"/>
            <a:ext cx="1311332" cy="1431520"/>
          </a:xfrm>
          <a:prstGeom prst="rect">
            <a:avLst/>
          </a:prstGeom>
        </p:spPr>
      </p:pic>
      <p:sp>
        <p:nvSpPr>
          <p:cNvPr id="28" name="Speech Bubble: Oval 27">
            <a:extLst>
              <a:ext uri="{FF2B5EF4-FFF2-40B4-BE49-F238E27FC236}">
                <a16:creationId xmlns:a16="http://schemas.microsoft.com/office/drawing/2014/main" id="{76555C78-FFE7-6D89-F15F-B181E79DCEA4}"/>
              </a:ext>
            </a:extLst>
          </p:cNvPr>
          <p:cNvSpPr/>
          <p:nvPr/>
        </p:nvSpPr>
        <p:spPr>
          <a:xfrm>
            <a:off x="7686832" y="4993486"/>
            <a:ext cx="3011302" cy="795806"/>
          </a:xfrm>
          <a:prstGeom prst="wedgeEllipseCallout">
            <a:avLst>
              <a:gd name="adj1" fmla="val 49251"/>
              <a:gd name="adj2" fmla="val 71853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Poisson Process!</a:t>
            </a:r>
          </a:p>
        </p:txBody>
      </p:sp>
    </p:spTree>
    <p:extLst>
      <p:ext uri="{BB962C8B-B14F-4D97-AF65-F5344CB8AC3E}">
        <p14:creationId xmlns:p14="http://schemas.microsoft.com/office/powerpoint/2010/main" val="390495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8" grpId="0" animBg="1"/>
      <p:bldP spid="2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21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PASTA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AB1566-BA2F-5D43-95A8-D3C7D33CCA4A}"/>
              </a:ext>
            </a:extLst>
          </p:cNvPr>
          <p:cNvSpPr txBox="1"/>
          <p:nvPr/>
        </p:nvSpPr>
        <p:spPr>
          <a:xfrm>
            <a:off x="4527697" y="1249030"/>
            <a:ext cx="68261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PASTA</a:t>
            </a:r>
            <a:r>
              <a:rPr lang="en-US" sz="2800" dirty="0"/>
              <a:t> = </a:t>
            </a:r>
            <a:r>
              <a:rPr lang="en-US" sz="2800" b="1" dirty="0"/>
              <a:t>P</a:t>
            </a:r>
            <a:r>
              <a:rPr lang="en-US" sz="2800" dirty="0"/>
              <a:t>oisson </a:t>
            </a:r>
            <a:r>
              <a:rPr lang="en-US" sz="2800" b="1" dirty="0"/>
              <a:t>A</a:t>
            </a:r>
            <a:r>
              <a:rPr lang="en-US" sz="2800" dirty="0"/>
              <a:t>rrivals </a:t>
            </a:r>
            <a:r>
              <a:rPr lang="en-US" sz="2800" b="1" dirty="0"/>
              <a:t>S</a:t>
            </a:r>
            <a:r>
              <a:rPr lang="en-US" sz="2800" dirty="0"/>
              <a:t>ee </a:t>
            </a:r>
            <a:r>
              <a:rPr lang="en-US" sz="2800" b="1" dirty="0"/>
              <a:t>T</a:t>
            </a:r>
            <a:r>
              <a:rPr lang="en-US" sz="2800" dirty="0"/>
              <a:t>ime </a:t>
            </a:r>
            <a:r>
              <a:rPr lang="en-US" sz="2800" b="1" dirty="0"/>
              <a:t>A</a:t>
            </a:r>
            <a:r>
              <a:rPr lang="en-US" sz="2800" dirty="0"/>
              <a:t>verages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2478E2-3529-18BE-ABC5-1B1D6AEAD150}"/>
                  </a:ext>
                </a:extLst>
              </p:cNvPr>
              <p:cNvSpPr txBox="1"/>
              <p:nvPr/>
            </p:nvSpPr>
            <p:spPr>
              <a:xfrm>
                <a:off x="6616995" y="1944283"/>
                <a:ext cx="4662377" cy="4735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𝑇𝑖𝑚𝑒𝐴𝑣𝑔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𝐸𝑛𝑠𝑒𝑚𝑏𝑙𝑒𝐴𝑣𝑔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82478E2-3529-18BE-ABC5-1B1D6AEAD1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16995" y="1944283"/>
                <a:ext cx="4662377" cy="4735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 descr="A cartoon of a monkey scratching his head">
            <a:extLst>
              <a:ext uri="{FF2B5EF4-FFF2-40B4-BE49-F238E27FC236}">
                <a16:creationId xmlns:a16="http://schemas.microsoft.com/office/drawing/2014/main" id="{CF1F24F8-8627-09C9-B231-8FA5F6A5430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4381" y="3082429"/>
            <a:ext cx="1935154" cy="208963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7D4C33E-7EC0-F587-B0EE-F463820269A1}"/>
              </a:ext>
            </a:extLst>
          </p:cNvPr>
          <p:cNvSpPr txBox="1"/>
          <p:nvPr/>
        </p:nvSpPr>
        <p:spPr>
          <a:xfrm>
            <a:off x="5870943" y="3140616"/>
            <a:ext cx="59925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  </a:t>
            </a:r>
            <a:r>
              <a:rPr lang="en-US" sz="2400" dirty="0"/>
              <a:t>But what if arrival process is not Poisson.</a:t>
            </a:r>
          </a:p>
          <a:p>
            <a:r>
              <a:rPr lang="en-US" sz="2400" dirty="0"/>
              <a:t>      Can we still average over what arrivals see?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572750-B199-05F1-9CE9-B252A56D75E3}"/>
              </a:ext>
            </a:extLst>
          </p:cNvPr>
          <p:cNvSpPr txBox="1"/>
          <p:nvPr/>
        </p:nvSpPr>
        <p:spPr>
          <a:xfrm>
            <a:off x="6278524" y="4220669"/>
            <a:ext cx="599258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A:  </a:t>
            </a:r>
            <a:r>
              <a:rPr lang="en-US" sz="2400" dirty="0"/>
              <a:t>No, but you can simulate a </a:t>
            </a:r>
          </a:p>
          <a:p>
            <a:r>
              <a:rPr lang="en-US" sz="2400" dirty="0"/>
              <a:t>      Poisson Process in the background, </a:t>
            </a:r>
          </a:p>
          <a:p>
            <a:r>
              <a:rPr lang="en-US" sz="2400" dirty="0"/>
              <a:t>      and record number of jobs at times</a:t>
            </a:r>
          </a:p>
          <a:p>
            <a:r>
              <a:rPr lang="en-US" sz="2400" dirty="0"/>
              <a:t>      of those events!</a:t>
            </a:r>
          </a:p>
        </p:txBody>
      </p:sp>
      <p:pic>
        <p:nvPicPr>
          <p:cNvPr id="10" name="Picture 9" descr="A plate of spaghetti on a black background&#10;&#10;Description automatically generated">
            <a:extLst>
              <a:ext uri="{FF2B5EF4-FFF2-40B4-BE49-F238E27FC236}">
                <a16:creationId xmlns:a16="http://schemas.microsoft.com/office/drawing/2014/main" id="{D211BA6F-5026-04B0-29A7-F39625F649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42" y="934127"/>
            <a:ext cx="3949288" cy="2769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017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22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Running simulations: one long run?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pic>
        <p:nvPicPr>
          <p:cNvPr id="7" name="Picture 6" descr="A cartoon of a monkey scratching his head">
            <a:extLst>
              <a:ext uri="{FF2B5EF4-FFF2-40B4-BE49-F238E27FC236}">
                <a16:creationId xmlns:a16="http://schemas.microsoft.com/office/drawing/2014/main" id="{CF1F24F8-8627-09C9-B231-8FA5F6A543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2" y="4631837"/>
            <a:ext cx="1935154" cy="208963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C572750-B199-05F1-9CE9-B252A56D75E3}"/>
              </a:ext>
            </a:extLst>
          </p:cNvPr>
          <p:cNvSpPr txBox="1"/>
          <p:nvPr/>
        </p:nvSpPr>
        <p:spPr>
          <a:xfrm>
            <a:off x="1931579" y="4262054"/>
            <a:ext cx="98723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  </a:t>
            </a:r>
            <a:r>
              <a:rPr lang="en-US" sz="2400" dirty="0"/>
              <a:t>When running simulations, is it better to consider time-average over</a:t>
            </a:r>
          </a:p>
          <a:p>
            <a:r>
              <a:rPr lang="en-US" sz="2400" dirty="0"/>
              <a:t>       one long run, or many short runs?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34F41FC-B527-5C05-547E-609E742D91F4}"/>
              </a:ext>
            </a:extLst>
          </p:cNvPr>
          <p:cNvGrpSpPr/>
          <p:nvPr/>
        </p:nvGrpSpPr>
        <p:grpSpPr>
          <a:xfrm>
            <a:off x="587415" y="1017603"/>
            <a:ext cx="10582982" cy="2484653"/>
            <a:chOff x="587415" y="1017603"/>
            <a:chExt cx="10582982" cy="248465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7D4C33E-7EC0-F587-B0EE-F463820269A1}"/>
                </a:ext>
              </a:extLst>
            </p:cNvPr>
            <p:cNvSpPr txBox="1"/>
            <p:nvPr/>
          </p:nvSpPr>
          <p:spPr>
            <a:xfrm>
              <a:off x="10225870" y="3040591"/>
              <a:ext cx="944527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time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97031B0-BEC6-6346-F3BB-8729F3994953}"/>
                </a:ext>
              </a:extLst>
            </p:cNvPr>
            <p:cNvGrpSpPr/>
            <p:nvPr/>
          </p:nvGrpSpPr>
          <p:grpSpPr>
            <a:xfrm>
              <a:off x="1598134" y="1248436"/>
              <a:ext cx="9360779" cy="1687799"/>
              <a:chOff x="899639" y="1085455"/>
              <a:chExt cx="9360779" cy="1687799"/>
            </a:xfrm>
          </p:grpSpPr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356D4CDF-99C8-BB99-20E8-95EC53C084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9639" y="2754462"/>
                <a:ext cx="9360779" cy="1879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22C0419B-3954-21A7-58F4-F56B348C99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99639" y="1085455"/>
                <a:ext cx="0" cy="168779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2078D81-0423-8A80-69B5-E9097285061C}"/>
                </a:ext>
              </a:extLst>
            </p:cNvPr>
            <p:cNvSpPr txBox="1"/>
            <p:nvPr/>
          </p:nvSpPr>
          <p:spPr>
            <a:xfrm>
              <a:off x="587415" y="1017603"/>
              <a:ext cx="944527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# jobs</a:t>
              </a:r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6D6E62E-10E1-9382-1534-A65E4F67F090}"/>
              </a:ext>
            </a:extLst>
          </p:cNvPr>
          <p:cNvSpPr/>
          <p:nvPr/>
        </p:nvSpPr>
        <p:spPr>
          <a:xfrm>
            <a:off x="1584251" y="1318437"/>
            <a:ext cx="9558670" cy="1617798"/>
          </a:xfrm>
          <a:custGeom>
            <a:avLst/>
            <a:gdLst>
              <a:gd name="connsiteX0" fmla="*/ 0 w 9558670"/>
              <a:gd name="connsiteY0" fmla="*/ 1573619 h 1646304"/>
              <a:gd name="connsiteX1" fmla="*/ 53163 w 9558670"/>
              <a:gd name="connsiteY1" fmla="*/ 1531089 h 1646304"/>
              <a:gd name="connsiteX2" fmla="*/ 63796 w 9558670"/>
              <a:gd name="connsiteY2" fmla="*/ 1499191 h 1646304"/>
              <a:gd name="connsiteX3" fmla="*/ 85061 w 9558670"/>
              <a:gd name="connsiteY3" fmla="*/ 1467293 h 1646304"/>
              <a:gd name="connsiteX4" fmla="*/ 116958 w 9558670"/>
              <a:gd name="connsiteY4" fmla="*/ 1403498 h 1646304"/>
              <a:gd name="connsiteX5" fmla="*/ 148856 w 9558670"/>
              <a:gd name="connsiteY5" fmla="*/ 1297172 h 1646304"/>
              <a:gd name="connsiteX6" fmla="*/ 180754 w 9558670"/>
              <a:gd name="connsiteY6" fmla="*/ 1265275 h 1646304"/>
              <a:gd name="connsiteX7" fmla="*/ 350875 w 9558670"/>
              <a:gd name="connsiteY7" fmla="*/ 1254642 h 1646304"/>
              <a:gd name="connsiteX8" fmla="*/ 425302 w 9558670"/>
              <a:gd name="connsiteY8" fmla="*/ 1190847 h 1646304"/>
              <a:gd name="connsiteX9" fmla="*/ 499730 w 9558670"/>
              <a:gd name="connsiteY9" fmla="*/ 1105786 h 1646304"/>
              <a:gd name="connsiteX10" fmla="*/ 637954 w 9558670"/>
              <a:gd name="connsiteY10" fmla="*/ 1158949 h 1646304"/>
              <a:gd name="connsiteX11" fmla="*/ 648586 w 9558670"/>
              <a:gd name="connsiteY11" fmla="*/ 1190847 h 1646304"/>
              <a:gd name="connsiteX12" fmla="*/ 691116 w 9558670"/>
              <a:gd name="connsiteY12" fmla="*/ 1339703 h 1646304"/>
              <a:gd name="connsiteX13" fmla="*/ 786809 w 9558670"/>
              <a:gd name="connsiteY13" fmla="*/ 1392865 h 1646304"/>
              <a:gd name="connsiteX14" fmla="*/ 861237 w 9558670"/>
              <a:gd name="connsiteY14" fmla="*/ 1371600 h 1646304"/>
              <a:gd name="connsiteX15" fmla="*/ 871870 w 9558670"/>
              <a:gd name="connsiteY15" fmla="*/ 1318437 h 1646304"/>
              <a:gd name="connsiteX16" fmla="*/ 914400 w 9558670"/>
              <a:gd name="connsiteY16" fmla="*/ 1212112 h 1646304"/>
              <a:gd name="connsiteX17" fmla="*/ 935665 w 9558670"/>
              <a:gd name="connsiteY17" fmla="*/ 1158949 h 1646304"/>
              <a:gd name="connsiteX18" fmla="*/ 946298 w 9558670"/>
              <a:gd name="connsiteY18" fmla="*/ 1073889 h 1646304"/>
              <a:gd name="connsiteX19" fmla="*/ 978196 w 9558670"/>
              <a:gd name="connsiteY19" fmla="*/ 1052623 h 1646304"/>
              <a:gd name="connsiteX20" fmla="*/ 999461 w 9558670"/>
              <a:gd name="connsiteY20" fmla="*/ 1020726 h 1646304"/>
              <a:gd name="connsiteX21" fmla="*/ 1010093 w 9558670"/>
              <a:gd name="connsiteY21" fmla="*/ 988828 h 1646304"/>
              <a:gd name="connsiteX22" fmla="*/ 1073889 w 9558670"/>
              <a:gd name="connsiteY22" fmla="*/ 946298 h 1646304"/>
              <a:gd name="connsiteX23" fmla="*/ 1127051 w 9558670"/>
              <a:gd name="connsiteY23" fmla="*/ 956930 h 1646304"/>
              <a:gd name="connsiteX24" fmla="*/ 1233377 w 9558670"/>
              <a:gd name="connsiteY24" fmla="*/ 967563 h 1646304"/>
              <a:gd name="connsiteX25" fmla="*/ 1244009 w 9558670"/>
              <a:gd name="connsiteY25" fmla="*/ 1020726 h 1646304"/>
              <a:gd name="connsiteX26" fmla="*/ 1275907 w 9558670"/>
              <a:gd name="connsiteY26" fmla="*/ 1041991 h 1646304"/>
              <a:gd name="connsiteX27" fmla="*/ 1350335 w 9558670"/>
              <a:gd name="connsiteY27" fmla="*/ 1127051 h 1646304"/>
              <a:gd name="connsiteX28" fmla="*/ 1371600 w 9558670"/>
              <a:gd name="connsiteY28" fmla="*/ 1169582 h 1646304"/>
              <a:gd name="connsiteX29" fmla="*/ 1382233 w 9558670"/>
              <a:gd name="connsiteY29" fmla="*/ 1212112 h 1646304"/>
              <a:gd name="connsiteX30" fmla="*/ 1403498 w 9558670"/>
              <a:gd name="connsiteY30" fmla="*/ 1244010 h 1646304"/>
              <a:gd name="connsiteX31" fmla="*/ 1424763 w 9558670"/>
              <a:gd name="connsiteY31" fmla="*/ 1339703 h 1646304"/>
              <a:gd name="connsiteX32" fmla="*/ 1435396 w 9558670"/>
              <a:gd name="connsiteY32" fmla="*/ 1371600 h 1646304"/>
              <a:gd name="connsiteX33" fmla="*/ 1446028 w 9558670"/>
              <a:gd name="connsiteY33" fmla="*/ 1414130 h 1646304"/>
              <a:gd name="connsiteX34" fmla="*/ 1488558 w 9558670"/>
              <a:gd name="connsiteY34" fmla="*/ 1488558 h 1646304"/>
              <a:gd name="connsiteX35" fmla="*/ 1499191 w 9558670"/>
              <a:gd name="connsiteY35" fmla="*/ 1541721 h 1646304"/>
              <a:gd name="connsiteX36" fmla="*/ 1531089 w 9558670"/>
              <a:gd name="connsiteY36" fmla="*/ 1562986 h 1646304"/>
              <a:gd name="connsiteX37" fmla="*/ 1616149 w 9558670"/>
              <a:gd name="connsiteY37" fmla="*/ 1584251 h 1646304"/>
              <a:gd name="connsiteX38" fmla="*/ 1924493 w 9558670"/>
              <a:gd name="connsiteY38" fmla="*/ 1573619 h 1646304"/>
              <a:gd name="connsiteX39" fmla="*/ 1945758 w 9558670"/>
              <a:gd name="connsiteY39" fmla="*/ 1488558 h 1646304"/>
              <a:gd name="connsiteX40" fmla="*/ 2020186 w 9558670"/>
              <a:gd name="connsiteY40" fmla="*/ 1424763 h 1646304"/>
              <a:gd name="connsiteX41" fmla="*/ 2115879 w 9558670"/>
              <a:gd name="connsiteY41" fmla="*/ 1392865 h 1646304"/>
              <a:gd name="connsiteX42" fmla="*/ 2200940 w 9558670"/>
              <a:gd name="connsiteY42" fmla="*/ 1371600 h 1646304"/>
              <a:gd name="connsiteX43" fmla="*/ 2243470 w 9558670"/>
              <a:gd name="connsiteY43" fmla="*/ 1275907 h 1646304"/>
              <a:gd name="connsiteX44" fmla="*/ 2275368 w 9558670"/>
              <a:gd name="connsiteY44" fmla="*/ 1244010 h 1646304"/>
              <a:gd name="connsiteX45" fmla="*/ 2424223 w 9558670"/>
              <a:gd name="connsiteY45" fmla="*/ 1222744 h 1646304"/>
              <a:gd name="connsiteX46" fmla="*/ 2434856 w 9558670"/>
              <a:gd name="connsiteY46" fmla="*/ 946298 h 1646304"/>
              <a:gd name="connsiteX47" fmla="*/ 2509284 w 9558670"/>
              <a:gd name="connsiteY47" fmla="*/ 914400 h 1646304"/>
              <a:gd name="connsiteX48" fmla="*/ 2636875 w 9558670"/>
              <a:gd name="connsiteY48" fmla="*/ 893135 h 1646304"/>
              <a:gd name="connsiteX49" fmla="*/ 2690037 w 9558670"/>
              <a:gd name="connsiteY49" fmla="*/ 818707 h 1646304"/>
              <a:gd name="connsiteX50" fmla="*/ 2753833 w 9558670"/>
              <a:gd name="connsiteY50" fmla="*/ 691116 h 1646304"/>
              <a:gd name="connsiteX51" fmla="*/ 2806996 w 9558670"/>
              <a:gd name="connsiteY51" fmla="*/ 489098 h 1646304"/>
              <a:gd name="connsiteX52" fmla="*/ 2849526 w 9558670"/>
              <a:gd name="connsiteY52" fmla="*/ 382772 h 1646304"/>
              <a:gd name="connsiteX53" fmla="*/ 2881423 w 9558670"/>
              <a:gd name="connsiteY53" fmla="*/ 255182 h 1646304"/>
              <a:gd name="connsiteX54" fmla="*/ 3009014 w 9558670"/>
              <a:gd name="connsiteY54" fmla="*/ 21265 h 1646304"/>
              <a:gd name="connsiteX55" fmla="*/ 3051544 w 9558670"/>
              <a:gd name="connsiteY55" fmla="*/ 0 h 1646304"/>
              <a:gd name="connsiteX56" fmla="*/ 3104707 w 9558670"/>
              <a:gd name="connsiteY56" fmla="*/ 10633 h 1646304"/>
              <a:gd name="connsiteX57" fmla="*/ 3179135 w 9558670"/>
              <a:gd name="connsiteY57" fmla="*/ 53163 h 1646304"/>
              <a:gd name="connsiteX58" fmla="*/ 3189768 w 9558670"/>
              <a:gd name="connsiteY58" fmla="*/ 85061 h 1646304"/>
              <a:gd name="connsiteX59" fmla="*/ 3253563 w 9558670"/>
              <a:gd name="connsiteY59" fmla="*/ 340242 h 1646304"/>
              <a:gd name="connsiteX60" fmla="*/ 3338623 w 9558670"/>
              <a:gd name="connsiteY60" fmla="*/ 350875 h 1646304"/>
              <a:gd name="connsiteX61" fmla="*/ 3370521 w 9558670"/>
              <a:gd name="connsiteY61" fmla="*/ 361507 h 1646304"/>
              <a:gd name="connsiteX62" fmla="*/ 3381154 w 9558670"/>
              <a:gd name="connsiteY62" fmla="*/ 404037 h 1646304"/>
              <a:gd name="connsiteX63" fmla="*/ 3434316 w 9558670"/>
              <a:gd name="connsiteY63" fmla="*/ 478465 h 1646304"/>
              <a:gd name="connsiteX64" fmla="*/ 3530009 w 9558670"/>
              <a:gd name="connsiteY64" fmla="*/ 552893 h 1646304"/>
              <a:gd name="connsiteX65" fmla="*/ 3615070 w 9558670"/>
              <a:gd name="connsiteY65" fmla="*/ 563526 h 1646304"/>
              <a:gd name="connsiteX66" fmla="*/ 3657600 w 9558670"/>
              <a:gd name="connsiteY66" fmla="*/ 584791 h 1646304"/>
              <a:gd name="connsiteX67" fmla="*/ 3710763 w 9558670"/>
              <a:gd name="connsiteY67" fmla="*/ 712382 h 1646304"/>
              <a:gd name="connsiteX68" fmla="*/ 3742661 w 9558670"/>
              <a:gd name="connsiteY68" fmla="*/ 786810 h 1646304"/>
              <a:gd name="connsiteX69" fmla="*/ 3753293 w 9558670"/>
              <a:gd name="connsiteY69" fmla="*/ 861237 h 1646304"/>
              <a:gd name="connsiteX70" fmla="*/ 3763926 w 9558670"/>
              <a:gd name="connsiteY70" fmla="*/ 914400 h 1646304"/>
              <a:gd name="connsiteX71" fmla="*/ 3870251 w 9558670"/>
              <a:gd name="connsiteY71" fmla="*/ 978196 h 1646304"/>
              <a:gd name="connsiteX72" fmla="*/ 3902149 w 9558670"/>
              <a:gd name="connsiteY72" fmla="*/ 967563 h 1646304"/>
              <a:gd name="connsiteX73" fmla="*/ 3912782 w 9558670"/>
              <a:gd name="connsiteY73" fmla="*/ 935665 h 1646304"/>
              <a:gd name="connsiteX74" fmla="*/ 3944679 w 9558670"/>
              <a:gd name="connsiteY74" fmla="*/ 871870 h 1646304"/>
              <a:gd name="connsiteX75" fmla="*/ 3997842 w 9558670"/>
              <a:gd name="connsiteY75" fmla="*/ 808075 h 1646304"/>
              <a:gd name="connsiteX76" fmla="*/ 4008475 w 9558670"/>
              <a:gd name="connsiteY76" fmla="*/ 765544 h 1646304"/>
              <a:gd name="connsiteX77" fmla="*/ 4082902 w 9558670"/>
              <a:gd name="connsiteY77" fmla="*/ 765544 h 1646304"/>
              <a:gd name="connsiteX78" fmla="*/ 4114800 w 9558670"/>
              <a:gd name="connsiteY78" fmla="*/ 786810 h 1646304"/>
              <a:gd name="connsiteX79" fmla="*/ 4125433 w 9558670"/>
              <a:gd name="connsiteY79" fmla="*/ 818707 h 1646304"/>
              <a:gd name="connsiteX80" fmla="*/ 4136065 w 9558670"/>
              <a:gd name="connsiteY80" fmla="*/ 925033 h 1646304"/>
              <a:gd name="connsiteX81" fmla="*/ 4178596 w 9558670"/>
              <a:gd name="connsiteY81" fmla="*/ 1020726 h 1646304"/>
              <a:gd name="connsiteX82" fmla="*/ 4242391 w 9558670"/>
              <a:gd name="connsiteY82" fmla="*/ 1169582 h 1646304"/>
              <a:gd name="connsiteX83" fmla="*/ 4274289 w 9558670"/>
              <a:gd name="connsiteY83" fmla="*/ 1244010 h 1646304"/>
              <a:gd name="connsiteX84" fmla="*/ 4306186 w 9558670"/>
              <a:gd name="connsiteY84" fmla="*/ 1339703 h 1646304"/>
              <a:gd name="connsiteX85" fmla="*/ 4316819 w 9558670"/>
              <a:gd name="connsiteY85" fmla="*/ 1382233 h 1646304"/>
              <a:gd name="connsiteX86" fmla="*/ 4369982 w 9558670"/>
              <a:gd name="connsiteY86" fmla="*/ 1446028 h 1646304"/>
              <a:gd name="connsiteX87" fmla="*/ 4391247 w 9558670"/>
              <a:gd name="connsiteY87" fmla="*/ 1488558 h 1646304"/>
              <a:gd name="connsiteX88" fmla="*/ 4401879 w 9558670"/>
              <a:gd name="connsiteY88" fmla="*/ 1520456 h 1646304"/>
              <a:gd name="connsiteX89" fmla="*/ 4423144 w 9558670"/>
              <a:gd name="connsiteY89" fmla="*/ 1552354 h 1646304"/>
              <a:gd name="connsiteX90" fmla="*/ 4465675 w 9558670"/>
              <a:gd name="connsiteY90" fmla="*/ 1616149 h 1646304"/>
              <a:gd name="connsiteX91" fmla="*/ 4497572 w 9558670"/>
              <a:gd name="connsiteY91" fmla="*/ 1626782 h 1646304"/>
              <a:gd name="connsiteX92" fmla="*/ 4805916 w 9558670"/>
              <a:gd name="connsiteY92" fmla="*/ 1584251 h 1646304"/>
              <a:gd name="connsiteX93" fmla="*/ 4816549 w 9558670"/>
              <a:gd name="connsiteY93" fmla="*/ 1541721 h 1646304"/>
              <a:gd name="connsiteX94" fmla="*/ 4827182 w 9558670"/>
              <a:gd name="connsiteY94" fmla="*/ 1446028 h 1646304"/>
              <a:gd name="connsiteX95" fmla="*/ 4869712 w 9558670"/>
              <a:gd name="connsiteY95" fmla="*/ 1424763 h 1646304"/>
              <a:gd name="connsiteX96" fmla="*/ 5050465 w 9558670"/>
              <a:gd name="connsiteY96" fmla="*/ 1382233 h 1646304"/>
              <a:gd name="connsiteX97" fmla="*/ 5124893 w 9558670"/>
              <a:gd name="connsiteY97" fmla="*/ 1275907 h 1646304"/>
              <a:gd name="connsiteX98" fmla="*/ 5167423 w 9558670"/>
              <a:gd name="connsiteY98" fmla="*/ 1201479 h 1646304"/>
              <a:gd name="connsiteX99" fmla="*/ 5231219 w 9558670"/>
              <a:gd name="connsiteY99" fmla="*/ 1137684 h 1646304"/>
              <a:gd name="connsiteX100" fmla="*/ 5273749 w 9558670"/>
              <a:gd name="connsiteY100" fmla="*/ 1073889 h 1646304"/>
              <a:gd name="connsiteX101" fmla="*/ 5305647 w 9558670"/>
              <a:gd name="connsiteY101" fmla="*/ 1063256 h 1646304"/>
              <a:gd name="connsiteX102" fmla="*/ 5401340 w 9558670"/>
              <a:gd name="connsiteY102" fmla="*/ 1041991 h 1646304"/>
              <a:gd name="connsiteX103" fmla="*/ 5422605 w 9558670"/>
              <a:gd name="connsiteY103" fmla="*/ 999461 h 1646304"/>
              <a:gd name="connsiteX104" fmla="*/ 5433237 w 9558670"/>
              <a:gd name="connsiteY104" fmla="*/ 967563 h 1646304"/>
              <a:gd name="connsiteX105" fmla="*/ 5486400 w 9558670"/>
              <a:gd name="connsiteY105" fmla="*/ 893135 h 1646304"/>
              <a:gd name="connsiteX106" fmla="*/ 5528930 w 9558670"/>
              <a:gd name="connsiteY106" fmla="*/ 882503 h 1646304"/>
              <a:gd name="connsiteX107" fmla="*/ 5613991 w 9558670"/>
              <a:gd name="connsiteY107" fmla="*/ 893135 h 1646304"/>
              <a:gd name="connsiteX108" fmla="*/ 5635256 w 9558670"/>
              <a:gd name="connsiteY108" fmla="*/ 925033 h 1646304"/>
              <a:gd name="connsiteX109" fmla="*/ 5645889 w 9558670"/>
              <a:gd name="connsiteY109" fmla="*/ 956930 h 1646304"/>
              <a:gd name="connsiteX110" fmla="*/ 5656521 w 9558670"/>
              <a:gd name="connsiteY110" fmla="*/ 999461 h 1646304"/>
              <a:gd name="connsiteX111" fmla="*/ 5688419 w 9558670"/>
              <a:gd name="connsiteY111" fmla="*/ 1010093 h 1646304"/>
              <a:gd name="connsiteX112" fmla="*/ 5858540 w 9558670"/>
              <a:gd name="connsiteY112" fmla="*/ 999461 h 1646304"/>
              <a:gd name="connsiteX113" fmla="*/ 5911702 w 9558670"/>
              <a:gd name="connsiteY113" fmla="*/ 988828 h 1646304"/>
              <a:gd name="connsiteX114" fmla="*/ 5975498 w 9558670"/>
              <a:gd name="connsiteY114" fmla="*/ 999461 h 1646304"/>
              <a:gd name="connsiteX115" fmla="*/ 5996763 w 9558670"/>
              <a:gd name="connsiteY115" fmla="*/ 1116419 h 1646304"/>
              <a:gd name="connsiteX116" fmla="*/ 6007396 w 9558670"/>
              <a:gd name="connsiteY116" fmla="*/ 1158949 h 1646304"/>
              <a:gd name="connsiteX117" fmla="*/ 6060558 w 9558670"/>
              <a:gd name="connsiteY117" fmla="*/ 1190847 h 1646304"/>
              <a:gd name="connsiteX118" fmla="*/ 6156251 w 9558670"/>
              <a:gd name="connsiteY118" fmla="*/ 1244010 h 1646304"/>
              <a:gd name="connsiteX119" fmla="*/ 6251944 w 9558670"/>
              <a:gd name="connsiteY119" fmla="*/ 1233377 h 1646304"/>
              <a:gd name="connsiteX120" fmla="*/ 6273209 w 9558670"/>
              <a:gd name="connsiteY120" fmla="*/ 1190847 h 1646304"/>
              <a:gd name="connsiteX121" fmla="*/ 6347637 w 9558670"/>
              <a:gd name="connsiteY121" fmla="*/ 1137684 h 1646304"/>
              <a:gd name="connsiteX122" fmla="*/ 6390168 w 9558670"/>
              <a:gd name="connsiteY122" fmla="*/ 1127051 h 1646304"/>
              <a:gd name="connsiteX123" fmla="*/ 6422065 w 9558670"/>
              <a:gd name="connsiteY123" fmla="*/ 1148316 h 1646304"/>
              <a:gd name="connsiteX124" fmla="*/ 6453963 w 9558670"/>
              <a:gd name="connsiteY124" fmla="*/ 1286540 h 1646304"/>
              <a:gd name="connsiteX125" fmla="*/ 6485861 w 9558670"/>
              <a:gd name="connsiteY125" fmla="*/ 1318437 h 1646304"/>
              <a:gd name="connsiteX126" fmla="*/ 6517758 w 9558670"/>
              <a:gd name="connsiteY126" fmla="*/ 1360968 h 1646304"/>
              <a:gd name="connsiteX127" fmla="*/ 6549656 w 9558670"/>
              <a:gd name="connsiteY127" fmla="*/ 1371600 h 1646304"/>
              <a:gd name="connsiteX128" fmla="*/ 6624084 w 9558670"/>
              <a:gd name="connsiteY128" fmla="*/ 1392865 h 1646304"/>
              <a:gd name="connsiteX129" fmla="*/ 6698512 w 9558670"/>
              <a:gd name="connsiteY129" fmla="*/ 1446028 h 1646304"/>
              <a:gd name="connsiteX130" fmla="*/ 6719777 w 9558670"/>
              <a:gd name="connsiteY130" fmla="*/ 1477926 h 1646304"/>
              <a:gd name="connsiteX131" fmla="*/ 6751675 w 9558670"/>
              <a:gd name="connsiteY131" fmla="*/ 1509823 h 1646304"/>
              <a:gd name="connsiteX132" fmla="*/ 6815470 w 9558670"/>
              <a:gd name="connsiteY132" fmla="*/ 1584251 h 1646304"/>
              <a:gd name="connsiteX133" fmla="*/ 6847368 w 9558670"/>
              <a:gd name="connsiteY133" fmla="*/ 1594884 h 1646304"/>
              <a:gd name="connsiteX134" fmla="*/ 7081284 w 9558670"/>
              <a:gd name="connsiteY134" fmla="*/ 1616149 h 1646304"/>
              <a:gd name="connsiteX135" fmla="*/ 7155712 w 9558670"/>
              <a:gd name="connsiteY135" fmla="*/ 1605516 h 1646304"/>
              <a:gd name="connsiteX136" fmla="*/ 7166344 w 9558670"/>
              <a:gd name="connsiteY136" fmla="*/ 1520456 h 1646304"/>
              <a:gd name="connsiteX137" fmla="*/ 7208875 w 9558670"/>
              <a:gd name="connsiteY137" fmla="*/ 1488558 h 1646304"/>
              <a:gd name="connsiteX138" fmla="*/ 7442791 w 9558670"/>
              <a:gd name="connsiteY138" fmla="*/ 1467293 h 1646304"/>
              <a:gd name="connsiteX139" fmla="*/ 7453423 w 9558670"/>
              <a:gd name="connsiteY139" fmla="*/ 1435396 h 1646304"/>
              <a:gd name="connsiteX140" fmla="*/ 7538484 w 9558670"/>
              <a:gd name="connsiteY140" fmla="*/ 1350335 h 1646304"/>
              <a:gd name="connsiteX141" fmla="*/ 7538484 w 9558670"/>
              <a:gd name="connsiteY141" fmla="*/ 1350335 h 1646304"/>
              <a:gd name="connsiteX142" fmla="*/ 7612912 w 9558670"/>
              <a:gd name="connsiteY142" fmla="*/ 1329070 h 1646304"/>
              <a:gd name="connsiteX143" fmla="*/ 7708605 w 9558670"/>
              <a:gd name="connsiteY143" fmla="*/ 1339703 h 1646304"/>
              <a:gd name="connsiteX144" fmla="*/ 7751135 w 9558670"/>
              <a:gd name="connsiteY144" fmla="*/ 1360968 h 1646304"/>
              <a:gd name="connsiteX145" fmla="*/ 7793665 w 9558670"/>
              <a:gd name="connsiteY145" fmla="*/ 1371600 h 1646304"/>
              <a:gd name="connsiteX146" fmla="*/ 7942521 w 9558670"/>
              <a:gd name="connsiteY146" fmla="*/ 1286540 h 1646304"/>
              <a:gd name="connsiteX147" fmla="*/ 8027582 w 9558670"/>
              <a:gd name="connsiteY147" fmla="*/ 1073889 h 1646304"/>
              <a:gd name="connsiteX148" fmla="*/ 8048847 w 9558670"/>
              <a:gd name="connsiteY148" fmla="*/ 967563 h 1646304"/>
              <a:gd name="connsiteX149" fmla="*/ 8080744 w 9558670"/>
              <a:gd name="connsiteY149" fmla="*/ 882503 h 1646304"/>
              <a:gd name="connsiteX150" fmla="*/ 8133907 w 9558670"/>
              <a:gd name="connsiteY150" fmla="*/ 765544 h 1646304"/>
              <a:gd name="connsiteX151" fmla="*/ 8208335 w 9558670"/>
              <a:gd name="connsiteY151" fmla="*/ 797442 h 1646304"/>
              <a:gd name="connsiteX152" fmla="*/ 8240233 w 9558670"/>
              <a:gd name="connsiteY152" fmla="*/ 818707 h 1646304"/>
              <a:gd name="connsiteX153" fmla="*/ 8282763 w 9558670"/>
              <a:gd name="connsiteY153" fmla="*/ 829340 h 1646304"/>
              <a:gd name="connsiteX154" fmla="*/ 8314661 w 9558670"/>
              <a:gd name="connsiteY154" fmla="*/ 818707 h 1646304"/>
              <a:gd name="connsiteX155" fmla="*/ 8420986 w 9558670"/>
              <a:gd name="connsiteY155" fmla="*/ 701749 h 1646304"/>
              <a:gd name="connsiteX156" fmla="*/ 8484782 w 9558670"/>
              <a:gd name="connsiteY156" fmla="*/ 627321 h 1646304"/>
              <a:gd name="connsiteX157" fmla="*/ 8559209 w 9558670"/>
              <a:gd name="connsiteY157" fmla="*/ 542261 h 1646304"/>
              <a:gd name="connsiteX158" fmla="*/ 8601740 w 9558670"/>
              <a:gd name="connsiteY158" fmla="*/ 552893 h 1646304"/>
              <a:gd name="connsiteX159" fmla="*/ 8654902 w 9558670"/>
              <a:gd name="connsiteY159" fmla="*/ 637954 h 1646304"/>
              <a:gd name="connsiteX160" fmla="*/ 8729330 w 9558670"/>
              <a:gd name="connsiteY160" fmla="*/ 680484 h 1646304"/>
              <a:gd name="connsiteX161" fmla="*/ 8761228 w 9558670"/>
              <a:gd name="connsiteY161" fmla="*/ 712382 h 1646304"/>
              <a:gd name="connsiteX162" fmla="*/ 8782493 w 9558670"/>
              <a:gd name="connsiteY162" fmla="*/ 744279 h 1646304"/>
              <a:gd name="connsiteX163" fmla="*/ 8814391 w 9558670"/>
              <a:gd name="connsiteY163" fmla="*/ 786810 h 1646304"/>
              <a:gd name="connsiteX164" fmla="*/ 8835656 w 9558670"/>
              <a:gd name="connsiteY164" fmla="*/ 818707 h 1646304"/>
              <a:gd name="connsiteX165" fmla="*/ 8910084 w 9558670"/>
              <a:gd name="connsiteY165" fmla="*/ 829340 h 1646304"/>
              <a:gd name="connsiteX166" fmla="*/ 9144000 w 9558670"/>
              <a:gd name="connsiteY166" fmla="*/ 839972 h 1646304"/>
              <a:gd name="connsiteX167" fmla="*/ 9197163 w 9558670"/>
              <a:gd name="connsiteY167" fmla="*/ 914400 h 1646304"/>
              <a:gd name="connsiteX168" fmla="*/ 9250326 w 9558670"/>
              <a:gd name="connsiteY168" fmla="*/ 978196 h 1646304"/>
              <a:gd name="connsiteX169" fmla="*/ 9335386 w 9558670"/>
              <a:gd name="connsiteY169" fmla="*/ 999461 h 1646304"/>
              <a:gd name="connsiteX170" fmla="*/ 9367284 w 9558670"/>
              <a:gd name="connsiteY170" fmla="*/ 1031358 h 1646304"/>
              <a:gd name="connsiteX171" fmla="*/ 9399182 w 9558670"/>
              <a:gd name="connsiteY171" fmla="*/ 1105786 h 1646304"/>
              <a:gd name="connsiteX172" fmla="*/ 9420447 w 9558670"/>
              <a:gd name="connsiteY172" fmla="*/ 1265275 h 1646304"/>
              <a:gd name="connsiteX173" fmla="*/ 9431079 w 9558670"/>
              <a:gd name="connsiteY173" fmla="*/ 1307805 h 1646304"/>
              <a:gd name="connsiteX174" fmla="*/ 9452344 w 9558670"/>
              <a:gd name="connsiteY174" fmla="*/ 1350335 h 1646304"/>
              <a:gd name="connsiteX175" fmla="*/ 9505507 w 9558670"/>
              <a:gd name="connsiteY175" fmla="*/ 1414130 h 1646304"/>
              <a:gd name="connsiteX176" fmla="*/ 9558670 w 9558670"/>
              <a:gd name="connsiteY176" fmla="*/ 1414130 h 164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</a:cxnLst>
            <a:rect l="l" t="t" r="r" b="b"/>
            <a:pathLst>
              <a:path w="9558670" h="1646304">
                <a:moveTo>
                  <a:pt x="0" y="1573619"/>
                </a:moveTo>
                <a:cubicBezTo>
                  <a:pt x="17721" y="1559442"/>
                  <a:pt x="38394" y="1548319"/>
                  <a:pt x="53163" y="1531089"/>
                </a:cubicBezTo>
                <a:cubicBezTo>
                  <a:pt x="60457" y="1522579"/>
                  <a:pt x="58784" y="1509216"/>
                  <a:pt x="63796" y="1499191"/>
                </a:cubicBezTo>
                <a:cubicBezTo>
                  <a:pt x="69511" y="1487761"/>
                  <a:pt x="77973" y="1477926"/>
                  <a:pt x="85061" y="1467293"/>
                </a:cubicBezTo>
                <a:cubicBezTo>
                  <a:pt x="129855" y="1332907"/>
                  <a:pt x="55132" y="1547758"/>
                  <a:pt x="116958" y="1403498"/>
                </a:cubicBezTo>
                <a:cubicBezTo>
                  <a:pt x="145270" y="1337437"/>
                  <a:pt x="104191" y="1377568"/>
                  <a:pt x="148856" y="1297172"/>
                </a:cubicBezTo>
                <a:cubicBezTo>
                  <a:pt x="156158" y="1284028"/>
                  <a:pt x="166040" y="1268373"/>
                  <a:pt x="180754" y="1265275"/>
                </a:cubicBezTo>
                <a:cubicBezTo>
                  <a:pt x="236353" y="1253570"/>
                  <a:pt x="294168" y="1258186"/>
                  <a:pt x="350875" y="1254642"/>
                </a:cubicBezTo>
                <a:cubicBezTo>
                  <a:pt x="377508" y="1234667"/>
                  <a:pt x="404570" y="1217503"/>
                  <a:pt x="425302" y="1190847"/>
                </a:cubicBezTo>
                <a:cubicBezTo>
                  <a:pt x="492097" y="1104968"/>
                  <a:pt x="437980" y="1146953"/>
                  <a:pt x="499730" y="1105786"/>
                </a:cubicBezTo>
                <a:cubicBezTo>
                  <a:pt x="620801" y="1130000"/>
                  <a:pt x="580498" y="1101493"/>
                  <a:pt x="637954" y="1158949"/>
                </a:cubicBezTo>
                <a:cubicBezTo>
                  <a:pt x="641498" y="1169582"/>
                  <a:pt x="646581" y="1179820"/>
                  <a:pt x="648586" y="1190847"/>
                </a:cubicBezTo>
                <a:cubicBezTo>
                  <a:pt x="661123" y="1259799"/>
                  <a:pt x="647310" y="1283382"/>
                  <a:pt x="691116" y="1339703"/>
                </a:cubicBezTo>
                <a:cubicBezTo>
                  <a:pt x="713954" y="1369066"/>
                  <a:pt x="754848" y="1380080"/>
                  <a:pt x="786809" y="1392865"/>
                </a:cubicBezTo>
                <a:cubicBezTo>
                  <a:pt x="811618" y="1385777"/>
                  <a:pt x="841819" y="1388591"/>
                  <a:pt x="861237" y="1371600"/>
                </a:cubicBezTo>
                <a:cubicBezTo>
                  <a:pt x="874838" y="1359700"/>
                  <a:pt x="866155" y="1335582"/>
                  <a:pt x="871870" y="1318437"/>
                </a:cubicBezTo>
                <a:cubicBezTo>
                  <a:pt x="883941" y="1282224"/>
                  <a:pt x="900223" y="1247554"/>
                  <a:pt x="914400" y="1212112"/>
                </a:cubicBezTo>
                <a:lnTo>
                  <a:pt x="935665" y="1158949"/>
                </a:lnTo>
                <a:cubicBezTo>
                  <a:pt x="939209" y="1130596"/>
                  <a:pt x="935686" y="1100419"/>
                  <a:pt x="946298" y="1073889"/>
                </a:cubicBezTo>
                <a:cubicBezTo>
                  <a:pt x="951044" y="1062024"/>
                  <a:pt x="969160" y="1061659"/>
                  <a:pt x="978196" y="1052623"/>
                </a:cubicBezTo>
                <a:cubicBezTo>
                  <a:pt x="987232" y="1043587"/>
                  <a:pt x="992373" y="1031358"/>
                  <a:pt x="999461" y="1020726"/>
                </a:cubicBezTo>
                <a:cubicBezTo>
                  <a:pt x="1003005" y="1010093"/>
                  <a:pt x="1003876" y="998153"/>
                  <a:pt x="1010093" y="988828"/>
                </a:cubicBezTo>
                <a:cubicBezTo>
                  <a:pt x="1032849" y="954694"/>
                  <a:pt x="1040447" y="957445"/>
                  <a:pt x="1073889" y="946298"/>
                </a:cubicBezTo>
                <a:cubicBezTo>
                  <a:pt x="1091610" y="949842"/>
                  <a:pt x="1109138" y="954542"/>
                  <a:pt x="1127051" y="956930"/>
                </a:cubicBezTo>
                <a:cubicBezTo>
                  <a:pt x="1162357" y="961637"/>
                  <a:pt x="1202108" y="950507"/>
                  <a:pt x="1233377" y="967563"/>
                </a:cubicBezTo>
                <a:cubicBezTo>
                  <a:pt x="1249242" y="976217"/>
                  <a:pt x="1235043" y="1005035"/>
                  <a:pt x="1244009" y="1020726"/>
                </a:cubicBezTo>
                <a:cubicBezTo>
                  <a:pt x="1250349" y="1031821"/>
                  <a:pt x="1265274" y="1034903"/>
                  <a:pt x="1275907" y="1041991"/>
                </a:cubicBezTo>
                <a:cubicBezTo>
                  <a:pt x="1303208" y="1123893"/>
                  <a:pt x="1276360" y="1097461"/>
                  <a:pt x="1350335" y="1127051"/>
                </a:cubicBezTo>
                <a:cubicBezTo>
                  <a:pt x="1357423" y="1141228"/>
                  <a:pt x="1366035" y="1154741"/>
                  <a:pt x="1371600" y="1169582"/>
                </a:cubicBezTo>
                <a:cubicBezTo>
                  <a:pt x="1376731" y="1183265"/>
                  <a:pt x="1376477" y="1198681"/>
                  <a:pt x="1382233" y="1212112"/>
                </a:cubicBezTo>
                <a:cubicBezTo>
                  <a:pt x="1387267" y="1223858"/>
                  <a:pt x="1396410" y="1233377"/>
                  <a:pt x="1403498" y="1244010"/>
                </a:cubicBezTo>
                <a:cubicBezTo>
                  <a:pt x="1410807" y="1280555"/>
                  <a:pt x="1414752" y="1304665"/>
                  <a:pt x="1424763" y="1339703"/>
                </a:cubicBezTo>
                <a:cubicBezTo>
                  <a:pt x="1427842" y="1350479"/>
                  <a:pt x="1432317" y="1360824"/>
                  <a:pt x="1435396" y="1371600"/>
                </a:cubicBezTo>
                <a:cubicBezTo>
                  <a:pt x="1439411" y="1385651"/>
                  <a:pt x="1440897" y="1400447"/>
                  <a:pt x="1446028" y="1414130"/>
                </a:cubicBezTo>
                <a:cubicBezTo>
                  <a:pt x="1457591" y="1444967"/>
                  <a:pt x="1470929" y="1462115"/>
                  <a:pt x="1488558" y="1488558"/>
                </a:cubicBezTo>
                <a:cubicBezTo>
                  <a:pt x="1492102" y="1506279"/>
                  <a:pt x="1490225" y="1526030"/>
                  <a:pt x="1499191" y="1541721"/>
                </a:cubicBezTo>
                <a:cubicBezTo>
                  <a:pt x="1505531" y="1552816"/>
                  <a:pt x="1519659" y="1557271"/>
                  <a:pt x="1531089" y="1562986"/>
                </a:cubicBezTo>
                <a:cubicBezTo>
                  <a:pt x="1552889" y="1573886"/>
                  <a:pt x="1595922" y="1580206"/>
                  <a:pt x="1616149" y="1584251"/>
                </a:cubicBezTo>
                <a:cubicBezTo>
                  <a:pt x="1718930" y="1580707"/>
                  <a:pt x="1825729" y="1602293"/>
                  <a:pt x="1924493" y="1573619"/>
                </a:cubicBezTo>
                <a:cubicBezTo>
                  <a:pt x="1952560" y="1565470"/>
                  <a:pt x="1934904" y="1515694"/>
                  <a:pt x="1945758" y="1488558"/>
                </a:cubicBezTo>
                <a:cubicBezTo>
                  <a:pt x="1973735" y="1418617"/>
                  <a:pt x="1948308" y="1439139"/>
                  <a:pt x="2020186" y="1424763"/>
                </a:cubicBezTo>
                <a:cubicBezTo>
                  <a:pt x="2085765" y="1391973"/>
                  <a:pt x="2039323" y="1410532"/>
                  <a:pt x="2115879" y="1392865"/>
                </a:cubicBezTo>
                <a:cubicBezTo>
                  <a:pt x="2144357" y="1386293"/>
                  <a:pt x="2200940" y="1371600"/>
                  <a:pt x="2200940" y="1371600"/>
                </a:cubicBezTo>
                <a:cubicBezTo>
                  <a:pt x="2213100" y="1322956"/>
                  <a:pt x="2208980" y="1321892"/>
                  <a:pt x="2243470" y="1275907"/>
                </a:cubicBezTo>
                <a:cubicBezTo>
                  <a:pt x="2252492" y="1263878"/>
                  <a:pt x="2260942" y="1248253"/>
                  <a:pt x="2275368" y="1244010"/>
                </a:cubicBezTo>
                <a:cubicBezTo>
                  <a:pt x="2323453" y="1229867"/>
                  <a:pt x="2374605" y="1229833"/>
                  <a:pt x="2424223" y="1222744"/>
                </a:cubicBezTo>
                <a:cubicBezTo>
                  <a:pt x="2427767" y="1130595"/>
                  <a:pt x="2421814" y="1037588"/>
                  <a:pt x="2434856" y="946298"/>
                </a:cubicBezTo>
                <a:cubicBezTo>
                  <a:pt x="2437514" y="927692"/>
                  <a:pt x="2501698" y="915822"/>
                  <a:pt x="2509284" y="914400"/>
                </a:cubicBezTo>
                <a:cubicBezTo>
                  <a:pt x="2551662" y="906454"/>
                  <a:pt x="2636875" y="893135"/>
                  <a:pt x="2636875" y="893135"/>
                </a:cubicBezTo>
                <a:cubicBezTo>
                  <a:pt x="2686618" y="843390"/>
                  <a:pt x="2655049" y="881684"/>
                  <a:pt x="2690037" y="818707"/>
                </a:cubicBezTo>
                <a:cubicBezTo>
                  <a:pt x="2720652" y="763599"/>
                  <a:pt x="2733607" y="756849"/>
                  <a:pt x="2753833" y="691116"/>
                </a:cubicBezTo>
                <a:cubicBezTo>
                  <a:pt x="2774311" y="624563"/>
                  <a:pt x="2781136" y="553750"/>
                  <a:pt x="2806996" y="489098"/>
                </a:cubicBezTo>
                <a:cubicBezTo>
                  <a:pt x="2821173" y="453656"/>
                  <a:pt x="2837952" y="419147"/>
                  <a:pt x="2849526" y="382772"/>
                </a:cubicBezTo>
                <a:cubicBezTo>
                  <a:pt x="2862818" y="340997"/>
                  <a:pt x="2866331" y="296341"/>
                  <a:pt x="2881423" y="255182"/>
                </a:cubicBezTo>
                <a:cubicBezTo>
                  <a:pt x="2911669" y="172694"/>
                  <a:pt x="2935200" y="76626"/>
                  <a:pt x="3009014" y="21265"/>
                </a:cubicBezTo>
                <a:cubicBezTo>
                  <a:pt x="3021694" y="11755"/>
                  <a:pt x="3037367" y="7088"/>
                  <a:pt x="3051544" y="0"/>
                </a:cubicBezTo>
                <a:cubicBezTo>
                  <a:pt x="3069265" y="3544"/>
                  <a:pt x="3087562" y="4918"/>
                  <a:pt x="3104707" y="10633"/>
                </a:cubicBezTo>
                <a:cubicBezTo>
                  <a:pt x="3131686" y="19626"/>
                  <a:pt x="3155801" y="37608"/>
                  <a:pt x="3179135" y="53163"/>
                </a:cubicBezTo>
                <a:cubicBezTo>
                  <a:pt x="3182679" y="63796"/>
                  <a:pt x="3188433" y="73933"/>
                  <a:pt x="3189768" y="85061"/>
                </a:cubicBezTo>
                <a:cubicBezTo>
                  <a:pt x="3202761" y="193338"/>
                  <a:pt x="3142970" y="312593"/>
                  <a:pt x="3253563" y="340242"/>
                </a:cubicBezTo>
                <a:cubicBezTo>
                  <a:pt x="3281284" y="347172"/>
                  <a:pt x="3310270" y="347331"/>
                  <a:pt x="3338623" y="350875"/>
                </a:cubicBezTo>
                <a:cubicBezTo>
                  <a:pt x="3349256" y="354419"/>
                  <a:pt x="3363519" y="352755"/>
                  <a:pt x="3370521" y="361507"/>
                </a:cubicBezTo>
                <a:cubicBezTo>
                  <a:pt x="3379650" y="372918"/>
                  <a:pt x="3375398" y="390606"/>
                  <a:pt x="3381154" y="404037"/>
                </a:cubicBezTo>
                <a:cubicBezTo>
                  <a:pt x="3385885" y="415076"/>
                  <a:pt x="3431311" y="475084"/>
                  <a:pt x="3434316" y="478465"/>
                </a:cubicBezTo>
                <a:cubicBezTo>
                  <a:pt x="3460151" y="507530"/>
                  <a:pt x="3489435" y="542749"/>
                  <a:pt x="3530009" y="552893"/>
                </a:cubicBezTo>
                <a:cubicBezTo>
                  <a:pt x="3557730" y="559823"/>
                  <a:pt x="3586716" y="559982"/>
                  <a:pt x="3615070" y="563526"/>
                </a:cubicBezTo>
                <a:cubicBezTo>
                  <a:pt x="3629247" y="570614"/>
                  <a:pt x="3647699" y="572414"/>
                  <a:pt x="3657600" y="584791"/>
                </a:cubicBezTo>
                <a:cubicBezTo>
                  <a:pt x="3699143" y="636719"/>
                  <a:pt x="3695909" y="660396"/>
                  <a:pt x="3710763" y="712382"/>
                </a:cubicBezTo>
                <a:cubicBezTo>
                  <a:pt x="3721192" y="748883"/>
                  <a:pt x="3723761" y="749009"/>
                  <a:pt x="3742661" y="786810"/>
                </a:cubicBezTo>
                <a:cubicBezTo>
                  <a:pt x="3746205" y="811619"/>
                  <a:pt x="3749173" y="836517"/>
                  <a:pt x="3753293" y="861237"/>
                </a:cubicBezTo>
                <a:cubicBezTo>
                  <a:pt x="3756264" y="879063"/>
                  <a:pt x="3753901" y="899363"/>
                  <a:pt x="3763926" y="914400"/>
                </a:cubicBezTo>
                <a:cubicBezTo>
                  <a:pt x="3788677" y="951525"/>
                  <a:pt x="3832448" y="963074"/>
                  <a:pt x="3870251" y="978196"/>
                </a:cubicBezTo>
                <a:cubicBezTo>
                  <a:pt x="3880884" y="974652"/>
                  <a:pt x="3894224" y="975488"/>
                  <a:pt x="3902149" y="967563"/>
                </a:cubicBezTo>
                <a:cubicBezTo>
                  <a:pt x="3910074" y="959638"/>
                  <a:pt x="3908230" y="945907"/>
                  <a:pt x="3912782" y="935665"/>
                </a:cubicBezTo>
                <a:cubicBezTo>
                  <a:pt x="3922438" y="913939"/>
                  <a:pt x="3931491" y="891652"/>
                  <a:pt x="3944679" y="871870"/>
                </a:cubicBezTo>
                <a:cubicBezTo>
                  <a:pt x="3960034" y="848838"/>
                  <a:pt x="3980121" y="829340"/>
                  <a:pt x="3997842" y="808075"/>
                </a:cubicBezTo>
                <a:cubicBezTo>
                  <a:pt x="4001386" y="793898"/>
                  <a:pt x="3998142" y="775877"/>
                  <a:pt x="4008475" y="765544"/>
                </a:cubicBezTo>
                <a:cubicBezTo>
                  <a:pt x="4031838" y="742181"/>
                  <a:pt x="4060181" y="757971"/>
                  <a:pt x="4082902" y="765544"/>
                </a:cubicBezTo>
                <a:cubicBezTo>
                  <a:pt x="4093535" y="772633"/>
                  <a:pt x="4106817" y="776831"/>
                  <a:pt x="4114800" y="786810"/>
                </a:cubicBezTo>
                <a:cubicBezTo>
                  <a:pt x="4121801" y="795562"/>
                  <a:pt x="4123729" y="807630"/>
                  <a:pt x="4125433" y="818707"/>
                </a:cubicBezTo>
                <a:cubicBezTo>
                  <a:pt x="4130849" y="853912"/>
                  <a:pt x="4129080" y="890106"/>
                  <a:pt x="4136065" y="925033"/>
                </a:cubicBezTo>
                <a:cubicBezTo>
                  <a:pt x="4140591" y="947664"/>
                  <a:pt x="4167584" y="998702"/>
                  <a:pt x="4178596" y="1020726"/>
                </a:cubicBezTo>
                <a:cubicBezTo>
                  <a:pt x="4202519" y="1140345"/>
                  <a:pt x="4168065" y="996154"/>
                  <a:pt x="4242391" y="1169582"/>
                </a:cubicBezTo>
                <a:cubicBezTo>
                  <a:pt x="4280187" y="1257772"/>
                  <a:pt x="4226266" y="1195987"/>
                  <a:pt x="4274289" y="1244010"/>
                </a:cubicBezTo>
                <a:cubicBezTo>
                  <a:pt x="4284921" y="1275908"/>
                  <a:pt x="4298031" y="1307084"/>
                  <a:pt x="4306186" y="1339703"/>
                </a:cubicBezTo>
                <a:cubicBezTo>
                  <a:pt x="4309730" y="1353880"/>
                  <a:pt x="4311063" y="1368802"/>
                  <a:pt x="4316819" y="1382233"/>
                </a:cubicBezTo>
                <a:cubicBezTo>
                  <a:pt x="4334900" y="1424420"/>
                  <a:pt x="4342611" y="1407708"/>
                  <a:pt x="4369982" y="1446028"/>
                </a:cubicBezTo>
                <a:cubicBezTo>
                  <a:pt x="4379195" y="1458926"/>
                  <a:pt x="4385003" y="1473990"/>
                  <a:pt x="4391247" y="1488558"/>
                </a:cubicBezTo>
                <a:cubicBezTo>
                  <a:pt x="4395662" y="1498860"/>
                  <a:pt x="4396867" y="1510431"/>
                  <a:pt x="4401879" y="1520456"/>
                </a:cubicBezTo>
                <a:cubicBezTo>
                  <a:pt x="4407594" y="1531886"/>
                  <a:pt x="4417429" y="1540924"/>
                  <a:pt x="4423144" y="1552354"/>
                </a:cubicBezTo>
                <a:cubicBezTo>
                  <a:pt x="4442652" y="1591369"/>
                  <a:pt x="4420325" y="1585915"/>
                  <a:pt x="4465675" y="1616149"/>
                </a:cubicBezTo>
                <a:cubicBezTo>
                  <a:pt x="4475000" y="1622366"/>
                  <a:pt x="4486940" y="1623238"/>
                  <a:pt x="4497572" y="1626782"/>
                </a:cubicBezTo>
                <a:cubicBezTo>
                  <a:pt x="4595154" y="1623168"/>
                  <a:pt x="4758526" y="1694826"/>
                  <a:pt x="4805916" y="1584251"/>
                </a:cubicBezTo>
                <a:cubicBezTo>
                  <a:pt x="4811672" y="1570820"/>
                  <a:pt x="4813005" y="1555898"/>
                  <a:pt x="4816549" y="1541721"/>
                </a:cubicBezTo>
                <a:cubicBezTo>
                  <a:pt x="4820093" y="1509823"/>
                  <a:pt x="4813901" y="1475245"/>
                  <a:pt x="4827182" y="1446028"/>
                </a:cubicBezTo>
                <a:cubicBezTo>
                  <a:pt x="4833741" y="1431599"/>
                  <a:pt x="4854472" y="1429117"/>
                  <a:pt x="4869712" y="1424763"/>
                </a:cubicBezTo>
                <a:cubicBezTo>
                  <a:pt x="4929227" y="1407759"/>
                  <a:pt x="4990214" y="1396410"/>
                  <a:pt x="5050465" y="1382233"/>
                </a:cubicBezTo>
                <a:cubicBezTo>
                  <a:pt x="5169778" y="1183379"/>
                  <a:pt x="4986282" y="1483825"/>
                  <a:pt x="5124893" y="1275907"/>
                </a:cubicBezTo>
                <a:cubicBezTo>
                  <a:pt x="5140743" y="1252132"/>
                  <a:pt x="5150001" y="1224127"/>
                  <a:pt x="5167423" y="1201479"/>
                </a:cubicBezTo>
                <a:cubicBezTo>
                  <a:pt x="5185759" y="1177642"/>
                  <a:pt x="5211966" y="1160787"/>
                  <a:pt x="5231219" y="1137684"/>
                </a:cubicBezTo>
                <a:cubicBezTo>
                  <a:pt x="5247581" y="1118050"/>
                  <a:pt x="5255677" y="1091961"/>
                  <a:pt x="5273749" y="1073889"/>
                </a:cubicBezTo>
                <a:cubicBezTo>
                  <a:pt x="5281674" y="1065964"/>
                  <a:pt x="5294774" y="1065974"/>
                  <a:pt x="5305647" y="1063256"/>
                </a:cubicBezTo>
                <a:cubicBezTo>
                  <a:pt x="5337347" y="1055331"/>
                  <a:pt x="5369442" y="1049079"/>
                  <a:pt x="5401340" y="1041991"/>
                </a:cubicBezTo>
                <a:cubicBezTo>
                  <a:pt x="5408428" y="1027814"/>
                  <a:pt x="5416361" y="1014029"/>
                  <a:pt x="5422605" y="999461"/>
                </a:cubicBezTo>
                <a:cubicBezTo>
                  <a:pt x="5427020" y="989159"/>
                  <a:pt x="5428822" y="977865"/>
                  <a:pt x="5433237" y="967563"/>
                </a:cubicBezTo>
                <a:cubicBezTo>
                  <a:pt x="5444879" y="940398"/>
                  <a:pt x="5458804" y="908904"/>
                  <a:pt x="5486400" y="893135"/>
                </a:cubicBezTo>
                <a:cubicBezTo>
                  <a:pt x="5499088" y="885885"/>
                  <a:pt x="5514753" y="886047"/>
                  <a:pt x="5528930" y="882503"/>
                </a:cubicBezTo>
                <a:cubicBezTo>
                  <a:pt x="5557284" y="886047"/>
                  <a:pt x="5587460" y="882523"/>
                  <a:pt x="5613991" y="893135"/>
                </a:cubicBezTo>
                <a:cubicBezTo>
                  <a:pt x="5625856" y="897881"/>
                  <a:pt x="5629541" y="913603"/>
                  <a:pt x="5635256" y="925033"/>
                </a:cubicBezTo>
                <a:cubicBezTo>
                  <a:pt x="5640268" y="935057"/>
                  <a:pt x="5642810" y="946154"/>
                  <a:pt x="5645889" y="956930"/>
                </a:cubicBezTo>
                <a:cubicBezTo>
                  <a:pt x="5649904" y="970981"/>
                  <a:pt x="5647392" y="988050"/>
                  <a:pt x="5656521" y="999461"/>
                </a:cubicBezTo>
                <a:cubicBezTo>
                  <a:pt x="5663522" y="1008213"/>
                  <a:pt x="5677786" y="1006549"/>
                  <a:pt x="5688419" y="1010093"/>
                </a:cubicBezTo>
                <a:cubicBezTo>
                  <a:pt x="5745126" y="1006549"/>
                  <a:pt x="5801978" y="1004848"/>
                  <a:pt x="5858540" y="999461"/>
                </a:cubicBezTo>
                <a:cubicBezTo>
                  <a:pt x="5876530" y="997748"/>
                  <a:pt x="5893630" y="988828"/>
                  <a:pt x="5911702" y="988828"/>
                </a:cubicBezTo>
                <a:cubicBezTo>
                  <a:pt x="5933261" y="988828"/>
                  <a:pt x="5954233" y="995917"/>
                  <a:pt x="5975498" y="999461"/>
                </a:cubicBezTo>
                <a:cubicBezTo>
                  <a:pt x="5983193" y="1045636"/>
                  <a:pt x="5986854" y="1071831"/>
                  <a:pt x="5996763" y="1116419"/>
                </a:cubicBezTo>
                <a:cubicBezTo>
                  <a:pt x="5999933" y="1130684"/>
                  <a:pt x="5997886" y="1147854"/>
                  <a:pt x="6007396" y="1158949"/>
                </a:cubicBezTo>
                <a:cubicBezTo>
                  <a:pt x="6020845" y="1174640"/>
                  <a:pt x="6043363" y="1179384"/>
                  <a:pt x="6060558" y="1190847"/>
                </a:cubicBezTo>
                <a:cubicBezTo>
                  <a:pt x="6136417" y="1241419"/>
                  <a:pt x="6067186" y="1208382"/>
                  <a:pt x="6156251" y="1244010"/>
                </a:cubicBezTo>
                <a:cubicBezTo>
                  <a:pt x="6188149" y="1240466"/>
                  <a:pt x="6222727" y="1246658"/>
                  <a:pt x="6251944" y="1233377"/>
                </a:cubicBezTo>
                <a:cubicBezTo>
                  <a:pt x="6266373" y="1226818"/>
                  <a:pt x="6263699" y="1203527"/>
                  <a:pt x="6273209" y="1190847"/>
                </a:cubicBezTo>
                <a:cubicBezTo>
                  <a:pt x="6303471" y="1150497"/>
                  <a:pt x="6308008" y="1149007"/>
                  <a:pt x="6347637" y="1137684"/>
                </a:cubicBezTo>
                <a:cubicBezTo>
                  <a:pt x="6361688" y="1133669"/>
                  <a:pt x="6375991" y="1130595"/>
                  <a:pt x="6390168" y="1127051"/>
                </a:cubicBezTo>
                <a:cubicBezTo>
                  <a:pt x="6400800" y="1134139"/>
                  <a:pt x="6415725" y="1137221"/>
                  <a:pt x="6422065" y="1148316"/>
                </a:cubicBezTo>
                <a:cubicBezTo>
                  <a:pt x="6445901" y="1190029"/>
                  <a:pt x="6416233" y="1248811"/>
                  <a:pt x="6453963" y="1286540"/>
                </a:cubicBezTo>
                <a:cubicBezTo>
                  <a:pt x="6464596" y="1297172"/>
                  <a:pt x="6476075" y="1307020"/>
                  <a:pt x="6485861" y="1318437"/>
                </a:cubicBezTo>
                <a:cubicBezTo>
                  <a:pt x="6497394" y="1331892"/>
                  <a:pt x="6504144" y="1349623"/>
                  <a:pt x="6517758" y="1360968"/>
                </a:cubicBezTo>
                <a:cubicBezTo>
                  <a:pt x="6526368" y="1368143"/>
                  <a:pt x="6538879" y="1368521"/>
                  <a:pt x="6549656" y="1371600"/>
                </a:cubicBezTo>
                <a:cubicBezTo>
                  <a:pt x="6643112" y="1398302"/>
                  <a:pt x="6547603" y="1367373"/>
                  <a:pt x="6624084" y="1392865"/>
                </a:cubicBezTo>
                <a:cubicBezTo>
                  <a:pt x="6642198" y="1404941"/>
                  <a:pt x="6685321" y="1432837"/>
                  <a:pt x="6698512" y="1446028"/>
                </a:cubicBezTo>
                <a:cubicBezTo>
                  <a:pt x="6707548" y="1455064"/>
                  <a:pt x="6711596" y="1468109"/>
                  <a:pt x="6719777" y="1477926"/>
                </a:cubicBezTo>
                <a:cubicBezTo>
                  <a:pt x="6729403" y="1489477"/>
                  <a:pt x="6742049" y="1498272"/>
                  <a:pt x="6751675" y="1509823"/>
                </a:cubicBezTo>
                <a:cubicBezTo>
                  <a:pt x="6784733" y="1549492"/>
                  <a:pt x="6762850" y="1546665"/>
                  <a:pt x="6815470" y="1584251"/>
                </a:cubicBezTo>
                <a:cubicBezTo>
                  <a:pt x="6824590" y="1590765"/>
                  <a:pt x="6836290" y="1593180"/>
                  <a:pt x="6847368" y="1594884"/>
                </a:cubicBezTo>
                <a:cubicBezTo>
                  <a:pt x="6882522" y="1600292"/>
                  <a:pt x="7054357" y="1613905"/>
                  <a:pt x="7081284" y="1616149"/>
                </a:cubicBezTo>
                <a:lnTo>
                  <a:pt x="7155712" y="1605516"/>
                </a:lnTo>
                <a:cubicBezTo>
                  <a:pt x="7174695" y="1584160"/>
                  <a:pt x="7154520" y="1546469"/>
                  <a:pt x="7166344" y="1520456"/>
                </a:cubicBezTo>
                <a:cubicBezTo>
                  <a:pt x="7173677" y="1504323"/>
                  <a:pt x="7194698" y="1499191"/>
                  <a:pt x="7208875" y="1488558"/>
                </a:cubicBezTo>
                <a:cubicBezTo>
                  <a:pt x="7307066" y="1496741"/>
                  <a:pt x="7353049" y="1516243"/>
                  <a:pt x="7442791" y="1467293"/>
                </a:cubicBezTo>
                <a:cubicBezTo>
                  <a:pt x="7452630" y="1461926"/>
                  <a:pt x="7446326" y="1444070"/>
                  <a:pt x="7453423" y="1435396"/>
                </a:cubicBezTo>
                <a:cubicBezTo>
                  <a:pt x="7478815" y="1404362"/>
                  <a:pt x="7510130" y="1378689"/>
                  <a:pt x="7538484" y="1350335"/>
                </a:cubicBezTo>
                <a:lnTo>
                  <a:pt x="7538484" y="1350335"/>
                </a:lnTo>
                <a:cubicBezTo>
                  <a:pt x="7591887" y="1336985"/>
                  <a:pt x="7567151" y="1344324"/>
                  <a:pt x="7612912" y="1329070"/>
                </a:cubicBezTo>
                <a:cubicBezTo>
                  <a:pt x="7644810" y="1332614"/>
                  <a:pt x="7677333" y="1332486"/>
                  <a:pt x="7708605" y="1339703"/>
                </a:cubicBezTo>
                <a:cubicBezTo>
                  <a:pt x="7724049" y="1343267"/>
                  <a:pt x="7736294" y="1355403"/>
                  <a:pt x="7751135" y="1360968"/>
                </a:cubicBezTo>
                <a:cubicBezTo>
                  <a:pt x="7764818" y="1366099"/>
                  <a:pt x="7779488" y="1368056"/>
                  <a:pt x="7793665" y="1371600"/>
                </a:cubicBezTo>
                <a:cubicBezTo>
                  <a:pt x="7823896" y="1357858"/>
                  <a:pt x="7915599" y="1332692"/>
                  <a:pt x="7942521" y="1286540"/>
                </a:cubicBezTo>
                <a:cubicBezTo>
                  <a:pt x="7964837" y="1248284"/>
                  <a:pt x="8017167" y="1110340"/>
                  <a:pt x="8027582" y="1073889"/>
                </a:cubicBezTo>
                <a:cubicBezTo>
                  <a:pt x="8037512" y="1039136"/>
                  <a:pt x="8039173" y="1002388"/>
                  <a:pt x="8048847" y="967563"/>
                </a:cubicBezTo>
                <a:cubicBezTo>
                  <a:pt x="8056951" y="938386"/>
                  <a:pt x="8070666" y="911058"/>
                  <a:pt x="8080744" y="882503"/>
                </a:cubicBezTo>
                <a:cubicBezTo>
                  <a:pt x="8118999" y="774112"/>
                  <a:pt x="8087917" y="811536"/>
                  <a:pt x="8133907" y="765544"/>
                </a:cubicBezTo>
                <a:cubicBezTo>
                  <a:pt x="8169693" y="777473"/>
                  <a:pt x="8171547" y="776420"/>
                  <a:pt x="8208335" y="797442"/>
                </a:cubicBezTo>
                <a:cubicBezTo>
                  <a:pt x="8219430" y="803782"/>
                  <a:pt x="8228487" y="813673"/>
                  <a:pt x="8240233" y="818707"/>
                </a:cubicBezTo>
                <a:cubicBezTo>
                  <a:pt x="8253664" y="824463"/>
                  <a:pt x="8268586" y="825796"/>
                  <a:pt x="8282763" y="829340"/>
                </a:cubicBezTo>
                <a:cubicBezTo>
                  <a:pt x="8293396" y="825796"/>
                  <a:pt x="8304930" y="824268"/>
                  <a:pt x="8314661" y="818707"/>
                </a:cubicBezTo>
                <a:cubicBezTo>
                  <a:pt x="8374702" y="784398"/>
                  <a:pt x="8368245" y="763280"/>
                  <a:pt x="8420986" y="701749"/>
                </a:cubicBezTo>
                <a:cubicBezTo>
                  <a:pt x="8442251" y="676940"/>
                  <a:pt x="8464859" y="653221"/>
                  <a:pt x="8484782" y="627321"/>
                </a:cubicBezTo>
                <a:cubicBezTo>
                  <a:pt x="8550070" y="542447"/>
                  <a:pt x="8498212" y="582926"/>
                  <a:pt x="8559209" y="542261"/>
                </a:cubicBezTo>
                <a:cubicBezTo>
                  <a:pt x="8573386" y="545805"/>
                  <a:pt x="8589849" y="544399"/>
                  <a:pt x="8601740" y="552893"/>
                </a:cubicBezTo>
                <a:cubicBezTo>
                  <a:pt x="8644124" y="583167"/>
                  <a:pt x="8624838" y="601877"/>
                  <a:pt x="8654902" y="637954"/>
                </a:cubicBezTo>
                <a:cubicBezTo>
                  <a:pt x="8669674" y="655680"/>
                  <a:pt x="8712970" y="668798"/>
                  <a:pt x="8729330" y="680484"/>
                </a:cubicBezTo>
                <a:cubicBezTo>
                  <a:pt x="8741566" y="689224"/>
                  <a:pt x="8751602" y="700830"/>
                  <a:pt x="8761228" y="712382"/>
                </a:cubicBezTo>
                <a:cubicBezTo>
                  <a:pt x="8769409" y="722199"/>
                  <a:pt x="8775066" y="733881"/>
                  <a:pt x="8782493" y="744279"/>
                </a:cubicBezTo>
                <a:cubicBezTo>
                  <a:pt x="8792793" y="758699"/>
                  <a:pt x="8804091" y="772390"/>
                  <a:pt x="8814391" y="786810"/>
                </a:cubicBezTo>
                <a:cubicBezTo>
                  <a:pt x="8821818" y="797208"/>
                  <a:pt x="8823979" y="813517"/>
                  <a:pt x="8835656" y="818707"/>
                </a:cubicBezTo>
                <a:cubicBezTo>
                  <a:pt x="8858557" y="828885"/>
                  <a:pt x="8885082" y="827616"/>
                  <a:pt x="8910084" y="829340"/>
                </a:cubicBezTo>
                <a:cubicBezTo>
                  <a:pt x="8987952" y="834710"/>
                  <a:pt x="9066028" y="836428"/>
                  <a:pt x="9144000" y="839972"/>
                </a:cubicBezTo>
                <a:cubicBezTo>
                  <a:pt x="9157689" y="858224"/>
                  <a:pt x="9184727" y="892637"/>
                  <a:pt x="9197163" y="914400"/>
                </a:cubicBezTo>
                <a:cubicBezTo>
                  <a:pt x="9216785" y="948738"/>
                  <a:pt x="9211173" y="963958"/>
                  <a:pt x="9250326" y="978196"/>
                </a:cubicBezTo>
                <a:cubicBezTo>
                  <a:pt x="9277792" y="988184"/>
                  <a:pt x="9335386" y="999461"/>
                  <a:pt x="9335386" y="999461"/>
                </a:cubicBezTo>
                <a:cubicBezTo>
                  <a:pt x="9346019" y="1010093"/>
                  <a:pt x="9358544" y="1019122"/>
                  <a:pt x="9367284" y="1031358"/>
                </a:cubicBezTo>
                <a:cubicBezTo>
                  <a:pt x="9383705" y="1054348"/>
                  <a:pt x="9390505" y="1079758"/>
                  <a:pt x="9399182" y="1105786"/>
                </a:cubicBezTo>
                <a:cubicBezTo>
                  <a:pt x="9406276" y="1169632"/>
                  <a:pt x="9408514" y="1205608"/>
                  <a:pt x="9420447" y="1265275"/>
                </a:cubicBezTo>
                <a:cubicBezTo>
                  <a:pt x="9423313" y="1279604"/>
                  <a:pt x="9425948" y="1294122"/>
                  <a:pt x="9431079" y="1307805"/>
                </a:cubicBezTo>
                <a:cubicBezTo>
                  <a:pt x="9436644" y="1322646"/>
                  <a:pt x="9444480" y="1336573"/>
                  <a:pt x="9452344" y="1350335"/>
                </a:cubicBezTo>
                <a:cubicBezTo>
                  <a:pt x="9460755" y="1365055"/>
                  <a:pt x="9489512" y="1408132"/>
                  <a:pt x="9505507" y="1414130"/>
                </a:cubicBezTo>
                <a:cubicBezTo>
                  <a:pt x="9522100" y="1420352"/>
                  <a:pt x="9540949" y="1414130"/>
                  <a:pt x="9558670" y="1414130"/>
                </a:cubicBez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CC9E62B-913C-16B2-314B-C952DA798C0A}"/>
              </a:ext>
            </a:extLst>
          </p:cNvPr>
          <p:cNvGrpSpPr/>
          <p:nvPr/>
        </p:nvGrpSpPr>
        <p:grpSpPr>
          <a:xfrm>
            <a:off x="2876984" y="2965835"/>
            <a:ext cx="886065" cy="771941"/>
            <a:chOff x="2876984" y="2965835"/>
            <a:chExt cx="886065" cy="771941"/>
          </a:xfrm>
        </p:grpSpPr>
        <p:sp>
          <p:nvSpPr>
            <p:cNvPr id="26" name="Arrow: Up 25">
              <a:extLst>
                <a:ext uri="{FF2B5EF4-FFF2-40B4-BE49-F238E27FC236}">
                  <a16:creationId xmlns:a16="http://schemas.microsoft.com/office/drawing/2014/main" id="{FC5DFCC6-C89A-17D9-F031-2EA0A77B65B5}"/>
                </a:ext>
              </a:extLst>
            </p:cNvPr>
            <p:cNvSpPr/>
            <p:nvPr/>
          </p:nvSpPr>
          <p:spPr>
            <a:xfrm>
              <a:off x="3226982" y="2965835"/>
              <a:ext cx="186070" cy="422594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179F3A7-330A-4BA2-2132-E4DDA2C844C5}"/>
                </a:ext>
              </a:extLst>
            </p:cNvPr>
            <p:cNvSpPr txBox="1"/>
            <p:nvPr/>
          </p:nvSpPr>
          <p:spPr>
            <a:xfrm>
              <a:off x="2876984" y="3337666"/>
              <a:ext cx="8860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restart</a:t>
              </a: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575C0B2C-AB1D-75C9-DAD6-8CB9371DDF96}"/>
              </a:ext>
            </a:extLst>
          </p:cNvPr>
          <p:cNvSpPr txBox="1"/>
          <p:nvPr/>
        </p:nvSpPr>
        <p:spPr>
          <a:xfrm>
            <a:off x="1931579" y="5222896"/>
            <a:ext cx="698913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A:  </a:t>
            </a:r>
            <a:r>
              <a:rPr lang="en-US" sz="2400" dirty="0"/>
              <a:t>Turns out these are the same, provided  simulation    </a:t>
            </a:r>
          </a:p>
          <a:p>
            <a:r>
              <a:rPr lang="en-US" sz="2400" dirty="0"/>
              <a:t>       empties (restarts) infinitely often. 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4349DB0-B720-98CA-8F59-22DABC66B3F5}"/>
              </a:ext>
            </a:extLst>
          </p:cNvPr>
          <p:cNvGrpSpPr/>
          <p:nvPr/>
        </p:nvGrpSpPr>
        <p:grpSpPr>
          <a:xfrm>
            <a:off x="5696383" y="2983323"/>
            <a:ext cx="886065" cy="771941"/>
            <a:chOff x="2876984" y="2965835"/>
            <a:chExt cx="886065" cy="771941"/>
          </a:xfrm>
        </p:grpSpPr>
        <p:sp>
          <p:nvSpPr>
            <p:cNvPr id="30" name="Arrow: Up 29">
              <a:extLst>
                <a:ext uri="{FF2B5EF4-FFF2-40B4-BE49-F238E27FC236}">
                  <a16:creationId xmlns:a16="http://schemas.microsoft.com/office/drawing/2014/main" id="{87ED2919-E785-79ED-41E5-6674DB94F2F7}"/>
                </a:ext>
              </a:extLst>
            </p:cNvPr>
            <p:cNvSpPr/>
            <p:nvPr/>
          </p:nvSpPr>
          <p:spPr>
            <a:xfrm>
              <a:off x="3226982" y="2965835"/>
              <a:ext cx="186070" cy="422594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06B005C-ABAA-A087-A6AC-3C6BCCE1CDEF}"/>
                </a:ext>
              </a:extLst>
            </p:cNvPr>
            <p:cNvSpPr txBox="1"/>
            <p:nvPr/>
          </p:nvSpPr>
          <p:spPr>
            <a:xfrm>
              <a:off x="2876984" y="3337666"/>
              <a:ext cx="8860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restart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231E762-F879-09BE-2BA3-BB54261ED149}"/>
              </a:ext>
            </a:extLst>
          </p:cNvPr>
          <p:cNvGrpSpPr/>
          <p:nvPr/>
        </p:nvGrpSpPr>
        <p:grpSpPr>
          <a:xfrm>
            <a:off x="8133474" y="2969183"/>
            <a:ext cx="886065" cy="771941"/>
            <a:chOff x="2876984" y="2965835"/>
            <a:chExt cx="886065" cy="771941"/>
          </a:xfrm>
        </p:grpSpPr>
        <p:sp>
          <p:nvSpPr>
            <p:cNvPr id="33" name="Arrow: Up 32">
              <a:extLst>
                <a:ext uri="{FF2B5EF4-FFF2-40B4-BE49-F238E27FC236}">
                  <a16:creationId xmlns:a16="http://schemas.microsoft.com/office/drawing/2014/main" id="{95B6E97A-4DE8-5683-0F58-97C4B4A79016}"/>
                </a:ext>
              </a:extLst>
            </p:cNvPr>
            <p:cNvSpPr/>
            <p:nvPr/>
          </p:nvSpPr>
          <p:spPr>
            <a:xfrm>
              <a:off x="3226982" y="2965835"/>
              <a:ext cx="186070" cy="422594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5AAE8A2-DB03-655A-3055-B687F1DB4B7B}"/>
                </a:ext>
              </a:extLst>
            </p:cNvPr>
            <p:cNvSpPr txBox="1"/>
            <p:nvPr/>
          </p:nvSpPr>
          <p:spPr>
            <a:xfrm>
              <a:off x="2876984" y="3337666"/>
              <a:ext cx="8860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restart</a:t>
              </a:r>
            </a:p>
          </p:txBody>
        </p:sp>
      </p:grpSp>
      <p:sp>
        <p:nvSpPr>
          <p:cNvPr id="35" name="Speech Bubble: Oval 34">
            <a:extLst>
              <a:ext uri="{FF2B5EF4-FFF2-40B4-BE49-F238E27FC236}">
                <a16:creationId xmlns:a16="http://schemas.microsoft.com/office/drawing/2014/main" id="{405F230D-9574-EA97-0C9D-309022FF8DB6}"/>
              </a:ext>
            </a:extLst>
          </p:cNvPr>
          <p:cNvSpPr/>
          <p:nvPr/>
        </p:nvSpPr>
        <p:spPr>
          <a:xfrm>
            <a:off x="8920717" y="5539563"/>
            <a:ext cx="3086109" cy="894637"/>
          </a:xfrm>
          <a:prstGeom prst="wedgeEllipseCallout">
            <a:avLst>
              <a:gd name="adj1" fmla="val 49251"/>
              <a:gd name="adj2" fmla="val 71853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See </a:t>
            </a:r>
            <a:r>
              <a:rPr lang="en-US" sz="2400" dirty="0" err="1"/>
              <a:t>Chpt</a:t>
            </a:r>
            <a:r>
              <a:rPr lang="en-US" sz="2400" dirty="0"/>
              <a:t> 25</a:t>
            </a:r>
          </a:p>
          <a:p>
            <a:pPr algn="ctr"/>
            <a:r>
              <a:rPr lang="en-US" sz="2400" dirty="0"/>
              <a:t>of your book! </a:t>
            </a:r>
          </a:p>
        </p:txBody>
      </p:sp>
    </p:spTree>
    <p:extLst>
      <p:ext uri="{BB962C8B-B14F-4D97-AF65-F5344CB8AC3E}">
        <p14:creationId xmlns:p14="http://schemas.microsoft.com/office/powerpoint/2010/main" val="4093084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4" grpId="0" animBg="1"/>
      <p:bldP spid="25" grpId="0"/>
      <p:bldP spid="3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23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Running simulations: convergence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pic>
        <p:nvPicPr>
          <p:cNvPr id="7" name="Picture 6" descr="A cartoon of a monkey scratching his head">
            <a:extLst>
              <a:ext uri="{FF2B5EF4-FFF2-40B4-BE49-F238E27FC236}">
                <a16:creationId xmlns:a16="http://schemas.microsoft.com/office/drawing/2014/main" id="{CF1F24F8-8627-09C9-B231-8FA5F6A543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02" y="4631837"/>
            <a:ext cx="1935154" cy="2089638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C572750-B199-05F1-9CE9-B252A56D75E3}"/>
              </a:ext>
            </a:extLst>
          </p:cNvPr>
          <p:cNvSpPr txBox="1"/>
          <p:nvPr/>
        </p:nvSpPr>
        <p:spPr>
          <a:xfrm>
            <a:off x="1931579" y="4262054"/>
            <a:ext cx="82942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Q:  </a:t>
            </a:r>
            <a:r>
              <a:rPr lang="en-US" sz="2400" dirty="0"/>
              <a:t>How long should we run our simulation?  How many arrivals?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34F41FC-B527-5C05-547E-609E742D91F4}"/>
              </a:ext>
            </a:extLst>
          </p:cNvPr>
          <p:cNvGrpSpPr/>
          <p:nvPr/>
        </p:nvGrpSpPr>
        <p:grpSpPr>
          <a:xfrm>
            <a:off x="587415" y="1017603"/>
            <a:ext cx="10582982" cy="2484653"/>
            <a:chOff x="587415" y="1017603"/>
            <a:chExt cx="10582982" cy="248465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7D4C33E-7EC0-F587-B0EE-F463820269A1}"/>
                </a:ext>
              </a:extLst>
            </p:cNvPr>
            <p:cNvSpPr txBox="1"/>
            <p:nvPr/>
          </p:nvSpPr>
          <p:spPr>
            <a:xfrm>
              <a:off x="10225870" y="3040591"/>
              <a:ext cx="944527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time</a:t>
              </a: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97031B0-BEC6-6346-F3BB-8729F3994953}"/>
                </a:ext>
              </a:extLst>
            </p:cNvPr>
            <p:cNvGrpSpPr/>
            <p:nvPr/>
          </p:nvGrpSpPr>
          <p:grpSpPr>
            <a:xfrm>
              <a:off x="1598134" y="1248436"/>
              <a:ext cx="9360779" cy="1687799"/>
              <a:chOff x="899639" y="1085455"/>
              <a:chExt cx="9360779" cy="1687799"/>
            </a:xfrm>
          </p:grpSpPr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356D4CDF-99C8-BB99-20E8-95EC53C084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99639" y="2754462"/>
                <a:ext cx="9360779" cy="18792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>
                <a:extLst>
                  <a:ext uri="{FF2B5EF4-FFF2-40B4-BE49-F238E27FC236}">
                    <a16:creationId xmlns:a16="http://schemas.microsoft.com/office/drawing/2014/main" id="{22C0419B-3954-21A7-58F4-F56B348C99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99639" y="1085455"/>
                <a:ext cx="0" cy="168779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2078D81-0423-8A80-69B5-E9097285061C}"/>
                </a:ext>
              </a:extLst>
            </p:cNvPr>
            <p:cNvSpPr txBox="1"/>
            <p:nvPr/>
          </p:nvSpPr>
          <p:spPr>
            <a:xfrm>
              <a:off x="587415" y="1017603"/>
              <a:ext cx="944527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# jobs</a:t>
              </a:r>
            </a:p>
          </p:txBody>
        </p:sp>
      </p:grp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6D6E62E-10E1-9382-1534-A65E4F67F090}"/>
              </a:ext>
            </a:extLst>
          </p:cNvPr>
          <p:cNvSpPr/>
          <p:nvPr/>
        </p:nvSpPr>
        <p:spPr>
          <a:xfrm>
            <a:off x="1584251" y="1318437"/>
            <a:ext cx="9558670" cy="1617798"/>
          </a:xfrm>
          <a:custGeom>
            <a:avLst/>
            <a:gdLst>
              <a:gd name="connsiteX0" fmla="*/ 0 w 9558670"/>
              <a:gd name="connsiteY0" fmla="*/ 1573619 h 1646304"/>
              <a:gd name="connsiteX1" fmla="*/ 53163 w 9558670"/>
              <a:gd name="connsiteY1" fmla="*/ 1531089 h 1646304"/>
              <a:gd name="connsiteX2" fmla="*/ 63796 w 9558670"/>
              <a:gd name="connsiteY2" fmla="*/ 1499191 h 1646304"/>
              <a:gd name="connsiteX3" fmla="*/ 85061 w 9558670"/>
              <a:gd name="connsiteY3" fmla="*/ 1467293 h 1646304"/>
              <a:gd name="connsiteX4" fmla="*/ 116958 w 9558670"/>
              <a:gd name="connsiteY4" fmla="*/ 1403498 h 1646304"/>
              <a:gd name="connsiteX5" fmla="*/ 148856 w 9558670"/>
              <a:gd name="connsiteY5" fmla="*/ 1297172 h 1646304"/>
              <a:gd name="connsiteX6" fmla="*/ 180754 w 9558670"/>
              <a:gd name="connsiteY6" fmla="*/ 1265275 h 1646304"/>
              <a:gd name="connsiteX7" fmla="*/ 350875 w 9558670"/>
              <a:gd name="connsiteY7" fmla="*/ 1254642 h 1646304"/>
              <a:gd name="connsiteX8" fmla="*/ 425302 w 9558670"/>
              <a:gd name="connsiteY8" fmla="*/ 1190847 h 1646304"/>
              <a:gd name="connsiteX9" fmla="*/ 499730 w 9558670"/>
              <a:gd name="connsiteY9" fmla="*/ 1105786 h 1646304"/>
              <a:gd name="connsiteX10" fmla="*/ 637954 w 9558670"/>
              <a:gd name="connsiteY10" fmla="*/ 1158949 h 1646304"/>
              <a:gd name="connsiteX11" fmla="*/ 648586 w 9558670"/>
              <a:gd name="connsiteY11" fmla="*/ 1190847 h 1646304"/>
              <a:gd name="connsiteX12" fmla="*/ 691116 w 9558670"/>
              <a:gd name="connsiteY12" fmla="*/ 1339703 h 1646304"/>
              <a:gd name="connsiteX13" fmla="*/ 786809 w 9558670"/>
              <a:gd name="connsiteY13" fmla="*/ 1392865 h 1646304"/>
              <a:gd name="connsiteX14" fmla="*/ 861237 w 9558670"/>
              <a:gd name="connsiteY14" fmla="*/ 1371600 h 1646304"/>
              <a:gd name="connsiteX15" fmla="*/ 871870 w 9558670"/>
              <a:gd name="connsiteY15" fmla="*/ 1318437 h 1646304"/>
              <a:gd name="connsiteX16" fmla="*/ 914400 w 9558670"/>
              <a:gd name="connsiteY16" fmla="*/ 1212112 h 1646304"/>
              <a:gd name="connsiteX17" fmla="*/ 935665 w 9558670"/>
              <a:gd name="connsiteY17" fmla="*/ 1158949 h 1646304"/>
              <a:gd name="connsiteX18" fmla="*/ 946298 w 9558670"/>
              <a:gd name="connsiteY18" fmla="*/ 1073889 h 1646304"/>
              <a:gd name="connsiteX19" fmla="*/ 978196 w 9558670"/>
              <a:gd name="connsiteY19" fmla="*/ 1052623 h 1646304"/>
              <a:gd name="connsiteX20" fmla="*/ 999461 w 9558670"/>
              <a:gd name="connsiteY20" fmla="*/ 1020726 h 1646304"/>
              <a:gd name="connsiteX21" fmla="*/ 1010093 w 9558670"/>
              <a:gd name="connsiteY21" fmla="*/ 988828 h 1646304"/>
              <a:gd name="connsiteX22" fmla="*/ 1073889 w 9558670"/>
              <a:gd name="connsiteY22" fmla="*/ 946298 h 1646304"/>
              <a:gd name="connsiteX23" fmla="*/ 1127051 w 9558670"/>
              <a:gd name="connsiteY23" fmla="*/ 956930 h 1646304"/>
              <a:gd name="connsiteX24" fmla="*/ 1233377 w 9558670"/>
              <a:gd name="connsiteY24" fmla="*/ 967563 h 1646304"/>
              <a:gd name="connsiteX25" fmla="*/ 1244009 w 9558670"/>
              <a:gd name="connsiteY25" fmla="*/ 1020726 h 1646304"/>
              <a:gd name="connsiteX26" fmla="*/ 1275907 w 9558670"/>
              <a:gd name="connsiteY26" fmla="*/ 1041991 h 1646304"/>
              <a:gd name="connsiteX27" fmla="*/ 1350335 w 9558670"/>
              <a:gd name="connsiteY27" fmla="*/ 1127051 h 1646304"/>
              <a:gd name="connsiteX28" fmla="*/ 1371600 w 9558670"/>
              <a:gd name="connsiteY28" fmla="*/ 1169582 h 1646304"/>
              <a:gd name="connsiteX29" fmla="*/ 1382233 w 9558670"/>
              <a:gd name="connsiteY29" fmla="*/ 1212112 h 1646304"/>
              <a:gd name="connsiteX30" fmla="*/ 1403498 w 9558670"/>
              <a:gd name="connsiteY30" fmla="*/ 1244010 h 1646304"/>
              <a:gd name="connsiteX31" fmla="*/ 1424763 w 9558670"/>
              <a:gd name="connsiteY31" fmla="*/ 1339703 h 1646304"/>
              <a:gd name="connsiteX32" fmla="*/ 1435396 w 9558670"/>
              <a:gd name="connsiteY32" fmla="*/ 1371600 h 1646304"/>
              <a:gd name="connsiteX33" fmla="*/ 1446028 w 9558670"/>
              <a:gd name="connsiteY33" fmla="*/ 1414130 h 1646304"/>
              <a:gd name="connsiteX34" fmla="*/ 1488558 w 9558670"/>
              <a:gd name="connsiteY34" fmla="*/ 1488558 h 1646304"/>
              <a:gd name="connsiteX35" fmla="*/ 1499191 w 9558670"/>
              <a:gd name="connsiteY35" fmla="*/ 1541721 h 1646304"/>
              <a:gd name="connsiteX36" fmla="*/ 1531089 w 9558670"/>
              <a:gd name="connsiteY36" fmla="*/ 1562986 h 1646304"/>
              <a:gd name="connsiteX37" fmla="*/ 1616149 w 9558670"/>
              <a:gd name="connsiteY37" fmla="*/ 1584251 h 1646304"/>
              <a:gd name="connsiteX38" fmla="*/ 1924493 w 9558670"/>
              <a:gd name="connsiteY38" fmla="*/ 1573619 h 1646304"/>
              <a:gd name="connsiteX39" fmla="*/ 1945758 w 9558670"/>
              <a:gd name="connsiteY39" fmla="*/ 1488558 h 1646304"/>
              <a:gd name="connsiteX40" fmla="*/ 2020186 w 9558670"/>
              <a:gd name="connsiteY40" fmla="*/ 1424763 h 1646304"/>
              <a:gd name="connsiteX41" fmla="*/ 2115879 w 9558670"/>
              <a:gd name="connsiteY41" fmla="*/ 1392865 h 1646304"/>
              <a:gd name="connsiteX42" fmla="*/ 2200940 w 9558670"/>
              <a:gd name="connsiteY42" fmla="*/ 1371600 h 1646304"/>
              <a:gd name="connsiteX43" fmla="*/ 2243470 w 9558670"/>
              <a:gd name="connsiteY43" fmla="*/ 1275907 h 1646304"/>
              <a:gd name="connsiteX44" fmla="*/ 2275368 w 9558670"/>
              <a:gd name="connsiteY44" fmla="*/ 1244010 h 1646304"/>
              <a:gd name="connsiteX45" fmla="*/ 2424223 w 9558670"/>
              <a:gd name="connsiteY45" fmla="*/ 1222744 h 1646304"/>
              <a:gd name="connsiteX46" fmla="*/ 2434856 w 9558670"/>
              <a:gd name="connsiteY46" fmla="*/ 946298 h 1646304"/>
              <a:gd name="connsiteX47" fmla="*/ 2509284 w 9558670"/>
              <a:gd name="connsiteY47" fmla="*/ 914400 h 1646304"/>
              <a:gd name="connsiteX48" fmla="*/ 2636875 w 9558670"/>
              <a:gd name="connsiteY48" fmla="*/ 893135 h 1646304"/>
              <a:gd name="connsiteX49" fmla="*/ 2690037 w 9558670"/>
              <a:gd name="connsiteY49" fmla="*/ 818707 h 1646304"/>
              <a:gd name="connsiteX50" fmla="*/ 2753833 w 9558670"/>
              <a:gd name="connsiteY50" fmla="*/ 691116 h 1646304"/>
              <a:gd name="connsiteX51" fmla="*/ 2806996 w 9558670"/>
              <a:gd name="connsiteY51" fmla="*/ 489098 h 1646304"/>
              <a:gd name="connsiteX52" fmla="*/ 2849526 w 9558670"/>
              <a:gd name="connsiteY52" fmla="*/ 382772 h 1646304"/>
              <a:gd name="connsiteX53" fmla="*/ 2881423 w 9558670"/>
              <a:gd name="connsiteY53" fmla="*/ 255182 h 1646304"/>
              <a:gd name="connsiteX54" fmla="*/ 3009014 w 9558670"/>
              <a:gd name="connsiteY54" fmla="*/ 21265 h 1646304"/>
              <a:gd name="connsiteX55" fmla="*/ 3051544 w 9558670"/>
              <a:gd name="connsiteY55" fmla="*/ 0 h 1646304"/>
              <a:gd name="connsiteX56" fmla="*/ 3104707 w 9558670"/>
              <a:gd name="connsiteY56" fmla="*/ 10633 h 1646304"/>
              <a:gd name="connsiteX57" fmla="*/ 3179135 w 9558670"/>
              <a:gd name="connsiteY57" fmla="*/ 53163 h 1646304"/>
              <a:gd name="connsiteX58" fmla="*/ 3189768 w 9558670"/>
              <a:gd name="connsiteY58" fmla="*/ 85061 h 1646304"/>
              <a:gd name="connsiteX59" fmla="*/ 3253563 w 9558670"/>
              <a:gd name="connsiteY59" fmla="*/ 340242 h 1646304"/>
              <a:gd name="connsiteX60" fmla="*/ 3338623 w 9558670"/>
              <a:gd name="connsiteY60" fmla="*/ 350875 h 1646304"/>
              <a:gd name="connsiteX61" fmla="*/ 3370521 w 9558670"/>
              <a:gd name="connsiteY61" fmla="*/ 361507 h 1646304"/>
              <a:gd name="connsiteX62" fmla="*/ 3381154 w 9558670"/>
              <a:gd name="connsiteY62" fmla="*/ 404037 h 1646304"/>
              <a:gd name="connsiteX63" fmla="*/ 3434316 w 9558670"/>
              <a:gd name="connsiteY63" fmla="*/ 478465 h 1646304"/>
              <a:gd name="connsiteX64" fmla="*/ 3530009 w 9558670"/>
              <a:gd name="connsiteY64" fmla="*/ 552893 h 1646304"/>
              <a:gd name="connsiteX65" fmla="*/ 3615070 w 9558670"/>
              <a:gd name="connsiteY65" fmla="*/ 563526 h 1646304"/>
              <a:gd name="connsiteX66" fmla="*/ 3657600 w 9558670"/>
              <a:gd name="connsiteY66" fmla="*/ 584791 h 1646304"/>
              <a:gd name="connsiteX67" fmla="*/ 3710763 w 9558670"/>
              <a:gd name="connsiteY67" fmla="*/ 712382 h 1646304"/>
              <a:gd name="connsiteX68" fmla="*/ 3742661 w 9558670"/>
              <a:gd name="connsiteY68" fmla="*/ 786810 h 1646304"/>
              <a:gd name="connsiteX69" fmla="*/ 3753293 w 9558670"/>
              <a:gd name="connsiteY69" fmla="*/ 861237 h 1646304"/>
              <a:gd name="connsiteX70" fmla="*/ 3763926 w 9558670"/>
              <a:gd name="connsiteY70" fmla="*/ 914400 h 1646304"/>
              <a:gd name="connsiteX71" fmla="*/ 3870251 w 9558670"/>
              <a:gd name="connsiteY71" fmla="*/ 978196 h 1646304"/>
              <a:gd name="connsiteX72" fmla="*/ 3902149 w 9558670"/>
              <a:gd name="connsiteY72" fmla="*/ 967563 h 1646304"/>
              <a:gd name="connsiteX73" fmla="*/ 3912782 w 9558670"/>
              <a:gd name="connsiteY73" fmla="*/ 935665 h 1646304"/>
              <a:gd name="connsiteX74" fmla="*/ 3944679 w 9558670"/>
              <a:gd name="connsiteY74" fmla="*/ 871870 h 1646304"/>
              <a:gd name="connsiteX75" fmla="*/ 3997842 w 9558670"/>
              <a:gd name="connsiteY75" fmla="*/ 808075 h 1646304"/>
              <a:gd name="connsiteX76" fmla="*/ 4008475 w 9558670"/>
              <a:gd name="connsiteY76" fmla="*/ 765544 h 1646304"/>
              <a:gd name="connsiteX77" fmla="*/ 4082902 w 9558670"/>
              <a:gd name="connsiteY77" fmla="*/ 765544 h 1646304"/>
              <a:gd name="connsiteX78" fmla="*/ 4114800 w 9558670"/>
              <a:gd name="connsiteY78" fmla="*/ 786810 h 1646304"/>
              <a:gd name="connsiteX79" fmla="*/ 4125433 w 9558670"/>
              <a:gd name="connsiteY79" fmla="*/ 818707 h 1646304"/>
              <a:gd name="connsiteX80" fmla="*/ 4136065 w 9558670"/>
              <a:gd name="connsiteY80" fmla="*/ 925033 h 1646304"/>
              <a:gd name="connsiteX81" fmla="*/ 4178596 w 9558670"/>
              <a:gd name="connsiteY81" fmla="*/ 1020726 h 1646304"/>
              <a:gd name="connsiteX82" fmla="*/ 4242391 w 9558670"/>
              <a:gd name="connsiteY82" fmla="*/ 1169582 h 1646304"/>
              <a:gd name="connsiteX83" fmla="*/ 4274289 w 9558670"/>
              <a:gd name="connsiteY83" fmla="*/ 1244010 h 1646304"/>
              <a:gd name="connsiteX84" fmla="*/ 4306186 w 9558670"/>
              <a:gd name="connsiteY84" fmla="*/ 1339703 h 1646304"/>
              <a:gd name="connsiteX85" fmla="*/ 4316819 w 9558670"/>
              <a:gd name="connsiteY85" fmla="*/ 1382233 h 1646304"/>
              <a:gd name="connsiteX86" fmla="*/ 4369982 w 9558670"/>
              <a:gd name="connsiteY86" fmla="*/ 1446028 h 1646304"/>
              <a:gd name="connsiteX87" fmla="*/ 4391247 w 9558670"/>
              <a:gd name="connsiteY87" fmla="*/ 1488558 h 1646304"/>
              <a:gd name="connsiteX88" fmla="*/ 4401879 w 9558670"/>
              <a:gd name="connsiteY88" fmla="*/ 1520456 h 1646304"/>
              <a:gd name="connsiteX89" fmla="*/ 4423144 w 9558670"/>
              <a:gd name="connsiteY89" fmla="*/ 1552354 h 1646304"/>
              <a:gd name="connsiteX90" fmla="*/ 4465675 w 9558670"/>
              <a:gd name="connsiteY90" fmla="*/ 1616149 h 1646304"/>
              <a:gd name="connsiteX91" fmla="*/ 4497572 w 9558670"/>
              <a:gd name="connsiteY91" fmla="*/ 1626782 h 1646304"/>
              <a:gd name="connsiteX92" fmla="*/ 4805916 w 9558670"/>
              <a:gd name="connsiteY92" fmla="*/ 1584251 h 1646304"/>
              <a:gd name="connsiteX93" fmla="*/ 4816549 w 9558670"/>
              <a:gd name="connsiteY93" fmla="*/ 1541721 h 1646304"/>
              <a:gd name="connsiteX94" fmla="*/ 4827182 w 9558670"/>
              <a:gd name="connsiteY94" fmla="*/ 1446028 h 1646304"/>
              <a:gd name="connsiteX95" fmla="*/ 4869712 w 9558670"/>
              <a:gd name="connsiteY95" fmla="*/ 1424763 h 1646304"/>
              <a:gd name="connsiteX96" fmla="*/ 5050465 w 9558670"/>
              <a:gd name="connsiteY96" fmla="*/ 1382233 h 1646304"/>
              <a:gd name="connsiteX97" fmla="*/ 5124893 w 9558670"/>
              <a:gd name="connsiteY97" fmla="*/ 1275907 h 1646304"/>
              <a:gd name="connsiteX98" fmla="*/ 5167423 w 9558670"/>
              <a:gd name="connsiteY98" fmla="*/ 1201479 h 1646304"/>
              <a:gd name="connsiteX99" fmla="*/ 5231219 w 9558670"/>
              <a:gd name="connsiteY99" fmla="*/ 1137684 h 1646304"/>
              <a:gd name="connsiteX100" fmla="*/ 5273749 w 9558670"/>
              <a:gd name="connsiteY100" fmla="*/ 1073889 h 1646304"/>
              <a:gd name="connsiteX101" fmla="*/ 5305647 w 9558670"/>
              <a:gd name="connsiteY101" fmla="*/ 1063256 h 1646304"/>
              <a:gd name="connsiteX102" fmla="*/ 5401340 w 9558670"/>
              <a:gd name="connsiteY102" fmla="*/ 1041991 h 1646304"/>
              <a:gd name="connsiteX103" fmla="*/ 5422605 w 9558670"/>
              <a:gd name="connsiteY103" fmla="*/ 999461 h 1646304"/>
              <a:gd name="connsiteX104" fmla="*/ 5433237 w 9558670"/>
              <a:gd name="connsiteY104" fmla="*/ 967563 h 1646304"/>
              <a:gd name="connsiteX105" fmla="*/ 5486400 w 9558670"/>
              <a:gd name="connsiteY105" fmla="*/ 893135 h 1646304"/>
              <a:gd name="connsiteX106" fmla="*/ 5528930 w 9558670"/>
              <a:gd name="connsiteY106" fmla="*/ 882503 h 1646304"/>
              <a:gd name="connsiteX107" fmla="*/ 5613991 w 9558670"/>
              <a:gd name="connsiteY107" fmla="*/ 893135 h 1646304"/>
              <a:gd name="connsiteX108" fmla="*/ 5635256 w 9558670"/>
              <a:gd name="connsiteY108" fmla="*/ 925033 h 1646304"/>
              <a:gd name="connsiteX109" fmla="*/ 5645889 w 9558670"/>
              <a:gd name="connsiteY109" fmla="*/ 956930 h 1646304"/>
              <a:gd name="connsiteX110" fmla="*/ 5656521 w 9558670"/>
              <a:gd name="connsiteY110" fmla="*/ 999461 h 1646304"/>
              <a:gd name="connsiteX111" fmla="*/ 5688419 w 9558670"/>
              <a:gd name="connsiteY111" fmla="*/ 1010093 h 1646304"/>
              <a:gd name="connsiteX112" fmla="*/ 5858540 w 9558670"/>
              <a:gd name="connsiteY112" fmla="*/ 999461 h 1646304"/>
              <a:gd name="connsiteX113" fmla="*/ 5911702 w 9558670"/>
              <a:gd name="connsiteY113" fmla="*/ 988828 h 1646304"/>
              <a:gd name="connsiteX114" fmla="*/ 5975498 w 9558670"/>
              <a:gd name="connsiteY114" fmla="*/ 999461 h 1646304"/>
              <a:gd name="connsiteX115" fmla="*/ 5996763 w 9558670"/>
              <a:gd name="connsiteY115" fmla="*/ 1116419 h 1646304"/>
              <a:gd name="connsiteX116" fmla="*/ 6007396 w 9558670"/>
              <a:gd name="connsiteY116" fmla="*/ 1158949 h 1646304"/>
              <a:gd name="connsiteX117" fmla="*/ 6060558 w 9558670"/>
              <a:gd name="connsiteY117" fmla="*/ 1190847 h 1646304"/>
              <a:gd name="connsiteX118" fmla="*/ 6156251 w 9558670"/>
              <a:gd name="connsiteY118" fmla="*/ 1244010 h 1646304"/>
              <a:gd name="connsiteX119" fmla="*/ 6251944 w 9558670"/>
              <a:gd name="connsiteY119" fmla="*/ 1233377 h 1646304"/>
              <a:gd name="connsiteX120" fmla="*/ 6273209 w 9558670"/>
              <a:gd name="connsiteY120" fmla="*/ 1190847 h 1646304"/>
              <a:gd name="connsiteX121" fmla="*/ 6347637 w 9558670"/>
              <a:gd name="connsiteY121" fmla="*/ 1137684 h 1646304"/>
              <a:gd name="connsiteX122" fmla="*/ 6390168 w 9558670"/>
              <a:gd name="connsiteY122" fmla="*/ 1127051 h 1646304"/>
              <a:gd name="connsiteX123" fmla="*/ 6422065 w 9558670"/>
              <a:gd name="connsiteY123" fmla="*/ 1148316 h 1646304"/>
              <a:gd name="connsiteX124" fmla="*/ 6453963 w 9558670"/>
              <a:gd name="connsiteY124" fmla="*/ 1286540 h 1646304"/>
              <a:gd name="connsiteX125" fmla="*/ 6485861 w 9558670"/>
              <a:gd name="connsiteY125" fmla="*/ 1318437 h 1646304"/>
              <a:gd name="connsiteX126" fmla="*/ 6517758 w 9558670"/>
              <a:gd name="connsiteY126" fmla="*/ 1360968 h 1646304"/>
              <a:gd name="connsiteX127" fmla="*/ 6549656 w 9558670"/>
              <a:gd name="connsiteY127" fmla="*/ 1371600 h 1646304"/>
              <a:gd name="connsiteX128" fmla="*/ 6624084 w 9558670"/>
              <a:gd name="connsiteY128" fmla="*/ 1392865 h 1646304"/>
              <a:gd name="connsiteX129" fmla="*/ 6698512 w 9558670"/>
              <a:gd name="connsiteY129" fmla="*/ 1446028 h 1646304"/>
              <a:gd name="connsiteX130" fmla="*/ 6719777 w 9558670"/>
              <a:gd name="connsiteY130" fmla="*/ 1477926 h 1646304"/>
              <a:gd name="connsiteX131" fmla="*/ 6751675 w 9558670"/>
              <a:gd name="connsiteY131" fmla="*/ 1509823 h 1646304"/>
              <a:gd name="connsiteX132" fmla="*/ 6815470 w 9558670"/>
              <a:gd name="connsiteY132" fmla="*/ 1584251 h 1646304"/>
              <a:gd name="connsiteX133" fmla="*/ 6847368 w 9558670"/>
              <a:gd name="connsiteY133" fmla="*/ 1594884 h 1646304"/>
              <a:gd name="connsiteX134" fmla="*/ 7081284 w 9558670"/>
              <a:gd name="connsiteY134" fmla="*/ 1616149 h 1646304"/>
              <a:gd name="connsiteX135" fmla="*/ 7155712 w 9558670"/>
              <a:gd name="connsiteY135" fmla="*/ 1605516 h 1646304"/>
              <a:gd name="connsiteX136" fmla="*/ 7166344 w 9558670"/>
              <a:gd name="connsiteY136" fmla="*/ 1520456 h 1646304"/>
              <a:gd name="connsiteX137" fmla="*/ 7208875 w 9558670"/>
              <a:gd name="connsiteY137" fmla="*/ 1488558 h 1646304"/>
              <a:gd name="connsiteX138" fmla="*/ 7442791 w 9558670"/>
              <a:gd name="connsiteY138" fmla="*/ 1467293 h 1646304"/>
              <a:gd name="connsiteX139" fmla="*/ 7453423 w 9558670"/>
              <a:gd name="connsiteY139" fmla="*/ 1435396 h 1646304"/>
              <a:gd name="connsiteX140" fmla="*/ 7538484 w 9558670"/>
              <a:gd name="connsiteY140" fmla="*/ 1350335 h 1646304"/>
              <a:gd name="connsiteX141" fmla="*/ 7538484 w 9558670"/>
              <a:gd name="connsiteY141" fmla="*/ 1350335 h 1646304"/>
              <a:gd name="connsiteX142" fmla="*/ 7612912 w 9558670"/>
              <a:gd name="connsiteY142" fmla="*/ 1329070 h 1646304"/>
              <a:gd name="connsiteX143" fmla="*/ 7708605 w 9558670"/>
              <a:gd name="connsiteY143" fmla="*/ 1339703 h 1646304"/>
              <a:gd name="connsiteX144" fmla="*/ 7751135 w 9558670"/>
              <a:gd name="connsiteY144" fmla="*/ 1360968 h 1646304"/>
              <a:gd name="connsiteX145" fmla="*/ 7793665 w 9558670"/>
              <a:gd name="connsiteY145" fmla="*/ 1371600 h 1646304"/>
              <a:gd name="connsiteX146" fmla="*/ 7942521 w 9558670"/>
              <a:gd name="connsiteY146" fmla="*/ 1286540 h 1646304"/>
              <a:gd name="connsiteX147" fmla="*/ 8027582 w 9558670"/>
              <a:gd name="connsiteY147" fmla="*/ 1073889 h 1646304"/>
              <a:gd name="connsiteX148" fmla="*/ 8048847 w 9558670"/>
              <a:gd name="connsiteY148" fmla="*/ 967563 h 1646304"/>
              <a:gd name="connsiteX149" fmla="*/ 8080744 w 9558670"/>
              <a:gd name="connsiteY149" fmla="*/ 882503 h 1646304"/>
              <a:gd name="connsiteX150" fmla="*/ 8133907 w 9558670"/>
              <a:gd name="connsiteY150" fmla="*/ 765544 h 1646304"/>
              <a:gd name="connsiteX151" fmla="*/ 8208335 w 9558670"/>
              <a:gd name="connsiteY151" fmla="*/ 797442 h 1646304"/>
              <a:gd name="connsiteX152" fmla="*/ 8240233 w 9558670"/>
              <a:gd name="connsiteY152" fmla="*/ 818707 h 1646304"/>
              <a:gd name="connsiteX153" fmla="*/ 8282763 w 9558670"/>
              <a:gd name="connsiteY153" fmla="*/ 829340 h 1646304"/>
              <a:gd name="connsiteX154" fmla="*/ 8314661 w 9558670"/>
              <a:gd name="connsiteY154" fmla="*/ 818707 h 1646304"/>
              <a:gd name="connsiteX155" fmla="*/ 8420986 w 9558670"/>
              <a:gd name="connsiteY155" fmla="*/ 701749 h 1646304"/>
              <a:gd name="connsiteX156" fmla="*/ 8484782 w 9558670"/>
              <a:gd name="connsiteY156" fmla="*/ 627321 h 1646304"/>
              <a:gd name="connsiteX157" fmla="*/ 8559209 w 9558670"/>
              <a:gd name="connsiteY157" fmla="*/ 542261 h 1646304"/>
              <a:gd name="connsiteX158" fmla="*/ 8601740 w 9558670"/>
              <a:gd name="connsiteY158" fmla="*/ 552893 h 1646304"/>
              <a:gd name="connsiteX159" fmla="*/ 8654902 w 9558670"/>
              <a:gd name="connsiteY159" fmla="*/ 637954 h 1646304"/>
              <a:gd name="connsiteX160" fmla="*/ 8729330 w 9558670"/>
              <a:gd name="connsiteY160" fmla="*/ 680484 h 1646304"/>
              <a:gd name="connsiteX161" fmla="*/ 8761228 w 9558670"/>
              <a:gd name="connsiteY161" fmla="*/ 712382 h 1646304"/>
              <a:gd name="connsiteX162" fmla="*/ 8782493 w 9558670"/>
              <a:gd name="connsiteY162" fmla="*/ 744279 h 1646304"/>
              <a:gd name="connsiteX163" fmla="*/ 8814391 w 9558670"/>
              <a:gd name="connsiteY163" fmla="*/ 786810 h 1646304"/>
              <a:gd name="connsiteX164" fmla="*/ 8835656 w 9558670"/>
              <a:gd name="connsiteY164" fmla="*/ 818707 h 1646304"/>
              <a:gd name="connsiteX165" fmla="*/ 8910084 w 9558670"/>
              <a:gd name="connsiteY165" fmla="*/ 829340 h 1646304"/>
              <a:gd name="connsiteX166" fmla="*/ 9144000 w 9558670"/>
              <a:gd name="connsiteY166" fmla="*/ 839972 h 1646304"/>
              <a:gd name="connsiteX167" fmla="*/ 9197163 w 9558670"/>
              <a:gd name="connsiteY167" fmla="*/ 914400 h 1646304"/>
              <a:gd name="connsiteX168" fmla="*/ 9250326 w 9558670"/>
              <a:gd name="connsiteY168" fmla="*/ 978196 h 1646304"/>
              <a:gd name="connsiteX169" fmla="*/ 9335386 w 9558670"/>
              <a:gd name="connsiteY169" fmla="*/ 999461 h 1646304"/>
              <a:gd name="connsiteX170" fmla="*/ 9367284 w 9558670"/>
              <a:gd name="connsiteY170" fmla="*/ 1031358 h 1646304"/>
              <a:gd name="connsiteX171" fmla="*/ 9399182 w 9558670"/>
              <a:gd name="connsiteY171" fmla="*/ 1105786 h 1646304"/>
              <a:gd name="connsiteX172" fmla="*/ 9420447 w 9558670"/>
              <a:gd name="connsiteY172" fmla="*/ 1265275 h 1646304"/>
              <a:gd name="connsiteX173" fmla="*/ 9431079 w 9558670"/>
              <a:gd name="connsiteY173" fmla="*/ 1307805 h 1646304"/>
              <a:gd name="connsiteX174" fmla="*/ 9452344 w 9558670"/>
              <a:gd name="connsiteY174" fmla="*/ 1350335 h 1646304"/>
              <a:gd name="connsiteX175" fmla="*/ 9505507 w 9558670"/>
              <a:gd name="connsiteY175" fmla="*/ 1414130 h 1646304"/>
              <a:gd name="connsiteX176" fmla="*/ 9558670 w 9558670"/>
              <a:gd name="connsiteY176" fmla="*/ 1414130 h 1646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</a:cxnLst>
            <a:rect l="l" t="t" r="r" b="b"/>
            <a:pathLst>
              <a:path w="9558670" h="1646304">
                <a:moveTo>
                  <a:pt x="0" y="1573619"/>
                </a:moveTo>
                <a:cubicBezTo>
                  <a:pt x="17721" y="1559442"/>
                  <a:pt x="38394" y="1548319"/>
                  <a:pt x="53163" y="1531089"/>
                </a:cubicBezTo>
                <a:cubicBezTo>
                  <a:pt x="60457" y="1522579"/>
                  <a:pt x="58784" y="1509216"/>
                  <a:pt x="63796" y="1499191"/>
                </a:cubicBezTo>
                <a:cubicBezTo>
                  <a:pt x="69511" y="1487761"/>
                  <a:pt x="77973" y="1477926"/>
                  <a:pt x="85061" y="1467293"/>
                </a:cubicBezTo>
                <a:cubicBezTo>
                  <a:pt x="129855" y="1332907"/>
                  <a:pt x="55132" y="1547758"/>
                  <a:pt x="116958" y="1403498"/>
                </a:cubicBezTo>
                <a:cubicBezTo>
                  <a:pt x="145270" y="1337437"/>
                  <a:pt x="104191" y="1377568"/>
                  <a:pt x="148856" y="1297172"/>
                </a:cubicBezTo>
                <a:cubicBezTo>
                  <a:pt x="156158" y="1284028"/>
                  <a:pt x="166040" y="1268373"/>
                  <a:pt x="180754" y="1265275"/>
                </a:cubicBezTo>
                <a:cubicBezTo>
                  <a:pt x="236353" y="1253570"/>
                  <a:pt x="294168" y="1258186"/>
                  <a:pt x="350875" y="1254642"/>
                </a:cubicBezTo>
                <a:cubicBezTo>
                  <a:pt x="377508" y="1234667"/>
                  <a:pt x="404570" y="1217503"/>
                  <a:pt x="425302" y="1190847"/>
                </a:cubicBezTo>
                <a:cubicBezTo>
                  <a:pt x="492097" y="1104968"/>
                  <a:pt x="437980" y="1146953"/>
                  <a:pt x="499730" y="1105786"/>
                </a:cubicBezTo>
                <a:cubicBezTo>
                  <a:pt x="620801" y="1130000"/>
                  <a:pt x="580498" y="1101493"/>
                  <a:pt x="637954" y="1158949"/>
                </a:cubicBezTo>
                <a:cubicBezTo>
                  <a:pt x="641498" y="1169582"/>
                  <a:pt x="646581" y="1179820"/>
                  <a:pt x="648586" y="1190847"/>
                </a:cubicBezTo>
                <a:cubicBezTo>
                  <a:pt x="661123" y="1259799"/>
                  <a:pt x="647310" y="1283382"/>
                  <a:pt x="691116" y="1339703"/>
                </a:cubicBezTo>
                <a:cubicBezTo>
                  <a:pt x="713954" y="1369066"/>
                  <a:pt x="754848" y="1380080"/>
                  <a:pt x="786809" y="1392865"/>
                </a:cubicBezTo>
                <a:cubicBezTo>
                  <a:pt x="811618" y="1385777"/>
                  <a:pt x="841819" y="1388591"/>
                  <a:pt x="861237" y="1371600"/>
                </a:cubicBezTo>
                <a:cubicBezTo>
                  <a:pt x="874838" y="1359700"/>
                  <a:pt x="866155" y="1335582"/>
                  <a:pt x="871870" y="1318437"/>
                </a:cubicBezTo>
                <a:cubicBezTo>
                  <a:pt x="883941" y="1282224"/>
                  <a:pt x="900223" y="1247554"/>
                  <a:pt x="914400" y="1212112"/>
                </a:cubicBezTo>
                <a:lnTo>
                  <a:pt x="935665" y="1158949"/>
                </a:lnTo>
                <a:cubicBezTo>
                  <a:pt x="939209" y="1130596"/>
                  <a:pt x="935686" y="1100419"/>
                  <a:pt x="946298" y="1073889"/>
                </a:cubicBezTo>
                <a:cubicBezTo>
                  <a:pt x="951044" y="1062024"/>
                  <a:pt x="969160" y="1061659"/>
                  <a:pt x="978196" y="1052623"/>
                </a:cubicBezTo>
                <a:cubicBezTo>
                  <a:pt x="987232" y="1043587"/>
                  <a:pt x="992373" y="1031358"/>
                  <a:pt x="999461" y="1020726"/>
                </a:cubicBezTo>
                <a:cubicBezTo>
                  <a:pt x="1003005" y="1010093"/>
                  <a:pt x="1003876" y="998153"/>
                  <a:pt x="1010093" y="988828"/>
                </a:cubicBezTo>
                <a:cubicBezTo>
                  <a:pt x="1032849" y="954694"/>
                  <a:pt x="1040447" y="957445"/>
                  <a:pt x="1073889" y="946298"/>
                </a:cubicBezTo>
                <a:cubicBezTo>
                  <a:pt x="1091610" y="949842"/>
                  <a:pt x="1109138" y="954542"/>
                  <a:pt x="1127051" y="956930"/>
                </a:cubicBezTo>
                <a:cubicBezTo>
                  <a:pt x="1162357" y="961637"/>
                  <a:pt x="1202108" y="950507"/>
                  <a:pt x="1233377" y="967563"/>
                </a:cubicBezTo>
                <a:cubicBezTo>
                  <a:pt x="1249242" y="976217"/>
                  <a:pt x="1235043" y="1005035"/>
                  <a:pt x="1244009" y="1020726"/>
                </a:cubicBezTo>
                <a:cubicBezTo>
                  <a:pt x="1250349" y="1031821"/>
                  <a:pt x="1265274" y="1034903"/>
                  <a:pt x="1275907" y="1041991"/>
                </a:cubicBezTo>
                <a:cubicBezTo>
                  <a:pt x="1303208" y="1123893"/>
                  <a:pt x="1276360" y="1097461"/>
                  <a:pt x="1350335" y="1127051"/>
                </a:cubicBezTo>
                <a:cubicBezTo>
                  <a:pt x="1357423" y="1141228"/>
                  <a:pt x="1366035" y="1154741"/>
                  <a:pt x="1371600" y="1169582"/>
                </a:cubicBezTo>
                <a:cubicBezTo>
                  <a:pt x="1376731" y="1183265"/>
                  <a:pt x="1376477" y="1198681"/>
                  <a:pt x="1382233" y="1212112"/>
                </a:cubicBezTo>
                <a:cubicBezTo>
                  <a:pt x="1387267" y="1223858"/>
                  <a:pt x="1396410" y="1233377"/>
                  <a:pt x="1403498" y="1244010"/>
                </a:cubicBezTo>
                <a:cubicBezTo>
                  <a:pt x="1410807" y="1280555"/>
                  <a:pt x="1414752" y="1304665"/>
                  <a:pt x="1424763" y="1339703"/>
                </a:cubicBezTo>
                <a:cubicBezTo>
                  <a:pt x="1427842" y="1350479"/>
                  <a:pt x="1432317" y="1360824"/>
                  <a:pt x="1435396" y="1371600"/>
                </a:cubicBezTo>
                <a:cubicBezTo>
                  <a:pt x="1439411" y="1385651"/>
                  <a:pt x="1440897" y="1400447"/>
                  <a:pt x="1446028" y="1414130"/>
                </a:cubicBezTo>
                <a:cubicBezTo>
                  <a:pt x="1457591" y="1444967"/>
                  <a:pt x="1470929" y="1462115"/>
                  <a:pt x="1488558" y="1488558"/>
                </a:cubicBezTo>
                <a:cubicBezTo>
                  <a:pt x="1492102" y="1506279"/>
                  <a:pt x="1490225" y="1526030"/>
                  <a:pt x="1499191" y="1541721"/>
                </a:cubicBezTo>
                <a:cubicBezTo>
                  <a:pt x="1505531" y="1552816"/>
                  <a:pt x="1519659" y="1557271"/>
                  <a:pt x="1531089" y="1562986"/>
                </a:cubicBezTo>
                <a:cubicBezTo>
                  <a:pt x="1552889" y="1573886"/>
                  <a:pt x="1595922" y="1580206"/>
                  <a:pt x="1616149" y="1584251"/>
                </a:cubicBezTo>
                <a:cubicBezTo>
                  <a:pt x="1718930" y="1580707"/>
                  <a:pt x="1825729" y="1602293"/>
                  <a:pt x="1924493" y="1573619"/>
                </a:cubicBezTo>
                <a:cubicBezTo>
                  <a:pt x="1952560" y="1565470"/>
                  <a:pt x="1934904" y="1515694"/>
                  <a:pt x="1945758" y="1488558"/>
                </a:cubicBezTo>
                <a:cubicBezTo>
                  <a:pt x="1973735" y="1418617"/>
                  <a:pt x="1948308" y="1439139"/>
                  <a:pt x="2020186" y="1424763"/>
                </a:cubicBezTo>
                <a:cubicBezTo>
                  <a:pt x="2085765" y="1391973"/>
                  <a:pt x="2039323" y="1410532"/>
                  <a:pt x="2115879" y="1392865"/>
                </a:cubicBezTo>
                <a:cubicBezTo>
                  <a:pt x="2144357" y="1386293"/>
                  <a:pt x="2200940" y="1371600"/>
                  <a:pt x="2200940" y="1371600"/>
                </a:cubicBezTo>
                <a:cubicBezTo>
                  <a:pt x="2213100" y="1322956"/>
                  <a:pt x="2208980" y="1321892"/>
                  <a:pt x="2243470" y="1275907"/>
                </a:cubicBezTo>
                <a:cubicBezTo>
                  <a:pt x="2252492" y="1263878"/>
                  <a:pt x="2260942" y="1248253"/>
                  <a:pt x="2275368" y="1244010"/>
                </a:cubicBezTo>
                <a:cubicBezTo>
                  <a:pt x="2323453" y="1229867"/>
                  <a:pt x="2374605" y="1229833"/>
                  <a:pt x="2424223" y="1222744"/>
                </a:cubicBezTo>
                <a:cubicBezTo>
                  <a:pt x="2427767" y="1130595"/>
                  <a:pt x="2421814" y="1037588"/>
                  <a:pt x="2434856" y="946298"/>
                </a:cubicBezTo>
                <a:cubicBezTo>
                  <a:pt x="2437514" y="927692"/>
                  <a:pt x="2501698" y="915822"/>
                  <a:pt x="2509284" y="914400"/>
                </a:cubicBezTo>
                <a:cubicBezTo>
                  <a:pt x="2551662" y="906454"/>
                  <a:pt x="2636875" y="893135"/>
                  <a:pt x="2636875" y="893135"/>
                </a:cubicBezTo>
                <a:cubicBezTo>
                  <a:pt x="2686618" y="843390"/>
                  <a:pt x="2655049" y="881684"/>
                  <a:pt x="2690037" y="818707"/>
                </a:cubicBezTo>
                <a:cubicBezTo>
                  <a:pt x="2720652" y="763599"/>
                  <a:pt x="2733607" y="756849"/>
                  <a:pt x="2753833" y="691116"/>
                </a:cubicBezTo>
                <a:cubicBezTo>
                  <a:pt x="2774311" y="624563"/>
                  <a:pt x="2781136" y="553750"/>
                  <a:pt x="2806996" y="489098"/>
                </a:cubicBezTo>
                <a:cubicBezTo>
                  <a:pt x="2821173" y="453656"/>
                  <a:pt x="2837952" y="419147"/>
                  <a:pt x="2849526" y="382772"/>
                </a:cubicBezTo>
                <a:cubicBezTo>
                  <a:pt x="2862818" y="340997"/>
                  <a:pt x="2866331" y="296341"/>
                  <a:pt x="2881423" y="255182"/>
                </a:cubicBezTo>
                <a:cubicBezTo>
                  <a:pt x="2911669" y="172694"/>
                  <a:pt x="2935200" y="76626"/>
                  <a:pt x="3009014" y="21265"/>
                </a:cubicBezTo>
                <a:cubicBezTo>
                  <a:pt x="3021694" y="11755"/>
                  <a:pt x="3037367" y="7088"/>
                  <a:pt x="3051544" y="0"/>
                </a:cubicBezTo>
                <a:cubicBezTo>
                  <a:pt x="3069265" y="3544"/>
                  <a:pt x="3087562" y="4918"/>
                  <a:pt x="3104707" y="10633"/>
                </a:cubicBezTo>
                <a:cubicBezTo>
                  <a:pt x="3131686" y="19626"/>
                  <a:pt x="3155801" y="37608"/>
                  <a:pt x="3179135" y="53163"/>
                </a:cubicBezTo>
                <a:cubicBezTo>
                  <a:pt x="3182679" y="63796"/>
                  <a:pt x="3188433" y="73933"/>
                  <a:pt x="3189768" y="85061"/>
                </a:cubicBezTo>
                <a:cubicBezTo>
                  <a:pt x="3202761" y="193338"/>
                  <a:pt x="3142970" y="312593"/>
                  <a:pt x="3253563" y="340242"/>
                </a:cubicBezTo>
                <a:cubicBezTo>
                  <a:pt x="3281284" y="347172"/>
                  <a:pt x="3310270" y="347331"/>
                  <a:pt x="3338623" y="350875"/>
                </a:cubicBezTo>
                <a:cubicBezTo>
                  <a:pt x="3349256" y="354419"/>
                  <a:pt x="3363519" y="352755"/>
                  <a:pt x="3370521" y="361507"/>
                </a:cubicBezTo>
                <a:cubicBezTo>
                  <a:pt x="3379650" y="372918"/>
                  <a:pt x="3375398" y="390606"/>
                  <a:pt x="3381154" y="404037"/>
                </a:cubicBezTo>
                <a:cubicBezTo>
                  <a:pt x="3385885" y="415076"/>
                  <a:pt x="3431311" y="475084"/>
                  <a:pt x="3434316" y="478465"/>
                </a:cubicBezTo>
                <a:cubicBezTo>
                  <a:pt x="3460151" y="507530"/>
                  <a:pt x="3489435" y="542749"/>
                  <a:pt x="3530009" y="552893"/>
                </a:cubicBezTo>
                <a:cubicBezTo>
                  <a:pt x="3557730" y="559823"/>
                  <a:pt x="3586716" y="559982"/>
                  <a:pt x="3615070" y="563526"/>
                </a:cubicBezTo>
                <a:cubicBezTo>
                  <a:pt x="3629247" y="570614"/>
                  <a:pt x="3647699" y="572414"/>
                  <a:pt x="3657600" y="584791"/>
                </a:cubicBezTo>
                <a:cubicBezTo>
                  <a:pt x="3699143" y="636719"/>
                  <a:pt x="3695909" y="660396"/>
                  <a:pt x="3710763" y="712382"/>
                </a:cubicBezTo>
                <a:cubicBezTo>
                  <a:pt x="3721192" y="748883"/>
                  <a:pt x="3723761" y="749009"/>
                  <a:pt x="3742661" y="786810"/>
                </a:cubicBezTo>
                <a:cubicBezTo>
                  <a:pt x="3746205" y="811619"/>
                  <a:pt x="3749173" y="836517"/>
                  <a:pt x="3753293" y="861237"/>
                </a:cubicBezTo>
                <a:cubicBezTo>
                  <a:pt x="3756264" y="879063"/>
                  <a:pt x="3753901" y="899363"/>
                  <a:pt x="3763926" y="914400"/>
                </a:cubicBezTo>
                <a:cubicBezTo>
                  <a:pt x="3788677" y="951525"/>
                  <a:pt x="3832448" y="963074"/>
                  <a:pt x="3870251" y="978196"/>
                </a:cubicBezTo>
                <a:cubicBezTo>
                  <a:pt x="3880884" y="974652"/>
                  <a:pt x="3894224" y="975488"/>
                  <a:pt x="3902149" y="967563"/>
                </a:cubicBezTo>
                <a:cubicBezTo>
                  <a:pt x="3910074" y="959638"/>
                  <a:pt x="3908230" y="945907"/>
                  <a:pt x="3912782" y="935665"/>
                </a:cubicBezTo>
                <a:cubicBezTo>
                  <a:pt x="3922438" y="913939"/>
                  <a:pt x="3931491" y="891652"/>
                  <a:pt x="3944679" y="871870"/>
                </a:cubicBezTo>
                <a:cubicBezTo>
                  <a:pt x="3960034" y="848838"/>
                  <a:pt x="3980121" y="829340"/>
                  <a:pt x="3997842" y="808075"/>
                </a:cubicBezTo>
                <a:cubicBezTo>
                  <a:pt x="4001386" y="793898"/>
                  <a:pt x="3998142" y="775877"/>
                  <a:pt x="4008475" y="765544"/>
                </a:cubicBezTo>
                <a:cubicBezTo>
                  <a:pt x="4031838" y="742181"/>
                  <a:pt x="4060181" y="757971"/>
                  <a:pt x="4082902" y="765544"/>
                </a:cubicBezTo>
                <a:cubicBezTo>
                  <a:pt x="4093535" y="772633"/>
                  <a:pt x="4106817" y="776831"/>
                  <a:pt x="4114800" y="786810"/>
                </a:cubicBezTo>
                <a:cubicBezTo>
                  <a:pt x="4121801" y="795562"/>
                  <a:pt x="4123729" y="807630"/>
                  <a:pt x="4125433" y="818707"/>
                </a:cubicBezTo>
                <a:cubicBezTo>
                  <a:pt x="4130849" y="853912"/>
                  <a:pt x="4129080" y="890106"/>
                  <a:pt x="4136065" y="925033"/>
                </a:cubicBezTo>
                <a:cubicBezTo>
                  <a:pt x="4140591" y="947664"/>
                  <a:pt x="4167584" y="998702"/>
                  <a:pt x="4178596" y="1020726"/>
                </a:cubicBezTo>
                <a:cubicBezTo>
                  <a:pt x="4202519" y="1140345"/>
                  <a:pt x="4168065" y="996154"/>
                  <a:pt x="4242391" y="1169582"/>
                </a:cubicBezTo>
                <a:cubicBezTo>
                  <a:pt x="4280187" y="1257772"/>
                  <a:pt x="4226266" y="1195987"/>
                  <a:pt x="4274289" y="1244010"/>
                </a:cubicBezTo>
                <a:cubicBezTo>
                  <a:pt x="4284921" y="1275908"/>
                  <a:pt x="4298031" y="1307084"/>
                  <a:pt x="4306186" y="1339703"/>
                </a:cubicBezTo>
                <a:cubicBezTo>
                  <a:pt x="4309730" y="1353880"/>
                  <a:pt x="4311063" y="1368802"/>
                  <a:pt x="4316819" y="1382233"/>
                </a:cubicBezTo>
                <a:cubicBezTo>
                  <a:pt x="4334900" y="1424420"/>
                  <a:pt x="4342611" y="1407708"/>
                  <a:pt x="4369982" y="1446028"/>
                </a:cubicBezTo>
                <a:cubicBezTo>
                  <a:pt x="4379195" y="1458926"/>
                  <a:pt x="4385003" y="1473990"/>
                  <a:pt x="4391247" y="1488558"/>
                </a:cubicBezTo>
                <a:cubicBezTo>
                  <a:pt x="4395662" y="1498860"/>
                  <a:pt x="4396867" y="1510431"/>
                  <a:pt x="4401879" y="1520456"/>
                </a:cubicBezTo>
                <a:cubicBezTo>
                  <a:pt x="4407594" y="1531886"/>
                  <a:pt x="4417429" y="1540924"/>
                  <a:pt x="4423144" y="1552354"/>
                </a:cubicBezTo>
                <a:cubicBezTo>
                  <a:pt x="4442652" y="1591369"/>
                  <a:pt x="4420325" y="1585915"/>
                  <a:pt x="4465675" y="1616149"/>
                </a:cubicBezTo>
                <a:cubicBezTo>
                  <a:pt x="4475000" y="1622366"/>
                  <a:pt x="4486940" y="1623238"/>
                  <a:pt x="4497572" y="1626782"/>
                </a:cubicBezTo>
                <a:cubicBezTo>
                  <a:pt x="4595154" y="1623168"/>
                  <a:pt x="4758526" y="1694826"/>
                  <a:pt x="4805916" y="1584251"/>
                </a:cubicBezTo>
                <a:cubicBezTo>
                  <a:pt x="4811672" y="1570820"/>
                  <a:pt x="4813005" y="1555898"/>
                  <a:pt x="4816549" y="1541721"/>
                </a:cubicBezTo>
                <a:cubicBezTo>
                  <a:pt x="4820093" y="1509823"/>
                  <a:pt x="4813901" y="1475245"/>
                  <a:pt x="4827182" y="1446028"/>
                </a:cubicBezTo>
                <a:cubicBezTo>
                  <a:pt x="4833741" y="1431599"/>
                  <a:pt x="4854472" y="1429117"/>
                  <a:pt x="4869712" y="1424763"/>
                </a:cubicBezTo>
                <a:cubicBezTo>
                  <a:pt x="4929227" y="1407759"/>
                  <a:pt x="4990214" y="1396410"/>
                  <a:pt x="5050465" y="1382233"/>
                </a:cubicBezTo>
                <a:cubicBezTo>
                  <a:pt x="5169778" y="1183379"/>
                  <a:pt x="4986282" y="1483825"/>
                  <a:pt x="5124893" y="1275907"/>
                </a:cubicBezTo>
                <a:cubicBezTo>
                  <a:pt x="5140743" y="1252132"/>
                  <a:pt x="5150001" y="1224127"/>
                  <a:pt x="5167423" y="1201479"/>
                </a:cubicBezTo>
                <a:cubicBezTo>
                  <a:pt x="5185759" y="1177642"/>
                  <a:pt x="5211966" y="1160787"/>
                  <a:pt x="5231219" y="1137684"/>
                </a:cubicBezTo>
                <a:cubicBezTo>
                  <a:pt x="5247581" y="1118050"/>
                  <a:pt x="5255677" y="1091961"/>
                  <a:pt x="5273749" y="1073889"/>
                </a:cubicBezTo>
                <a:cubicBezTo>
                  <a:pt x="5281674" y="1065964"/>
                  <a:pt x="5294774" y="1065974"/>
                  <a:pt x="5305647" y="1063256"/>
                </a:cubicBezTo>
                <a:cubicBezTo>
                  <a:pt x="5337347" y="1055331"/>
                  <a:pt x="5369442" y="1049079"/>
                  <a:pt x="5401340" y="1041991"/>
                </a:cubicBezTo>
                <a:cubicBezTo>
                  <a:pt x="5408428" y="1027814"/>
                  <a:pt x="5416361" y="1014029"/>
                  <a:pt x="5422605" y="999461"/>
                </a:cubicBezTo>
                <a:cubicBezTo>
                  <a:pt x="5427020" y="989159"/>
                  <a:pt x="5428822" y="977865"/>
                  <a:pt x="5433237" y="967563"/>
                </a:cubicBezTo>
                <a:cubicBezTo>
                  <a:pt x="5444879" y="940398"/>
                  <a:pt x="5458804" y="908904"/>
                  <a:pt x="5486400" y="893135"/>
                </a:cubicBezTo>
                <a:cubicBezTo>
                  <a:pt x="5499088" y="885885"/>
                  <a:pt x="5514753" y="886047"/>
                  <a:pt x="5528930" y="882503"/>
                </a:cubicBezTo>
                <a:cubicBezTo>
                  <a:pt x="5557284" y="886047"/>
                  <a:pt x="5587460" y="882523"/>
                  <a:pt x="5613991" y="893135"/>
                </a:cubicBezTo>
                <a:cubicBezTo>
                  <a:pt x="5625856" y="897881"/>
                  <a:pt x="5629541" y="913603"/>
                  <a:pt x="5635256" y="925033"/>
                </a:cubicBezTo>
                <a:cubicBezTo>
                  <a:pt x="5640268" y="935057"/>
                  <a:pt x="5642810" y="946154"/>
                  <a:pt x="5645889" y="956930"/>
                </a:cubicBezTo>
                <a:cubicBezTo>
                  <a:pt x="5649904" y="970981"/>
                  <a:pt x="5647392" y="988050"/>
                  <a:pt x="5656521" y="999461"/>
                </a:cubicBezTo>
                <a:cubicBezTo>
                  <a:pt x="5663522" y="1008213"/>
                  <a:pt x="5677786" y="1006549"/>
                  <a:pt x="5688419" y="1010093"/>
                </a:cubicBezTo>
                <a:cubicBezTo>
                  <a:pt x="5745126" y="1006549"/>
                  <a:pt x="5801978" y="1004848"/>
                  <a:pt x="5858540" y="999461"/>
                </a:cubicBezTo>
                <a:cubicBezTo>
                  <a:pt x="5876530" y="997748"/>
                  <a:pt x="5893630" y="988828"/>
                  <a:pt x="5911702" y="988828"/>
                </a:cubicBezTo>
                <a:cubicBezTo>
                  <a:pt x="5933261" y="988828"/>
                  <a:pt x="5954233" y="995917"/>
                  <a:pt x="5975498" y="999461"/>
                </a:cubicBezTo>
                <a:cubicBezTo>
                  <a:pt x="5983193" y="1045636"/>
                  <a:pt x="5986854" y="1071831"/>
                  <a:pt x="5996763" y="1116419"/>
                </a:cubicBezTo>
                <a:cubicBezTo>
                  <a:pt x="5999933" y="1130684"/>
                  <a:pt x="5997886" y="1147854"/>
                  <a:pt x="6007396" y="1158949"/>
                </a:cubicBezTo>
                <a:cubicBezTo>
                  <a:pt x="6020845" y="1174640"/>
                  <a:pt x="6043363" y="1179384"/>
                  <a:pt x="6060558" y="1190847"/>
                </a:cubicBezTo>
                <a:cubicBezTo>
                  <a:pt x="6136417" y="1241419"/>
                  <a:pt x="6067186" y="1208382"/>
                  <a:pt x="6156251" y="1244010"/>
                </a:cubicBezTo>
                <a:cubicBezTo>
                  <a:pt x="6188149" y="1240466"/>
                  <a:pt x="6222727" y="1246658"/>
                  <a:pt x="6251944" y="1233377"/>
                </a:cubicBezTo>
                <a:cubicBezTo>
                  <a:pt x="6266373" y="1226818"/>
                  <a:pt x="6263699" y="1203527"/>
                  <a:pt x="6273209" y="1190847"/>
                </a:cubicBezTo>
                <a:cubicBezTo>
                  <a:pt x="6303471" y="1150497"/>
                  <a:pt x="6308008" y="1149007"/>
                  <a:pt x="6347637" y="1137684"/>
                </a:cubicBezTo>
                <a:cubicBezTo>
                  <a:pt x="6361688" y="1133669"/>
                  <a:pt x="6375991" y="1130595"/>
                  <a:pt x="6390168" y="1127051"/>
                </a:cubicBezTo>
                <a:cubicBezTo>
                  <a:pt x="6400800" y="1134139"/>
                  <a:pt x="6415725" y="1137221"/>
                  <a:pt x="6422065" y="1148316"/>
                </a:cubicBezTo>
                <a:cubicBezTo>
                  <a:pt x="6445901" y="1190029"/>
                  <a:pt x="6416233" y="1248811"/>
                  <a:pt x="6453963" y="1286540"/>
                </a:cubicBezTo>
                <a:cubicBezTo>
                  <a:pt x="6464596" y="1297172"/>
                  <a:pt x="6476075" y="1307020"/>
                  <a:pt x="6485861" y="1318437"/>
                </a:cubicBezTo>
                <a:cubicBezTo>
                  <a:pt x="6497394" y="1331892"/>
                  <a:pt x="6504144" y="1349623"/>
                  <a:pt x="6517758" y="1360968"/>
                </a:cubicBezTo>
                <a:cubicBezTo>
                  <a:pt x="6526368" y="1368143"/>
                  <a:pt x="6538879" y="1368521"/>
                  <a:pt x="6549656" y="1371600"/>
                </a:cubicBezTo>
                <a:cubicBezTo>
                  <a:pt x="6643112" y="1398302"/>
                  <a:pt x="6547603" y="1367373"/>
                  <a:pt x="6624084" y="1392865"/>
                </a:cubicBezTo>
                <a:cubicBezTo>
                  <a:pt x="6642198" y="1404941"/>
                  <a:pt x="6685321" y="1432837"/>
                  <a:pt x="6698512" y="1446028"/>
                </a:cubicBezTo>
                <a:cubicBezTo>
                  <a:pt x="6707548" y="1455064"/>
                  <a:pt x="6711596" y="1468109"/>
                  <a:pt x="6719777" y="1477926"/>
                </a:cubicBezTo>
                <a:cubicBezTo>
                  <a:pt x="6729403" y="1489477"/>
                  <a:pt x="6742049" y="1498272"/>
                  <a:pt x="6751675" y="1509823"/>
                </a:cubicBezTo>
                <a:cubicBezTo>
                  <a:pt x="6784733" y="1549492"/>
                  <a:pt x="6762850" y="1546665"/>
                  <a:pt x="6815470" y="1584251"/>
                </a:cubicBezTo>
                <a:cubicBezTo>
                  <a:pt x="6824590" y="1590765"/>
                  <a:pt x="6836290" y="1593180"/>
                  <a:pt x="6847368" y="1594884"/>
                </a:cubicBezTo>
                <a:cubicBezTo>
                  <a:pt x="6882522" y="1600292"/>
                  <a:pt x="7054357" y="1613905"/>
                  <a:pt x="7081284" y="1616149"/>
                </a:cubicBezTo>
                <a:lnTo>
                  <a:pt x="7155712" y="1605516"/>
                </a:lnTo>
                <a:cubicBezTo>
                  <a:pt x="7174695" y="1584160"/>
                  <a:pt x="7154520" y="1546469"/>
                  <a:pt x="7166344" y="1520456"/>
                </a:cubicBezTo>
                <a:cubicBezTo>
                  <a:pt x="7173677" y="1504323"/>
                  <a:pt x="7194698" y="1499191"/>
                  <a:pt x="7208875" y="1488558"/>
                </a:cubicBezTo>
                <a:cubicBezTo>
                  <a:pt x="7307066" y="1496741"/>
                  <a:pt x="7353049" y="1516243"/>
                  <a:pt x="7442791" y="1467293"/>
                </a:cubicBezTo>
                <a:cubicBezTo>
                  <a:pt x="7452630" y="1461926"/>
                  <a:pt x="7446326" y="1444070"/>
                  <a:pt x="7453423" y="1435396"/>
                </a:cubicBezTo>
                <a:cubicBezTo>
                  <a:pt x="7478815" y="1404362"/>
                  <a:pt x="7510130" y="1378689"/>
                  <a:pt x="7538484" y="1350335"/>
                </a:cubicBezTo>
                <a:lnTo>
                  <a:pt x="7538484" y="1350335"/>
                </a:lnTo>
                <a:cubicBezTo>
                  <a:pt x="7591887" y="1336985"/>
                  <a:pt x="7567151" y="1344324"/>
                  <a:pt x="7612912" y="1329070"/>
                </a:cubicBezTo>
                <a:cubicBezTo>
                  <a:pt x="7644810" y="1332614"/>
                  <a:pt x="7677333" y="1332486"/>
                  <a:pt x="7708605" y="1339703"/>
                </a:cubicBezTo>
                <a:cubicBezTo>
                  <a:pt x="7724049" y="1343267"/>
                  <a:pt x="7736294" y="1355403"/>
                  <a:pt x="7751135" y="1360968"/>
                </a:cubicBezTo>
                <a:cubicBezTo>
                  <a:pt x="7764818" y="1366099"/>
                  <a:pt x="7779488" y="1368056"/>
                  <a:pt x="7793665" y="1371600"/>
                </a:cubicBezTo>
                <a:cubicBezTo>
                  <a:pt x="7823896" y="1357858"/>
                  <a:pt x="7915599" y="1332692"/>
                  <a:pt x="7942521" y="1286540"/>
                </a:cubicBezTo>
                <a:cubicBezTo>
                  <a:pt x="7964837" y="1248284"/>
                  <a:pt x="8017167" y="1110340"/>
                  <a:pt x="8027582" y="1073889"/>
                </a:cubicBezTo>
                <a:cubicBezTo>
                  <a:pt x="8037512" y="1039136"/>
                  <a:pt x="8039173" y="1002388"/>
                  <a:pt x="8048847" y="967563"/>
                </a:cubicBezTo>
                <a:cubicBezTo>
                  <a:pt x="8056951" y="938386"/>
                  <a:pt x="8070666" y="911058"/>
                  <a:pt x="8080744" y="882503"/>
                </a:cubicBezTo>
                <a:cubicBezTo>
                  <a:pt x="8118999" y="774112"/>
                  <a:pt x="8087917" y="811536"/>
                  <a:pt x="8133907" y="765544"/>
                </a:cubicBezTo>
                <a:cubicBezTo>
                  <a:pt x="8169693" y="777473"/>
                  <a:pt x="8171547" y="776420"/>
                  <a:pt x="8208335" y="797442"/>
                </a:cubicBezTo>
                <a:cubicBezTo>
                  <a:pt x="8219430" y="803782"/>
                  <a:pt x="8228487" y="813673"/>
                  <a:pt x="8240233" y="818707"/>
                </a:cubicBezTo>
                <a:cubicBezTo>
                  <a:pt x="8253664" y="824463"/>
                  <a:pt x="8268586" y="825796"/>
                  <a:pt x="8282763" y="829340"/>
                </a:cubicBezTo>
                <a:cubicBezTo>
                  <a:pt x="8293396" y="825796"/>
                  <a:pt x="8304930" y="824268"/>
                  <a:pt x="8314661" y="818707"/>
                </a:cubicBezTo>
                <a:cubicBezTo>
                  <a:pt x="8374702" y="784398"/>
                  <a:pt x="8368245" y="763280"/>
                  <a:pt x="8420986" y="701749"/>
                </a:cubicBezTo>
                <a:cubicBezTo>
                  <a:pt x="8442251" y="676940"/>
                  <a:pt x="8464859" y="653221"/>
                  <a:pt x="8484782" y="627321"/>
                </a:cubicBezTo>
                <a:cubicBezTo>
                  <a:pt x="8550070" y="542447"/>
                  <a:pt x="8498212" y="582926"/>
                  <a:pt x="8559209" y="542261"/>
                </a:cubicBezTo>
                <a:cubicBezTo>
                  <a:pt x="8573386" y="545805"/>
                  <a:pt x="8589849" y="544399"/>
                  <a:pt x="8601740" y="552893"/>
                </a:cubicBezTo>
                <a:cubicBezTo>
                  <a:pt x="8644124" y="583167"/>
                  <a:pt x="8624838" y="601877"/>
                  <a:pt x="8654902" y="637954"/>
                </a:cubicBezTo>
                <a:cubicBezTo>
                  <a:pt x="8669674" y="655680"/>
                  <a:pt x="8712970" y="668798"/>
                  <a:pt x="8729330" y="680484"/>
                </a:cubicBezTo>
                <a:cubicBezTo>
                  <a:pt x="8741566" y="689224"/>
                  <a:pt x="8751602" y="700830"/>
                  <a:pt x="8761228" y="712382"/>
                </a:cubicBezTo>
                <a:cubicBezTo>
                  <a:pt x="8769409" y="722199"/>
                  <a:pt x="8775066" y="733881"/>
                  <a:pt x="8782493" y="744279"/>
                </a:cubicBezTo>
                <a:cubicBezTo>
                  <a:pt x="8792793" y="758699"/>
                  <a:pt x="8804091" y="772390"/>
                  <a:pt x="8814391" y="786810"/>
                </a:cubicBezTo>
                <a:cubicBezTo>
                  <a:pt x="8821818" y="797208"/>
                  <a:pt x="8823979" y="813517"/>
                  <a:pt x="8835656" y="818707"/>
                </a:cubicBezTo>
                <a:cubicBezTo>
                  <a:pt x="8858557" y="828885"/>
                  <a:pt x="8885082" y="827616"/>
                  <a:pt x="8910084" y="829340"/>
                </a:cubicBezTo>
                <a:cubicBezTo>
                  <a:pt x="8987952" y="834710"/>
                  <a:pt x="9066028" y="836428"/>
                  <a:pt x="9144000" y="839972"/>
                </a:cubicBezTo>
                <a:cubicBezTo>
                  <a:pt x="9157689" y="858224"/>
                  <a:pt x="9184727" y="892637"/>
                  <a:pt x="9197163" y="914400"/>
                </a:cubicBezTo>
                <a:cubicBezTo>
                  <a:pt x="9216785" y="948738"/>
                  <a:pt x="9211173" y="963958"/>
                  <a:pt x="9250326" y="978196"/>
                </a:cubicBezTo>
                <a:cubicBezTo>
                  <a:pt x="9277792" y="988184"/>
                  <a:pt x="9335386" y="999461"/>
                  <a:pt x="9335386" y="999461"/>
                </a:cubicBezTo>
                <a:cubicBezTo>
                  <a:pt x="9346019" y="1010093"/>
                  <a:pt x="9358544" y="1019122"/>
                  <a:pt x="9367284" y="1031358"/>
                </a:cubicBezTo>
                <a:cubicBezTo>
                  <a:pt x="9383705" y="1054348"/>
                  <a:pt x="9390505" y="1079758"/>
                  <a:pt x="9399182" y="1105786"/>
                </a:cubicBezTo>
                <a:cubicBezTo>
                  <a:pt x="9406276" y="1169632"/>
                  <a:pt x="9408514" y="1205608"/>
                  <a:pt x="9420447" y="1265275"/>
                </a:cubicBezTo>
                <a:cubicBezTo>
                  <a:pt x="9423313" y="1279604"/>
                  <a:pt x="9425948" y="1294122"/>
                  <a:pt x="9431079" y="1307805"/>
                </a:cubicBezTo>
                <a:cubicBezTo>
                  <a:pt x="9436644" y="1322646"/>
                  <a:pt x="9444480" y="1336573"/>
                  <a:pt x="9452344" y="1350335"/>
                </a:cubicBezTo>
                <a:cubicBezTo>
                  <a:pt x="9460755" y="1365055"/>
                  <a:pt x="9489512" y="1408132"/>
                  <a:pt x="9505507" y="1414130"/>
                </a:cubicBezTo>
                <a:cubicBezTo>
                  <a:pt x="9522100" y="1420352"/>
                  <a:pt x="9540949" y="1414130"/>
                  <a:pt x="9558670" y="1414130"/>
                </a:cubicBez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CC9E62B-913C-16B2-314B-C952DA798C0A}"/>
              </a:ext>
            </a:extLst>
          </p:cNvPr>
          <p:cNvGrpSpPr/>
          <p:nvPr/>
        </p:nvGrpSpPr>
        <p:grpSpPr>
          <a:xfrm>
            <a:off x="2876984" y="2965835"/>
            <a:ext cx="886065" cy="771941"/>
            <a:chOff x="2876984" y="2965835"/>
            <a:chExt cx="886065" cy="771941"/>
          </a:xfrm>
        </p:grpSpPr>
        <p:sp>
          <p:nvSpPr>
            <p:cNvPr id="26" name="Arrow: Up 25">
              <a:extLst>
                <a:ext uri="{FF2B5EF4-FFF2-40B4-BE49-F238E27FC236}">
                  <a16:creationId xmlns:a16="http://schemas.microsoft.com/office/drawing/2014/main" id="{FC5DFCC6-C89A-17D9-F031-2EA0A77B65B5}"/>
                </a:ext>
              </a:extLst>
            </p:cNvPr>
            <p:cNvSpPr/>
            <p:nvPr/>
          </p:nvSpPr>
          <p:spPr>
            <a:xfrm>
              <a:off x="3226982" y="2965835"/>
              <a:ext cx="186070" cy="422594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2179F3A7-330A-4BA2-2132-E4DDA2C844C5}"/>
                </a:ext>
              </a:extLst>
            </p:cNvPr>
            <p:cNvSpPr txBox="1"/>
            <p:nvPr/>
          </p:nvSpPr>
          <p:spPr>
            <a:xfrm>
              <a:off x="2876984" y="3337666"/>
              <a:ext cx="8860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restart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4349DB0-B720-98CA-8F59-22DABC66B3F5}"/>
              </a:ext>
            </a:extLst>
          </p:cNvPr>
          <p:cNvGrpSpPr/>
          <p:nvPr/>
        </p:nvGrpSpPr>
        <p:grpSpPr>
          <a:xfrm>
            <a:off x="5696383" y="2983323"/>
            <a:ext cx="886065" cy="771941"/>
            <a:chOff x="2876984" y="2965835"/>
            <a:chExt cx="886065" cy="771941"/>
          </a:xfrm>
        </p:grpSpPr>
        <p:sp>
          <p:nvSpPr>
            <p:cNvPr id="30" name="Arrow: Up 29">
              <a:extLst>
                <a:ext uri="{FF2B5EF4-FFF2-40B4-BE49-F238E27FC236}">
                  <a16:creationId xmlns:a16="http://schemas.microsoft.com/office/drawing/2014/main" id="{87ED2919-E785-79ED-41E5-6674DB94F2F7}"/>
                </a:ext>
              </a:extLst>
            </p:cNvPr>
            <p:cNvSpPr/>
            <p:nvPr/>
          </p:nvSpPr>
          <p:spPr>
            <a:xfrm>
              <a:off x="3226982" y="2965835"/>
              <a:ext cx="186070" cy="422594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E06B005C-ABAA-A087-A6AC-3C6BCCE1CDEF}"/>
                </a:ext>
              </a:extLst>
            </p:cNvPr>
            <p:cNvSpPr txBox="1"/>
            <p:nvPr/>
          </p:nvSpPr>
          <p:spPr>
            <a:xfrm>
              <a:off x="2876984" y="3337666"/>
              <a:ext cx="8860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restart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231E762-F879-09BE-2BA3-BB54261ED149}"/>
              </a:ext>
            </a:extLst>
          </p:cNvPr>
          <p:cNvGrpSpPr/>
          <p:nvPr/>
        </p:nvGrpSpPr>
        <p:grpSpPr>
          <a:xfrm>
            <a:off x="8133474" y="2969183"/>
            <a:ext cx="886065" cy="771941"/>
            <a:chOff x="2876984" y="2965835"/>
            <a:chExt cx="886065" cy="771941"/>
          </a:xfrm>
        </p:grpSpPr>
        <p:sp>
          <p:nvSpPr>
            <p:cNvPr id="33" name="Arrow: Up 32">
              <a:extLst>
                <a:ext uri="{FF2B5EF4-FFF2-40B4-BE49-F238E27FC236}">
                  <a16:creationId xmlns:a16="http://schemas.microsoft.com/office/drawing/2014/main" id="{95B6E97A-4DE8-5683-0F58-97C4B4A79016}"/>
                </a:ext>
              </a:extLst>
            </p:cNvPr>
            <p:cNvSpPr/>
            <p:nvPr/>
          </p:nvSpPr>
          <p:spPr>
            <a:xfrm>
              <a:off x="3226982" y="2965835"/>
              <a:ext cx="186070" cy="422594"/>
            </a:xfrm>
            <a:prstGeom prst="upArrow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5AAE8A2-DB03-655A-3055-B687F1DB4B7B}"/>
                </a:ext>
              </a:extLst>
            </p:cNvPr>
            <p:cNvSpPr txBox="1"/>
            <p:nvPr/>
          </p:nvSpPr>
          <p:spPr>
            <a:xfrm>
              <a:off x="2876984" y="3337666"/>
              <a:ext cx="886065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</a:rPr>
                <a:t>restart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56C2D7B-7F99-1417-E8F3-9E53E15BDC05}"/>
              </a:ext>
            </a:extLst>
          </p:cNvPr>
          <p:cNvSpPr txBox="1"/>
          <p:nvPr/>
        </p:nvSpPr>
        <p:spPr>
          <a:xfrm>
            <a:off x="1931579" y="4974236"/>
            <a:ext cx="942222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A:  </a:t>
            </a:r>
            <a:r>
              <a:rPr lang="en-US" sz="2400" dirty="0"/>
              <a:t>Run long enough to meet both these conditions:</a:t>
            </a:r>
          </a:p>
          <a:p>
            <a:pPr marL="914400" lvl="1" indent="-457200">
              <a:buAutoNum type="arabicPeriod"/>
            </a:pPr>
            <a:r>
              <a:rPr lang="en-US" sz="2400" dirty="0"/>
              <a:t>Performance metric is no longer biased by initial state</a:t>
            </a:r>
          </a:p>
          <a:p>
            <a:pPr marL="914400" lvl="1" indent="-457200">
              <a:buAutoNum type="arabicPeriod"/>
            </a:pPr>
            <a:r>
              <a:rPr lang="en-US" sz="2400" dirty="0"/>
              <a:t>Performance metric is no longer changing much (has converged)</a:t>
            </a:r>
          </a:p>
        </p:txBody>
      </p:sp>
    </p:spTree>
    <p:extLst>
      <p:ext uri="{BB962C8B-B14F-4D97-AF65-F5344CB8AC3E}">
        <p14:creationId xmlns:p14="http://schemas.microsoft.com/office/powerpoint/2010/main" val="386380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3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Stochastic Setting vs. Trace-driven Simulation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7AE997A-1BF2-3EE0-B62C-6E76510DED08}"/>
              </a:ext>
            </a:extLst>
          </p:cNvPr>
          <p:cNvGrpSpPr/>
          <p:nvPr/>
        </p:nvGrpSpPr>
        <p:grpSpPr>
          <a:xfrm>
            <a:off x="3118886" y="1242648"/>
            <a:ext cx="5738035" cy="1571434"/>
            <a:chOff x="3118886" y="1242648"/>
            <a:chExt cx="5738035" cy="1571434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E162F4-87AC-3C09-6FBC-E16F5397AB47}"/>
                </a:ext>
              </a:extLst>
            </p:cNvPr>
            <p:cNvGrpSpPr/>
            <p:nvPr/>
          </p:nvGrpSpPr>
          <p:grpSpPr>
            <a:xfrm>
              <a:off x="3118886" y="1591340"/>
              <a:ext cx="5738035" cy="1222742"/>
              <a:chOff x="3118886" y="1591340"/>
              <a:chExt cx="5738035" cy="1222742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34E7E5D-DEA3-4341-0171-8AD91CBF9B0D}"/>
                  </a:ext>
                </a:extLst>
              </p:cNvPr>
              <p:cNvCxnSpPr/>
              <p:nvPr/>
            </p:nvCxnSpPr>
            <p:spPr>
              <a:xfrm>
                <a:off x="4348716" y="1796902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568CEED5-7709-8E56-FD11-D8FF1F05FE93}"/>
                  </a:ext>
                </a:extLst>
              </p:cNvPr>
              <p:cNvCxnSpPr/>
              <p:nvPr/>
            </p:nvCxnSpPr>
            <p:spPr>
              <a:xfrm>
                <a:off x="4348716" y="2608520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8B712E28-D6FC-A7D3-F277-5E12618F88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87879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A7FF3B8-8F00-18DB-F700-4C54F15B16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21572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CDE347-C80B-9C3E-10A8-D17C8F23F9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355265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4A741FC-742D-8365-9644-261092013D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88958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AFD6172A-B814-D37F-ABF5-6C8D2CBB5708}"/>
                  </a:ext>
                </a:extLst>
              </p:cNvPr>
              <p:cNvSpPr/>
              <p:nvPr/>
            </p:nvSpPr>
            <p:spPr>
              <a:xfrm>
                <a:off x="6739271" y="1591340"/>
                <a:ext cx="1414129" cy="1222742"/>
              </a:xfrm>
              <a:prstGeom prst="ellipse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Arrow: Right 16">
                <a:extLst>
                  <a:ext uri="{FF2B5EF4-FFF2-40B4-BE49-F238E27FC236}">
                    <a16:creationId xmlns:a16="http://schemas.microsoft.com/office/drawing/2014/main" id="{F397F51B-2F2B-7C67-26F7-04C5E54E55DE}"/>
                  </a:ext>
                </a:extLst>
              </p:cNvPr>
              <p:cNvSpPr/>
              <p:nvPr/>
            </p:nvSpPr>
            <p:spPr>
              <a:xfrm>
                <a:off x="3118886" y="2029576"/>
                <a:ext cx="903766" cy="329610"/>
              </a:xfrm>
              <a:prstGeom prst="rightArrow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4133032A-E5F5-DB63-B41B-16A4439CA96D}"/>
                  </a:ext>
                </a:extLst>
              </p:cNvPr>
              <p:cNvCxnSpPr>
                <a:stCxn id="16" idx="6"/>
              </p:cNvCxnSpPr>
              <p:nvPr/>
            </p:nvCxnSpPr>
            <p:spPr>
              <a:xfrm flipV="1">
                <a:off x="8153400" y="2194381"/>
                <a:ext cx="703521" cy="833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B71461E-B8AE-4209-BB15-1063FA9D3AF4}"/>
                </a:ext>
              </a:extLst>
            </p:cNvPr>
            <p:cNvSpPr/>
            <p:nvPr/>
          </p:nvSpPr>
          <p:spPr>
            <a:xfrm>
              <a:off x="7396582" y="1713203"/>
              <a:ext cx="127589" cy="886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D69ADEE-DAC1-D77F-995D-6792A5B9695F}"/>
                </a:ext>
              </a:extLst>
            </p:cNvPr>
            <p:cNvSpPr/>
            <p:nvPr/>
          </p:nvSpPr>
          <p:spPr>
            <a:xfrm>
              <a:off x="6332313" y="1848147"/>
              <a:ext cx="127589" cy="61615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0A940B-0F93-9751-7CEC-00F24659BBB6}"/>
                </a:ext>
              </a:extLst>
            </p:cNvPr>
            <p:cNvSpPr/>
            <p:nvPr/>
          </p:nvSpPr>
          <p:spPr>
            <a:xfrm>
              <a:off x="5639289" y="2180007"/>
              <a:ext cx="127589" cy="27821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DFD76FA-B90F-F8AE-9FDB-556004A5B9FB}"/>
                </a:ext>
              </a:extLst>
            </p:cNvPr>
            <p:cNvSpPr/>
            <p:nvPr/>
          </p:nvSpPr>
          <p:spPr>
            <a:xfrm>
              <a:off x="5029201" y="1242648"/>
              <a:ext cx="127589" cy="122274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E73DA9-CB4A-BE65-1C69-38A877218342}"/>
                  </a:ext>
                </a:extLst>
              </p:cNvPr>
              <p:cNvSpPr txBox="1"/>
              <p:nvPr/>
            </p:nvSpPr>
            <p:spPr>
              <a:xfrm>
                <a:off x="6909392" y="4092095"/>
                <a:ext cx="4690729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m:rPr>
                        <m:nor/>
                      </m:rPr>
                      <a:rPr lang="en-US" sz="2000" b="0" i="0" dirty="0" smtClean="0"/>
                      <m:t> </m:t>
                    </m:r>
                    <m:r>
                      <m:rPr>
                        <m:nor/>
                      </m:rPr>
                      <a:rPr lang="en-US" sz="2000" b="0" i="0" dirty="0" smtClean="0"/>
                      <m:t>and</m:t>
                    </m:r>
                    <m:r>
                      <m:rPr>
                        <m:nor/>
                      </m:rPr>
                      <a:rPr lang="en-US" sz="2000" b="0" i="0" dirty="0" smtClean="0"/>
                      <m:t> 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instances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are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given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by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trace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.  </m:t>
                    </m:r>
                  </m:oMath>
                </a14:m>
                <a:endParaRPr lang="en-US" sz="2000" b="0" dirty="0"/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At time 1.5, job arrives of size 7.</a:t>
                </a:r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n-US" sz="2000" b="0" dirty="0"/>
                  <a:t>At time 1.7, job arrives of siz</a:t>
                </a:r>
                <a:r>
                  <a:rPr lang="en-US" sz="2000" dirty="0"/>
                  <a:t>e 3.</a:t>
                </a:r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n-US" sz="2000" b="0" dirty="0"/>
                  <a:t>At time 13, job arrives of siz</a:t>
                </a:r>
                <a:r>
                  <a:rPr lang="en-US" sz="2000" dirty="0"/>
                  <a:t>e 1.2.</a:t>
                </a:r>
                <a:endParaRPr lang="en-US" sz="2000" b="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8E73DA9-CB4A-BE65-1C69-38A8772183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09392" y="4092095"/>
                <a:ext cx="4690729" cy="1323439"/>
              </a:xfrm>
              <a:prstGeom prst="rect">
                <a:avLst/>
              </a:prstGeom>
              <a:blipFill>
                <a:blip r:embed="rId2"/>
                <a:stretch>
                  <a:fillRect l="-1169" t="-1382" b="-7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8E652063-76CA-FB06-206A-F603BC30DCBD}"/>
              </a:ext>
            </a:extLst>
          </p:cNvPr>
          <p:cNvSpPr txBox="1"/>
          <p:nvPr/>
        </p:nvSpPr>
        <p:spPr>
          <a:xfrm>
            <a:off x="507704" y="3354602"/>
            <a:ext cx="35149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u="sng" dirty="0"/>
              <a:t>Stochastic Setting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F3EDE3-C424-CA09-96A9-EAC734DCAE56}"/>
              </a:ext>
            </a:extLst>
          </p:cNvPr>
          <p:cNvSpPr txBox="1"/>
          <p:nvPr/>
        </p:nvSpPr>
        <p:spPr>
          <a:xfrm>
            <a:off x="7241657" y="3354602"/>
            <a:ext cx="35149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u="sng" dirty="0"/>
              <a:t>Trace-driven Simulation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349CA5B-E395-4E65-3DB3-4466978FCF23}"/>
                  </a:ext>
                </a:extLst>
              </p:cNvPr>
              <p:cNvSpPr txBox="1"/>
              <p:nvPr/>
            </p:nvSpPr>
            <p:spPr>
              <a:xfrm>
                <a:off x="507705" y="4092095"/>
                <a:ext cx="5064674" cy="13234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: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v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for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size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of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job</m:t>
                    </m:r>
                  </m:oMath>
                </a14:m>
                <a:r>
                  <a:rPr lang="en-US" sz="2000" b="0" dirty="0"/>
                  <a:t>.	</a:t>
                </a:r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Typically assume </a:t>
                </a:r>
                <a:r>
                  <a:rPr lang="en-US" sz="2000" dirty="0" err="1"/>
                  <a:t>i.i.d.</a:t>
                </a:r>
                <a:r>
                  <a:rPr lang="en-US" sz="2000" dirty="0"/>
                  <a:t> instances 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000" b="0" dirty="0"/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0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r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v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. </m:t>
                    </m:r>
                    <m:r>
                      <m:rPr>
                        <m:sty m:val="p"/>
                      </m:rPr>
                      <a:rPr lang="en-US" sz="2000">
                        <a:latin typeface="Cambria Math" panose="02040503050406030204" pitchFamily="18" charset="0"/>
                      </a:rPr>
                      <m:t>for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interarrival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000" b="0" i="0" smtClean="0">
                        <a:latin typeface="Cambria Math" panose="02040503050406030204" pitchFamily="18" charset="0"/>
                      </a:rPr>
                      <m:t>time</m:t>
                    </m:r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000" b="0" dirty="0"/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Typically assume </a:t>
                </a:r>
                <a:r>
                  <a:rPr lang="en-US" sz="2000" dirty="0" err="1"/>
                  <a:t>i.i.d.</a:t>
                </a:r>
                <a:r>
                  <a:rPr lang="en-US" sz="2000" dirty="0"/>
                  <a:t> instances 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000" b="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349CA5B-E395-4E65-3DB3-4466978FCF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705" y="4092095"/>
                <a:ext cx="5064674" cy="1323439"/>
              </a:xfrm>
              <a:prstGeom prst="rect">
                <a:avLst/>
              </a:prstGeom>
              <a:blipFill>
                <a:blip r:embed="rId3"/>
                <a:stretch>
                  <a:fillRect l="-1083" t="-2304" b="-7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Speech Bubble: Oval 28">
                <a:extLst>
                  <a:ext uri="{FF2B5EF4-FFF2-40B4-BE49-F238E27FC236}">
                    <a16:creationId xmlns:a16="http://schemas.microsoft.com/office/drawing/2014/main" id="{62676891-19AD-7C40-3C1B-B51CA5C7A9F8}"/>
                  </a:ext>
                </a:extLst>
              </p:cNvPr>
              <p:cNvSpPr/>
              <p:nvPr/>
            </p:nvSpPr>
            <p:spPr>
              <a:xfrm>
                <a:off x="77972" y="5519852"/>
                <a:ext cx="3732028" cy="832162"/>
              </a:xfrm>
              <a:prstGeom prst="wedgeEllipseCallout">
                <a:avLst>
                  <a:gd name="adj1" fmla="val -47329"/>
                  <a:gd name="adj2" fmla="val 68524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Given a Poisson Process w/ rate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1600" dirty="0">
                    <a:solidFill>
                      <a:schemeClr val="bg1"/>
                    </a:solidFill>
                  </a:rPr>
                  <a:t> , how are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sz="1600" dirty="0">
                    <a:solidFill>
                      <a:schemeClr val="bg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16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1600" dirty="0">
                    <a:solidFill>
                      <a:schemeClr val="bg1"/>
                    </a:solidFill>
                  </a:rPr>
                  <a:t> related?</a:t>
                </a:r>
              </a:p>
            </p:txBody>
          </p:sp>
        </mc:Choice>
        <mc:Fallback xmlns="">
          <p:sp>
            <p:nvSpPr>
              <p:cNvPr id="29" name="Speech Bubble: Oval 28">
                <a:extLst>
                  <a:ext uri="{FF2B5EF4-FFF2-40B4-BE49-F238E27FC236}">
                    <a16:creationId xmlns:a16="http://schemas.microsoft.com/office/drawing/2014/main" id="{62676891-19AD-7C40-3C1B-B51CA5C7A9F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72" y="5519852"/>
                <a:ext cx="3732028" cy="832162"/>
              </a:xfrm>
              <a:prstGeom prst="wedgeEllipseCallout">
                <a:avLst>
                  <a:gd name="adj1" fmla="val -47329"/>
                  <a:gd name="adj2" fmla="val 68524"/>
                </a:avLst>
              </a:prstGeom>
              <a:blipFill>
                <a:blip r:embed="rId4"/>
                <a:stretch>
                  <a:fillRect t="-6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Speech Bubble: Oval 29">
                <a:extLst>
                  <a:ext uri="{FF2B5EF4-FFF2-40B4-BE49-F238E27FC236}">
                    <a16:creationId xmlns:a16="http://schemas.microsoft.com/office/drawing/2014/main" id="{7AE611FE-FF5E-56F1-1CA3-C91E48C468EA}"/>
                  </a:ext>
                </a:extLst>
              </p:cNvPr>
              <p:cNvSpPr/>
              <p:nvPr/>
            </p:nvSpPr>
            <p:spPr>
              <a:xfrm>
                <a:off x="3520247" y="6013621"/>
                <a:ext cx="1656937" cy="649318"/>
              </a:xfrm>
              <a:prstGeom prst="wedgeEllipseCallout">
                <a:avLst>
                  <a:gd name="adj1" fmla="val 44409"/>
                  <a:gd name="adj2" fmla="val 64691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0" name="Speech Bubble: Oval 29">
                <a:extLst>
                  <a:ext uri="{FF2B5EF4-FFF2-40B4-BE49-F238E27FC236}">
                    <a16:creationId xmlns:a16="http://schemas.microsoft.com/office/drawing/2014/main" id="{7AE611FE-FF5E-56F1-1CA3-C91E48C468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0247" y="6013621"/>
                <a:ext cx="1656937" cy="649318"/>
              </a:xfrm>
              <a:prstGeom prst="wedgeEllipseCallout">
                <a:avLst>
                  <a:gd name="adj1" fmla="val 44409"/>
                  <a:gd name="adj2" fmla="val 64691"/>
                </a:avLst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9A1E151-9D7E-2B71-1BF1-CA1D74642D95}"/>
              </a:ext>
            </a:extLst>
          </p:cNvPr>
          <p:cNvCxnSpPr/>
          <p:nvPr/>
        </p:nvCxnSpPr>
        <p:spPr>
          <a:xfrm>
            <a:off x="6021572" y="3354602"/>
            <a:ext cx="0" cy="310999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15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4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Queueing Metrics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7AE997A-1BF2-3EE0-B62C-6E76510DED08}"/>
              </a:ext>
            </a:extLst>
          </p:cNvPr>
          <p:cNvGrpSpPr/>
          <p:nvPr/>
        </p:nvGrpSpPr>
        <p:grpSpPr>
          <a:xfrm>
            <a:off x="3118886" y="1242648"/>
            <a:ext cx="5738035" cy="1571434"/>
            <a:chOff x="3118886" y="1242648"/>
            <a:chExt cx="5738035" cy="1571434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E162F4-87AC-3C09-6FBC-E16F5397AB47}"/>
                </a:ext>
              </a:extLst>
            </p:cNvPr>
            <p:cNvGrpSpPr/>
            <p:nvPr/>
          </p:nvGrpSpPr>
          <p:grpSpPr>
            <a:xfrm>
              <a:off x="3118886" y="1591340"/>
              <a:ext cx="5738035" cy="1222742"/>
              <a:chOff x="3118886" y="1591340"/>
              <a:chExt cx="5738035" cy="1222742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34E7E5D-DEA3-4341-0171-8AD91CBF9B0D}"/>
                  </a:ext>
                </a:extLst>
              </p:cNvPr>
              <p:cNvCxnSpPr/>
              <p:nvPr/>
            </p:nvCxnSpPr>
            <p:spPr>
              <a:xfrm>
                <a:off x="4348716" y="1796902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568CEED5-7709-8E56-FD11-D8FF1F05FE93}"/>
                  </a:ext>
                </a:extLst>
              </p:cNvPr>
              <p:cNvCxnSpPr/>
              <p:nvPr/>
            </p:nvCxnSpPr>
            <p:spPr>
              <a:xfrm>
                <a:off x="4348716" y="2608520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8B712E28-D6FC-A7D3-F277-5E12618F88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87879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A7FF3B8-8F00-18DB-F700-4C54F15B16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21572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CDE347-C80B-9C3E-10A8-D17C8F23F9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355265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4A741FC-742D-8365-9644-261092013D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88958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AFD6172A-B814-D37F-ABF5-6C8D2CBB5708}"/>
                  </a:ext>
                </a:extLst>
              </p:cNvPr>
              <p:cNvSpPr/>
              <p:nvPr/>
            </p:nvSpPr>
            <p:spPr>
              <a:xfrm>
                <a:off x="6739271" y="1591340"/>
                <a:ext cx="1414129" cy="1222742"/>
              </a:xfrm>
              <a:prstGeom prst="ellipse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Arrow: Right 16">
                <a:extLst>
                  <a:ext uri="{FF2B5EF4-FFF2-40B4-BE49-F238E27FC236}">
                    <a16:creationId xmlns:a16="http://schemas.microsoft.com/office/drawing/2014/main" id="{F397F51B-2F2B-7C67-26F7-04C5E54E55DE}"/>
                  </a:ext>
                </a:extLst>
              </p:cNvPr>
              <p:cNvSpPr/>
              <p:nvPr/>
            </p:nvSpPr>
            <p:spPr>
              <a:xfrm>
                <a:off x="3118886" y="2029576"/>
                <a:ext cx="903766" cy="329610"/>
              </a:xfrm>
              <a:prstGeom prst="rightArrow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4133032A-E5F5-DB63-B41B-16A4439CA96D}"/>
                  </a:ext>
                </a:extLst>
              </p:cNvPr>
              <p:cNvCxnSpPr>
                <a:stCxn id="16" idx="6"/>
              </p:cNvCxnSpPr>
              <p:nvPr/>
            </p:nvCxnSpPr>
            <p:spPr>
              <a:xfrm flipV="1">
                <a:off x="8153400" y="2194381"/>
                <a:ext cx="703521" cy="833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B71461E-B8AE-4209-BB15-1063FA9D3AF4}"/>
                </a:ext>
              </a:extLst>
            </p:cNvPr>
            <p:cNvSpPr/>
            <p:nvPr/>
          </p:nvSpPr>
          <p:spPr>
            <a:xfrm>
              <a:off x="7396582" y="1713203"/>
              <a:ext cx="127589" cy="886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D69ADEE-DAC1-D77F-995D-6792A5B9695F}"/>
                </a:ext>
              </a:extLst>
            </p:cNvPr>
            <p:cNvSpPr/>
            <p:nvPr/>
          </p:nvSpPr>
          <p:spPr>
            <a:xfrm>
              <a:off x="6332313" y="1848147"/>
              <a:ext cx="127589" cy="61615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0A940B-0F93-9751-7CEC-00F24659BBB6}"/>
                </a:ext>
              </a:extLst>
            </p:cNvPr>
            <p:cNvSpPr/>
            <p:nvPr/>
          </p:nvSpPr>
          <p:spPr>
            <a:xfrm>
              <a:off x="5639289" y="2180007"/>
              <a:ext cx="127589" cy="27821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DFD76FA-B90F-F8AE-9FDB-556004A5B9FB}"/>
                </a:ext>
              </a:extLst>
            </p:cNvPr>
            <p:cNvSpPr/>
            <p:nvPr/>
          </p:nvSpPr>
          <p:spPr>
            <a:xfrm>
              <a:off x="5029201" y="1242648"/>
              <a:ext cx="127589" cy="122274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349CA5B-E395-4E65-3DB3-4466978FCF23}"/>
                  </a:ext>
                </a:extLst>
              </p:cNvPr>
              <p:cNvSpPr txBox="1"/>
              <p:nvPr/>
            </p:nvSpPr>
            <p:spPr>
              <a:xfrm>
                <a:off x="453623" y="3882270"/>
                <a:ext cx="5064674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Response time of job,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endParaRPr lang="en-US" sz="2400" b="0" dirty="0"/>
              </a:p>
              <a:p>
                <a:endParaRPr lang="en-US" sz="2400" b="0" dirty="0"/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Mean Response time,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</m:oMath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349CA5B-E395-4E65-3DB3-4466978FCF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623" y="3882270"/>
                <a:ext cx="5064674" cy="1200329"/>
              </a:xfrm>
              <a:prstGeom prst="rect">
                <a:avLst/>
              </a:prstGeom>
              <a:blipFill>
                <a:blip r:embed="rId2"/>
                <a:stretch>
                  <a:fillRect l="-1564" t="-40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D3C4A4B6-280E-1015-E5D6-4D11F196B5CA}"/>
              </a:ext>
            </a:extLst>
          </p:cNvPr>
          <p:cNvGrpSpPr/>
          <p:nvPr/>
        </p:nvGrpSpPr>
        <p:grpSpPr>
          <a:xfrm>
            <a:off x="5092995" y="2633883"/>
            <a:ext cx="3154360" cy="979061"/>
            <a:chOff x="5092995" y="2633883"/>
            <a:chExt cx="3154360" cy="979061"/>
          </a:xfrm>
        </p:grpSpPr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927440C0-01D5-365C-DE47-03467A9B8573}"/>
                </a:ext>
              </a:extLst>
            </p:cNvPr>
            <p:cNvGrpSpPr/>
            <p:nvPr/>
          </p:nvGrpSpPr>
          <p:grpSpPr>
            <a:xfrm>
              <a:off x="5092995" y="2633883"/>
              <a:ext cx="3154360" cy="499934"/>
              <a:chOff x="5092995" y="2633883"/>
              <a:chExt cx="3154360" cy="499934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1BA082F8-DE5F-AA9A-63F2-C61374E61064}"/>
                  </a:ext>
                </a:extLst>
              </p:cNvPr>
              <p:cNvCxnSpPr/>
              <p:nvPr/>
            </p:nvCxnSpPr>
            <p:spPr>
              <a:xfrm>
                <a:off x="5092995" y="3133817"/>
                <a:ext cx="3154360" cy="0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24BA338A-7EAD-7F36-2A21-2B59E729DF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09442" y="2633883"/>
                <a:ext cx="0" cy="499934"/>
              </a:xfrm>
              <a:prstGeom prst="line">
                <a:avLst/>
              </a:prstGeom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D318E40F-84E3-0F0B-2936-F81B69F44C9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8247355" y="2633883"/>
                <a:ext cx="0" cy="499934"/>
              </a:xfrm>
              <a:prstGeom prst="line">
                <a:avLst/>
              </a:prstGeom>
              <a:ln w="28575">
                <a:headEnd type="none" w="med" len="med"/>
                <a:tail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A37FC231-458A-4EBF-AEE4-2137AB606DC9}"/>
                    </a:ext>
                  </a:extLst>
                </p:cNvPr>
                <p:cNvSpPr txBox="1"/>
                <p:nvPr/>
              </p:nvSpPr>
              <p:spPr>
                <a:xfrm>
                  <a:off x="6326207" y="3151279"/>
                  <a:ext cx="687935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oMath>
                    </m:oMathPara>
                  </a14:m>
                  <a:endParaRPr lang="en-US" sz="2400" dirty="0">
                    <a:solidFill>
                      <a:schemeClr val="accent1">
                        <a:lumMod val="75000"/>
                      </a:schemeClr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A37FC231-458A-4EBF-AEE4-2137AB606DC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26207" y="3151279"/>
                  <a:ext cx="687935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A9099C8-D08C-5D52-C3EB-1236C15B491C}"/>
                  </a:ext>
                </a:extLst>
              </p:cNvPr>
              <p:cNvSpPr txBox="1"/>
              <p:nvPr/>
            </p:nvSpPr>
            <p:spPr>
              <a:xfrm>
                <a:off x="445769" y="5433934"/>
                <a:ext cx="4243189" cy="78380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US" sz="2400" b="0" i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→∞</m:t>
                          </m:r>
                        </m:lim>
                      </m:limLow>
                      <m:f>
                        <m:fPr>
                          <m:ctrlP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</m:e>
                            <m:sub>
                              <m:r>
                                <a:rPr lang="en-US" sz="2400" b="0" i="0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400" b="0" i="0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⋯+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chemeClr val="accent1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DA9099C8-D08C-5D52-C3EB-1236C15B49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769" y="5433934"/>
                <a:ext cx="4243189" cy="7838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8F2365B3-5BEA-4AB3-A724-1B4F04520E66}"/>
                  </a:ext>
                </a:extLst>
              </p:cNvPr>
              <p:cNvSpPr txBox="1"/>
              <p:nvPr/>
            </p:nvSpPr>
            <p:spPr>
              <a:xfrm>
                <a:off x="7014142" y="3905355"/>
                <a:ext cx="5064674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Number of jobs in system,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2400" b="0" dirty="0"/>
              </a:p>
              <a:p>
                <a:endParaRPr lang="en-US" sz="2400" b="0" dirty="0"/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Mean number of jobs,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</m:d>
                  </m:oMath>
                </a14:m>
                <a:endParaRPr lang="en-US" sz="2400" b="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8F2365B3-5BEA-4AB3-A724-1B4F04520E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4142" y="3905355"/>
                <a:ext cx="5064674" cy="1200329"/>
              </a:xfrm>
              <a:prstGeom prst="rect">
                <a:avLst/>
              </a:prstGeom>
              <a:blipFill>
                <a:blip r:embed="rId5"/>
                <a:stretch>
                  <a:fillRect l="-1687" t="-40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5757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5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Queueing Metrics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7AE997A-1BF2-3EE0-B62C-6E76510DED08}"/>
              </a:ext>
            </a:extLst>
          </p:cNvPr>
          <p:cNvGrpSpPr/>
          <p:nvPr/>
        </p:nvGrpSpPr>
        <p:grpSpPr>
          <a:xfrm>
            <a:off x="3118886" y="1242648"/>
            <a:ext cx="5738035" cy="1571434"/>
            <a:chOff x="3118886" y="1242648"/>
            <a:chExt cx="5738035" cy="1571434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E162F4-87AC-3C09-6FBC-E16F5397AB47}"/>
                </a:ext>
              </a:extLst>
            </p:cNvPr>
            <p:cNvGrpSpPr/>
            <p:nvPr/>
          </p:nvGrpSpPr>
          <p:grpSpPr>
            <a:xfrm>
              <a:off x="3118886" y="1591340"/>
              <a:ext cx="5738035" cy="1222742"/>
              <a:chOff x="3118886" y="1591340"/>
              <a:chExt cx="5738035" cy="1222742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34E7E5D-DEA3-4341-0171-8AD91CBF9B0D}"/>
                  </a:ext>
                </a:extLst>
              </p:cNvPr>
              <p:cNvCxnSpPr/>
              <p:nvPr/>
            </p:nvCxnSpPr>
            <p:spPr>
              <a:xfrm>
                <a:off x="4348716" y="1796902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568CEED5-7709-8E56-FD11-D8FF1F05FE93}"/>
                  </a:ext>
                </a:extLst>
              </p:cNvPr>
              <p:cNvCxnSpPr/>
              <p:nvPr/>
            </p:nvCxnSpPr>
            <p:spPr>
              <a:xfrm>
                <a:off x="4348716" y="2608520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8B712E28-D6FC-A7D3-F277-5E12618F88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87879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A7FF3B8-8F00-18DB-F700-4C54F15B16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21572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CDE347-C80B-9C3E-10A8-D17C8F23F9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355265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4A741FC-742D-8365-9644-261092013D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88958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AFD6172A-B814-D37F-ABF5-6C8D2CBB5708}"/>
                  </a:ext>
                </a:extLst>
              </p:cNvPr>
              <p:cNvSpPr/>
              <p:nvPr/>
            </p:nvSpPr>
            <p:spPr>
              <a:xfrm>
                <a:off x="6739271" y="1591340"/>
                <a:ext cx="1414129" cy="1222742"/>
              </a:xfrm>
              <a:prstGeom prst="ellipse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Arrow: Right 16">
                <a:extLst>
                  <a:ext uri="{FF2B5EF4-FFF2-40B4-BE49-F238E27FC236}">
                    <a16:creationId xmlns:a16="http://schemas.microsoft.com/office/drawing/2014/main" id="{F397F51B-2F2B-7C67-26F7-04C5E54E55DE}"/>
                  </a:ext>
                </a:extLst>
              </p:cNvPr>
              <p:cNvSpPr/>
              <p:nvPr/>
            </p:nvSpPr>
            <p:spPr>
              <a:xfrm>
                <a:off x="3118886" y="2029576"/>
                <a:ext cx="903766" cy="329610"/>
              </a:xfrm>
              <a:prstGeom prst="rightArrow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4133032A-E5F5-DB63-B41B-16A4439CA96D}"/>
                  </a:ext>
                </a:extLst>
              </p:cNvPr>
              <p:cNvCxnSpPr>
                <a:stCxn id="16" idx="6"/>
              </p:cNvCxnSpPr>
              <p:nvPr/>
            </p:nvCxnSpPr>
            <p:spPr>
              <a:xfrm flipV="1">
                <a:off x="8153400" y="2194381"/>
                <a:ext cx="703521" cy="833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B71461E-B8AE-4209-BB15-1063FA9D3AF4}"/>
                </a:ext>
              </a:extLst>
            </p:cNvPr>
            <p:cNvSpPr/>
            <p:nvPr/>
          </p:nvSpPr>
          <p:spPr>
            <a:xfrm>
              <a:off x="7396582" y="1713203"/>
              <a:ext cx="127589" cy="886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D69ADEE-DAC1-D77F-995D-6792A5B9695F}"/>
                </a:ext>
              </a:extLst>
            </p:cNvPr>
            <p:cNvSpPr/>
            <p:nvPr/>
          </p:nvSpPr>
          <p:spPr>
            <a:xfrm>
              <a:off x="6332313" y="1848147"/>
              <a:ext cx="127589" cy="61615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0A940B-0F93-9751-7CEC-00F24659BBB6}"/>
                </a:ext>
              </a:extLst>
            </p:cNvPr>
            <p:cNvSpPr/>
            <p:nvPr/>
          </p:nvSpPr>
          <p:spPr>
            <a:xfrm>
              <a:off x="5639289" y="2180007"/>
              <a:ext cx="127589" cy="27821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DFD76FA-B90F-F8AE-9FDB-556004A5B9FB}"/>
                </a:ext>
              </a:extLst>
            </p:cNvPr>
            <p:cNvSpPr/>
            <p:nvPr/>
          </p:nvSpPr>
          <p:spPr>
            <a:xfrm>
              <a:off x="5029201" y="1242648"/>
              <a:ext cx="127589" cy="122274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349CA5B-E395-4E65-3DB3-4466978FCF23}"/>
                  </a:ext>
                </a:extLst>
              </p:cNvPr>
              <p:cNvSpPr txBox="1"/>
              <p:nvPr/>
            </p:nvSpPr>
            <p:spPr>
              <a:xfrm>
                <a:off x="386815" y="3534363"/>
                <a:ext cx="5064674" cy="15696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n-US" sz="2400" dirty="0"/>
                  <a:t> Server utilization (a.k.a., load),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endParaRPr lang="en-US" sz="2400" b="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endParaRPr lang="en-US" sz="2400" b="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0" dirty="0"/>
                  <a:t>is the long-run fraction of time that the server is busy</a:t>
                </a:r>
                <a:endParaRPr lang="en-US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C349CA5B-E395-4E65-3DB3-4466978FCF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815" y="3534363"/>
                <a:ext cx="5064674" cy="1569660"/>
              </a:xfrm>
              <a:prstGeom prst="rect">
                <a:avLst/>
              </a:prstGeom>
              <a:blipFill>
                <a:blip r:embed="rId2"/>
                <a:stretch>
                  <a:fillRect l="-1564" t="-3113" r="-2286" b="-8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Speech Bubble: Oval 3">
                <a:extLst>
                  <a:ext uri="{FF2B5EF4-FFF2-40B4-BE49-F238E27FC236}">
                    <a16:creationId xmlns:a16="http://schemas.microsoft.com/office/drawing/2014/main" id="{37D271D5-8366-CC0C-B557-07E4804A0E97}"/>
                  </a:ext>
                </a:extLst>
              </p:cNvPr>
              <p:cNvSpPr/>
              <p:nvPr/>
            </p:nvSpPr>
            <p:spPr>
              <a:xfrm>
                <a:off x="6485795" y="4036496"/>
                <a:ext cx="4301210" cy="442337"/>
              </a:xfrm>
              <a:prstGeom prst="wedgeEllipseCallout">
                <a:avLst>
                  <a:gd name="adj1" fmla="val -47329"/>
                  <a:gd name="adj2" fmla="val 68524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Express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in terms of 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Speech Bubble: Oval 3">
                <a:extLst>
                  <a:ext uri="{FF2B5EF4-FFF2-40B4-BE49-F238E27FC236}">
                    <a16:creationId xmlns:a16="http://schemas.microsoft.com/office/drawing/2014/main" id="{37D271D5-8366-CC0C-B557-07E4804A0E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5795" y="4036496"/>
                <a:ext cx="4301210" cy="442337"/>
              </a:xfrm>
              <a:prstGeom prst="wedgeEllipseCallout">
                <a:avLst>
                  <a:gd name="adj1" fmla="val -47329"/>
                  <a:gd name="adj2" fmla="val 68524"/>
                </a:avLst>
              </a:prstGeom>
              <a:blipFill>
                <a:blip r:embed="rId3"/>
                <a:stretch>
                  <a:fillRect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Speech Bubble: Oval 11">
                <a:extLst>
                  <a:ext uri="{FF2B5EF4-FFF2-40B4-BE49-F238E27FC236}">
                    <a16:creationId xmlns:a16="http://schemas.microsoft.com/office/drawing/2014/main" id="{C31EC382-1065-C4A1-306B-DFCBA1CBC869}"/>
                  </a:ext>
                </a:extLst>
              </p:cNvPr>
              <p:cNvSpPr/>
              <p:nvPr/>
            </p:nvSpPr>
            <p:spPr>
              <a:xfrm>
                <a:off x="9263622" y="4596455"/>
                <a:ext cx="2396233" cy="610427"/>
              </a:xfrm>
              <a:prstGeom prst="wedgeEllipseCallout">
                <a:avLst>
                  <a:gd name="adj1" fmla="val 44409"/>
                  <a:gd name="adj2" fmla="val 64691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limLow>
                      <m:limLow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limLowPr>
                      <m:e>
                        <m:r>
                          <m:rPr>
                            <m:sty m:val="p"/>
                          </m:rPr>
                          <a:rPr lang="en-US" sz="2000" b="0" i="0" smtClean="0">
                            <a:latin typeface="Cambria Math" panose="02040503050406030204" pitchFamily="18" charset="0"/>
                          </a:rPr>
                          <m:t>lim</m:t>
                        </m:r>
                      </m:e>
                      <m:li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→∞</m:t>
                        </m:r>
                      </m:lim>
                    </m:limLow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</a:t>
                </a:r>
                <a:endParaRPr lang="en-US" sz="16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" name="Speech Bubble: Oval 11">
                <a:extLst>
                  <a:ext uri="{FF2B5EF4-FFF2-40B4-BE49-F238E27FC236}">
                    <a16:creationId xmlns:a16="http://schemas.microsoft.com/office/drawing/2014/main" id="{C31EC382-1065-C4A1-306B-DFCBA1CBC8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63622" y="4596455"/>
                <a:ext cx="2396233" cy="610427"/>
              </a:xfrm>
              <a:prstGeom prst="wedgeEllipseCallout">
                <a:avLst>
                  <a:gd name="adj1" fmla="val 44409"/>
                  <a:gd name="adj2" fmla="val 64691"/>
                </a:avLst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F301EE5-07A9-95A1-501D-CCDBDF35CC8E}"/>
                  </a:ext>
                </a:extLst>
              </p:cNvPr>
              <p:cNvSpPr txBox="1"/>
              <p:nvPr/>
            </p:nvSpPr>
            <p:spPr>
              <a:xfrm>
                <a:off x="6021572" y="3494387"/>
                <a:ext cx="610362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𝐵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total time server is busy by time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endParaRPr lang="en-US" sz="1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2F301EE5-07A9-95A1-501D-CCDBDF35CC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1572" y="3494387"/>
                <a:ext cx="6103620" cy="461665"/>
              </a:xfrm>
              <a:prstGeom prst="rect">
                <a:avLst/>
              </a:prstGeom>
              <a:blipFill>
                <a:blip r:embed="rId5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313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6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Queueing Metrics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7AE997A-1BF2-3EE0-B62C-6E76510DED08}"/>
              </a:ext>
            </a:extLst>
          </p:cNvPr>
          <p:cNvGrpSpPr/>
          <p:nvPr/>
        </p:nvGrpSpPr>
        <p:grpSpPr>
          <a:xfrm>
            <a:off x="3118886" y="1242648"/>
            <a:ext cx="5738035" cy="1571434"/>
            <a:chOff x="3118886" y="1242648"/>
            <a:chExt cx="5738035" cy="1571434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5FE162F4-87AC-3C09-6FBC-E16F5397AB47}"/>
                </a:ext>
              </a:extLst>
            </p:cNvPr>
            <p:cNvGrpSpPr/>
            <p:nvPr/>
          </p:nvGrpSpPr>
          <p:grpSpPr>
            <a:xfrm>
              <a:off x="3118886" y="1591340"/>
              <a:ext cx="5738035" cy="1222742"/>
              <a:chOff x="3118886" y="1591340"/>
              <a:chExt cx="5738035" cy="1222742"/>
            </a:xfrm>
          </p:grpSpPr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B34E7E5D-DEA3-4341-0171-8AD91CBF9B0D}"/>
                  </a:ext>
                </a:extLst>
              </p:cNvPr>
              <p:cNvCxnSpPr/>
              <p:nvPr/>
            </p:nvCxnSpPr>
            <p:spPr>
              <a:xfrm>
                <a:off x="4348716" y="1796902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568CEED5-7709-8E56-FD11-D8FF1F05FE93}"/>
                  </a:ext>
                </a:extLst>
              </p:cNvPr>
              <p:cNvCxnSpPr/>
              <p:nvPr/>
            </p:nvCxnSpPr>
            <p:spPr>
              <a:xfrm>
                <a:off x="4348716" y="2608520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8B712E28-D6FC-A7D3-F277-5E12618F88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87879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1A7FF3B8-8F00-18DB-F700-4C54F15B161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21572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A1CDE347-C80B-9C3E-10A8-D17C8F23F9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355265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4A741FC-742D-8365-9644-261092013D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88958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AFD6172A-B814-D37F-ABF5-6C8D2CBB5708}"/>
                  </a:ext>
                </a:extLst>
              </p:cNvPr>
              <p:cNvSpPr/>
              <p:nvPr/>
            </p:nvSpPr>
            <p:spPr>
              <a:xfrm>
                <a:off x="6739271" y="1591340"/>
                <a:ext cx="1414129" cy="1222742"/>
              </a:xfrm>
              <a:prstGeom prst="ellipse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Arrow: Right 16">
                <a:extLst>
                  <a:ext uri="{FF2B5EF4-FFF2-40B4-BE49-F238E27FC236}">
                    <a16:creationId xmlns:a16="http://schemas.microsoft.com/office/drawing/2014/main" id="{F397F51B-2F2B-7C67-26F7-04C5E54E55DE}"/>
                  </a:ext>
                </a:extLst>
              </p:cNvPr>
              <p:cNvSpPr/>
              <p:nvPr/>
            </p:nvSpPr>
            <p:spPr>
              <a:xfrm>
                <a:off x="3118886" y="2029576"/>
                <a:ext cx="903766" cy="329610"/>
              </a:xfrm>
              <a:prstGeom prst="rightArrow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4133032A-E5F5-DB63-B41B-16A4439CA96D}"/>
                  </a:ext>
                </a:extLst>
              </p:cNvPr>
              <p:cNvCxnSpPr>
                <a:stCxn id="16" idx="6"/>
              </p:cNvCxnSpPr>
              <p:nvPr/>
            </p:nvCxnSpPr>
            <p:spPr>
              <a:xfrm flipV="1">
                <a:off x="8153400" y="2194381"/>
                <a:ext cx="703521" cy="833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B71461E-B8AE-4209-BB15-1063FA9D3AF4}"/>
                </a:ext>
              </a:extLst>
            </p:cNvPr>
            <p:cNvSpPr/>
            <p:nvPr/>
          </p:nvSpPr>
          <p:spPr>
            <a:xfrm>
              <a:off x="7396582" y="1713203"/>
              <a:ext cx="127589" cy="886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D69ADEE-DAC1-D77F-995D-6792A5B9695F}"/>
                </a:ext>
              </a:extLst>
            </p:cNvPr>
            <p:cNvSpPr/>
            <p:nvPr/>
          </p:nvSpPr>
          <p:spPr>
            <a:xfrm>
              <a:off x="6332313" y="1848147"/>
              <a:ext cx="127589" cy="61615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0A940B-0F93-9751-7CEC-00F24659BBB6}"/>
                </a:ext>
              </a:extLst>
            </p:cNvPr>
            <p:cNvSpPr/>
            <p:nvPr/>
          </p:nvSpPr>
          <p:spPr>
            <a:xfrm>
              <a:off x="5639289" y="2180007"/>
              <a:ext cx="127589" cy="27821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3DFD76FA-B90F-F8AE-9FDB-556004A5B9FB}"/>
                </a:ext>
              </a:extLst>
            </p:cNvPr>
            <p:cNvSpPr/>
            <p:nvPr/>
          </p:nvSpPr>
          <p:spPr>
            <a:xfrm>
              <a:off x="5029201" y="1242648"/>
              <a:ext cx="127589" cy="122274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02FDFF-D76A-97FB-5FE4-143BBE80AAB4}"/>
                  </a:ext>
                </a:extLst>
              </p:cNvPr>
              <p:cNvSpPr txBox="1"/>
              <p:nvPr/>
            </p:nvSpPr>
            <p:spPr>
              <a:xfrm>
                <a:off x="409879" y="3028024"/>
                <a:ext cx="10607088" cy="613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Q:  </a:t>
                </a:r>
                <a:r>
                  <a:rPr lang="en-US" sz="2400" dirty="0"/>
                  <a:t>Suppose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=3 </m:t>
                    </m:r>
                  </m:oMath>
                </a14:m>
                <a:r>
                  <a:rPr lang="en-US" sz="2400" dirty="0"/>
                  <a:t>jobs/sec and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sz="2400" dirty="0"/>
                  <a:t> sec.   What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𝜌</m:t>
                    </m:r>
                  </m:oMath>
                </a14:m>
                <a:r>
                  <a:rPr lang="en-US" sz="2400" dirty="0"/>
                  <a:t>?  Will there be queueing?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02FDFF-D76A-97FB-5FE4-143BBE80AA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879" y="3028024"/>
                <a:ext cx="10607088" cy="613886"/>
              </a:xfrm>
              <a:prstGeom prst="rect">
                <a:avLst/>
              </a:prstGeom>
              <a:blipFill>
                <a:blip r:embed="rId2"/>
                <a:stretch>
                  <a:fillRect l="-862" b="-11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Group 52">
            <a:extLst>
              <a:ext uri="{FF2B5EF4-FFF2-40B4-BE49-F238E27FC236}">
                <a16:creationId xmlns:a16="http://schemas.microsoft.com/office/drawing/2014/main" id="{7CE0694C-DCC6-4350-CECB-4FFDF3C56105}"/>
              </a:ext>
            </a:extLst>
          </p:cNvPr>
          <p:cNvGrpSpPr/>
          <p:nvPr/>
        </p:nvGrpSpPr>
        <p:grpSpPr>
          <a:xfrm>
            <a:off x="752162" y="4066354"/>
            <a:ext cx="8703620" cy="762244"/>
            <a:chOff x="672484" y="4474346"/>
            <a:chExt cx="8703620" cy="762244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0AB0016A-F4A6-45E3-E677-25605392F8E6}"/>
                </a:ext>
              </a:extLst>
            </p:cNvPr>
            <p:cNvCxnSpPr>
              <a:cxnSpLocks/>
            </p:cNvCxnSpPr>
            <p:nvPr/>
          </p:nvCxnSpPr>
          <p:spPr>
            <a:xfrm>
              <a:off x="843379" y="4643021"/>
              <a:ext cx="8532725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1601EE2B-E104-CC17-34D2-67AD5F7A5E18}"/>
                </a:ext>
              </a:extLst>
            </p:cNvPr>
            <p:cNvGrpSpPr/>
            <p:nvPr/>
          </p:nvGrpSpPr>
          <p:grpSpPr>
            <a:xfrm>
              <a:off x="843379" y="4474346"/>
              <a:ext cx="7960308" cy="355106"/>
              <a:chOff x="843379" y="4474346"/>
              <a:chExt cx="7960308" cy="355106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0BB818E2-F109-5A67-B182-D6C751F89A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43379" y="4474346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81EEF6AF-AF3E-FFBD-094A-EC88C4DF10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33456" y="4474346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61CA306A-9829-53B7-B034-0EA0262EB9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23533" y="4474346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8896E26E-87D6-2817-05FB-635B3E4468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813610" y="4474346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4BD1FAF-7FAD-E751-E019-5818DE6C551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803687" y="4474346"/>
                <a:ext cx="0" cy="355106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017AD99F-FA42-D67D-A090-7C0F4573BB8C}"/>
                    </a:ext>
                  </a:extLst>
                </p:cNvPr>
                <p:cNvSpPr txBox="1"/>
                <p:nvPr/>
              </p:nvSpPr>
              <p:spPr>
                <a:xfrm>
                  <a:off x="672484" y="4867258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017AD99F-FA42-D67D-A090-7C0F4573BB8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2484" y="4867258"/>
                  <a:ext cx="341790" cy="369332"/>
                </a:xfrm>
                <a:prstGeom prst="rect">
                  <a:avLst/>
                </a:prstGeom>
                <a:blipFill>
                  <a:blip r:embed="rId3"/>
                  <a:stretch>
                    <a:fillRect r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0A85FB48-BB17-EB94-36FE-2E51F713386D}"/>
                    </a:ext>
                  </a:extLst>
                </p:cNvPr>
                <p:cNvSpPr txBox="1"/>
                <p:nvPr/>
              </p:nvSpPr>
              <p:spPr>
                <a:xfrm>
                  <a:off x="2662561" y="4867258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8" name="TextBox 47">
                  <a:extLst>
                    <a:ext uri="{FF2B5EF4-FFF2-40B4-BE49-F238E27FC236}">
                      <a16:creationId xmlns:a16="http://schemas.microsoft.com/office/drawing/2014/main" id="{0A85FB48-BB17-EB94-36FE-2E51F713386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62561" y="4867258"/>
                  <a:ext cx="341790" cy="369332"/>
                </a:xfrm>
                <a:prstGeom prst="rect">
                  <a:avLst/>
                </a:prstGeom>
                <a:blipFill>
                  <a:blip r:embed="rId4"/>
                  <a:stretch>
                    <a:fillRect r="-1964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965843C6-A4FD-6782-E24D-FD085DBA9AD9}"/>
                    </a:ext>
                  </a:extLst>
                </p:cNvPr>
                <p:cNvSpPr txBox="1"/>
                <p:nvPr/>
              </p:nvSpPr>
              <p:spPr>
                <a:xfrm>
                  <a:off x="4652638" y="4867258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965843C6-A4FD-6782-E24D-FD085DBA9A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52638" y="4867258"/>
                  <a:ext cx="341790" cy="369332"/>
                </a:xfrm>
                <a:prstGeom prst="rect">
                  <a:avLst/>
                </a:prstGeom>
                <a:blipFill>
                  <a:blip r:embed="rId5"/>
                  <a:stretch>
                    <a:fillRect r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51AA93DB-717B-0DC0-46E3-379EDCD671FF}"/>
                    </a:ext>
                  </a:extLst>
                </p:cNvPr>
                <p:cNvSpPr txBox="1"/>
                <p:nvPr/>
              </p:nvSpPr>
              <p:spPr>
                <a:xfrm>
                  <a:off x="6642715" y="4867258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51AA93DB-717B-0DC0-46E3-379EDCD671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2715" y="4867258"/>
                  <a:ext cx="341790" cy="369332"/>
                </a:xfrm>
                <a:prstGeom prst="rect">
                  <a:avLst/>
                </a:prstGeom>
                <a:blipFill>
                  <a:blip r:embed="rId6"/>
                  <a:stretch>
                    <a:fillRect r="-1964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5F50202B-90D3-6D04-B56E-5843DC14E850}"/>
                    </a:ext>
                  </a:extLst>
                </p:cNvPr>
                <p:cNvSpPr txBox="1"/>
                <p:nvPr/>
              </p:nvSpPr>
              <p:spPr>
                <a:xfrm>
                  <a:off x="8632792" y="4867258"/>
                  <a:ext cx="341790" cy="369332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18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5F50202B-90D3-6D04-B56E-5843DC14E85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32792" y="4867258"/>
                  <a:ext cx="341790" cy="369332"/>
                </a:xfrm>
                <a:prstGeom prst="rect">
                  <a:avLst/>
                </a:prstGeom>
                <a:blipFill>
                  <a:blip r:embed="rId7"/>
                  <a:stretch>
                    <a:fillRect r="-2142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EBBB1533-05E9-6E54-BBDC-290928D29B16}"/>
              </a:ext>
            </a:extLst>
          </p:cNvPr>
          <p:cNvGrpSpPr/>
          <p:nvPr/>
        </p:nvGrpSpPr>
        <p:grpSpPr>
          <a:xfrm>
            <a:off x="864529" y="3697392"/>
            <a:ext cx="8094117" cy="472980"/>
            <a:chOff x="864529" y="3697392"/>
            <a:chExt cx="8094117" cy="472980"/>
          </a:xfrm>
        </p:grpSpPr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1A99D220-C3DC-1CF3-04AC-082C37DAC468}"/>
                </a:ext>
              </a:extLst>
            </p:cNvPr>
            <p:cNvGrpSpPr/>
            <p:nvPr/>
          </p:nvGrpSpPr>
          <p:grpSpPr>
            <a:xfrm>
              <a:off x="864529" y="3697392"/>
              <a:ext cx="620209" cy="472980"/>
              <a:chOff x="770750" y="2038737"/>
              <a:chExt cx="620209" cy="472980"/>
            </a:xfrm>
          </p:grpSpPr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34003FA7-6E69-AB0A-F97C-71494D872AB5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5ECECEDD-6EBD-B3E5-9A05-80AD218368E1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E239EE1F-7E98-84FC-7B29-BE4FC25A7F7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B01FD30E-B65E-6338-462D-CCA2A8B3336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4" name="TextBox 63">
                    <a:extLst>
                      <a:ext uri="{FF2B5EF4-FFF2-40B4-BE49-F238E27FC236}">
                        <a16:creationId xmlns:a16="http://schemas.microsoft.com/office/drawing/2014/main" id="{275952EB-49AB-7C77-070D-99769E1CE1D2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64" name="TextBox 63">
                    <a:extLst>
                      <a:ext uri="{FF2B5EF4-FFF2-40B4-BE49-F238E27FC236}">
                        <a16:creationId xmlns:a16="http://schemas.microsoft.com/office/drawing/2014/main" id="{275952EB-49AB-7C77-070D-99769E1CE1D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DEFA3AE-A40D-49A5-6138-B72ABED0DB7C}"/>
                </a:ext>
              </a:extLst>
            </p:cNvPr>
            <p:cNvGrpSpPr/>
            <p:nvPr/>
          </p:nvGrpSpPr>
          <p:grpSpPr>
            <a:xfrm>
              <a:off x="1471423" y="3697392"/>
              <a:ext cx="620209" cy="472980"/>
              <a:chOff x="770750" y="2038737"/>
              <a:chExt cx="620209" cy="472980"/>
            </a:xfrm>
          </p:grpSpPr>
          <p:grpSp>
            <p:nvGrpSpPr>
              <p:cNvPr id="67" name="Group 66">
                <a:extLst>
                  <a:ext uri="{FF2B5EF4-FFF2-40B4-BE49-F238E27FC236}">
                    <a16:creationId xmlns:a16="http://schemas.microsoft.com/office/drawing/2014/main" id="{6BD73198-385C-A850-6C0F-2EA930BD9BD6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FAD2AB49-4678-9E0C-E2F2-E6000AA1E107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Straight Connector 69">
                  <a:extLst>
                    <a:ext uri="{FF2B5EF4-FFF2-40B4-BE49-F238E27FC236}">
                      <a16:creationId xmlns:a16="http://schemas.microsoft.com/office/drawing/2014/main" id="{CD90E548-7BE4-AC11-6AA7-B94C3DB8D4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Straight Connector 70">
                  <a:extLst>
                    <a:ext uri="{FF2B5EF4-FFF2-40B4-BE49-F238E27FC236}">
                      <a16:creationId xmlns:a16="http://schemas.microsoft.com/office/drawing/2014/main" id="{67612813-099D-9A5B-6CFC-B67C917AC6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6C27EABE-0B86-372D-1501-7D37261A3E04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68" name="TextBox 67">
                    <a:extLst>
                      <a:ext uri="{FF2B5EF4-FFF2-40B4-BE49-F238E27FC236}">
                        <a16:creationId xmlns:a16="http://schemas.microsoft.com/office/drawing/2014/main" id="{6C27EABE-0B86-372D-1501-7D37261A3E04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2" name="Group 71">
              <a:extLst>
                <a:ext uri="{FF2B5EF4-FFF2-40B4-BE49-F238E27FC236}">
                  <a16:creationId xmlns:a16="http://schemas.microsoft.com/office/drawing/2014/main" id="{50C743EC-D507-E492-C8C7-8AE602407E45}"/>
                </a:ext>
              </a:extLst>
            </p:cNvPr>
            <p:cNvGrpSpPr/>
            <p:nvPr/>
          </p:nvGrpSpPr>
          <p:grpSpPr>
            <a:xfrm>
              <a:off x="2168505" y="3697392"/>
              <a:ext cx="620209" cy="472980"/>
              <a:chOff x="770750" y="2038737"/>
              <a:chExt cx="620209" cy="472980"/>
            </a:xfrm>
          </p:grpSpPr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6E805E6A-810A-7549-7949-2CCBC8F3CFE9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D99EC69D-83F7-A222-F900-54B84E9823D5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0A3491BB-572D-1537-2509-579A7FD98BE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389399D9-A9C0-CCB3-2ED8-82BD27B392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4" name="TextBox 73">
                    <a:extLst>
                      <a:ext uri="{FF2B5EF4-FFF2-40B4-BE49-F238E27FC236}">
                        <a16:creationId xmlns:a16="http://schemas.microsoft.com/office/drawing/2014/main" id="{A3990F11-9256-A037-C259-3AA3C9A39236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74" name="TextBox 73">
                    <a:extLst>
                      <a:ext uri="{FF2B5EF4-FFF2-40B4-BE49-F238E27FC236}">
                        <a16:creationId xmlns:a16="http://schemas.microsoft.com/office/drawing/2014/main" id="{A3990F11-9256-A037-C259-3AA3C9A3923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14A405AF-A2F2-A454-504F-01E638A1F36A}"/>
                </a:ext>
              </a:extLst>
            </p:cNvPr>
            <p:cNvGrpSpPr/>
            <p:nvPr/>
          </p:nvGrpSpPr>
          <p:grpSpPr>
            <a:xfrm>
              <a:off x="2909612" y="3697392"/>
              <a:ext cx="620209" cy="472980"/>
              <a:chOff x="770750" y="2038737"/>
              <a:chExt cx="620209" cy="472980"/>
            </a:xfrm>
          </p:grpSpPr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852CAE53-9179-7A44-E787-273813D03150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BC37066F-706D-0AA1-9822-7E6484FAD1B4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E5DF37AA-15D5-DE86-5486-E8DB6D49578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FC4B6FA5-61B7-05C9-2909-45E41D11417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0" name="TextBox 79">
                    <a:extLst>
                      <a:ext uri="{FF2B5EF4-FFF2-40B4-BE49-F238E27FC236}">
                        <a16:creationId xmlns:a16="http://schemas.microsoft.com/office/drawing/2014/main" id="{C79C8A07-3D83-28A4-3206-BBD1A2C2BBBF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0" name="TextBox 79">
                    <a:extLst>
                      <a:ext uri="{FF2B5EF4-FFF2-40B4-BE49-F238E27FC236}">
                        <a16:creationId xmlns:a16="http://schemas.microsoft.com/office/drawing/2014/main" id="{C79C8A07-3D83-28A4-3206-BBD1A2C2BBBF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FF5F5BEC-83AB-F689-11A7-DC5E79CDFBE8}"/>
                </a:ext>
              </a:extLst>
            </p:cNvPr>
            <p:cNvGrpSpPr/>
            <p:nvPr/>
          </p:nvGrpSpPr>
          <p:grpSpPr>
            <a:xfrm>
              <a:off x="3526301" y="3697392"/>
              <a:ext cx="620209" cy="472980"/>
              <a:chOff x="770750" y="2038737"/>
              <a:chExt cx="620209" cy="472980"/>
            </a:xfrm>
          </p:grpSpPr>
          <p:grpSp>
            <p:nvGrpSpPr>
              <p:cNvPr id="85" name="Group 84">
                <a:extLst>
                  <a:ext uri="{FF2B5EF4-FFF2-40B4-BE49-F238E27FC236}">
                    <a16:creationId xmlns:a16="http://schemas.microsoft.com/office/drawing/2014/main" id="{6360F551-3E11-AB62-2E60-429BB8DE1F1D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4194AEBA-F1E3-DC6F-89B7-F5A7A7BA0455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668E8D07-7648-029C-D299-14387D8EB5B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4B0C59A6-892E-CFFB-2DFC-DD3A568539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6" name="TextBox 85">
                    <a:extLst>
                      <a:ext uri="{FF2B5EF4-FFF2-40B4-BE49-F238E27FC236}">
                        <a16:creationId xmlns:a16="http://schemas.microsoft.com/office/drawing/2014/main" id="{09BA3F75-BC34-1A84-4B4C-DFAF75FCAB8C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86" name="TextBox 85">
                    <a:extLst>
                      <a:ext uri="{FF2B5EF4-FFF2-40B4-BE49-F238E27FC236}">
                        <a16:creationId xmlns:a16="http://schemas.microsoft.com/office/drawing/2014/main" id="{09BA3F75-BC34-1A84-4B4C-DFAF75FCAB8C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id="{35D565ED-B5AC-580A-BBB0-FF1D59324120}"/>
                </a:ext>
              </a:extLst>
            </p:cNvPr>
            <p:cNvGrpSpPr/>
            <p:nvPr/>
          </p:nvGrpSpPr>
          <p:grpSpPr>
            <a:xfrm>
              <a:off x="4142990" y="3697392"/>
              <a:ext cx="620209" cy="472980"/>
              <a:chOff x="770750" y="2038737"/>
              <a:chExt cx="620209" cy="472980"/>
            </a:xfrm>
          </p:grpSpPr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214F0704-B750-E3C6-56D8-9E8764BAB4BD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93" name="Straight Connector 92">
                  <a:extLst>
                    <a:ext uri="{FF2B5EF4-FFF2-40B4-BE49-F238E27FC236}">
                      <a16:creationId xmlns:a16="http://schemas.microsoft.com/office/drawing/2014/main" id="{402B91DF-2F0E-9973-1BAA-F656AF1C54D0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>
                  <a:extLst>
                    <a:ext uri="{FF2B5EF4-FFF2-40B4-BE49-F238E27FC236}">
                      <a16:creationId xmlns:a16="http://schemas.microsoft.com/office/drawing/2014/main" id="{8D60EA99-3C89-40BA-873F-2B6CFA19E5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EF12DDBA-4B36-F43D-6703-5B2A40FF5C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2" name="TextBox 91">
                    <a:extLst>
                      <a:ext uri="{FF2B5EF4-FFF2-40B4-BE49-F238E27FC236}">
                        <a16:creationId xmlns:a16="http://schemas.microsoft.com/office/drawing/2014/main" id="{9A73E205-0AF0-64E2-AABE-A8314D278B57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2" name="TextBox 91">
                    <a:extLst>
                      <a:ext uri="{FF2B5EF4-FFF2-40B4-BE49-F238E27FC236}">
                        <a16:creationId xmlns:a16="http://schemas.microsoft.com/office/drawing/2014/main" id="{9A73E205-0AF0-64E2-AABE-A8314D278B5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B4468289-CE22-5AD9-6254-B41B832E3844}"/>
                </a:ext>
              </a:extLst>
            </p:cNvPr>
            <p:cNvGrpSpPr/>
            <p:nvPr/>
          </p:nvGrpSpPr>
          <p:grpSpPr>
            <a:xfrm>
              <a:off x="4936557" y="3697392"/>
              <a:ext cx="620209" cy="472980"/>
              <a:chOff x="770750" y="2038737"/>
              <a:chExt cx="620209" cy="472980"/>
            </a:xfrm>
          </p:grpSpPr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469AA3CC-80DD-F743-CE2F-91F5D36DB14E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99" name="Straight Connector 98">
                  <a:extLst>
                    <a:ext uri="{FF2B5EF4-FFF2-40B4-BE49-F238E27FC236}">
                      <a16:creationId xmlns:a16="http://schemas.microsoft.com/office/drawing/2014/main" id="{09AE250F-23AD-DCDE-8243-93CDC47DAA4A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278952CE-BC1A-DD8D-81D2-46A7648DF3C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05C9B0BF-1C9F-D0C1-17AA-BC59864149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8" name="TextBox 97">
                    <a:extLst>
                      <a:ext uri="{FF2B5EF4-FFF2-40B4-BE49-F238E27FC236}">
                        <a16:creationId xmlns:a16="http://schemas.microsoft.com/office/drawing/2014/main" id="{FA8FA30B-E7CA-6EC6-BA15-B03A45EFA130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98" name="TextBox 97">
                    <a:extLst>
                      <a:ext uri="{FF2B5EF4-FFF2-40B4-BE49-F238E27FC236}">
                        <a16:creationId xmlns:a16="http://schemas.microsoft.com/office/drawing/2014/main" id="{FA8FA30B-E7CA-6EC6-BA15-B03A45EFA13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2" name="Group 101">
              <a:extLst>
                <a:ext uri="{FF2B5EF4-FFF2-40B4-BE49-F238E27FC236}">
                  <a16:creationId xmlns:a16="http://schemas.microsoft.com/office/drawing/2014/main" id="{E052E6A0-CC0F-C3DC-060F-EC9C65CEAEF9}"/>
                </a:ext>
              </a:extLst>
            </p:cNvPr>
            <p:cNvGrpSpPr/>
            <p:nvPr/>
          </p:nvGrpSpPr>
          <p:grpSpPr>
            <a:xfrm>
              <a:off x="5545612" y="3697392"/>
              <a:ext cx="620209" cy="472980"/>
              <a:chOff x="770750" y="2038737"/>
              <a:chExt cx="620209" cy="472980"/>
            </a:xfrm>
          </p:grpSpPr>
          <p:grpSp>
            <p:nvGrpSpPr>
              <p:cNvPr id="103" name="Group 102">
                <a:extLst>
                  <a:ext uri="{FF2B5EF4-FFF2-40B4-BE49-F238E27FC236}">
                    <a16:creationId xmlns:a16="http://schemas.microsoft.com/office/drawing/2014/main" id="{6D60D6E7-F3BD-BE8A-F12E-CD30EC3FCE87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D799FBF7-21AE-5283-6B74-4E81CCB31830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033C4372-EAE5-A62C-3DA9-0B462634EC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D8E3104A-C0BC-089A-5785-7D6CBECAA7C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BF4962EE-E333-AD5D-7CDB-A9DACC50B6A9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BF4962EE-E333-AD5D-7CDB-A9DACC50B6A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3900B8B3-B4A6-1316-00E7-3B6C3A97B49E}"/>
                </a:ext>
              </a:extLst>
            </p:cNvPr>
            <p:cNvGrpSpPr/>
            <p:nvPr/>
          </p:nvGrpSpPr>
          <p:grpSpPr>
            <a:xfrm>
              <a:off x="6162039" y="3697392"/>
              <a:ext cx="620209" cy="472980"/>
              <a:chOff x="770750" y="2038737"/>
              <a:chExt cx="620209" cy="472980"/>
            </a:xfrm>
          </p:grpSpPr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A2F2929-D4C3-3E17-452A-F8ABDA648EC9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111" name="Straight Connector 110">
                  <a:extLst>
                    <a:ext uri="{FF2B5EF4-FFF2-40B4-BE49-F238E27FC236}">
                      <a16:creationId xmlns:a16="http://schemas.microsoft.com/office/drawing/2014/main" id="{CB5CCAE7-C9E8-9C36-88F0-40232DEA1824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>
                  <a:extLst>
                    <a:ext uri="{FF2B5EF4-FFF2-40B4-BE49-F238E27FC236}">
                      <a16:creationId xmlns:a16="http://schemas.microsoft.com/office/drawing/2014/main" id="{AF0735E8-9CE8-72F2-9371-EE17AEDABA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B715D19C-7443-48BC-DB38-75518C3FE8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0" name="TextBox 109">
                    <a:extLst>
                      <a:ext uri="{FF2B5EF4-FFF2-40B4-BE49-F238E27FC236}">
                        <a16:creationId xmlns:a16="http://schemas.microsoft.com/office/drawing/2014/main" id="{D268B2A0-82C3-E84D-EDB9-D6738F618ADE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10" name="TextBox 109">
                    <a:extLst>
                      <a:ext uri="{FF2B5EF4-FFF2-40B4-BE49-F238E27FC236}">
                        <a16:creationId xmlns:a16="http://schemas.microsoft.com/office/drawing/2014/main" id="{D268B2A0-82C3-E84D-EDB9-D6738F618ADE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id="{362817B2-E87B-2B90-2CEC-DABC96A45061}"/>
                </a:ext>
              </a:extLst>
            </p:cNvPr>
            <p:cNvGrpSpPr/>
            <p:nvPr/>
          </p:nvGrpSpPr>
          <p:grpSpPr>
            <a:xfrm>
              <a:off x="7277944" y="3697392"/>
              <a:ext cx="620209" cy="472980"/>
              <a:chOff x="770750" y="2038737"/>
              <a:chExt cx="620209" cy="47298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203917A-18D7-7DDF-7290-A2EC37E28878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0786D426-B5F7-0569-3A60-4EEE12F3B0B7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3A7EEE24-8D00-1EDB-8D1D-C85BD5F9E46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2B9E888E-3976-1C66-EE8B-60D2774D48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DDB6B701-9C86-202C-7673-166492C5D339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16" name="TextBox 115">
                    <a:extLst>
                      <a:ext uri="{FF2B5EF4-FFF2-40B4-BE49-F238E27FC236}">
                        <a16:creationId xmlns:a16="http://schemas.microsoft.com/office/drawing/2014/main" id="{DDB6B701-9C86-202C-7673-166492C5D33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DEE56D2B-B8CD-165A-3C98-05C8454FA807}"/>
                </a:ext>
              </a:extLst>
            </p:cNvPr>
            <p:cNvGrpSpPr/>
            <p:nvPr/>
          </p:nvGrpSpPr>
          <p:grpSpPr>
            <a:xfrm>
              <a:off x="7805093" y="3697392"/>
              <a:ext cx="620209" cy="472980"/>
              <a:chOff x="770750" y="2038737"/>
              <a:chExt cx="620209" cy="472980"/>
            </a:xfrm>
          </p:grpSpPr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8F972BD3-EBC6-2E20-2C43-736B3C047C9F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252DB34F-0B15-8BC8-5FBF-542B40A62F4E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85572E83-70DD-DD59-E0A0-A4A858E50C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A84116D0-AC68-1CD6-9648-B331E139731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F445577B-567C-365F-ADA8-BD3A594DA5D8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F445577B-567C-365F-ADA8-BD3A594DA5D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4E9CFF37-DA33-3EBC-4A8B-839F1B60E686}"/>
                </a:ext>
              </a:extLst>
            </p:cNvPr>
            <p:cNvGrpSpPr/>
            <p:nvPr/>
          </p:nvGrpSpPr>
          <p:grpSpPr>
            <a:xfrm>
              <a:off x="8338437" y="3697392"/>
              <a:ext cx="620209" cy="472980"/>
              <a:chOff x="770750" y="2038737"/>
              <a:chExt cx="620209" cy="472980"/>
            </a:xfrm>
          </p:grpSpPr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9477CF1E-FCEA-FF8C-8B75-863932BDA83C}"/>
                  </a:ext>
                </a:extLst>
              </p:cNvPr>
              <p:cNvGrpSpPr/>
              <p:nvPr/>
            </p:nvGrpSpPr>
            <p:grpSpPr>
              <a:xfrm>
                <a:off x="836720" y="2275341"/>
                <a:ext cx="501585" cy="236376"/>
                <a:chOff x="843379" y="2289549"/>
                <a:chExt cx="501585" cy="236376"/>
              </a:xfrm>
            </p:grpSpPr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9A119AE7-7B2A-140F-3790-D17A6D1F86F6}"/>
                    </a:ext>
                  </a:extLst>
                </p:cNvPr>
                <p:cNvCxnSpPr/>
                <p:nvPr/>
              </p:nvCxnSpPr>
              <p:spPr>
                <a:xfrm>
                  <a:off x="843379" y="2413836"/>
                  <a:ext cx="488271" cy="0"/>
                </a:xfrm>
                <a:prstGeom prst="line">
                  <a:avLst/>
                </a:prstGeom>
                <a:ln w="38100"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5A42EC50-4FFB-4D7C-32C8-A7AE1BECDF0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344964" y="2289549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F06A385B-C90C-E684-D5F8-C6606EE402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843379" y="2301746"/>
                  <a:ext cx="0" cy="224179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8" name="TextBox 127">
                    <a:extLst>
                      <a:ext uri="{FF2B5EF4-FFF2-40B4-BE49-F238E27FC236}">
                        <a16:creationId xmlns:a16="http://schemas.microsoft.com/office/drawing/2014/main" id="{7B5C5D35-5E4A-D6E7-DBCC-648BD39B1C32}"/>
                      </a:ext>
                    </a:extLst>
                  </p:cNvPr>
                  <p:cNvSpPr txBox="1"/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noFill/>
                </p:spPr>
                <p:txBody>
                  <a:bodyPr wrap="squar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800" b="0" i="1" smtClean="0">
                              <a:solidFill>
                                <a:schemeClr val="accent1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1/4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28" name="TextBox 127">
                    <a:extLst>
                      <a:ext uri="{FF2B5EF4-FFF2-40B4-BE49-F238E27FC236}">
                        <a16:creationId xmlns:a16="http://schemas.microsoft.com/office/drawing/2014/main" id="{7B5C5D35-5E4A-D6E7-DBCC-648BD39B1C32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70750" y="2038737"/>
                    <a:ext cx="620209" cy="369332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 b="-13333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2CDA947C-A536-777D-44DE-037BE295AE41}"/>
                  </a:ext>
                </a:extLst>
              </p:cNvPr>
              <p:cNvSpPr txBox="1"/>
              <p:nvPr/>
            </p:nvSpPr>
            <p:spPr>
              <a:xfrm>
                <a:off x="463334" y="5052386"/>
                <a:ext cx="10607088" cy="13533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A:  </a:t>
                </a:r>
                <a:r>
                  <a:rPr lang="en-US" sz="2400" dirty="0"/>
                  <a:t>Seems like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24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We will prove this in Chapter 27. </a:t>
                </a:r>
              </a:p>
              <a:p>
                <a:r>
                  <a:rPr lang="en-US" sz="2400" dirty="0"/>
                  <a:t> </a:t>
                </a:r>
              </a:p>
              <a:p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2CDA947C-A536-777D-44DE-037BE295AE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3334" y="5052386"/>
                <a:ext cx="10607088" cy="1353319"/>
              </a:xfrm>
              <a:prstGeom prst="rect">
                <a:avLst/>
              </a:prstGeom>
              <a:blipFill>
                <a:blip r:embed="rId20"/>
                <a:stretch>
                  <a:fillRect l="-8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TextBox 133">
                <a:extLst>
                  <a:ext uri="{FF2B5EF4-FFF2-40B4-BE49-F238E27FC236}">
                    <a16:creationId xmlns:a16="http://schemas.microsoft.com/office/drawing/2014/main" id="{DE343BA3-84AC-449D-DB35-F89619F27F5F}"/>
                  </a:ext>
                </a:extLst>
              </p:cNvPr>
              <p:cNvSpPr txBox="1"/>
              <p:nvPr/>
            </p:nvSpPr>
            <p:spPr>
              <a:xfrm>
                <a:off x="1229447" y="5585513"/>
                <a:ext cx="10607088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800100" lvl="1" indent="-34290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If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000" dirty="0"/>
                  <a:t>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are Deterministic  </a:t>
                </a:r>
                <a:r>
                  <a:rPr lang="en-US" sz="2000" dirty="0">
                    <a:sym typeface="Wingdings" panose="05000000000000000000" pitchFamily="2" charset="2"/>
                  </a:rPr>
                  <a:t> no queueing</a:t>
                </a:r>
                <a:endParaRPr lang="en-US" sz="2000" dirty="0"/>
              </a:p>
              <a:p>
                <a:pPr marL="800100" lvl="1" indent="-342900">
                  <a:buFont typeface="Wingdings" panose="05000000000000000000" pitchFamily="2" charset="2"/>
                  <a:buChar char="q"/>
                </a:pPr>
                <a:r>
                  <a:rPr lang="en-US" sz="2000" dirty="0"/>
                  <a:t>If</a:t>
                </a:r>
                <a14:m>
                  <m:oMath xmlns:m="http://schemas.openxmlformats.org/officeDocument/2006/math">
                    <m:r>
                      <a:rPr lang="en-US" sz="200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000" dirty="0"/>
                  <a:t>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0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have high variability </a:t>
                </a:r>
                <a:r>
                  <a:rPr lang="en-US" sz="2000" dirty="0">
                    <a:sym typeface="Wingdings" panose="05000000000000000000" pitchFamily="2" charset="2"/>
                  </a:rPr>
                  <a:t>  lots of queueing</a:t>
                </a:r>
                <a:endParaRPr lang="en-US" sz="2000" dirty="0"/>
              </a:p>
            </p:txBody>
          </p:sp>
        </mc:Choice>
        <mc:Fallback xmlns="">
          <p:sp>
            <p:nvSpPr>
              <p:cNvPr id="134" name="TextBox 133">
                <a:extLst>
                  <a:ext uri="{FF2B5EF4-FFF2-40B4-BE49-F238E27FC236}">
                    <a16:creationId xmlns:a16="http://schemas.microsoft.com/office/drawing/2014/main" id="{DE343BA3-84AC-449D-DB35-F89619F27F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447" y="5585513"/>
                <a:ext cx="10607088" cy="707886"/>
              </a:xfrm>
              <a:prstGeom prst="rect">
                <a:avLst/>
              </a:prstGeom>
              <a:blipFill>
                <a:blip r:embed="rId21"/>
                <a:stretch>
                  <a:fillRect t="-5172" b="-146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Speech Bubble: Oval 6">
                <a:extLst>
                  <a:ext uri="{FF2B5EF4-FFF2-40B4-BE49-F238E27FC236}">
                    <a16:creationId xmlns:a16="http://schemas.microsoft.com/office/drawing/2014/main" id="{5C188B60-E7D7-8239-DE74-58719E0763B0}"/>
                  </a:ext>
                </a:extLst>
              </p:cNvPr>
              <p:cNvSpPr/>
              <p:nvPr/>
            </p:nvSpPr>
            <p:spPr>
              <a:xfrm>
                <a:off x="9332714" y="4468076"/>
                <a:ext cx="2739666" cy="707886"/>
              </a:xfrm>
              <a:prstGeom prst="wedgeEllipseCallout">
                <a:avLst>
                  <a:gd name="adj1" fmla="val 38373"/>
                  <a:gd name="adj2" fmla="val 83588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Not necessarily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arrivals/s</a:t>
                </a:r>
              </a:p>
            </p:txBody>
          </p:sp>
        </mc:Choice>
        <mc:Fallback xmlns="">
          <p:sp>
            <p:nvSpPr>
              <p:cNvPr id="7" name="Speech Bubble: Oval 6">
                <a:extLst>
                  <a:ext uri="{FF2B5EF4-FFF2-40B4-BE49-F238E27FC236}">
                    <a16:creationId xmlns:a16="http://schemas.microsoft.com/office/drawing/2014/main" id="{5C188B60-E7D7-8239-DE74-58719E0763B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32714" y="4468076"/>
                <a:ext cx="2739666" cy="707886"/>
              </a:xfrm>
              <a:prstGeom prst="wedgeEllipseCallout">
                <a:avLst>
                  <a:gd name="adj1" fmla="val 38373"/>
                  <a:gd name="adj2" fmla="val 83588"/>
                </a:avLst>
              </a:prstGeom>
              <a:blipFill>
                <a:blip r:embed="rId22"/>
                <a:stretch>
                  <a:fillRect t="-18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054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7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Running a Simulation – Single Queue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02FDFF-D76A-97FB-5FE4-143BBE80AAB4}"/>
                  </a:ext>
                </a:extLst>
              </p:cNvPr>
              <p:cNvSpPr txBox="1"/>
              <p:nvPr/>
            </p:nvSpPr>
            <p:spPr>
              <a:xfrm>
                <a:off x="700795" y="2910565"/>
                <a:ext cx="1060708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GOAL:  </a:t>
                </a:r>
                <a:r>
                  <a:rPr lang="en-US" sz="2400" dirty="0"/>
                  <a:t>Simulate this queue, where interarrival times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and service times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02FDFF-D76A-97FB-5FE4-143BBE80AA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795" y="2910565"/>
                <a:ext cx="10607088" cy="461665"/>
              </a:xfrm>
              <a:prstGeom prst="rect">
                <a:avLst/>
              </a:prstGeom>
              <a:blipFill>
                <a:blip r:embed="rId2"/>
                <a:stretch>
                  <a:fillRect l="-92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899680DC-29AF-AB78-F5C3-FBA83CEB4C72}"/>
              </a:ext>
            </a:extLst>
          </p:cNvPr>
          <p:cNvGrpSpPr/>
          <p:nvPr/>
        </p:nvGrpSpPr>
        <p:grpSpPr>
          <a:xfrm>
            <a:off x="3118886" y="1242648"/>
            <a:ext cx="5738035" cy="1571434"/>
            <a:chOff x="3118886" y="1242648"/>
            <a:chExt cx="5738035" cy="157143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ABB2677-7B00-9662-022C-863FD06325C6}"/>
                </a:ext>
              </a:extLst>
            </p:cNvPr>
            <p:cNvGrpSpPr/>
            <p:nvPr/>
          </p:nvGrpSpPr>
          <p:grpSpPr>
            <a:xfrm>
              <a:off x="3118886" y="1591340"/>
              <a:ext cx="5738035" cy="1222742"/>
              <a:chOff x="3118886" y="1591340"/>
              <a:chExt cx="5738035" cy="1222742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E7C045C-BD0A-AD51-6400-7D9FB6FE7A04}"/>
                  </a:ext>
                </a:extLst>
              </p:cNvPr>
              <p:cNvCxnSpPr/>
              <p:nvPr/>
            </p:nvCxnSpPr>
            <p:spPr>
              <a:xfrm>
                <a:off x="4348716" y="1796902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5E2F952-DA65-76C7-3930-6AA90FE65BE7}"/>
                  </a:ext>
                </a:extLst>
              </p:cNvPr>
              <p:cNvCxnSpPr/>
              <p:nvPr/>
            </p:nvCxnSpPr>
            <p:spPr>
              <a:xfrm>
                <a:off x="4348716" y="2608520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2897447-C85B-1C87-0DE2-73EBB0FDA31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87879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917D1C7E-1FDB-95D5-CE48-B69B0F0388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21572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FB7BB28-73F2-D10E-DA66-7A32474492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355265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3E4C605-4061-6EA0-D728-4D019B2A32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88958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C518C522-0122-BE8A-0A61-261F48C81298}"/>
                  </a:ext>
                </a:extLst>
              </p:cNvPr>
              <p:cNvSpPr/>
              <p:nvPr/>
            </p:nvSpPr>
            <p:spPr>
              <a:xfrm>
                <a:off x="6739271" y="1591340"/>
                <a:ext cx="1414129" cy="1222742"/>
              </a:xfrm>
              <a:prstGeom prst="ellipse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Arrow: Right 42">
                <a:extLst>
                  <a:ext uri="{FF2B5EF4-FFF2-40B4-BE49-F238E27FC236}">
                    <a16:creationId xmlns:a16="http://schemas.microsoft.com/office/drawing/2014/main" id="{5128E1D1-C403-AE02-C8AA-834C52AF2D48}"/>
                  </a:ext>
                </a:extLst>
              </p:cNvPr>
              <p:cNvSpPr/>
              <p:nvPr/>
            </p:nvSpPr>
            <p:spPr>
              <a:xfrm>
                <a:off x="3118886" y="2029576"/>
                <a:ext cx="903766" cy="329610"/>
              </a:xfrm>
              <a:prstGeom prst="rightArrow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553893FC-352D-5977-8DE7-8B69A05C84CE}"/>
                  </a:ext>
                </a:extLst>
              </p:cNvPr>
              <p:cNvCxnSpPr>
                <a:stCxn id="38" idx="6"/>
              </p:cNvCxnSpPr>
              <p:nvPr/>
            </p:nvCxnSpPr>
            <p:spPr>
              <a:xfrm flipV="1">
                <a:off x="8153400" y="2194381"/>
                <a:ext cx="703521" cy="833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7A33C68-D226-2059-0841-2543D55AA633}"/>
                </a:ext>
              </a:extLst>
            </p:cNvPr>
            <p:cNvSpPr/>
            <p:nvPr/>
          </p:nvSpPr>
          <p:spPr>
            <a:xfrm>
              <a:off x="7396582" y="1713203"/>
              <a:ext cx="127589" cy="886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BF52890-9B74-109F-EC42-4E5C25F5B3E3}"/>
                </a:ext>
              </a:extLst>
            </p:cNvPr>
            <p:cNvSpPr/>
            <p:nvPr/>
          </p:nvSpPr>
          <p:spPr>
            <a:xfrm>
              <a:off x="6332313" y="1848147"/>
              <a:ext cx="127589" cy="61615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33C0711-6433-7088-A019-999C12B776DA}"/>
                </a:ext>
              </a:extLst>
            </p:cNvPr>
            <p:cNvSpPr/>
            <p:nvPr/>
          </p:nvSpPr>
          <p:spPr>
            <a:xfrm>
              <a:off x="5639289" y="2180007"/>
              <a:ext cx="127589" cy="27821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B65ECAA-3D5F-E1EB-7551-A480D24E97F6}"/>
                </a:ext>
              </a:extLst>
            </p:cNvPr>
            <p:cNvSpPr/>
            <p:nvPr/>
          </p:nvSpPr>
          <p:spPr>
            <a:xfrm>
              <a:off x="5029201" y="1242648"/>
              <a:ext cx="127589" cy="122274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B008540-D1FD-3142-F6F5-B729402B3A3C}"/>
                  </a:ext>
                </a:extLst>
              </p:cNvPr>
              <p:cNvSpPr txBox="1"/>
              <p:nvPr/>
            </p:nvSpPr>
            <p:spPr>
              <a:xfrm>
                <a:off x="1664326" y="3368909"/>
                <a:ext cx="573225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Determine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across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m:rPr>
                        <m:nor/>
                      </m:rP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jobs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B008540-D1FD-3142-F6F5-B729402B3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326" y="3368909"/>
                <a:ext cx="5732256" cy="461665"/>
              </a:xfrm>
              <a:prstGeom prst="rect">
                <a:avLst/>
              </a:prstGeom>
              <a:blipFill>
                <a:blip r:embed="rId3"/>
                <a:stretch>
                  <a:fillRect l="-1596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9" name="Picture 48" descr="A cartoon of a monkey scratching his head">
            <a:extLst>
              <a:ext uri="{FF2B5EF4-FFF2-40B4-BE49-F238E27FC236}">
                <a16:creationId xmlns:a16="http://schemas.microsoft.com/office/drawing/2014/main" id="{A92DE0C3-94C7-B2BA-07D4-4595917E04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" y="5319114"/>
            <a:ext cx="1401645" cy="1513539"/>
          </a:xfrm>
          <a:prstGeom prst="rect">
            <a:avLst/>
          </a:prstGeom>
        </p:spPr>
      </p:pic>
      <p:sp>
        <p:nvSpPr>
          <p:cNvPr id="56" name="Speech Bubble: Oval 55">
            <a:extLst>
              <a:ext uri="{FF2B5EF4-FFF2-40B4-BE49-F238E27FC236}">
                <a16:creationId xmlns:a16="http://schemas.microsoft.com/office/drawing/2014/main" id="{90787A57-13B0-D2BB-EFAC-D9C0320E9C2B}"/>
              </a:ext>
            </a:extLst>
          </p:cNvPr>
          <p:cNvSpPr/>
          <p:nvPr/>
        </p:nvSpPr>
        <p:spPr>
          <a:xfrm>
            <a:off x="8610600" y="5018355"/>
            <a:ext cx="2545776" cy="707886"/>
          </a:xfrm>
          <a:prstGeom prst="wedgeEllipseCallout">
            <a:avLst>
              <a:gd name="adj1" fmla="val 52120"/>
              <a:gd name="adj2" fmla="val 73073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No!  Generate as needed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Speech Bubble: Oval 56">
                <a:extLst>
                  <a:ext uri="{FF2B5EF4-FFF2-40B4-BE49-F238E27FC236}">
                    <a16:creationId xmlns:a16="http://schemas.microsoft.com/office/drawing/2014/main" id="{538CD55B-1849-C49C-0DF4-FAF42FACDF81}"/>
                  </a:ext>
                </a:extLst>
              </p:cNvPr>
              <p:cNvSpPr/>
              <p:nvPr/>
            </p:nvSpPr>
            <p:spPr>
              <a:xfrm>
                <a:off x="173465" y="4436911"/>
                <a:ext cx="8713978" cy="707886"/>
              </a:xfrm>
              <a:prstGeom prst="wedgeEllipseCallout">
                <a:avLst>
                  <a:gd name="adj1" fmla="val -43053"/>
                  <a:gd name="adj2" fmla="val 97105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Do you start by generating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instances 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 ? </a:t>
                </a:r>
              </a:p>
            </p:txBody>
          </p:sp>
        </mc:Choice>
        <mc:Fallback xmlns="">
          <p:sp>
            <p:nvSpPr>
              <p:cNvPr id="57" name="Speech Bubble: Oval 56">
                <a:extLst>
                  <a:ext uri="{FF2B5EF4-FFF2-40B4-BE49-F238E27FC236}">
                    <a16:creationId xmlns:a16="http://schemas.microsoft.com/office/drawing/2014/main" id="{538CD55B-1849-C49C-0DF4-FAF42FACDF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65" y="4436911"/>
                <a:ext cx="8713978" cy="707886"/>
              </a:xfrm>
              <a:prstGeom prst="wedgeEllipseCallout">
                <a:avLst>
                  <a:gd name="adj1" fmla="val -43053"/>
                  <a:gd name="adj2" fmla="val 97105"/>
                </a:avLst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406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8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Running a Simulation – Single Queue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02FDFF-D76A-97FB-5FE4-143BBE80AAB4}"/>
                  </a:ext>
                </a:extLst>
              </p:cNvPr>
              <p:cNvSpPr txBox="1"/>
              <p:nvPr/>
            </p:nvSpPr>
            <p:spPr>
              <a:xfrm>
                <a:off x="700795" y="2910565"/>
                <a:ext cx="1060708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GOAL:  </a:t>
                </a:r>
                <a:r>
                  <a:rPr lang="en-US" sz="2400" dirty="0"/>
                  <a:t>Simulate this queue, where interarrival times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400" dirty="0"/>
                  <a:t> and service times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02FDFF-D76A-97FB-5FE4-143BBE80AA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795" y="2910565"/>
                <a:ext cx="10607088" cy="461665"/>
              </a:xfrm>
              <a:prstGeom prst="rect">
                <a:avLst/>
              </a:prstGeom>
              <a:blipFill>
                <a:blip r:embed="rId2"/>
                <a:stretch>
                  <a:fillRect l="-920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899680DC-29AF-AB78-F5C3-FBA83CEB4C72}"/>
              </a:ext>
            </a:extLst>
          </p:cNvPr>
          <p:cNvGrpSpPr/>
          <p:nvPr/>
        </p:nvGrpSpPr>
        <p:grpSpPr>
          <a:xfrm>
            <a:off x="3118886" y="1242648"/>
            <a:ext cx="5738035" cy="1571434"/>
            <a:chOff x="3118886" y="1242648"/>
            <a:chExt cx="5738035" cy="157143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ABB2677-7B00-9662-022C-863FD06325C6}"/>
                </a:ext>
              </a:extLst>
            </p:cNvPr>
            <p:cNvGrpSpPr/>
            <p:nvPr/>
          </p:nvGrpSpPr>
          <p:grpSpPr>
            <a:xfrm>
              <a:off x="3118886" y="1591340"/>
              <a:ext cx="5738035" cy="1222742"/>
              <a:chOff x="3118886" y="1591340"/>
              <a:chExt cx="5738035" cy="1222742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E7C045C-BD0A-AD51-6400-7D9FB6FE7A04}"/>
                  </a:ext>
                </a:extLst>
              </p:cNvPr>
              <p:cNvCxnSpPr/>
              <p:nvPr/>
            </p:nvCxnSpPr>
            <p:spPr>
              <a:xfrm>
                <a:off x="4348716" y="1796902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5E2F952-DA65-76C7-3930-6AA90FE65BE7}"/>
                  </a:ext>
                </a:extLst>
              </p:cNvPr>
              <p:cNvCxnSpPr/>
              <p:nvPr/>
            </p:nvCxnSpPr>
            <p:spPr>
              <a:xfrm>
                <a:off x="4348716" y="2608520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2897447-C85B-1C87-0DE2-73EBB0FDA31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87879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917D1C7E-1FDB-95D5-CE48-B69B0F0388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21572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FB7BB28-73F2-D10E-DA66-7A32474492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355265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3E4C605-4061-6EA0-D728-4D019B2A32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88958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C518C522-0122-BE8A-0A61-261F48C81298}"/>
                  </a:ext>
                </a:extLst>
              </p:cNvPr>
              <p:cNvSpPr/>
              <p:nvPr/>
            </p:nvSpPr>
            <p:spPr>
              <a:xfrm>
                <a:off x="6739271" y="1591340"/>
                <a:ext cx="1414129" cy="1222742"/>
              </a:xfrm>
              <a:prstGeom prst="ellipse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Arrow: Right 42">
                <a:extLst>
                  <a:ext uri="{FF2B5EF4-FFF2-40B4-BE49-F238E27FC236}">
                    <a16:creationId xmlns:a16="http://schemas.microsoft.com/office/drawing/2014/main" id="{5128E1D1-C403-AE02-C8AA-834C52AF2D48}"/>
                  </a:ext>
                </a:extLst>
              </p:cNvPr>
              <p:cNvSpPr/>
              <p:nvPr/>
            </p:nvSpPr>
            <p:spPr>
              <a:xfrm>
                <a:off x="3118886" y="2029576"/>
                <a:ext cx="903766" cy="329610"/>
              </a:xfrm>
              <a:prstGeom prst="rightArrow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553893FC-352D-5977-8DE7-8B69A05C84CE}"/>
                  </a:ext>
                </a:extLst>
              </p:cNvPr>
              <p:cNvCxnSpPr>
                <a:stCxn id="38" idx="6"/>
              </p:cNvCxnSpPr>
              <p:nvPr/>
            </p:nvCxnSpPr>
            <p:spPr>
              <a:xfrm flipV="1">
                <a:off x="8153400" y="2194381"/>
                <a:ext cx="703521" cy="833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7A33C68-D226-2059-0841-2543D55AA633}"/>
                </a:ext>
              </a:extLst>
            </p:cNvPr>
            <p:cNvSpPr/>
            <p:nvPr/>
          </p:nvSpPr>
          <p:spPr>
            <a:xfrm>
              <a:off x="7396582" y="1713203"/>
              <a:ext cx="127589" cy="886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BF52890-9B74-109F-EC42-4E5C25F5B3E3}"/>
                </a:ext>
              </a:extLst>
            </p:cNvPr>
            <p:cNvSpPr/>
            <p:nvPr/>
          </p:nvSpPr>
          <p:spPr>
            <a:xfrm>
              <a:off x="6332313" y="1848147"/>
              <a:ext cx="127589" cy="61615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33C0711-6433-7088-A019-999C12B776DA}"/>
                </a:ext>
              </a:extLst>
            </p:cNvPr>
            <p:cNvSpPr/>
            <p:nvPr/>
          </p:nvSpPr>
          <p:spPr>
            <a:xfrm>
              <a:off x="5639289" y="2180007"/>
              <a:ext cx="127589" cy="27821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B65ECAA-3D5F-E1EB-7551-A480D24E97F6}"/>
                </a:ext>
              </a:extLst>
            </p:cNvPr>
            <p:cNvSpPr/>
            <p:nvPr/>
          </p:nvSpPr>
          <p:spPr>
            <a:xfrm>
              <a:off x="5029201" y="1242648"/>
              <a:ext cx="127589" cy="122274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B008540-D1FD-3142-F6F5-B729402B3A3C}"/>
                  </a:ext>
                </a:extLst>
              </p:cNvPr>
              <p:cNvSpPr txBox="1"/>
              <p:nvPr/>
            </p:nvSpPr>
            <p:spPr>
              <a:xfrm>
                <a:off x="1664326" y="3368909"/>
                <a:ext cx="573225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Determine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𝐸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across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m:rPr>
                        <m:nor/>
                      </m:rP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jobs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B008540-D1FD-3142-F6F5-B729402B3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4326" y="3368909"/>
                <a:ext cx="5732256" cy="461665"/>
              </a:xfrm>
              <a:prstGeom prst="rect">
                <a:avLst/>
              </a:prstGeom>
              <a:blipFill>
                <a:blip r:embed="rId3"/>
                <a:stretch>
                  <a:fillRect l="-1596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9" name="Picture 48" descr="A cartoon of a monkey scratching his head">
            <a:extLst>
              <a:ext uri="{FF2B5EF4-FFF2-40B4-BE49-F238E27FC236}">
                <a16:creationId xmlns:a16="http://schemas.microsoft.com/office/drawing/2014/main" id="{A92DE0C3-94C7-B2BA-07D4-4595917E04C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" y="5319114"/>
            <a:ext cx="1401645" cy="151353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4" name="Speech Bubble: Oval 53">
                <a:extLst>
                  <a:ext uri="{FF2B5EF4-FFF2-40B4-BE49-F238E27FC236}">
                    <a16:creationId xmlns:a16="http://schemas.microsoft.com/office/drawing/2014/main" id="{750D2CDD-F363-A9A0-E14B-0980B2E3B557}"/>
                  </a:ext>
                </a:extLst>
              </p:cNvPr>
              <p:cNvSpPr/>
              <p:nvPr/>
            </p:nvSpPr>
            <p:spPr>
              <a:xfrm>
                <a:off x="444199" y="4588119"/>
                <a:ext cx="8713978" cy="707886"/>
              </a:xfrm>
              <a:prstGeom prst="wedgeEllipseCallout">
                <a:avLst>
                  <a:gd name="adj1" fmla="val -44883"/>
                  <a:gd name="adj2" fmla="val 79081"/>
                </a:avLst>
              </a:prstGeom>
              <a:solidFill>
                <a:schemeClr val="tx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If a job takes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, do we wait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5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schemeClr val="bg1"/>
                    </a:solidFill>
                  </a:rPr>
                  <a:t>on computer clock?</a:t>
                </a:r>
              </a:p>
            </p:txBody>
          </p:sp>
        </mc:Choice>
        <mc:Fallback xmlns="">
          <p:sp>
            <p:nvSpPr>
              <p:cNvPr id="54" name="Speech Bubble: Oval 53">
                <a:extLst>
                  <a:ext uri="{FF2B5EF4-FFF2-40B4-BE49-F238E27FC236}">
                    <a16:creationId xmlns:a16="http://schemas.microsoft.com/office/drawing/2014/main" id="{750D2CDD-F363-A9A0-E14B-0980B2E3B55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199" y="4588119"/>
                <a:ext cx="8713978" cy="707886"/>
              </a:xfrm>
              <a:prstGeom prst="wedgeEllipseCallout">
                <a:avLst>
                  <a:gd name="adj1" fmla="val -44883"/>
                  <a:gd name="adj2" fmla="val 79081"/>
                </a:avLst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Speech Bubble: Oval 58">
            <a:extLst>
              <a:ext uri="{FF2B5EF4-FFF2-40B4-BE49-F238E27FC236}">
                <a16:creationId xmlns:a16="http://schemas.microsoft.com/office/drawing/2014/main" id="{DFFBB5E2-1DC6-9448-069D-B5972B2D8900}"/>
              </a:ext>
            </a:extLst>
          </p:cNvPr>
          <p:cNvSpPr/>
          <p:nvPr/>
        </p:nvSpPr>
        <p:spPr>
          <a:xfrm>
            <a:off x="8505160" y="5198455"/>
            <a:ext cx="2545776" cy="707886"/>
          </a:xfrm>
          <a:prstGeom prst="wedgeEllipseCallout">
            <a:avLst>
              <a:gd name="adj1" fmla="val 52120"/>
              <a:gd name="adj2" fmla="val 73073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No!  Simulate the clock!</a:t>
            </a:r>
          </a:p>
        </p:txBody>
      </p:sp>
    </p:spTree>
    <p:extLst>
      <p:ext uri="{BB962C8B-B14F-4D97-AF65-F5344CB8AC3E}">
        <p14:creationId xmlns:p14="http://schemas.microsoft.com/office/powerpoint/2010/main" val="260702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9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Event-driven Simulation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3C9AEC0-7E87-206F-26D0-47F0D1E7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02FDFF-D76A-97FB-5FE4-143BBE80AAB4}"/>
                  </a:ext>
                </a:extLst>
              </p:cNvPr>
              <p:cNvSpPr txBox="1"/>
              <p:nvPr/>
            </p:nvSpPr>
            <p:spPr>
              <a:xfrm>
                <a:off x="502319" y="3223937"/>
                <a:ext cx="623694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b="1" dirty="0"/>
                  <a:t>State </a:t>
                </a:r>
                <a:r>
                  <a:rPr lang="en-US" sz="2400" b="1" dirty="0">
                    <a:sym typeface="Symbol" panose="05050102010706020507" pitchFamily="18" charset="2"/>
                  </a:rPr>
                  <a:t></a:t>
                </a:r>
                <a:r>
                  <a:rPr lang="en-US" sz="2400" b="1" dirty="0"/>
                  <a:t>  </a:t>
                </a:r>
                <a:r>
                  <a:rPr lang="en-US" sz="2400" dirty="0"/>
                  <a:t>Number of jobs,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sz="2400" dirty="0"/>
                  <a:t>,  currently  in system</a:t>
                </a:r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702FDFF-D76A-97FB-5FE4-143BBE80AA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319" y="3223937"/>
                <a:ext cx="6236945" cy="461665"/>
              </a:xfrm>
              <a:prstGeom prst="rect">
                <a:avLst/>
              </a:prstGeom>
              <a:blipFill>
                <a:blip r:embed="rId2"/>
                <a:stretch>
                  <a:fillRect l="-1465"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899680DC-29AF-AB78-F5C3-FBA83CEB4C72}"/>
              </a:ext>
            </a:extLst>
          </p:cNvPr>
          <p:cNvGrpSpPr/>
          <p:nvPr/>
        </p:nvGrpSpPr>
        <p:grpSpPr>
          <a:xfrm>
            <a:off x="3118886" y="1242648"/>
            <a:ext cx="5738035" cy="1571434"/>
            <a:chOff x="3118886" y="1242648"/>
            <a:chExt cx="5738035" cy="1571434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DABB2677-7B00-9662-022C-863FD06325C6}"/>
                </a:ext>
              </a:extLst>
            </p:cNvPr>
            <p:cNvGrpSpPr/>
            <p:nvPr/>
          </p:nvGrpSpPr>
          <p:grpSpPr>
            <a:xfrm>
              <a:off x="3118886" y="1591340"/>
              <a:ext cx="5738035" cy="1222742"/>
              <a:chOff x="3118886" y="1591340"/>
              <a:chExt cx="5738035" cy="1222742"/>
            </a:xfrm>
          </p:grpSpPr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FE7C045C-BD0A-AD51-6400-7D9FB6FE7A04}"/>
                  </a:ext>
                </a:extLst>
              </p:cNvPr>
              <p:cNvCxnSpPr/>
              <p:nvPr/>
            </p:nvCxnSpPr>
            <p:spPr>
              <a:xfrm>
                <a:off x="4348716" y="1796902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65E2F952-DA65-76C7-3930-6AA90FE65BE7}"/>
                  </a:ext>
                </a:extLst>
              </p:cNvPr>
              <p:cNvCxnSpPr/>
              <p:nvPr/>
            </p:nvCxnSpPr>
            <p:spPr>
              <a:xfrm>
                <a:off x="4348716" y="2608520"/>
                <a:ext cx="233916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2897447-C85B-1C87-0DE2-73EBB0FDA31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687879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917D1C7E-1FDB-95D5-CE48-B69B0F03886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6021572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FB7BB28-73F2-D10E-DA66-7A32474492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355265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B3E4C605-4061-6EA0-D728-4D019B2A322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688958" y="1796902"/>
                <a:ext cx="0" cy="81161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Oval 37">
                <a:extLst>
                  <a:ext uri="{FF2B5EF4-FFF2-40B4-BE49-F238E27FC236}">
                    <a16:creationId xmlns:a16="http://schemas.microsoft.com/office/drawing/2014/main" id="{C518C522-0122-BE8A-0A61-261F48C81298}"/>
                  </a:ext>
                </a:extLst>
              </p:cNvPr>
              <p:cNvSpPr/>
              <p:nvPr/>
            </p:nvSpPr>
            <p:spPr>
              <a:xfrm>
                <a:off x="6739271" y="1591340"/>
                <a:ext cx="1414129" cy="1222742"/>
              </a:xfrm>
              <a:prstGeom prst="ellipse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Arrow: Right 42">
                <a:extLst>
                  <a:ext uri="{FF2B5EF4-FFF2-40B4-BE49-F238E27FC236}">
                    <a16:creationId xmlns:a16="http://schemas.microsoft.com/office/drawing/2014/main" id="{5128E1D1-C403-AE02-C8AA-834C52AF2D48}"/>
                  </a:ext>
                </a:extLst>
              </p:cNvPr>
              <p:cNvSpPr/>
              <p:nvPr/>
            </p:nvSpPr>
            <p:spPr>
              <a:xfrm>
                <a:off x="3118886" y="2029576"/>
                <a:ext cx="903766" cy="329610"/>
              </a:xfrm>
              <a:prstGeom prst="rightArrow">
                <a:avLst/>
              </a:prstGeom>
              <a:noFill/>
              <a:ln w="19050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5" name="Straight Arrow Connector 44">
                <a:extLst>
                  <a:ext uri="{FF2B5EF4-FFF2-40B4-BE49-F238E27FC236}">
                    <a16:creationId xmlns:a16="http://schemas.microsoft.com/office/drawing/2014/main" id="{553893FC-352D-5977-8DE7-8B69A05C84CE}"/>
                  </a:ext>
                </a:extLst>
              </p:cNvPr>
              <p:cNvCxnSpPr>
                <a:stCxn id="38" idx="6"/>
              </p:cNvCxnSpPr>
              <p:nvPr/>
            </p:nvCxnSpPr>
            <p:spPr>
              <a:xfrm flipV="1">
                <a:off x="8153400" y="2194381"/>
                <a:ext cx="703521" cy="833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7A33C68-D226-2059-0841-2543D55AA633}"/>
                </a:ext>
              </a:extLst>
            </p:cNvPr>
            <p:cNvSpPr/>
            <p:nvPr/>
          </p:nvSpPr>
          <p:spPr>
            <a:xfrm>
              <a:off x="7396582" y="1713203"/>
              <a:ext cx="127589" cy="88604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BBF52890-9B74-109F-EC42-4E5C25F5B3E3}"/>
                </a:ext>
              </a:extLst>
            </p:cNvPr>
            <p:cNvSpPr/>
            <p:nvPr/>
          </p:nvSpPr>
          <p:spPr>
            <a:xfrm>
              <a:off x="6332313" y="1848147"/>
              <a:ext cx="127589" cy="61615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33C0711-6433-7088-A019-999C12B776DA}"/>
                </a:ext>
              </a:extLst>
            </p:cNvPr>
            <p:cNvSpPr/>
            <p:nvPr/>
          </p:nvSpPr>
          <p:spPr>
            <a:xfrm>
              <a:off x="5639289" y="2180007"/>
              <a:ext cx="127589" cy="278218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B65ECAA-3D5F-E1EB-7551-A480D24E97F6}"/>
                </a:ext>
              </a:extLst>
            </p:cNvPr>
            <p:cNvSpPr/>
            <p:nvPr/>
          </p:nvSpPr>
          <p:spPr>
            <a:xfrm>
              <a:off x="5029201" y="1242648"/>
              <a:ext cx="127589" cy="1222742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B008540-D1FD-3142-F6F5-B729402B3A3C}"/>
                  </a:ext>
                </a:extLst>
              </p:cNvPr>
              <p:cNvSpPr txBox="1"/>
              <p:nvPr/>
            </p:nvSpPr>
            <p:spPr>
              <a:xfrm>
                <a:off x="502319" y="4697469"/>
                <a:ext cx="573225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Generate instances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𝑆</m:t>
                    </m:r>
                    <m:r>
                      <m:rPr>
                        <m:nor/>
                      </m:rPr>
                      <a:rPr lang="en-US" sz="2400" b="0" i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as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needed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0B008540-D1FD-3142-F6F5-B729402B3A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319" y="4697469"/>
                <a:ext cx="5732256" cy="461665"/>
              </a:xfrm>
              <a:prstGeom prst="rect">
                <a:avLst/>
              </a:prstGeom>
              <a:blipFill>
                <a:blip r:embed="rId3"/>
                <a:stretch>
                  <a:fillRect l="-1594" t="-10667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Speech Bubble: Oval 53">
            <a:extLst>
              <a:ext uri="{FF2B5EF4-FFF2-40B4-BE49-F238E27FC236}">
                <a16:creationId xmlns:a16="http://schemas.microsoft.com/office/drawing/2014/main" id="{750D2CDD-F363-A9A0-E14B-0980B2E3B557}"/>
              </a:ext>
            </a:extLst>
          </p:cNvPr>
          <p:cNvSpPr/>
          <p:nvPr/>
        </p:nvSpPr>
        <p:spPr>
          <a:xfrm>
            <a:off x="6687879" y="3211561"/>
            <a:ext cx="2386385" cy="707886"/>
          </a:xfrm>
          <a:prstGeom prst="wedgeEllipseCallout">
            <a:avLst>
              <a:gd name="adj1" fmla="val -44883"/>
              <a:gd name="adj2" fmla="val 79081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What are these events?</a:t>
            </a:r>
          </a:p>
        </p:txBody>
      </p:sp>
      <p:sp>
        <p:nvSpPr>
          <p:cNvPr id="59" name="Speech Bubble: Oval 58">
            <a:extLst>
              <a:ext uri="{FF2B5EF4-FFF2-40B4-BE49-F238E27FC236}">
                <a16:creationId xmlns:a16="http://schemas.microsoft.com/office/drawing/2014/main" id="{DFFBB5E2-1DC6-9448-069D-B5972B2D8900}"/>
              </a:ext>
            </a:extLst>
          </p:cNvPr>
          <p:cNvSpPr/>
          <p:nvPr/>
        </p:nvSpPr>
        <p:spPr>
          <a:xfrm>
            <a:off x="8610600" y="3866937"/>
            <a:ext cx="2052084" cy="707886"/>
          </a:xfrm>
          <a:prstGeom prst="wedgeEllipseCallout">
            <a:avLst>
              <a:gd name="adj1" fmla="val 52120"/>
              <a:gd name="adj2" fmla="val 73073"/>
            </a:avLst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Arrivals &amp; Completions!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1ACCCC-73B5-8259-BCF4-CB7A8D922061}"/>
              </a:ext>
            </a:extLst>
          </p:cNvPr>
          <p:cNvSpPr txBox="1"/>
          <p:nvPr/>
        </p:nvSpPr>
        <p:spPr>
          <a:xfrm>
            <a:off x="502319" y="3920892"/>
            <a:ext cx="661085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Track only events that </a:t>
            </a:r>
            <a:r>
              <a:rPr lang="en-US" sz="2400" b="1" dirty="0"/>
              <a:t>change</a:t>
            </a:r>
            <a:r>
              <a:rPr lang="en-US" sz="2400" dirty="0"/>
              <a:t> the state!</a:t>
            </a:r>
          </a:p>
        </p:txBody>
      </p:sp>
    </p:spTree>
    <p:extLst>
      <p:ext uri="{BB962C8B-B14F-4D97-AF65-F5344CB8AC3E}">
        <p14:creationId xmlns:p14="http://schemas.microsoft.com/office/powerpoint/2010/main" val="382691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54" grpId="0" animBg="1"/>
      <p:bldP spid="59" grpId="0" animBg="1"/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32279</TotalTime>
  <Words>1961</Words>
  <Application>Microsoft Office PowerPoint</Application>
  <PresentationFormat>Widescreen</PresentationFormat>
  <Paragraphs>332</Paragraphs>
  <Slides>23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Courier New</vt:lpstr>
      <vt:lpstr>Symbol</vt:lpstr>
      <vt:lpstr>Wingdings</vt:lpstr>
      <vt:lpstr>Office Theme</vt:lpstr>
      <vt:lpstr>Chapter 14 Event-Driven Simulation</vt:lpstr>
      <vt:lpstr>Queueing Theory Terminology: Simplest Model</vt:lpstr>
      <vt:lpstr>Stochastic Setting vs. Trace-driven Simulation</vt:lpstr>
      <vt:lpstr>Queueing Metrics</vt:lpstr>
      <vt:lpstr>Queueing Metrics</vt:lpstr>
      <vt:lpstr>Queueing Metrics</vt:lpstr>
      <vt:lpstr>Running a Simulation – Single Queue</vt:lpstr>
      <vt:lpstr>Running a Simulation – Single Queue</vt:lpstr>
      <vt:lpstr>Event-driven Simulation</vt:lpstr>
      <vt:lpstr>Event-driven Simulation Example</vt:lpstr>
      <vt:lpstr>Event-driven Simulation Example</vt:lpstr>
      <vt:lpstr>Event-driven Simulation Example</vt:lpstr>
      <vt:lpstr>Event-driven Simulation Example</vt:lpstr>
      <vt:lpstr>Event-driven Simulation Quiz</vt:lpstr>
      <vt:lpstr>Getting E[T]</vt:lpstr>
      <vt:lpstr>Getting E[T]</vt:lpstr>
      <vt:lpstr>Getting E[N]</vt:lpstr>
      <vt:lpstr>Getting E[N]</vt:lpstr>
      <vt:lpstr>Getting E[N]</vt:lpstr>
      <vt:lpstr>Getting E[N]</vt:lpstr>
      <vt:lpstr>PASTA</vt:lpstr>
      <vt:lpstr>Running simulations: one long run?</vt:lpstr>
      <vt:lpstr>Running simulations: convergence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on Events</dc:title>
  <dc:creator>Mor Harchol-Balter</dc:creator>
  <cp:lastModifiedBy>Mor Harchol-Balter</cp:lastModifiedBy>
  <cp:revision>94</cp:revision>
  <dcterms:created xsi:type="dcterms:W3CDTF">2023-01-16T03:17:26Z</dcterms:created>
  <dcterms:modified xsi:type="dcterms:W3CDTF">2024-06-22T04:19:29Z</dcterms:modified>
</cp:coreProperties>
</file>