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395" r:id="rId4"/>
    <p:sldId id="397" r:id="rId5"/>
    <p:sldId id="398" r:id="rId6"/>
    <p:sldId id="399" r:id="rId7"/>
    <p:sldId id="400" r:id="rId8"/>
    <p:sldId id="403" r:id="rId9"/>
    <p:sldId id="404" r:id="rId10"/>
    <p:sldId id="414" r:id="rId11"/>
    <p:sldId id="416" r:id="rId12"/>
    <p:sldId id="417" r:id="rId13"/>
    <p:sldId id="418" r:id="rId14"/>
    <p:sldId id="401" r:id="rId15"/>
    <p:sldId id="419" r:id="rId16"/>
    <p:sldId id="406" r:id="rId17"/>
    <p:sldId id="407" r:id="rId18"/>
    <p:sldId id="408" r:id="rId19"/>
    <p:sldId id="420" r:id="rId20"/>
    <p:sldId id="409" r:id="rId21"/>
    <p:sldId id="410" r:id="rId22"/>
    <p:sldId id="411" r:id="rId23"/>
    <p:sldId id="412" r:id="rId24"/>
    <p:sldId id="4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0" autoAdjust="0"/>
    <p:restoredTop sz="92377" autoAdjust="0"/>
  </p:normalViewPr>
  <p:slideViewPr>
    <p:cSldViewPr snapToGrid="0">
      <p:cViewPr varScale="1">
        <p:scale>
          <a:sx n="61" d="100"/>
          <a:sy n="61" d="100"/>
        </p:scale>
        <p:origin x="7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/detail/illustration/right-and-wrong-royalty-free-illustration/482378456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https://www.gettyimages.co.uk/detail/illustration/yellow-light-bulb-icon-royalty-free-illustration/165766463?phrase=Yellow%20light%20bulb  -- reusing lightbulb from </a:t>
            </a:r>
            <a:r>
              <a:rPr lang="en-US" dirty="0" err="1"/>
              <a:t>Chpt</a:t>
            </a:r>
            <a:r>
              <a:rPr lang="en-US" dirty="0"/>
              <a:t> 7.  No need to rebuy.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https://www.gettyimages.co.uk/detail/illustration/man-get-the-idea-light-bulb-as-symbol-of-royalty-free-illustration/1358666737?phrase=idea%20clipart%20bulb%20with%20face  -- reusing lightbulb with face from </a:t>
            </a:r>
            <a:r>
              <a:rPr lang="en-US" dirty="0" err="1"/>
              <a:t>Chpt</a:t>
            </a:r>
            <a:r>
              <a:rPr lang="en-US" dirty="0"/>
              <a:t> 5.  No need to rebuy.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https://www.gettyimages.com/detail/illustration/right-and-wrong-royalty-free-illustration/482378456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3"/>
              </a:rPr>
              <a:t>https://www.gettyimages.com/detail/illustration/right-and-wrong-royalty-free-illustration/482378456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0D7-63CC-4FCD-AFFD-6BA7E036A2EF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FB5-A5C0-4C12-A1BB-A070170F4EED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76D9-0100-48A8-BC57-83EE089B8A90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B451-49DC-4F83-92BC-DE832F1795DE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431-F114-4A39-901C-7D23ADA3F5C1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2E0C-F323-4A03-B8EA-1F5EC2E9AACB}" type="datetime1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A7C7-9B8D-49FA-A0DE-72C9B48EFD30}" type="datetime1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5566-08F2-4559-A492-AB2A921C03F0}" type="datetime1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3521-191B-46EF-A3F2-8578F11AAF2D}" type="datetime1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4C35-117E-4E1A-A2B0-75CF49FC1AA9}" type="datetime1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E9AE-618E-440A-B2D3-604738E68D68}" type="datetime1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2FEB-22EE-409A-9F33-ED7DDC8ECD3F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12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11" Type="http://schemas.openxmlformats.org/officeDocument/2006/relationships/image" Target="../media/image63.png"/><Relationship Id="rId10" Type="http://schemas.openxmlformats.org/officeDocument/2006/relationships/image" Target="../media/image490.png"/><Relationship Id="rId4" Type="http://schemas.openxmlformats.org/officeDocument/2006/relationships/image" Target="../media/image440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360.pn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6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640.png"/><Relationship Id="rId7" Type="http://schemas.openxmlformats.org/officeDocument/2006/relationships/image" Target="../media/image50.jpe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5" Type="http://schemas.openxmlformats.org/officeDocument/2006/relationships/image" Target="../media/image55.jpeg"/><Relationship Id="rId4" Type="http://schemas.openxmlformats.org/officeDocument/2006/relationships/image" Target="../media/image650.png"/><Relationship Id="rId9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13</a:t>
            </a:r>
            <a:br>
              <a:rPr lang="en-US" dirty="0"/>
            </a:br>
            <a:r>
              <a:rPr lang="en-US" dirty="0"/>
              <a:t>Generating Random Variables for Simulation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7A9FF-A633-3914-40EE-A5C45683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Inverse Transform Method for Discrete R.V.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/>
              <p:nvPr/>
            </p:nvSpPr>
            <p:spPr>
              <a:xfrm>
                <a:off x="1641103" y="1454081"/>
                <a:ext cx="7423715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Example:   </a:t>
                </a:r>
              </a:p>
              <a:p>
                <a:endParaRPr lang="en-US" sz="2400" b="1" dirty="0"/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Generate instances of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𝐺𝑒𝑜𝑚𝑒𝑡𝑟𝑖𝑐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103" y="1454081"/>
                <a:ext cx="7423715" cy="1692771"/>
              </a:xfrm>
              <a:prstGeom prst="rect">
                <a:avLst/>
              </a:prstGeom>
              <a:blipFill>
                <a:blip r:embed="rId2"/>
                <a:stretch>
                  <a:fillRect l="-1642" t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4E711CD-DF59-0E01-560B-23C23A917807}"/>
              </a:ext>
            </a:extLst>
          </p:cNvPr>
          <p:cNvSpPr txBox="1"/>
          <p:nvPr/>
        </p:nvSpPr>
        <p:spPr>
          <a:xfrm>
            <a:off x="1641103" y="3301067"/>
            <a:ext cx="7423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Solution:   </a:t>
            </a:r>
          </a:p>
          <a:p>
            <a:endParaRPr lang="en-US" sz="2400" b="1" dirty="0"/>
          </a:p>
          <a:p>
            <a:r>
              <a:rPr lang="en-US" sz="2400" b="0" dirty="0">
                <a:solidFill>
                  <a:schemeClr val="tx1"/>
                </a:solidFill>
              </a:rPr>
              <a:t>See Exercise 13.3 in your textbook.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75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Interview Question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/>
              <p:nvPr/>
            </p:nvSpPr>
            <p:spPr>
              <a:xfrm>
                <a:off x="182364" y="1156277"/>
                <a:ext cx="7120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Generate instance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where</m:t>
                    </m:r>
                    <m:r>
                      <m:rPr>
                        <m:nor/>
                      </m:rPr>
                      <a:rPr lang="en-US" sz="2800" b="0" i="0" dirty="0" smtClean="0"/>
                      <m:t>: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" y="1156277"/>
                <a:ext cx="7120804" cy="523220"/>
              </a:xfrm>
              <a:prstGeom prst="rect">
                <a:avLst/>
              </a:prstGeom>
              <a:blipFill>
                <a:blip r:embed="rId2"/>
                <a:stretch>
                  <a:fillRect l="-179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E711CD-DF59-0E01-560B-23C23A917807}"/>
                  </a:ext>
                </a:extLst>
              </p:cNvPr>
              <p:cNvSpPr txBox="1"/>
              <p:nvPr/>
            </p:nvSpPr>
            <p:spPr>
              <a:xfrm>
                <a:off x="37714" y="4302504"/>
                <a:ext cx="12191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Question: </a:t>
                </a:r>
                <a:r>
                  <a:rPr lang="en-US" sz="2800" dirty="0"/>
                  <a:t>Suppose you know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nor/>
                      </m:rPr>
                      <a:rPr lang="en-US" sz="2800" b="0" i="0" dirty="0" smtClean="0"/>
                      <m:t>How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do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you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generate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an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instance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of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en-US" sz="2800" b="0" i="0" dirty="0" smtClean="0"/>
                      <m:t>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E711CD-DF59-0E01-560B-23C23A917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4" y="4302504"/>
                <a:ext cx="12191999" cy="523220"/>
              </a:xfrm>
              <a:prstGeom prst="rect">
                <a:avLst/>
              </a:prstGeom>
              <a:blipFill>
                <a:blip r:embed="rId3"/>
                <a:stretch>
                  <a:fillRect l="-1000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0B56D9-91E6-7F75-2457-28AF2FB6581F}"/>
                  </a:ext>
                </a:extLst>
              </p:cNvPr>
              <p:cNvSpPr txBox="1"/>
              <p:nvPr/>
            </p:nvSpPr>
            <p:spPr>
              <a:xfrm>
                <a:off x="320150" y="1840816"/>
                <a:ext cx="7496091" cy="1969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   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⋅0.33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   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w</m:t>
                                                  </m:r>
                                                  <m: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p</m:t>
                                                  </m:r>
                                                  <m: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.    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=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10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−6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10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−6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⋅0.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2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n-US" sz="240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en-US" sz="240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⋯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 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w</m:t>
                                            </m:r>
                                            <m: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p</m:t>
                                            </m:r>
                                            <m: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.   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10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6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−6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10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6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sz="240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−6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400" i="1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0B56D9-91E6-7F75-2457-28AF2FB65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0" y="1840816"/>
                <a:ext cx="7496091" cy="1969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F32611-DAA8-0729-EB39-C6733804FABB}"/>
                  </a:ext>
                </a:extLst>
              </p:cNvPr>
              <p:cNvSpPr txBox="1"/>
              <p:nvPr/>
            </p:nvSpPr>
            <p:spPr>
              <a:xfrm>
                <a:off x="7816242" y="2038338"/>
                <a:ext cx="2780778" cy="15747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Given</a:t>
                </a:r>
                <a:r>
                  <a:rPr lang="en-US" sz="2400" dirty="0"/>
                  <a:t>:  </a:t>
                </a:r>
              </a:p>
              <a:p>
                <a:r>
                  <a:rPr lang="en-US" sz="2400" dirty="0"/>
                  <a:t>All of the constants,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are 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F32611-DAA8-0729-EB39-C6733804F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42" y="2038338"/>
                <a:ext cx="2780778" cy="1574726"/>
              </a:xfrm>
              <a:prstGeom prst="rect">
                <a:avLst/>
              </a:prstGeom>
              <a:blipFill>
                <a:blip r:embed="rId5"/>
                <a:stretch>
                  <a:fillRect l="-3289" t="-3089" r="-658" b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1852E20-173B-0C42-0B28-810F4C664B2F}"/>
              </a:ext>
            </a:extLst>
          </p:cNvPr>
          <p:cNvSpPr/>
          <p:nvPr/>
        </p:nvSpPr>
        <p:spPr>
          <a:xfrm>
            <a:off x="838200" y="4786462"/>
            <a:ext cx="9920921" cy="162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B8C8E9-EEBC-36AA-1FBE-774158200947}"/>
                  </a:ext>
                </a:extLst>
              </p:cNvPr>
              <p:cNvSpPr txBox="1"/>
              <p:nvPr/>
            </p:nvSpPr>
            <p:spPr>
              <a:xfrm>
                <a:off x="838200" y="4806207"/>
                <a:ext cx="98509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Inverse Transform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	1. Compute all the partial sums.  Store in an array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 	2.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, find </a:t>
                </a:r>
                <a:r>
                  <a:rPr lang="en-US" sz="2400" i="1" dirty="0"/>
                  <a:t>approximate</a:t>
                </a:r>
                <a:r>
                  <a:rPr lang="en-US" sz="2400" dirty="0"/>
                  <a:t> bin in array: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                  then search around there for partial sum interval that contains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B8C8E9-EEBC-36AA-1FBE-77415820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06207"/>
                <a:ext cx="9850984" cy="1569660"/>
              </a:xfrm>
              <a:prstGeom prst="rect">
                <a:avLst/>
              </a:prstGeom>
              <a:blipFill>
                <a:blip r:embed="rId6"/>
                <a:stretch>
                  <a:fillRect l="-991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8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Interview Question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/>
              <p:nvPr/>
            </p:nvSpPr>
            <p:spPr>
              <a:xfrm>
                <a:off x="182364" y="1156277"/>
                <a:ext cx="7120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Generate instance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where</m:t>
                    </m:r>
                    <m:r>
                      <m:rPr>
                        <m:nor/>
                      </m:rPr>
                      <a:rPr lang="en-US" sz="2800" b="0" i="0" dirty="0" smtClean="0"/>
                      <m:t>: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" y="1156277"/>
                <a:ext cx="7120804" cy="523220"/>
              </a:xfrm>
              <a:prstGeom prst="rect">
                <a:avLst/>
              </a:prstGeom>
              <a:blipFill>
                <a:blip r:embed="rId2"/>
                <a:stretch>
                  <a:fillRect l="-179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E711CD-DF59-0E01-560B-23C23A917807}"/>
                  </a:ext>
                </a:extLst>
              </p:cNvPr>
              <p:cNvSpPr txBox="1"/>
              <p:nvPr/>
            </p:nvSpPr>
            <p:spPr>
              <a:xfrm>
                <a:off x="37714" y="4302504"/>
                <a:ext cx="121919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Question: </a:t>
                </a:r>
                <a:r>
                  <a:rPr lang="en-US" sz="2800" dirty="0"/>
                  <a:t>Now suppose you don’t know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dirty="0" smtClean="0"/>
                      <m:t>    </m:t>
                    </m:r>
                    <m:r>
                      <m:rPr>
                        <m:nor/>
                      </m:rPr>
                      <a:rPr lang="en-US" sz="2800" b="0" i="0" dirty="0" smtClean="0"/>
                      <m:t>Can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look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up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one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at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a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time</m:t>
                    </m:r>
                    <m:r>
                      <m:rPr>
                        <m:nor/>
                      </m:rPr>
                      <a:rPr lang="en-US" sz="2800" b="0" i="0" dirty="0" smtClean="0"/>
                      <m:t>, </m:t>
                    </m:r>
                  </m:oMath>
                </a14:m>
                <a:endParaRPr lang="en-US" sz="2800" b="0" i="0" dirty="0"/>
              </a:p>
              <a:p>
                <a:r>
                  <a:rPr lang="en-US" sz="2800" b="0" dirty="0"/>
                  <a:t>but takes time to look up each one, and they change over time.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/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E711CD-DF59-0E01-560B-23C23A917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4" y="4302504"/>
                <a:ext cx="12191999" cy="1384995"/>
              </a:xfrm>
              <a:prstGeom prst="rect">
                <a:avLst/>
              </a:prstGeom>
              <a:blipFill>
                <a:blip r:embed="rId3"/>
                <a:stretch>
                  <a:fillRect l="-1000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0B56D9-91E6-7F75-2457-28AF2FB6581F}"/>
                  </a:ext>
                </a:extLst>
              </p:cNvPr>
              <p:cNvSpPr txBox="1"/>
              <p:nvPr/>
            </p:nvSpPr>
            <p:spPr>
              <a:xfrm>
                <a:off x="320150" y="1840816"/>
                <a:ext cx="7496091" cy="1969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   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⋅0.33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   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w</m:t>
                                                  </m:r>
                                                  <m: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p</m:t>
                                                  </m:r>
                                                  <m: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.    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=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10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−6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10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−6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⋅0.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2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n-US" sz="240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en-US" sz="240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⋯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 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w</m:t>
                                            </m:r>
                                            <m: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p</m:t>
                                            </m:r>
                                            <m: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.   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10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6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−6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10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6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sz="240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−6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400" i="1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0B56D9-91E6-7F75-2457-28AF2FB65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0" y="1840816"/>
                <a:ext cx="7496091" cy="1969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F32611-DAA8-0729-EB39-C6733804FABB}"/>
                  </a:ext>
                </a:extLst>
              </p:cNvPr>
              <p:cNvSpPr txBox="1"/>
              <p:nvPr/>
            </p:nvSpPr>
            <p:spPr>
              <a:xfrm>
                <a:off x="7816242" y="2038338"/>
                <a:ext cx="2780778" cy="15747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Given</a:t>
                </a:r>
                <a:r>
                  <a:rPr lang="en-US" sz="2400" dirty="0"/>
                  <a:t>:  </a:t>
                </a:r>
              </a:p>
              <a:p>
                <a:r>
                  <a:rPr lang="en-US" sz="2400" dirty="0"/>
                  <a:t>All of the constants,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are 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F32611-DAA8-0729-EB39-C6733804F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42" y="2038338"/>
                <a:ext cx="2780778" cy="1574726"/>
              </a:xfrm>
              <a:prstGeom prst="rect">
                <a:avLst/>
              </a:prstGeom>
              <a:blipFill>
                <a:blip r:embed="rId5"/>
                <a:stretch>
                  <a:fillRect l="-3289" t="-3089" r="-658" b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1852E20-173B-0C42-0B28-810F4C664B2F}"/>
              </a:ext>
            </a:extLst>
          </p:cNvPr>
          <p:cNvSpPr/>
          <p:nvPr/>
        </p:nvSpPr>
        <p:spPr>
          <a:xfrm>
            <a:off x="1376821" y="5295095"/>
            <a:ext cx="8373788" cy="11021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B8C8E9-EEBC-36AA-1FBE-774158200947}"/>
              </a:ext>
            </a:extLst>
          </p:cNvPr>
          <p:cNvSpPr txBox="1"/>
          <p:nvPr/>
        </p:nvSpPr>
        <p:spPr>
          <a:xfrm>
            <a:off x="1608412" y="5444556"/>
            <a:ext cx="837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Can’t get partial sums </a:t>
            </a:r>
            <a:r>
              <a:rPr lang="en-US" sz="2400" dirty="0">
                <a:sym typeface="Wingdings" panose="05000000000000000000" pitchFamily="2" charset="2"/>
              </a:rPr>
              <a:t> Can’t use Inverse Transform Method</a:t>
            </a:r>
          </a:p>
          <a:p>
            <a:r>
              <a:rPr lang="en-US" sz="2400" dirty="0">
                <a:sym typeface="Wingdings" panose="05000000000000000000" pitchFamily="2" charset="2"/>
              </a:rPr>
              <a:t>                                         Need new approach!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036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Interview Question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/>
              <p:nvPr/>
            </p:nvSpPr>
            <p:spPr>
              <a:xfrm>
                <a:off x="182364" y="1156277"/>
                <a:ext cx="7120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Generate instance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where</m:t>
                    </m:r>
                    <m:r>
                      <m:rPr>
                        <m:nor/>
                      </m:rPr>
                      <a:rPr lang="en-US" sz="2800" b="0" i="0" dirty="0" smtClean="0"/>
                      <m:t>: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" y="1156277"/>
                <a:ext cx="7120804" cy="523220"/>
              </a:xfrm>
              <a:prstGeom prst="rect">
                <a:avLst/>
              </a:prstGeom>
              <a:blipFill>
                <a:blip r:embed="rId2"/>
                <a:stretch>
                  <a:fillRect l="-179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E711CD-DF59-0E01-560B-23C23A917807}"/>
                  </a:ext>
                </a:extLst>
              </p:cNvPr>
              <p:cNvSpPr txBox="1"/>
              <p:nvPr/>
            </p:nvSpPr>
            <p:spPr>
              <a:xfrm>
                <a:off x="37714" y="4302504"/>
                <a:ext cx="121919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Question: </a:t>
                </a:r>
                <a:r>
                  <a:rPr lang="en-US" sz="2800" dirty="0"/>
                  <a:t>Now suppose you don’t know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dirty="0" smtClean="0"/>
                      <m:t>    </m:t>
                    </m:r>
                    <m:r>
                      <m:rPr>
                        <m:nor/>
                      </m:rPr>
                      <a:rPr lang="en-US" sz="2800" b="0" i="0" dirty="0" smtClean="0"/>
                      <m:t>Can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look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up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one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at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a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time</m:t>
                    </m:r>
                    <m:r>
                      <m:rPr>
                        <m:nor/>
                      </m:rPr>
                      <a:rPr lang="en-US" sz="2800" b="0" i="0" dirty="0" smtClean="0"/>
                      <m:t>, </m:t>
                    </m:r>
                  </m:oMath>
                </a14:m>
                <a:endParaRPr lang="en-US" sz="2800" b="0" i="0" dirty="0"/>
              </a:p>
              <a:p>
                <a:r>
                  <a:rPr lang="en-US" sz="2800" b="0" dirty="0"/>
                  <a:t>but takes time to look up each one, and they change over time.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/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E711CD-DF59-0E01-560B-23C23A917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4" y="4302504"/>
                <a:ext cx="12191999" cy="1384995"/>
              </a:xfrm>
              <a:prstGeom prst="rect">
                <a:avLst/>
              </a:prstGeom>
              <a:blipFill>
                <a:blip r:embed="rId3"/>
                <a:stretch>
                  <a:fillRect l="-1000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0B56D9-91E6-7F75-2457-28AF2FB6581F}"/>
                  </a:ext>
                </a:extLst>
              </p:cNvPr>
              <p:cNvSpPr txBox="1"/>
              <p:nvPr/>
            </p:nvSpPr>
            <p:spPr>
              <a:xfrm>
                <a:off x="320150" y="1840816"/>
                <a:ext cx="7496091" cy="1969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   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⋅0.33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.   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w</m:t>
                                                  </m:r>
                                                  <m: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p</m:t>
                                                  </m:r>
                                                  <m:r>
                                                    <a:rPr lang="en-US" sz="2400">
                                                      <a:latin typeface="Cambria Math" panose="02040503050406030204" pitchFamily="18" charset="0"/>
                                                    </a:rPr>
                                                    <m:t>.    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=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10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−6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10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−6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⋅0.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2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n-US" sz="240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en-US" sz="240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⋯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 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w</m:t>
                                            </m:r>
                                            <m: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p</m:t>
                                            </m:r>
                                            <m: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.   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10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6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−6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10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6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sz="240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−6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400" i="1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0B56D9-91E6-7F75-2457-28AF2FB65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0" y="1840816"/>
                <a:ext cx="7496091" cy="1969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F32611-DAA8-0729-EB39-C6733804FABB}"/>
                  </a:ext>
                </a:extLst>
              </p:cNvPr>
              <p:cNvSpPr txBox="1"/>
              <p:nvPr/>
            </p:nvSpPr>
            <p:spPr>
              <a:xfrm>
                <a:off x="7816242" y="2038338"/>
                <a:ext cx="2780778" cy="15747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Given</a:t>
                </a:r>
                <a:r>
                  <a:rPr lang="en-US" sz="2400" dirty="0"/>
                  <a:t>:  </a:t>
                </a:r>
              </a:p>
              <a:p>
                <a:r>
                  <a:rPr lang="en-US" sz="2400" dirty="0"/>
                  <a:t>All of the constants,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are 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F32611-DAA8-0729-EB39-C6733804F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42" y="2038338"/>
                <a:ext cx="2780778" cy="1574726"/>
              </a:xfrm>
              <a:prstGeom prst="rect">
                <a:avLst/>
              </a:prstGeom>
              <a:blipFill>
                <a:blip r:embed="rId5"/>
                <a:stretch>
                  <a:fillRect l="-3289" t="-3089" r="-658" b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1852E20-173B-0C42-0B28-810F4C664B2F}"/>
              </a:ext>
            </a:extLst>
          </p:cNvPr>
          <p:cNvSpPr/>
          <p:nvPr/>
        </p:nvSpPr>
        <p:spPr>
          <a:xfrm>
            <a:off x="1376821" y="5295095"/>
            <a:ext cx="9133524" cy="11021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B8C8E9-EEBC-36AA-1FBE-774158200947}"/>
                  </a:ext>
                </a:extLst>
              </p:cNvPr>
              <p:cNvSpPr txBox="1"/>
              <p:nvPr/>
            </p:nvSpPr>
            <p:spPr>
              <a:xfrm>
                <a:off x="1422251" y="5361276"/>
                <a:ext cx="95098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Imagine </a:t>
                </a:r>
                <a:r>
                  <a:rPr lang="en-US" sz="2000" dirty="0" err="1"/>
                  <a:t>r.v.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b="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Generate instance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easy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do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Now look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000" b="0" i="0" dirty="0" smtClean="0"/>
                      <m:t>Return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as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instance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of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if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is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high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compared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to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?  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B8C8E9-EEBC-36AA-1FBE-77415820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51" y="5361276"/>
                <a:ext cx="9509822" cy="1015663"/>
              </a:xfrm>
              <a:prstGeom prst="rect">
                <a:avLst/>
              </a:prstGeom>
              <a:blipFill>
                <a:blip r:embed="rId6"/>
                <a:stretch>
                  <a:fillRect l="-577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yellow light bulb with a black base">
            <a:extLst>
              <a:ext uri="{FF2B5EF4-FFF2-40B4-BE49-F238E27FC236}">
                <a16:creationId xmlns:a16="http://schemas.microsoft.com/office/drawing/2014/main" id="{3723A72C-57DC-5A4E-E2E6-8FF4F11882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9" y="5529099"/>
            <a:ext cx="420651" cy="661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8058CC9E-A9A1-60DB-9A68-624120605B55}"/>
                  </a:ext>
                </a:extLst>
              </p:cNvPr>
              <p:cNvSpPr/>
              <p:nvPr/>
            </p:nvSpPr>
            <p:spPr>
              <a:xfrm>
                <a:off x="9761984" y="4806014"/>
                <a:ext cx="2340177" cy="1384995"/>
              </a:xfrm>
              <a:prstGeom prst="cloudCallout">
                <a:avLst>
                  <a:gd name="adj1" fmla="val -85999"/>
                  <a:gd name="adj2" fmla="val 2850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Intuition behind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Accept/Reject method</a:t>
                </a:r>
              </a:p>
            </p:txBody>
          </p:sp>
        </mc:Choice>
        <mc:Fallback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8058CC9E-A9A1-60DB-9A68-624120605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984" y="4806014"/>
                <a:ext cx="2340177" cy="1384995"/>
              </a:xfrm>
              <a:prstGeom prst="cloudCallout">
                <a:avLst>
                  <a:gd name="adj1" fmla="val -85999"/>
                  <a:gd name="adj2" fmla="val 28505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8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 method with fewer requirements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F59BD9-A8CE-EB01-3734-DE4EFD2262D3}"/>
                  </a:ext>
                </a:extLst>
              </p:cNvPr>
              <p:cNvSpPr txBox="1"/>
              <p:nvPr/>
            </p:nvSpPr>
            <p:spPr>
              <a:xfrm>
                <a:off x="3051833" y="1054025"/>
                <a:ext cx="4695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Goal:  </a:t>
                </a:r>
                <a:r>
                  <a:rPr lang="en-US" sz="2400" dirty="0"/>
                  <a:t>To generate instances of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F59BD9-A8CE-EB01-3734-DE4EFD226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33" y="1054025"/>
                <a:ext cx="4695168" cy="461665"/>
              </a:xfrm>
              <a:prstGeom prst="rect">
                <a:avLst/>
              </a:prstGeom>
              <a:blipFill>
                <a:blip r:embed="rId2"/>
                <a:stretch>
                  <a:fillRect l="-20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988129-DF89-18CE-CABE-121F139FC49A}"/>
                  </a:ext>
                </a:extLst>
              </p:cNvPr>
              <p:cNvSpPr txBox="1"/>
              <p:nvPr/>
            </p:nvSpPr>
            <p:spPr>
              <a:xfrm>
                <a:off x="347214" y="2751363"/>
                <a:ext cx="4695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 Need to know closed-form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988129-DF89-18CE-CABE-121F139FC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14" y="2751363"/>
                <a:ext cx="4695168" cy="461665"/>
              </a:xfrm>
              <a:prstGeom prst="rect">
                <a:avLst/>
              </a:prstGeom>
              <a:blipFill>
                <a:blip r:embed="rId3"/>
                <a:stretch>
                  <a:fillRect l="-20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A87289-8F38-BA38-1FDA-5287DA9CFBCC}"/>
                  </a:ext>
                </a:extLst>
              </p:cNvPr>
              <p:cNvSpPr txBox="1"/>
              <p:nvPr/>
            </p:nvSpPr>
            <p:spPr>
              <a:xfrm>
                <a:off x="347214" y="3492703"/>
                <a:ext cx="49232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2.  Need to know be able to easily </a:t>
                </a:r>
              </a:p>
              <a:p>
                <a:r>
                  <a:rPr lang="en-US" sz="2400" dirty="0"/>
                  <a:t>      invert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/>
                      <m:t>i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  <m:r>
                      <m:rPr>
                        <m:nor/>
                      </m:rPr>
                      <a:rPr lang="en-US" sz="2400" dirty="0"/>
                      <m:t>e</m:t>
                    </m:r>
                    <m:r>
                      <m:rPr>
                        <m:nor/>
                      </m:rPr>
                      <a:rPr lang="en-US" sz="2400" dirty="0"/>
                      <m:t>. </m:t>
                    </m:r>
                    <m:r>
                      <m:rPr>
                        <m:nor/>
                      </m:rPr>
                      <a:rPr lang="en-US" sz="2400" b="0" i="0" dirty="0" smtClean="0"/>
                      <m:t>get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from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A87289-8F38-BA38-1FDA-5287DA9CF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14" y="3492703"/>
                <a:ext cx="4923286" cy="1200329"/>
              </a:xfrm>
              <a:prstGeom prst="rect">
                <a:avLst/>
              </a:prstGeom>
              <a:blipFill>
                <a:blip r:embed="rId4"/>
                <a:stretch>
                  <a:fillRect l="-1980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D55ED8-D687-2469-A5B1-012E454EF3A7}"/>
              </a:ext>
            </a:extLst>
          </p:cNvPr>
          <p:cNvCxnSpPr/>
          <p:nvPr/>
        </p:nvCxnSpPr>
        <p:spPr>
          <a:xfrm>
            <a:off x="5676900" y="1902376"/>
            <a:ext cx="0" cy="433332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DC50AF-6B96-6CA6-D595-2808322F7570}"/>
              </a:ext>
            </a:extLst>
          </p:cNvPr>
          <p:cNvSpPr txBox="1"/>
          <p:nvPr/>
        </p:nvSpPr>
        <p:spPr>
          <a:xfrm>
            <a:off x="778533" y="1942156"/>
            <a:ext cx="3742659" cy="4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Inverse Transform Method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C1BDF7-231C-3659-466C-9C03D2EE229F}"/>
              </a:ext>
            </a:extLst>
          </p:cNvPr>
          <p:cNvSpPr txBox="1"/>
          <p:nvPr/>
        </p:nvSpPr>
        <p:spPr>
          <a:xfrm>
            <a:off x="6874542" y="1878843"/>
            <a:ext cx="3742659" cy="4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Accept-Reject Method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6008F5-D4B2-4ED0-3449-E333CC9D6309}"/>
                  </a:ext>
                </a:extLst>
              </p:cNvPr>
              <p:cNvSpPr txBox="1"/>
              <p:nvPr/>
            </p:nvSpPr>
            <p:spPr>
              <a:xfrm>
                <a:off x="5981461" y="2603774"/>
                <a:ext cx="6118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 Need the </a:t>
                </a:r>
                <a:r>
                  <a:rPr lang="en-US" sz="2400" dirty="0" err="1"/>
                  <a:t>p.m.f</a:t>
                </a:r>
                <a:r>
                  <a:rPr lang="en-US" sz="2400" dirty="0"/>
                  <a:t>.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(or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, if continuous)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6008F5-D4B2-4ED0-3449-E333CC9D6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461" y="2603774"/>
                <a:ext cx="6118390" cy="461665"/>
              </a:xfrm>
              <a:prstGeom prst="rect">
                <a:avLst/>
              </a:prstGeom>
              <a:blipFill>
                <a:blip r:embed="rId5"/>
                <a:stretch>
                  <a:fillRect l="-1494" t="-10526" r="-99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6BB6A7-928E-FD09-11A2-A1AFC128C9B3}"/>
                  </a:ext>
                </a:extLst>
              </p:cNvPr>
              <p:cNvSpPr txBox="1"/>
              <p:nvPr/>
            </p:nvSpPr>
            <p:spPr>
              <a:xfrm>
                <a:off x="5981466" y="3467773"/>
                <a:ext cx="525826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2.  Need to know how to generate </a:t>
                </a:r>
              </a:p>
              <a:p>
                <a:r>
                  <a:rPr lang="en-US" sz="2400" dirty="0"/>
                  <a:t>      some other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take on the same set of values, </a:t>
                </a:r>
              </a:p>
              <a:p>
                <a:r>
                  <a:rPr lang="en-US" sz="2400" dirty="0"/>
                  <a:t>      i.e., </a:t>
                </a:r>
              </a:p>
              <a:p>
                <a:r>
                  <a:rPr lang="en-US" sz="2400" dirty="0"/>
                  <a:t>      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  ⇔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6BB6A7-928E-FD09-11A2-A1AFC128C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466" y="3467773"/>
                <a:ext cx="5258267" cy="2677656"/>
              </a:xfrm>
              <a:prstGeom prst="rect">
                <a:avLst/>
              </a:prstGeom>
              <a:blipFill>
                <a:blip r:embed="rId6"/>
                <a:stretch>
                  <a:fillRect l="-1738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1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 method with fewer requirements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F59BD9-A8CE-EB01-3734-DE4EFD2262D3}"/>
                  </a:ext>
                </a:extLst>
              </p:cNvPr>
              <p:cNvSpPr txBox="1"/>
              <p:nvPr/>
            </p:nvSpPr>
            <p:spPr>
              <a:xfrm>
                <a:off x="3051833" y="1054025"/>
                <a:ext cx="4695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Goal:  </a:t>
                </a:r>
                <a:r>
                  <a:rPr lang="en-US" sz="2400" dirty="0"/>
                  <a:t>To generate instances of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F59BD9-A8CE-EB01-3734-DE4EFD226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33" y="1054025"/>
                <a:ext cx="4695168" cy="461665"/>
              </a:xfrm>
              <a:prstGeom prst="rect">
                <a:avLst/>
              </a:prstGeom>
              <a:blipFill>
                <a:blip r:embed="rId2"/>
                <a:stretch>
                  <a:fillRect l="-20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D55ED8-D687-2469-A5B1-012E454EF3A7}"/>
              </a:ext>
            </a:extLst>
          </p:cNvPr>
          <p:cNvCxnSpPr/>
          <p:nvPr/>
        </p:nvCxnSpPr>
        <p:spPr>
          <a:xfrm>
            <a:off x="5676900" y="1902376"/>
            <a:ext cx="0" cy="433332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C1BDF7-231C-3659-466C-9C03D2EE229F}"/>
              </a:ext>
            </a:extLst>
          </p:cNvPr>
          <p:cNvSpPr txBox="1"/>
          <p:nvPr/>
        </p:nvSpPr>
        <p:spPr>
          <a:xfrm>
            <a:off x="6874542" y="1878843"/>
            <a:ext cx="3742659" cy="4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Accept-Reject Method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6008F5-D4B2-4ED0-3449-E333CC9D6309}"/>
                  </a:ext>
                </a:extLst>
              </p:cNvPr>
              <p:cNvSpPr txBox="1"/>
              <p:nvPr/>
            </p:nvSpPr>
            <p:spPr>
              <a:xfrm>
                <a:off x="5981461" y="2603774"/>
                <a:ext cx="6118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 Need the </a:t>
                </a:r>
                <a:r>
                  <a:rPr lang="en-US" sz="2400" dirty="0" err="1"/>
                  <a:t>p.m.f</a:t>
                </a:r>
                <a:r>
                  <a:rPr lang="en-US" sz="2400" dirty="0"/>
                  <a:t>.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(or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, if continuous)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6008F5-D4B2-4ED0-3449-E333CC9D6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461" y="2603774"/>
                <a:ext cx="6118390" cy="461665"/>
              </a:xfrm>
              <a:prstGeom prst="rect">
                <a:avLst/>
              </a:prstGeom>
              <a:blipFill>
                <a:blip r:embed="rId3"/>
                <a:stretch>
                  <a:fillRect l="-1494" t="-10526" r="-99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6BB6A7-928E-FD09-11A2-A1AFC128C9B3}"/>
                  </a:ext>
                </a:extLst>
              </p:cNvPr>
              <p:cNvSpPr txBox="1"/>
              <p:nvPr/>
            </p:nvSpPr>
            <p:spPr>
              <a:xfrm>
                <a:off x="5981466" y="3467773"/>
                <a:ext cx="525826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2.  Need to know how to generate </a:t>
                </a:r>
              </a:p>
              <a:p>
                <a:r>
                  <a:rPr lang="en-US" sz="2400" dirty="0"/>
                  <a:t>      some other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take on the same set of values, </a:t>
                </a:r>
              </a:p>
              <a:p>
                <a:r>
                  <a:rPr lang="en-US" sz="2400" dirty="0"/>
                  <a:t>      i.e., </a:t>
                </a:r>
              </a:p>
              <a:p>
                <a:r>
                  <a:rPr lang="en-US" sz="2400" dirty="0"/>
                  <a:t>      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  ⇔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6BB6A7-928E-FD09-11A2-A1AFC128C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466" y="3467773"/>
                <a:ext cx="5258267" cy="2677656"/>
              </a:xfrm>
              <a:prstGeom prst="rect">
                <a:avLst/>
              </a:prstGeom>
              <a:blipFill>
                <a:blip r:embed="rId4"/>
                <a:stretch>
                  <a:fillRect l="-1738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ADD39-6DB7-EBB7-560F-DF8BF35B1FB7}"/>
                  </a:ext>
                </a:extLst>
              </p:cNvPr>
              <p:cNvSpPr txBox="1"/>
              <p:nvPr/>
            </p:nvSpPr>
            <p:spPr>
              <a:xfrm>
                <a:off x="265865" y="3957325"/>
                <a:ext cx="510647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High-level idea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We generate an instance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Then we some probability we return that value as our instance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(accept).</a:t>
                </a:r>
              </a:p>
              <a:p>
                <a:r>
                  <a:rPr lang="en-US" sz="2400" dirty="0"/>
                  <a:t>Otherwise, we reject that value and try again.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ADD39-6DB7-EBB7-560F-DF8BF35B1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5" y="3957325"/>
                <a:ext cx="5106470" cy="2308324"/>
              </a:xfrm>
              <a:prstGeom prst="rect">
                <a:avLst/>
              </a:prstGeom>
              <a:blipFill>
                <a:blip r:embed="rId5"/>
                <a:stretch>
                  <a:fillRect l="-1912" t="-2111" r="-1553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artoon of a person holding signs&#10;&#10;Description automatically generated">
            <a:extLst>
              <a:ext uri="{FF2B5EF4-FFF2-40B4-BE49-F238E27FC236}">
                <a16:creationId xmlns:a16="http://schemas.microsoft.com/office/drawing/2014/main" id="{22120721-17AE-15A2-DD0E-6A1936180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" y="1122085"/>
            <a:ext cx="2602158" cy="26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Accept-Reject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3D12A3-FA0F-F14C-A9AA-A0D1CC2132D4}"/>
              </a:ext>
            </a:extLst>
          </p:cNvPr>
          <p:cNvSpPr/>
          <p:nvPr/>
        </p:nvSpPr>
        <p:spPr>
          <a:xfrm>
            <a:off x="299157" y="1108176"/>
            <a:ext cx="11593687" cy="5248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F23361-0AA3-3874-3A20-0F57E0027875}"/>
                  </a:ext>
                </a:extLst>
              </p:cNvPr>
              <p:cNvSpPr txBox="1"/>
              <p:nvPr/>
            </p:nvSpPr>
            <p:spPr>
              <a:xfrm>
                <a:off x="299156" y="1240614"/>
                <a:ext cx="9165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/>
                  <a:t>Accept-Reject method to generate discrete </a:t>
                </a:r>
                <a:r>
                  <a:rPr lang="en-US" sz="2400" b="1" u="sng" dirty="0" err="1"/>
                  <a:t>r.v.</a:t>
                </a:r>
                <a:r>
                  <a:rPr lang="en-US" sz="2400" b="1" u="sng" dirty="0"/>
                  <a:t> 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0" u="sng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1" u="sn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F23361-0AA3-3874-3A20-0F57E0027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56" y="1240614"/>
                <a:ext cx="9165220" cy="461665"/>
              </a:xfrm>
              <a:prstGeom prst="rect">
                <a:avLst/>
              </a:prstGeom>
              <a:blipFill>
                <a:blip r:embed="rId2"/>
                <a:stretch>
                  <a:fillRect l="-99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81FE8B-3BC5-F28E-5604-1E7ECB70DD06}"/>
                  </a:ext>
                </a:extLst>
              </p:cNvPr>
              <p:cNvSpPr txBox="1"/>
              <p:nvPr/>
            </p:nvSpPr>
            <p:spPr>
              <a:xfrm>
                <a:off x="802976" y="1834717"/>
                <a:ext cx="9791715" cy="439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 Find a discrete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which we already know how to generate, where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)&gt;0  ⇔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2.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/>
                  <a:t> be the smallest constant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dirty="0"/>
                        <m:t>s</m:t>
                      </m:r>
                      <m:r>
                        <m:rPr>
                          <m:nor/>
                        </m:rPr>
                        <a:rPr lang="en-US" sz="2400" dirty="0"/>
                        <m:t>.</m:t>
                      </m:r>
                      <m:r>
                        <m:rPr>
                          <m:nor/>
                        </m:rPr>
                        <a:rPr lang="en-US" sz="2400" dirty="0"/>
                        <m:t>t</m:t>
                      </m:r>
                      <m:r>
                        <m:rPr>
                          <m:nor/>
                        </m:rPr>
                        <a:rPr lang="en-US" sz="2400" dirty="0"/>
                        <m:t>.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  <a:p>
                <a:r>
                  <a:rPr lang="en-US" sz="2400" dirty="0"/>
                  <a:t>3.  Generate an instance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.  Call this 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  <a:p>
                <a:r>
                  <a:rPr lang="en-US" sz="2400" dirty="0"/>
                  <a:t>4.  With probability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𝐴𝑐𝑐𝑒𝑝𝑡𝑅𝑎𝑡𝑖𝑜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 ,  accept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and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.  </a:t>
                </a:r>
              </a:p>
              <a:p>
                <a:r>
                  <a:rPr lang="en-US" sz="2400" dirty="0"/>
                  <a:t>      Else, reject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and return to step 3.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81FE8B-3BC5-F28E-5604-1E7ECB70D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76" y="1834717"/>
                <a:ext cx="9791715" cy="4397294"/>
              </a:xfrm>
              <a:prstGeom prst="rect">
                <a:avLst/>
              </a:prstGeom>
              <a:blipFill>
                <a:blip r:embed="rId3"/>
                <a:stretch>
                  <a:fillRect l="-996" t="-1110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2BFA6C-6367-BB45-5867-063397153B3D}"/>
              </a:ext>
            </a:extLst>
          </p:cNvPr>
          <p:cNvSpPr/>
          <p:nvPr/>
        </p:nvSpPr>
        <p:spPr>
          <a:xfrm>
            <a:off x="3302000" y="5092700"/>
            <a:ext cx="3302000" cy="77677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2E8EFA-2AF7-CA97-F1B5-101FD27819FB}"/>
              </a:ext>
            </a:extLst>
          </p:cNvPr>
          <p:cNvGrpSpPr/>
          <p:nvPr/>
        </p:nvGrpSpPr>
        <p:grpSpPr>
          <a:xfrm>
            <a:off x="6668945" y="3215207"/>
            <a:ext cx="3860800" cy="1908175"/>
            <a:chOff x="6680094" y="3213353"/>
            <a:chExt cx="3860800" cy="1908175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4E8FC4F6-7805-51BD-2B94-EB2948999473}"/>
                </a:ext>
              </a:extLst>
            </p:cNvPr>
            <p:cNvSpPr/>
            <p:nvPr/>
          </p:nvSpPr>
          <p:spPr>
            <a:xfrm>
              <a:off x="6680094" y="3213353"/>
              <a:ext cx="3860800" cy="1908175"/>
            </a:xfrm>
            <a:prstGeom prst="wedgeEllipseCallout">
              <a:avLst>
                <a:gd name="adj1" fmla="val -50559"/>
                <a:gd name="adj2" fmla="val 49651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3318209-D65F-1E33-E2EC-67173F0972F1}"/>
                    </a:ext>
                  </a:extLst>
                </p:cNvPr>
                <p:cNvSpPr txBox="1"/>
                <p:nvPr/>
              </p:nvSpPr>
              <p:spPr>
                <a:xfrm>
                  <a:off x="7233124" y="3416300"/>
                  <a:ext cx="3124412" cy="15696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Relative likelihood</a:t>
                  </a:r>
                </a:p>
                <a:p>
                  <a:r>
                    <a:rPr lang="en-US" sz="2400" dirty="0"/>
                    <a:t>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400" dirty="0"/>
                    <a:t> being an instance </a:t>
                  </a:r>
                </a:p>
                <a:p>
                  <a:r>
                    <a:rPr lang="en-US" sz="2400" dirty="0"/>
                    <a:t>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/>
                    <a:t> versus an instance </a:t>
                  </a:r>
                </a:p>
                <a:p>
                  <a:r>
                    <a:rPr lang="en-US" sz="2400" dirty="0"/>
                    <a:t>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sz="2400" dirty="0"/>
                    <a:t>. 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3318209-D65F-1E33-E2EC-67173F0972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3124" y="3416300"/>
                  <a:ext cx="3124412" cy="1569660"/>
                </a:xfrm>
                <a:prstGeom prst="rect">
                  <a:avLst/>
                </a:prstGeom>
                <a:blipFill>
                  <a:blip r:embed="rId4"/>
                  <a:stretch>
                    <a:fillRect l="-3125" t="-3113" r="-2539" b="-81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1056DB-5170-1C3E-C22A-398CEF75882F}"/>
              </a:ext>
            </a:extLst>
          </p:cNvPr>
          <p:cNvGrpSpPr/>
          <p:nvPr/>
        </p:nvGrpSpPr>
        <p:grpSpPr>
          <a:xfrm>
            <a:off x="7493000" y="5081852"/>
            <a:ext cx="3860800" cy="1234822"/>
            <a:chOff x="7528224" y="5121528"/>
            <a:chExt cx="3860800" cy="1234822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D007BCA0-329D-C246-9907-7A0EB16F260C}"/>
                </a:ext>
              </a:extLst>
            </p:cNvPr>
            <p:cNvSpPr/>
            <p:nvPr/>
          </p:nvSpPr>
          <p:spPr>
            <a:xfrm>
              <a:off x="7528224" y="5121528"/>
              <a:ext cx="3860800" cy="1234822"/>
            </a:xfrm>
            <a:prstGeom prst="wedgeEllipseCallout">
              <a:avLst>
                <a:gd name="adj1" fmla="val -69309"/>
                <a:gd name="adj2" fmla="val 336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0048A44-F144-9C0E-687B-A4C3A2FFE9EF}"/>
                    </a:ext>
                  </a:extLst>
                </p:cNvPr>
                <p:cNvSpPr txBox="1"/>
                <p:nvPr/>
              </p:nvSpPr>
              <p:spPr>
                <a:xfrm>
                  <a:off x="8229388" y="5375026"/>
                  <a:ext cx="312441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2400" dirty="0"/>
                    <a:t> ensures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𝐴𝑐𝑐𝑒𝑝𝑡𝑅𝑎𝑡𝑖𝑜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&lt;1.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0048A44-F144-9C0E-687B-A4C3A2FFE9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388" y="5375026"/>
                  <a:ext cx="3124412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1559" t="-5839" b="-8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916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Accept-Reject Method: Correctness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094EFB-0B39-BA11-3780-AF0E2D620FF8}"/>
              </a:ext>
            </a:extLst>
          </p:cNvPr>
          <p:cNvGrpSpPr/>
          <p:nvPr/>
        </p:nvGrpSpPr>
        <p:grpSpPr>
          <a:xfrm>
            <a:off x="269522" y="996916"/>
            <a:ext cx="11593687" cy="807522"/>
            <a:chOff x="269522" y="996916"/>
            <a:chExt cx="11593687" cy="8075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3D12A3-FA0F-F14C-A9AA-A0D1CC2132D4}"/>
                </a:ext>
              </a:extLst>
            </p:cNvPr>
            <p:cNvSpPr/>
            <p:nvPr/>
          </p:nvSpPr>
          <p:spPr>
            <a:xfrm>
              <a:off x="269522" y="996916"/>
              <a:ext cx="11593687" cy="8075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F23361-0AA3-3874-3A20-0F57E0027875}"/>
                    </a:ext>
                  </a:extLst>
                </p:cNvPr>
                <p:cNvSpPr txBox="1"/>
                <p:nvPr/>
              </p:nvSpPr>
              <p:spPr>
                <a:xfrm>
                  <a:off x="328791" y="1150432"/>
                  <a:ext cx="111562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Claim: 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F23361-0AA3-3874-3A20-0F57E00278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791" y="1150432"/>
                  <a:ext cx="11156244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874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F09EA79-8226-417D-0ED0-4D0AEEA93A00}"/>
              </a:ext>
            </a:extLst>
          </p:cNvPr>
          <p:cNvSpPr/>
          <p:nvPr/>
        </p:nvSpPr>
        <p:spPr>
          <a:xfrm>
            <a:off x="328791" y="1976644"/>
            <a:ext cx="11593687" cy="4686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75A19-7AA1-682B-7239-8C6342E19C6F}"/>
              </a:ext>
            </a:extLst>
          </p:cNvPr>
          <p:cNvSpPr txBox="1"/>
          <p:nvPr/>
        </p:nvSpPr>
        <p:spPr>
          <a:xfrm>
            <a:off x="328791" y="2193513"/>
            <a:ext cx="10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778963-FE45-DC2F-99AF-CBCA12E08619}"/>
                  </a:ext>
                </a:extLst>
              </p:cNvPr>
              <p:cNvSpPr txBox="1"/>
              <p:nvPr/>
            </p:nvSpPr>
            <p:spPr>
              <a:xfrm>
                <a:off x="1113365" y="2326494"/>
                <a:ext cx="107498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Frac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generated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accepted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generated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accepted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generated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778963-FE45-DC2F-99AF-CBCA12E08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365" y="2326494"/>
                <a:ext cx="10749844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561D71-741E-3AC1-6C00-45D53BDF352C}"/>
                  </a:ext>
                </a:extLst>
              </p:cNvPr>
              <p:cNvSpPr txBox="1"/>
              <p:nvPr/>
            </p:nvSpPr>
            <p:spPr>
              <a:xfrm>
                <a:off x="5481106" y="2779025"/>
                <a:ext cx="2240844" cy="73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561D71-741E-3AC1-6C00-45D53BDF3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06" y="2779025"/>
                <a:ext cx="2240844" cy="730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E55D0A-6949-B80A-21E9-00E5EC181E91}"/>
                  </a:ext>
                </a:extLst>
              </p:cNvPr>
              <p:cNvSpPr txBox="1"/>
              <p:nvPr/>
            </p:nvSpPr>
            <p:spPr>
              <a:xfrm>
                <a:off x="781756" y="3763055"/>
                <a:ext cx="10191044" cy="83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Frac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any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accepted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Frac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generated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accepted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E55D0A-6949-B80A-21E9-00E5EC181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56" y="3763055"/>
                <a:ext cx="10191044" cy="839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23CB59-FC95-6481-C511-A987CB08A3CB}"/>
                  </a:ext>
                </a:extLst>
              </p:cNvPr>
              <p:cNvSpPr txBox="1"/>
              <p:nvPr/>
            </p:nvSpPr>
            <p:spPr>
              <a:xfrm>
                <a:off x="5210525" y="4570408"/>
                <a:ext cx="1676400" cy="83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23CB59-FC95-6481-C511-A987CB08A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25" y="4570408"/>
                <a:ext cx="1676400" cy="839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666A8BA-8575-457E-DDDC-1338351168C2}"/>
              </a:ext>
            </a:extLst>
          </p:cNvPr>
          <p:cNvGrpSpPr/>
          <p:nvPr/>
        </p:nvGrpSpPr>
        <p:grpSpPr>
          <a:xfrm>
            <a:off x="7516987" y="2763298"/>
            <a:ext cx="1094490" cy="742679"/>
            <a:chOff x="7516987" y="2763298"/>
            <a:chExt cx="1094490" cy="742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B4AD85B-4734-B011-5C20-59663A11C24C}"/>
                    </a:ext>
                  </a:extLst>
                </p:cNvPr>
                <p:cNvSpPr txBox="1"/>
                <p:nvPr/>
              </p:nvSpPr>
              <p:spPr>
                <a:xfrm>
                  <a:off x="7516987" y="2763298"/>
                  <a:ext cx="1034344" cy="678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 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B4AD85B-4734-B011-5C20-59663A11C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987" y="2763298"/>
                  <a:ext cx="1034344" cy="678712"/>
                </a:xfrm>
                <a:prstGeom prst="rect">
                  <a:avLst/>
                </a:prstGeom>
                <a:blipFill>
                  <a:blip r:embed="rId8"/>
                  <a:stretch>
                    <a:fillRect r="-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8B1A0C-FD03-3D97-8C00-74A6853FA11B}"/>
                </a:ext>
              </a:extLst>
            </p:cNvPr>
            <p:cNvSpPr/>
            <p:nvPr/>
          </p:nvSpPr>
          <p:spPr>
            <a:xfrm>
              <a:off x="7874877" y="2775584"/>
              <a:ext cx="736600" cy="73039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E0E41F-F679-B9EE-38B9-37965A8C2C4A}"/>
              </a:ext>
            </a:extLst>
          </p:cNvPr>
          <p:cNvGrpSpPr/>
          <p:nvPr/>
        </p:nvGrpSpPr>
        <p:grpSpPr>
          <a:xfrm>
            <a:off x="6660797" y="4561270"/>
            <a:ext cx="868890" cy="758629"/>
            <a:chOff x="6660797" y="4561270"/>
            <a:chExt cx="868890" cy="758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BC166D1-46CD-8C04-74F2-D85B37A19595}"/>
                    </a:ext>
                  </a:extLst>
                </p:cNvPr>
                <p:cNvSpPr txBox="1"/>
                <p:nvPr/>
              </p:nvSpPr>
              <p:spPr>
                <a:xfrm>
                  <a:off x="6660797" y="4561270"/>
                  <a:ext cx="838200" cy="66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BC166D1-46CD-8C04-74F2-D85B37A19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797" y="4561270"/>
                  <a:ext cx="838200" cy="6685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8070E3-A792-09C9-0824-8FE3CD72D072}"/>
                </a:ext>
              </a:extLst>
            </p:cNvPr>
            <p:cNvSpPr/>
            <p:nvPr/>
          </p:nvSpPr>
          <p:spPr>
            <a:xfrm>
              <a:off x="7015865" y="4589506"/>
              <a:ext cx="513822" cy="73039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CE2FC4-3AC2-5A58-7085-E57EFE53A32D}"/>
                  </a:ext>
                </a:extLst>
              </p:cNvPr>
              <p:cNvSpPr txBox="1"/>
              <p:nvPr/>
            </p:nvSpPr>
            <p:spPr>
              <a:xfrm>
                <a:off x="1520115" y="5865682"/>
                <a:ext cx="6009572" cy="702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set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Frac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generated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accepted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Frac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any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value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accepted</m:t>
                              </m:r>
                            </m:den>
                          </m:f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CE2FC4-3AC2-5A58-7085-E57EFE53A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15" y="5865682"/>
                <a:ext cx="6009572" cy="702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D09B62-E986-78FB-57BC-836BB5F2A485}"/>
                  </a:ext>
                </a:extLst>
              </p:cNvPr>
              <p:cNvSpPr txBox="1"/>
              <p:nvPr/>
            </p:nvSpPr>
            <p:spPr>
              <a:xfrm>
                <a:off x="7107332" y="5684446"/>
                <a:ext cx="1648181" cy="1065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  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den>
                          </m:f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D09B62-E986-78FB-57BC-836BB5F2A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32" y="5684446"/>
                <a:ext cx="1648181" cy="10650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F964EF7-0BEF-C431-34DB-9508FF09D1DE}"/>
              </a:ext>
            </a:extLst>
          </p:cNvPr>
          <p:cNvGrpSpPr/>
          <p:nvPr/>
        </p:nvGrpSpPr>
        <p:grpSpPr>
          <a:xfrm>
            <a:off x="8343538" y="5861084"/>
            <a:ext cx="1387832" cy="730393"/>
            <a:chOff x="8343538" y="5861084"/>
            <a:chExt cx="1387832" cy="7303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151BDC2-D6D5-D79C-23D4-C70834E8D566}"/>
                    </a:ext>
                  </a:extLst>
                </p:cNvPr>
                <p:cNvSpPr txBox="1"/>
                <p:nvPr/>
              </p:nvSpPr>
              <p:spPr>
                <a:xfrm>
                  <a:off x="8343538" y="5982302"/>
                  <a:ext cx="13878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 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151BDC2-D6D5-D79C-23D4-C70834E8D5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538" y="5982302"/>
                  <a:ext cx="138783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501FE7-BBAC-1EC0-B174-FE734B040113}"/>
                </a:ext>
              </a:extLst>
            </p:cNvPr>
            <p:cNvSpPr/>
            <p:nvPr/>
          </p:nvSpPr>
          <p:spPr>
            <a:xfrm>
              <a:off x="8808072" y="5861084"/>
              <a:ext cx="803700" cy="73039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57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6" grpId="0"/>
      <p:bldP spid="17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Accept-Reject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FCECAA-1A69-CA98-287B-931D817056EA}"/>
              </a:ext>
            </a:extLst>
          </p:cNvPr>
          <p:cNvGrpSpPr/>
          <p:nvPr/>
        </p:nvGrpSpPr>
        <p:grpSpPr>
          <a:xfrm>
            <a:off x="299156" y="1108176"/>
            <a:ext cx="11593687" cy="807522"/>
            <a:chOff x="299156" y="1108176"/>
            <a:chExt cx="11593687" cy="8075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3D12A3-FA0F-F14C-A9AA-A0D1CC2132D4}"/>
                </a:ext>
              </a:extLst>
            </p:cNvPr>
            <p:cNvSpPr/>
            <p:nvPr/>
          </p:nvSpPr>
          <p:spPr>
            <a:xfrm>
              <a:off x="299156" y="1108176"/>
              <a:ext cx="11593687" cy="8075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F23361-0AA3-3874-3A20-0F57E0027875}"/>
                    </a:ext>
                  </a:extLst>
                </p:cNvPr>
                <p:cNvSpPr txBox="1"/>
                <p:nvPr/>
              </p:nvSpPr>
              <p:spPr>
                <a:xfrm>
                  <a:off x="299156" y="1240614"/>
                  <a:ext cx="111562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Theorem:  </a:t>
                  </a:r>
                  <a:r>
                    <a:rPr lang="en-US" sz="2400" dirty="0"/>
                    <a:t>On average, only need to generate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values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sz="2400" dirty="0"/>
                    <a:t> before one is accepted.  </a:t>
                  </a:r>
                  <a:r>
                    <a:rPr lang="en-US" sz="2400" b="1" dirty="0"/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F23361-0AA3-3874-3A20-0F57E00278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56" y="1240614"/>
                  <a:ext cx="11156244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820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F09EA79-8226-417D-0ED0-4D0AEEA93A00}"/>
              </a:ext>
            </a:extLst>
          </p:cNvPr>
          <p:cNvSpPr/>
          <p:nvPr/>
        </p:nvSpPr>
        <p:spPr>
          <a:xfrm>
            <a:off x="2540326" y="4026188"/>
            <a:ext cx="7761540" cy="2695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75A19-7AA1-682B-7239-8C6342E19C6F}"/>
              </a:ext>
            </a:extLst>
          </p:cNvPr>
          <p:cNvSpPr txBox="1"/>
          <p:nvPr/>
        </p:nvSpPr>
        <p:spPr>
          <a:xfrm>
            <a:off x="361936" y="2320050"/>
            <a:ext cx="133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Proof: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A0078-BC40-E14C-0D59-D980DACAB67A}"/>
              </a:ext>
            </a:extLst>
          </p:cNvPr>
          <p:cNvGrpSpPr/>
          <p:nvPr/>
        </p:nvGrpSpPr>
        <p:grpSpPr>
          <a:xfrm>
            <a:off x="2994217" y="4229172"/>
            <a:ext cx="5766122" cy="962097"/>
            <a:chOff x="499010" y="3882450"/>
            <a:chExt cx="5766122" cy="962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EE0A10D-009A-F628-2555-DD8C02E366DA}"/>
                    </a:ext>
                  </a:extLst>
                </p:cNvPr>
                <p:cNvSpPr txBox="1"/>
                <p:nvPr/>
              </p:nvSpPr>
              <p:spPr>
                <a:xfrm>
                  <a:off x="499010" y="3936966"/>
                  <a:ext cx="5715001" cy="786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Frac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any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value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accepted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 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EE0A10D-009A-F628-2555-DD8C02E366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10" y="3936966"/>
                  <a:ext cx="5715001" cy="7863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2AB02F-7057-F5C3-CF80-BC7137809835}"/>
                </a:ext>
              </a:extLst>
            </p:cNvPr>
            <p:cNvSpPr/>
            <p:nvPr/>
          </p:nvSpPr>
          <p:spPr>
            <a:xfrm>
              <a:off x="5553932" y="3882450"/>
              <a:ext cx="711200" cy="9620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33326E-3FEF-2B39-50D2-4B199A5CDC66}"/>
                  </a:ext>
                </a:extLst>
              </p:cNvPr>
              <p:cNvSpPr txBox="1"/>
              <p:nvPr/>
            </p:nvSpPr>
            <p:spPr>
              <a:xfrm>
                <a:off x="2556368" y="5611328"/>
                <a:ext cx="7594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values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generated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until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accepted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33326E-3FEF-2B39-50D2-4B199A5CD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68" y="5611328"/>
                <a:ext cx="7594602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DBADE-51A6-65B8-97B1-5A78E17EFD96}"/>
              </a:ext>
            </a:extLst>
          </p:cNvPr>
          <p:cNvGrpSpPr/>
          <p:nvPr/>
        </p:nvGrpSpPr>
        <p:grpSpPr>
          <a:xfrm>
            <a:off x="540978" y="2387095"/>
            <a:ext cx="8069622" cy="2454533"/>
            <a:chOff x="540978" y="2387095"/>
            <a:chExt cx="8069622" cy="2454533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0D3C0079-62AA-0B4A-C869-C05A6DB95EA3}"/>
                </a:ext>
              </a:extLst>
            </p:cNvPr>
            <p:cNvSpPr/>
            <p:nvPr/>
          </p:nvSpPr>
          <p:spPr>
            <a:xfrm>
              <a:off x="2556368" y="2387095"/>
              <a:ext cx="6054232" cy="1273986"/>
            </a:xfrm>
            <a:prstGeom prst="wedgeEllipseCallout">
              <a:avLst>
                <a:gd name="adj1" fmla="val -61889"/>
                <a:gd name="adj2" fmla="val 5361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ECD64B-E2D9-9185-9531-D88CB57E66B8}"/>
                </a:ext>
              </a:extLst>
            </p:cNvPr>
            <p:cNvSpPr txBox="1"/>
            <p:nvPr/>
          </p:nvSpPr>
          <p:spPr>
            <a:xfrm>
              <a:off x="3110339" y="2849430"/>
              <a:ext cx="4946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This is easy.  Use what we just proved!</a:t>
              </a:r>
            </a:p>
          </p:txBody>
        </p:sp>
        <p:pic>
          <p:nvPicPr>
            <p:cNvPr id="14" name="Picture 13" descr="A cartoon light bulb pointing at something">
              <a:extLst>
                <a:ext uri="{FF2B5EF4-FFF2-40B4-BE49-F238E27FC236}">
                  <a16:creationId xmlns:a16="http://schemas.microsoft.com/office/drawing/2014/main" id="{A08F5CB0-BDBD-1026-07FE-D557E6089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78" y="3049898"/>
              <a:ext cx="1641299" cy="1791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44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9233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Back to the Interview Question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8519" y="6356350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/>
              <p:nvPr/>
            </p:nvSpPr>
            <p:spPr>
              <a:xfrm>
                <a:off x="162440" y="882220"/>
                <a:ext cx="7120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Generate instance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where</m:t>
                    </m:r>
                    <m:r>
                      <m:rPr>
                        <m:nor/>
                      </m:rPr>
                      <a:rPr lang="en-US" sz="2400" b="0" i="0" dirty="0" smtClean="0"/>
                      <m:t>: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40" y="882220"/>
                <a:ext cx="7120804" cy="461665"/>
              </a:xfrm>
              <a:prstGeom prst="rect">
                <a:avLst/>
              </a:prstGeom>
              <a:blipFill>
                <a:blip r:embed="rId2"/>
                <a:stretch>
                  <a:fillRect l="-137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E711CD-DF59-0E01-560B-23C23A917807}"/>
                  </a:ext>
                </a:extLst>
              </p:cNvPr>
              <p:cNvSpPr txBox="1"/>
              <p:nvPr/>
            </p:nvSpPr>
            <p:spPr>
              <a:xfrm>
                <a:off x="6319383" y="2046612"/>
                <a:ext cx="58726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Question: </a:t>
                </a:r>
                <a:r>
                  <a:rPr lang="en-US" sz="2400" dirty="0"/>
                  <a:t>You don’t know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/>
                      <m:t>  </m:t>
                    </m:r>
                    <m:r>
                      <m:rPr>
                        <m:nor/>
                      </m:rPr>
                      <a:rPr lang="en-US" sz="2400" b="0" i="0" dirty="0" smtClean="0"/>
                      <m:t>Can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look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up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one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time</m:t>
                    </m:r>
                    <m:r>
                      <m:rPr>
                        <m:nor/>
                      </m:rPr>
                      <a:rPr lang="en-US" sz="2400" b="0" i="0" dirty="0" smtClean="0"/>
                      <m:t>, </m:t>
                    </m:r>
                  </m:oMath>
                </a14:m>
                <a:r>
                  <a:rPr lang="en-US" sz="2400" b="0" dirty="0"/>
                  <a:t>but takes time to look up each one, and they change over time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E711CD-DF59-0E01-560B-23C23A917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383" y="2046612"/>
                <a:ext cx="5872617" cy="1200329"/>
              </a:xfrm>
              <a:prstGeom prst="rect">
                <a:avLst/>
              </a:prstGeom>
              <a:blipFill>
                <a:blip r:embed="rId3"/>
                <a:stretch>
                  <a:fillRect l="-166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0B56D9-91E6-7F75-2457-28AF2FB6581F}"/>
                  </a:ext>
                </a:extLst>
              </p:cNvPr>
              <p:cNvSpPr txBox="1"/>
              <p:nvPr/>
            </p:nvSpPr>
            <p:spPr>
              <a:xfrm>
                <a:off x="-223383" y="1590202"/>
                <a:ext cx="6319383" cy="1655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.    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⋅0.33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.    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0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w</m:t>
                                                  </m:r>
                                                  <m: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p</m:t>
                                                  </m:r>
                                                  <m: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.    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=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10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−6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00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10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chemeClr val="accent1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−6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⋅0.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0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2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n-US" sz="200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en-US" sz="200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⋯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n-US" sz="20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 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w</m:t>
                                            </m:r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p</m:t>
                                            </m:r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.   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10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6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−6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10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6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sz="200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−6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0B56D9-91E6-7F75-2457-28AF2FB65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3383" y="1590202"/>
                <a:ext cx="6319383" cy="1655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F32611-DAA8-0729-EB39-C6733804FABB}"/>
                  </a:ext>
                </a:extLst>
              </p:cNvPr>
              <p:cNvSpPr txBox="1"/>
              <p:nvPr/>
            </p:nvSpPr>
            <p:spPr>
              <a:xfrm>
                <a:off x="6319383" y="991268"/>
                <a:ext cx="5872617" cy="8360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Given</a:t>
                </a:r>
                <a:r>
                  <a:rPr lang="en-US" sz="2400" dirty="0"/>
                  <a:t>:  All the constants,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sup>
                        </m:sSup>
                      </m:sub>
                    </m:sSub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are 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F32611-DAA8-0729-EB39-C6733804F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383" y="991268"/>
                <a:ext cx="5872617" cy="836063"/>
              </a:xfrm>
              <a:prstGeom prst="rect">
                <a:avLst/>
              </a:prstGeom>
              <a:blipFill>
                <a:blip r:embed="rId5"/>
                <a:stretch>
                  <a:fillRect l="-166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1852E20-173B-0C42-0B28-810F4C664B2F}"/>
              </a:ext>
            </a:extLst>
          </p:cNvPr>
          <p:cNvSpPr/>
          <p:nvPr/>
        </p:nvSpPr>
        <p:spPr>
          <a:xfrm>
            <a:off x="352740" y="3626741"/>
            <a:ext cx="11465011" cy="3094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C52585-AD43-4013-1431-57CCC1D7D93F}"/>
                  </a:ext>
                </a:extLst>
              </p:cNvPr>
              <p:cNvSpPr txBox="1"/>
              <p:nvPr/>
            </p:nvSpPr>
            <p:spPr>
              <a:xfrm>
                <a:off x="609753" y="3671617"/>
                <a:ext cx="7390828" cy="2931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Solution: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 Accept-Reject!</a:t>
                </a:r>
              </a:p>
              <a:p>
                <a:pPr lvl="1"/>
                <a:endParaRPr lang="en-US" sz="1200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 2, 3, …,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0" i="0" dirty="0" smtClean="0"/>
                      <m:t>each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with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probability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Observe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Generate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 instance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Look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up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only</m:t>
                    </m:r>
                    <m:r>
                      <m:rPr>
                        <m:nor/>
                      </m:rPr>
                      <a:rPr lang="en-US" sz="2400" b="0" i="0" dirty="0" smtClean="0"/>
                      <m:t>.</m:t>
                    </m:r>
                  </m:oMath>
                </a14:m>
                <a:endParaRPr lang="en-US" sz="2400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 :  ACCEPT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,  RETURN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Else, Return to Step 3.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C52585-AD43-4013-1431-57CCC1D7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3" y="3671617"/>
                <a:ext cx="7390828" cy="2931059"/>
              </a:xfrm>
              <a:prstGeom prst="rect">
                <a:avLst/>
              </a:prstGeom>
              <a:blipFill>
                <a:blip r:embed="rId6"/>
                <a:stretch>
                  <a:fillRect l="-1320" t="-1663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5863169-273F-9BF2-8B96-0126E4895A26}"/>
              </a:ext>
            </a:extLst>
          </p:cNvPr>
          <p:cNvGrpSpPr/>
          <p:nvPr/>
        </p:nvGrpSpPr>
        <p:grpSpPr>
          <a:xfrm>
            <a:off x="8034559" y="3772889"/>
            <a:ext cx="1816670" cy="529131"/>
            <a:chOff x="7434951" y="3818112"/>
            <a:chExt cx="1512279" cy="696907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4BEFF8C3-9487-C663-BD7C-86A94A959CDF}"/>
                </a:ext>
              </a:extLst>
            </p:cNvPr>
            <p:cNvSpPr/>
            <p:nvPr/>
          </p:nvSpPr>
          <p:spPr>
            <a:xfrm>
              <a:off x="7434951" y="3818112"/>
              <a:ext cx="1512279" cy="696907"/>
            </a:xfrm>
            <a:prstGeom prst="wedgeEllipseCallout">
              <a:avLst>
                <a:gd name="adj1" fmla="val -61889"/>
                <a:gd name="adj2" fmla="val 5361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99A701B-0594-EF8D-5C16-B3F197EB2F16}"/>
                    </a:ext>
                  </a:extLst>
                </p:cNvPr>
                <p:cNvSpPr txBox="1"/>
                <p:nvPr/>
              </p:nvSpPr>
              <p:spPr>
                <a:xfrm>
                  <a:off x="7472984" y="3954107"/>
                  <a:ext cx="143621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bg1"/>
                            </a:solidFill>
                          </a:rPr>
                          <m:t>What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bg1"/>
                            </a:solidFill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99A701B-0594-EF8D-5C16-B3F197EB2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2984" y="3954107"/>
                  <a:ext cx="1436212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F0756-531D-1FE1-EE99-9DB116DE02E6}"/>
              </a:ext>
            </a:extLst>
          </p:cNvPr>
          <p:cNvGrpSpPr/>
          <p:nvPr/>
        </p:nvGrpSpPr>
        <p:grpSpPr>
          <a:xfrm>
            <a:off x="9746857" y="6142486"/>
            <a:ext cx="1436212" cy="502112"/>
            <a:chOff x="7434951" y="3801929"/>
            <a:chExt cx="1512279" cy="696907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3772BF3D-BBCA-EC55-C3D0-9CB222613547}"/>
                </a:ext>
              </a:extLst>
            </p:cNvPr>
            <p:cNvSpPr/>
            <p:nvPr/>
          </p:nvSpPr>
          <p:spPr>
            <a:xfrm>
              <a:off x="7434951" y="3801929"/>
              <a:ext cx="1512279" cy="696907"/>
            </a:xfrm>
            <a:prstGeom prst="wedgeEllipseCallout">
              <a:avLst>
                <a:gd name="adj1" fmla="val 71087"/>
                <a:gd name="adj2" fmla="val 5361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70AC31-BD57-A780-05AE-F44148E450EA}"/>
                    </a:ext>
                  </a:extLst>
                </p:cNvPr>
                <p:cNvSpPr txBox="1"/>
                <p:nvPr/>
              </p:nvSpPr>
              <p:spPr>
                <a:xfrm>
                  <a:off x="7533429" y="3801929"/>
                  <a:ext cx="122925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70AC31-BD57-A780-05AE-F44148E45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429" y="3801929"/>
                  <a:ext cx="1229255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7C8EAD-9FCD-D4D9-5E52-D51C6954FD92}"/>
              </a:ext>
            </a:extLst>
          </p:cNvPr>
          <p:cNvGrpSpPr/>
          <p:nvPr/>
        </p:nvGrpSpPr>
        <p:grpSpPr>
          <a:xfrm>
            <a:off x="8113434" y="5023387"/>
            <a:ext cx="3412060" cy="1018749"/>
            <a:chOff x="7876391" y="5046351"/>
            <a:chExt cx="3412060" cy="1018749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B0732498-9D62-D4DB-CA8D-9AFA6512C5D0}"/>
                </a:ext>
              </a:extLst>
            </p:cNvPr>
            <p:cNvSpPr/>
            <p:nvPr/>
          </p:nvSpPr>
          <p:spPr>
            <a:xfrm>
              <a:off x="7876391" y="5046351"/>
              <a:ext cx="3301094" cy="1018749"/>
            </a:xfrm>
            <a:prstGeom prst="wedgeEllipseCallout">
              <a:avLst>
                <a:gd name="adj1" fmla="val -61889"/>
                <a:gd name="adj2" fmla="val 5361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CD64CC-CA1B-F75D-AC21-40E368C3F873}"/>
                </a:ext>
              </a:extLst>
            </p:cNvPr>
            <p:cNvSpPr txBox="1"/>
            <p:nvPr/>
          </p:nvSpPr>
          <p:spPr>
            <a:xfrm>
              <a:off x="8153400" y="5186690"/>
              <a:ext cx="31350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How many lookups are 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required in expectation?</a:t>
              </a:r>
              <a:endParaRPr lang="en-US" sz="2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AE97F0-BE0C-DEDC-5E79-D5A258E05AD2}"/>
              </a:ext>
            </a:extLst>
          </p:cNvPr>
          <p:cNvGrpSpPr/>
          <p:nvPr/>
        </p:nvGrpSpPr>
        <p:grpSpPr>
          <a:xfrm>
            <a:off x="9840382" y="3994601"/>
            <a:ext cx="1436212" cy="696907"/>
            <a:chOff x="7434951" y="3801929"/>
            <a:chExt cx="1512279" cy="696907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147D027B-4527-F911-EB8F-F6277F4F3772}"/>
                </a:ext>
              </a:extLst>
            </p:cNvPr>
            <p:cNvSpPr/>
            <p:nvPr/>
          </p:nvSpPr>
          <p:spPr>
            <a:xfrm>
              <a:off x="7434951" y="3801929"/>
              <a:ext cx="1512279" cy="696907"/>
            </a:xfrm>
            <a:prstGeom prst="wedgeEllipseCallout">
              <a:avLst>
                <a:gd name="adj1" fmla="val 71087"/>
                <a:gd name="adj2" fmla="val 5361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EFD1C68-C51C-3760-12A3-4B58778C1DA2}"/>
                    </a:ext>
                  </a:extLst>
                </p:cNvPr>
                <p:cNvSpPr txBox="1"/>
                <p:nvPr/>
              </p:nvSpPr>
              <p:spPr>
                <a:xfrm>
                  <a:off x="7576463" y="3923264"/>
                  <a:ext cx="122925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EFD1C68-C51C-3760-12A3-4B58778C1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463" y="3923264"/>
                  <a:ext cx="1229255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07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12" grpId="0"/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735E4C0-9CAA-9992-DB5F-24B4637347CD}"/>
              </a:ext>
            </a:extLst>
          </p:cNvPr>
          <p:cNvSpPr/>
          <p:nvPr/>
        </p:nvSpPr>
        <p:spPr>
          <a:xfrm>
            <a:off x="1653875" y="585960"/>
            <a:ext cx="8574656" cy="1966823"/>
          </a:xfrm>
          <a:prstGeom prst="wedgeEllipseCallout">
            <a:avLst>
              <a:gd name="adj1" fmla="val -43268"/>
              <a:gd name="adj2" fmla="val 63132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We’ve seen many examples of distributions. </a:t>
            </a:r>
          </a:p>
          <a:p>
            <a:pPr algn="ctr"/>
            <a:r>
              <a:rPr lang="en-US" sz="2400" dirty="0"/>
              <a:t>How do we generate instances of a given distribution?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679EAE-DF97-5F8B-44B5-A6A2F838CF8F}"/>
              </a:ext>
            </a:extLst>
          </p:cNvPr>
          <p:cNvSpPr txBox="1"/>
          <p:nvPr/>
        </p:nvSpPr>
        <p:spPr>
          <a:xfrm>
            <a:off x="3377652" y="3157268"/>
            <a:ext cx="39548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Two methods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 Inverse Transform method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 Accept-Reject method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D67924-B1D7-547C-1427-5FCE229F0C0D}"/>
              </a:ext>
            </a:extLst>
          </p:cNvPr>
          <p:cNvGrpSpPr/>
          <p:nvPr/>
        </p:nvGrpSpPr>
        <p:grpSpPr>
          <a:xfrm>
            <a:off x="7332453" y="3812875"/>
            <a:ext cx="2711808" cy="1283385"/>
            <a:chOff x="7332453" y="3812875"/>
            <a:chExt cx="2711808" cy="1283385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8840438F-72BE-09F7-ACA1-B86175573899}"/>
                </a:ext>
              </a:extLst>
            </p:cNvPr>
            <p:cNvSpPr/>
            <p:nvPr/>
          </p:nvSpPr>
          <p:spPr>
            <a:xfrm>
              <a:off x="7332453" y="3812875"/>
              <a:ext cx="284672" cy="128338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8296039-6EAE-C523-5CA5-BB71BD671CBD}"/>
                    </a:ext>
                  </a:extLst>
                </p:cNvPr>
                <p:cNvSpPr txBox="1"/>
                <p:nvPr/>
              </p:nvSpPr>
              <p:spPr>
                <a:xfrm>
                  <a:off x="7690860" y="3946735"/>
                  <a:ext cx="2353401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70C0"/>
                      </a:solidFill>
                    </a:rPr>
                    <a:t>Both assume we</a:t>
                  </a:r>
                </a:p>
                <a:p>
                  <a:r>
                    <a:rPr lang="en-US" sz="2000" dirty="0">
                      <a:solidFill>
                        <a:srgbClr val="0070C0"/>
                      </a:solidFill>
                    </a:rPr>
                    <a:t>already have </a:t>
                  </a:r>
                </a:p>
                <a:p>
                  <a:r>
                    <a:rPr lang="en-US" sz="2000" dirty="0">
                      <a:solidFill>
                        <a:srgbClr val="0070C0"/>
                      </a:solidFill>
                    </a:rPr>
                    <a:t>generator for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en-US" sz="2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8296039-6EAE-C523-5CA5-BB71BD671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860" y="3946735"/>
                  <a:ext cx="2353401" cy="1015663"/>
                </a:xfrm>
                <a:prstGeom prst="rect">
                  <a:avLst/>
                </a:prstGeom>
                <a:blipFill>
                  <a:blip r:embed="rId2"/>
                  <a:stretch>
                    <a:fillRect l="-2850"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49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Accept-Reject Method: Continuous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3D12A3-FA0F-F14C-A9AA-A0D1CC2132D4}"/>
              </a:ext>
            </a:extLst>
          </p:cNvPr>
          <p:cNvSpPr/>
          <p:nvPr/>
        </p:nvSpPr>
        <p:spPr>
          <a:xfrm>
            <a:off x="299156" y="1108176"/>
            <a:ext cx="11593687" cy="5248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F23361-0AA3-3874-3A20-0F57E0027875}"/>
                  </a:ext>
                </a:extLst>
              </p:cNvPr>
              <p:cNvSpPr txBox="1"/>
              <p:nvPr/>
            </p:nvSpPr>
            <p:spPr>
              <a:xfrm>
                <a:off x="299156" y="1240614"/>
                <a:ext cx="114491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/>
                  <a:t>Accept-Reject method to generate continuous </a:t>
                </a:r>
                <a:r>
                  <a:rPr lang="en-US" sz="2400" b="1" u="sng" dirty="0" err="1"/>
                  <a:t>r.v.</a:t>
                </a:r>
                <a:r>
                  <a:rPr lang="en-US" sz="2400" b="1" u="sng" dirty="0"/>
                  <a:t> 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 panose="02040503050406030204" pitchFamily="18" charset="0"/>
                      </a:rPr>
                      <m:t>𝑿</m:t>
                    </m:r>
                    <m:r>
                      <m:rPr>
                        <m:nor/>
                      </m:rPr>
                      <a:rPr lang="en-US" sz="2400" b="1" i="0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u="sng" dirty="0" smtClean="0"/>
                      <m:t>with</m:t>
                    </m:r>
                    <m:r>
                      <m:rPr>
                        <m:nor/>
                      </m:rPr>
                      <a:rPr lang="en-US" sz="2400" b="1" i="0" u="sng" dirty="0" smtClean="0"/>
                      <m:t> </m:t>
                    </m:r>
                    <m:r>
                      <m:rPr>
                        <m:nor/>
                      </m:rPr>
                      <a:rPr lang="en-US" sz="2400" b="1" i="0" u="sng" dirty="0" smtClean="0"/>
                      <m:t>p</m:t>
                    </m:r>
                    <m:r>
                      <m:rPr>
                        <m:nor/>
                      </m:rPr>
                      <a:rPr lang="en-US" sz="2400" b="1" i="0" u="sng" dirty="0" smtClean="0"/>
                      <m:t>.</m:t>
                    </m:r>
                    <m:r>
                      <m:rPr>
                        <m:nor/>
                      </m:rPr>
                      <a:rPr lang="en-US" sz="2400" b="1" i="0" u="sng" dirty="0" smtClean="0"/>
                      <m:t>d</m:t>
                    </m:r>
                    <m:r>
                      <m:rPr>
                        <m:nor/>
                      </m:rPr>
                      <a:rPr lang="en-US" sz="2400" b="1" i="0" u="sng" dirty="0" smtClean="0"/>
                      <m:t>.</m:t>
                    </m:r>
                    <m:r>
                      <m:rPr>
                        <m:nor/>
                      </m:rPr>
                      <a:rPr lang="en-US" sz="2400" b="1" i="0" u="sng" dirty="0" smtClean="0"/>
                      <m:t>f</m:t>
                    </m:r>
                    <m:r>
                      <m:rPr>
                        <m:nor/>
                      </m:rPr>
                      <a:rPr lang="en-US" sz="2400" b="1" i="0" u="sng" dirty="0" smtClean="0"/>
                      <m:t>.</m:t>
                    </m:r>
                    <m:sSub>
                      <m:sSubPr>
                        <m:ctrlPr>
                          <a:rPr lang="en-US" sz="2400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u="sng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u="sng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u="sng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r>
                      <a:rPr lang="en-US" sz="2400" b="1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u="sng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u="sng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0" u="sng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1" u="sn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F23361-0AA3-3874-3A20-0F57E0027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56" y="1240614"/>
                <a:ext cx="11449148" cy="461665"/>
              </a:xfrm>
              <a:prstGeom prst="rect">
                <a:avLst/>
              </a:prstGeom>
              <a:blipFill>
                <a:blip r:embed="rId2"/>
                <a:stretch>
                  <a:fillRect l="-79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81FE8B-3BC5-F28E-5604-1E7ECB70DD06}"/>
                  </a:ext>
                </a:extLst>
              </p:cNvPr>
              <p:cNvSpPr txBox="1"/>
              <p:nvPr/>
            </p:nvSpPr>
            <p:spPr>
              <a:xfrm>
                <a:off x="802976" y="1834717"/>
                <a:ext cx="9791715" cy="4404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 Find a discrete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which we already know how to generate, where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)&gt;0  ⇔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2.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/>
                  <a:t> be the smallest constant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dirty="0"/>
                        <m:t>s</m:t>
                      </m:r>
                      <m:r>
                        <m:rPr>
                          <m:nor/>
                        </m:rPr>
                        <a:rPr lang="en-US" sz="2400" dirty="0"/>
                        <m:t>.</m:t>
                      </m:r>
                      <m:r>
                        <m:rPr>
                          <m:nor/>
                        </m:rPr>
                        <a:rPr lang="en-US" sz="2400" dirty="0"/>
                        <m:t>t</m:t>
                      </m:r>
                      <m:r>
                        <m:rPr>
                          <m:nor/>
                        </m:rPr>
                        <a:rPr lang="en-US" sz="2400" dirty="0"/>
                        <m:t>.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  <a:p>
                <a:pPr marL="457200" indent="-457200">
                  <a:buAutoNum type="arabicPeriod" startAt="3"/>
                </a:pPr>
                <a:r>
                  <a:rPr lang="en-US" sz="2400" dirty="0"/>
                  <a:t>Generate an 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. 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4.  With probability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𝐴𝑐𝑐𝑒𝑝𝑡𝑅𝑎𝑡𝑖𝑜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 ,  accept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and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      Else, reject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and return to step 3.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81FE8B-3BC5-F28E-5604-1E7ECB70D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76" y="1834717"/>
                <a:ext cx="9791715" cy="4404347"/>
              </a:xfrm>
              <a:prstGeom prst="rect">
                <a:avLst/>
              </a:prstGeom>
              <a:blipFill>
                <a:blip r:embed="rId3"/>
                <a:stretch>
                  <a:fillRect l="-996" t="-1108" b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Accept-Reject Method: Example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0ADF15-3BC6-EC7E-F70E-95B920B651FE}"/>
                  </a:ext>
                </a:extLst>
              </p:cNvPr>
              <p:cNvSpPr txBox="1"/>
              <p:nvPr/>
            </p:nvSpPr>
            <p:spPr>
              <a:xfrm>
                <a:off x="1013254" y="1099751"/>
                <a:ext cx="8191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GOAL:  </a:t>
                </a:r>
                <a:r>
                  <a:rPr lang="en-US" sz="2400" dirty="0"/>
                  <a:t>Generate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0ADF15-3BC6-EC7E-F70E-95B920B65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4" y="1099751"/>
                <a:ext cx="8191281" cy="461665"/>
              </a:xfrm>
              <a:prstGeom prst="rect">
                <a:avLst/>
              </a:prstGeom>
              <a:blipFill>
                <a:blip r:embed="rId2"/>
                <a:stretch>
                  <a:fillRect l="-11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with a blue line&#10;&#10;Description automatically generated">
            <a:extLst>
              <a:ext uri="{FF2B5EF4-FFF2-40B4-BE49-F238E27FC236}">
                <a16:creationId xmlns:a16="http://schemas.microsoft.com/office/drawing/2014/main" id="{E751546B-3984-2EE7-8CF0-B244DA245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8" y="2091089"/>
            <a:ext cx="2474770" cy="2048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2492A1-2A22-47AA-025F-630B7217B35D}"/>
                  </a:ext>
                </a:extLst>
              </p:cNvPr>
              <p:cNvSpPr txBox="1"/>
              <p:nvPr/>
            </p:nvSpPr>
            <p:spPr>
              <a:xfrm>
                <a:off x="3172631" y="2091089"/>
                <a:ext cx="7463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Given this image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, what’s a good choice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2492A1-2A22-47AA-025F-630B7217B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631" y="2091089"/>
                <a:ext cx="7463325" cy="461665"/>
              </a:xfrm>
              <a:prstGeom prst="rect">
                <a:avLst/>
              </a:prstGeom>
              <a:blipFill>
                <a:blip r:embed="rId4"/>
                <a:stretch>
                  <a:fillRect l="-122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52CC15-C039-2500-3957-E9AF397CD790}"/>
                  </a:ext>
                </a:extLst>
              </p:cNvPr>
              <p:cNvSpPr txBox="1"/>
              <p:nvPr/>
            </p:nvSpPr>
            <p:spPr>
              <a:xfrm>
                <a:off x="3172630" y="2790198"/>
                <a:ext cx="84941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  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400" b="0" i="0" dirty="0" smtClean="0"/>
                      <m:t>has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same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range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and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easy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generate</m:t>
                    </m:r>
                    <m:r>
                      <m:rPr>
                        <m:nor/>
                      </m:rPr>
                      <a:rPr lang="en-US" sz="2400" b="0" i="0" dirty="0" smtClean="0"/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52CC15-C039-2500-3957-E9AF397C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630" y="2790198"/>
                <a:ext cx="8494120" cy="461665"/>
              </a:xfrm>
              <a:prstGeom prst="rect">
                <a:avLst/>
              </a:prstGeom>
              <a:blipFill>
                <a:blip r:embed="rId5"/>
                <a:stretch>
                  <a:fillRect l="-1076" t="-10667" r="-28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D92CE-611D-8884-3479-380305948295}"/>
              </a:ext>
            </a:extLst>
          </p:cNvPr>
          <p:cNvCxnSpPr/>
          <p:nvPr/>
        </p:nvCxnSpPr>
        <p:spPr>
          <a:xfrm>
            <a:off x="770352" y="3407619"/>
            <a:ext cx="190294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482659-444A-381E-FFA7-111F37D425C0}"/>
                  </a:ext>
                </a:extLst>
              </p:cNvPr>
              <p:cNvSpPr txBox="1"/>
              <p:nvPr/>
            </p:nvSpPr>
            <p:spPr>
              <a:xfrm>
                <a:off x="3172630" y="3606138"/>
                <a:ext cx="7241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Looking at the picture, how high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approximately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482659-444A-381E-FFA7-111F37D4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630" y="3606138"/>
                <a:ext cx="7241534" cy="461665"/>
              </a:xfrm>
              <a:prstGeom prst="rect">
                <a:avLst/>
              </a:prstGeom>
              <a:blipFill>
                <a:blip r:embed="rId6"/>
                <a:stretch>
                  <a:fillRect l="-126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931B3A-C3A2-793A-CDD5-F92D678737A5}"/>
                  </a:ext>
                </a:extLst>
              </p:cNvPr>
              <p:cNvSpPr txBox="1"/>
              <p:nvPr/>
            </p:nvSpPr>
            <p:spPr>
              <a:xfrm>
                <a:off x="3172630" y="4438013"/>
                <a:ext cx="79971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So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only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need</m:t>
                    </m:r>
                    <m:r>
                      <m:rPr>
                        <m:nor/>
                      </m:rPr>
                      <a:rPr lang="en-US" sz="2400" b="0" i="0" dirty="0" smtClean="0"/>
                      <m:t> 2 </m:t>
                    </m:r>
                    <m:r>
                      <m:rPr>
                        <m:nor/>
                      </m:rPr>
                      <a:rPr lang="en-US" sz="2400" b="0" i="0" dirty="0" smtClean="0"/>
                      <m:t>guesses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attempts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averge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generate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931B3A-C3A2-793A-CDD5-F92D67873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630" y="4438013"/>
                <a:ext cx="7997189" cy="830997"/>
              </a:xfrm>
              <a:prstGeom prst="rect">
                <a:avLst/>
              </a:prstGeom>
              <a:blipFill>
                <a:blip r:embed="rId7"/>
                <a:stretch>
                  <a:fillRect l="-1143" t="-5882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9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E397F16-E852-49A3-48B0-AC802959FCBB}"/>
              </a:ext>
            </a:extLst>
          </p:cNvPr>
          <p:cNvSpPr/>
          <p:nvPr/>
        </p:nvSpPr>
        <p:spPr>
          <a:xfrm>
            <a:off x="3144563" y="2653037"/>
            <a:ext cx="7158486" cy="3786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Accept-Reject Method: Example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0ADF15-3BC6-EC7E-F70E-95B920B651FE}"/>
                  </a:ext>
                </a:extLst>
              </p:cNvPr>
              <p:cNvSpPr txBox="1"/>
              <p:nvPr/>
            </p:nvSpPr>
            <p:spPr>
              <a:xfrm>
                <a:off x="1013254" y="1099751"/>
                <a:ext cx="8191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GOAL:  </a:t>
                </a:r>
                <a:r>
                  <a:rPr lang="en-US" sz="2400" dirty="0"/>
                  <a:t>Generate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0ADF15-3BC6-EC7E-F70E-95B920B65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4" y="1099751"/>
                <a:ext cx="8191281" cy="461665"/>
              </a:xfrm>
              <a:prstGeom prst="rect">
                <a:avLst/>
              </a:prstGeom>
              <a:blipFill>
                <a:blip r:embed="rId2"/>
                <a:stretch>
                  <a:fillRect l="-11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with a blue line&#10;&#10;Description automatically generated">
            <a:extLst>
              <a:ext uri="{FF2B5EF4-FFF2-40B4-BE49-F238E27FC236}">
                <a16:creationId xmlns:a16="http://schemas.microsoft.com/office/drawing/2014/main" id="{E751546B-3984-2EE7-8CF0-B244DA245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8" y="2091089"/>
            <a:ext cx="2474770" cy="2048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931B3A-C3A2-793A-CDD5-F92D678737A5}"/>
                  </a:ext>
                </a:extLst>
              </p:cNvPr>
              <p:cNvSpPr txBox="1"/>
              <p:nvPr/>
            </p:nvSpPr>
            <p:spPr>
              <a:xfrm>
                <a:off x="2973278" y="1883056"/>
                <a:ext cx="21980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u="sng" dirty="0" smtClean="0"/>
                        <m:t>More</m:t>
                      </m:r>
                      <m:r>
                        <m:rPr>
                          <m:nor/>
                        </m:rPr>
                        <a:rPr lang="en-US" sz="2400" b="0" i="0" u="sng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u="sng" dirty="0" smtClean="0"/>
                        <m:t>precisely</m:t>
                      </m:r>
                      <m:r>
                        <m:rPr>
                          <m:nor/>
                        </m:rPr>
                        <a:rPr lang="en-US" sz="2400" b="0" i="0" u="sng" dirty="0" smtClean="0"/>
                        <m:t>:</m:t>
                      </m:r>
                    </m:oMath>
                  </m:oMathPara>
                </a14:m>
                <a:endParaRPr lang="en-US" sz="2400" u="sng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931B3A-C3A2-793A-CDD5-F92D67873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78" y="1883056"/>
                <a:ext cx="2198038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49432D-35BF-C70F-477D-2F80E646E826}"/>
                  </a:ext>
                </a:extLst>
              </p:cNvPr>
              <p:cNvSpPr txBox="1"/>
              <p:nvPr/>
            </p:nvSpPr>
            <p:spPr>
              <a:xfrm>
                <a:off x="3144562" y="2636950"/>
                <a:ext cx="5237669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lim>
                      </m:limLow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20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49432D-35BF-C70F-477D-2F80E646E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562" y="2636950"/>
                <a:ext cx="5237669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0B9BD8-9CA9-DAA9-C688-9FE7D3428F68}"/>
                  </a:ext>
                </a:extLst>
              </p:cNvPr>
              <p:cNvSpPr txBox="1"/>
              <p:nvPr/>
            </p:nvSpPr>
            <p:spPr>
              <a:xfrm>
                <a:off x="2945210" y="3823380"/>
                <a:ext cx="5237669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)=0    ⇔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0B9BD8-9CA9-DAA9-C688-9FE7D3428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10" y="3823380"/>
                <a:ext cx="5237669" cy="793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BB5A22-C7BE-8BB7-A46D-3E1D7B5DBB61}"/>
                  </a:ext>
                </a:extLst>
              </p:cNvPr>
              <p:cNvSpPr txBox="1"/>
              <p:nvPr/>
            </p:nvSpPr>
            <p:spPr>
              <a:xfrm>
                <a:off x="2945210" y="4887550"/>
                <a:ext cx="5237669" cy="1451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=20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BB5A22-C7BE-8BB7-A46D-3E1D7B5DB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10" y="4887550"/>
                <a:ext cx="5237669" cy="1451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910A8E-1E61-2348-94E1-12B54C098F38}"/>
              </a:ext>
            </a:extLst>
          </p:cNvPr>
          <p:cNvCxnSpPr/>
          <p:nvPr/>
        </p:nvCxnSpPr>
        <p:spPr>
          <a:xfrm>
            <a:off x="770352" y="3407619"/>
            <a:ext cx="190294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11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Accept-Reject Method: Example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0ADF15-3BC6-EC7E-F70E-95B920B651FE}"/>
                  </a:ext>
                </a:extLst>
              </p:cNvPr>
              <p:cNvSpPr txBox="1"/>
              <p:nvPr/>
            </p:nvSpPr>
            <p:spPr>
              <a:xfrm>
                <a:off x="453966" y="1149922"/>
                <a:ext cx="6344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GOAL:  </a:t>
                </a:r>
                <a:r>
                  <a:rPr lang="en-US" sz="2400" dirty="0"/>
                  <a:t>Generate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0ADF15-3BC6-EC7E-F70E-95B920B65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6" y="1149922"/>
                <a:ext cx="6344750" cy="461665"/>
              </a:xfrm>
              <a:prstGeom prst="rect">
                <a:avLst/>
              </a:prstGeom>
              <a:blipFill>
                <a:blip r:embed="rId2"/>
                <a:stretch>
                  <a:fillRect l="-144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2492A1-2A22-47AA-025F-630B7217B35D}"/>
                  </a:ext>
                </a:extLst>
              </p:cNvPr>
              <p:cNvSpPr txBox="1"/>
              <p:nvPr/>
            </p:nvSpPr>
            <p:spPr>
              <a:xfrm>
                <a:off x="453966" y="2827755"/>
                <a:ext cx="6799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What’s a good choice for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with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range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en-US" sz="2400" b="0" i="0" dirty="0" smtClean="0"/>
                      <m:t>to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2492A1-2A22-47AA-025F-630B7217B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6" y="2827755"/>
                <a:ext cx="6799425" cy="461665"/>
              </a:xfrm>
              <a:prstGeom prst="rect">
                <a:avLst/>
              </a:prstGeom>
              <a:blipFill>
                <a:blip r:embed="rId3"/>
                <a:stretch>
                  <a:fillRect l="-134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482659-444A-381E-FFA7-111F37D425C0}"/>
                  </a:ext>
                </a:extLst>
              </p:cNvPr>
              <p:cNvSpPr txBox="1"/>
              <p:nvPr/>
            </p:nvSpPr>
            <p:spPr>
              <a:xfrm>
                <a:off x="453966" y="3712624"/>
                <a:ext cx="6472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A: 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    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482659-444A-381E-FFA7-111F37D4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6" y="3712624"/>
                <a:ext cx="6472734" cy="461665"/>
              </a:xfrm>
              <a:prstGeom prst="rect">
                <a:avLst/>
              </a:prstGeom>
              <a:blipFill>
                <a:blip r:embed="rId4"/>
                <a:stretch>
                  <a:fillRect l="-14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67D5583C-4F5B-46A0-52A5-C49CFC781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53" y="2653759"/>
            <a:ext cx="4381381" cy="2431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3771B9-FD74-0A02-BA09-7AD24DC76A50}"/>
                  </a:ext>
                </a:extLst>
              </p:cNvPr>
              <p:cNvSpPr txBox="1"/>
              <p:nvPr/>
            </p:nvSpPr>
            <p:spPr>
              <a:xfrm>
                <a:off x="1137782" y="1953130"/>
                <a:ext cx="10667462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Suffices to generate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 and then multiply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−1  </m:t>
                    </m:r>
                    <m:r>
                      <m:rPr>
                        <m:nor/>
                      </m:rPr>
                      <a:rPr lang="en-US" sz="2400" b="0" i="0" dirty="0" smtClean="0"/>
                      <m:t>with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probability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3771B9-FD74-0A02-BA09-7AD24DC76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82" y="1953130"/>
                <a:ext cx="10667462" cy="613886"/>
              </a:xfrm>
              <a:prstGeom prst="rect">
                <a:avLst/>
              </a:prstGeom>
              <a:blipFill>
                <a:blip r:embed="rId6"/>
                <a:stretch>
                  <a:fillRect l="-91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yellow light bulb with a black base">
            <a:extLst>
              <a:ext uri="{FF2B5EF4-FFF2-40B4-BE49-F238E27FC236}">
                <a16:creationId xmlns:a16="http://schemas.microsoft.com/office/drawing/2014/main" id="{DB458EA6-1B5A-FB4B-DF28-39B90A9C7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6" y="1925258"/>
            <a:ext cx="420651" cy="661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C0ABBE-4265-8DED-E1E9-0E294529F547}"/>
                  </a:ext>
                </a:extLst>
              </p:cNvPr>
              <p:cNvSpPr txBox="1"/>
              <p:nvPr/>
            </p:nvSpPr>
            <p:spPr>
              <a:xfrm>
                <a:off x="453966" y="4678517"/>
                <a:ext cx="6537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From the picture, how high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approximately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C0ABBE-4265-8DED-E1E9-0E294529F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6" y="4678517"/>
                <a:ext cx="6537367" cy="461665"/>
              </a:xfrm>
              <a:prstGeom prst="rect">
                <a:avLst/>
              </a:prstGeom>
              <a:blipFill>
                <a:blip r:embed="rId8"/>
                <a:stretch>
                  <a:fillRect l="-13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B90D03-1C7C-BA0C-6563-2D951864A576}"/>
                  </a:ext>
                </a:extLst>
              </p:cNvPr>
              <p:cNvSpPr txBox="1"/>
              <p:nvPr/>
            </p:nvSpPr>
            <p:spPr>
              <a:xfrm>
                <a:off x="453966" y="5510392"/>
                <a:ext cx="79971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≈1.3.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So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only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need</m:t>
                    </m:r>
                    <m:r>
                      <m:rPr>
                        <m:nor/>
                      </m:rPr>
                      <a:rPr lang="en-US" sz="2400" b="0" i="0" dirty="0" smtClean="0"/>
                      <m:t> 1.3 </m:t>
                    </m:r>
                    <m:r>
                      <m:rPr>
                        <m:nor/>
                      </m:rPr>
                      <a:rPr lang="en-US" sz="2400" b="0" i="0" dirty="0" smtClean="0"/>
                      <m:t>guesses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attempts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averge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generate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B90D03-1C7C-BA0C-6563-2D951864A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6" y="5510392"/>
                <a:ext cx="7997189" cy="830997"/>
              </a:xfrm>
              <a:prstGeom prst="rect">
                <a:avLst/>
              </a:prstGeom>
              <a:blipFill>
                <a:blip r:embed="rId9"/>
                <a:stretch>
                  <a:fillRect l="-1143" t="-5882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6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6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Accept-Reject Method: Example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ADF15-3BC6-EC7E-F70E-95B920B651FE}"/>
              </a:ext>
            </a:extLst>
          </p:cNvPr>
          <p:cNvSpPr txBox="1"/>
          <p:nvPr/>
        </p:nvSpPr>
        <p:spPr>
          <a:xfrm>
            <a:off x="453966" y="1149922"/>
            <a:ext cx="21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More precisely:</a:t>
            </a:r>
            <a:endParaRPr lang="en-US" sz="2400" dirty="0"/>
          </a:p>
        </p:txBody>
      </p:sp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67D5583C-4F5B-46A0-52A5-C49CFC781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53" y="2653759"/>
            <a:ext cx="4381381" cy="2431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C6EC24-DBF3-9E79-C66A-AED5694B8835}"/>
              </a:ext>
            </a:extLst>
          </p:cNvPr>
          <p:cNvSpPr/>
          <p:nvPr/>
        </p:nvSpPr>
        <p:spPr>
          <a:xfrm>
            <a:off x="199352" y="1712110"/>
            <a:ext cx="6700101" cy="4800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7C71D-4F77-C909-2EB6-B9C37F1D60A0}"/>
                  </a:ext>
                </a:extLst>
              </p:cNvPr>
              <p:cNvSpPr txBox="1"/>
              <p:nvPr/>
            </p:nvSpPr>
            <p:spPr>
              <a:xfrm>
                <a:off x="228600" y="1675386"/>
                <a:ext cx="5639973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7C71D-4F77-C909-2EB6-B9C37F1D6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5386"/>
                <a:ext cx="5639973" cy="1183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DC3DAD-5923-3497-4895-675D5C7602DA}"/>
                  </a:ext>
                </a:extLst>
              </p:cNvPr>
              <p:cNvSpPr txBox="1"/>
              <p:nvPr/>
            </p:nvSpPr>
            <p:spPr>
              <a:xfrm>
                <a:off x="484102" y="3790926"/>
                <a:ext cx="5639973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⇔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DC3DAD-5923-3497-4895-675D5C760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02" y="3790926"/>
                <a:ext cx="5639973" cy="929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660DDB-AEFF-2EDC-723D-288FEBC862EB}"/>
                  </a:ext>
                </a:extLst>
              </p:cNvPr>
              <p:cNvSpPr txBox="1"/>
              <p:nvPr/>
            </p:nvSpPr>
            <p:spPr>
              <a:xfrm>
                <a:off x="199353" y="5060819"/>
                <a:ext cx="4555528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≈1.3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660DDB-AEFF-2EDC-723D-288FEBC86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3" y="5060819"/>
                <a:ext cx="4555528" cy="1183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372E99-AD5B-8F2F-8140-EE13DDE8B4BC}"/>
                  </a:ext>
                </a:extLst>
              </p:cNvPr>
              <p:cNvSpPr txBox="1"/>
              <p:nvPr/>
            </p:nvSpPr>
            <p:spPr>
              <a:xfrm>
                <a:off x="826936" y="2898639"/>
                <a:ext cx="3591304" cy="666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Suffices to maximize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372E99-AD5B-8F2F-8140-EE13DDE8B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36" y="2898639"/>
                <a:ext cx="3591304" cy="666401"/>
              </a:xfrm>
              <a:prstGeom prst="rect">
                <a:avLst/>
              </a:prstGeom>
              <a:blipFill>
                <a:blip r:embed="rId6"/>
                <a:stretch>
                  <a:fillRect l="-2716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7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Inverse Transform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B5A261-E22A-9B51-4C3A-EA3F9F74077C}"/>
                  </a:ext>
                </a:extLst>
              </p:cNvPr>
              <p:cNvSpPr txBox="1"/>
              <p:nvPr/>
            </p:nvSpPr>
            <p:spPr>
              <a:xfrm>
                <a:off x="1197632" y="1305014"/>
                <a:ext cx="8911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Requirement:  </a:t>
                </a:r>
                <a:r>
                  <a:rPr lang="en-US" sz="2400" dirty="0"/>
                  <a:t>To generate instances of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B5A261-E22A-9B51-4C3A-EA3F9F74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32" y="1305014"/>
                <a:ext cx="8911087" cy="461665"/>
              </a:xfrm>
              <a:prstGeom prst="rect">
                <a:avLst/>
              </a:prstGeom>
              <a:blipFill>
                <a:blip r:embed="rId2"/>
                <a:stretch>
                  <a:fillRect l="-10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BCA81A-D613-E466-4A1C-3D124771FF0B}"/>
                  </a:ext>
                </a:extLst>
              </p:cNvPr>
              <p:cNvSpPr txBox="1"/>
              <p:nvPr/>
            </p:nvSpPr>
            <p:spPr>
              <a:xfrm>
                <a:off x="1197631" y="2293265"/>
                <a:ext cx="8911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 Need to know </a:t>
                </a:r>
                <a:r>
                  <a:rPr lang="en-US" sz="2400" dirty="0" err="1"/>
                  <a:t>c.d.f.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BCA81A-D613-E466-4A1C-3D124771F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31" y="2293265"/>
                <a:ext cx="8911087" cy="461665"/>
              </a:xfrm>
              <a:prstGeom prst="rect">
                <a:avLst/>
              </a:prstGeom>
              <a:blipFill>
                <a:blip r:embed="rId3"/>
                <a:stretch>
                  <a:fillRect l="-10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C589DB-5C58-B76C-DAC3-2F382F617049}"/>
                  </a:ext>
                </a:extLst>
              </p:cNvPr>
              <p:cNvSpPr txBox="1"/>
              <p:nvPr/>
            </p:nvSpPr>
            <p:spPr>
              <a:xfrm>
                <a:off x="1197631" y="3073693"/>
                <a:ext cx="8911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 startAt="2"/>
                </a:pPr>
                <a:r>
                  <a:rPr lang="en-US" sz="2400" dirty="0"/>
                  <a:t>Need to be able to easily invert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/>
                      <m:t>i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  <m:r>
                      <m:rPr>
                        <m:nor/>
                      </m:rPr>
                      <a:rPr lang="en-US" sz="2400" dirty="0"/>
                      <m:t>e</m:t>
                    </m:r>
                    <m:r>
                      <m:rPr>
                        <m:nor/>
                      </m:rPr>
                      <a:rPr lang="en-US" sz="2400" dirty="0"/>
                      <m:t>. </m:t>
                    </m:r>
                    <m:r>
                      <m:rPr>
                        <m:nor/>
                      </m:rPr>
                      <a:rPr lang="en-US" sz="2400" b="0" i="0" dirty="0" smtClean="0"/>
                      <m:t>get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from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C589DB-5C58-B76C-DAC3-2F382F617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31" y="3073693"/>
                <a:ext cx="8911087" cy="461665"/>
              </a:xfrm>
              <a:prstGeom prst="rect">
                <a:avLst/>
              </a:prstGeom>
              <a:blipFill>
                <a:blip r:embed="rId4"/>
                <a:stretch>
                  <a:fillRect l="-1094" t="-1184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8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Inverse Transform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7375ED52-195F-E2BC-731F-DFFB582B1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23" y="1631672"/>
            <a:ext cx="2670063" cy="2202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B044E-7651-2DD0-7BAA-8BBFE4716804}"/>
                  </a:ext>
                </a:extLst>
              </p:cNvPr>
              <p:cNvSpPr txBox="1"/>
              <p:nvPr/>
            </p:nvSpPr>
            <p:spPr>
              <a:xfrm>
                <a:off x="327804" y="1047445"/>
                <a:ext cx="11628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be our random instance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400" dirty="0"/>
                  <a:t>.  Want to map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an 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the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B044E-7651-2DD0-7BAA-8BBFE4716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4" y="1047445"/>
                <a:ext cx="11628407" cy="461665"/>
              </a:xfrm>
              <a:prstGeom prst="rect">
                <a:avLst/>
              </a:prstGeom>
              <a:blipFill>
                <a:blip r:embed="rId4"/>
                <a:stretch>
                  <a:fillRect l="-8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7FA87-853E-6820-A6A0-B29F23060F0D}"/>
                  </a:ext>
                </a:extLst>
              </p:cNvPr>
              <p:cNvSpPr txBox="1"/>
              <p:nvPr/>
            </p:nvSpPr>
            <p:spPr>
              <a:xfrm>
                <a:off x="491706" y="2461847"/>
                <a:ext cx="3303917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be the mapping that takes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’s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’s: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7FA87-853E-6820-A6A0-B29F23060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6" y="2461847"/>
                <a:ext cx="3303917" cy="862608"/>
              </a:xfrm>
              <a:prstGeom prst="rect">
                <a:avLst/>
              </a:prstGeom>
              <a:blipFill>
                <a:blip r:embed="rId5"/>
                <a:stretch>
                  <a:fillRect l="-2952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E0D4FB-C852-C28F-2C4C-25A67C6496C7}"/>
                  </a:ext>
                </a:extLst>
              </p:cNvPr>
              <p:cNvSpPr txBox="1"/>
              <p:nvPr/>
            </p:nvSpPr>
            <p:spPr>
              <a:xfrm>
                <a:off x="393940" y="3982603"/>
                <a:ext cx="4695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properties should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have?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E0D4FB-C852-C28F-2C4C-25A67C649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0" y="3982603"/>
                <a:ext cx="4695645" cy="461665"/>
              </a:xfrm>
              <a:prstGeom prst="rect">
                <a:avLst/>
              </a:prstGeom>
              <a:blipFill>
                <a:blip r:embed="rId6"/>
                <a:stretch>
                  <a:fillRect l="-20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6ED2A8-D030-9035-AC32-CC2A145F35A8}"/>
                  </a:ext>
                </a:extLst>
              </p:cNvPr>
              <p:cNvSpPr txBox="1"/>
              <p:nvPr/>
            </p:nvSpPr>
            <p:spPr>
              <a:xfrm>
                <a:off x="566467" y="4463388"/>
                <a:ext cx="8541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A value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should be output with probability: ________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6ED2A8-D030-9035-AC32-CC2A145F3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7" y="4463388"/>
                <a:ext cx="8541437" cy="461665"/>
              </a:xfrm>
              <a:prstGeom prst="rect">
                <a:avLst/>
              </a:prstGeom>
              <a:blipFill>
                <a:blip r:embed="rId7"/>
                <a:stretch>
                  <a:fillRect l="-99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A1DC95-7E45-FD60-AC37-4FC02CE4F1DB}"/>
                  </a:ext>
                </a:extLst>
              </p:cNvPr>
              <p:cNvSpPr txBox="1"/>
              <p:nvPr/>
            </p:nvSpPr>
            <p:spPr>
              <a:xfrm>
                <a:off x="566468" y="5073183"/>
                <a:ext cx="7155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A value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is output with probability: _______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A1DC95-7E45-FD60-AC37-4FC02CE4F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8" y="5073183"/>
                <a:ext cx="7155854" cy="461665"/>
              </a:xfrm>
              <a:prstGeom prst="rect">
                <a:avLst/>
              </a:prstGeom>
              <a:blipFill>
                <a:blip r:embed="rId8"/>
                <a:stretch>
                  <a:fillRect l="-11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47A634C-CCF7-D30F-B950-A8569F6B05E2}"/>
              </a:ext>
            </a:extLst>
          </p:cNvPr>
          <p:cNvGrpSpPr/>
          <p:nvPr/>
        </p:nvGrpSpPr>
        <p:grpSpPr>
          <a:xfrm>
            <a:off x="632301" y="5785021"/>
            <a:ext cx="2948809" cy="523220"/>
            <a:chOff x="672128" y="5786258"/>
            <a:chExt cx="2948809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57966E8-38FC-E2AC-07B2-08F1D10FF3E1}"/>
                    </a:ext>
                  </a:extLst>
                </p:cNvPr>
                <p:cNvSpPr txBox="1"/>
                <p:nvPr/>
              </p:nvSpPr>
              <p:spPr>
                <a:xfrm>
                  <a:off x="1474399" y="5786258"/>
                  <a:ext cx="214653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57966E8-38FC-E2AC-07B2-08F1D10FF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399" y="5786258"/>
                  <a:ext cx="214653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6A1DB38C-5819-D9EE-40E5-62ABEC490DBD}"/>
                </a:ext>
              </a:extLst>
            </p:cNvPr>
            <p:cNvSpPr/>
            <p:nvPr/>
          </p:nvSpPr>
          <p:spPr>
            <a:xfrm>
              <a:off x="672128" y="5973641"/>
              <a:ext cx="855696" cy="21149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C246C5-BB62-056C-C9D6-A2CA6B72D759}"/>
              </a:ext>
            </a:extLst>
          </p:cNvPr>
          <p:cNvGrpSpPr/>
          <p:nvPr/>
        </p:nvGrpSpPr>
        <p:grpSpPr>
          <a:xfrm>
            <a:off x="4102335" y="5760094"/>
            <a:ext cx="3097600" cy="584584"/>
            <a:chOff x="4102335" y="5760094"/>
            <a:chExt cx="3097600" cy="584584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53894E0-24C4-E287-AC02-CBD9C08976F8}"/>
                </a:ext>
              </a:extLst>
            </p:cNvPr>
            <p:cNvSpPr/>
            <p:nvPr/>
          </p:nvSpPr>
          <p:spPr>
            <a:xfrm>
              <a:off x="4102335" y="5979877"/>
              <a:ext cx="855696" cy="21149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4AD80E9-BA09-40FC-AA9F-139035B54F2A}"/>
                    </a:ext>
                  </a:extLst>
                </p:cNvPr>
                <p:cNvSpPr txBox="1"/>
                <p:nvPr/>
              </p:nvSpPr>
              <p:spPr>
                <a:xfrm>
                  <a:off x="5053397" y="5760094"/>
                  <a:ext cx="2146538" cy="5845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4AD80E9-BA09-40FC-AA9F-139035B54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397" y="5760094"/>
                  <a:ext cx="2146538" cy="5845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47A2F-0EC8-FE7C-DF66-0663C94D102D}"/>
              </a:ext>
            </a:extLst>
          </p:cNvPr>
          <p:cNvGrpSpPr/>
          <p:nvPr/>
        </p:nvGrpSpPr>
        <p:grpSpPr>
          <a:xfrm>
            <a:off x="8153400" y="5781869"/>
            <a:ext cx="3228314" cy="523220"/>
            <a:chOff x="8125486" y="5712031"/>
            <a:chExt cx="322831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944757-BC4E-DE81-F050-60BF475AB73D}"/>
                    </a:ext>
                  </a:extLst>
                </p:cNvPr>
                <p:cNvSpPr txBox="1"/>
                <p:nvPr/>
              </p:nvSpPr>
              <p:spPr>
                <a:xfrm>
                  <a:off x="8839443" y="5712031"/>
                  <a:ext cx="251435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(⋅)=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944757-BC4E-DE81-F050-60BF475AB7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443" y="5712031"/>
                  <a:ext cx="2514357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8786E7C4-8B16-4A14-832F-B33B2F3233E6}"/>
                </a:ext>
              </a:extLst>
            </p:cNvPr>
            <p:cNvSpPr/>
            <p:nvPr/>
          </p:nvSpPr>
          <p:spPr>
            <a:xfrm>
              <a:off x="8125486" y="5942118"/>
              <a:ext cx="855696" cy="21149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ED02F-1F55-0F92-16B4-67C8E1BF5C1E}"/>
                  </a:ext>
                </a:extLst>
              </p:cNvPr>
              <p:cNvSpPr txBox="1"/>
              <p:nvPr/>
            </p:nvSpPr>
            <p:spPr>
              <a:xfrm>
                <a:off x="7102417" y="4342619"/>
                <a:ext cx="1662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ED02F-1F55-0F92-16B4-67C8E1BF5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417" y="4342619"/>
                <a:ext cx="166202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BE9F87-E03A-819E-6D14-A95558B749C3}"/>
                  </a:ext>
                </a:extLst>
              </p:cNvPr>
              <p:cNvSpPr txBox="1"/>
              <p:nvPr/>
            </p:nvSpPr>
            <p:spPr>
              <a:xfrm>
                <a:off x="6465686" y="5034938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BE9F87-E03A-819E-6D14-A95558B7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686" y="5034938"/>
                <a:ext cx="45720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7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Inverse Transform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B044E-7651-2DD0-7BAA-8BBFE4716804}"/>
                  </a:ext>
                </a:extLst>
              </p:cNvPr>
              <p:cNvSpPr txBox="1"/>
              <p:nvPr/>
            </p:nvSpPr>
            <p:spPr>
              <a:xfrm>
                <a:off x="327804" y="1047445"/>
                <a:ext cx="11628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be our random instance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400" dirty="0"/>
                  <a:t>.  Want to map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an 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the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B044E-7651-2DD0-7BAA-8BBFE4716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4" y="1047445"/>
                <a:ext cx="11628407" cy="461665"/>
              </a:xfrm>
              <a:prstGeom prst="rect">
                <a:avLst/>
              </a:prstGeom>
              <a:blipFill>
                <a:blip r:embed="rId3"/>
                <a:stretch>
                  <a:fillRect l="-8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7FA87-853E-6820-A6A0-B29F23060F0D}"/>
                  </a:ext>
                </a:extLst>
              </p:cNvPr>
              <p:cNvSpPr txBox="1"/>
              <p:nvPr/>
            </p:nvSpPr>
            <p:spPr>
              <a:xfrm>
                <a:off x="491706" y="2461847"/>
                <a:ext cx="3303917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be the mapping that takes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’s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’s: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7FA87-853E-6820-A6A0-B29F23060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6" y="2461847"/>
                <a:ext cx="3303917" cy="862608"/>
              </a:xfrm>
              <a:prstGeom prst="rect">
                <a:avLst/>
              </a:prstGeom>
              <a:blipFill>
                <a:blip r:embed="rId4"/>
                <a:stretch>
                  <a:fillRect l="-2952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68AFC10-AC3B-1F83-81A3-6CDE82756DD2}"/>
              </a:ext>
            </a:extLst>
          </p:cNvPr>
          <p:cNvSpPr/>
          <p:nvPr/>
        </p:nvSpPr>
        <p:spPr>
          <a:xfrm>
            <a:off x="491706" y="4425314"/>
            <a:ext cx="7884543" cy="1647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8BF19-F4E8-3D36-7F6E-803D9D53C133}"/>
                  </a:ext>
                </a:extLst>
              </p:cNvPr>
              <p:cNvSpPr txBox="1"/>
              <p:nvPr/>
            </p:nvSpPr>
            <p:spPr>
              <a:xfrm>
                <a:off x="562155" y="4463854"/>
                <a:ext cx="7446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/>
                  <a:t>Inverse Transform method to generate continuous </a:t>
                </a:r>
                <a:r>
                  <a:rPr lang="en-US" sz="2400" b="1" u="sng" dirty="0" err="1"/>
                  <a:t>r.v.</a:t>
                </a:r>
                <a:r>
                  <a:rPr lang="en-US" sz="2400" b="1" u="sng" dirty="0"/>
                  <a:t> 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0" u="sng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1" u="sng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8BF19-F4E8-3D36-7F6E-803D9D53C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5" y="4463854"/>
                <a:ext cx="7446425" cy="461665"/>
              </a:xfrm>
              <a:prstGeom prst="rect">
                <a:avLst/>
              </a:prstGeom>
              <a:blipFill>
                <a:blip r:embed="rId5"/>
                <a:stretch>
                  <a:fillRect l="-12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9418E7-7A4A-FA39-9E8A-36FCAD4B2B71}"/>
                  </a:ext>
                </a:extLst>
              </p:cNvPr>
              <p:cNvSpPr txBox="1"/>
              <p:nvPr/>
            </p:nvSpPr>
            <p:spPr>
              <a:xfrm>
                <a:off x="1519071" y="4961540"/>
                <a:ext cx="4736154" cy="83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Generate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/>
                  <a:t>.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Return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9418E7-7A4A-FA39-9E8A-36FCAD4B2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071" y="4961540"/>
                <a:ext cx="4736154" cy="835422"/>
              </a:xfrm>
              <a:prstGeom prst="rect">
                <a:avLst/>
              </a:prstGeom>
              <a:blipFill>
                <a:blip r:embed="rId6"/>
                <a:stretch>
                  <a:fillRect l="-2059" t="-656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graph of a function&#10;&#10;Description automatically generated">
            <a:extLst>
              <a:ext uri="{FF2B5EF4-FFF2-40B4-BE49-F238E27FC236}">
                <a16:creationId xmlns:a16="http://schemas.microsoft.com/office/drawing/2014/main" id="{28789553-4E7F-726F-070A-92A5C23D76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23" y="1631672"/>
            <a:ext cx="2670063" cy="2202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2F8AE5-980A-7BD9-9EAC-C0734A117A9C}"/>
                  </a:ext>
                </a:extLst>
              </p:cNvPr>
              <p:cNvSpPr txBox="1"/>
              <p:nvPr/>
            </p:nvSpPr>
            <p:spPr>
              <a:xfrm>
                <a:off x="5065609" y="1788068"/>
                <a:ext cx="2060781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2F8AE5-980A-7BD9-9EAC-C0734A117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609" y="1788068"/>
                <a:ext cx="2060781" cy="461665"/>
              </a:xfrm>
              <a:prstGeom prst="rect">
                <a:avLst/>
              </a:prstGeom>
              <a:blipFill>
                <a:blip r:embed="rId8"/>
                <a:stretch>
                  <a:fillRect l="-88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5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Inverse Transform Method: Example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B044E-7651-2DD0-7BAA-8BBFE4716804}"/>
                  </a:ext>
                </a:extLst>
              </p:cNvPr>
              <p:cNvSpPr txBox="1"/>
              <p:nvPr/>
            </p:nvSpPr>
            <p:spPr>
              <a:xfrm>
                <a:off x="491706" y="1039142"/>
                <a:ext cx="6616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Generate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dirty="0"/>
                  <a:t>,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B044E-7651-2DD0-7BAA-8BBFE4716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6" y="1039142"/>
                <a:ext cx="6616460" cy="461665"/>
              </a:xfrm>
              <a:prstGeom prst="rect">
                <a:avLst/>
              </a:prstGeom>
              <a:blipFill>
                <a:blip r:embed="rId2"/>
                <a:stretch>
                  <a:fillRect l="-147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68AFC10-AC3B-1F83-81A3-6CDE82756DD2}"/>
              </a:ext>
            </a:extLst>
          </p:cNvPr>
          <p:cNvSpPr/>
          <p:nvPr/>
        </p:nvSpPr>
        <p:spPr>
          <a:xfrm>
            <a:off x="562155" y="1799972"/>
            <a:ext cx="7884543" cy="3863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296E95-7272-37A3-3CDC-8F6D2554379B}"/>
                  </a:ext>
                </a:extLst>
              </p:cNvPr>
              <p:cNvSpPr txBox="1"/>
              <p:nvPr/>
            </p:nvSpPr>
            <p:spPr>
              <a:xfrm>
                <a:off x="3601529" y="2031591"/>
                <a:ext cx="16692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296E95-7272-37A3-3CDC-8F6D25543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29" y="2031591"/>
                <a:ext cx="1669211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5F3385-1D96-5FA5-73C0-031017B0B922}"/>
                  </a:ext>
                </a:extLst>
              </p:cNvPr>
              <p:cNvSpPr txBox="1"/>
              <p:nvPr/>
            </p:nvSpPr>
            <p:spPr>
              <a:xfrm>
                <a:off x="3118449" y="2680116"/>
                <a:ext cx="2221302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5F3385-1D96-5FA5-73C0-031017B0B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449" y="2680116"/>
                <a:ext cx="2221302" cy="4789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62BD93-5FDB-CD09-1723-308853C1ABE9}"/>
                  </a:ext>
                </a:extLst>
              </p:cNvPr>
              <p:cNvSpPr txBox="1"/>
              <p:nvPr/>
            </p:nvSpPr>
            <p:spPr>
              <a:xfrm>
                <a:off x="3627408" y="3373401"/>
                <a:ext cx="2221302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62BD93-5FDB-CD09-1723-308853C1A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408" y="3373401"/>
                <a:ext cx="2221302" cy="4789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BEF660-9B49-EB9B-16EC-455B285EA937}"/>
                  </a:ext>
                </a:extLst>
              </p:cNvPr>
              <p:cNvSpPr txBox="1"/>
              <p:nvPr/>
            </p:nvSpPr>
            <p:spPr>
              <a:xfrm>
                <a:off x="3643792" y="4106243"/>
                <a:ext cx="27733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BEF660-9B49-EB9B-16EC-455B285EA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92" y="4106243"/>
                <a:ext cx="2773391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8809786-51E1-F634-3EB4-D3D7A1455018}"/>
              </a:ext>
            </a:extLst>
          </p:cNvPr>
          <p:cNvGrpSpPr/>
          <p:nvPr/>
        </p:nvGrpSpPr>
        <p:grpSpPr>
          <a:xfrm>
            <a:off x="3091796" y="4639631"/>
            <a:ext cx="3769814" cy="786177"/>
            <a:chOff x="3091796" y="4639631"/>
            <a:chExt cx="3769814" cy="78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3B1D14E-2210-7085-4F37-5B04138F0F65}"/>
                    </a:ext>
                  </a:extLst>
                </p:cNvPr>
                <p:cNvSpPr txBox="1"/>
                <p:nvPr/>
              </p:nvSpPr>
              <p:spPr>
                <a:xfrm>
                  <a:off x="4088219" y="4639631"/>
                  <a:ext cx="2773391" cy="7861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3B1D14E-2210-7085-4F37-5B04138F0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8219" y="4639631"/>
                  <a:ext cx="2773391" cy="786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AB6958-3020-0290-A499-DCFC2AD8FD89}"/>
                </a:ext>
              </a:extLst>
            </p:cNvPr>
            <p:cNvSpPr txBox="1"/>
            <p:nvPr/>
          </p:nvSpPr>
          <p:spPr>
            <a:xfrm>
              <a:off x="3091796" y="4844827"/>
              <a:ext cx="10712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Return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7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Inverse Transform Method for Discrete R.V.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BAF6B-6104-7E38-E645-C5B97D6C3284}"/>
                  </a:ext>
                </a:extLst>
              </p:cNvPr>
              <p:cNvSpPr txBox="1"/>
              <p:nvPr/>
            </p:nvSpPr>
            <p:spPr>
              <a:xfrm>
                <a:off x="29159" y="2612174"/>
                <a:ext cx="5010150" cy="16336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.  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.  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. 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BAF6B-6104-7E38-E645-C5B97D6C3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" y="2612174"/>
                <a:ext cx="5010150" cy="16336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ED692175-09CA-4772-7FA4-7F46DB729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7" y="2176349"/>
            <a:ext cx="4685522" cy="3736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28E1B0-53F5-81B9-4D3B-6FE2F38E1C78}"/>
                  </a:ext>
                </a:extLst>
              </p:cNvPr>
              <p:cNvSpPr txBox="1"/>
              <p:nvPr/>
            </p:nvSpPr>
            <p:spPr>
              <a:xfrm>
                <a:off x="281796" y="1314383"/>
                <a:ext cx="11628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be our random instance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400" dirty="0"/>
                  <a:t>.  Want to map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an 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the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28E1B0-53F5-81B9-4D3B-6FE2F38E1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96" y="1314383"/>
                <a:ext cx="11628407" cy="461665"/>
              </a:xfrm>
              <a:prstGeom prst="rect">
                <a:avLst/>
              </a:prstGeom>
              <a:blipFill>
                <a:blip r:embed="rId4"/>
                <a:stretch>
                  <a:fillRect l="-78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AE28B65-563D-365D-D687-C6743BC09AED}"/>
              </a:ext>
            </a:extLst>
          </p:cNvPr>
          <p:cNvSpPr txBox="1"/>
          <p:nvPr/>
        </p:nvSpPr>
        <p:spPr>
          <a:xfrm>
            <a:off x="281796" y="945095"/>
            <a:ext cx="1162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Same idea applies to </a:t>
            </a:r>
            <a:r>
              <a:rPr lang="en-US" sz="2400" b="1" dirty="0"/>
              <a:t>discrete</a:t>
            </a:r>
            <a:r>
              <a:rPr lang="en-US" sz="2400" dirty="0"/>
              <a:t> </a:t>
            </a:r>
            <a:r>
              <a:rPr lang="en-US" sz="2400" dirty="0" err="1"/>
              <a:t>r.v.s</a:t>
            </a:r>
            <a:r>
              <a:rPr lang="en-US" sz="24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hought Bubble: Cloud 20">
                <a:extLst>
                  <a:ext uri="{FF2B5EF4-FFF2-40B4-BE49-F238E27FC236}">
                    <a16:creationId xmlns:a16="http://schemas.microsoft.com/office/drawing/2014/main" id="{DD1F9C54-E62D-01DD-F853-399DE73CFFA8}"/>
                  </a:ext>
                </a:extLst>
              </p:cNvPr>
              <p:cNvSpPr/>
              <p:nvPr/>
            </p:nvSpPr>
            <p:spPr>
              <a:xfrm>
                <a:off x="10144319" y="2071179"/>
                <a:ext cx="1955800" cy="1496073"/>
              </a:xfrm>
              <a:prstGeom prst="cloudCallout">
                <a:avLst>
                  <a:gd name="adj1" fmla="val -46206"/>
                  <a:gd name="adj2" fmla="val 506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function</a:t>
                </a: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shown </a:t>
                </a: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in blue.</a:t>
                </a:r>
              </a:p>
            </p:txBody>
          </p:sp>
        </mc:Choice>
        <mc:Fallback xmlns="">
          <p:sp>
            <p:nvSpPr>
              <p:cNvPr id="21" name="Thought Bubble: Cloud 20">
                <a:extLst>
                  <a:ext uri="{FF2B5EF4-FFF2-40B4-BE49-F238E27FC236}">
                    <a16:creationId xmlns:a16="http://schemas.microsoft.com/office/drawing/2014/main" id="{DD1F9C54-E62D-01DD-F853-399DE73CF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319" y="2071179"/>
                <a:ext cx="1955800" cy="1496073"/>
              </a:xfrm>
              <a:prstGeom prst="cloudCallout">
                <a:avLst>
                  <a:gd name="adj1" fmla="val -46206"/>
                  <a:gd name="adj2" fmla="val 5061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E1E3A14-6EC5-5AB8-4A0D-17A05F77FB97}"/>
              </a:ext>
            </a:extLst>
          </p:cNvPr>
          <p:cNvGrpSpPr/>
          <p:nvPr/>
        </p:nvGrpSpPr>
        <p:grpSpPr>
          <a:xfrm>
            <a:off x="406400" y="4885589"/>
            <a:ext cx="4915289" cy="830997"/>
            <a:chOff x="406400" y="4885589"/>
            <a:chExt cx="4915289" cy="8309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9C550B-5943-4BA9-50AB-6D502CA9963B}"/>
                </a:ext>
              </a:extLst>
            </p:cNvPr>
            <p:cNvSpPr/>
            <p:nvPr/>
          </p:nvSpPr>
          <p:spPr>
            <a:xfrm>
              <a:off x="406400" y="4885589"/>
              <a:ext cx="4902200" cy="8294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AD943F3-67F6-1A33-4BFE-A24DCE4812AD}"/>
                    </a:ext>
                  </a:extLst>
                </p:cNvPr>
                <p:cNvSpPr txBox="1"/>
                <p:nvPr/>
              </p:nvSpPr>
              <p:spPr>
                <a:xfrm>
                  <a:off x="421885" y="4885589"/>
                  <a:ext cx="489980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Warning:  Need to start by arranging</a:t>
                  </a:r>
                </a:p>
                <a:p>
                  <a:r>
                    <a:rPr lang="en-US" sz="2400" dirty="0"/>
                    <a:t>values </a:t>
                  </a:r>
                  <a:r>
                    <a:rPr lang="en-US" sz="2400" dirty="0" err="1"/>
                    <a:t>s.t.</a:t>
                  </a:r>
                  <a:r>
                    <a:rPr lang="en-US" sz="240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&lt;⋯&lt;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AD943F3-67F6-1A33-4BFE-A24DCE4812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85" y="4885589"/>
                  <a:ext cx="4899804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1866" t="-5839" b="-153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69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Inverse Transform Method for Discrete R.V.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BBD0D-56FC-9DBE-F087-B96C70561623}"/>
              </a:ext>
            </a:extLst>
          </p:cNvPr>
          <p:cNvSpPr/>
          <p:nvPr/>
        </p:nvSpPr>
        <p:spPr>
          <a:xfrm>
            <a:off x="263932" y="972648"/>
            <a:ext cx="5832068" cy="4046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382295-FFA5-D50C-AAF4-528605B6F62D}"/>
                  </a:ext>
                </a:extLst>
              </p:cNvPr>
              <p:cNvSpPr txBox="1"/>
              <p:nvPr/>
            </p:nvSpPr>
            <p:spPr>
              <a:xfrm>
                <a:off x="334381" y="1011188"/>
                <a:ext cx="51914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/>
                  <a:t>Inverse Transform method to generate discrete </a:t>
                </a:r>
                <a:r>
                  <a:rPr lang="en-US" sz="2400" b="1" u="sng" dirty="0" err="1"/>
                  <a:t>r.v.</a:t>
                </a:r>
                <a:r>
                  <a:rPr lang="en-US" sz="2400" b="1" u="sng" dirty="0"/>
                  <a:t> 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0" u="sng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1" u="sng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382295-FFA5-D50C-AAF4-528605B6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1" y="1011188"/>
                <a:ext cx="5191496" cy="830997"/>
              </a:xfrm>
              <a:prstGeom prst="rect">
                <a:avLst/>
              </a:prstGeom>
              <a:blipFill>
                <a:blip r:embed="rId2"/>
                <a:stretch>
                  <a:fillRect l="-1880" t="-5882" r="-11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5FBB1E-68F7-2C61-3B61-CDE7AB9B8110}"/>
                  </a:ext>
                </a:extLst>
              </p:cNvPr>
              <p:cNvSpPr txBox="1"/>
              <p:nvPr/>
            </p:nvSpPr>
            <p:spPr>
              <a:xfrm>
                <a:off x="334379" y="1935456"/>
                <a:ext cx="6089617" cy="308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Generate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2.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output ____.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output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____.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output ____.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, then output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 , </a:t>
                </a:r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0≤ℓ≤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5FBB1E-68F7-2C61-3B61-CDE7AB9B8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9" y="1935456"/>
                <a:ext cx="6089617" cy="3083280"/>
              </a:xfrm>
              <a:prstGeom prst="rect">
                <a:avLst/>
              </a:prstGeom>
              <a:blipFill>
                <a:blip r:embed="rId3"/>
                <a:stretch>
                  <a:fillRect l="-1602" t="-1779" b="-3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0F23B009-AF7C-2351-35C3-5C0101BA2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7" y="2176349"/>
            <a:ext cx="4685522" cy="3736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ought Bubble: Cloud 13">
                <a:extLst>
                  <a:ext uri="{FF2B5EF4-FFF2-40B4-BE49-F238E27FC236}">
                    <a16:creationId xmlns:a16="http://schemas.microsoft.com/office/drawing/2014/main" id="{DF9F5F51-E1EF-2545-D08A-6735857DC4F2}"/>
                  </a:ext>
                </a:extLst>
              </p:cNvPr>
              <p:cNvSpPr/>
              <p:nvPr/>
            </p:nvSpPr>
            <p:spPr>
              <a:xfrm>
                <a:off x="10144319" y="2071179"/>
                <a:ext cx="1955800" cy="1496073"/>
              </a:xfrm>
              <a:prstGeom prst="cloudCallout">
                <a:avLst>
                  <a:gd name="adj1" fmla="val -46206"/>
                  <a:gd name="adj2" fmla="val 506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function</a:t>
                </a: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shown </a:t>
                </a: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in blue.</a:t>
                </a:r>
              </a:p>
            </p:txBody>
          </p:sp>
        </mc:Choice>
        <mc:Fallback xmlns="">
          <p:sp>
            <p:nvSpPr>
              <p:cNvPr id="14" name="Thought Bubble: Cloud 13">
                <a:extLst>
                  <a:ext uri="{FF2B5EF4-FFF2-40B4-BE49-F238E27FC236}">
                    <a16:creationId xmlns:a16="http://schemas.microsoft.com/office/drawing/2014/main" id="{DF9F5F51-E1EF-2545-D08A-6735857DC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319" y="2071179"/>
                <a:ext cx="1955800" cy="1496073"/>
              </a:xfrm>
              <a:prstGeom prst="cloudCallout">
                <a:avLst>
                  <a:gd name="adj1" fmla="val -46206"/>
                  <a:gd name="adj2" fmla="val 5061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CF2279B-3CF1-A90F-81D6-37253F469E63}"/>
              </a:ext>
            </a:extLst>
          </p:cNvPr>
          <p:cNvGrpSpPr/>
          <p:nvPr/>
        </p:nvGrpSpPr>
        <p:grpSpPr>
          <a:xfrm>
            <a:off x="606029" y="5462181"/>
            <a:ext cx="5401071" cy="843162"/>
            <a:chOff x="606029" y="5462181"/>
            <a:chExt cx="5401071" cy="8431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38B78F-125D-CBB4-433B-6B432D9FCE12}"/>
                </a:ext>
              </a:extLst>
            </p:cNvPr>
            <p:cNvSpPr/>
            <p:nvPr/>
          </p:nvSpPr>
          <p:spPr>
            <a:xfrm>
              <a:off x="606029" y="5474345"/>
              <a:ext cx="5191496" cy="8309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A5151DB-9D3E-7031-4475-3964646E972C}"/>
                    </a:ext>
                  </a:extLst>
                </p:cNvPr>
                <p:cNvSpPr txBox="1"/>
                <p:nvPr/>
              </p:nvSpPr>
              <p:spPr>
                <a:xfrm>
                  <a:off x="815604" y="5462181"/>
                  <a:ext cx="519149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To be practical, requires closed-form and invertible  expression for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A5151DB-9D3E-7031-4475-3964646E9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604" y="5462181"/>
                  <a:ext cx="5191496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1880"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ECE96-7CD1-EC94-EBA1-370165D6DA17}"/>
                  </a:ext>
                </a:extLst>
              </p:cNvPr>
              <p:cNvSpPr txBox="1"/>
              <p:nvPr/>
            </p:nvSpPr>
            <p:spPr>
              <a:xfrm>
                <a:off x="3650773" y="2588382"/>
                <a:ext cx="5494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ECE96-7CD1-EC94-EBA1-370165D6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73" y="2588382"/>
                <a:ext cx="549442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E078C4-C6CB-FA52-215B-86A4188A43FC}"/>
                  </a:ext>
                </a:extLst>
              </p:cNvPr>
              <p:cNvSpPr txBox="1"/>
              <p:nvPr/>
            </p:nvSpPr>
            <p:spPr>
              <a:xfrm>
                <a:off x="4038600" y="2948966"/>
                <a:ext cx="5494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E078C4-C6CB-FA52-215B-86A4188A4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948966"/>
                <a:ext cx="549442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34F1-7EE8-411C-9B0D-F74A16A21AE4}"/>
                  </a:ext>
                </a:extLst>
              </p:cNvPr>
              <p:cNvSpPr txBox="1"/>
              <p:nvPr/>
            </p:nvSpPr>
            <p:spPr>
              <a:xfrm>
                <a:off x="5346936" y="3336419"/>
                <a:ext cx="5494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34F1-7EE8-411C-9B0D-F74A16A21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936" y="3336419"/>
                <a:ext cx="549442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5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Inverse Transform Method for Discrete R.V.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/>
              <p:nvPr/>
            </p:nvSpPr>
            <p:spPr>
              <a:xfrm>
                <a:off x="182364" y="1156277"/>
                <a:ext cx="55807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Example:   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Generate instance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</m:oMath>
                </a14:m>
                <a:endParaRPr lang="en-US" sz="2800" b="0" i="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/>
                      <m:t>given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instance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/>
                      <m:t>of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5151DB-9D3E-7031-4475-3964646E9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" y="1156277"/>
                <a:ext cx="5580762" cy="954107"/>
              </a:xfrm>
              <a:prstGeom prst="rect">
                <a:avLst/>
              </a:prstGeom>
              <a:blipFill>
                <a:blip r:embed="rId2"/>
                <a:stretch>
                  <a:fillRect l="-2295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E711CD-DF59-0E01-560B-23C23A917807}"/>
                  </a:ext>
                </a:extLst>
              </p:cNvPr>
              <p:cNvSpPr txBox="1"/>
              <p:nvPr/>
            </p:nvSpPr>
            <p:spPr>
              <a:xfrm>
                <a:off x="6075949" y="1139201"/>
                <a:ext cx="55807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Solution:   </a:t>
                </a:r>
                <a:r>
                  <a:rPr lang="en-US" sz="2800" dirty="0"/>
                  <a:t>We want to determine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 </a:t>
                </a:r>
              </a:p>
              <a:p>
                <a:r>
                  <a:rPr lang="en-US" sz="2800" dirty="0"/>
                  <a:t>as a function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E711CD-DF59-0E01-560B-23C23A917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949" y="1139201"/>
                <a:ext cx="5580760" cy="954107"/>
              </a:xfrm>
              <a:prstGeom prst="rect">
                <a:avLst/>
              </a:prstGeom>
              <a:blipFill>
                <a:blip r:embed="rId3"/>
                <a:stretch>
                  <a:fillRect l="-2295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61ED21-C024-976D-92BF-D7F71A7D7A54}"/>
                  </a:ext>
                </a:extLst>
              </p:cNvPr>
              <p:cNvSpPr txBox="1"/>
              <p:nvPr/>
            </p:nvSpPr>
            <p:spPr>
              <a:xfrm>
                <a:off x="-244024" y="2413157"/>
                <a:ext cx="5010150" cy="1664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.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.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.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0.1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61ED21-C024-976D-92BF-D7F71A7D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4024" y="2413157"/>
                <a:ext cx="5010150" cy="1664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6FA016-8524-5104-EF3D-655073F12E0F}"/>
                  </a:ext>
                </a:extLst>
              </p:cNvPr>
              <p:cNvSpPr txBox="1"/>
              <p:nvPr/>
            </p:nvSpPr>
            <p:spPr>
              <a:xfrm>
                <a:off x="5953627" y="2458439"/>
                <a:ext cx="26569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6FA016-8524-5104-EF3D-655073F12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627" y="2458439"/>
                <a:ext cx="2656973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740E2E-BD54-BAA6-47AF-14D93A3F18A4}"/>
                  </a:ext>
                </a:extLst>
              </p:cNvPr>
              <p:cNvSpPr txBox="1"/>
              <p:nvPr/>
            </p:nvSpPr>
            <p:spPr>
              <a:xfrm>
                <a:off x="5825292" y="2792885"/>
                <a:ext cx="6651342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⋅(0.1)</m:t>
                          </m:r>
                        </m:e>
                      </m:nary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740E2E-BD54-BAA6-47AF-14D93A3F1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292" y="2792885"/>
                <a:ext cx="6651342" cy="11382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C10465-FC1D-8F8F-C5FC-B8B502BD7E04}"/>
              </a:ext>
            </a:extLst>
          </p:cNvPr>
          <p:cNvCxnSpPr/>
          <p:nvPr/>
        </p:nvCxnSpPr>
        <p:spPr>
          <a:xfrm>
            <a:off x="5763126" y="795647"/>
            <a:ext cx="0" cy="55398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0B449C-8A6A-5289-7644-EA5B51160EE7}"/>
                  </a:ext>
                </a:extLst>
              </p:cNvPr>
              <p:cNvSpPr txBox="1"/>
              <p:nvPr/>
            </p:nvSpPr>
            <p:spPr>
              <a:xfrm>
                <a:off x="6516104" y="4124581"/>
                <a:ext cx="20944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0B449C-8A6A-5289-7644-EA5B51160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104" y="4124581"/>
                <a:ext cx="2094496" cy="461665"/>
              </a:xfrm>
              <a:prstGeom prst="rect">
                <a:avLst/>
              </a:prstGeom>
              <a:blipFill>
                <a:blip r:embed="rId7"/>
                <a:stretch>
                  <a:fillRect l="-465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134555-D2B0-61BD-1502-B6110969E5EA}"/>
                  </a:ext>
                </a:extLst>
              </p:cNvPr>
              <p:cNvSpPr txBox="1"/>
              <p:nvPr/>
            </p:nvSpPr>
            <p:spPr>
              <a:xfrm>
                <a:off x="8292382" y="4123297"/>
                <a:ext cx="20944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⋅(0.1)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134555-D2B0-61BD-1502-B6110969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82" y="4123297"/>
                <a:ext cx="2094496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305D88-E49E-D8DE-E573-E08D34A49B91}"/>
                  </a:ext>
                </a:extLst>
              </p:cNvPr>
              <p:cNvSpPr txBox="1"/>
              <p:nvPr/>
            </p:nvSpPr>
            <p:spPr>
              <a:xfrm>
                <a:off x="6133714" y="4870861"/>
                <a:ext cx="43263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Hence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⌈10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305D88-E49E-D8DE-E573-E08D34A4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714" y="4870861"/>
                <a:ext cx="4326355" cy="461665"/>
              </a:xfrm>
              <a:prstGeom prst="rect">
                <a:avLst/>
              </a:prstGeom>
              <a:blipFill>
                <a:blip r:embed="rId9"/>
                <a:stretch>
                  <a:fillRect l="-21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hought Bubble: Cloud 19">
                <a:extLst>
                  <a:ext uri="{FF2B5EF4-FFF2-40B4-BE49-F238E27FC236}">
                    <a16:creationId xmlns:a16="http://schemas.microsoft.com/office/drawing/2014/main" id="{A626E993-8315-B0CD-8FD2-5FF53D85BDE4}"/>
                  </a:ext>
                </a:extLst>
              </p:cNvPr>
              <p:cNvSpPr/>
              <p:nvPr/>
            </p:nvSpPr>
            <p:spPr>
              <a:xfrm>
                <a:off x="9677092" y="4817008"/>
                <a:ext cx="1955800" cy="1496073"/>
              </a:xfrm>
              <a:prstGeom prst="cloudCallout">
                <a:avLst>
                  <a:gd name="adj1" fmla="val -97265"/>
                  <a:gd name="adj2" fmla="val -2819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Note we need ceiling.</a:t>
                </a:r>
              </a:p>
            </p:txBody>
          </p:sp>
        </mc:Choice>
        <mc:Fallback xmlns="">
          <p:sp>
            <p:nvSpPr>
              <p:cNvPr id="20" name="Thought Bubble: Cloud 19">
                <a:extLst>
                  <a:ext uri="{FF2B5EF4-FFF2-40B4-BE49-F238E27FC236}">
                    <a16:creationId xmlns:a16="http://schemas.microsoft.com/office/drawing/2014/main" id="{A626E993-8315-B0CD-8FD2-5FF53D85B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092" y="4817008"/>
                <a:ext cx="1955800" cy="1496073"/>
              </a:xfrm>
              <a:prstGeom prst="cloudCallout">
                <a:avLst>
                  <a:gd name="adj1" fmla="val -97265"/>
                  <a:gd name="adj2" fmla="val -2819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27630</TotalTime>
  <Words>2256</Words>
  <Application>Microsoft Office PowerPoint</Application>
  <PresentationFormat>Widescreen</PresentationFormat>
  <Paragraphs>305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Wingdings</vt:lpstr>
      <vt:lpstr>Office Theme</vt:lpstr>
      <vt:lpstr>Chapter 13 Generating Random Variables for Simulation</vt:lpstr>
      <vt:lpstr>PowerPoint Presentation</vt:lpstr>
      <vt:lpstr>Inverse Transform Method</vt:lpstr>
      <vt:lpstr>Inverse Transform Method</vt:lpstr>
      <vt:lpstr>Inverse Transform Method</vt:lpstr>
      <vt:lpstr>Inverse Transform Method: Example</vt:lpstr>
      <vt:lpstr>Inverse Transform Method for Discrete R.V.</vt:lpstr>
      <vt:lpstr>Inverse Transform Method for Discrete R.V.</vt:lpstr>
      <vt:lpstr>Inverse Transform Method for Discrete R.V.</vt:lpstr>
      <vt:lpstr>Inverse Transform Method for Discrete R.V.</vt:lpstr>
      <vt:lpstr>Interview Question</vt:lpstr>
      <vt:lpstr>Interview Question</vt:lpstr>
      <vt:lpstr>Interview Question</vt:lpstr>
      <vt:lpstr>A method with fewer requirements …</vt:lpstr>
      <vt:lpstr>A method with fewer requirements …</vt:lpstr>
      <vt:lpstr>Accept-Reject Method</vt:lpstr>
      <vt:lpstr>Accept-Reject Method: Correctness</vt:lpstr>
      <vt:lpstr>Accept-Reject Method</vt:lpstr>
      <vt:lpstr>Back to the Interview Question</vt:lpstr>
      <vt:lpstr>Accept-Reject Method: Continuous</vt:lpstr>
      <vt:lpstr>Accept-Reject Method: Example 1</vt:lpstr>
      <vt:lpstr>Accept-Reject Method: Example 1</vt:lpstr>
      <vt:lpstr>Accept-Reject Method: Example 2</vt:lpstr>
      <vt:lpstr>Accept-Reject Method: Example 2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78</cp:revision>
  <dcterms:created xsi:type="dcterms:W3CDTF">2023-01-16T03:17:26Z</dcterms:created>
  <dcterms:modified xsi:type="dcterms:W3CDTF">2024-05-14T02:55:49Z</dcterms:modified>
</cp:coreProperties>
</file>