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396" r:id="rId4"/>
    <p:sldId id="359" r:id="rId5"/>
    <p:sldId id="365" r:id="rId6"/>
    <p:sldId id="360" r:id="rId7"/>
    <p:sldId id="366" r:id="rId8"/>
    <p:sldId id="367" r:id="rId9"/>
    <p:sldId id="368" r:id="rId10"/>
    <p:sldId id="369" r:id="rId11"/>
    <p:sldId id="370" r:id="rId12"/>
    <p:sldId id="361" r:id="rId13"/>
    <p:sldId id="371" r:id="rId14"/>
    <p:sldId id="372" r:id="rId15"/>
    <p:sldId id="373" r:id="rId16"/>
    <p:sldId id="374" r:id="rId17"/>
    <p:sldId id="375" r:id="rId18"/>
    <p:sldId id="376" r:id="rId19"/>
    <p:sldId id="362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98" r:id="rId28"/>
    <p:sldId id="399" r:id="rId29"/>
    <p:sldId id="397" r:id="rId30"/>
    <p:sldId id="386" r:id="rId31"/>
    <p:sldId id="387" r:id="rId32"/>
    <p:sldId id="388" r:id="rId33"/>
    <p:sldId id="389" r:id="rId34"/>
    <p:sldId id="390" r:id="rId35"/>
    <p:sldId id="391" r:id="rId36"/>
    <p:sldId id="363" r:id="rId37"/>
    <p:sldId id="392" r:id="rId38"/>
    <p:sldId id="393" r:id="rId39"/>
    <p:sldId id="3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0" autoAdjust="0"/>
    <p:restoredTop sz="26457" autoAdjust="0"/>
  </p:normalViewPr>
  <p:slideViewPr>
    <p:cSldViewPr snapToGrid="0">
      <p:cViewPr varScale="1">
        <p:scale>
          <a:sx n="16" d="100"/>
          <a:sy n="16" d="100"/>
        </p:scale>
        <p:origin x="1780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uk/detail/illustration/electricity-icon-royalty-free-illustration/106129151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ettyimages.co.uk/detail/illustration/happy-soccer-player-royalty-free-illustration/472287397" TargetMode="External"/><Relationship Id="rId5" Type="http://schemas.openxmlformats.org/officeDocument/2006/relationships/hyperlink" Target="https://www.gettyimages.co.uk/detail/illustration/high-street-shoppers-during-pandemic-royalty-free-illustration/1250472227" TargetMode="External"/><Relationship Id="rId4" Type="http://schemas.openxmlformats.org/officeDocument/2006/relationships/hyperlink" Target="https://www.gettyimages.co.uk/detail/illustrateon/swaddling-clothes-royalty-free-illustration/647060744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https://www.gettyimages.co.uk/detail/photo/united-states-coins-royalty-free-image/157532065  -- reusing from </a:t>
            </a:r>
            <a:r>
              <a:rPr lang="en-US" dirty="0" err="1"/>
              <a:t>Chpt</a:t>
            </a:r>
            <a:r>
              <a:rPr lang="en-US" dirty="0"/>
              <a:t> 3.  No need to rebuy. 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https://www.gettyimages.co.uk/detail/illustration/yellow-light-bulb-icon-royalty-free-illustration/165766463?phrase=Yellow%20light%20bulb  -- reusing lightbulb from </a:t>
            </a:r>
            <a:r>
              <a:rPr lang="en-US" dirty="0" err="1"/>
              <a:t>Chpt</a:t>
            </a:r>
            <a:r>
              <a:rPr lang="en-US" dirty="0"/>
              <a:t> 7.  No need to rebuy.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https://www.gettyimages.co.uk/detail/photo/hard-disk-drive-inside-royalty-free-image/888080160 – reusing from </a:t>
            </a:r>
            <a:r>
              <a:rPr lang="en-US" dirty="0" err="1"/>
              <a:t>Chpt</a:t>
            </a:r>
            <a:r>
              <a:rPr lang="en-US" dirty="0"/>
              <a:t>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https://www.gettyimages.co.uk/detail/illustration/electricity-icon-royalty-free-illustration/1061291518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https://www.gettyimages.co.uk/detail/illustrateon/swaddling-clothes-royalty-free-illustration/647060744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https://www.gettyimages.co.uk/detail/illustration/high-street-shoppers-during-pandemic-royalty-free-illustration/1250472227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https://www.gettyimages.co.uk/detail/illustration/happy-soccer-player-royalty-free-illustration/472287397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For </a:t>
            </a:r>
            <a:r>
              <a:rPr lang="en-US" dirty="0" err="1"/>
              <a:t>Chpt</a:t>
            </a:r>
            <a:r>
              <a:rPr lang="en-US" dirty="0"/>
              <a:t> 12: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3"/>
              </a:rPr>
              <a:t>https://www.gettyimages.co.uk/detail/illustration/electricity-icon-royalty-free-illustration/1061291518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4"/>
              </a:rPr>
              <a:t>https://www.gettyimages.co.uk/detail/illustrateon/swaddling-clothes-royalty-free-illustration/647060744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5"/>
              </a:rPr>
              <a:t>https://www.gettyimages.co.uk/detail/illustration/high-street-shoppers-during-pandemic-royalty-free-illustration/1250472227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6"/>
              </a:rPr>
              <a:t>https://www.gettyimages.co.uk/detail/illustration/happy-soccer-player-royalty-free-illustration/472287397</a:t>
            </a:r>
            <a:endParaRPr lang="en-US" dirty="0"/>
          </a:p>
          <a:p>
            <a:r>
              <a:rPr lang="en-US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1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9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0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59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0D7-63CC-4FCD-AFFD-6BA7E036A2EF}" type="datetime1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4FB5-A5C0-4C12-A1BB-A070170F4EED}" type="datetime1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76D9-0100-48A8-BC57-83EE089B8A90}" type="datetime1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B451-49DC-4F83-92BC-DE832F1795DE}" type="datetime1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C431-F114-4A39-901C-7D23ADA3F5C1}" type="datetime1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2E0C-F323-4A03-B8EA-1F5EC2E9AACB}" type="datetime1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A7C7-9B8D-49FA-A0DE-72C9B48EFD30}" type="datetime1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5566-08F2-4559-A492-AB2A921C03F0}" type="datetime1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3521-191B-46EF-A3F2-8578F11AAF2D}" type="datetime1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4C35-117E-4E1A-A2B0-75CF49FC1AA9}" type="datetime1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E9AE-618E-440A-B2D3-604738E68D68}" type="datetime1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2FEB-22EE-409A-9F33-ED7DDC8ECD3F}" type="datetime1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30.png"/><Relationship Id="rId5" Type="http://schemas.openxmlformats.org/officeDocument/2006/relationships/image" Target="../media/image55.png"/><Relationship Id="rId10" Type="http://schemas.openxmlformats.org/officeDocument/2006/relationships/image" Target="../media/image25.png"/><Relationship Id="rId4" Type="http://schemas.openxmlformats.org/officeDocument/2006/relationships/image" Target="../media/image5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8.png"/><Relationship Id="rId7" Type="http://schemas.openxmlformats.org/officeDocument/2006/relationships/image" Target="../media/image8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7.png"/><Relationship Id="rId7" Type="http://schemas.openxmlformats.org/officeDocument/2006/relationships/image" Target="../media/image8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43.png"/><Relationship Id="rId7" Type="http://schemas.openxmlformats.org/officeDocument/2006/relationships/image" Target="../media/image9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4.png"/><Relationship Id="rId7" Type="http://schemas.openxmlformats.org/officeDocument/2006/relationships/image" Target="../media/image6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9.png"/><Relationship Id="rId7" Type="http://schemas.openxmlformats.org/officeDocument/2006/relationships/image" Target="../media/image7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1.png"/><Relationship Id="rId7" Type="http://schemas.openxmlformats.org/officeDocument/2006/relationships/image" Target="../media/image1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1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26" Type="http://schemas.openxmlformats.org/officeDocument/2006/relationships/image" Target="../media/image167.png"/><Relationship Id="rId21" Type="http://schemas.openxmlformats.org/officeDocument/2006/relationships/image" Target="../media/image163.png"/><Relationship Id="rId3" Type="http://schemas.openxmlformats.org/officeDocument/2006/relationships/image" Target="../media/image145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125.png"/><Relationship Id="rId2" Type="http://schemas.openxmlformats.org/officeDocument/2006/relationships/image" Target="../media/image13.jpeg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29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.jpeg"/><Relationship Id="rId6" Type="http://schemas.openxmlformats.org/officeDocument/2006/relationships/image" Target="../media/image148.png"/><Relationship Id="rId24" Type="http://schemas.openxmlformats.org/officeDocument/2006/relationships/image" Target="../media/image116.png"/><Relationship Id="rId15" Type="http://schemas.openxmlformats.org/officeDocument/2006/relationships/image" Target="../media/image157.png"/><Relationship Id="rId23" Type="http://schemas.openxmlformats.org/officeDocument/2006/relationships/image" Target="../media/image144.png"/><Relationship Id="rId5" Type="http://schemas.openxmlformats.org/officeDocument/2006/relationships/image" Target="../media/image147.png"/><Relationship Id="rId28" Type="http://schemas.openxmlformats.org/officeDocument/2006/relationships/image" Target="../media/image126.png"/><Relationship Id="rId10" Type="http://schemas.openxmlformats.org/officeDocument/2006/relationships/image" Target="../media/image152.png"/><Relationship Id="rId19" Type="http://schemas.openxmlformats.org/officeDocument/2006/relationships/image" Target="../media/image161.png"/><Relationship Id="rId31" Type="http://schemas.openxmlformats.org/officeDocument/2006/relationships/image" Target="../media/image172.png"/><Relationship Id="rId9" Type="http://schemas.openxmlformats.org/officeDocument/2006/relationships/image" Target="../media/image151.png"/><Relationship Id="rId22" Type="http://schemas.openxmlformats.org/officeDocument/2006/relationships/image" Target="../media/image164.png"/><Relationship Id="rId4" Type="http://schemas.openxmlformats.org/officeDocument/2006/relationships/image" Target="../media/image146.png"/><Relationship Id="rId14" Type="http://schemas.openxmlformats.org/officeDocument/2006/relationships/image" Target="../media/image156.png"/><Relationship Id="rId27" Type="http://schemas.openxmlformats.org/officeDocument/2006/relationships/image" Target="../media/image168.png"/><Relationship Id="rId30" Type="http://schemas.openxmlformats.org/officeDocument/2006/relationships/image" Target="../media/image1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5" Type="http://schemas.openxmlformats.org/officeDocument/2006/relationships/image" Target="../media/image134.png"/><Relationship Id="rId10" Type="http://schemas.openxmlformats.org/officeDocument/2006/relationships/image" Target="../media/image140.png"/><Relationship Id="rId4" Type="http://schemas.openxmlformats.org/officeDocument/2006/relationships/image" Target="../media/image133.png"/><Relationship Id="rId9" Type="http://schemas.openxmlformats.org/officeDocument/2006/relationships/image" Target="../media/image137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26" Type="http://schemas.openxmlformats.org/officeDocument/2006/relationships/image" Target="../media/image202.png"/><Relationship Id="rId21" Type="http://schemas.openxmlformats.org/officeDocument/2006/relationships/image" Target="../media/image197.png"/><Relationship Id="rId34" Type="http://schemas.openxmlformats.org/officeDocument/2006/relationships/image" Target="../media/image210.png"/><Relationship Id="rId7" Type="http://schemas.openxmlformats.org/officeDocument/2006/relationships/image" Target="../media/image15.jpe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33" Type="http://schemas.openxmlformats.org/officeDocument/2006/relationships/image" Target="../media/image165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16.jpeg"/><Relationship Id="rId24" Type="http://schemas.openxmlformats.org/officeDocument/2006/relationships/image" Target="../media/image200.png"/><Relationship Id="rId32" Type="http://schemas.openxmlformats.org/officeDocument/2006/relationships/image" Target="../media/image153.png"/><Relationship Id="rId37" Type="http://schemas.openxmlformats.org/officeDocument/2006/relationships/image" Target="../media/image213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28" Type="http://schemas.openxmlformats.org/officeDocument/2006/relationships/image" Target="../media/image204.png"/><Relationship Id="rId36" Type="http://schemas.openxmlformats.org/officeDocument/2006/relationships/image" Target="../media/image212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31" Type="http://schemas.openxmlformats.org/officeDocument/2006/relationships/image" Target="../media/image149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Relationship Id="rId27" Type="http://schemas.openxmlformats.org/officeDocument/2006/relationships/image" Target="../media/image203.png"/><Relationship Id="rId30" Type="http://schemas.openxmlformats.org/officeDocument/2006/relationships/image" Target="../media/image143.png"/><Relationship Id="rId35" Type="http://schemas.openxmlformats.org/officeDocument/2006/relationships/image" Target="../media/image166.png"/><Relationship Id="rId8" Type="http://schemas.openxmlformats.org/officeDocument/2006/relationships/image" Target="../media/image184.png"/><Relationship Id="rId3" Type="http://schemas.openxmlformats.org/officeDocument/2006/relationships/image" Target="../media/image1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0.png"/><Relationship Id="rId5" Type="http://schemas.openxmlformats.org/officeDocument/2006/relationships/image" Target="../media/image21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8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35.png"/><Relationship Id="rId7" Type="http://schemas.openxmlformats.org/officeDocument/2006/relationships/image" Target="../media/image209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10" Type="http://schemas.openxmlformats.org/officeDocument/2006/relationships/image" Target="../media/image224.png"/><Relationship Id="rId4" Type="http://schemas.openxmlformats.org/officeDocument/2006/relationships/image" Target="../media/image206.png"/><Relationship Id="rId9" Type="http://schemas.openxmlformats.org/officeDocument/2006/relationships/image" Target="../media/image2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1.png"/><Relationship Id="rId5" Type="http://schemas.openxmlformats.org/officeDocument/2006/relationships/image" Target="../media/image28.png"/><Relationship Id="rId10" Type="http://schemas.openxmlformats.org/officeDocument/2006/relationships/image" Target="../media/image10.png"/><Relationship Id="rId4" Type="http://schemas.openxmlformats.org/officeDocument/2006/relationships/image" Target="../media/image27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12</a:t>
            </a:r>
            <a:br>
              <a:rPr lang="en-US" dirty="0"/>
            </a:br>
            <a:r>
              <a:rPr lang="en-US" dirty="0"/>
              <a:t>The Poisson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7A9FF-A633-3914-40EE-A5C45683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15" name="Picture 14" descr="A yellow triangle sign with a black exclamation mark">
            <a:extLst>
              <a:ext uri="{FF2B5EF4-FFF2-40B4-BE49-F238E27FC236}">
                <a16:creationId xmlns:a16="http://schemas.microsoft.com/office/drawing/2014/main" id="{1E8B27A6-947F-5480-99D7-BD2F9AE50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888" y="3303015"/>
            <a:ext cx="2144112" cy="2144626"/>
          </a:xfrm>
          <a:prstGeom prst="rect">
            <a:avLst/>
          </a:prstGeom>
        </p:spPr>
      </p:pic>
      <p:pic>
        <p:nvPicPr>
          <p:cNvPr id="19" name="Picture 18" descr="A cartoon of a monkey scratching his head">
            <a:extLst>
              <a:ext uri="{FF2B5EF4-FFF2-40B4-BE49-F238E27FC236}">
                <a16:creationId xmlns:a16="http://schemas.microsoft.com/office/drawing/2014/main" id="{27605EA3-F194-14AD-0152-009E4D3F4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888" y="513596"/>
            <a:ext cx="1916871" cy="20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10" y="-1477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Relating Exponential distribution to Geometric</a:t>
            </a:r>
          </a:p>
        </p:txBody>
      </p:sp>
      <p:pic>
        <p:nvPicPr>
          <p:cNvPr id="19" name="Picture 18" descr="A diagram of a number&#10;&#10;Description automatically generated with medium confidence">
            <a:extLst>
              <a:ext uri="{FF2B5EF4-FFF2-40B4-BE49-F238E27FC236}">
                <a16:creationId xmlns:a16="http://schemas.microsoft.com/office/drawing/2014/main" id="{116DF641-F5AE-3A80-6D20-E67FF0A1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02" y="1205904"/>
            <a:ext cx="7035995" cy="2007066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0A6969A8-EEEC-7387-D6CD-C3FE93815697}"/>
              </a:ext>
            </a:extLst>
          </p:cNvPr>
          <p:cNvSpPr txBox="1">
            <a:spLocks/>
          </p:cNvSpPr>
          <p:nvPr/>
        </p:nvSpPr>
        <p:spPr>
          <a:xfrm>
            <a:off x="2169310" y="2905790"/>
            <a:ext cx="6404590" cy="6988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D0D208-D18E-1EEA-C34C-7ACCD0339624}"/>
                  </a:ext>
                </a:extLst>
              </p:cNvPr>
              <p:cNvSpPr txBox="1"/>
              <p:nvPr/>
            </p:nvSpPr>
            <p:spPr>
              <a:xfrm>
                <a:off x="4890053" y="2941082"/>
                <a:ext cx="1523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D0D208-D18E-1EEA-C34C-7ACCD033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53" y="2941082"/>
                <a:ext cx="1523046" cy="461665"/>
              </a:xfrm>
              <a:prstGeom prst="rect">
                <a:avLst/>
              </a:prstGeom>
              <a:blipFill>
                <a:blip r:embed="rId4"/>
                <a:stretch>
                  <a:fillRect l="-6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25E51-AFD1-74F6-1B4C-5E8DA831BA96}"/>
                  </a:ext>
                </a:extLst>
              </p:cNvPr>
              <p:cNvSpPr txBox="1"/>
              <p:nvPr/>
            </p:nvSpPr>
            <p:spPr>
              <a:xfrm>
                <a:off x="194788" y="980104"/>
                <a:ext cx="2763192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Claim: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25E51-AFD1-74F6-1B4C-5E8DA831B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8" y="980104"/>
                <a:ext cx="2763192" cy="461665"/>
              </a:xfrm>
              <a:prstGeom prst="rect">
                <a:avLst/>
              </a:prstGeom>
              <a:blipFill>
                <a:blip r:embed="rId5"/>
                <a:stretch>
                  <a:fillRect l="-35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B557B-AFDB-B803-3993-4A147DE39884}"/>
                  </a:ext>
                </a:extLst>
              </p:cNvPr>
              <p:cNvSpPr txBox="1"/>
              <p:nvPr/>
            </p:nvSpPr>
            <p:spPr>
              <a:xfrm>
                <a:off x="55510" y="3604593"/>
                <a:ext cx="3210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400" dirty="0"/>
                  <a:t>?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B557B-AFDB-B803-3993-4A147DE39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0" y="3604593"/>
                <a:ext cx="3210238" cy="461665"/>
              </a:xfrm>
              <a:prstGeom prst="rect">
                <a:avLst/>
              </a:prstGeom>
              <a:blipFill>
                <a:blip r:embed="rId6"/>
                <a:stretch>
                  <a:fillRect l="-2846" t="-10526" r="-189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CAC877-A1AD-D7D9-F78E-BC2ADE3F7557}"/>
              </a:ext>
            </a:extLst>
          </p:cNvPr>
          <p:cNvSpPr/>
          <p:nvPr/>
        </p:nvSpPr>
        <p:spPr>
          <a:xfrm>
            <a:off x="392297" y="4081728"/>
            <a:ext cx="10770422" cy="2457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B11231-F45D-C263-5277-DCE794A2F29B}"/>
                  </a:ext>
                </a:extLst>
              </p:cNvPr>
              <p:cNvSpPr txBox="1"/>
              <p:nvPr/>
            </p:nvSpPr>
            <p:spPr>
              <a:xfrm>
                <a:off x="409001" y="4476931"/>
                <a:ext cx="19371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B11231-F45D-C263-5277-DCE794A2F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01" y="4476931"/>
                <a:ext cx="193719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0DA7C6-7CF6-3FA4-CDDC-E56F82E6600B}"/>
                  </a:ext>
                </a:extLst>
              </p:cNvPr>
              <p:cNvSpPr txBox="1"/>
              <p:nvPr/>
            </p:nvSpPr>
            <p:spPr>
              <a:xfrm>
                <a:off x="8414235" y="5617083"/>
                <a:ext cx="1555362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0DA7C6-7CF6-3FA4-CDDC-E56F82E66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235" y="5617083"/>
                <a:ext cx="1555362" cy="4789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C24ED5-FA03-9444-D632-9318F7F70E96}"/>
                  </a:ext>
                </a:extLst>
              </p:cNvPr>
              <p:cNvSpPr txBox="1"/>
              <p:nvPr/>
            </p:nvSpPr>
            <p:spPr>
              <a:xfrm>
                <a:off x="9928720" y="5585538"/>
                <a:ext cx="1150187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C24ED5-FA03-9444-D632-9318F7F70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720" y="5585538"/>
                <a:ext cx="1150187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75441A-22FD-BD41-933D-BD326D78E74F}"/>
                  </a:ext>
                </a:extLst>
              </p:cNvPr>
              <p:cNvSpPr txBox="1"/>
              <p:nvPr/>
            </p:nvSpPr>
            <p:spPr>
              <a:xfrm>
                <a:off x="2186014" y="4322753"/>
                <a:ext cx="2527422" cy="770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𝑓𝑎𝑖𝑙𝑢𝑟𝑒𝑠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75441A-22FD-BD41-933D-BD326D78E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14" y="4322753"/>
                <a:ext cx="2527422" cy="7700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DEEAB4-7D6A-DA79-049C-EF5C6F4A5398}"/>
                  </a:ext>
                </a:extLst>
              </p:cNvPr>
              <p:cNvSpPr txBox="1"/>
              <p:nvPr/>
            </p:nvSpPr>
            <p:spPr>
              <a:xfrm>
                <a:off x="4552811" y="4292119"/>
                <a:ext cx="1851789" cy="631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𝜆𝛿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DEEAB4-7D6A-DA79-049C-EF5C6F4A5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811" y="4292119"/>
                <a:ext cx="1851789" cy="631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5DE331-7CE6-0B42-A5F9-80F0AEDC10F1}"/>
                  </a:ext>
                </a:extLst>
              </p:cNvPr>
              <p:cNvSpPr txBox="1"/>
              <p:nvPr/>
            </p:nvSpPr>
            <p:spPr>
              <a:xfrm>
                <a:off x="6307030" y="4078831"/>
                <a:ext cx="2002215" cy="1287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𝜆𝛿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5DE331-7CE6-0B42-A5F9-80F0AEDC1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030" y="4078831"/>
                <a:ext cx="2002215" cy="12872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172B23-09CE-3B56-AF13-1AF7AEF75007}"/>
                  </a:ext>
                </a:extLst>
              </p:cNvPr>
              <p:cNvSpPr txBox="1"/>
              <p:nvPr/>
            </p:nvSpPr>
            <p:spPr>
              <a:xfrm>
                <a:off x="6151510" y="5236439"/>
                <a:ext cx="2835525" cy="1290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𝜆𝛿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𝜆𝛿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⋅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172B23-09CE-3B56-AF13-1AF7AEF7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510" y="5236439"/>
                <a:ext cx="2835525" cy="12909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0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4" grpId="0"/>
      <p:bldP spid="17" grpId="0"/>
      <p:bldP spid="10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10" y="-1477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Relating Exponential distribution to Geometric</a:t>
            </a:r>
          </a:p>
        </p:txBody>
      </p:sp>
      <p:pic>
        <p:nvPicPr>
          <p:cNvPr id="19" name="Picture 18" descr="A diagram of a number&#10;&#10;Description automatically generated with medium confidence">
            <a:extLst>
              <a:ext uri="{FF2B5EF4-FFF2-40B4-BE49-F238E27FC236}">
                <a16:creationId xmlns:a16="http://schemas.microsoft.com/office/drawing/2014/main" id="{116DF641-F5AE-3A80-6D20-E67FF0A1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02" y="1205904"/>
            <a:ext cx="7035995" cy="2007066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0A6969A8-EEEC-7387-D6CD-C3FE93815697}"/>
              </a:ext>
            </a:extLst>
          </p:cNvPr>
          <p:cNvSpPr txBox="1">
            <a:spLocks/>
          </p:cNvSpPr>
          <p:nvPr/>
        </p:nvSpPr>
        <p:spPr>
          <a:xfrm>
            <a:off x="2169310" y="2905790"/>
            <a:ext cx="6404590" cy="6988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D0D208-D18E-1EEA-C34C-7ACCD0339624}"/>
                  </a:ext>
                </a:extLst>
              </p:cNvPr>
              <p:cNvSpPr txBox="1"/>
              <p:nvPr/>
            </p:nvSpPr>
            <p:spPr>
              <a:xfrm>
                <a:off x="4890053" y="2941082"/>
                <a:ext cx="1523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D0D208-D18E-1EEA-C34C-7ACCD033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53" y="2941082"/>
                <a:ext cx="1523046" cy="461665"/>
              </a:xfrm>
              <a:prstGeom prst="rect">
                <a:avLst/>
              </a:prstGeom>
              <a:blipFill>
                <a:blip r:embed="rId4"/>
                <a:stretch>
                  <a:fillRect l="-6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25E51-AFD1-74F6-1B4C-5E8DA831BA96}"/>
                  </a:ext>
                </a:extLst>
              </p:cNvPr>
              <p:cNvSpPr txBox="1"/>
              <p:nvPr/>
            </p:nvSpPr>
            <p:spPr>
              <a:xfrm>
                <a:off x="194788" y="980104"/>
                <a:ext cx="2763192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Claim: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25E51-AFD1-74F6-1B4C-5E8DA831B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8" y="980104"/>
                <a:ext cx="2763192" cy="461665"/>
              </a:xfrm>
              <a:prstGeom prst="rect">
                <a:avLst/>
              </a:prstGeom>
              <a:blipFill>
                <a:blip r:embed="rId5"/>
                <a:stretch>
                  <a:fillRect l="-35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B557B-AFDB-B803-3993-4A147DE39884}"/>
                  </a:ext>
                </a:extLst>
              </p:cNvPr>
              <p:cNvSpPr txBox="1"/>
              <p:nvPr/>
            </p:nvSpPr>
            <p:spPr>
              <a:xfrm>
                <a:off x="2578002" y="3978814"/>
                <a:ext cx="2822119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B557B-AFDB-B803-3993-4A147DE39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002" y="3978814"/>
                <a:ext cx="2822119" cy="478977"/>
              </a:xfrm>
              <a:prstGeom prst="rect">
                <a:avLst/>
              </a:prstGeom>
              <a:blipFill>
                <a:blip r:embed="rId6"/>
                <a:stretch>
                  <a:fillRect l="-3456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AB60AB5-4ECE-5C0F-690E-4C54F544C05A}"/>
              </a:ext>
            </a:extLst>
          </p:cNvPr>
          <p:cNvGrpSpPr/>
          <p:nvPr/>
        </p:nvGrpSpPr>
        <p:grpSpPr>
          <a:xfrm>
            <a:off x="5538570" y="3985666"/>
            <a:ext cx="2473658" cy="461665"/>
            <a:chOff x="5538570" y="3985666"/>
            <a:chExt cx="2473658" cy="461665"/>
          </a:xfrm>
        </p:grpSpPr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8D76E033-2D75-3B0F-BC56-C1C4F6FB62BA}"/>
                </a:ext>
              </a:extLst>
            </p:cNvPr>
            <p:cNvSpPr/>
            <p:nvPr/>
          </p:nvSpPr>
          <p:spPr>
            <a:xfrm rot="16200000">
              <a:off x="5588078" y="4044617"/>
              <a:ext cx="248351" cy="34736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C899BBC-5FDC-EE1D-2F32-FC0BCAA5FDF4}"/>
                    </a:ext>
                  </a:extLst>
                </p:cNvPr>
                <p:cNvSpPr txBox="1"/>
                <p:nvPr/>
              </p:nvSpPr>
              <p:spPr>
                <a:xfrm>
                  <a:off x="6095999" y="3985666"/>
                  <a:ext cx="19162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C899BBC-5FDC-EE1D-2F32-FC0BCAA5FD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3985666"/>
                  <a:ext cx="1916229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31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2688F8-6C4F-1502-723B-681DCF8D5CE2}"/>
                  </a:ext>
                </a:extLst>
              </p:cNvPr>
              <p:cNvSpPr txBox="1"/>
              <p:nvPr/>
            </p:nvSpPr>
            <p:spPr>
              <a:xfrm>
                <a:off x="558665" y="5120561"/>
                <a:ext cx="10795135" cy="8309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Theorem 12.1: 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 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represents the time to get a H, </a:t>
                </a:r>
              </a:p>
              <a:p>
                <a:r>
                  <a:rPr lang="en-US" sz="2400" dirty="0"/>
                  <a:t>given we flip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-step, and a flip is successful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𝜆𝛿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 dirty="0"/>
                  <a:t> . 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2688F8-6C4F-1502-723B-681DCF8D5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65" y="5120561"/>
                <a:ext cx="10795135" cy="830997"/>
              </a:xfrm>
              <a:prstGeom prst="rect">
                <a:avLst/>
              </a:prstGeom>
              <a:blipFill>
                <a:blip r:embed="rId8"/>
                <a:stretch>
                  <a:fillRect l="-90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008" y="-21086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 new view of 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1892A-539F-D5FA-BC4D-5849BC6AFB9D}"/>
                  </a:ext>
                </a:extLst>
              </p:cNvPr>
              <p:cNvSpPr txBox="1"/>
              <p:nvPr/>
            </p:nvSpPr>
            <p:spPr>
              <a:xfrm>
                <a:off x="299739" y="3135734"/>
                <a:ext cx="39979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Which of these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1892A-539F-D5FA-BC4D-5849BC6AF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9" y="3135734"/>
                <a:ext cx="3997941" cy="461665"/>
              </a:xfrm>
              <a:prstGeom prst="rect">
                <a:avLst/>
              </a:prstGeom>
              <a:blipFill>
                <a:blip r:embed="rId3"/>
                <a:stretch>
                  <a:fillRect l="-228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338CB7A-4844-0FE2-29F6-C3D1606D0B02}"/>
              </a:ext>
            </a:extLst>
          </p:cNvPr>
          <p:cNvGrpSpPr/>
          <p:nvPr/>
        </p:nvGrpSpPr>
        <p:grpSpPr>
          <a:xfrm>
            <a:off x="1878006" y="1197457"/>
            <a:ext cx="5364042" cy="1143407"/>
            <a:chOff x="1878006" y="1197457"/>
            <a:chExt cx="5364042" cy="1143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D059D9-A8E2-020E-12A8-52C720F43E4E}"/>
                </a:ext>
              </a:extLst>
            </p:cNvPr>
            <p:cNvGrpSpPr/>
            <p:nvPr/>
          </p:nvGrpSpPr>
          <p:grpSpPr>
            <a:xfrm>
              <a:off x="1878006" y="1197457"/>
              <a:ext cx="5364042" cy="1143407"/>
              <a:chOff x="664567" y="3163058"/>
              <a:chExt cx="5143816" cy="2073151"/>
            </a:xfrm>
          </p:grpSpPr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63058"/>
                <a:ext cx="5143815" cy="207315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2D0CD3-EA90-DBA4-696C-F9FEF2961BC2}"/>
                  </a:ext>
                </a:extLst>
              </p:cNvPr>
              <p:cNvSpPr txBox="1"/>
              <p:nvPr/>
            </p:nvSpPr>
            <p:spPr>
              <a:xfrm>
                <a:off x="664567" y="3229607"/>
                <a:ext cx="850658" cy="83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/>
                  <a:t>Defn</a:t>
                </a:r>
                <a:r>
                  <a:rPr lang="en-US" sz="2400" dirty="0"/>
                  <a:t>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/>
                <p:nvPr/>
              </p:nvSpPr>
              <p:spPr>
                <a:xfrm>
                  <a:off x="5373704" y="1408964"/>
                  <a:ext cx="1753269" cy="7944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3704" y="1408964"/>
                  <a:ext cx="1753269" cy="7944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8BF5BA-16BD-77B8-1A84-56F40C394528}"/>
                    </a:ext>
                  </a:extLst>
                </p:cNvPr>
                <p:cNvSpPr txBox="1"/>
                <p:nvPr/>
              </p:nvSpPr>
              <p:spPr>
                <a:xfrm>
                  <a:off x="2765084" y="1616246"/>
                  <a:ext cx="175326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8BF5BA-16BD-77B8-1A84-56F40C394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084" y="1616246"/>
                  <a:ext cx="175326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08C080-F972-F112-402D-D7F922241B1F}"/>
                </a:ext>
              </a:extLst>
            </p:cNvPr>
            <p:cNvSpPr txBox="1"/>
            <p:nvPr/>
          </p:nvSpPr>
          <p:spPr>
            <a:xfrm>
              <a:off x="4687505" y="1588775"/>
              <a:ext cx="3989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if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A416C1-6003-BFA3-825B-64E40496BDC0}"/>
              </a:ext>
            </a:extLst>
          </p:cNvPr>
          <p:cNvGrpSpPr/>
          <p:nvPr/>
        </p:nvGrpSpPr>
        <p:grpSpPr>
          <a:xfrm>
            <a:off x="8942832" y="970774"/>
            <a:ext cx="2743200" cy="1488962"/>
            <a:chOff x="8942832" y="970774"/>
            <a:chExt cx="2743200" cy="1488962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6D23A7ED-DADE-438E-F98F-58F4399C778A}"/>
                </a:ext>
              </a:extLst>
            </p:cNvPr>
            <p:cNvSpPr/>
            <p:nvPr/>
          </p:nvSpPr>
          <p:spPr>
            <a:xfrm>
              <a:off x="8942832" y="970774"/>
              <a:ext cx="2743200" cy="1488962"/>
            </a:xfrm>
            <a:prstGeom prst="cloudCallout">
              <a:avLst>
                <a:gd name="adj1" fmla="val -88166"/>
                <a:gd name="adj2" fmla="val 3118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837AC2-DA39-171C-93C2-17617B8775B8}"/>
                    </a:ext>
                  </a:extLst>
                </p:cNvPr>
                <p:cNvSpPr txBox="1"/>
                <p:nvPr/>
              </p:nvSpPr>
              <p:spPr>
                <a:xfrm>
                  <a:off x="9336664" y="1107440"/>
                  <a:ext cx="2084191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Rather than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oMath>
                    </m:oMathPara>
                  </a14:m>
                  <a:endParaRPr lang="en-US" sz="2000" b="0" dirty="0"/>
                </a:p>
                <a:p>
                  <a:pPr algn="ctr"/>
                  <a:r>
                    <a:rPr lang="en-US" sz="2000" dirty="0"/>
                    <a:t>we have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837AC2-DA39-171C-93C2-17617B877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6664" y="1107440"/>
                  <a:ext cx="2084191" cy="1323439"/>
                </a:xfrm>
                <a:prstGeom prst="rect">
                  <a:avLst/>
                </a:prstGeom>
                <a:blipFill>
                  <a:blip r:embed="rId6"/>
                  <a:stretch>
                    <a:fillRect t="-2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6A5A66-5806-17FD-424E-8D9D5822591E}"/>
                  </a:ext>
                </a:extLst>
              </p:cNvPr>
              <p:cNvSpPr txBox="1"/>
              <p:nvPr/>
            </p:nvSpPr>
            <p:spPr>
              <a:xfrm>
                <a:off x="2155089" y="3805080"/>
                <a:ext cx="2931344" cy="1647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eriod"/>
                </a:pPr>
                <a:r>
                  <a:rPr lang="en-US" sz="2400" b="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ra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6A5A66-5806-17FD-424E-8D9D5822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89" y="3805080"/>
                <a:ext cx="2931344" cy="1647502"/>
              </a:xfrm>
              <a:prstGeom prst="rect">
                <a:avLst/>
              </a:prstGeom>
              <a:blipFill>
                <a:blip r:embed="rId7"/>
                <a:stretch>
                  <a:fillRect l="-3333" t="-3333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91330EF-A5B4-7724-39D6-1D252405C92B}"/>
              </a:ext>
            </a:extLst>
          </p:cNvPr>
          <p:cNvSpPr txBox="1"/>
          <p:nvPr/>
        </p:nvSpPr>
        <p:spPr>
          <a:xfrm>
            <a:off x="322575" y="5623839"/>
            <a:ext cx="2073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r>
              <a:rPr lang="en-US" sz="2400" dirty="0"/>
              <a:t>  (a), (b), (c)</a:t>
            </a:r>
          </a:p>
        </p:txBody>
      </p:sp>
    </p:spTree>
    <p:extLst>
      <p:ext uri="{BB962C8B-B14F-4D97-AF65-F5344CB8AC3E}">
        <p14:creationId xmlns:p14="http://schemas.microsoft.com/office/powerpoint/2010/main" val="29844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537EF2-52D3-CD4D-FE49-B2A885E8AF0F}"/>
              </a:ext>
            </a:extLst>
          </p:cNvPr>
          <p:cNvSpPr/>
          <p:nvPr/>
        </p:nvSpPr>
        <p:spPr>
          <a:xfrm>
            <a:off x="322574" y="3015003"/>
            <a:ext cx="11509762" cy="3475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008" y="-21086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Properties of Exponential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D0FB5B-A9F9-7303-90FF-0C2DE6C1B0CE}"/>
              </a:ext>
            </a:extLst>
          </p:cNvPr>
          <p:cNvGrpSpPr/>
          <p:nvPr/>
        </p:nvGrpSpPr>
        <p:grpSpPr>
          <a:xfrm>
            <a:off x="322574" y="1019918"/>
            <a:ext cx="8620258" cy="1611075"/>
            <a:chOff x="322574" y="1019918"/>
            <a:chExt cx="8620258" cy="1611075"/>
          </a:xfrm>
        </p:grpSpPr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BCCAF1EF-CC03-0804-8343-1EBE9FCCFB70}"/>
                </a:ext>
              </a:extLst>
            </p:cNvPr>
            <p:cNvSpPr txBox="1">
              <a:spLocks/>
            </p:cNvSpPr>
            <p:nvPr/>
          </p:nvSpPr>
          <p:spPr>
            <a:xfrm>
              <a:off x="322576" y="1019918"/>
              <a:ext cx="8620256" cy="16110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/>
                <p:nvPr/>
              </p:nvSpPr>
              <p:spPr>
                <a:xfrm>
                  <a:off x="322574" y="1071634"/>
                  <a:ext cx="8620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Theorem 12.3</a:t>
                  </a:r>
                  <a:r>
                    <a:rPr lang="en-US" sz="2400" dirty="0"/>
                    <a:t>:   Given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574" y="1071634"/>
                  <a:ext cx="862025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13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8BF5BA-16BD-77B8-1A84-56F40C394528}"/>
                    </a:ext>
                  </a:extLst>
                </p:cNvPr>
                <p:cNvSpPr txBox="1"/>
                <p:nvPr/>
              </p:nvSpPr>
              <p:spPr>
                <a:xfrm>
                  <a:off x="2765084" y="1616246"/>
                  <a:ext cx="3434548" cy="8541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8BF5BA-16BD-77B8-1A84-56F40C394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084" y="1616246"/>
                  <a:ext cx="3434548" cy="8541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A-539F-D5FA-BC4D-5849BC6AFB9D}"/>
              </a:ext>
            </a:extLst>
          </p:cNvPr>
          <p:cNvSpPr txBox="1"/>
          <p:nvPr/>
        </p:nvSpPr>
        <p:spPr>
          <a:xfrm>
            <a:off x="564915" y="3198167"/>
            <a:ext cx="4534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Pf</a:t>
            </a:r>
            <a:r>
              <a:rPr lang="en-US" sz="2400" b="1" dirty="0"/>
              <a:t>:</a:t>
            </a:r>
            <a:r>
              <a:rPr lang="en-US" sz="2400" dirty="0"/>
              <a:t>  </a:t>
            </a:r>
            <a:r>
              <a:rPr lang="en-US" sz="2400" b="1" dirty="0"/>
              <a:t>(traditional algebraic proof)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1A48B0-DC3C-BFEE-F458-12AB264B7706}"/>
                  </a:ext>
                </a:extLst>
              </p:cNvPr>
              <p:cNvSpPr txBox="1"/>
              <p:nvPr/>
            </p:nvSpPr>
            <p:spPr>
              <a:xfrm>
                <a:off x="564915" y="3842996"/>
                <a:ext cx="7303522" cy="562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1A48B0-DC3C-BFEE-F458-12AB264B7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15" y="3842996"/>
                <a:ext cx="7303522" cy="562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E3822F-090C-1EBA-318B-6255C7669FEE}"/>
                  </a:ext>
                </a:extLst>
              </p:cNvPr>
              <p:cNvSpPr txBox="1"/>
              <p:nvPr/>
            </p:nvSpPr>
            <p:spPr>
              <a:xfrm>
                <a:off x="2150904" y="4604180"/>
                <a:ext cx="5278101" cy="562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E3822F-090C-1EBA-318B-6255C766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04" y="4604180"/>
                <a:ext cx="5278101" cy="562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DF97A8-C0C3-49E7-9996-BF49B6EE5939}"/>
                  </a:ext>
                </a:extLst>
              </p:cNvPr>
              <p:cNvSpPr txBox="1"/>
              <p:nvPr/>
            </p:nvSpPr>
            <p:spPr>
              <a:xfrm>
                <a:off x="2150903" y="5417200"/>
                <a:ext cx="4259041" cy="562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DF97A8-C0C3-49E7-9996-BF49B6EE5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03" y="5417200"/>
                <a:ext cx="4259041" cy="562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06DC3F0A-5548-DBCA-3CA4-93A68883CEAE}"/>
                  </a:ext>
                </a:extLst>
              </p:cNvPr>
              <p:cNvSpPr/>
              <p:nvPr/>
            </p:nvSpPr>
            <p:spPr>
              <a:xfrm>
                <a:off x="459511" y="4894084"/>
                <a:ext cx="1554455" cy="567412"/>
              </a:xfrm>
              <a:prstGeom prst="cloudCallout">
                <a:avLst>
                  <a:gd name="adj1" fmla="val 56512"/>
                  <a:gd name="adj2" fmla="val 7861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06DC3F0A-5548-DBCA-3CA4-93A68883C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1" y="4894084"/>
                <a:ext cx="1554455" cy="567412"/>
              </a:xfrm>
              <a:prstGeom prst="cloudCallout">
                <a:avLst>
                  <a:gd name="adj1" fmla="val 56512"/>
                  <a:gd name="adj2" fmla="val 7861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2628BA-0849-FB8E-31D8-642FFEF9718C}"/>
                  </a:ext>
                </a:extLst>
              </p:cNvPr>
              <p:cNvSpPr txBox="1"/>
              <p:nvPr/>
            </p:nvSpPr>
            <p:spPr>
              <a:xfrm>
                <a:off x="5942615" y="5389119"/>
                <a:ext cx="4259041" cy="562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2628BA-0849-FB8E-31D8-642FFEF97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615" y="5389119"/>
                <a:ext cx="4259041" cy="562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F03F4E-B510-241B-5F95-2498E9700B59}"/>
                  </a:ext>
                </a:extLst>
              </p:cNvPr>
              <p:cNvSpPr txBox="1"/>
              <p:nvPr/>
            </p:nvSpPr>
            <p:spPr>
              <a:xfrm>
                <a:off x="9844547" y="5177790"/>
                <a:ext cx="1317721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F03F4E-B510-241B-5F95-2498E970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547" y="5177790"/>
                <a:ext cx="1317721" cy="855940"/>
              </a:xfrm>
              <a:prstGeom prst="rect">
                <a:avLst/>
              </a:prstGeom>
              <a:blipFill>
                <a:blip r:embed="rId9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6CB1276C-AC78-5C45-6651-AAD69AF9B479}"/>
              </a:ext>
            </a:extLst>
          </p:cNvPr>
          <p:cNvSpPr/>
          <p:nvPr/>
        </p:nvSpPr>
        <p:spPr>
          <a:xfrm>
            <a:off x="8720841" y="4629702"/>
            <a:ext cx="1892807" cy="567412"/>
          </a:xfrm>
          <a:prstGeom prst="cloudCallout">
            <a:avLst>
              <a:gd name="adj1" fmla="val 16511"/>
              <a:gd name="adj2" fmla="val 9956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after integration</a:t>
            </a:r>
          </a:p>
        </p:txBody>
      </p:sp>
    </p:spTree>
    <p:extLst>
      <p:ext uri="{BB962C8B-B14F-4D97-AF65-F5344CB8AC3E}">
        <p14:creationId xmlns:p14="http://schemas.microsoft.com/office/powerpoint/2010/main" val="398950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6" grpId="0"/>
      <p:bldP spid="7" grpId="0"/>
      <p:bldP spid="11" grpId="0"/>
      <p:bldP spid="12" grpId="0" animBg="1"/>
      <p:bldP spid="14" grpId="0"/>
      <p:bldP spid="15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9CCF08-B99B-4894-1CF2-8013F165488D}"/>
              </a:ext>
            </a:extLst>
          </p:cNvPr>
          <p:cNvSpPr/>
          <p:nvPr/>
        </p:nvSpPr>
        <p:spPr>
          <a:xfrm>
            <a:off x="405127" y="2906980"/>
            <a:ext cx="11509762" cy="3475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008" y="-21086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Properties of Exponential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059D9-A8E2-020E-12A8-52C720F43E4E}"/>
              </a:ext>
            </a:extLst>
          </p:cNvPr>
          <p:cNvGrpSpPr/>
          <p:nvPr/>
        </p:nvGrpSpPr>
        <p:grpSpPr>
          <a:xfrm>
            <a:off x="322574" y="1019918"/>
            <a:ext cx="8620258" cy="1611075"/>
            <a:chOff x="664566" y="3163058"/>
            <a:chExt cx="8266344" cy="2073151"/>
          </a:xfrm>
        </p:grpSpPr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BCCAF1EF-CC03-0804-8343-1EBE9FCCFB70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63058"/>
              <a:ext cx="8266342" cy="2073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/>
                <p:nvPr/>
              </p:nvSpPr>
              <p:spPr>
                <a:xfrm>
                  <a:off x="664566" y="3229607"/>
                  <a:ext cx="8266342" cy="8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Theorem 12.3</a:t>
                  </a:r>
                  <a:r>
                    <a:rPr lang="en-US" sz="2400" dirty="0"/>
                    <a:t>:   Given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6" y="3229607"/>
                  <a:ext cx="8266342" cy="837061"/>
                </a:xfrm>
                <a:prstGeom prst="rect">
                  <a:avLst/>
                </a:prstGeom>
                <a:blipFill>
                  <a:blip r:embed="rId2"/>
                  <a:stretch>
                    <a:fillRect l="-1132" t="-74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BF5BA-16BD-77B8-1A84-56F40C394528}"/>
                  </a:ext>
                </a:extLst>
              </p:cNvPr>
              <p:cNvSpPr txBox="1"/>
              <p:nvPr/>
            </p:nvSpPr>
            <p:spPr>
              <a:xfrm>
                <a:off x="2765084" y="1616246"/>
                <a:ext cx="3434548" cy="854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BF5BA-16BD-77B8-1A84-56F40C3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084" y="1616246"/>
                <a:ext cx="3434548" cy="854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531892A-539F-D5FA-BC4D-5849BC6AFB9D}"/>
              </a:ext>
            </a:extLst>
          </p:cNvPr>
          <p:cNvSpPr txBox="1"/>
          <p:nvPr/>
        </p:nvSpPr>
        <p:spPr>
          <a:xfrm>
            <a:off x="564915" y="3198167"/>
            <a:ext cx="2626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Pf</a:t>
            </a:r>
            <a:r>
              <a:rPr lang="en-US" sz="2400" b="1" dirty="0"/>
              <a:t>:</a:t>
            </a:r>
            <a:r>
              <a:rPr lang="en-US" sz="2400" dirty="0"/>
              <a:t>  </a:t>
            </a:r>
            <a:r>
              <a:rPr lang="en-US" sz="2400" b="1" dirty="0"/>
              <a:t>(</a:t>
            </a:r>
            <a:r>
              <a:rPr lang="en-US" sz="2400" b="1" dirty="0">
                <a:sym typeface="Symbol" panose="05050102010706020507" pitchFamily="18" charset="2"/>
              </a:rPr>
              <a:t></a:t>
            </a:r>
            <a:r>
              <a:rPr lang="en-US" sz="2400" b="1" dirty="0"/>
              <a:t>-step proof)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F5C037-81E8-C54E-902E-C178DE401C90}"/>
                  </a:ext>
                </a:extLst>
              </p:cNvPr>
              <p:cNvSpPr txBox="1"/>
              <p:nvPr/>
            </p:nvSpPr>
            <p:spPr>
              <a:xfrm>
                <a:off x="907059" y="3712614"/>
                <a:ext cx="827072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Success of type 1 occurs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on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-step.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Success of type 2 occurs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on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-step.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F5C037-81E8-C54E-902E-C178DE401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59" y="3712614"/>
                <a:ext cx="8270724" cy="830997"/>
              </a:xfrm>
              <a:prstGeom prst="rect">
                <a:avLst/>
              </a:prstGeom>
              <a:blipFill>
                <a:blip r:embed="rId4"/>
                <a:stretch>
                  <a:fillRect l="-1032" t="-5882" r="-95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84161A-E7E7-F41B-3C1E-49AD6B1D96E0}"/>
                  </a:ext>
                </a:extLst>
              </p:cNvPr>
              <p:cNvSpPr txBox="1"/>
              <p:nvPr/>
            </p:nvSpPr>
            <p:spPr>
              <a:xfrm>
                <a:off x="907058" y="4705165"/>
                <a:ext cx="80357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saying?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84161A-E7E7-F41B-3C1E-49AD6B1D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58" y="4705165"/>
                <a:ext cx="8035771" cy="461665"/>
              </a:xfrm>
              <a:prstGeom prst="rect">
                <a:avLst/>
              </a:prstGeom>
              <a:blipFill>
                <a:blip r:embed="rId5"/>
                <a:stretch>
                  <a:fillRect l="-12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9E4C107-7EE8-A2A6-696B-0FB50B1BACE2}"/>
              </a:ext>
            </a:extLst>
          </p:cNvPr>
          <p:cNvSpPr txBox="1"/>
          <p:nvPr/>
        </p:nvSpPr>
        <p:spPr>
          <a:xfrm>
            <a:off x="907058" y="5325983"/>
            <a:ext cx="8035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r>
              <a:rPr lang="en-US" sz="2400" dirty="0"/>
              <a:t>  Given that a success of type 1 or type 2 has occurred, </a:t>
            </a:r>
          </a:p>
          <a:p>
            <a:r>
              <a:rPr lang="en-US" sz="2400" dirty="0"/>
              <a:t>      what is the probability that it is a success of type 1?</a:t>
            </a:r>
          </a:p>
        </p:txBody>
      </p:sp>
    </p:spTree>
    <p:extLst>
      <p:ext uri="{BB962C8B-B14F-4D97-AF65-F5344CB8AC3E}">
        <p14:creationId xmlns:p14="http://schemas.microsoft.com/office/powerpoint/2010/main" val="20515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17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9CCF08-B99B-4894-1CF2-8013F165488D}"/>
              </a:ext>
            </a:extLst>
          </p:cNvPr>
          <p:cNvSpPr/>
          <p:nvPr/>
        </p:nvSpPr>
        <p:spPr>
          <a:xfrm>
            <a:off x="322574" y="2956519"/>
            <a:ext cx="11509762" cy="3475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008" y="-21086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Properties of Exponential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059D9-A8E2-020E-12A8-52C720F43E4E}"/>
              </a:ext>
            </a:extLst>
          </p:cNvPr>
          <p:cNvGrpSpPr/>
          <p:nvPr/>
        </p:nvGrpSpPr>
        <p:grpSpPr>
          <a:xfrm>
            <a:off x="322574" y="1019918"/>
            <a:ext cx="8620258" cy="1611075"/>
            <a:chOff x="664566" y="3163058"/>
            <a:chExt cx="8266344" cy="2073151"/>
          </a:xfrm>
        </p:grpSpPr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BCCAF1EF-CC03-0804-8343-1EBE9FCCFB70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63058"/>
              <a:ext cx="8266342" cy="2073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/>
                <p:nvPr/>
              </p:nvSpPr>
              <p:spPr>
                <a:xfrm>
                  <a:off x="664566" y="3229607"/>
                  <a:ext cx="8266342" cy="8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Theorem 12.3</a:t>
                  </a:r>
                  <a:r>
                    <a:rPr lang="en-US" sz="2400" dirty="0"/>
                    <a:t>:   Given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6" y="3229607"/>
                  <a:ext cx="8266342" cy="837061"/>
                </a:xfrm>
                <a:prstGeom prst="rect">
                  <a:avLst/>
                </a:prstGeom>
                <a:blipFill>
                  <a:blip r:embed="rId2"/>
                  <a:stretch>
                    <a:fillRect l="-1132" t="-74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BF5BA-16BD-77B8-1A84-56F40C394528}"/>
                  </a:ext>
                </a:extLst>
              </p:cNvPr>
              <p:cNvSpPr txBox="1"/>
              <p:nvPr/>
            </p:nvSpPr>
            <p:spPr>
              <a:xfrm>
                <a:off x="2765084" y="1616246"/>
                <a:ext cx="3434548" cy="854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BF5BA-16BD-77B8-1A84-56F40C3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084" y="1616246"/>
                <a:ext cx="3434548" cy="854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531892A-539F-D5FA-BC4D-5849BC6AFB9D}"/>
              </a:ext>
            </a:extLst>
          </p:cNvPr>
          <p:cNvSpPr txBox="1"/>
          <p:nvPr/>
        </p:nvSpPr>
        <p:spPr>
          <a:xfrm>
            <a:off x="564915" y="3198167"/>
            <a:ext cx="2626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Pf</a:t>
            </a:r>
            <a:r>
              <a:rPr lang="en-US" sz="2400" b="1" dirty="0"/>
              <a:t>:</a:t>
            </a:r>
            <a:r>
              <a:rPr lang="en-US" sz="2400" dirty="0"/>
              <a:t>  </a:t>
            </a:r>
            <a:r>
              <a:rPr lang="en-US" sz="2400" b="1" dirty="0"/>
              <a:t>(</a:t>
            </a:r>
            <a:r>
              <a:rPr lang="en-US" sz="2400" b="1" dirty="0">
                <a:sym typeface="Symbol" panose="05050102010706020507" pitchFamily="18" charset="2"/>
              </a:rPr>
              <a:t></a:t>
            </a:r>
            <a:r>
              <a:rPr lang="en-US" sz="2400" b="1" dirty="0"/>
              <a:t>-step proof)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1BA4A2-080A-DBEB-B89C-9F300400B271}"/>
                  </a:ext>
                </a:extLst>
              </p:cNvPr>
              <p:cNvSpPr txBox="1"/>
              <p:nvPr/>
            </p:nvSpPr>
            <p:spPr>
              <a:xfrm>
                <a:off x="234072" y="3833459"/>
                <a:ext cx="6160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type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type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type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2}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1BA4A2-080A-DBEB-B89C-9F300400B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2" y="3833459"/>
                <a:ext cx="616026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F891D7-829E-48C2-C106-4075010D7AB1}"/>
                  </a:ext>
                </a:extLst>
              </p:cNvPr>
              <p:cNvSpPr txBox="1"/>
              <p:nvPr/>
            </p:nvSpPr>
            <p:spPr>
              <a:xfrm>
                <a:off x="2100185" y="5274490"/>
                <a:ext cx="3653933" cy="856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F891D7-829E-48C2-C106-4075010D7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185" y="5274490"/>
                <a:ext cx="3653933" cy="8567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004CA70-56D0-6CDE-F476-9A9706A3E3AE}"/>
              </a:ext>
            </a:extLst>
          </p:cNvPr>
          <p:cNvGrpSpPr/>
          <p:nvPr/>
        </p:nvGrpSpPr>
        <p:grpSpPr>
          <a:xfrm>
            <a:off x="4502630" y="4922719"/>
            <a:ext cx="2000293" cy="638070"/>
            <a:chOff x="4502630" y="4922719"/>
            <a:chExt cx="2000293" cy="638070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0F49DC3B-900B-4EDF-70DB-82C657C87123}"/>
                </a:ext>
              </a:extLst>
            </p:cNvPr>
            <p:cNvSpPr/>
            <p:nvPr/>
          </p:nvSpPr>
          <p:spPr>
            <a:xfrm>
              <a:off x="4599412" y="4922719"/>
              <a:ext cx="1827143" cy="638070"/>
            </a:xfrm>
            <a:prstGeom prst="wedgeEllipseCallout">
              <a:avLst>
                <a:gd name="adj1" fmla="val -34735"/>
                <a:gd name="adj2" fmla="val 81159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C4CF83-4AB2-FC13-FDAD-F4A29225B0FD}"/>
                </a:ext>
              </a:extLst>
            </p:cNvPr>
            <p:cNvSpPr txBox="1"/>
            <p:nvPr/>
          </p:nvSpPr>
          <p:spPr>
            <a:xfrm>
              <a:off x="4502630" y="4934586"/>
              <a:ext cx="2000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What do we </a:t>
              </a:r>
            </a:p>
            <a:p>
              <a:pPr algn="ctr"/>
              <a:r>
                <a:rPr lang="en-US" sz="1600" dirty="0"/>
                <a:t>call this product?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35C327-B0B0-3A7A-719E-0AC8D80CF103}"/>
                  </a:ext>
                </a:extLst>
              </p:cNvPr>
              <p:cNvSpPr txBox="1"/>
              <p:nvPr/>
            </p:nvSpPr>
            <p:spPr>
              <a:xfrm>
                <a:off x="7429005" y="3000644"/>
                <a:ext cx="3653933" cy="856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35C327-B0B0-3A7A-719E-0AC8D80C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005" y="3000644"/>
                <a:ext cx="3653933" cy="856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9707F1-86B3-9955-6C6A-EA585B56C1E1}"/>
                  </a:ext>
                </a:extLst>
              </p:cNvPr>
              <p:cNvSpPr txBox="1"/>
              <p:nvPr/>
            </p:nvSpPr>
            <p:spPr>
              <a:xfrm>
                <a:off x="2100185" y="4397050"/>
                <a:ext cx="2339501" cy="86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type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1}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type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1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2}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9707F1-86B3-9955-6C6A-EA585B56C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185" y="4397050"/>
                <a:ext cx="2339501" cy="862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7673E0-73C7-C0BC-EA31-8637DCC1CB91}"/>
                  </a:ext>
                </a:extLst>
              </p:cNvPr>
              <p:cNvSpPr txBox="1"/>
              <p:nvPr/>
            </p:nvSpPr>
            <p:spPr>
              <a:xfrm>
                <a:off x="7270692" y="4206504"/>
                <a:ext cx="3653933" cy="110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7673E0-73C7-C0BC-EA31-8637DCC1C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692" y="4206504"/>
                <a:ext cx="3653933" cy="11098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2652D-3E5B-B80E-8639-BA2708D155AC}"/>
              </a:ext>
            </a:extLst>
          </p:cNvPr>
          <p:cNvGrpSpPr/>
          <p:nvPr/>
        </p:nvGrpSpPr>
        <p:grpSpPr>
          <a:xfrm>
            <a:off x="10227307" y="4014114"/>
            <a:ext cx="2000293" cy="877317"/>
            <a:chOff x="10227307" y="4014114"/>
            <a:chExt cx="2000293" cy="877317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BD1DE9E9-3144-A8B0-338A-B0A74FCE1A16}"/>
                </a:ext>
              </a:extLst>
            </p:cNvPr>
            <p:cNvSpPr/>
            <p:nvPr/>
          </p:nvSpPr>
          <p:spPr>
            <a:xfrm>
              <a:off x="10287681" y="4014114"/>
              <a:ext cx="1827143" cy="862865"/>
            </a:xfrm>
            <a:prstGeom prst="wedgeEllipseCallout">
              <a:avLst>
                <a:gd name="adj1" fmla="val -52251"/>
                <a:gd name="adj2" fmla="val 56785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8E9D6C-9BE2-A14D-DB7E-5430ED78A0B7}"/>
                    </a:ext>
                  </a:extLst>
                </p:cNvPr>
                <p:cNvSpPr txBox="1"/>
                <p:nvPr/>
              </p:nvSpPr>
              <p:spPr>
                <a:xfrm>
                  <a:off x="10227307" y="4029657"/>
                  <a:ext cx="2000293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What happens</a:t>
                  </a:r>
                </a:p>
                <a:p>
                  <a:pPr algn="ctr"/>
                  <a:r>
                    <a:rPr lang="en-US" sz="1600" dirty="0"/>
                    <a:t>to this</a:t>
                  </a:r>
                </a:p>
                <a:p>
                  <a:pPr algn="ctr"/>
                  <a:r>
                    <a:rPr lang="en-US" sz="1600" dirty="0"/>
                    <a:t>as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8E9D6C-9BE2-A14D-DB7E-5430ED78A0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7307" y="4029657"/>
                  <a:ext cx="2000293" cy="861774"/>
                </a:xfrm>
                <a:prstGeom prst="rect">
                  <a:avLst/>
                </a:prstGeom>
                <a:blipFill>
                  <a:blip r:embed="rId9"/>
                  <a:stretch>
                    <a:fillRect t="-2128" b="-49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AB03CB-C693-FBAA-3C99-F51123F54B81}"/>
                  </a:ext>
                </a:extLst>
              </p:cNvPr>
              <p:cNvSpPr txBox="1"/>
              <p:nvPr/>
            </p:nvSpPr>
            <p:spPr>
              <a:xfrm>
                <a:off x="7547320" y="5488664"/>
                <a:ext cx="3653933" cy="854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dirty="0"/>
                        <m:t>as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AB03CB-C693-FBAA-3C99-F51123F54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320" y="5488664"/>
                <a:ext cx="3653933" cy="8541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28FF9F-9BC5-BA1B-0506-933A9E023B55}"/>
              </a:ext>
            </a:extLst>
          </p:cNvPr>
          <p:cNvSpPr/>
          <p:nvPr/>
        </p:nvSpPr>
        <p:spPr>
          <a:xfrm>
            <a:off x="6108700" y="3530600"/>
            <a:ext cx="1562100" cy="2222500"/>
          </a:xfrm>
          <a:custGeom>
            <a:avLst/>
            <a:gdLst>
              <a:gd name="connsiteX0" fmla="*/ 0 w 1562100"/>
              <a:gd name="connsiteY0" fmla="*/ 2222500 h 2222500"/>
              <a:gd name="connsiteX1" fmla="*/ 1041400 w 1562100"/>
              <a:gd name="connsiteY1" fmla="*/ 1803400 h 2222500"/>
              <a:gd name="connsiteX2" fmla="*/ 1092200 w 1562100"/>
              <a:gd name="connsiteY2" fmla="*/ 419100 h 2222500"/>
              <a:gd name="connsiteX3" fmla="*/ 1562100 w 1562100"/>
              <a:gd name="connsiteY3" fmla="*/ 0 h 2222500"/>
              <a:gd name="connsiteX4" fmla="*/ 1562100 w 1562100"/>
              <a:gd name="connsiteY4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2222500">
                <a:moveTo>
                  <a:pt x="0" y="2222500"/>
                </a:moveTo>
                <a:cubicBezTo>
                  <a:pt x="429683" y="2163233"/>
                  <a:pt x="859367" y="2103967"/>
                  <a:pt x="1041400" y="1803400"/>
                </a:cubicBezTo>
                <a:cubicBezTo>
                  <a:pt x="1223433" y="1502833"/>
                  <a:pt x="1005417" y="719667"/>
                  <a:pt x="1092200" y="419100"/>
                </a:cubicBezTo>
                <a:cubicBezTo>
                  <a:pt x="1178983" y="118533"/>
                  <a:pt x="1562100" y="0"/>
                  <a:pt x="1562100" y="0"/>
                </a:cubicBezTo>
                <a:lnTo>
                  <a:pt x="1562100" y="0"/>
                </a:lnTo>
              </a:path>
            </a:pathLst>
          </a:custGeom>
          <a:noFill/>
          <a:ln w="19050"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537EF2-52D3-CD4D-FE49-B2A885E8AF0F}"/>
              </a:ext>
            </a:extLst>
          </p:cNvPr>
          <p:cNvSpPr/>
          <p:nvPr/>
        </p:nvSpPr>
        <p:spPr>
          <a:xfrm>
            <a:off x="341119" y="2936300"/>
            <a:ext cx="11509762" cy="3475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008" y="-21086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Properties of Exponential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6E921C-FA9F-5B6D-CE94-C0B46811F449}"/>
              </a:ext>
            </a:extLst>
          </p:cNvPr>
          <p:cNvGrpSpPr/>
          <p:nvPr/>
        </p:nvGrpSpPr>
        <p:grpSpPr>
          <a:xfrm>
            <a:off x="322574" y="1019918"/>
            <a:ext cx="11436610" cy="1611075"/>
            <a:chOff x="322574" y="1019918"/>
            <a:chExt cx="11436610" cy="16110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D059D9-A8E2-020E-12A8-52C720F43E4E}"/>
                </a:ext>
              </a:extLst>
            </p:cNvPr>
            <p:cNvGrpSpPr/>
            <p:nvPr/>
          </p:nvGrpSpPr>
          <p:grpSpPr>
            <a:xfrm>
              <a:off x="322574" y="1019918"/>
              <a:ext cx="11436610" cy="1611075"/>
              <a:chOff x="664566" y="3163058"/>
              <a:chExt cx="8266344" cy="2073151"/>
            </a:xfrm>
          </p:grpSpPr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63058"/>
                <a:ext cx="8266342" cy="207315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6" y="3229607"/>
                    <a:ext cx="8266342" cy="594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Theorem 12.5</a:t>
                    </a:r>
                    <a:r>
                      <a:rPr lang="en-US" sz="2400" dirty="0"/>
                      <a:t>:   Given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/>
                      <a:t>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r>
                      <a:rPr lang="en-US" sz="2400" dirty="0"/>
                      <a:t> 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6" y="3229607"/>
                    <a:ext cx="8266342" cy="59407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53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8BF5BA-16BD-77B8-1A84-56F40C394528}"/>
                    </a:ext>
                  </a:extLst>
                </p:cNvPr>
                <p:cNvSpPr txBox="1"/>
                <p:nvPr/>
              </p:nvSpPr>
              <p:spPr>
                <a:xfrm>
                  <a:off x="2390180" y="1772621"/>
                  <a:ext cx="680868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Let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      Then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8BF5BA-16BD-77B8-1A84-56F40C394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180" y="1772621"/>
                  <a:ext cx="680868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343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A-539F-D5FA-BC4D-5849BC6AFB9D}"/>
              </a:ext>
            </a:extLst>
          </p:cNvPr>
          <p:cNvSpPr txBox="1"/>
          <p:nvPr/>
        </p:nvSpPr>
        <p:spPr>
          <a:xfrm>
            <a:off x="564915" y="3198167"/>
            <a:ext cx="4534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Pf</a:t>
            </a:r>
            <a:r>
              <a:rPr lang="en-US" sz="2400" b="1" dirty="0"/>
              <a:t>:</a:t>
            </a:r>
            <a:r>
              <a:rPr lang="en-US" sz="2400" dirty="0"/>
              <a:t>  </a:t>
            </a:r>
            <a:r>
              <a:rPr lang="en-US" sz="2400" b="1" dirty="0"/>
              <a:t>(traditional algebraic proof)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1A48B0-DC3C-BFEE-F458-12AB264B7706}"/>
                  </a:ext>
                </a:extLst>
              </p:cNvPr>
              <p:cNvSpPr txBox="1"/>
              <p:nvPr/>
            </p:nvSpPr>
            <p:spPr>
              <a:xfrm>
                <a:off x="783990" y="3801928"/>
                <a:ext cx="4401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1A48B0-DC3C-BFEE-F458-12AB264B7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90" y="3801928"/>
                <a:ext cx="4401039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06DC3F0A-5548-DBCA-3CA4-93A68883CEAE}"/>
                  </a:ext>
                </a:extLst>
              </p:cNvPr>
              <p:cNvSpPr/>
              <p:nvPr/>
            </p:nvSpPr>
            <p:spPr>
              <a:xfrm>
                <a:off x="429205" y="4725565"/>
                <a:ext cx="1554455" cy="567412"/>
              </a:xfrm>
              <a:prstGeom prst="cloudCallout">
                <a:avLst>
                  <a:gd name="adj1" fmla="val 56512"/>
                  <a:gd name="adj2" fmla="val 7861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06DC3F0A-5548-DBCA-3CA4-93A68883C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5" y="4725565"/>
                <a:ext cx="1554455" cy="567412"/>
              </a:xfrm>
              <a:prstGeom prst="cloudCallout">
                <a:avLst>
                  <a:gd name="adj1" fmla="val 56512"/>
                  <a:gd name="adj2" fmla="val 7861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E03D72-A3F5-B916-1BA3-5B229CE83E97}"/>
                  </a:ext>
                </a:extLst>
              </p:cNvPr>
              <p:cNvSpPr txBox="1"/>
              <p:nvPr/>
            </p:nvSpPr>
            <p:spPr>
              <a:xfrm>
                <a:off x="2071745" y="4516827"/>
                <a:ext cx="35433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&gt;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 smtClean="0"/>
                            <m:t>and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E03D72-A3F5-B916-1BA3-5B229CE83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745" y="4516827"/>
                <a:ext cx="354330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7E7BD0-9F19-614A-0D08-3FE8A55DF35E}"/>
                  </a:ext>
                </a:extLst>
              </p:cNvPr>
              <p:cNvSpPr txBox="1"/>
              <p:nvPr/>
            </p:nvSpPr>
            <p:spPr>
              <a:xfrm>
                <a:off x="1538492" y="5165889"/>
                <a:ext cx="4401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&gt;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7E7BD0-9F19-614A-0D08-3FE8A55D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492" y="5165889"/>
                <a:ext cx="4401039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B36FD4-4FA3-0C5D-F345-ABDB6307A8B4}"/>
                  </a:ext>
                </a:extLst>
              </p:cNvPr>
              <p:cNvSpPr txBox="1"/>
              <p:nvPr/>
            </p:nvSpPr>
            <p:spPr>
              <a:xfrm>
                <a:off x="1758969" y="5858425"/>
                <a:ext cx="4401039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B36FD4-4FA3-0C5D-F345-ABDB6307A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969" y="5858425"/>
                <a:ext cx="4401039" cy="4932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extLst>
              <a:ext uri="{FF2B5EF4-FFF2-40B4-BE49-F238E27FC236}">
                <a16:creationId xmlns:a16="http://schemas.microsoft.com/office/drawing/2014/main" id="{3B0CC313-2EC5-7A5E-D148-D5F38ED6CBE5}"/>
              </a:ext>
            </a:extLst>
          </p:cNvPr>
          <p:cNvSpPr/>
          <p:nvPr/>
        </p:nvSpPr>
        <p:spPr>
          <a:xfrm>
            <a:off x="5898890" y="5956076"/>
            <a:ext cx="647700" cy="2466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34E9FC-5CB9-2ED5-0BAF-A041BC3BD877}"/>
                  </a:ext>
                </a:extLst>
              </p:cNvPr>
              <p:cNvSpPr txBox="1"/>
              <p:nvPr/>
            </p:nvSpPr>
            <p:spPr>
              <a:xfrm>
                <a:off x="6491820" y="5837339"/>
                <a:ext cx="29932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34E9FC-5CB9-2ED5-0BAF-A041BC3BD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820" y="5837339"/>
                <a:ext cx="2993230" cy="461665"/>
              </a:xfrm>
              <a:prstGeom prst="rect">
                <a:avLst/>
              </a:prstGeom>
              <a:blipFill>
                <a:blip r:embed="rId9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6" grpId="0"/>
      <p:bldP spid="12" grpId="0" animBg="1"/>
      <p:bldP spid="13" grpId="0"/>
      <p:bldP spid="16" grpId="0"/>
      <p:bldP spid="17" grpId="0"/>
      <p:bldP spid="18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537EF2-52D3-CD4D-FE49-B2A885E8AF0F}"/>
              </a:ext>
            </a:extLst>
          </p:cNvPr>
          <p:cNvSpPr/>
          <p:nvPr/>
        </p:nvSpPr>
        <p:spPr>
          <a:xfrm>
            <a:off x="341119" y="2936300"/>
            <a:ext cx="11509762" cy="3475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008" y="-21086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Properties of Exponential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059D9-A8E2-020E-12A8-52C720F43E4E}"/>
              </a:ext>
            </a:extLst>
          </p:cNvPr>
          <p:cNvGrpSpPr/>
          <p:nvPr/>
        </p:nvGrpSpPr>
        <p:grpSpPr>
          <a:xfrm>
            <a:off x="322574" y="1019918"/>
            <a:ext cx="11436610" cy="1611075"/>
            <a:chOff x="664566" y="3163058"/>
            <a:chExt cx="8266344" cy="2073151"/>
          </a:xfrm>
        </p:grpSpPr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BCCAF1EF-CC03-0804-8343-1EBE9FCCFB70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63058"/>
              <a:ext cx="8266342" cy="2073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/>
                <p:nvPr/>
              </p:nvSpPr>
              <p:spPr>
                <a:xfrm>
                  <a:off x="664566" y="3229607"/>
                  <a:ext cx="8266342" cy="5940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Theorem 12.5</a:t>
                  </a:r>
                  <a:r>
                    <a:rPr lang="en-US" sz="2400" dirty="0"/>
                    <a:t>:   Given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2400" dirty="0"/>
                    <a:t> 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6" y="3229607"/>
                  <a:ext cx="8266342" cy="594076"/>
                </a:xfrm>
                <a:prstGeom prst="rect">
                  <a:avLst/>
                </a:prstGeom>
                <a:blipFill>
                  <a:blip r:embed="rId2"/>
                  <a:stretch>
                    <a:fillRect l="-853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BF5BA-16BD-77B8-1A84-56F40C394528}"/>
                  </a:ext>
                </a:extLst>
              </p:cNvPr>
              <p:cNvSpPr txBox="1"/>
              <p:nvPr/>
            </p:nvSpPr>
            <p:spPr>
              <a:xfrm>
                <a:off x="2390180" y="1772621"/>
                <a:ext cx="68086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    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BF5BA-16BD-77B8-1A84-56F40C3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80" y="1772621"/>
                <a:ext cx="6808684" cy="461665"/>
              </a:xfrm>
              <a:prstGeom prst="rect">
                <a:avLst/>
              </a:prstGeom>
              <a:blipFill>
                <a:blip r:embed="rId3"/>
                <a:stretch>
                  <a:fillRect l="-13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B36FD4-4FA3-0C5D-F345-ABDB6307A8B4}"/>
                  </a:ext>
                </a:extLst>
              </p:cNvPr>
              <p:cNvSpPr txBox="1"/>
              <p:nvPr/>
            </p:nvSpPr>
            <p:spPr>
              <a:xfrm>
                <a:off x="1779464" y="5232765"/>
                <a:ext cx="34288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B36FD4-4FA3-0C5D-F345-ABDB6307A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64" y="5232765"/>
                <a:ext cx="342881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48536E7-749B-D151-88DF-95E7001FC960}"/>
              </a:ext>
            </a:extLst>
          </p:cNvPr>
          <p:cNvSpPr txBox="1"/>
          <p:nvPr/>
        </p:nvSpPr>
        <p:spPr>
          <a:xfrm>
            <a:off x="429205" y="2968713"/>
            <a:ext cx="6129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Pf</a:t>
            </a:r>
            <a:r>
              <a:rPr lang="en-US" sz="2400" b="1" dirty="0"/>
              <a:t>:</a:t>
            </a:r>
            <a:r>
              <a:rPr lang="en-US" sz="2400" dirty="0"/>
              <a:t>  </a:t>
            </a:r>
            <a:r>
              <a:rPr lang="en-US" sz="2400" b="1" dirty="0"/>
              <a:t>(</a:t>
            </a:r>
            <a:r>
              <a:rPr lang="en-US" sz="2400" b="1" dirty="0">
                <a:sym typeface="Symbol" panose="05050102010706020507" pitchFamily="18" charset="2"/>
              </a:rPr>
              <a:t></a:t>
            </a:r>
            <a:r>
              <a:rPr lang="en-US" sz="2400" b="1" dirty="0"/>
              <a:t>-step proof)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7A970D-C334-6562-15C4-429F2D4E6EB2}"/>
                  </a:ext>
                </a:extLst>
              </p:cNvPr>
              <p:cNvSpPr txBox="1"/>
              <p:nvPr/>
            </p:nvSpPr>
            <p:spPr>
              <a:xfrm>
                <a:off x="532103" y="3489235"/>
                <a:ext cx="8181395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A trial occurs every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–step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The trial is “successful of type 1”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The trial is “successful of type 2”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We are looking for the time until there is a success of either type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A trial is “successful” (either type) with probability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7A970D-C334-6562-15C4-429F2D4E6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03" y="3489235"/>
                <a:ext cx="8181395" cy="1631216"/>
              </a:xfrm>
              <a:prstGeom prst="rect">
                <a:avLst/>
              </a:prstGeom>
              <a:blipFill>
                <a:blip r:embed="rId5"/>
                <a:stretch>
                  <a:fillRect l="-671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73A9EB-6876-41D6-5E67-24BE95EAA193}"/>
                  </a:ext>
                </a:extLst>
              </p:cNvPr>
              <p:cNvSpPr txBox="1"/>
              <p:nvPr/>
            </p:nvSpPr>
            <p:spPr>
              <a:xfrm>
                <a:off x="4508747" y="5054213"/>
                <a:ext cx="3174505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73A9EB-6876-41D6-5E67-24BE95EAA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47" y="5054213"/>
                <a:ext cx="3174505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7C23A7-992E-D7BD-CA44-FAEBC7091773}"/>
                  </a:ext>
                </a:extLst>
              </p:cNvPr>
              <p:cNvSpPr txBox="1"/>
              <p:nvPr/>
            </p:nvSpPr>
            <p:spPr>
              <a:xfrm>
                <a:off x="532103" y="5888429"/>
                <a:ext cx="5375190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So time until success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𝐸𝑥𝑝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7C23A7-992E-D7BD-CA44-FAEBC709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03" y="5888429"/>
                <a:ext cx="5375190" cy="552972"/>
              </a:xfrm>
              <a:prstGeom prst="rect">
                <a:avLst/>
              </a:prstGeom>
              <a:blipFill>
                <a:blip r:embed="rId7"/>
                <a:stretch>
                  <a:fillRect l="-1020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7E929-24A0-6B57-5B20-74755C9FD3E4}"/>
                  </a:ext>
                </a:extLst>
              </p:cNvPr>
              <p:cNvSpPr txBox="1"/>
              <p:nvPr/>
            </p:nvSpPr>
            <p:spPr>
              <a:xfrm>
                <a:off x="5704581" y="5673386"/>
                <a:ext cx="31745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000" dirty="0"/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𝐸𝑥𝑝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7E929-24A0-6B57-5B20-74755C9FD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581" y="5673386"/>
                <a:ext cx="3174505" cy="707886"/>
              </a:xfrm>
              <a:prstGeom prst="rect">
                <a:avLst/>
              </a:prstGeom>
              <a:blipFill>
                <a:blip r:embed="rId8"/>
                <a:stretch>
                  <a:fillRect l="-211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7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1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008" y="-21086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6D0CC-2F82-1C4E-F568-611A94143900}"/>
              </a:ext>
            </a:extLst>
          </p:cNvPr>
          <p:cNvSpPr txBox="1"/>
          <p:nvPr/>
        </p:nvSpPr>
        <p:spPr>
          <a:xfrm>
            <a:off x="387015" y="1127799"/>
            <a:ext cx="10216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Our system has 2 potential points of failure (assume these are independent):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555191-EB31-78C2-062F-1A5DBA276AEF}"/>
              </a:ext>
            </a:extLst>
          </p:cNvPr>
          <p:cNvGrpSpPr/>
          <p:nvPr/>
        </p:nvGrpSpPr>
        <p:grpSpPr>
          <a:xfrm>
            <a:off x="2029741" y="2677113"/>
            <a:ext cx="8601150" cy="654288"/>
            <a:chOff x="2029741" y="2677113"/>
            <a:chExt cx="8601150" cy="654288"/>
          </a:xfrm>
        </p:grpSpPr>
        <p:pic>
          <p:nvPicPr>
            <p:cNvPr id="8" name="Picture 7" descr="A close-up of a hard drive">
              <a:extLst>
                <a:ext uri="{FF2B5EF4-FFF2-40B4-BE49-F238E27FC236}">
                  <a16:creationId xmlns:a16="http://schemas.microsoft.com/office/drawing/2014/main" id="{5CD3B4BE-CFA5-2152-12EC-37DD7603D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41" y="2677113"/>
              <a:ext cx="793003" cy="65428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57EB8-7A25-4889-8CAA-0BA959F91C73}"/>
                </a:ext>
              </a:extLst>
            </p:cNvPr>
            <p:cNvSpPr txBox="1"/>
            <p:nvPr/>
          </p:nvSpPr>
          <p:spPr>
            <a:xfrm>
              <a:off x="2962016" y="2830906"/>
              <a:ext cx="76688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</a:rPr>
                <a:t>Time to failure is Exponentially-distributed with mean 1000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DA1982-33B5-B7DA-93C1-3C601274316E}"/>
                  </a:ext>
                </a:extLst>
              </p:cNvPr>
              <p:cNvSpPr txBox="1"/>
              <p:nvPr/>
            </p:nvSpPr>
            <p:spPr>
              <a:xfrm>
                <a:off x="414076" y="5501096"/>
                <a:ext cx="102168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system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failure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caused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by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power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supply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DA1982-33B5-B7DA-93C1-3C6012743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76" y="5501096"/>
                <a:ext cx="10216815" cy="461665"/>
              </a:xfrm>
              <a:prstGeom prst="rect">
                <a:avLst/>
              </a:prstGeom>
              <a:blipFill>
                <a:blip r:embed="rId3"/>
                <a:stretch>
                  <a:fillRect l="-9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CFCA52A-C646-6025-408F-EA059BBD3B62}"/>
              </a:ext>
            </a:extLst>
          </p:cNvPr>
          <p:cNvSpPr txBox="1"/>
          <p:nvPr/>
        </p:nvSpPr>
        <p:spPr>
          <a:xfrm>
            <a:off x="414077" y="4027094"/>
            <a:ext cx="6548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 What is the time until there is a system failure </a:t>
            </a:r>
          </a:p>
          <a:p>
            <a:r>
              <a:rPr lang="en-US" sz="2400" dirty="0"/>
              <a:t>      of either type?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E79B6A-FC37-7380-3DDB-EA5E5A54BF26}"/>
              </a:ext>
            </a:extLst>
          </p:cNvPr>
          <p:cNvSpPr/>
          <p:nvPr/>
        </p:nvSpPr>
        <p:spPr>
          <a:xfrm>
            <a:off x="6962275" y="3763773"/>
            <a:ext cx="4129398" cy="104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30B123-3FD5-6E69-587F-8BC1597CE23C}"/>
              </a:ext>
            </a:extLst>
          </p:cNvPr>
          <p:cNvGrpSpPr/>
          <p:nvPr/>
        </p:nvGrpSpPr>
        <p:grpSpPr>
          <a:xfrm>
            <a:off x="1891704" y="1577237"/>
            <a:ext cx="8698931" cy="1043252"/>
            <a:chOff x="1891704" y="1577237"/>
            <a:chExt cx="8698931" cy="10432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3FC261-8CF9-229C-D180-B0B1ACC0C99E}"/>
                </a:ext>
              </a:extLst>
            </p:cNvPr>
            <p:cNvSpPr txBox="1"/>
            <p:nvPr/>
          </p:nvSpPr>
          <p:spPr>
            <a:xfrm>
              <a:off x="2921760" y="1842853"/>
              <a:ext cx="76688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</a:rPr>
                <a:t>Time to failure is Exponentially-distributed with mean 500 </a:t>
              </a:r>
            </a:p>
          </p:txBody>
        </p:sp>
        <p:pic>
          <p:nvPicPr>
            <p:cNvPr id="2" name="Picture 1" descr="A black lightning bolt in a circle&#10;&#10;Description automatically generated">
              <a:extLst>
                <a:ext uri="{FF2B5EF4-FFF2-40B4-BE49-F238E27FC236}">
                  <a16:creationId xmlns:a16="http://schemas.microsoft.com/office/drawing/2014/main" id="{8E9E59F8-6925-112B-7DC6-D76CA3DB5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704" y="1577237"/>
              <a:ext cx="1043252" cy="104325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C90FE9-6EB5-F078-B0B2-2519AD35C236}"/>
                  </a:ext>
                </a:extLst>
              </p:cNvPr>
              <p:cNvSpPr txBox="1"/>
              <p:nvPr/>
            </p:nvSpPr>
            <p:spPr>
              <a:xfrm>
                <a:off x="7034411" y="3877436"/>
                <a:ext cx="3867272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C90FE9-6EB5-F078-B0B2-2519AD35C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411" y="3877436"/>
                <a:ext cx="3867272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0872278-F1E0-A477-CA34-21CFE9AF4E0B}"/>
              </a:ext>
            </a:extLst>
          </p:cNvPr>
          <p:cNvSpPr/>
          <p:nvPr/>
        </p:nvSpPr>
        <p:spPr>
          <a:xfrm>
            <a:off x="8318130" y="5109483"/>
            <a:ext cx="2524626" cy="1429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BB00FC0-89D5-D4E9-C2C7-B661CEDE69CA}"/>
                  </a:ext>
                </a:extLst>
              </p:cNvPr>
              <p:cNvSpPr/>
              <p:nvPr/>
            </p:nvSpPr>
            <p:spPr>
              <a:xfrm>
                <a:off x="8424135" y="5109483"/>
                <a:ext cx="2524626" cy="14294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BB00FC0-89D5-D4E9-C2C7-B661CEDE6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135" y="5109483"/>
                <a:ext cx="2524626" cy="1429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0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 animBg="1"/>
      <p:bldP spid="24" grpId="0"/>
      <p:bldP spid="1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The Poisson Process (P.P.)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A-539F-D5FA-BC4D-5849BC6AFB9D}"/>
              </a:ext>
            </a:extLst>
          </p:cNvPr>
          <p:cNvSpPr txBox="1"/>
          <p:nvPr/>
        </p:nvSpPr>
        <p:spPr>
          <a:xfrm>
            <a:off x="396678" y="4207784"/>
            <a:ext cx="1095712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P.P. is analytically tractable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P.P. occurs in nature whenever look at aggregate stream from a large number of independent users (as is typical for mail server, web server, data center, etc.)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AC599-3BB0-25E3-32F6-6663EB88BC4B}"/>
              </a:ext>
            </a:extLst>
          </p:cNvPr>
          <p:cNvSpPr txBox="1"/>
          <p:nvPr/>
        </p:nvSpPr>
        <p:spPr>
          <a:xfrm>
            <a:off x="198339" y="1082250"/>
            <a:ext cx="11795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Poisson process is the most widely used model for the arrivals into a system</a:t>
            </a: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0E66CB-9D6D-3EC6-81FF-F5AEE6DDCDED}"/>
              </a:ext>
            </a:extLst>
          </p:cNvPr>
          <p:cNvCxnSpPr>
            <a:cxnSpLocks/>
          </p:cNvCxnSpPr>
          <p:nvPr/>
        </p:nvCxnSpPr>
        <p:spPr>
          <a:xfrm>
            <a:off x="1503100" y="3106054"/>
            <a:ext cx="85825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1E6E89-5DD1-FE0A-7249-69565ABC1500}"/>
              </a:ext>
            </a:extLst>
          </p:cNvPr>
          <p:cNvSpPr txBox="1"/>
          <p:nvPr/>
        </p:nvSpPr>
        <p:spPr>
          <a:xfrm>
            <a:off x="10399296" y="2855838"/>
            <a:ext cx="1356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time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60FC8E-A2DB-91DB-E3BD-E77C1B496DC7}"/>
              </a:ext>
            </a:extLst>
          </p:cNvPr>
          <p:cNvGrpSpPr/>
          <p:nvPr/>
        </p:nvGrpSpPr>
        <p:grpSpPr>
          <a:xfrm>
            <a:off x="1892968" y="2763505"/>
            <a:ext cx="7788247" cy="646331"/>
            <a:chOff x="1892968" y="2763505"/>
            <a:chExt cx="7788247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9D9A5F-5206-7B53-91FD-021ACFD3A1AE}"/>
                </a:ext>
              </a:extLst>
            </p:cNvPr>
            <p:cNvSpPr txBox="1"/>
            <p:nvPr/>
          </p:nvSpPr>
          <p:spPr>
            <a:xfrm>
              <a:off x="189296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A85BB0-D820-B986-9E18-FC4A8175A5FE}"/>
                </a:ext>
              </a:extLst>
            </p:cNvPr>
            <p:cNvSpPr txBox="1"/>
            <p:nvPr/>
          </p:nvSpPr>
          <p:spPr>
            <a:xfrm>
              <a:off x="928495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C27599-C66A-7976-31F8-2905B89FAB58}"/>
                </a:ext>
              </a:extLst>
            </p:cNvPr>
            <p:cNvSpPr txBox="1"/>
            <p:nvPr/>
          </p:nvSpPr>
          <p:spPr>
            <a:xfrm>
              <a:off x="272483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573C45-A05D-9791-BF98-B489154E2E32}"/>
                </a:ext>
              </a:extLst>
            </p:cNvPr>
            <p:cNvSpPr txBox="1">
              <a:spLocks/>
            </p:cNvSpPr>
            <p:nvPr/>
          </p:nvSpPr>
          <p:spPr>
            <a:xfrm>
              <a:off x="4603571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755B91-F29F-12B2-A4C0-CBB9089D5589}"/>
                </a:ext>
              </a:extLst>
            </p:cNvPr>
            <p:cNvSpPr txBox="1"/>
            <p:nvPr/>
          </p:nvSpPr>
          <p:spPr>
            <a:xfrm>
              <a:off x="8105679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C88168-0BAF-1260-259E-4252AC879D1E}"/>
                </a:ext>
              </a:extLst>
            </p:cNvPr>
            <p:cNvSpPr txBox="1"/>
            <p:nvPr/>
          </p:nvSpPr>
          <p:spPr>
            <a:xfrm>
              <a:off x="762039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827C26-1CC5-A1F2-49BE-347136296718}"/>
                </a:ext>
              </a:extLst>
            </p:cNvPr>
            <p:cNvSpPr txBox="1"/>
            <p:nvPr/>
          </p:nvSpPr>
          <p:spPr>
            <a:xfrm>
              <a:off x="5470546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AE5131-6D7A-4CA4-54F0-F84DFB31CDD7}"/>
                </a:ext>
              </a:extLst>
            </p:cNvPr>
            <p:cNvSpPr txBox="1"/>
            <p:nvPr/>
          </p:nvSpPr>
          <p:spPr>
            <a:xfrm>
              <a:off x="4928318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A71D386-C762-FB3F-F33D-FC01F64B3FFD}"/>
              </a:ext>
            </a:extLst>
          </p:cNvPr>
          <p:cNvSpPr txBox="1"/>
          <p:nvPr/>
        </p:nvSpPr>
        <p:spPr>
          <a:xfrm>
            <a:off x="7071472" y="1917350"/>
            <a:ext cx="452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= “arrival time” or “event time”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4EE486-85BF-0E29-F32E-630043F8BC59}"/>
              </a:ext>
            </a:extLst>
          </p:cNvPr>
          <p:cNvSpPr txBox="1"/>
          <p:nvPr/>
        </p:nvSpPr>
        <p:spPr>
          <a:xfrm>
            <a:off x="-1010653" y="670394"/>
            <a:ext cx="9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956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Where we’re heading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4FC90-CC8C-4E3E-91A9-322BA77A7297}"/>
              </a:ext>
            </a:extLst>
          </p:cNvPr>
          <p:cNvSpPr txBox="1"/>
          <p:nvPr/>
        </p:nvSpPr>
        <p:spPr>
          <a:xfrm>
            <a:off x="498764" y="1245085"/>
            <a:ext cx="3638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Goal of the next 3 chapters</a:t>
            </a:r>
            <a:r>
              <a:rPr lang="en-US" sz="2400" dirty="0"/>
              <a:t>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570F1-56AD-054F-1BF4-A6ADB257B085}"/>
              </a:ext>
            </a:extLst>
          </p:cNvPr>
          <p:cNvSpPr txBox="1"/>
          <p:nvPr/>
        </p:nvSpPr>
        <p:spPr>
          <a:xfrm>
            <a:off x="741730" y="4152390"/>
            <a:ext cx="9976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Chapter 13:  </a:t>
            </a:r>
            <a:r>
              <a:rPr lang="en-US" sz="2400" dirty="0">
                <a:solidFill>
                  <a:srgbClr val="0070C0"/>
                </a:solidFill>
              </a:rPr>
              <a:t>Generating </a:t>
            </a:r>
            <a:r>
              <a:rPr lang="en-US" sz="2400" dirty="0" err="1">
                <a:solidFill>
                  <a:srgbClr val="0070C0"/>
                </a:solidFill>
              </a:rPr>
              <a:t>r.v.s</a:t>
            </a:r>
            <a:r>
              <a:rPr lang="en-US" sz="2400" dirty="0">
                <a:solidFill>
                  <a:srgbClr val="0070C0"/>
                </a:solidFill>
              </a:rPr>
              <a:t> for simulation </a:t>
            </a:r>
            <a:r>
              <a:rPr lang="en-US" sz="2400" dirty="0"/>
              <a:t>– methods for generating instances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                </a:t>
            </a:r>
            <a:r>
              <a:rPr lang="en-US" sz="2400" dirty="0"/>
              <a:t>of different distributions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D264B-FF28-F1FB-146A-0FD57CBF4FE8}"/>
              </a:ext>
            </a:extLst>
          </p:cNvPr>
          <p:cNvSpPr txBox="1"/>
          <p:nvPr/>
        </p:nvSpPr>
        <p:spPr>
          <a:xfrm>
            <a:off x="2317884" y="1866257"/>
            <a:ext cx="708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How to model and simulate computer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DA70EF-C4F2-D9A9-BF1C-64A91F867DC1}"/>
              </a:ext>
            </a:extLst>
          </p:cNvPr>
          <p:cNvSpPr txBox="1"/>
          <p:nvPr/>
        </p:nvSpPr>
        <p:spPr>
          <a:xfrm>
            <a:off x="741731" y="2864469"/>
            <a:ext cx="10397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Chapter 12:  </a:t>
            </a:r>
            <a:r>
              <a:rPr lang="en-US" sz="2400" dirty="0">
                <a:solidFill>
                  <a:srgbClr val="0070C0"/>
                </a:solidFill>
              </a:rPr>
              <a:t>The Poisson Process </a:t>
            </a:r>
            <a:r>
              <a:rPr lang="en-US" sz="2400" dirty="0"/>
              <a:t>– how to model an arrival process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               </a:t>
            </a:r>
            <a:r>
              <a:rPr lang="en-US" sz="2400" dirty="0"/>
              <a:t>(jobs arriving to a data center, requests arriving to a web server, etc.)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02920-526B-4A54-4D17-60FFCE70E34F}"/>
              </a:ext>
            </a:extLst>
          </p:cNvPr>
          <p:cNvSpPr txBox="1"/>
          <p:nvPr/>
        </p:nvSpPr>
        <p:spPr>
          <a:xfrm>
            <a:off x="741730" y="5440311"/>
            <a:ext cx="954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Chapter 14:  </a:t>
            </a:r>
            <a:r>
              <a:rPr lang="en-US" sz="2400" dirty="0">
                <a:solidFill>
                  <a:srgbClr val="0070C0"/>
                </a:solidFill>
              </a:rPr>
              <a:t>Event-driven simulation </a:t>
            </a:r>
            <a:r>
              <a:rPr lang="en-US" sz="2400" dirty="0"/>
              <a:t>– simulating systems with queues and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                </a:t>
            </a:r>
            <a:r>
              <a:rPr lang="en-US" sz="2400" dirty="0"/>
              <a:t>networks of queues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DCEC87A-56DD-051A-B55B-3F9B2697E69D}"/>
              </a:ext>
            </a:extLst>
          </p:cNvPr>
          <p:cNvSpPr/>
          <p:nvPr/>
        </p:nvSpPr>
        <p:spPr>
          <a:xfrm>
            <a:off x="498765" y="2777790"/>
            <a:ext cx="10640878" cy="11277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  <p:bldP spid="14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Before we start … recall the 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1892A-539F-D5FA-BC4D-5849BC6AFB9D}"/>
                  </a:ext>
                </a:extLst>
              </p:cNvPr>
              <p:cNvSpPr txBox="1"/>
              <p:nvPr/>
            </p:nvSpPr>
            <p:spPr>
              <a:xfrm>
                <a:off x="498278" y="2358265"/>
                <a:ext cx="24735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1892A-539F-D5FA-BC4D-5849BC6AF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78" y="2358265"/>
                <a:ext cx="2473522" cy="461665"/>
              </a:xfrm>
              <a:prstGeom prst="rect">
                <a:avLst/>
              </a:prstGeom>
              <a:blipFill>
                <a:blip r:embed="rId2"/>
                <a:stretch>
                  <a:fillRect l="-39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48AC23-3F2E-09C4-9C44-3619290E4244}"/>
                  </a:ext>
                </a:extLst>
              </p:cNvPr>
              <p:cNvSpPr txBox="1"/>
              <p:nvPr/>
            </p:nvSpPr>
            <p:spPr>
              <a:xfrm>
                <a:off x="4806175" y="1244549"/>
                <a:ext cx="2528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𝑃𝑜𝑖𝑠𝑠𝑜𝑛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48AC23-3F2E-09C4-9C44-3619290E4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175" y="1244549"/>
                <a:ext cx="25289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95F697-2D80-03C2-54EA-8F707E938013}"/>
                  </a:ext>
                </a:extLst>
              </p:cNvPr>
              <p:cNvSpPr/>
              <p:nvPr/>
            </p:nvSpPr>
            <p:spPr>
              <a:xfrm>
                <a:off x="5811937" y="6988117"/>
                <a:ext cx="20538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Poisson(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95F697-2D80-03C2-54EA-8F707E938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37" y="6988117"/>
                <a:ext cx="2053896" cy="461665"/>
              </a:xfrm>
              <a:prstGeom prst="rect">
                <a:avLst/>
              </a:prstGeom>
              <a:blipFill>
                <a:blip r:embed="rId4"/>
                <a:stretch>
                  <a:fillRect l="-4451" t="-10526" r="-35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5AD5B92-B4C6-BB12-F9E3-FE124A491790}"/>
              </a:ext>
            </a:extLst>
          </p:cNvPr>
          <p:cNvGrpSpPr/>
          <p:nvPr/>
        </p:nvGrpSpPr>
        <p:grpSpPr>
          <a:xfrm>
            <a:off x="3164309" y="2146300"/>
            <a:ext cx="5295257" cy="862572"/>
            <a:chOff x="3164309" y="2146300"/>
            <a:chExt cx="5295257" cy="8625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F63E84-C846-3EB7-C8EE-FBF9AB1413B5}"/>
                </a:ext>
              </a:extLst>
            </p:cNvPr>
            <p:cNvSpPr/>
            <p:nvPr/>
          </p:nvSpPr>
          <p:spPr>
            <a:xfrm>
              <a:off x="3314206" y="2146300"/>
              <a:ext cx="5145360" cy="862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A40C53E-0425-7FDC-F5AA-27B671B4648F}"/>
                    </a:ext>
                  </a:extLst>
                </p:cNvPr>
                <p:cNvSpPr txBox="1"/>
                <p:nvPr/>
              </p:nvSpPr>
              <p:spPr>
                <a:xfrm>
                  <a:off x="3164309" y="2179453"/>
                  <a:ext cx="5295256" cy="6906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sz="2400" dirty="0"/>
                    <a:t>where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=0,1, 2, 3, 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A40C53E-0425-7FDC-F5AA-27B671B46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4309" y="2179453"/>
                  <a:ext cx="5295256" cy="690638"/>
                </a:xfrm>
                <a:prstGeom prst="rect">
                  <a:avLst/>
                </a:prstGeom>
                <a:blipFill>
                  <a:blip r:embed="rId5"/>
                  <a:stretch>
                    <a:fillRect b="-88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5B94CF-4ED5-98DA-8F28-1A9565492A8A}"/>
                  </a:ext>
                </a:extLst>
              </p:cNvPr>
              <p:cNvSpPr txBox="1"/>
              <p:nvPr/>
            </p:nvSpPr>
            <p:spPr>
              <a:xfrm>
                <a:off x="498278" y="3429000"/>
                <a:ext cx="4988122" cy="459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𝒂𝒓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)?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5B94CF-4ED5-98DA-8F28-1A956549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78" y="3429000"/>
                <a:ext cx="4988122" cy="459661"/>
              </a:xfrm>
              <a:prstGeom prst="rect">
                <a:avLst/>
              </a:prstGeom>
              <a:blipFill>
                <a:blip r:embed="rId6"/>
                <a:stretch>
                  <a:fillRect l="-1956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B029C8F-D92A-0D7E-9CD3-14B7EE088621}"/>
              </a:ext>
            </a:extLst>
          </p:cNvPr>
          <p:cNvGrpSpPr/>
          <p:nvPr/>
        </p:nvGrpSpPr>
        <p:grpSpPr>
          <a:xfrm>
            <a:off x="5371605" y="3254984"/>
            <a:ext cx="3249241" cy="862572"/>
            <a:chOff x="5210324" y="3254984"/>
            <a:chExt cx="3249241" cy="86257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79BA21B-28B2-D2D0-13A7-5AA25E821995}"/>
                </a:ext>
              </a:extLst>
            </p:cNvPr>
            <p:cNvSpPr/>
            <p:nvPr/>
          </p:nvSpPr>
          <p:spPr>
            <a:xfrm>
              <a:off x="5210324" y="3254984"/>
              <a:ext cx="3219178" cy="862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7C7FCB6-A051-CA71-37BE-4279AF2F0989}"/>
                    </a:ext>
                  </a:extLst>
                </p:cNvPr>
                <p:cNvSpPr txBox="1"/>
                <p:nvPr/>
              </p:nvSpPr>
              <p:spPr>
                <a:xfrm>
                  <a:off x="5431260" y="3414322"/>
                  <a:ext cx="302830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𝒂𝒓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7C7FCB6-A051-CA71-37BE-4279AF2F0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1260" y="3414322"/>
                  <a:ext cx="302830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650132B-FDA7-A98D-48F4-3696D07E18CD}"/>
              </a:ext>
            </a:extLst>
          </p:cNvPr>
          <p:cNvSpPr txBox="1"/>
          <p:nvPr/>
        </p:nvSpPr>
        <p:spPr>
          <a:xfrm>
            <a:off x="498278" y="5209022"/>
            <a:ext cx="4988122" cy="459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  </a:t>
            </a:r>
            <a:r>
              <a:rPr lang="en-US" sz="2400" dirty="0"/>
              <a:t>What is the shape of the Poisson?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3D4F4D-34ED-3586-6C7D-EDE8196E0C46}"/>
              </a:ext>
            </a:extLst>
          </p:cNvPr>
          <p:cNvGrpSpPr/>
          <p:nvPr/>
        </p:nvGrpSpPr>
        <p:grpSpPr>
          <a:xfrm>
            <a:off x="5391422" y="4447570"/>
            <a:ext cx="2584178" cy="2049302"/>
            <a:chOff x="5391422" y="4447570"/>
            <a:chExt cx="2584178" cy="204930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38EEC7-6229-ECF5-64EE-BDB448440E72}"/>
                </a:ext>
              </a:extLst>
            </p:cNvPr>
            <p:cNvSpPr/>
            <p:nvPr/>
          </p:nvSpPr>
          <p:spPr>
            <a:xfrm>
              <a:off x="5391422" y="4447570"/>
              <a:ext cx="2584178" cy="20072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A156F7-85C5-77FF-25AC-9E3E386C0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321" y="4522211"/>
              <a:ext cx="2235512" cy="197466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8628-DEC8-16BC-6B57-C400D9419A08}"/>
              </a:ext>
            </a:extLst>
          </p:cNvPr>
          <p:cNvGrpSpPr/>
          <p:nvPr/>
        </p:nvGrpSpPr>
        <p:grpSpPr>
          <a:xfrm>
            <a:off x="8104732" y="4692950"/>
            <a:ext cx="2000293" cy="862865"/>
            <a:chOff x="10227307" y="4014114"/>
            <a:chExt cx="2000293" cy="862865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E1ACEB2B-5B6C-26D4-7295-03A0D2A7376F}"/>
                </a:ext>
              </a:extLst>
            </p:cNvPr>
            <p:cNvSpPr/>
            <p:nvPr/>
          </p:nvSpPr>
          <p:spPr>
            <a:xfrm>
              <a:off x="10287681" y="4014114"/>
              <a:ext cx="1827143" cy="862865"/>
            </a:xfrm>
            <a:prstGeom prst="wedgeEllipseCallout">
              <a:avLst>
                <a:gd name="adj1" fmla="val -52251"/>
                <a:gd name="adj2" fmla="val 56785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67D40-40D1-D871-A2B3-FE96696DA427}"/>
                </a:ext>
              </a:extLst>
            </p:cNvPr>
            <p:cNvSpPr txBox="1"/>
            <p:nvPr/>
          </p:nvSpPr>
          <p:spPr>
            <a:xfrm>
              <a:off x="10227307" y="4152895"/>
              <a:ext cx="2000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Like a Normal,</a:t>
              </a:r>
            </a:p>
            <a:p>
              <a:pPr algn="ctr"/>
              <a:r>
                <a:rPr lang="en-US" sz="1600" dirty="0"/>
                <a:t>but starts at 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5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2 Properties of the Poisson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E99A5F-1F1D-B171-B741-839C2F9AD9D7}"/>
              </a:ext>
            </a:extLst>
          </p:cNvPr>
          <p:cNvSpPr txBox="1"/>
          <p:nvPr/>
        </p:nvSpPr>
        <p:spPr>
          <a:xfrm flipH="1">
            <a:off x="3314205" y="2512824"/>
            <a:ext cx="4505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Independent Increments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2. Stationary Increments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3EBA7F-793C-5048-EDF1-771CD63B86BC}"/>
              </a:ext>
            </a:extLst>
          </p:cNvPr>
          <p:cNvGrpSpPr/>
          <p:nvPr/>
        </p:nvGrpSpPr>
        <p:grpSpPr>
          <a:xfrm>
            <a:off x="7713433" y="2500948"/>
            <a:ext cx="2789467" cy="1815881"/>
            <a:chOff x="7713433" y="2500948"/>
            <a:chExt cx="2789467" cy="1815881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C60267EE-2D21-CB31-23AA-194A52FEBFF9}"/>
                </a:ext>
              </a:extLst>
            </p:cNvPr>
            <p:cNvSpPr/>
            <p:nvPr/>
          </p:nvSpPr>
          <p:spPr>
            <a:xfrm>
              <a:off x="7713433" y="2500948"/>
              <a:ext cx="249467" cy="1815881"/>
            </a:xfrm>
            <a:prstGeom prst="righ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60F4CA-15C0-D3EF-2DCE-9EE4CAD374BD}"/>
                </a:ext>
              </a:extLst>
            </p:cNvPr>
            <p:cNvSpPr txBox="1"/>
            <p:nvPr/>
          </p:nvSpPr>
          <p:spPr>
            <a:xfrm>
              <a:off x="8080375" y="2947223"/>
              <a:ext cx="24225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These two properties 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define the 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Poisson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6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Independent Increments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55111-71E7-7AC4-C223-D87D6B26E37B}"/>
              </a:ext>
            </a:extLst>
          </p:cNvPr>
          <p:cNvSpPr/>
          <p:nvPr/>
        </p:nvSpPr>
        <p:spPr>
          <a:xfrm>
            <a:off x="7345746" y="2127325"/>
            <a:ext cx="1016495" cy="365125"/>
          </a:xfrm>
          <a:prstGeom prst="roundRect">
            <a:avLst/>
          </a:prstGeom>
          <a:solidFill>
            <a:srgbClr val="FF99FF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C1A358-8399-8594-BC60-892C2B62645A}"/>
              </a:ext>
            </a:extLst>
          </p:cNvPr>
          <p:cNvSpPr txBox="1"/>
          <p:nvPr/>
        </p:nvSpPr>
        <p:spPr>
          <a:xfrm>
            <a:off x="6931772" y="1111571"/>
            <a:ext cx="452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= “arrival time” or “event time”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9B8791-F618-5FDD-4854-CEAD5481E1A8}"/>
              </a:ext>
            </a:extLst>
          </p:cNvPr>
          <p:cNvGrpSpPr/>
          <p:nvPr/>
        </p:nvGrpSpPr>
        <p:grpSpPr>
          <a:xfrm>
            <a:off x="1174730" y="1957726"/>
            <a:ext cx="10441270" cy="955819"/>
            <a:chOff x="1174730" y="1957726"/>
            <a:chExt cx="10441270" cy="95581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3457D78-BA2B-6C29-6124-362E3E0D6702}"/>
                </a:ext>
              </a:extLst>
            </p:cNvPr>
            <p:cNvGrpSpPr/>
            <p:nvPr/>
          </p:nvGrpSpPr>
          <p:grpSpPr>
            <a:xfrm>
              <a:off x="1363400" y="1957726"/>
              <a:ext cx="10252600" cy="646331"/>
              <a:chOff x="1503100" y="2763505"/>
              <a:chExt cx="10252600" cy="646331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01E09CC-A63C-4445-91C9-E38DE6A9E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3100" y="3106054"/>
                <a:ext cx="858252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A2004E-B465-6067-B9F3-4DCC70351C12}"/>
                  </a:ext>
                </a:extLst>
              </p:cNvPr>
              <p:cNvSpPr txBox="1"/>
              <p:nvPr/>
            </p:nvSpPr>
            <p:spPr>
              <a:xfrm>
                <a:off x="1892968" y="2763505"/>
                <a:ext cx="5228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accent6"/>
                    </a:solidFill>
                  </a:rPr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8D1007-5156-5A81-BB38-C5647A25067A}"/>
                  </a:ext>
                </a:extLst>
              </p:cNvPr>
              <p:cNvSpPr txBox="1"/>
              <p:nvPr/>
            </p:nvSpPr>
            <p:spPr>
              <a:xfrm>
                <a:off x="10399296" y="2855838"/>
                <a:ext cx="13564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time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05BDE5-D3AD-BBAA-3CD6-1A2925F9513E}"/>
                  </a:ext>
                </a:extLst>
              </p:cNvPr>
              <p:cNvSpPr txBox="1"/>
              <p:nvPr/>
            </p:nvSpPr>
            <p:spPr>
              <a:xfrm>
                <a:off x="9284953" y="2763505"/>
                <a:ext cx="396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6"/>
                    </a:solidFill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E1F9A6-715D-CE1B-AE29-BBE0F89E1F6C}"/>
                  </a:ext>
                </a:extLst>
              </p:cNvPr>
              <p:cNvSpPr txBox="1"/>
              <p:nvPr/>
            </p:nvSpPr>
            <p:spPr>
              <a:xfrm>
                <a:off x="2724838" y="2763505"/>
                <a:ext cx="5228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accent6"/>
                    </a:solidFill>
                  </a:rPr>
                  <a:t>x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E32147-F8B6-754F-A118-569012F1AC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3571" y="2763505"/>
                <a:ext cx="5228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accent6"/>
                    </a:solidFill>
                  </a:rPr>
                  <a:t>x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97EACF-BBD8-4585-1DDC-EEE76C48A64D}"/>
                  </a:ext>
                </a:extLst>
              </p:cNvPr>
              <p:cNvSpPr txBox="1"/>
              <p:nvPr/>
            </p:nvSpPr>
            <p:spPr>
              <a:xfrm>
                <a:off x="8105679" y="2763505"/>
                <a:ext cx="396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6"/>
                    </a:solidFill>
                  </a:rPr>
                  <a:t>x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B1AFCA-D15D-3EE9-7EC6-73BA628D9121}"/>
                  </a:ext>
                </a:extLst>
              </p:cNvPr>
              <p:cNvSpPr txBox="1"/>
              <p:nvPr/>
            </p:nvSpPr>
            <p:spPr>
              <a:xfrm>
                <a:off x="7620393" y="2763505"/>
                <a:ext cx="396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6"/>
                    </a:solidFill>
                  </a:rPr>
                  <a:t>x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41CD00-CD64-408E-397E-8E8ED7E35C18}"/>
                  </a:ext>
                </a:extLst>
              </p:cNvPr>
              <p:cNvSpPr txBox="1"/>
              <p:nvPr/>
            </p:nvSpPr>
            <p:spPr>
              <a:xfrm>
                <a:off x="5470546" y="2763505"/>
                <a:ext cx="396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6"/>
                    </a:solidFill>
                  </a:rPr>
                  <a:t>x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41C8EA-85B8-1DD8-BF67-AFE2C1F418C5}"/>
                  </a:ext>
                </a:extLst>
              </p:cNvPr>
              <p:cNvSpPr txBox="1"/>
              <p:nvPr/>
            </p:nvSpPr>
            <p:spPr>
              <a:xfrm>
                <a:off x="4928318" y="2763505"/>
                <a:ext cx="396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6"/>
                    </a:solidFill>
                  </a:rPr>
                  <a:t>x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E5294C-58CE-319E-C324-62B294F0147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D0DFE-AD25-68A1-4B6A-F711EEE8B09E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8169DD-7A88-4AE1-3A9B-61628438DCCA}"/>
              </a:ext>
            </a:extLst>
          </p:cNvPr>
          <p:cNvSpPr/>
          <p:nvPr/>
        </p:nvSpPr>
        <p:spPr>
          <a:xfrm>
            <a:off x="3873527" y="2150884"/>
            <a:ext cx="2188849" cy="364062"/>
          </a:xfrm>
          <a:prstGeom prst="roundRect">
            <a:avLst/>
          </a:prstGeom>
          <a:solidFill>
            <a:srgbClr val="BDD7EE">
              <a:alpha val="5294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985EE6-436C-BA99-FFAA-8826711FA5CE}"/>
                  </a:ext>
                </a:extLst>
              </p:cNvPr>
              <p:cNvSpPr txBox="1"/>
              <p:nvPr/>
            </p:nvSpPr>
            <p:spPr>
              <a:xfrm>
                <a:off x="4050116" y="2915597"/>
                <a:ext cx="53327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𝑏𝑙𝑢𝑒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=#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𝑒𝑣𝑒𝑛𝑡𝑠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𝑏𝑙𝑢𝑒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𝑖𝑛𝑡𝑒𝑟𝑣𝑎𝑙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985EE6-436C-BA99-FFAA-8826711F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16" y="2915597"/>
                <a:ext cx="5332756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03E86204-3EBC-AD6F-259D-5C7A2AFACEEB}"/>
              </a:ext>
            </a:extLst>
          </p:cNvPr>
          <p:cNvGrpSpPr/>
          <p:nvPr/>
        </p:nvGrpSpPr>
        <p:grpSpPr>
          <a:xfrm>
            <a:off x="1991987" y="4634922"/>
            <a:ext cx="7494418" cy="954107"/>
            <a:chOff x="1991987" y="4634922"/>
            <a:chExt cx="7494418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4F275EF-E97E-CC19-6C1A-88C3E06EC7AD}"/>
                    </a:ext>
                  </a:extLst>
                </p:cNvPr>
                <p:cNvSpPr txBox="1"/>
                <p:nvPr/>
              </p:nvSpPr>
              <p:spPr>
                <a:xfrm>
                  <a:off x="5371605" y="4849592"/>
                  <a:ext cx="4114800" cy="6227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 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𝑏𝑙𝑢𝑒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⊥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𝑝𝑖𝑛𝑘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4F275EF-E97E-CC19-6C1A-88C3E06EC7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605" y="4849592"/>
                  <a:ext cx="4114800" cy="6227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7E6D38-21B6-81F5-1AE0-C9C59C8533FE}"/>
                </a:ext>
              </a:extLst>
            </p:cNvPr>
            <p:cNvSpPr txBox="1"/>
            <p:nvPr/>
          </p:nvSpPr>
          <p:spPr>
            <a:xfrm>
              <a:off x="1991987" y="4634922"/>
              <a:ext cx="376308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If blue and pink intervals</a:t>
              </a:r>
            </a:p>
            <a:p>
              <a:pPr algn="ctr"/>
              <a:r>
                <a:rPr lang="en-US" sz="2800" dirty="0"/>
                <a:t>are non-overlapping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8566E4-DE0F-449E-5FF0-E640EF707708}"/>
                  </a:ext>
                </a:extLst>
              </p:cNvPr>
              <p:cNvSpPr txBox="1"/>
              <p:nvPr/>
            </p:nvSpPr>
            <p:spPr>
              <a:xfrm>
                <a:off x="4050116" y="3398853"/>
                <a:ext cx="5332756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𝑝𝑖𝑛𝑘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=#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𝑒𝑣𝑒𝑛𝑡𝑠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𝑝𝑖𝑛𝑘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𝑖𝑛𝑡𝑒𝑟𝑣𝑎𝑙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8566E4-DE0F-449E-5FF0-E640EF707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16" y="3398853"/>
                <a:ext cx="5332756" cy="490199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9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Independent Increments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C1A358-8399-8594-BC60-892C2B62645A}"/>
              </a:ext>
            </a:extLst>
          </p:cNvPr>
          <p:cNvSpPr txBox="1"/>
          <p:nvPr/>
        </p:nvSpPr>
        <p:spPr>
          <a:xfrm>
            <a:off x="6931772" y="1111571"/>
            <a:ext cx="452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= “arrival time” or “event time”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7D78-BA2B-6C29-6124-362E3E0D6702}"/>
              </a:ext>
            </a:extLst>
          </p:cNvPr>
          <p:cNvGrpSpPr/>
          <p:nvPr/>
        </p:nvGrpSpPr>
        <p:grpSpPr>
          <a:xfrm>
            <a:off x="1363400" y="1957726"/>
            <a:ext cx="10252600" cy="646331"/>
            <a:chOff x="1503100" y="2763505"/>
            <a:chExt cx="10252600" cy="64633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1E09CC-A63C-4445-91C9-E38DE6A9E4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00" y="3106054"/>
              <a:ext cx="85825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A2004E-B465-6067-B9F3-4DCC70351C12}"/>
                </a:ext>
              </a:extLst>
            </p:cNvPr>
            <p:cNvSpPr txBox="1"/>
            <p:nvPr/>
          </p:nvSpPr>
          <p:spPr>
            <a:xfrm>
              <a:off x="189296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D1007-5156-5A81-BB38-C5647A25067A}"/>
                </a:ext>
              </a:extLst>
            </p:cNvPr>
            <p:cNvSpPr txBox="1"/>
            <p:nvPr/>
          </p:nvSpPr>
          <p:spPr>
            <a:xfrm>
              <a:off x="10399296" y="2855838"/>
              <a:ext cx="1356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time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5BDE5-D3AD-BBAA-3CD6-1A2925F9513E}"/>
                </a:ext>
              </a:extLst>
            </p:cNvPr>
            <p:cNvSpPr txBox="1"/>
            <p:nvPr/>
          </p:nvSpPr>
          <p:spPr>
            <a:xfrm>
              <a:off x="928495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E1F9A6-715D-CE1B-AE29-BBE0F89E1F6C}"/>
                </a:ext>
              </a:extLst>
            </p:cNvPr>
            <p:cNvSpPr txBox="1"/>
            <p:nvPr/>
          </p:nvSpPr>
          <p:spPr>
            <a:xfrm>
              <a:off x="272483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E32147-F8B6-754F-A118-569012F1AC43}"/>
                </a:ext>
              </a:extLst>
            </p:cNvPr>
            <p:cNvSpPr txBox="1">
              <a:spLocks/>
            </p:cNvSpPr>
            <p:nvPr/>
          </p:nvSpPr>
          <p:spPr>
            <a:xfrm>
              <a:off x="4603571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97EACF-BBD8-4585-1DDC-EEE76C48A64D}"/>
                </a:ext>
              </a:extLst>
            </p:cNvPr>
            <p:cNvSpPr txBox="1"/>
            <p:nvPr/>
          </p:nvSpPr>
          <p:spPr>
            <a:xfrm>
              <a:off x="8105679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1AFCA-D15D-3EE9-7EC6-73BA628D9121}"/>
                </a:ext>
              </a:extLst>
            </p:cNvPr>
            <p:cNvSpPr txBox="1"/>
            <p:nvPr/>
          </p:nvSpPr>
          <p:spPr>
            <a:xfrm>
              <a:off x="762039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1CD00-CD64-408E-397E-8E8ED7E35C18}"/>
                </a:ext>
              </a:extLst>
            </p:cNvPr>
            <p:cNvSpPr txBox="1"/>
            <p:nvPr/>
          </p:nvSpPr>
          <p:spPr>
            <a:xfrm>
              <a:off x="5470546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C8EA-85B8-1DD8-BF67-AFE2C1F418C5}"/>
                </a:ext>
              </a:extLst>
            </p:cNvPr>
            <p:cNvSpPr txBox="1"/>
            <p:nvPr/>
          </p:nvSpPr>
          <p:spPr>
            <a:xfrm>
              <a:off x="4928318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2AE487-FDF8-3F90-0907-7AC40DEBE991}"/>
              </a:ext>
            </a:extLst>
          </p:cNvPr>
          <p:cNvGrpSpPr/>
          <p:nvPr/>
        </p:nvGrpSpPr>
        <p:grpSpPr>
          <a:xfrm>
            <a:off x="1174730" y="2142963"/>
            <a:ext cx="578538" cy="770582"/>
            <a:chOff x="1174730" y="2142963"/>
            <a:chExt cx="578538" cy="7705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E5294C-58CE-319E-C324-62B294F0147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D0DFE-AD25-68A1-4B6A-F711EEE8B09E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CC3DA8-A0D6-C30A-DF20-AA631C57ABF6}"/>
              </a:ext>
            </a:extLst>
          </p:cNvPr>
          <p:cNvGrpSpPr/>
          <p:nvPr/>
        </p:nvGrpSpPr>
        <p:grpSpPr>
          <a:xfrm>
            <a:off x="552450" y="4303056"/>
            <a:ext cx="11087100" cy="1915725"/>
            <a:chOff x="664566" y="3163058"/>
            <a:chExt cx="8266344" cy="2465178"/>
          </a:xfrm>
        </p:grpSpPr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3E4774CC-50FB-DB84-06D8-0A29D7AA7288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63058"/>
              <a:ext cx="8266342" cy="2465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D20F470-BEF2-8927-07C3-40C0CF3ED0E0}"/>
                    </a:ext>
                  </a:extLst>
                </p:cNvPr>
                <p:cNvSpPr txBox="1"/>
                <p:nvPr/>
              </p:nvSpPr>
              <p:spPr>
                <a:xfrm>
                  <a:off x="664566" y="3229607"/>
                  <a:ext cx="8266342" cy="1544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 12.7</a:t>
                  </a:r>
                  <a:r>
                    <a:rPr lang="en-US" sz="2400" dirty="0"/>
                    <a:t>:   An event sequence has </a:t>
                  </a:r>
                  <a:r>
                    <a:rPr lang="en-US" sz="2400" b="1" dirty="0"/>
                    <a:t>independent increments </a:t>
                  </a:r>
                  <a:r>
                    <a:rPr lang="en-US" sz="2400" dirty="0"/>
                    <a:t>if the numbers of </a:t>
                  </a:r>
                </a:p>
                <a:p>
                  <a:r>
                    <a:rPr lang="en-US" sz="2400" dirty="0"/>
                    <a:t>events that occur in disjoint time intervals are independent.   Specifically, for all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400" dirty="0"/>
                    <a:t>: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D20F470-BEF2-8927-07C3-40C0CF3ED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6" y="3229607"/>
                  <a:ext cx="8266342" cy="1544598"/>
                </a:xfrm>
                <a:prstGeom prst="rect">
                  <a:avLst/>
                </a:prstGeom>
                <a:blipFill>
                  <a:blip r:embed="rId2"/>
                  <a:stretch>
                    <a:fillRect l="-880" t="-4061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1D93A7-9C80-FB27-6F78-A4E28E1485B5}"/>
                  </a:ext>
                </a:extLst>
              </p:cNvPr>
              <p:cNvSpPr txBox="1"/>
              <p:nvPr/>
            </p:nvSpPr>
            <p:spPr>
              <a:xfrm>
                <a:off x="2206278" y="5678594"/>
                <a:ext cx="83603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⊥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…⊥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1D93A7-9C80-FB27-6F78-A4E28E148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78" y="5678594"/>
                <a:ext cx="8360367" cy="461665"/>
              </a:xfrm>
              <a:prstGeom prst="rect">
                <a:avLst/>
              </a:prstGeom>
              <a:blipFill>
                <a:blip r:embed="rId3"/>
                <a:stretch>
                  <a:fillRect l="-219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EB31FD1-4215-9EC3-9951-AA1A789F0903}"/>
              </a:ext>
            </a:extLst>
          </p:cNvPr>
          <p:cNvGrpSpPr/>
          <p:nvPr/>
        </p:nvGrpSpPr>
        <p:grpSpPr>
          <a:xfrm>
            <a:off x="3097728" y="2177083"/>
            <a:ext cx="578538" cy="770582"/>
            <a:chOff x="1174730" y="2142963"/>
            <a:chExt cx="578538" cy="7705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6F87F32-4092-C947-785A-17F9F9CBBB33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77C1ED-27F6-61C4-E806-0DBC66A46452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BC5F7-97F7-A5A5-5F49-CD0A13319D40}"/>
              </a:ext>
            </a:extLst>
          </p:cNvPr>
          <p:cNvGrpSpPr/>
          <p:nvPr/>
        </p:nvGrpSpPr>
        <p:grpSpPr>
          <a:xfrm>
            <a:off x="4029731" y="2161257"/>
            <a:ext cx="578538" cy="770582"/>
            <a:chOff x="1174730" y="2142963"/>
            <a:chExt cx="578538" cy="77058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4B37D4-8951-B424-1B8A-FC483C1DEB10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8F1DBF-C201-36A6-2FD9-9876ECDF1009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D43994-1B71-50E8-9061-E4E4AA5FEDC4}"/>
              </a:ext>
            </a:extLst>
          </p:cNvPr>
          <p:cNvGrpSpPr/>
          <p:nvPr/>
        </p:nvGrpSpPr>
        <p:grpSpPr>
          <a:xfrm>
            <a:off x="6359927" y="2177083"/>
            <a:ext cx="578538" cy="770582"/>
            <a:chOff x="1174730" y="2142963"/>
            <a:chExt cx="578538" cy="77058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6C2497-7367-FD9E-5B43-F143497C294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68D446-6683-2DC5-40D2-8B4359D29EE7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45438D-5167-A89E-3DC2-0D0A5D30A39A}"/>
              </a:ext>
            </a:extLst>
          </p:cNvPr>
          <p:cNvGrpSpPr/>
          <p:nvPr/>
        </p:nvGrpSpPr>
        <p:grpSpPr>
          <a:xfrm>
            <a:off x="7740392" y="2165315"/>
            <a:ext cx="578538" cy="770582"/>
            <a:chOff x="1174730" y="2142963"/>
            <a:chExt cx="578538" cy="7705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4A32F50-9004-946A-9390-20F362E936B6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A8D0B-46B6-6A99-F6C6-7E94581C8452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/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blipFill>
                <a:blip r:embed="rId4"/>
                <a:stretch>
                  <a:fillRect l="-149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369EAB-92B0-59FC-0C1E-B57A51774414}"/>
                  </a:ext>
                </a:extLst>
              </p:cNvPr>
              <p:cNvSpPr txBox="1"/>
              <p:nvPr/>
            </p:nvSpPr>
            <p:spPr>
              <a:xfrm>
                <a:off x="3097635" y="2470173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369EAB-92B0-59FC-0C1E-B57A51774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635" y="2470173"/>
                <a:ext cx="412733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A3B7D9-43AD-25A2-BF57-6C680AB98B8E}"/>
                  </a:ext>
                </a:extLst>
              </p:cNvPr>
              <p:cNvSpPr txBox="1"/>
              <p:nvPr/>
            </p:nvSpPr>
            <p:spPr>
              <a:xfrm>
                <a:off x="4037076" y="2457587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A3B7D9-43AD-25A2-BF57-6C680AB98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76" y="2457587"/>
                <a:ext cx="412733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/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CE7DA4-0DF8-E6F2-8434-A1B6C619CF3E}"/>
                  </a:ext>
                </a:extLst>
              </p:cNvPr>
              <p:cNvSpPr txBox="1"/>
              <p:nvPr/>
            </p:nvSpPr>
            <p:spPr>
              <a:xfrm>
                <a:off x="7698789" y="2446598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CE7DA4-0DF8-E6F2-8434-A1B6C619C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89" y="2446598"/>
                <a:ext cx="412733" cy="461665"/>
              </a:xfrm>
              <a:prstGeom prst="rect">
                <a:avLst/>
              </a:prstGeom>
              <a:blipFill>
                <a:blip r:embed="rId8"/>
                <a:stretch>
                  <a:fillRect l="-147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5B4A2B7-9912-0E65-3830-32AA4297DF05}"/>
              </a:ext>
            </a:extLst>
          </p:cNvPr>
          <p:cNvGrpSpPr/>
          <p:nvPr/>
        </p:nvGrpSpPr>
        <p:grpSpPr>
          <a:xfrm>
            <a:off x="2870199" y="3320456"/>
            <a:ext cx="5495753" cy="561702"/>
            <a:chOff x="2870199" y="3320456"/>
            <a:chExt cx="5495753" cy="56170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C8D0BB3-7A19-5738-1BC3-02877DEADD5C}"/>
                </a:ext>
              </a:extLst>
            </p:cNvPr>
            <p:cNvSpPr/>
            <p:nvPr/>
          </p:nvSpPr>
          <p:spPr>
            <a:xfrm>
              <a:off x="2975512" y="3348090"/>
              <a:ext cx="5390440" cy="5340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E396314-0867-0C37-B537-DA869E46F0EE}"/>
                    </a:ext>
                  </a:extLst>
                </p:cNvPr>
                <p:cNvSpPr txBox="1"/>
                <p:nvPr/>
              </p:nvSpPr>
              <p:spPr>
                <a:xfrm>
                  <a:off x="2870199" y="3320456"/>
                  <a:ext cx="536585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=#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𝑒𝑣𝑒𝑛𝑡𝑠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𝑜𝑐𝑐𝑢𝑟𝑟𝑖𝑛𝑔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E396314-0867-0C37-B537-DA869E46F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0199" y="3320456"/>
                  <a:ext cx="5365855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53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47" grpId="0"/>
      <p:bldP spid="48" grpId="0"/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Independent Increments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C1A358-8399-8594-BC60-892C2B62645A}"/>
              </a:ext>
            </a:extLst>
          </p:cNvPr>
          <p:cNvSpPr txBox="1"/>
          <p:nvPr/>
        </p:nvSpPr>
        <p:spPr>
          <a:xfrm>
            <a:off x="6931772" y="1111571"/>
            <a:ext cx="452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= “arrival time” or “event time”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7D78-BA2B-6C29-6124-362E3E0D6702}"/>
              </a:ext>
            </a:extLst>
          </p:cNvPr>
          <p:cNvGrpSpPr/>
          <p:nvPr/>
        </p:nvGrpSpPr>
        <p:grpSpPr>
          <a:xfrm>
            <a:off x="1363400" y="1957726"/>
            <a:ext cx="10252600" cy="646331"/>
            <a:chOff x="1503100" y="2763505"/>
            <a:chExt cx="10252600" cy="64633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1E09CC-A63C-4445-91C9-E38DE6A9E4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00" y="3106054"/>
              <a:ext cx="85825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A2004E-B465-6067-B9F3-4DCC70351C12}"/>
                </a:ext>
              </a:extLst>
            </p:cNvPr>
            <p:cNvSpPr txBox="1"/>
            <p:nvPr/>
          </p:nvSpPr>
          <p:spPr>
            <a:xfrm>
              <a:off x="189296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D1007-5156-5A81-BB38-C5647A25067A}"/>
                </a:ext>
              </a:extLst>
            </p:cNvPr>
            <p:cNvSpPr txBox="1"/>
            <p:nvPr/>
          </p:nvSpPr>
          <p:spPr>
            <a:xfrm>
              <a:off x="10399296" y="2855838"/>
              <a:ext cx="1356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time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5BDE5-D3AD-BBAA-3CD6-1A2925F9513E}"/>
                </a:ext>
              </a:extLst>
            </p:cNvPr>
            <p:cNvSpPr txBox="1"/>
            <p:nvPr/>
          </p:nvSpPr>
          <p:spPr>
            <a:xfrm>
              <a:off x="928495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E1F9A6-715D-CE1B-AE29-BBE0F89E1F6C}"/>
                </a:ext>
              </a:extLst>
            </p:cNvPr>
            <p:cNvSpPr txBox="1"/>
            <p:nvPr/>
          </p:nvSpPr>
          <p:spPr>
            <a:xfrm>
              <a:off x="272483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E32147-F8B6-754F-A118-569012F1AC43}"/>
                </a:ext>
              </a:extLst>
            </p:cNvPr>
            <p:cNvSpPr txBox="1">
              <a:spLocks/>
            </p:cNvSpPr>
            <p:nvPr/>
          </p:nvSpPr>
          <p:spPr>
            <a:xfrm>
              <a:off x="4603571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97EACF-BBD8-4585-1DDC-EEE76C48A64D}"/>
                </a:ext>
              </a:extLst>
            </p:cNvPr>
            <p:cNvSpPr txBox="1"/>
            <p:nvPr/>
          </p:nvSpPr>
          <p:spPr>
            <a:xfrm>
              <a:off x="8105679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1AFCA-D15D-3EE9-7EC6-73BA628D9121}"/>
                </a:ext>
              </a:extLst>
            </p:cNvPr>
            <p:cNvSpPr txBox="1"/>
            <p:nvPr/>
          </p:nvSpPr>
          <p:spPr>
            <a:xfrm>
              <a:off x="762039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1CD00-CD64-408E-397E-8E8ED7E35C18}"/>
                </a:ext>
              </a:extLst>
            </p:cNvPr>
            <p:cNvSpPr txBox="1"/>
            <p:nvPr/>
          </p:nvSpPr>
          <p:spPr>
            <a:xfrm>
              <a:off x="5470546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C8EA-85B8-1DD8-BF67-AFE2C1F418C5}"/>
                </a:ext>
              </a:extLst>
            </p:cNvPr>
            <p:cNvSpPr txBox="1"/>
            <p:nvPr/>
          </p:nvSpPr>
          <p:spPr>
            <a:xfrm>
              <a:off x="4928318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2AE487-FDF8-3F90-0907-7AC40DEBE991}"/>
              </a:ext>
            </a:extLst>
          </p:cNvPr>
          <p:cNvGrpSpPr/>
          <p:nvPr/>
        </p:nvGrpSpPr>
        <p:grpSpPr>
          <a:xfrm>
            <a:off x="1174730" y="2142963"/>
            <a:ext cx="578538" cy="770582"/>
            <a:chOff x="1174730" y="2142963"/>
            <a:chExt cx="578538" cy="7705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E5294C-58CE-319E-C324-62B294F0147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D0DFE-AD25-68A1-4B6A-F711EEE8B09E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B31FD1-4215-9EC3-9951-AA1A789F0903}"/>
              </a:ext>
            </a:extLst>
          </p:cNvPr>
          <p:cNvGrpSpPr/>
          <p:nvPr/>
        </p:nvGrpSpPr>
        <p:grpSpPr>
          <a:xfrm>
            <a:off x="3097728" y="2177083"/>
            <a:ext cx="578538" cy="770582"/>
            <a:chOff x="1174730" y="2142963"/>
            <a:chExt cx="578538" cy="77058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6F87F32-4092-C947-785A-17F9F9CBBB33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77C1ED-27F6-61C4-E806-0DBC66A46452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BC5F7-97F7-A5A5-5F49-CD0A13319D40}"/>
              </a:ext>
            </a:extLst>
          </p:cNvPr>
          <p:cNvGrpSpPr/>
          <p:nvPr/>
        </p:nvGrpSpPr>
        <p:grpSpPr>
          <a:xfrm>
            <a:off x="4029731" y="2161257"/>
            <a:ext cx="578538" cy="770582"/>
            <a:chOff x="1174730" y="2142963"/>
            <a:chExt cx="578538" cy="77058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4B37D4-8951-B424-1B8A-FC483C1DEB10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8F1DBF-C201-36A6-2FD9-9876ECDF1009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D43994-1B71-50E8-9061-E4E4AA5FEDC4}"/>
              </a:ext>
            </a:extLst>
          </p:cNvPr>
          <p:cNvGrpSpPr/>
          <p:nvPr/>
        </p:nvGrpSpPr>
        <p:grpSpPr>
          <a:xfrm>
            <a:off x="6359927" y="2177083"/>
            <a:ext cx="578538" cy="770582"/>
            <a:chOff x="1174730" y="2142963"/>
            <a:chExt cx="578538" cy="77058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6C2497-7367-FD9E-5B43-F143497C294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68D446-6683-2DC5-40D2-8B4359D29EE7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45438D-5167-A89E-3DC2-0D0A5D30A39A}"/>
              </a:ext>
            </a:extLst>
          </p:cNvPr>
          <p:cNvGrpSpPr/>
          <p:nvPr/>
        </p:nvGrpSpPr>
        <p:grpSpPr>
          <a:xfrm>
            <a:off x="7740392" y="2165315"/>
            <a:ext cx="578538" cy="770582"/>
            <a:chOff x="1174730" y="2142963"/>
            <a:chExt cx="578538" cy="7705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4A32F50-9004-946A-9390-20F362E936B6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A8D0B-46B6-6A99-F6C6-7E94581C8452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/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blipFill>
                <a:blip r:embed="rId2"/>
                <a:stretch>
                  <a:fillRect l="-149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369EAB-92B0-59FC-0C1E-B57A51774414}"/>
                  </a:ext>
                </a:extLst>
              </p:cNvPr>
              <p:cNvSpPr txBox="1"/>
              <p:nvPr/>
            </p:nvSpPr>
            <p:spPr>
              <a:xfrm>
                <a:off x="3097635" y="2470173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369EAB-92B0-59FC-0C1E-B57A51774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635" y="2470173"/>
                <a:ext cx="412733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A3B7D9-43AD-25A2-BF57-6C680AB98B8E}"/>
                  </a:ext>
                </a:extLst>
              </p:cNvPr>
              <p:cNvSpPr txBox="1"/>
              <p:nvPr/>
            </p:nvSpPr>
            <p:spPr>
              <a:xfrm>
                <a:off x="4037076" y="2457587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A3B7D9-43AD-25A2-BF57-6C680AB98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76" y="2457587"/>
                <a:ext cx="41273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/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CE7DA4-0DF8-E6F2-8434-A1B6C619CF3E}"/>
                  </a:ext>
                </a:extLst>
              </p:cNvPr>
              <p:cNvSpPr txBox="1"/>
              <p:nvPr/>
            </p:nvSpPr>
            <p:spPr>
              <a:xfrm>
                <a:off x="7698789" y="2446598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CE7DA4-0DF8-E6F2-8434-A1B6C619C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89" y="2446598"/>
                <a:ext cx="412733" cy="461665"/>
              </a:xfrm>
              <a:prstGeom prst="rect">
                <a:avLst/>
              </a:prstGeom>
              <a:blipFill>
                <a:blip r:embed="rId6"/>
                <a:stretch>
                  <a:fillRect l="-147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2D7CDD-F780-6A8C-5CA4-E0E112A36139}"/>
              </a:ext>
            </a:extLst>
          </p:cNvPr>
          <p:cNvSpPr txBox="1"/>
          <p:nvPr/>
        </p:nvSpPr>
        <p:spPr>
          <a:xfrm>
            <a:off x="685856" y="3175911"/>
            <a:ext cx="100825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For discussion</a:t>
            </a:r>
            <a:r>
              <a:rPr lang="en-US" sz="2400" dirty="0"/>
              <a:t>: Which of these event sequences have independent increments?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Births of children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2. People entering a store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3. Goals scored by a particular soccer player </a:t>
            </a:r>
          </a:p>
        </p:txBody>
      </p:sp>
      <p:pic>
        <p:nvPicPr>
          <p:cNvPr id="6" name="Picture 5" descr="A group of women wearing face masks">
            <a:extLst>
              <a:ext uri="{FF2B5EF4-FFF2-40B4-BE49-F238E27FC236}">
                <a16:creationId xmlns:a16="http://schemas.microsoft.com/office/drawing/2014/main" id="{C2769B69-73EE-728C-1376-173F8B135E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6" y="4904475"/>
            <a:ext cx="816555" cy="1134649"/>
          </a:xfrm>
          <a:prstGeom prst="rect">
            <a:avLst/>
          </a:prstGeom>
        </p:spPr>
      </p:pic>
      <p:pic>
        <p:nvPicPr>
          <p:cNvPr id="7" name="Picture 6" descr="A football player in a stadium">
            <a:extLst>
              <a:ext uri="{FF2B5EF4-FFF2-40B4-BE49-F238E27FC236}">
                <a16:creationId xmlns:a16="http://schemas.microsoft.com/office/drawing/2014/main" id="{643D07B5-E290-0E11-8929-750CE8BE65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72" y="5440889"/>
            <a:ext cx="1377617" cy="10169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8D70A4A-86C8-E17E-8DF3-E2B6E447566F}"/>
              </a:ext>
            </a:extLst>
          </p:cNvPr>
          <p:cNvGrpSpPr/>
          <p:nvPr/>
        </p:nvGrpSpPr>
        <p:grpSpPr>
          <a:xfrm>
            <a:off x="3633254" y="3765229"/>
            <a:ext cx="1633110" cy="732466"/>
            <a:chOff x="4304306" y="4508499"/>
            <a:chExt cx="1633110" cy="732466"/>
          </a:xfrm>
        </p:grpSpPr>
        <p:pic>
          <p:nvPicPr>
            <p:cNvPr id="2" name="Picture 1" descr="A couple of babies wrapped in blankets&#10;&#10;Description automatically generated">
              <a:extLst>
                <a:ext uri="{FF2B5EF4-FFF2-40B4-BE49-F238E27FC236}">
                  <a16:creationId xmlns:a16="http://schemas.microsoft.com/office/drawing/2014/main" id="{1E7E7241-D284-4665-229F-B385E1B0F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306" y="4508500"/>
              <a:ext cx="816555" cy="732465"/>
            </a:xfrm>
            <a:prstGeom prst="rect">
              <a:avLst/>
            </a:prstGeom>
          </p:spPr>
        </p:pic>
        <p:pic>
          <p:nvPicPr>
            <p:cNvPr id="10" name="Picture 9" descr="A couple of babies wrapped in blankets&#10;&#10;Description automatically generated">
              <a:extLst>
                <a:ext uri="{FF2B5EF4-FFF2-40B4-BE49-F238E27FC236}">
                  <a16:creationId xmlns:a16="http://schemas.microsoft.com/office/drawing/2014/main" id="{07171FB9-6B13-0FE9-D9F3-6178DFB32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61" y="4508499"/>
              <a:ext cx="816555" cy="732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5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Stationary Increments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C1A358-8399-8594-BC60-892C2B62645A}"/>
              </a:ext>
            </a:extLst>
          </p:cNvPr>
          <p:cNvSpPr txBox="1"/>
          <p:nvPr/>
        </p:nvSpPr>
        <p:spPr>
          <a:xfrm>
            <a:off x="6931772" y="1111571"/>
            <a:ext cx="452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= “arrival time” or “event time”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7D78-BA2B-6C29-6124-362E3E0D6702}"/>
              </a:ext>
            </a:extLst>
          </p:cNvPr>
          <p:cNvGrpSpPr/>
          <p:nvPr/>
        </p:nvGrpSpPr>
        <p:grpSpPr>
          <a:xfrm>
            <a:off x="1363400" y="1957726"/>
            <a:ext cx="10252600" cy="646331"/>
            <a:chOff x="1503100" y="2763505"/>
            <a:chExt cx="10252600" cy="64633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1E09CC-A63C-4445-91C9-E38DE6A9E4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00" y="3106054"/>
              <a:ext cx="85825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A2004E-B465-6067-B9F3-4DCC70351C12}"/>
                </a:ext>
              </a:extLst>
            </p:cNvPr>
            <p:cNvSpPr txBox="1"/>
            <p:nvPr/>
          </p:nvSpPr>
          <p:spPr>
            <a:xfrm>
              <a:off x="189296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D1007-5156-5A81-BB38-C5647A25067A}"/>
                </a:ext>
              </a:extLst>
            </p:cNvPr>
            <p:cNvSpPr txBox="1"/>
            <p:nvPr/>
          </p:nvSpPr>
          <p:spPr>
            <a:xfrm>
              <a:off x="10399296" y="2855838"/>
              <a:ext cx="1356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time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5BDE5-D3AD-BBAA-3CD6-1A2925F9513E}"/>
                </a:ext>
              </a:extLst>
            </p:cNvPr>
            <p:cNvSpPr txBox="1"/>
            <p:nvPr/>
          </p:nvSpPr>
          <p:spPr>
            <a:xfrm>
              <a:off x="928495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E1F9A6-715D-CE1B-AE29-BBE0F89E1F6C}"/>
                </a:ext>
              </a:extLst>
            </p:cNvPr>
            <p:cNvSpPr txBox="1"/>
            <p:nvPr/>
          </p:nvSpPr>
          <p:spPr>
            <a:xfrm>
              <a:off x="272483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E32147-F8B6-754F-A118-569012F1AC43}"/>
                </a:ext>
              </a:extLst>
            </p:cNvPr>
            <p:cNvSpPr txBox="1">
              <a:spLocks/>
            </p:cNvSpPr>
            <p:nvPr/>
          </p:nvSpPr>
          <p:spPr>
            <a:xfrm>
              <a:off x="4603571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97EACF-BBD8-4585-1DDC-EEE76C48A64D}"/>
                </a:ext>
              </a:extLst>
            </p:cNvPr>
            <p:cNvSpPr txBox="1"/>
            <p:nvPr/>
          </p:nvSpPr>
          <p:spPr>
            <a:xfrm>
              <a:off x="8105679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1AFCA-D15D-3EE9-7EC6-73BA628D9121}"/>
                </a:ext>
              </a:extLst>
            </p:cNvPr>
            <p:cNvSpPr txBox="1"/>
            <p:nvPr/>
          </p:nvSpPr>
          <p:spPr>
            <a:xfrm>
              <a:off x="762039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1CD00-CD64-408E-397E-8E8ED7E35C18}"/>
                </a:ext>
              </a:extLst>
            </p:cNvPr>
            <p:cNvSpPr txBox="1"/>
            <p:nvPr/>
          </p:nvSpPr>
          <p:spPr>
            <a:xfrm>
              <a:off x="5470546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C8EA-85B8-1DD8-BF67-AFE2C1F418C5}"/>
                </a:ext>
              </a:extLst>
            </p:cNvPr>
            <p:cNvSpPr txBox="1"/>
            <p:nvPr/>
          </p:nvSpPr>
          <p:spPr>
            <a:xfrm>
              <a:off x="4928318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2AE487-FDF8-3F90-0907-7AC40DEBE991}"/>
              </a:ext>
            </a:extLst>
          </p:cNvPr>
          <p:cNvGrpSpPr/>
          <p:nvPr/>
        </p:nvGrpSpPr>
        <p:grpSpPr>
          <a:xfrm>
            <a:off x="1174730" y="2142963"/>
            <a:ext cx="578538" cy="770582"/>
            <a:chOff x="1174730" y="2142963"/>
            <a:chExt cx="578538" cy="7705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E5294C-58CE-319E-C324-62B294F0147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D0DFE-AD25-68A1-4B6A-F711EEE8B09E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/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/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16C9AEF-C0C2-6EE4-A002-5A194836166F}"/>
              </a:ext>
            </a:extLst>
          </p:cNvPr>
          <p:cNvGrpSpPr/>
          <p:nvPr/>
        </p:nvGrpSpPr>
        <p:grpSpPr>
          <a:xfrm>
            <a:off x="368411" y="3974718"/>
            <a:ext cx="11087100" cy="1990708"/>
            <a:chOff x="664566" y="3163058"/>
            <a:chExt cx="8266344" cy="2561667"/>
          </a:xfrm>
        </p:grpSpPr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F2FBD376-36F9-323D-6557-33B66890C8F8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63058"/>
              <a:ext cx="8266342" cy="2465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9266ED5-E0C4-2D68-C80B-13D318C8DB75}"/>
                    </a:ext>
                  </a:extLst>
                </p:cNvPr>
                <p:cNvSpPr txBox="1"/>
                <p:nvPr/>
              </p:nvSpPr>
              <p:spPr>
                <a:xfrm>
                  <a:off x="664566" y="3229607"/>
                  <a:ext cx="8266342" cy="2495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err="1"/>
                    <a:t>Defn</a:t>
                  </a:r>
                  <a:r>
                    <a:rPr lang="en-US" sz="2400" u="sng" dirty="0"/>
                    <a:t> 12.9</a:t>
                  </a:r>
                  <a:r>
                    <a:rPr lang="en-US" sz="2400" dirty="0"/>
                    <a:t>:   An event sequence has </a:t>
                  </a:r>
                  <a:r>
                    <a:rPr lang="en-US" sz="2400" b="1" dirty="0"/>
                    <a:t>stationary increments </a:t>
                  </a:r>
                  <a:r>
                    <a:rPr lang="en-US" sz="2400" dirty="0"/>
                    <a:t>if the number of </a:t>
                  </a:r>
                </a:p>
                <a:p>
                  <a:r>
                    <a:rPr lang="en-US" sz="2400" dirty="0"/>
                    <a:t>events during a time period depends only on the length of the time period and not on </a:t>
                  </a:r>
                </a:p>
                <a:p>
                  <a:r>
                    <a:rPr lang="en-US" sz="2400" dirty="0"/>
                    <a:t>its starting point.  That is: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400" b="0" dirty="0"/>
                </a:p>
                <a:p>
                  <a:r>
                    <a:rPr lang="en-US" sz="2400" dirty="0"/>
                    <a:t>has the same distribution 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9266ED5-E0C4-2D68-C80B-13D318C8D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6" y="3229607"/>
                  <a:ext cx="8266342" cy="2495118"/>
                </a:xfrm>
                <a:prstGeom prst="rect">
                  <a:avLst/>
                </a:prstGeom>
                <a:blipFill>
                  <a:blip r:embed="rId4"/>
                  <a:stretch>
                    <a:fillRect l="-825" t="-2516" b="-6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ED3490-0759-16A2-B6E8-ABFBC26E295E}"/>
              </a:ext>
            </a:extLst>
          </p:cNvPr>
          <p:cNvSpPr/>
          <p:nvPr/>
        </p:nvSpPr>
        <p:spPr>
          <a:xfrm>
            <a:off x="2193053" y="2104499"/>
            <a:ext cx="1016495" cy="365125"/>
          </a:xfrm>
          <a:prstGeom prst="roundRect">
            <a:avLst/>
          </a:prstGeom>
          <a:solidFill>
            <a:srgbClr val="FF99FF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DA1D00-2D1E-37A4-0D52-02B2FA9CDFAE}"/>
              </a:ext>
            </a:extLst>
          </p:cNvPr>
          <p:cNvSpPr/>
          <p:nvPr/>
        </p:nvSpPr>
        <p:spPr>
          <a:xfrm>
            <a:off x="3809657" y="2104499"/>
            <a:ext cx="1016495" cy="365125"/>
          </a:xfrm>
          <a:prstGeom prst="roundRect">
            <a:avLst/>
          </a:prstGeom>
          <a:solidFill>
            <a:srgbClr val="FF99FF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69D68FE-D822-1E89-333F-E6A9B2258AB4}"/>
              </a:ext>
            </a:extLst>
          </p:cNvPr>
          <p:cNvSpPr/>
          <p:nvPr/>
        </p:nvSpPr>
        <p:spPr>
          <a:xfrm>
            <a:off x="6001872" y="2130053"/>
            <a:ext cx="1016495" cy="365125"/>
          </a:xfrm>
          <a:prstGeom prst="roundRect">
            <a:avLst/>
          </a:prstGeom>
          <a:solidFill>
            <a:srgbClr val="FF99FF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E7B1350-1FB7-200A-672B-6481EDA1CF4B}"/>
              </a:ext>
            </a:extLst>
          </p:cNvPr>
          <p:cNvSpPr/>
          <p:nvPr/>
        </p:nvSpPr>
        <p:spPr>
          <a:xfrm>
            <a:off x="7410677" y="2129728"/>
            <a:ext cx="1016495" cy="365125"/>
          </a:xfrm>
          <a:prstGeom prst="roundRect">
            <a:avLst/>
          </a:prstGeom>
          <a:solidFill>
            <a:srgbClr val="FF99FF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45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Poisson Process:  First definition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C1A358-8399-8594-BC60-892C2B62645A}"/>
              </a:ext>
            </a:extLst>
          </p:cNvPr>
          <p:cNvSpPr txBox="1"/>
          <p:nvPr/>
        </p:nvSpPr>
        <p:spPr>
          <a:xfrm>
            <a:off x="6931772" y="1111571"/>
            <a:ext cx="452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= “arrival time” or “event time”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7D78-BA2B-6C29-6124-362E3E0D6702}"/>
              </a:ext>
            </a:extLst>
          </p:cNvPr>
          <p:cNvGrpSpPr/>
          <p:nvPr/>
        </p:nvGrpSpPr>
        <p:grpSpPr>
          <a:xfrm>
            <a:off x="1363400" y="1957726"/>
            <a:ext cx="10252600" cy="646331"/>
            <a:chOff x="1503100" y="2763505"/>
            <a:chExt cx="10252600" cy="64633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1E09CC-A63C-4445-91C9-E38DE6A9E4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00" y="3106054"/>
              <a:ext cx="85825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A2004E-B465-6067-B9F3-4DCC70351C12}"/>
                </a:ext>
              </a:extLst>
            </p:cNvPr>
            <p:cNvSpPr txBox="1"/>
            <p:nvPr/>
          </p:nvSpPr>
          <p:spPr>
            <a:xfrm>
              <a:off x="189296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D1007-5156-5A81-BB38-C5647A25067A}"/>
                </a:ext>
              </a:extLst>
            </p:cNvPr>
            <p:cNvSpPr txBox="1"/>
            <p:nvPr/>
          </p:nvSpPr>
          <p:spPr>
            <a:xfrm>
              <a:off x="10399296" y="2855838"/>
              <a:ext cx="1356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time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5BDE5-D3AD-BBAA-3CD6-1A2925F9513E}"/>
                </a:ext>
              </a:extLst>
            </p:cNvPr>
            <p:cNvSpPr txBox="1"/>
            <p:nvPr/>
          </p:nvSpPr>
          <p:spPr>
            <a:xfrm>
              <a:off x="928495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E1F9A6-715D-CE1B-AE29-BBE0F89E1F6C}"/>
                </a:ext>
              </a:extLst>
            </p:cNvPr>
            <p:cNvSpPr txBox="1"/>
            <p:nvPr/>
          </p:nvSpPr>
          <p:spPr>
            <a:xfrm>
              <a:off x="272483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E32147-F8B6-754F-A118-569012F1AC43}"/>
                </a:ext>
              </a:extLst>
            </p:cNvPr>
            <p:cNvSpPr txBox="1">
              <a:spLocks/>
            </p:cNvSpPr>
            <p:nvPr/>
          </p:nvSpPr>
          <p:spPr>
            <a:xfrm>
              <a:off x="4603571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97EACF-BBD8-4585-1DDC-EEE76C48A64D}"/>
                </a:ext>
              </a:extLst>
            </p:cNvPr>
            <p:cNvSpPr txBox="1"/>
            <p:nvPr/>
          </p:nvSpPr>
          <p:spPr>
            <a:xfrm>
              <a:off x="8105679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1AFCA-D15D-3EE9-7EC6-73BA628D9121}"/>
                </a:ext>
              </a:extLst>
            </p:cNvPr>
            <p:cNvSpPr txBox="1"/>
            <p:nvPr/>
          </p:nvSpPr>
          <p:spPr>
            <a:xfrm>
              <a:off x="762039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1CD00-CD64-408E-397E-8E8ED7E35C18}"/>
                </a:ext>
              </a:extLst>
            </p:cNvPr>
            <p:cNvSpPr txBox="1"/>
            <p:nvPr/>
          </p:nvSpPr>
          <p:spPr>
            <a:xfrm>
              <a:off x="5470546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C8EA-85B8-1DD8-BF67-AFE2C1F418C5}"/>
                </a:ext>
              </a:extLst>
            </p:cNvPr>
            <p:cNvSpPr txBox="1"/>
            <p:nvPr/>
          </p:nvSpPr>
          <p:spPr>
            <a:xfrm>
              <a:off x="4928318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2AE487-FDF8-3F90-0907-7AC40DEBE991}"/>
              </a:ext>
            </a:extLst>
          </p:cNvPr>
          <p:cNvGrpSpPr/>
          <p:nvPr/>
        </p:nvGrpSpPr>
        <p:grpSpPr>
          <a:xfrm>
            <a:off x="1174730" y="2142963"/>
            <a:ext cx="578538" cy="770582"/>
            <a:chOff x="1174730" y="2142963"/>
            <a:chExt cx="578538" cy="7705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E5294C-58CE-319E-C324-62B294F0147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D0DFE-AD25-68A1-4B6A-F711EEE8B09E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/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/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F2FBD376-36F9-323D-6557-33B66890C8F8}"/>
              </a:ext>
            </a:extLst>
          </p:cNvPr>
          <p:cNvSpPr txBox="1">
            <a:spLocks/>
          </p:cNvSpPr>
          <p:nvPr/>
        </p:nvSpPr>
        <p:spPr>
          <a:xfrm>
            <a:off x="380649" y="2957202"/>
            <a:ext cx="11087096" cy="3581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/>
              <p:nvPr/>
            </p:nvSpPr>
            <p:spPr>
              <a:xfrm>
                <a:off x="638434" y="3044706"/>
                <a:ext cx="10520096" cy="343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First definition of the Poisson Process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Poisson Process with rate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/>
                  <a:t> is a sequence of events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 The process has independent increments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 The number of events in any interval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Poisson distributed with 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4" y="3044706"/>
                <a:ext cx="10520096" cy="3437223"/>
              </a:xfrm>
              <a:prstGeom prst="rect">
                <a:avLst/>
              </a:prstGeom>
              <a:blipFill>
                <a:blip r:embed="rId4"/>
                <a:stretch>
                  <a:fillRect l="-928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8595400-C440-0CFC-FEB3-EB1A84243B47}"/>
              </a:ext>
            </a:extLst>
          </p:cNvPr>
          <p:cNvGrpSpPr/>
          <p:nvPr/>
        </p:nvGrpSpPr>
        <p:grpSpPr>
          <a:xfrm>
            <a:off x="230431" y="949822"/>
            <a:ext cx="5700466" cy="985327"/>
            <a:chOff x="230431" y="949822"/>
            <a:chExt cx="5700466" cy="985327"/>
          </a:xfrm>
        </p:grpSpPr>
        <p:sp>
          <p:nvSpPr>
            <p:cNvPr id="8" name="Title 2">
              <a:extLst>
                <a:ext uri="{FF2B5EF4-FFF2-40B4-BE49-F238E27FC236}">
                  <a16:creationId xmlns:a16="http://schemas.microsoft.com/office/drawing/2014/main" id="{E4F18167-86B2-C331-6E2D-25144B2952B7}"/>
                </a:ext>
              </a:extLst>
            </p:cNvPr>
            <p:cNvSpPr txBox="1">
              <a:spLocks/>
            </p:cNvSpPr>
            <p:nvPr/>
          </p:nvSpPr>
          <p:spPr>
            <a:xfrm>
              <a:off x="230431" y="949822"/>
              <a:ext cx="5700466" cy="9853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E5E41E-7B24-BE7B-3FB3-3C2581DC1843}"/>
                </a:ext>
              </a:extLst>
            </p:cNvPr>
            <p:cNvSpPr txBox="1"/>
            <p:nvPr/>
          </p:nvSpPr>
          <p:spPr>
            <a:xfrm>
              <a:off x="332892" y="1014409"/>
              <a:ext cx="5550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</a:t>
              </a:r>
              <a:r>
                <a:rPr lang="en-US" sz="2400" b="1" dirty="0"/>
                <a:t>rate </a:t>
              </a:r>
              <a:r>
                <a:rPr lang="en-US" sz="2400" dirty="0"/>
                <a:t>of an event sequence refers to the </a:t>
              </a:r>
            </a:p>
            <a:p>
              <a:r>
                <a:rPr lang="en-US" sz="2400" dirty="0"/>
                <a:t>average number of events per unit time.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0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7D78-BA2B-6C29-6124-362E3E0D6702}"/>
              </a:ext>
            </a:extLst>
          </p:cNvPr>
          <p:cNvGrpSpPr/>
          <p:nvPr/>
        </p:nvGrpSpPr>
        <p:grpSpPr>
          <a:xfrm>
            <a:off x="1363400" y="1957726"/>
            <a:ext cx="10252600" cy="646331"/>
            <a:chOff x="1503100" y="2763505"/>
            <a:chExt cx="10252600" cy="64633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1E09CC-A63C-4445-91C9-E38DE6A9E4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00" y="3106054"/>
              <a:ext cx="85825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A2004E-B465-6067-B9F3-4DCC70351C12}"/>
                </a:ext>
              </a:extLst>
            </p:cNvPr>
            <p:cNvSpPr txBox="1"/>
            <p:nvPr/>
          </p:nvSpPr>
          <p:spPr>
            <a:xfrm>
              <a:off x="189296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D1007-5156-5A81-BB38-C5647A25067A}"/>
                </a:ext>
              </a:extLst>
            </p:cNvPr>
            <p:cNvSpPr txBox="1"/>
            <p:nvPr/>
          </p:nvSpPr>
          <p:spPr>
            <a:xfrm>
              <a:off x="10399296" y="2855838"/>
              <a:ext cx="1356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time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5BDE5-D3AD-BBAA-3CD6-1A2925F9513E}"/>
                </a:ext>
              </a:extLst>
            </p:cNvPr>
            <p:cNvSpPr txBox="1"/>
            <p:nvPr/>
          </p:nvSpPr>
          <p:spPr>
            <a:xfrm>
              <a:off x="928495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E1F9A6-715D-CE1B-AE29-BBE0F89E1F6C}"/>
                </a:ext>
              </a:extLst>
            </p:cNvPr>
            <p:cNvSpPr txBox="1"/>
            <p:nvPr/>
          </p:nvSpPr>
          <p:spPr>
            <a:xfrm>
              <a:off x="272483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E32147-F8B6-754F-A118-569012F1AC43}"/>
                </a:ext>
              </a:extLst>
            </p:cNvPr>
            <p:cNvSpPr txBox="1">
              <a:spLocks/>
            </p:cNvSpPr>
            <p:nvPr/>
          </p:nvSpPr>
          <p:spPr>
            <a:xfrm>
              <a:off x="4603571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97EACF-BBD8-4585-1DDC-EEE76C48A64D}"/>
                </a:ext>
              </a:extLst>
            </p:cNvPr>
            <p:cNvSpPr txBox="1"/>
            <p:nvPr/>
          </p:nvSpPr>
          <p:spPr>
            <a:xfrm>
              <a:off x="8105679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1AFCA-D15D-3EE9-7EC6-73BA628D9121}"/>
                </a:ext>
              </a:extLst>
            </p:cNvPr>
            <p:cNvSpPr txBox="1"/>
            <p:nvPr/>
          </p:nvSpPr>
          <p:spPr>
            <a:xfrm>
              <a:off x="762039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1CD00-CD64-408E-397E-8E8ED7E35C18}"/>
                </a:ext>
              </a:extLst>
            </p:cNvPr>
            <p:cNvSpPr txBox="1"/>
            <p:nvPr/>
          </p:nvSpPr>
          <p:spPr>
            <a:xfrm>
              <a:off x="5470546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C8EA-85B8-1DD8-BF67-AFE2C1F418C5}"/>
                </a:ext>
              </a:extLst>
            </p:cNvPr>
            <p:cNvSpPr txBox="1"/>
            <p:nvPr/>
          </p:nvSpPr>
          <p:spPr>
            <a:xfrm>
              <a:off x="4928318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2AE487-FDF8-3F90-0907-7AC40DEBE991}"/>
              </a:ext>
            </a:extLst>
          </p:cNvPr>
          <p:cNvGrpSpPr/>
          <p:nvPr/>
        </p:nvGrpSpPr>
        <p:grpSpPr>
          <a:xfrm>
            <a:off x="1174730" y="2142963"/>
            <a:ext cx="578538" cy="770582"/>
            <a:chOff x="1174730" y="2142963"/>
            <a:chExt cx="578538" cy="7705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E5294C-58CE-319E-C324-62B294F0147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D0DFE-AD25-68A1-4B6A-F711EEE8B09E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/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/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F2FBD376-36F9-323D-6557-33B66890C8F8}"/>
              </a:ext>
            </a:extLst>
          </p:cNvPr>
          <p:cNvSpPr txBox="1">
            <a:spLocks/>
          </p:cNvSpPr>
          <p:nvPr/>
        </p:nvSpPr>
        <p:spPr>
          <a:xfrm>
            <a:off x="380649" y="2957202"/>
            <a:ext cx="11087096" cy="3581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/>
              <p:nvPr/>
            </p:nvSpPr>
            <p:spPr>
              <a:xfrm>
                <a:off x="638434" y="3044706"/>
                <a:ext cx="10520096" cy="343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First definition of the Poisson Process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Poisson Process with rate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/>
                  <a:t> is a sequence of events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 The process has independent increments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 The number of events in any interval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Poisson distributed with 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4" y="3044706"/>
                <a:ext cx="10520096" cy="3437223"/>
              </a:xfrm>
              <a:prstGeom prst="rect">
                <a:avLst/>
              </a:prstGeom>
              <a:blipFill>
                <a:blip r:embed="rId4"/>
                <a:stretch>
                  <a:fillRect l="-928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80D1521-7FBD-4E45-3A02-71F36D90E3A3}"/>
              </a:ext>
            </a:extLst>
          </p:cNvPr>
          <p:cNvGrpSpPr/>
          <p:nvPr/>
        </p:nvGrpSpPr>
        <p:grpSpPr>
          <a:xfrm>
            <a:off x="802948" y="271416"/>
            <a:ext cx="3239397" cy="1381128"/>
            <a:chOff x="656447" y="422140"/>
            <a:chExt cx="3239397" cy="1381128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FB05C956-EFEB-D99E-9296-AF25ABDC9E58}"/>
                </a:ext>
              </a:extLst>
            </p:cNvPr>
            <p:cNvSpPr/>
            <p:nvPr/>
          </p:nvSpPr>
          <p:spPr>
            <a:xfrm>
              <a:off x="656447" y="422140"/>
              <a:ext cx="3239397" cy="1381128"/>
            </a:xfrm>
            <a:prstGeom prst="wedgeEllipseCallout">
              <a:avLst>
                <a:gd name="adj1" fmla="val -53059"/>
                <a:gd name="adj2" fmla="val 4962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C7A1B1-F8BD-2A31-42B8-C07BAA40CD7C}"/>
                </a:ext>
              </a:extLst>
            </p:cNvPr>
            <p:cNvSpPr txBox="1"/>
            <p:nvPr/>
          </p:nvSpPr>
          <p:spPr>
            <a:xfrm>
              <a:off x="1238893" y="521611"/>
              <a:ext cx="236750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Q:</a:t>
              </a:r>
              <a:r>
                <a:rPr lang="en-US" sz="2400" dirty="0"/>
                <a:t> Why only </a:t>
              </a:r>
            </a:p>
            <a:p>
              <a:r>
                <a:rPr lang="en-US" sz="2400" dirty="0"/>
                <a:t>independent </a:t>
              </a:r>
            </a:p>
            <a:p>
              <a:r>
                <a:rPr lang="en-US" sz="2400" dirty="0"/>
                <a:t>increments?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189D48-D2CF-6A85-D38C-3098DC58ABEB}"/>
              </a:ext>
            </a:extLst>
          </p:cNvPr>
          <p:cNvGrpSpPr/>
          <p:nvPr/>
        </p:nvGrpSpPr>
        <p:grpSpPr>
          <a:xfrm>
            <a:off x="5995161" y="271416"/>
            <a:ext cx="5785967" cy="1318118"/>
            <a:chOff x="5995161" y="271416"/>
            <a:chExt cx="5785967" cy="13181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3B415A2-13D0-9D42-D880-C5725BB8ABF7}"/>
                </a:ext>
              </a:extLst>
            </p:cNvPr>
            <p:cNvGrpSpPr/>
            <p:nvPr/>
          </p:nvGrpSpPr>
          <p:grpSpPr>
            <a:xfrm>
              <a:off x="5995161" y="271416"/>
              <a:ext cx="5785967" cy="1318118"/>
              <a:chOff x="7149034" y="504919"/>
              <a:chExt cx="5785967" cy="1318118"/>
            </a:xfrm>
          </p:grpSpPr>
          <p:sp>
            <p:nvSpPr>
              <p:cNvPr id="29" name="Title 2">
                <a:extLst>
                  <a:ext uri="{FF2B5EF4-FFF2-40B4-BE49-F238E27FC236}">
                    <a16:creationId xmlns:a16="http://schemas.microsoft.com/office/drawing/2014/main" id="{59940032-6406-0F0B-3913-E754BA1A38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49034" y="504919"/>
                <a:ext cx="5785967" cy="13181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38FA9B-0063-570C-8CD5-50528960FF39}"/>
                  </a:ext>
                </a:extLst>
              </p:cNvPr>
              <p:cNvSpPr txBox="1"/>
              <p:nvPr/>
            </p:nvSpPr>
            <p:spPr>
              <a:xfrm>
                <a:off x="7251587" y="541665"/>
                <a:ext cx="8544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</a:t>
                </a:r>
                <a:endParaRPr lang="en-US" sz="2400" dirty="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736D89-9F95-9F37-A81A-5A6D9A37FC19}"/>
                </a:ext>
              </a:extLst>
            </p:cNvPr>
            <p:cNvSpPr txBox="1"/>
            <p:nvPr/>
          </p:nvSpPr>
          <p:spPr>
            <a:xfrm>
              <a:off x="6718300" y="354327"/>
              <a:ext cx="44402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Third item implies</a:t>
              </a:r>
            </a:p>
            <a:p>
              <a:r>
                <a:rPr lang="en-US" sz="2400" dirty="0"/>
                <a:t>stationary increments.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4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7D78-BA2B-6C29-6124-362E3E0D6702}"/>
              </a:ext>
            </a:extLst>
          </p:cNvPr>
          <p:cNvGrpSpPr/>
          <p:nvPr/>
        </p:nvGrpSpPr>
        <p:grpSpPr>
          <a:xfrm>
            <a:off x="1363400" y="1957726"/>
            <a:ext cx="10252600" cy="646331"/>
            <a:chOff x="1503100" y="2763505"/>
            <a:chExt cx="10252600" cy="64633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1E09CC-A63C-4445-91C9-E38DE6A9E4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00" y="3106054"/>
              <a:ext cx="85825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A2004E-B465-6067-B9F3-4DCC70351C12}"/>
                </a:ext>
              </a:extLst>
            </p:cNvPr>
            <p:cNvSpPr txBox="1"/>
            <p:nvPr/>
          </p:nvSpPr>
          <p:spPr>
            <a:xfrm>
              <a:off x="189296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D1007-5156-5A81-BB38-C5647A25067A}"/>
                </a:ext>
              </a:extLst>
            </p:cNvPr>
            <p:cNvSpPr txBox="1"/>
            <p:nvPr/>
          </p:nvSpPr>
          <p:spPr>
            <a:xfrm>
              <a:off x="10399296" y="2855838"/>
              <a:ext cx="1356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time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5BDE5-D3AD-BBAA-3CD6-1A2925F9513E}"/>
                </a:ext>
              </a:extLst>
            </p:cNvPr>
            <p:cNvSpPr txBox="1"/>
            <p:nvPr/>
          </p:nvSpPr>
          <p:spPr>
            <a:xfrm>
              <a:off x="928495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E1F9A6-715D-CE1B-AE29-BBE0F89E1F6C}"/>
                </a:ext>
              </a:extLst>
            </p:cNvPr>
            <p:cNvSpPr txBox="1"/>
            <p:nvPr/>
          </p:nvSpPr>
          <p:spPr>
            <a:xfrm>
              <a:off x="272483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E32147-F8B6-754F-A118-569012F1AC43}"/>
                </a:ext>
              </a:extLst>
            </p:cNvPr>
            <p:cNvSpPr txBox="1">
              <a:spLocks/>
            </p:cNvSpPr>
            <p:nvPr/>
          </p:nvSpPr>
          <p:spPr>
            <a:xfrm>
              <a:off x="4603571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97EACF-BBD8-4585-1DDC-EEE76C48A64D}"/>
                </a:ext>
              </a:extLst>
            </p:cNvPr>
            <p:cNvSpPr txBox="1"/>
            <p:nvPr/>
          </p:nvSpPr>
          <p:spPr>
            <a:xfrm>
              <a:off x="8105679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1AFCA-D15D-3EE9-7EC6-73BA628D9121}"/>
                </a:ext>
              </a:extLst>
            </p:cNvPr>
            <p:cNvSpPr txBox="1"/>
            <p:nvPr/>
          </p:nvSpPr>
          <p:spPr>
            <a:xfrm>
              <a:off x="762039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1CD00-CD64-408E-397E-8E8ED7E35C18}"/>
                </a:ext>
              </a:extLst>
            </p:cNvPr>
            <p:cNvSpPr txBox="1"/>
            <p:nvPr/>
          </p:nvSpPr>
          <p:spPr>
            <a:xfrm>
              <a:off x="5470546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C8EA-85B8-1DD8-BF67-AFE2C1F418C5}"/>
                </a:ext>
              </a:extLst>
            </p:cNvPr>
            <p:cNvSpPr txBox="1"/>
            <p:nvPr/>
          </p:nvSpPr>
          <p:spPr>
            <a:xfrm>
              <a:off x="4928318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2AE487-FDF8-3F90-0907-7AC40DEBE991}"/>
              </a:ext>
            </a:extLst>
          </p:cNvPr>
          <p:cNvGrpSpPr/>
          <p:nvPr/>
        </p:nvGrpSpPr>
        <p:grpSpPr>
          <a:xfrm>
            <a:off x="1174730" y="2142963"/>
            <a:ext cx="578538" cy="770582"/>
            <a:chOff x="1174730" y="2142963"/>
            <a:chExt cx="578538" cy="7705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E5294C-58CE-319E-C324-62B294F0147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D0DFE-AD25-68A1-4B6A-F711EEE8B09E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/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/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F2FBD376-36F9-323D-6557-33B66890C8F8}"/>
              </a:ext>
            </a:extLst>
          </p:cNvPr>
          <p:cNvSpPr txBox="1">
            <a:spLocks/>
          </p:cNvSpPr>
          <p:nvPr/>
        </p:nvSpPr>
        <p:spPr>
          <a:xfrm>
            <a:off x="380649" y="2957202"/>
            <a:ext cx="11087096" cy="3581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/>
              <p:nvPr/>
            </p:nvSpPr>
            <p:spPr>
              <a:xfrm>
                <a:off x="638434" y="3044706"/>
                <a:ext cx="10520096" cy="343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First definition of the Poisson Process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Poisson Process with rate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/>
                  <a:t> is a sequence of events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 The process has independent increments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 The number of events in any interval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Poisson distributed with 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4" y="3044706"/>
                <a:ext cx="10520096" cy="3437223"/>
              </a:xfrm>
              <a:prstGeom prst="rect">
                <a:avLst/>
              </a:prstGeom>
              <a:blipFill>
                <a:blip r:embed="rId4"/>
                <a:stretch>
                  <a:fillRect l="-928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80D1521-7FBD-4E45-3A02-71F36D90E3A3}"/>
              </a:ext>
            </a:extLst>
          </p:cNvPr>
          <p:cNvGrpSpPr/>
          <p:nvPr/>
        </p:nvGrpSpPr>
        <p:grpSpPr>
          <a:xfrm>
            <a:off x="802948" y="271416"/>
            <a:ext cx="3239397" cy="1381128"/>
            <a:chOff x="656447" y="422140"/>
            <a:chExt cx="3239397" cy="1381128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FB05C956-EFEB-D99E-9296-AF25ABDC9E58}"/>
                </a:ext>
              </a:extLst>
            </p:cNvPr>
            <p:cNvSpPr/>
            <p:nvPr/>
          </p:nvSpPr>
          <p:spPr>
            <a:xfrm>
              <a:off x="656447" y="422140"/>
              <a:ext cx="3239397" cy="1381128"/>
            </a:xfrm>
            <a:prstGeom prst="wedgeEllipseCallout">
              <a:avLst>
                <a:gd name="adj1" fmla="val -53059"/>
                <a:gd name="adj2" fmla="val 4962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C7A1B1-F8BD-2A31-42B8-C07BAA40CD7C}"/>
                    </a:ext>
                  </a:extLst>
                </p:cNvPr>
                <p:cNvSpPr txBox="1"/>
                <p:nvPr/>
              </p:nvSpPr>
              <p:spPr>
                <a:xfrm>
                  <a:off x="1238893" y="521611"/>
                  <a:ext cx="2367508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/>
                    <a:t>Q:</a:t>
                  </a:r>
                  <a:r>
                    <a:rPr lang="en-US" sz="2400" dirty="0"/>
                    <a:t> What do we</a:t>
                  </a:r>
                </a:p>
                <a:p>
                  <a:r>
                    <a:rPr lang="en-US" sz="2400" dirty="0"/>
                    <a:t>know about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C7A1B1-F8BD-2A31-42B8-C07BAA40C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893" y="521611"/>
                  <a:ext cx="2367508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3856" t="-4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4C89E1-2445-C769-353C-38331EC6B6AB}"/>
              </a:ext>
            </a:extLst>
          </p:cNvPr>
          <p:cNvGrpSpPr/>
          <p:nvPr/>
        </p:nvGrpSpPr>
        <p:grpSpPr>
          <a:xfrm>
            <a:off x="5995161" y="271416"/>
            <a:ext cx="5785967" cy="1318118"/>
            <a:chOff x="5995161" y="271416"/>
            <a:chExt cx="5785967" cy="13181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7189D48-D2CF-6A85-D38C-3098DC58ABEB}"/>
                </a:ext>
              </a:extLst>
            </p:cNvPr>
            <p:cNvGrpSpPr/>
            <p:nvPr/>
          </p:nvGrpSpPr>
          <p:grpSpPr>
            <a:xfrm>
              <a:off x="5995161" y="271416"/>
              <a:ext cx="5785967" cy="1318118"/>
              <a:chOff x="5995161" y="271416"/>
              <a:chExt cx="5785967" cy="131811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3B415A2-13D0-9D42-D880-C5725BB8ABF7}"/>
                  </a:ext>
                </a:extLst>
              </p:cNvPr>
              <p:cNvGrpSpPr/>
              <p:nvPr/>
            </p:nvGrpSpPr>
            <p:grpSpPr>
              <a:xfrm>
                <a:off x="5995161" y="271416"/>
                <a:ext cx="5785967" cy="1318118"/>
                <a:chOff x="7149034" y="504919"/>
                <a:chExt cx="5785967" cy="1318118"/>
              </a:xfrm>
            </p:grpSpPr>
            <p:sp>
              <p:nvSpPr>
                <p:cNvPr id="29" name="Title 2">
                  <a:extLst>
                    <a:ext uri="{FF2B5EF4-FFF2-40B4-BE49-F238E27FC236}">
                      <a16:creationId xmlns:a16="http://schemas.microsoft.com/office/drawing/2014/main" id="{59940032-6406-0F0B-3913-E754BA1A380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149034" y="504919"/>
                  <a:ext cx="5785967" cy="131811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4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438FA9B-0063-570C-8CD5-50528960FF39}"/>
                    </a:ext>
                  </a:extLst>
                </p:cNvPr>
                <p:cNvSpPr txBox="1"/>
                <p:nvPr/>
              </p:nvSpPr>
              <p:spPr>
                <a:xfrm>
                  <a:off x="7251587" y="541665"/>
                  <a:ext cx="85447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/>
                    <a:t>A:</a:t>
                  </a:r>
                  <a:endParaRPr lang="en-US" sz="2400" dirty="0"/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736D89-9F95-9F37-A81A-5A6D9A37FC19}"/>
                  </a:ext>
                </a:extLst>
              </p:cNvPr>
              <p:cNvSpPr txBox="1"/>
              <p:nvPr/>
            </p:nvSpPr>
            <p:spPr>
              <a:xfrm>
                <a:off x="6718300" y="354327"/>
                <a:ext cx="44402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A3D4623-7403-E2CC-DECC-70E5A5243CEB}"/>
                    </a:ext>
                  </a:extLst>
                </p:cNvPr>
                <p:cNvSpPr txBox="1"/>
                <p:nvPr/>
              </p:nvSpPr>
              <p:spPr>
                <a:xfrm>
                  <a:off x="6718300" y="691919"/>
                  <a:ext cx="3049826" cy="459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𝑃𝑜𝑖𝑠𝑠𝑜𝑛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A3D4623-7403-E2CC-DECC-70E5A5243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8300" y="691919"/>
                  <a:ext cx="3049826" cy="459598"/>
                </a:xfrm>
                <a:prstGeom prst="rect">
                  <a:avLst/>
                </a:prstGeom>
                <a:blipFill>
                  <a:blip r:embed="rId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20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7D78-BA2B-6C29-6124-362E3E0D6702}"/>
              </a:ext>
            </a:extLst>
          </p:cNvPr>
          <p:cNvGrpSpPr/>
          <p:nvPr/>
        </p:nvGrpSpPr>
        <p:grpSpPr>
          <a:xfrm>
            <a:off x="1363400" y="1957726"/>
            <a:ext cx="10252600" cy="646331"/>
            <a:chOff x="1503100" y="2763505"/>
            <a:chExt cx="10252600" cy="64633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1E09CC-A63C-4445-91C9-E38DE6A9E4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00" y="3106054"/>
              <a:ext cx="85825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A2004E-B465-6067-B9F3-4DCC70351C12}"/>
                </a:ext>
              </a:extLst>
            </p:cNvPr>
            <p:cNvSpPr txBox="1"/>
            <p:nvPr/>
          </p:nvSpPr>
          <p:spPr>
            <a:xfrm>
              <a:off x="189296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D1007-5156-5A81-BB38-C5647A25067A}"/>
                </a:ext>
              </a:extLst>
            </p:cNvPr>
            <p:cNvSpPr txBox="1"/>
            <p:nvPr/>
          </p:nvSpPr>
          <p:spPr>
            <a:xfrm>
              <a:off x="10399296" y="2855838"/>
              <a:ext cx="1356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time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5BDE5-D3AD-BBAA-3CD6-1A2925F9513E}"/>
                </a:ext>
              </a:extLst>
            </p:cNvPr>
            <p:cNvSpPr txBox="1"/>
            <p:nvPr/>
          </p:nvSpPr>
          <p:spPr>
            <a:xfrm>
              <a:off x="928495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E1F9A6-715D-CE1B-AE29-BBE0F89E1F6C}"/>
                </a:ext>
              </a:extLst>
            </p:cNvPr>
            <p:cNvSpPr txBox="1"/>
            <p:nvPr/>
          </p:nvSpPr>
          <p:spPr>
            <a:xfrm>
              <a:off x="272483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E32147-F8B6-754F-A118-569012F1AC43}"/>
                </a:ext>
              </a:extLst>
            </p:cNvPr>
            <p:cNvSpPr txBox="1">
              <a:spLocks/>
            </p:cNvSpPr>
            <p:nvPr/>
          </p:nvSpPr>
          <p:spPr>
            <a:xfrm>
              <a:off x="4603571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97EACF-BBD8-4585-1DDC-EEE76C48A64D}"/>
                </a:ext>
              </a:extLst>
            </p:cNvPr>
            <p:cNvSpPr txBox="1"/>
            <p:nvPr/>
          </p:nvSpPr>
          <p:spPr>
            <a:xfrm>
              <a:off x="8105679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1AFCA-D15D-3EE9-7EC6-73BA628D9121}"/>
                </a:ext>
              </a:extLst>
            </p:cNvPr>
            <p:cNvSpPr txBox="1"/>
            <p:nvPr/>
          </p:nvSpPr>
          <p:spPr>
            <a:xfrm>
              <a:off x="762039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1CD00-CD64-408E-397E-8E8ED7E35C18}"/>
                </a:ext>
              </a:extLst>
            </p:cNvPr>
            <p:cNvSpPr txBox="1"/>
            <p:nvPr/>
          </p:nvSpPr>
          <p:spPr>
            <a:xfrm>
              <a:off x="5470546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C8EA-85B8-1DD8-BF67-AFE2C1F418C5}"/>
                </a:ext>
              </a:extLst>
            </p:cNvPr>
            <p:cNvSpPr txBox="1"/>
            <p:nvPr/>
          </p:nvSpPr>
          <p:spPr>
            <a:xfrm>
              <a:off x="4928318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2AE487-FDF8-3F90-0907-7AC40DEBE991}"/>
              </a:ext>
            </a:extLst>
          </p:cNvPr>
          <p:cNvGrpSpPr/>
          <p:nvPr/>
        </p:nvGrpSpPr>
        <p:grpSpPr>
          <a:xfrm>
            <a:off x="1174730" y="2142963"/>
            <a:ext cx="578538" cy="770582"/>
            <a:chOff x="1174730" y="2142963"/>
            <a:chExt cx="578538" cy="7705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E5294C-58CE-319E-C324-62B294F0147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D0DFE-AD25-68A1-4B6A-F711EEE8B09E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/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49" y="2470174"/>
                <a:ext cx="41273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/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34" y="2446598"/>
                <a:ext cx="41273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F2FBD376-36F9-323D-6557-33B66890C8F8}"/>
              </a:ext>
            </a:extLst>
          </p:cNvPr>
          <p:cNvSpPr txBox="1">
            <a:spLocks/>
          </p:cNvSpPr>
          <p:nvPr/>
        </p:nvSpPr>
        <p:spPr>
          <a:xfrm>
            <a:off x="380649" y="2957202"/>
            <a:ext cx="11087096" cy="3581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/>
              <p:nvPr/>
            </p:nvSpPr>
            <p:spPr>
              <a:xfrm>
                <a:off x="638434" y="3044706"/>
                <a:ext cx="10520096" cy="343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First definition of the Poisson Process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Poisson Process with rate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/>
                  <a:t> is a sequence of events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 The process has independent increments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 The number of events in any interval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Poisson distributed with mean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4" y="3044706"/>
                <a:ext cx="10520096" cy="3437223"/>
              </a:xfrm>
              <a:prstGeom prst="rect">
                <a:avLst/>
              </a:prstGeom>
              <a:blipFill>
                <a:blip r:embed="rId4"/>
                <a:stretch>
                  <a:fillRect l="-928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80D1521-7FBD-4E45-3A02-71F36D90E3A3}"/>
              </a:ext>
            </a:extLst>
          </p:cNvPr>
          <p:cNvGrpSpPr/>
          <p:nvPr/>
        </p:nvGrpSpPr>
        <p:grpSpPr>
          <a:xfrm>
            <a:off x="802948" y="271416"/>
            <a:ext cx="3239397" cy="1381128"/>
            <a:chOff x="656447" y="422140"/>
            <a:chExt cx="3239397" cy="1381128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FB05C956-EFEB-D99E-9296-AF25ABDC9E58}"/>
                </a:ext>
              </a:extLst>
            </p:cNvPr>
            <p:cNvSpPr/>
            <p:nvPr/>
          </p:nvSpPr>
          <p:spPr>
            <a:xfrm>
              <a:off x="656447" y="422140"/>
              <a:ext cx="3239397" cy="1381128"/>
            </a:xfrm>
            <a:prstGeom prst="wedgeEllipseCallout">
              <a:avLst>
                <a:gd name="adj1" fmla="val -53059"/>
                <a:gd name="adj2" fmla="val 4962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C7A1B1-F8BD-2A31-42B8-C07BAA40CD7C}"/>
                    </a:ext>
                  </a:extLst>
                </p:cNvPr>
                <p:cNvSpPr txBox="1"/>
                <p:nvPr/>
              </p:nvSpPr>
              <p:spPr>
                <a:xfrm>
                  <a:off x="1238893" y="521611"/>
                  <a:ext cx="2367508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/>
                    <a:t>Q:</a:t>
                  </a:r>
                  <a:r>
                    <a:rPr lang="en-US" sz="2400" dirty="0"/>
                    <a:t> Why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called the “rate”</a:t>
                  </a:r>
                </a:p>
                <a:p>
                  <a:r>
                    <a:rPr lang="en-US" sz="2400" dirty="0"/>
                    <a:t>of the process?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C7A1B1-F8BD-2A31-42B8-C07BAA40CD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893" y="521611"/>
                  <a:ext cx="2367508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3856" t="-4061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B415A2-13D0-9D42-D880-C5725BB8ABF7}"/>
              </a:ext>
            </a:extLst>
          </p:cNvPr>
          <p:cNvGrpSpPr/>
          <p:nvPr/>
        </p:nvGrpSpPr>
        <p:grpSpPr>
          <a:xfrm>
            <a:off x="5898482" y="271416"/>
            <a:ext cx="5882646" cy="1318118"/>
            <a:chOff x="7052355" y="504919"/>
            <a:chExt cx="5882646" cy="1318118"/>
          </a:xfrm>
        </p:grpSpPr>
        <p:sp>
          <p:nvSpPr>
            <p:cNvPr id="29" name="Title 2">
              <a:extLst>
                <a:ext uri="{FF2B5EF4-FFF2-40B4-BE49-F238E27FC236}">
                  <a16:creationId xmlns:a16="http://schemas.microsoft.com/office/drawing/2014/main" id="{59940032-6406-0F0B-3913-E754BA1A380B}"/>
                </a:ext>
              </a:extLst>
            </p:cNvPr>
            <p:cNvSpPr txBox="1">
              <a:spLocks/>
            </p:cNvSpPr>
            <p:nvPr/>
          </p:nvSpPr>
          <p:spPr>
            <a:xfrm>
              <a:off x="7149034" y="504919"/>
              <a:ext cx="5785967" cy="13181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06A544A-85D1-5B9E-5CD8-734A8E3BCDD5}"/>
                    </a:ext>
                  </a:extLst>
                </p:cNvPr>
                <p:cNvSpPr txBox="1"/>
                <p:nvPr/>
              </p:nvSpPr>
              <p:spPr>
                <a:xfrm>
                  <a:off x="7052355" y="856082"/>
                  <a:ext cx="5785967" cy="8090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𝐴𝑣𝑔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𝑟𝑎𝑡𝑒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𝑒𝑣𝑒𝑛𝑡𝑠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06A544A-85D1-5B9E-5CD8-734A8E3BCD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2355" y="856082"/>
                  <a:ext cx="5785967" cy="809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38FA9B-0063-570C-8CD5-50528960FF39}"/>
                </a:ext>
              </a:extLst>
            </p:cNvPr>
            <p:cNvSpPr txBox="1"/>
            <p:nvPr/>
          </p:nvSpPr>
          <p:spPr>
            <a:xfrm>
              <a:off x="7251587" y="541665"/>
              <a:ext cx="8544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A: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0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Chapter 12 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4FC90-CC8C-4E3E-91A9-322BA77A7297}"/>
              </a:ext>
            </a:extLst>
          </p:cNvPr>
          <p:cNvSpPr txBox="1"/>
          <p:nvPr/>
        </p:nvSpPr>
        <p:spPr>
          <a:xfrm>
            <a:off x="498764" y="1138173"/>
            <a:ext cx="918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Poisson process is intimately related to the Exponential distribution.</a:t>
            </a:r>
          </a:p>
          <a:p>
            <a:r>
              <a:rPr lang="en-US" sz="2400" dirty="0"/>
              <a:t>Before discussing the Poisson process, we must revisit the Exponential.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9AEC0-7E87-206F-26D0-47F0D1E7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570F1-56AD-054F-1BF4-A6ADB257B085}"/>
              </a:ext>
            </a:extLst>
          </p:cNvPr>
          <p:cNvSpPr txBox="1"/>
          <p:nvPr/>
        </p:nvSpPr>
        <p:spPr>
          <a:xfrm>
            <a:off x="589331" y="2409540"/>
            <a:ext cx="598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STEP 1:  </a:t>
            </a:r>
            <a:r>
              <a:rPr lang="en-US" sz="2400" dirty="0">
                <a:solidFill>
                  <a:srgbClr val="0070C0"/>
                </a:solidFill>
              </a:rPr>
              <a:t>Revisiting the Exponential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2EDA7-56ED-9271-4F6B-B5B235310123}"/>
              </a:ext>
            </a:extLst>
          </p:cNvPr>
          <p:cNvSpPr txBox="1"/>
          <p:nvPr/>
        </p:nvSpPr>
        <p:spPr>
          <a:xfrm>
            <a:off x="589331" y="4618335"/>
            <a:ext cx="5175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STEP 2:</a:t>
            </a:r>
            <a:r>
              <a:rPr lang="en-US" sz="2400" dirty="0">
                <a:solidFill>
                  <a:srgbClr val="0070C0"/>
                </a:solidFill>
              </a:rPr>
              <a:t>  The celebrated Poisson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23860-B1D5-033B-B477-5B68C47C8EDA}"/>
              </a:ext>
            </a:extLst>
          </p:cNvPr>
          <p:cNvSpPr txBox="1"/>
          <p:nvPr/>
        </p:nvSpPr>
        <p:spPr>
          <a:xfrm>
            <a:off x="1137097" y="3091393"/>
            <a:ext cx="729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Relating the Exponential distribution to the Geometric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BF5EB-3FC0-6576-64A9-59ABDF395F4F}"/>
              </a:ext>
            </a:extLst>
          </p:cNvPr>
          <p:cNvSpPr txBox="1"/>
          <p:nvPr/>
        </p:nvSpPr>
        <p:spPr>
          <a:xfrm>
            <a:off x="1137097" y="3697980"/>
            <a:ext cx="6453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More properties of the Exponential distribution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A9026-FC13-6908-2429-43B5BA04D8E9}"/>
              </a:ext>
            </a:extLst>
          </p:cNvPr>
          <p:cNvSpPr txBox="1"/>
          <p:nvPr/>
        </p:nvSpPr>
        <p:spPr>
          <a:xfrm>
            <a:off x="1137097" y="5307857"/>
            <a:ext cx="499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First definition vs. Second definition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612B8-1D0D-079C-9D24-712C24538CDD}"/>
              </a:ext>
            </a:extLst>
          </p:cNvPr>
          <p:cNvSpPr txBox="1"/>
          <p:nvPr/>
        </p:nvSpPr>
        <p:spPr>
          <a:xfrm>
            <a:off x="1137097" y="5914444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Properties of the Poisson Process</a:t>
            </a:r>
          </a:p>
        </p:txBody>
      </p:sp>
    </p:spTree>
    <p:extLst>
      <p:ext uri="{BB962C8B-B14F-4D97-AF65-F5344CB8AC3E}">
        <p14:creationId xmlns:p14="http://schemas.microsoft.com/office/powerpoint/2010/main" val="9412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F459F-4116-3D6E-00DD-2F2AA48B07FB}"/>
              </a:ext>
            </a:extLst>
          </p:cNvPr>
          <p:cNvGrpSpPr/>
          <p:nvPr/>
        </p:nvGrpSpPr>
        <p:grpSpPr>
          <a:xfrm>
            <a:off x="625834" y="431799"/>
            <a:ext cx="9927866" cy="1381128"/>
            <a:chOff x="625834" y="431799"/>
            <a:chExt cx="9927866" cy="1381128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9836DE02-4460-FE0D-FD7A-215006D23487}"/>
                </a:ext>
              </a:extLst>
            </p:cNvPr>
            <p:cNvSpPr/>
            <p:nvPr/>
          </p:nvSpPr>
          <p:spPr>
            <a:xfrm>
              <a:off x="625834" y="431799"/>
              <a:ext cx="9927866" cy="1381128"/>
            </a:xfrm>
            <a:prstGeom prst="wedgeEllipseCallout">
              <a:avLst>
                <a:gd name="adj1" fmla="val -53059"/>
                <a:gd name="adj2" fmla="val 4962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896797-D0F3-CA7C-2945-2696F9C432D3}"/>
                </a:ext>
              </a:extLst>
            </p:cNvPr>
            <p:cNvSpPr txBox="1"/>
            <p:nvPr/>
          </p:nvSpPr>
          <p:spPr>
            <a:xfrm>
              <a:off x="1836430" y="668648"/>
              <a:ext cx="860101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Q:</a:t>
              </a:r>
              <a:r>
                <a:rPr lang="en-US" sz="2800" dirty="0"/>
                <a:t> What does an event process with </a:t>
              </a:r>
              <a:r>
                <a:rPr lang="en-US" sz="2800" i="1" dirty="0"/>
                <a:t>both</a:t>
              </a:r>
              <a:r>
                <a:rPr lang="en-US" sz="2800" dirty="0"/>
                <a:t> </a:t>
              </a:r>
            </a:p>
            <a:p>
              <a:r>
                <a:rPr lang="en-US" sz="2800" dirty="0"/>
                <a:t>      stationary and independent increments look like?</a:t>
              </a:r>
            </a:p>
          </p:txBody>
        </p:sp>
      </p:grpSp>
      <p:sp>
        <p:nvSpPr>
          <p:cNvPr id="29" name="Title 2">
            <a:extLst>
              <a:ext uri="{FF2B5EF4-FFF2-40B4-BE49-F238E27FC236}">
                <a16:creationId xmlns:a16="http://schemas.microsoft.com/office/drawing/2014/main" id="{8442857B-EB2D-1DC7-A997-552ADD10055A}"/>
              </a:ext>
            </a:extLst>
          </p:cNvPr>
          <p:cNvSpPr txBox="1">
            <a:spLocks/>
          </p:cNvSpPr>
          <p:nvPr/>
        </p:nvSpPr>
        <p:spPr>
          <a:xfrm>
            <a:off x="1016001" y="2517532"/>
            <a:ext cx="9664700" cy="3908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AEAFF-E929-210D-626F-5498B2046E2F}"/>
              </a:ext>
            </a:extLst>
          </p:cNvPr>
          <p:cNvSpPr txBox="1"/>
          <p:nvPr/>
        </p:nvSpPr>
        <p:spPr>
          <a:xfrm>
            <a:off x="1320595" y="2751006"/>
            <a:ext cx="95508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  </a:t>
            </a:r>
            <a:r>
              <a:rPr lang="en-US" sz="2400" dirty="0"/>
              <a:t>At any point in time, the process probabilistically restarts itself.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Independent Increments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/>
              <a:t>From any point on, the process is   independent of all that occurred previously.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Stationary Increments </a:t>
            </a:r>
            <a:r>
              <a:rPr lang="en-US" sz="2400" dirty="0">
                <a:sym typeface="Wingdings" panose="05000000000000000000" pitchFamily="2" charset="2"/>
              </a:rPr>
              <a:t> When the process restarts itself, it has the same distribution as the original process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So the process has no memory!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Poisson Process:  Second definition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C1A358-8399-8594-BC60-892C2B62645A}"/>
              </a:ext>
            </a:extLst>
          </p:cNvPr>
          <p:cNvSpPr txBox="1"/>
          <p:nvPr/>
        </p:nvSpPr>
        <p:spPr>
          <a:xfrm>
            <a:off x="6931772" y="1111571"/>
            <a:ext cx="452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= “arrival time” or “event time”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7D78-BA2B-6C29-6124-362E3E0D6702}"/>
              </a:ext>
            </a:extLst>
          </p:cNvPr>
          <p:cNvGrpSpPr/>
          <p:nvPr/>
        </p:nvGrpSpPr>
        <p:grpSpPr>
          <a:xfrm>
            <a:off x="1415515" y="2265012"/>
            <a:ext cx="10252600" cy="646331"/>
            <a:chOff x="1503100" y="2763505"/>
            <a:chExt cx="10252600" cy="64633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01E09CC-A63C-4445-91C9-E38DE6A9E4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00" y="3106054"/>
              <a:ext cx="85825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A2004E-B465-6067-B9F3-4DCC70351C12}"/>
                </a:ext>
              </a:extLst>
            </p:cNvPr>
            <p:cNvSpPr txBox="1"/>
            <p:nvPr/>
          </p:nvSpPr>
          <p:spPr>
            <a:xfrm>
              <a:off x="189296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D1007-5156-5A81-BB38-C5647A25067A}"/>
                </a:ext>
              </a:extLst>
            </p:cNvPr>
            <p:cNvSpPr txBox="1"/>
            <p:nvPr/>
          </p:nvSpPr>
          <p:spPr>
            <a:xfrm>
              <a:off x="10399296" y="2855838"/>
              <a:ext cx="1356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time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5BDE5-D3AD-BBAA-3CD6-1A2925F9513E}"/>
                </a:ext>
              </a:extLst>
            </p:cNvPr>
            <p:cNvSpPr txBox="1"/>
            <p:nvPr/>
          </p:nvSpPr>
          <p:spPr>
            <a:xfrm>
              <a:off x="928495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E1F9A6-715D-CE1B-AE29-BBE0F89E1F6C}"/>
                </a:ext>
              </a:extLst>
            </p:cNvPr>
            <p:cNvSpPr txBox="1"/>
            <p:nvPr/>
          </p:nvSpPr>
          <p:spPr>
            <a:xfrm>
              <a:off x="2724838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E32147-F8B6-754F-A118-569012F1AC43}"/>
                </a:ext>
              </a:extLst>
            </p:cNvPr>
            <p:cNvSpPr txBox="1">
              <a:spLocks/>
            </p:cNvSpPr>
            <p:nvPr/>
          </p:nvSpPr>
          <p:spPr>
            <a:xfrm>
              <a:off x="4603571" y="27635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97EACF-BBD8-4585-1DDC-EEE76C48A64D}"/>
                </a:ext>
              </a:extLst>
            </p:cNvPr>
            <p:cNvSpPr txBox="1"/>
            <p:nvPr/>
          </p:nvSpPr>
          <p:spPr>
            <a:xfrm>
              <a:off x="8105679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B1AFCA-D15D-3EE9-7EC6-73BA628D9121}"/>
                </a:ext>
              </a:extLst>
            </p:cNvPr>
            <p:cNvSpPr txBox="1"/>
            <p:nvPr/>
          </p:nvSpPr>
          <p:spPr>
            <a:xfrm>
              <a:off x="7620393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1CD00-CD64-408E-397E-8E8ED7E35C18}"/>
                </a:ext>
              </a:extLst>
            </p:cNvPr>
            <p:cNvSpPr txBox="1"/>
            <p:nvPr/>
          </p:nvSpPr>
          <p:spPr>
            <a:xfrm>
              <a:off x="5470546" y="2763505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2AE487-FDF8-3F90-0907-7AC40DEBE991}"/>
              </a:ext>
            </a:extLst>
          </p:cNvPr>
          <p:cNvGrpSpPr/>
          <p:nvPr/>
        </p:nvGrpSpPr>
        <p:grpSpPr>
          <a:xfrm>
            <a:off x="1226845" y="2450249"/>
            <a:ext cx="578538" cy="770582"/>
            <a:chOff x="1174730" y="2142963"/>
            <a:chExt cx="578538" cy="7705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E5294C-58CE-319E-C324-62B294F01477}"/>
                </a:ext>
              </a:extLst>
            </p:cNvPr>
            <p:cNvCxnSpPr>
              <a:cxnSpLocks/>
            </p:cNvCxnSpPr>
            <p:nvPr/>
          </p:nvCxnSpPr>
          <p:spPr>
            <a:xfrm>
              <a:off x="1363400" y="2142963"/>
              <a:ext cx="0" cy="314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D0DFE-AD25-68A1-4B6A-F711EEE8B09E}"/>
                </a:ext>
              </a:extLst>
            </p:cNvPr>
            <p:cNvSpPr txBox="1"/>
            <p:nvPr/>
          </p:nvSpPr>
          <p:spPr>
            <a:xfrm>
              <a:off x="1174730" y="2451880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/>
              <p:nvPr/>
            </p:nvSpPr>
            <p:spPr>
              <a:xfrm>
                <a:off x="1207136" y="2812501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3DF1A7-2D1C-7527-8837-24C06C16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36" y="2812501"/>
                <a:ext cx="41273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/>
              <p:nvPr/>
            </p:nvSpPr>
            <p:spPr>
              <a:xfrm>
                <a:off x="6444630" y="3539476"/>
                <a:ext cx="4127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35713F-61DB-6B22-8F3A-579DCE4D0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30" y="3539476"/>
                <a:ext cx="41273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F2FBD376-36F9-323D-6557-33B66890C8F8}"/>
              </a:ext>
            </a:extLst>
          </p:cNvPr>
          <p:cNvSpPr txBox="1">
            <a:spLocks/>
          </p:cNvSpPr>
          <p:nvPr/>
        </p:nvSpPr>
        <p:spPr>
          <a:xfrm>
            <a:off x="456212" y="4121885"/>
            <a:ext cx="11087096" cy="2160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/>
              <p:nvPr/>
            </p:nvSpPr>
            <p:spPr>
              <a:xfrm>
                <a:off x="648692" y="4206080"/>
                <a:ext cx="1108709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Second definition of the Poisson Process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Poisson Process with rate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/>
                  <a:t> is a sequence of events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 The sequence of inter-event times are </a:t>
                </a:r>
                <a:r>
                  <a:rPr lang="en-US" sz="2400" dirty="0" err="1"/>
                  <a:t>i.i.d.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dirty="0"/>
                  <a:t> random variables.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66ED5-E0C4-2D68-C80B-13D318C8D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92" y="4206080"/>
                <a:ext cx="11087096" cy="1938992"/>
              </a:xfrm>
              <a:prstGeom prst="rect">
                <a:avLst/>
              </a:prstGeom>
              <a:blipFill>
                <a:blip r:embed="rId4"/>
                <a:stretch>
                  <a:fillRect l="-880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64D0755-99EC-D3D1-8D8B-8D9DD63EA0C8}"/>
              </a:ext>
            </a:extLst>
          </p:cNvPr>
          <p:cNvGrpSpPr/>
          <p:nvPr/>
        </p:nvGrpSpPr>
        <p:grpSpPr>
          <a:xfrm>
            <a:off x="230431" y="949822"/>
            <a:ext cx="5850684" cy="985327"/>
            <a:chOff x="230431" y="949822"/>
            <a:chExt cx="5850684" cy="985327"/>
          </a:xfrm>
        </p:grpSpPr>
        <p:sp>
          <p:nvSpPr>
            <p:cNvPr id="8" name="Title 2">
              <a:extLst>
                <a:ext uri="{FF2B5EF4-FFF2-40B4-BE49-F238E27FC236}">
                  <a16:creationId xmlns:a16="http://schemas.microsoft.com/office/drawing/2014/main" id="{E4F18167-86B2-C331-6E2D-25144B2952B7}"/>
                </a:ext>
              </a:extLst>
            </p:cNvPr>
            <p:cNvSpPr txBox="1">
              <a:spLocks/>
            </p:cNvSpPr>
            <p:nvPr/>
          </p:nvSpPr>
          <p:spPr>
            <a:xfrm>
              <a:off x="230431" y="949822"/>
              <a:ext cx="5700466" cy="9853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E5E41E-7B24-BE7B-3FB3-3C2581DC1843}"/>
                </a:ext>
              </a:extLst>
            </p:cNvPr>
            <p:cNvSpPr txBox="1"/>
            <p:nvPr/>
          </p:nvSpPr>
          <p:spPr>
            <a:xfrm>
              <a:off x="380649" y="1029011"/>
              <a:ext cx="5700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</a:t>
              </a:r>
              <a:r>
                <a:rPr lang="en-US" sz="2400" b="1" dirty="0"/>
                <a:t>rate </a:t>
              </a:r>
              <a:r>
                <a:rPr lang="en-US" sz="2400" dirty="0"/>
                <a:t>of an event sequence refers to the </a:t>
              </a:r>
            </a:p>
            <a:p>
              <a:r>
                <a:rPr lang="en-US" sz="2400" dirty="0"/>
                <a:t>average number of events per unit time.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C5787E-1CEB-AF6F-BAC4-5681238C64C0}"/>
              </a:ext>
            </a:extLst>
          </p:cNvPr>
          <p:cNvGrpSpPr/>
          <p:nvPr/>
        </p:nvGrpSpPr>
        <p:grpSpPr>
          <a:xfrm>
            <a:off x="2856483" y="2847279"/>
            <a:ext cx="1882844" cy="676752"/>
            <a:chOff x="2856483" y="2847279"/>
            <a:chExt cx="1882844" cy="67675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A2DA9048-9D07-BC39-9CF8-2A4B5E1B177F}"/>
                </a:ext>
              </a:extLst>
            </p:cNvPr>
            <p:cNvSpPr/>
            <p:nvPr/>
          </p:nvSpPr>
          <p:spPr>
            <a:xfrm rot="5400000">
              <a:off x="3674833" y="2028929"/>
              <a:ext cx="246144" cy="1882844"/>
            </a:xfrm>
            <a:prstGeom prst="rightBrac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153EC4E-C42A-7D21-C6E6-6AFD4FFAD8A4}"/>
                    </a:ext>
                  </a:extLst>
                </p:cNvPr>
                <p:cNvSpPr txBox="1"/>
                <p:nvPr/>
              </p:nvSpPr>
              <p:spPr>
                <a:xfrm>
                  <a:off x="3338724" y="3123921"/>
                  <a:ext cx="11144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153EC4E-C42A-7D21-C6E6-6AFD4FFAD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724" y="3123921"/>
                  <a:ext cx="1114425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2186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6CF697-7AF0-B849-E799-39A55A07A27F}"/>
              </a:ext>
            </a:extLst>
          </p:cNvPr>
          <p:cNvGrpSpPr/>
          <p:nvPr/>
        </p:nvGrpSpPr>
        <p:grpSpPr>
          <a:xfrm>
            <a:off x="1966239" y="2847279"/>
            <a:ext cx="1114425" cy="668107"/>
            <a:chOff x="1966239" y="2847279"/>
            <a:chExt cx="1114425" cy="668107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EE4DD78E-A9DA-EC3B-4B88-65EB0119CD51}"/>
                </a:ext>
              </a:extLst>
            </p:cNvPr>
            <p:cNvSpPr/>
            <p:nvPr/>
          </p:nvSpPr>
          <p:spPr>
            <a:xfrm rot="5400000">
              <a:off x="2304255" y="2590061"/>
              <a:ext cx="246143" cy="760580"/>
            </a:xfrm>
            <a:prstGeom prst="rightBrac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1CC3359-5B4A-432E-C091-5867DA3D1176}"/>
                    </a:ext>
                  </a:extLst>
                </p:cNvPr>
                <p:cNvSpPr txBox="1"/>
                <p:nvPr/>
              </p:nvSpPr>
              <p:spPr>
                <a:xfrm>
                  <a:off x="1966239" y="3115276"/>
                  <a:ext cx="11144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1CC3359-5B4A-432E-C091-5867DA3D11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239" y="3115276"/>
                  <a:ext cx="1114425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19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C16DC6-6047-B9A3-AD2B-E53AD3D3CED8}"/>
              </a:ext>
            </a:extLst>
          </p:cNvPr>
          <p:cNvGrpSpPr/>
          <p:nvPr/>
        </p:nvGrpSpPr>
        <p:grpSpPr>
          <a:xfrm>
            <a:off x="4777425" y="2844338"/>
            <a:ext cx="1114425" cy="671048"/>
            <a:chOff x="4777425" y="2844338"/>
            <a:chExt cx="1114425" cy="671048"/>
          </a:xfrm>
        </p:grpSpPr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44769AD7-05EE-71DA-42A7-50192FF69649}"/>
                </a:ext>
              </a:extLst>
            </p:cNvPr>
            <p:cNvSpPr/>
            <p:nvPr/>
          </p:nvSpPr>
          <p:spPr>
            <a:xfrm rot="5400000">
              <a:off x="5028547" y="2596694"/>
              <a:ext cx="246147" cy="741436"/>
            </a:xfrm>
            <a:prstGeom prst="rightBrac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2F3431A-FE3B-F610-9C57-610085DD8981}"/>
                    </a:ext>
                  </a:extLst>
                </p:cNvPr>
                <p:cNvSpPr txBox="1"/>
                <p:nvPr/>
              </p:nvSpPr>
              <p:spPr>
                <a:xfrm>
                  <a:off x="4777425" y="3115276"/>
                  <a:ext cx="11144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2F3431A-FE3B-F610-9C57-610085DD8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425" y="3115276"/>
                  <a:ext cx="1114425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2186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174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Poisson Process:  Second definition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1E09CC-A63C-4445-91C9-E38DE6A9E4C0}"/>
              </a:ext>
            </a:extLst>
          </p:cNvPr>
          <p:cNvCxnSpPr>
            <a:cxnSpLocks/>
          </p:cNvCxnSpPr>
          <p:nvPr/>
        </p:nvCxnSpPr>
        <p:spPr>
          <a:xfrm>
            <a:off x="636325" y="3064997"/>
            <a:ext cx="1047224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AA2004E-B465-6067-B9F3-4DCC70351C12}"/>
              </a:ext>
            </a:extLst>
          </p:cNvPr>
          <p:cNvSpPr txBox="1"/>
          <p:nvPr/>
        </p:nvSpPr>
        <p:spPr>
          <a:xfrm>
            <a:off x="14041291" y="900881"/>
            <a:ext cx="522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D1007-5156-5A81-BB38-C5647A25067A}"/>
              </a:ext>
            </a:extLst>
          </p:cNvPr>
          <p:cNvSpPr txBox="1"/>
          <p:nvPr/>
        </p:nvSpPr>
        <p:spPr>
          <a:xfrm>
            <a:off x="11137140" y="2850307"/>
            <a:ext cx="1356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time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E1F9A6-715D-CE1B-AE29-BBE0F89E1F6C}"/>
              </a:ext>
            </a:extLst>
          </p:cNvPr>
          <p:cNvSpPr txBox="1"/>
          <p:nvPr/>
        </p:nvSpPr>
        <p:spPr>
          <a:xfrm>
            <a:off x="-2747547" y="1895697"/>
            <a:ext cx="522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32147-F8B6-754F-A118-569012F1AC43}"/>
              </a:ext>
            </a:extLst>
          </p:cNvPr>
          <p:cNvSpPr txBox="1">
            <a:spLocks/>
          </p:cNvSpPr>
          <p:nvPr/>
        </p:nvSpPr>
        <p:spPr>
          <a:xfrm>
            <a:off x="13866069" y="-443447"/>
            <a:ext cx="522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41CD00-CD64-408E-397E-8E8ED7E35C18}"/>
              </a:ext>
            </a:extLst>
          </p:cNvPr>
          <p:cNvSpPr txBox="1"/>
          <p:nvPr/>
        </p:nvSpPr>
        <p:spPr>
          <a:xfrm>
            <a:off x="13568129" y="397823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x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316CC8D-74A0-74A0-19FC-3590F512DF83}"/>
              </a:ext>
            </a:extLst>
          </p:cNvPr>
          <p:cNvGrpSpPr/>
          <p:nvPr/>
        </p:nvGrpSpPr>
        <p:grpSpPr>
          <a:xfrm>
            <a:off x="913549" y="1940999"/>
            <a:ext cx="1102825" cy="795528"/>
            <a:chOff x="1070992" y="2071810"/>
            <a:chExt cx="1102825" cy="795528"/>
          </a:xfrm>
        </p:grpSpPr>
        <p:pic>
          <p:nvPicPr>
            <p:cNvPr id="36" name="Picture 35" descr="A close-up of several coins">
              <a:extLst>
                <a:ext uri="{FF2B5EF4-FFF2-40B4-BE49-F238E27FC236}">
                  <a16:creationId xmlns:a16="http://schemas.microsoft.com/office/drawing/2014/main" id="{DC756879-AB5F-DD50-F951-EEF0FB03C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201333" y="207181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105093D-A822-B059-8FB8-EE9B569CF8B9}"/>
                    </a:ext>
                  </a:extLst>
                </p:cNvPr>
                <p:cNvSpPr txBox="1"/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105093D-A822-B059-8FB8-EE9B569CF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8E6EFC6-6B32-AEA4-16B9-4F2873BDFDB8}"/>
              </a:ext>
            </a:extLst>
          </p:cNvPr>
          <p:cNvGrpSpPr/>
          <p:nvPr/>
        </p:nvGrpSpPr>
        <p:grpSpPr>
          <a:xfrm>
            <a:off x="1778831" y="1940999"/>
            <a:ext cx="1102825" cy="795528"/>
            <a:chOff x="1070992" y="2071810"/>
            <a:chExt cx="1102825" cy="795528"/>
          </a:xfrm>
        </p:grpSpPr>
        <p:pic>
          <p:nvPicPr>
            <p:cNvPr id="77" name="Picture 76" descr="A close-up of several coins">
              <a:extLst>
                <a:ext uri="{FF2B5EF4-FFF2-40B4-BE49-F238E27FC236}">
                  <a16:creationId xmlns:a16="http://schemas.microsoft.com/office/drawing/2014/main" id="{C961540D-1EC1-879A-D1C6-ABC3A3DC0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201333" y="207181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4E0EA5-81E9-F232-469B-AC856AB599B4}"/>
                    </a:ext>
                  </a:extLst>
                </p:cNvPr>
                <p:cNvSpPr txBox="1"/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114E0EA5-81E9-F232-469B-AC856AB599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2506E31-5493-4DFA-65EF-C985C599F897}"/>
              </a:ext>
            </a:extLst>
          </p:cNvPr>
          <p:cNvGrpSpPr/>
          <p:nvPr/>
        </p:nvGrpSpPr>
        <p:grpSpPr>
          <a:xfrm>
            <a:off x="2687062" y="1940999"/>
            <a:ext cx="1102825" cy="795528"/>
            <a:chOff x="1070992" y="2071810"/>
            <a:chExt cx="1102825" cy="795528"/>
          </a:xfrm>
        </p:grpSpPr>
        <p:pic>
          <p:nvPicPr>
            <p:cNvPr id="80" name="Picture 79" descr="A close-up of several coins">
              <a:extLst>
                <a:ext uri="{FF2B5EF4-FFF2-40B4-BE49-F238E27FC236}">
                  <a16:creationId xmlns:a16="http://schemas.microsoft.com/office/drawing/2014/main" id="{8D23AA81-B8FA-8584-0F87-C55BDA4A81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201333" y="207181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1DCE071-663B-E648-1764-E6B0463C8CFA}"/>
                    </a:ext>
                  </a:extLst>
                </p:cNvPr>
                <p:cNvSpPr txBox="1"/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1DCE071-663B-E648-1764-E6B0463C8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86D6358-E11A-31C7-415B-B75B9D7D312E}"/>
              </a:ext>
            </a:extLst>
          </p:cNvPr>
          <p:cNvGrpSpPr/>
          <p:nvPr/>
        </p:nvGrpSpPr>
        <p:grpSpPr>
          <a:xfrm>
            <a:off x="3494847" y="1940999"/>
            <a:ext cx="1102825" cy="795528"/>
            <a:chOff x="6578749" y="1296260"/>
            <a:chExt cx="1102825" cy="795528"/>
          </a:xfrm>
        </p:grpSpPr>
        <p:pic>
          <p:nvPicPr>
            <p:cNvPr id="40" name="Picture 39" descr="A close-up of several coins">
              <a:extLst>
                <a:ext uri="{FF2B5EF4-FFF2-40B4-BE49-F238E27FC236}">
                  <a16:creationId xmlns:a16="http://schemas.microsoft.com/office/drawing/2014/main" id="{BE749D81-21A7-5D36-BF6C-A9438352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6728526" y="129626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1989C14-90FC-4144-D0A3-9BFF53126012}"/>
                    </a:ext>
                  </a:extLst>
                </p:cNvPr>
                <p:cNvSpPr txBox="1"/>
                <p:nvPr/>
              </p:nvSpPr>
              <p:spPr>
                <a:xfrm>
                  <a:off x="6578749" y="1378257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1989C14-90FC-4144-D0A3-9BFF531260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749" y="1378257"/>
                  <a:ext cx="1102825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5DFA8F1-4939-3C47-995D-602075FA1E17}"/>
              </a:ext>
            </a:extLst>
          </p:cNvPr>
          <p:cNvGrpSpPr/>
          <p:nvPr/>
        </p:nvGrpSpPr>
        <p:grpSpPr>
          <a:xfrm>
            <a:off x="5257146" y="1940999"/>
            <a:ext cx="1102825" cy="795528"/>
            <a:chOff x="6578749" y="1296260"/>
            <a:chExt cx="1102825" cy="795528"/>
          </a:xfrm>
        </p:grpSpPr>
        <p:pic>
          <p:nvPicPr>
            <p:cNvPr id="97" name="Picture 96" descr="A close-up of several coins">
              <a:extLst>
                <a:ext uri="{FF2B5EF4-FFF2-40B4-BE49-F238E27FC236}">
                  <a16:creationId xmlns:a16="http://schemas.microsoft.com/office/drawing/2014/main" id="{85C984B9-1059-2315-753C-5D8527138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6728526" y="129626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325B1391-7BBF-5FAC-4BCD-31A9A88AD018}"/>
                    </a:ext>
                  </a:extLst>
                </p:cNvPr>
                <p:cNvSpPr txBox="1"/>
                <p:nvPr/>
              </p:nvSpPr>
              <p:spPr>
                <a:xfrm>
                  <a:off x="6578749" y="1378257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325B1391-7BBF-5FAC-4BCD-31A9A88AD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749" y="1378257"/>
                  <a:ext cx="1102825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F3C285-5F54-0FBF-7775-36D929B52C63}"/>
              </a:ext>
            </a:extLst>
          </p:cNvPr>
          <p:cNvGrpSpPr/>
          <p:nvPr/>
        </p:nvGrpSpPr>
        <p:grpSpPr>
          <a:xfrm>
            <a:off x="4413385" y="1940999"/>
            <a:ext cx="1102825" cy="795528"/>
            <a:chOff x="1070992" y="2071810"/>
            <a:chExt cx="1102825" cy="795528"/>
          </a:xfrm>
        </p:grpSpPr>
        <p:pic>
          <p:nvPicPr>
            <p:cNvPr id="100" name="Picture 99" descr="A close-up of several coins">
              <a:extLst>
                <a:ext uri="{FF2B5EF4-FFF2-40B4-BE49-F238E27FC236}">
                  <a16:creationId xmlns:a16="http://schemas.microsoft.com/office/drawing/2014/main" id="{90B542B3-0DDD-A633-7F67-C0078F1B7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201333" y="207181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CEEADC17-A6D1-F575-C517-29D24FB5FF59}"/>
                    </a:ext>
                  </a:extLst>
                </p:cNvPr>
                <p:cNvSpPr txBox="1"/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CEEADC17-A6D1-F575-C517-29D24FB5FF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5D4DF41-E790-81AE-6716-3AF9270FEBB2}"/>
              </a:ext>
            </a:extLst>
          </p:cNvPr>
          <p:cNvGrpSpPr/>
          <p:nvPr/>
        </p:nvGrpSpPr>
        <p:grpSpPr>
          <a:xfrm>
            <a:off x="6157928" y="1940999"/>
            <a:ext cx="1102825" cy="795528"/>
            <a:chOff x="1070992" y="2071810"/>
            <a:chExt cx="1102825" cy="795528"/>
          </a:xfrm>
        </p:grpSpPr>
        <p:pic>
          <p:nvPicPr>
            <p:cNvPr id="118" name="Picture 117" descr="A close-up of several coins">
              <a:extLst>
                <a:ext uri="{FF2B5EF4-FFF2-40B4-BE49-F238E27FC236}">
                  <a16:creationId xmlns:a16="http://schemas.microsoft.com/office/drawing/2014/main" id="{98D65EF0-0BB5-B65E-0458-EFB876014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201333" y="207181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1CBAE5A-3CD9-C692-C190-EA1DFF9C0046}"/>
                    </a:ext>
                  </a:extLst>
                </p:cNvPr>
                <p:cNvSpPr txBox="1"/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1CBAE5A-3CD9-C692-C190-EA1DFF9C0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BCC77EC-D594-18EA-9A6A-5D1B043760C6}"/>
              </a:ext>
            </a:extLst>
          </p:cNvPr>
          <p:cNvGrpSpPr/>
          <p:nvPr/>
        </p:nvGrpSpPr>
        <p:grpSpPr>
          <a:xfrm>
            <a:off x="7067421" y="1940999"/>
            <a:ext cx="1102825" cy="795528"/>
            <a:chOff x="1070992" y="2071810"/>
            <a:chExt cx="1102825" cy="795528"/>
          </a:xfrm>
        </p:grpSpPr>
        <p:pic>
          <p:nvPicPr>
            <p:cNvPr id="121" name="Picture 120" descr="A close-up of several coins">
              <a:extLst>
                <a:ext uri="{FF2B5EF4-FFF2-40B4-BE49-F238E27FC236}">
                  <a16:creationId xmlns:a16="http://schemas.microsoft.com/office/drawing/2014/main" id="{34C2F301-68E4-F87B-E713-757BA817E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201333" y="207181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E799E7C7-B035-368C-97FB-51C83FDFD3A9}"/>
                    </a:ext>
                  </a:extLst>
                </p:cNvPr>
                <p:cNvSpPr txBox="1"/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E799E7C7-B035-368C-97FB-51C83FDFD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7872824-90A6-53F3-802C-EBCA982CA87E}"/>
              </a:ext>
            </a:extLst>
          </p:cNvPr>
          <p:cNvGrpSpPr/>
          <p:nvPr/>
        </p:nvGrpSpPr>
        <p:grpSpPr>
          <a:xfrm>
            <a:off x="7875206" y="1940999"/>
            <a:ext cx="1102825" cy="795528"/>
            <a:chOff x="6578749" y="1296260"/>
            <a:chExt cx="1102825" cy="795528"/>
          </a:xfrm>
        </p:grpSpPr>
        <p:pic>
          <p:nvPicPr>
            <p:cNvPr id="124" name="Picture 123" descr="A close-up of several coins">
              <a:extLst>
                <a:ext uri="{FF2B5EF4-FFF2-40B4-BE49-F238E27FC236}">
                  <a16:creationId xmlns:a16="http://schemas.microsoft.com/office/drawing/2014/main" id="{83CE1BF6-8C73-1281-41A3-80D1E2B1E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6728526" y="129626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942707AD-AB36-3C4D-2502-500D311308E7}"/>
                    </a:ext>
                  </a:extLst>
                </p:cNvPr>
                <p:cNvSpPr txBox="1"/>
                <p:nvPr/>
              </p:nvSpPr>
              <p:spPr>
                <a:xfrm>
                  <a:off x="6578749" y="1378257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942707AD-AB36-3C4D-2502-500D311308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749" y="1378257"/>
                  <a:ext cx="1102825" cy="58477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CEBF92-74A5-9C1B-7C33-368468DAAAC9}"/>
              </a:ext>
            </a:extLst>
          </p:cNvPr>
          <p:cNvGrpSpPr/>
          <p:nvPr/>
        </p:nvGrpSpPr>
        <p:grpSpPr>
          <a:xfrm>
            <a:off x="426952" y="2922571"/>
            <a:ext cx="10102743" cy="829590"/>
            <a:chOff x="426952" y="2922571"/>
            <a:chExt cx="10102743" cy="82959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C5614E4-F6B1-5E2A-F2FF-DB24F20E40A6}"/>
                </a:ext>
              </a:extLst>
            </p:cNvPr>
            <p:cNvGrpSpPr/>
            <p:nvPr/>
          </p:nvGrpSpPr>
          <p:grpSpPr>
            <a:xfrm>
              <a:off x="426952" y="2922571"/>
              <a:ext cx="598312" cy="829590"/>
              <a:chOff x="426952" y="2926681"/>
              <a:chExt cx="598312" cy="82959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02AE487-FDF8-3F90-0907-7AC40DEBE991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FE5294C-58CE-319E-C324-62B294F014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FD0DFE-AD25-68A1-4B6A-F711EEE8B09E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F3DF1A7-2D1C-7527-8837-24C06C16B327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F3DF1A7-2D1C-7527-8837-24C06C16B3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C840683-F031-B9BB-4914-035D54A45304}"/>
                </a:ext>
              </a:extLst>
            </p:cNvPr>
            <p:cNvGrpSpPr/>
            <p:nvPr/>
          </p:nvGrpSpPr>
          <p:grpSpPr>
            <a:xfrm>
              <a:off x="1239255" y="2922571"/>
              <a:ext cx="598312" cy="829590"/>
              <a:chOff x="426952" y="2926681"/>
              <a:chExt cx="598312" cy="82959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C8007F1-FB01-BA51-C051-84C5B426589E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9A6454C-DA10-4FE3-09F0-A9DE63FEDC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B6C63E4-D207-EA59-BCF0-0B4CC7A5CA5A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DD082FB-5747-87DF-9246-82BE0D947D2D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DD082FB-5747-87DF-9246-82BE0D947D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141F8C7-F953-7AEA-071E-2662EABAD148}"/>
                </a:ext>
              </a:extLst>
            </p:cNvPr>
            <p:cNvGrpSpPr/>
            <p:nvPr/>
          </p:nvGrpSpPr>
          <p:grpSpPr>
            <a:xfrm>
              <a:off x="2121800" y="2922571"/>
              <a:ext cx="598312" cy="829590"/>
              <a:chOff x="426952" y="2926681"/>
              <a:chExt cx="598312" cy="82959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A7D8FAB-E1C1-2DF4-3EEB-C3DF36A340B6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AF18C4-C09B-868C-95C6-5E01FC181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33D2B0B-425B-F444-EC83-55266F60B742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1E6778B-86AD-04E2-0E5C-C3F152212AB2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1E6778B-86AD-04E2-0E5C-C3F152212A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412" r="-294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CDCA5A6-036E-2F56-ACAB-1A9B483C620B}"/>
                </a:ext>
              </a:extLst>
            </p:cNvPr>
            <p:cNvGrpSpPr/>
            <p:nvPr/>
          </p:nvGrpSpPr>
          <p:grpSpPr>
            <a:xfrm>
              <a:off x="2998403" y="2922571"/>
              <a:ext cx="598312" cy="829590"/>
              <a:chOff x="426952" y="2926681"/>
              <a:chExt cx="598312" cy="82959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2EA7A5F0-6471-6166-1166-7CB93EF13ED7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029C388-F379-4EA5-5350-0653DA4831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6ED9B8E-461E-2C6B-906B-B6936EE9ED5A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A0B2212A-DFBA-5595-642C-F73DDAF9C25C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A0B2212A-DFBA-5595-642C-F73DDAF9C2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412" r="-294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1B601F-0AD2-896E-9353-FABE7D9DB46B}"/>
                </a:ext>
              </a:extLst>
            </p:cNvPr>
            <p:cNvGrpSpPr/>
            <p:nvPr/>
          </p:nvGrpSpPr>
          <p:grpSpPr>
            <a:xfrm>
              <a:off x="3853195" y="2922571"/>
              <a:ext cx="598312" cy="829590"/>
              <a:chOff x="426952" y="2926681"/>
              <a:chExt cx="598312" cy="82959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052E5A1-4E5E-550D-2D60-60890DFDF9C2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7D625856-2A69-5DB5-0233-DF50B1465E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03BE9CC-3BC7-D942-3EE2-A139AA052BFF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FE7633F5-AE57-DE02-B09C-8FF66575AF21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FE7633F5-AE57-DE02-B09C-8FF66575AF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412" r="-294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132E9EF-7815-FF6D-D1A7-4CD8433F7991}"/>
                </a:ext>
              </a:extLst>
            </p:cNvPr>
            <p:cNvSpPr txBox="1"/>
            <p:nvPr/>
          </p:nvSpPr>
          <p:spPr>
            <a:xfrm>
              <a:off x="5253413" y="2922571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6093B11-ECF0-36A6-6C0A-399AE3A21DAD}"/>
                </a:ext>
              </a:extLst>
            </p:cNvPr>
            <p:cNvGrpSpPr/>
            <p:nvPr/>
          </p:nvGrpSpPr>
          <p:grpSpPr>
            <a:xfrm>
              <a:off x="4760702" y="2922571"/>
              <a:ext cx="598312" cy="829590"/>
              <a:chOff x="426952" y="2926681"/>
              <a:chExt cx="598312" cy="829590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2505D08-96ED-E1E5-C65C-29FFA6172F0B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BFCDF9E-4205-4381-A506-480B45A2C5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BCEF2D4-9F00-22F8-1536-696731D9BC77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9D3EDC25-E43A-5C19-2505-0FC7E29ADEE1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9D3EDC25-E43A-5C19-2505-0FC7E29ADE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882" r="-294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2C222C4-7193-0493-F7B8-C76FFBF68CF1}"/>
                </a:ext>
              </a:extLst>
            </p:cNvPr>
            <p:cNvGrpSpPr/>
            <p:nvPr/>
          </p:nvGrpSpPr>
          <p:grpSpPr>
            <a:xfrm>
              <a:off x="5646431" y="2922571"/>
              <a:ext cx="598312" cy="829590"/>
              <a:chOff x="426952" y="2926681"/>
              <a:chExt cx="598312" cy="829590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6CF5968-0E76-A545-6EAA-D976C97345A9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1F5AE527-06EB-6FA9-92F2-123E23F3A0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0BA71A3-9376-495F-3C2A-CF0C8066B45F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84C3D06-CAFA-2149-7BF0-799F6D19DF5C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784C3D06-CAFA-2149-7BF0-799F6D19DF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412" r="-294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5F6DD8A-E683-7129-61B3-271B192E91F3}"/>
                </a:ext>
              </a:extLst>
            </p:cNvPr>
            <p:cNvGrpSpPr/>
            <p:nvPr/>
          </p:nvGrpSpPr>
          <p:grpSpPr>
            <a:xfrm>
              <a:off x="6502159" y="2922571"/>
              <a:ext cx="598312" cy="829590"/>
              <a:chOff x="426952" y="2926681"/>
              <a:chExt cx="598312" cy="829590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1A081C76-F6AA-8BA5-C22C-84DEE852369D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895EF706-0806-BBEA-8C4C-28B966BC3C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BDA676B3-EA0E-8C89-EA5E-C2B162DF4195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4408A6BE-F580-2886-AEDE-6B3CF82D7CBF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4408A6BE-F580-2886-AEDE-6B3CF82D7C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4478" r="-313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BC9C3D7-2620-AFDC-7961-09C56EF82F6D}"/>
                </a:ext>
              </a:extLst>
            </p:cNvPr>
            <p:cNvGrpSpPr/>
            <p:nvPr/>
          </p:nvGrpSpPr>
          <p:grpSpPr>
            <a:xfrm>
              <a:off x="7378762" y="2922571"/>
              <a:ext cx="598312" cy="829590"/>
              <a:chOff x="426952" y="2926681"/>
              <a:chExt cx="598312" cy="829590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F4570B7-3C4E-8208-4697-8E9B69C2CD25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E75AF4F5-EB9E-41A4-1BC1-95764D1E3A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02039FEB-9A97-A271-A5A5-DAF8B2AC0B17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001454BB-8DDC-580A-E18B-1B923B81899C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001454BB-8DDC-580A-E18B-1B923B8189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4412" r="-294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CECDE5D-8BB7-964D-383C-151BAC869997}"/>
                </a:ext>
              </a:extLst>
            </p:cNvPr>
            <p:cNvGrpSpPr/>
            <p:nvPr/>
          </p:nvGrpSpPr>
          <p:grpSpPr>
            <a:xfrm>
              <a:off x="8246238" y="2922571"/>
              <a:ext cx="598312" cy="829590"/>
              <a:chOff x="426952" y="2926681"/>
              <a:chExt cx="598312" cy="829590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E0C8A192-B603-65A3-2AAF-12097666C334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BF788E4F-22D0-F7BD-FA6F-4895FAE8D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1DCEFC5-DF65-34AE-7D17-C8374371ACC7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2E52E984-5D3C-36D5-A3A9-B7AA1C716B59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2E52E984-5D3C-36D5-A3A9-B7AA1C716B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4478" r="-313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1B18D2A-38F8-123F-8BB0-07008CA8985A}"/>
                </a:ext>
              </a:extLst>
            </p:cNvPr>
            <p:cNvGrpSpPr/>
            <p:nvPr/>
          </p:nvGrpSpPr>
          <p:grpSpPr>
            <a:xfrm>
              <a:off x="9048838" y="2922571"/>
              <a:ext cx="598312" cy="829590"/>
              <a:chOff x="426952" y="2926681"/>
              <a:chExt cx="598312" cy="829590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CEAB5C48-0158-B673-2406-9AC2ADF9054C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8EB0EF6-6972-458C-6CBD-4C30E57E35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FB24312-D177-9A83-4EEC-DA680D435FB9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7FB773E1-53AA-F093-B023-557DCF69BCBF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7FB773E1-53AA-F093-B023-557DCF69BC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941" r="-705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0FEA8FE-0FBC-4395-E836-7BA427AF0F39}"/>
                </a:ext>
              </a:extLst>
            </p:cNvPr>
            <p:cNvGrpSpPr/>
            <p:nvPr/>
          </p:nvGrpSpPr>
          <p:grpSpPr>
            <a:xfrm>
              <a:off x="9844059" y="2922571"/>
              <a:ext cx="685636" cy="816177"/>
              <a:chOff x="339628" y="2926681"/>
              <a:chExt cx="685636" cy="816177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6B768416-6BCB-25B4-D878-8D8A1B0344C2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41598E-7037-0702-F036-086BA5FF0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78945256-8611-B241-612E-758470F997F7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594FA956-EA11-24D8-8FA8-17A53FA34693}"/>
                      </a:ext>
                    </a:extLst>
                  </p:cNvPr>
                  <p:cNvSpPr txBox="1"/>
                  <p:nvPr/>
                </p:nvSpPr>
                <p:spPr>
                  <a:xfrm>
                    <a:off x="339628" y="3281193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594FA956-EA11-24D8-8FA8-17A53FA346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628" y="3281193"/>
                    <a:ext cx="412733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4412" r="-705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B37C87F-7F53-EFEA-F413-006486617C56}"/>
              </a:ext>
            </a:extLst>
          </p:cNvPr>
          <p:cNvGrpSpPr/>
          <p:nvPr/>
        </p:nvGrpSpPr>
        <p:grpSpPr>
          <a:xfrm>
            <a:off x="8723132" y="1940999"/>
            <a:ext cx="1102825" cy="795528"/>
            <a:chOff x="1070992" y="2071810"/>
            <a:chExt cx="1102825" cy="795528"/>
          </a:xfrm>
        </p:grpSpPr>
        <p:pic>
          <p:nvPicPr>
            <p:cNvPr id="142" name="Picture 141" descr="A close-up of several coins">
              <a:extLst>
                <a:ext uri="{FF2B5EF4-FFF2-40B4-BE49-F238E27FC236}">
                  <a16:creationId xmlns:a16="http://schemas.microsoft.com/office/drawing/2014/main" id="{C7D3A93A-76AC-22E8-6C3A-7471F35DD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201333" y="207181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312F47BD-4DFF-7B33-4D30-CB65E91B94F0}"/>
                    </a:ext>
                  </a:extLst>
                </p:cNvPr>
                <p:cNvSpPr txBox="1"/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312F47BD-4DFF-7B33-4D30-CB65E91B9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776266-E704-A2C5-ED25-4FC81A65D887}"/>
              </a:ext>
            </a:extLst>
          </p:cNvPr>
          <p:cNvGrpSpPr/>
          <p:nvPr/>
        </p:nvGrpSpPr>
        <p:grpSpPr>
          <a:xfrm>
            <a:off x="9588414" y="1940999"/>
            <a:ext cx="1102825" cy="795528"/>
            <a:chOff x="1070992" y="2071810"/>
            <a:chExt cx="1102825" cy="795528"/>
          </a:xfrm>
        </p:grpSpPr>
        <p:pic>
          <p:nvPicPr>
            <p:cNvPr id="145" name="Picture 144" descr="A close-up of several coins">
              <a:extLst>
                <a:ext uri="{FF2B5EF4-FFF2-40B4-BE49-F238E27FC236}">
                  <a16:creationId xmlns:a16="http://schemas.microsoft.com/office/drawing/2014/main" id="{88044221-C4B9-B8BF-14D1-ABA47C4BC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201333" y="2071810"/>
              <a:ext cx="803273" cy="7955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8350FB3B-DF83-CED1-0DB7-0144F911FFBC}"/>
                    </a:ext>
                  </a:extLst>
                </p:cNvPr>
                <p:cNvSpPr txBox="1"/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𝜆𝛿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8350FB3B-DF83-CED1-0DB7-0144F911F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992" y="2136356"/>
                  <a:ext cx="1102825" cy="58477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B1F13-70F9-87F3-6370-4BCC533B6333}"/>
              </a:ext>
            </a:extLst>
          </p:cNvPr>
          <p:cNvGrpSpPr/>
          <p:nvPr/>
        </p:nvGrpSpPr>
        <p:grpSpPr>
          <a:xfrm>
            <a:off x="649610" y="3876622"/>
            <a:ext cx="3440887" cy="824044"/>
            <a:chOff x="649610" y="3876622"/>
            <a:chExt cx="3440887" cy="824044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A2DA9048-9D07-BC39-9CF8-2A4B5E1B177F}"/>
                </a:ext>
              </a:extLst>
            </p:cNvPr>
            <p:cNvSpPr/>
            <p:nvPr/>
          </p:nvSpPr>
          <p:spPr>
            <a:xfrm rot="5400000">
              <a:off x="2232442" y="2293790"/>
              <a:ext cx="275224" cy="3440887"/>
            </a:xfrm>
            <a:prstGeom prst="rightBrac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050D3AEA-F493-09B8-55E5-4160375CF5FE}"/>
                    </a:ext>
                  </a:extLst>
                </p:cNvPr>
                <p:cNvSpPr txBox="1"/>
                <p:nvPr/>
              </p:nvSpPr>
              <p:spPr>
                <a:xfrm>
                  <a:off x="1807458" y="4177446"/>
                  <a:ext cx="138230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050D3AEA-F493-09B8-55E5-4160375CF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458" y="4177446"/>
                  <a:ext cx="1382305" cy="52322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BF697F-02B4-C24F-04F1-6F795AFF4720}"/>
              </a:ext>
            </a:extLst>
          </p:cNvPr>
          <p:cNvGrpSpPr/>
          <p:nvPr/>
        </p:nvGrpSpPr>
        <p:grpSpPr>
          <a:xfrm>
            <a:off x="4159024" y="3904136"/>
            <a:ext cx="1638776" cy="823698"/>
            <a:chOff x="4159024" y="3904136"/>
            <a:chExt cx="1638776" cy="823698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EE4DD78E-A9DA-EC3B-4B88-65EB0119CD51}"/>
                </a:ext>
              </a:extLst>
            </p:cNvPr>
            <p:cNvSpPr/>
            <p:nvPr/>
          </p:nvSpPr>
          <p:spPr>
            <a:xfrm rot="5400000">
              <a:off x="4870532" y="3192628"/>
              <a:ext cx="215759" cy="1638776"/>
            </a:xfrm>
            <a:prstGeom prst="rightBrac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27153124-F0CF-7EC1-D609-8144107BCA07}"/>
                    </a:ext>
                  </a:extLst>
                </p:cNvPr>
                <p:cNvSpPr txBox="1"/>
                <p:nvPr/>
              </p:nvSpPr>
              <p:spPr>
                <a:xfrm>
                  <a:off x="4296865" y="4204614"/>
                  <a:ext cx="138230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27153124-F0CF-7EC1-D609-8144107BC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865" y="4204614"/>
                  <a:ext cx="1382305" cy="52322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F264AA-B414-86A4-8B2C-794221F26395}"/>
              </a:ext>
            </a:extLst>
          </p:cNvPr>
          <p:cNvGrpSpPr/>
          <p:nvPr/>
        </p:nvGrpSpPr>
        <p:grpSpPr>
          <a:xfrm>
            <a:off x="5872446" y="3846787"/>
            <a:ext cx="2635396" cy="857431"/>
            <a:chOff x="5872446" y="3846787"/>
            <a:chExt cx="2635396" cy="857431"/>
          </a:xfrm>
        </p:grpSpPr>
        <p:sp>
          <p:nvSpPr>
            <p:cNvPr id="150" name="Right Brace 149">
              <a:extLst>
                <a:ext uri="{FF2B5EF4-FFF2-40B4-BE49-F238E27FC236}">
                  <a16:creationId xmlns:a16="http://schemas.microsoft.com/office/drawing/2014/main" id="{3BE6E0D2-A3DA-7B4F-6F09-900FF544F987}"/>
                </a:ext>
              </a:extLst>
            </p:cNvPr>
            <p:cNvSpPr/>
            <p:nvPr/>
          </p:nvSpPr>
          <p:spPr>
            <a:xfrm rot="5400000">
              <a:off x="7037615" y="2681618"/>
              <a:ext cx="305057" cy="2635396"/>
            </a:xfrm>
            <a:prstGeom prst="rightBrac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6BEB248E-1936-5C53-FE84-C93A398F4186}"/>
                    </a:ext>
                  </a:extLst>
                </p:cNvPr>
                <p:cNvSpPr txBox="1"/>
                <p:nvPr/>
              </p:nvSpPr>
              <p:spPr>
                <a:xfrm>
                  <a:off x="6630383" y="4180998"/>
                  <a:ext cx="138230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6BEB248E-1936-5C53-FE84-C93A398F4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383" y="4180998"/>
                  <a:ext cx="1382305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C68A6FF-5ADD-DAEB-A2A3-92745A30B497}"/>
                  </a:ext>
                </a:extLst>
              </p:cNvPr>
              <p:cNvSpPr txBox="1"/>
              <p:nvPr/>
            </p:nvSpPr>
            <p:spPr>
              <a:xfrm>
                <a:off x="2745495" y="5375409"/>
                <a:ext cx="7218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-step, flip a coin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of heads.  </a:t>
                </a:r>
              </a:p>
              <a:p>
                <a:r>
                  <a:rPr lang="en-US" sz="2400" dirty="0"/>
                  <a:t>The sequence of heads forms a Poisson process!</a:t>
                </a: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C68A6FF-5ADD-DAEB-A2A3-92745A30B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95" y="5375409"/>
                <a:ext cx="7218347" cy="830997"/>
              </a:xfrm>
              <a:prstGeom prst="rect">
                <a:avLst/>
              </a:prstGeom>
              <a:blipFill>
                <a:blip r:embed="rId31"/>
                <a:stretch>
                  <a:fillRect l="-126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8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CD8329-7FE0-C37B-3D10-97F5FA4443CE}"/>
              </a:ext>
            </a:extLst>
          </p:cNvPr>
          <p:cNvSpPr/>
          <p:nvPr/>
        </p:nvSpPr>
        <p:spPr>
          <a:xfrm>
            <a:off x="424954" y="2892850"/>
            <a:ext cx="11215092" cy="3467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Definition 1 </a:t>
            </a:r>
            <a:r>
              <a:rPr lang="en-US" sz="4800" dirty="0">
                <a:sym typeface="Wingdings" panose="05000000000000000000" pitchFamily="2" charset="2"/>
              </a:rPr>
              <a:t> Definition 2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C68A6FF-5ADD-DAEB-A2A3-92745A30B497}"/>
                  </a:ext>
                </a:extLst>
              </p:cNvPr>
              <p:cNvSpPr txBox="1"/>
              <p:nvPr/>
            </p:nvSpPr>
            <p:spPr>
              <a:xfrm>
                <a:off x="210658" y="1171709"/>
                <a:ext cx="10774842" cy="137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 err="1"/>
                  <a:t>be</a:t>
                </a:r>
                <a:r>
                  <a:rPr lang="en-US" sz="2400" dirty="0"/>
                  <a:t> the inter-event times of a sequence of events.    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WTS: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C68A6FF-5ADD-DAEB-A2A3-92745A30B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58" y="1171709"/>
                <a:ext cx="10774842" cy="1375056"/>
              </a:xfrm>
              <a:prstGeom prst="rect">
                <a:avLst/>
              </a:prstGeom>
              <a:blipFill>
                <a:blip r:embed="rId2"/>
                <a:stretch>
                  <a:fillRect l="-905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C52077-7FB5-B253-4C64-1FBAEA0170C4}"/>
                  </a:ext>
                </a:extLst>
              </p:cNvPr>
              <p:cNvSpPr txBox="1"/>
              <p:nvPr/>
            </p:nvSpPr>
            <p:spPr>
              <a:xfrm>
                <a:off x="424954" y="4180012"/>
                <a:ext cx="4357927" cy="52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C52077-7FB5-B253-4C64-1FBAEA017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54" y="4180012"/>
                <a:ext cx="4357927" cy="524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FE016-6C35-E54E-5D85-2A1E4AC6884F}"/>
                  </a:ext>
                </a:extLst>
              </p:cNvPr>
              <p:cNvSpPr txBox="1"/>
              <p:nvPr/>
            </p:nvSpPr>
            <p:spPr>
              <a:xfrm>
                <a:off x="3273664" y="3250787"/>
                <a:ext cx="15092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9FE016-6C35-E54E-5D85-2A1E4AC68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64" y="3250787"/>
                <a:ext cx="1509217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44B242-B3EA-33A0-ED0A-2B66A67B8C30}"/>
                  </a:ext>
                </a:extLst>
              </p:cNvPr>
              <p:cNvSpPr txBox="1"/>
              <p:nvPr/>
            </p:nvSpPr>
            <p:spPr>
              <a:xfrm>
                <a:off x="4628654" y="4959034"/>
                <a:ext cx="4312146" cy="52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{0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𝑒𝑣𝑒𝑛𝑡𝑠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44B242-B3EA-33A0-ED0A-2B66A67B8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54" y="4959034"/>
                <a:ext cx="4312146" cy="524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D7948E-C537-CC79-844A-BF34BC67943E}"/>
                  </a:ext>
                </a:extLst>
              </p:cNvPr>
              <p:cNvSpPr txBox="1"/>
              <p:nvPr/>
            </p:nvSpPr>
            <p:spPr>
              <a:xfrm>
                <a:off x="4655880" y="5813259"/>
                <a:ext cx="1173420" cy="911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D7948E-C537-CC79-844A-BF34BC679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80" y="5813259"/>
                <a:ext cx="1173420" cy="911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93942A-30D4-9CF7-1A2A-B887ED7E8E0A}"/>
              </a:ext>
            </a:extLst>
          </p:cNvPr>
          <p:cNvGrpSpPr/>
          <p:nvPr/>
        </p:nvGrpSpPr>
        <p:grpSpPr>
          <a:xfrm>
            <a:off x="9218984" y="4709134"/>
            <a:ext cx="2142877" cy="512215"/>
            <a:chOff x="9218984" y="4709134"/>
            <a:chExt cx="2142877" cy="512215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5D8463D0-D4C4-A06A-29A4-183409F6AA56}"/>
                </a:ext>
              </a:extLst>
            </p:cNvPr>
            <p:cNvSpPr/>
            <p:nvPr/>
          </p:nvSpPr>
          <p:spPr>
            <a:xfrm>
              <a:off x="9218984" y="4709134"/>
              <a:ext cx="2142877" cy="512215"/>
            </a:xfrm>
            <a:prstGeom prst="cloudCallout">
              <a:avLst>
                <a:gd name="adj1" fmla="val -58508"/>
                <a:gd name="adj2" fmla="val 67459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0FD494-2443-7B76-EAFD-6AA78EA1805F}"/>
                </a:ext>
              </a:extLst>
            </p:cNvPr>
            <p:cNvSpPr txBox="1"/>
            <p:nvPr/>
          </p:nvSpPr>
          <p:spPr>
            <a:xfrm>
              <a:off x="9742726" y="4735247"/>
              <a:ext cx="14192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/>
                <a:t>indpt</a:t>
              </a:r>
              <a:r>
                <a:rPr lang="en-US" sz="1800" dirty="0"/>
                <a:t> incr.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F33C95-88E0-A091-9091-DE80BBACFABC}"/>
              </a:ext>
            </a:extLst>
          </p:cNvPr>
          <p:cNvGrpSpPr/>
          <p:nvPr/>
        </p:nvGrpSpPr>
        <p:grpSpPr>
          <a:xfrm>
            <a:off x="6130374" y="5557151"/>
            <a:ext cx="2142877" cy="512215"/>
            <a:chOff x="6130374" y="5557151"/>
            <a:chExt cx="2142877" cy="512215"/>
          </a:xfrm>
        </p:grpSpPr>
        <p:sp>
          <p:nvSpPr>
            <p:cNvPr id="20" name="Thought Bubble: Cloud 19">
              <a:extLst>
                <a:ext uri="{FF2B5EF4-FFF2-40B4-BE49-F238E27FC236}">
                  <a16:creationId xmlns:a16="http://schemas.microsoft.com/office/drawing/2014/main" id="{9F7353FA-6303-562C-325B-0F9D4CF100A7}"/>
                </a:ext>
              </a:extLst>
            </p:cNvPr>
            <p:cNvSpPr/>
            <p:nvPr/>
          </p:nvSpPr>
          <p:spPr>
            <a:xfrm>
              <a:off x="6130374" y="5557151"/>
              <a:ext cx="2142877" cy="512215"/>
            </a:xfrm>
            <a:prstGeom prst="cloudCallout">
              <a:avLst>
                <a:gd name="adj1" fmla="val -58508"/>
                <a:gd name="adj2" fmla="val 67459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82173D-13CC-0AEB-71D5-44A64D460FFB}"/>
                </a:ext>
              </a:extLst>
            </p:cNvPr>
            <p:cNvSpPr txBox="1"/>
            <p:nvPr/>
          </p:nvSpPr>
          <p:spPr>
            <a:xfrm>
              <a:off x="6596557" y="5624122"/>
              <a:ext cx="14192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stat.  </a:t>
              </a:r>
              <a:r>
                <a:rPr lang="en-US" sz="1800" dirty="0"/>
                <a:t>incr.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12E09D2-E148-EC0D-5603-46819FEEB469}"/>
              </a:ext>
            </a:extLst>
          </p:cNvPr>
          <p:cNvSpPr txBox="1"/>
          <p:nvPr/>
        </p:nvSpPr>
        <p:spPr>
          <a:xfrm>
            <a:off x="424954" y="2880975"/>
            <a:ext cx="1200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PF: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8A7E56-B3FC-752E-5362-E983058C1EA1}"/>
                  </a:ext>
                </a:extLst>
              </p:cNvPr>
              <p:cNvSpPr txBox="1"/>
              <p:nvPr/>
            </p:nvSpPr>
            <p:spPr>
              <a:xfrm>
                <a:off x="4473814" y="3250787"/>
                <a:ext cx="252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8A7E56-B3FC-752E-5362-E983058C1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14" y="3250787"/>
                <a:ext cx="252992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D77BF-85C6-90C3-D0B6-42D862B4CD23}"/>
                  </a:ext>
                </a:extLst>
              </p:cNvPr>
              <p:cNvSpPr txBox="1"/>
              <p:nvPr/>
            </p:nvSpPr>
            <p:spPr>
              <a:xfrm>
                <a:off x="8580676" y="3242130"/>
                <a:ext cx="1162050" cy="478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D77BF-85C6-90C3-D0B6-42D862B4C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676" y="3242130"/>
                <a:ext cx="1162050" cy="4789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5FBAEA-A26C-301B-EE98-E087D44C95EC}"/>
                  </a:ext>
                </a:extLst>
              </p:cNvPr>
              <p:cNvSpPr txBox="1"/>
              <p:nvPr/>
            </p:nvSpPr>
            <p:spPr>
              <a:xfrm>
                <a:off x="6576994" y="3015489"/>
                <a:ext cx="2184400" cy="851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5FBAEA-A26C-301B-EE98-E087D44C9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994" y="3015489"/>
                <a:ext cx="2184400" cy="8518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9F0530-A0EC-8EAF-C024-898BA5AB5B48}"/>
                  </a:ext>
                </a:extLst>
              </p:cNvPr>
              <p:cNvSpPr txBox="1"/>
              <p:nvPr/>
            </p:nvSpPr>
            <p:spPr>
              <a:xfrm>
                <a:off x="4655880" y="4220954"/>
                <a:ext cx="6166346" cy="52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𝑒𝑣𝑒𝑛𝑡𝑠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 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 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9F0530-A0EC-8EAF-C024-898BA5AB5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80" y="4220954"/>
                <a:ext cx="6166346" cy="5246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7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/>
      <p:bldP spid="11" grpId="0"/>
      <p:bldP spid="12" grpId="0"/>
      <p:bldP spid="6" grpId="0"/>
      <p:bldP spid="10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Definition 2 </a:t>
            </a:r>
            <a:r>
              <a:rPr lang="en-US" sz="4800" dirty="0">
                <a:sym typeface="Wingdings" panose="05000000000000000000" pitchFamily="2" charset="2"/>
              </a:rPr>
              <a:t> Definition 1 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3E6DA-3C26-9E6E-5C9F-11B869ABB69C}"/>
              </a:ext>
            </a:extLst>
          </p:cNvPr>
          <p:cNvSpPr txBox="1"/>
          <p:nvPr/>
        </p:nvSpPr>
        <p:spPr>
          <a:xfrm>
            <a:off x="149224" y="1148832"/>
            <a:ext cx="1597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By </a:t>
            </a:r>
            <a:r>
              <a:rPr lang="en-US" sz="2400" u="sng" dirty="0" err="1"/>
              <a:t>Defn</a:t>
            </a:r>
            <a:r>
              <a:rPr lang="en-US" sz="2400" u="sng" dirty="0"/>
              <a:t> 2</a:t>
            </a:r>
            <a:r>
              <a:rPr lang="en-US" sz="2400" dirty="0"/>
              <a:t>:  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12A546D-C1E7-DA29-A984-3444CC46326F}"/>
              </a:ext>
            </a:extLst>
          </p:cNvPr>
          <p:cNvGrpSpPr/>
          <p:nvPr/>
        </p:nvGrpSpPr>
        <p:grpSpPr>
          <a:xfrm>
            <a:off x="1631876" y="1071878"/>
            <a:ext cx="10431548" cy="1919044"/>
            <a:chOff x="426952" y="2030656"/>
            <a:chExt cx="12066592" cy="26700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BA3307D-616A-0187-F3D7-91C2DBFFD0DC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664900" y="3081139"/>
              <a:ext cx="1047224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4F31F0-2A2C-D445-DA69-82B0EF9554AA}"/>
                </a:ext>
              </a:extLst>
            </p:cNvPr>
            <p:cNvSpPr txBox="1"/>
            <p:nvPr/>
          </p:nvSpPr>
          <p:spPr>
            <a:xfrm>
              <a:off x="3871800" y="2599405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FE93A5-0495-F2D0-4658-E97202E88E0F}"/>
                </a:ext>
              </a:extLst>
            </p:cNvPr>
            <p:cNvSpPr txBox="1"/>
            <p:nvPr/>
          </p:nvSpPr>
          <p:spPr>
            <a:xfrm>
              <a:off x="11137140" y="2850307"/>
              <a:ext cx="13564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</a:rPr>
                <a:t>time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5EA643-8A43-6969-F989-8F2B936BCF5B}"/>
                </a:ext>
              </a:extLst>
            </p:cNvPr>
            <p:cNvSpPr txBox="1">
              <a:spLocks/>
            </p:cNvSpPr>
            <p:nvPr/>
          </p:nvSpPr>
          <p:spPr>
            <a:xfrm>
              <a:off x="8247049" y="2594974"/>
              <a:ext cx="522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556B10-40D5-1A05-1401-D9706C136CFB}"/>
                </a:ext>
              </a:extLst>
            </p:cNvPr>
            <p:cNvSpPr txBox="1"/>
            <p:nvPr/>
          </p:nvSpPr>
          <p:spPr>
            <a:xfrm>
              <a:off x="5624782" y="2626799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</a:rPr>
                <a:t>x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9B64D6-6CE4-2CDE-72C0-02A7727F6AFA}"/>
                </a:ext>
              </a:extLst>
            </p:cNvPr>
            <p:cNvGrpSpPr/>
            <p:nvPr/>
          </p:nvGrpSpPr>
          <p:grpSpPr>
            <a:xfrm>
              <a:off x="426952" y="2926681"/>
              <a:ext cx="598312" cy="829590"/>
              <a:chOff x="426952" y="2926681"/>
              <a:chExt cx="598312" cy="82959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BDA9A63-1AEA-7455-2A62-0FCC04EFAAF3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F6FA7DE-406C-B0CF-091F-5E8A3CA71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008304-0B05-CA65-B002-9260C3A9FC5D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7B82503-A76D-6168-6B47-FCA090BF5C75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7B82503-A76D-6168-6B47-FCA090BF5C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5172" r="-3448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3406E588-89CC-EAFC-7F34-3751AAD12E91}"/>
                </a:ext>
              </a:extLst>
            </p:cNvPr>
            <p:cNvSpPr/>
            <p:nvPr/>
          </p:nvSpPr>
          <p:spPr>
            <a:xfrm rot="5400000">
              <a:off x="4870532" y="3192628"/>
              <a:ext cx="215759" cy="1638776"/>
            </a:xfrm>
            <a:prstGeom prst="rightBrac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F9B1C80F-E5A8-AD1B-24FF-5B5858B4C386}"/>
                </a:ext>
              </a:extLst>
            </p:cNvPr>
            <p:cNvSpPr/>
            <p:nvPr/>
          </p:nvSpPr>
          <p:spPr>
            <a:xfrm rot="5400000">
              <a:off x="2232442" y="2293790"/>
              <a:ext cx="275224" cy="3440887"/>
            </a:xfrm>
            <a:prstGeom prst="rightBrac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79711D9-6C51-4B6A-7626-B642A39A1FDC}"/>
                </a:ext>
              </a:extLst>
            </p:cNvPr>
            <p:cNvGrpSpPr/>
            <p:nvPr/>
          </p:nvGrpSpPr>
          <p:grpSpPr>
            <a:xfrm>
              <a:off x="1239255" y="2922571"/>
              <a:ext cx="598312" cy="829590"/>
              <a:chOff x="426952" y="2926681"/>
              <a:chExt cx="598312" cy="82959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044E531-71F5-521B-7329-25D481818B90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1D3171F-FEC4-AC5E-7C11-F326819BF4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0315F98-9533-3822-D7FC-BB820F2060BE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BE61559-5A30-EA6C-FBBC-78D5FD205C0B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BE61559-5A30-EA6C-FBBC-78D5FD205C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172" r="-3448" b="-3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77A9EF3-B2DD-3B84-7084-B10E005AB034}"/>
                </a:ext>
              </a:extLst>
            </p:cNvPr>
            <p:cNvGrpSpPr/>
            <p:nvPr/>
          </p:nvGrpSpPr>
          <p:grpSpPr>
            <a:xfrm>
              <a:off x="2121800" y="2939153"/>
              <a:ext cx="598312" cy="829590"/>
              <a:chOff x="426952" y="2926681"/>
              <a:chExt cx="598312" cy="82959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1316B51-6AF1-54C9-30A4-E8AB79BB18BD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90FEB25-BAFE-A19F-EC6F-0A9367F61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51E8156-CFA2-2626-1213-5012AA052B0F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AD7907B8-EAC1-DED5-6EA7-0FC350FDA3C0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AD7907B8-EAC1-DED5-6EA7-0FC350FDA3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085" r="-49153" b="-3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A93B7B2-432C-7C77-F6F0-70C4D8E2A80E}"/>
                </a:ext>
              </a:extLst>
            </p:cNvPr>
            <p:cNvGrpSpPr/>
            <p:nvPr/>
          </p:nvGrpSpPr>
          <p:grpSpPr>
            <a:xfrm>
              <a:off x="2998403" y="2953574"/>
              <a:ext cx="598312" cy="829590"/>
              <a:chOff x="426952" y="2926681"/>
              <a:chExt cx="598312" cy="82959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5DD9F76-973D-3B62-683F-0CA874F68282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33E5105-7297-26F0-95A7-401B0AA628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AFF28F4-C440-D3A1-45B7-70501431F26E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0125AEE-4553-B2C0-5BA9-7733F51D4209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0125AEE-4553-B2C0-5BA9-7733F51D42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085" r="-49153" b="-351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FD79FAC-8BFC-4BB0-A2E4-A7638D74B22D}"/>
                </a:ext>
              </a:extLst>
            </p:cNvPr>
            <p:cNvGrpSpPr/>
            <p:nvPr/>
          </p:nvGrpSpPr>
          <p:grpSpPr>
            <a:xfrm>
              <a:off x="3884132" y="2939153"/>
              <a:ext cx="598312" cy="829590"/>
              <a:chOff x="426952" y="2926681"/>
              <a:chExt cx="598312" cy="82959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BDC841-F5A9-0F60-3E29-29D619E6CA7A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12C7986-2BB1-2ECF-DBE8-080407B09C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7C7496-30A3-3D64-7571-EEA45212A6C2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798F4FF-F72C-7922-11FD-B5805B3FD048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798F4FF-F72C-7922-11FD-B5805B3FD0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085" r="-49153" b="-3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F049B66-1223-1BF3-442D-E0CA6508AB95}"/>
                </a:ext>
              </a:extLst>
            </p:cNvPr>
            <p:cNvSpPr txBox="1"/>
            <p:nvPr/>
          </p:nvSpPr>
          <p:spPr>
            <a:xfrm>
              <a:off x="5253413" y="3256188"/>
              <a:ext cx="578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91F331A-38D4-45D3-22A9-CE46023B0471}"/>
                </a:ext>
              </a:extLst>
            </p:cNvPr>
            <p:cNvGrpSpPr/>
            <p:nvPr/>
          </p:nvGrpSpPr>
          <p:grpSpPr>
            <a:xfrm>
              <a:off x="946599" y="2045537"/>
              <a:ext cx="1102825" cy="795528"/>
              <a:chOff x="1070992" y="2071810"/>
              <a:chExt cx="1102825" cy="795528"/>
            </a:xfrm>
          </p:grpSpPr>
          <p:pic>
            <p:nvPicPr>
              <p:cNvPr id="50" name="Picture 49" descr="A close-up of several coins">
                <a:extLst>
                  <a:ext uri="{FF2B5EF4-FFF2-40B4-BE49-F238E27FC236}">
                    <a16:creationId xmlns:a16="http://schemas.microsoft.com/office/drawing/2014/main" id="{B217E6CC-E512-DB04-43EA-741C1C7A52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1201333" y="207181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6F1DAA78-842B-BA97-3C37-8A23D63B12F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6F1DAA78-842B-BA97-3C37-8A23D63B12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E5DF271-A78E-6D3C-A2AB-36A220263689}"/>
                </a:ext>
              </a:extLst>
            </p:cNvPr>
            <p:cNvGrpSpPr/>
            <p:nvPr/>
          </p:nvGrpSpPr>
          <p:grpSpPr>
            <a:xfrm>
              <a:off x="1811881" y="2030656"/>
              <a:ext cx="1102825" cy="795528"/>
              <a:chOff x="1070992" y="2071810"/>
              <a:chExt cx="1102825" cy="795528"/>
            </a:xfrm>
          </p:grpSpPr>
          <p:pic>
            <p:nvPicPr>
              <p:cNvPr id="53" name="Picture 52" descr="A close-up of several coins">
                <a:extLst>
                  <a:ext uri="{FF2B5EF4-FFF2-40B4-BE49-F238E27FC236}">
                    <a16:creationId xmlns:a16="http://schemas.microsoft.com/office/drawing/2014/main" id="{70C381C7-C87E-A13C-6C53-47A3F6D02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1201333" y="207181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1AA975A1-41DE-8843-C379-2157A560528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1AA975A1-41DE-8843-C379-2157A56052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31E10B1-8275-2C37-0740-01BF0A4AE2D3}"/>
                </a:ext>
              </a:extLst>
            </p:cNvPr>
            <p:cNvGrpSpPr/>
            <p:nvPr/>
          </p:nvGrpSpPr>
          <p:grpSpPr>
            <a:xfrm>
              <a:off x="2720112" y="2045239"/>
              <a:ext cx="1102825" cy="795528"/>
              <a:chOff x="1070992" y="2071810"/>
              <a:chExt cx="1102825" cy="795528"/>
            </a:xfrm>
          </p:grpSpPr>
          <p:pic>
            <p:nvPicPr>
              <p:cNvPr id="56" name="Picture 55" descr="A close-up of several coins">
                <a:extLst>
                  <a:ext uri="{FF2B5EF4-FFF2-40B4-BE49-F238E27FC236}">
                    <a16:creationId xmlns:a16="http://schemas.microsoft.com/office/drawing/2014/main" id="{784982C1-6171-4262-9CD7-61BECCFD30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1201333" y="207181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1295545-257D-E46B-B819-3A3A854F9D6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1295545-257D-E46B-B819-3A3A854F9D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77C7D02-9209-93B6-50B6-29B9BE20ECB2}"/>
                </a:ext>
              </a:extLst>
            </p:cNvPr>
            <p:cNvGrpSpPr/>
            <p:nvPr/>
          </p:nvGrpSpPr>
          <p:grpSpPr>
            <a:xfrm>
              <a:off x="3527897" y="2058798"/>
              <a:ext cx="1102825" cy="795528"/>
              <a:chOff x="6578749" y="1296260"/>
              <a:chExt cx="1102825" cy="795528"/>
            </a:xfrm>
          </p:grpSpPr>
          <p:pic>
            <p:nvPicPr>
              <p:cNvPr id="59" name="Picture 58" descr="A close-up of several coins">
                <a:extLst>
                  <a:ext uri="{FF2B5EF4-FFF2-40B4-BE49-F238E27FC236}">
                    <a16:creationId xmlns:a16="http://schemas.microsoft.com/office/drawing/2014/main" id="{29AE0A67-E971-9B42-6791-E403C81979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728526" y="129626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67FC586-2C1C-A794-FF95-8773A57EC0F3}"/>
                      </a:ext>
                    </a:extLst>
                  </p:cNvPr>
                  <p:cNvSpPr txBox="1"/>
                  <p:nvPr/>
                </p:nvSpPr>
                <p:spPr>
                  <a:xfrm>
                    <a:off x="6578749" y="1378257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67FC586-2C1C-A794-FF95-8773A57EC0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8749" y="1378257"/>
                    <a:ext cx="1102825" cy="58477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C0A96AD-BB2F-CB85-4F79-3673EC210819}"/>
                </a:ext>
              </a:extLst>
            </p:cNvPr>
            <p:cNvGrpSpPr/>
            <p:nvPr/>
          </p:nvGrpSpPr>
          <p:grpSpPr>
            <a:xfrm>
              <a:off x="4760702" y="2972927"/>
              <a:ext cx="598312" cy="829590"/>
              <a:chOff x="426952" y="2926681"/>
              <a:chExt cx="598312" cy="82959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F650B42-CE68-2B04-6437-975A689BCC0E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FE2AFF43-C87E-4192-7886-823D4031C3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6D6502FA-BF1E-365A-2708-BF3A66F5E64C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300D71D6-B5C6-1695-6C07-8048C6E26BFB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300D71D6-B5C6-1695-6C07-8048C6E26B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085" r="-50847" b="-3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BA48CF1-86C8-2DB1-156E-8BAD5EE87E86}"/>
                </a:ext>
              </a:extLst>
            </p:cNvPr>
            <p:cNvGrpSpPr/>
            <p:nvPr/>
          </p:nvGrpSpPr>
          <p:grpSpPr>
            <a:xfrm>
              <a:off x="5646431" y="2958506"/>
              <a:ext cx="598312" cy="829590"/>
              <a:chOff x="426952" y="2926681"/>
              <a:chExt cx="598312" cy="829590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29C30484-F00D-CF07-1DE7-4D49F310F02C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54BB12D4-8508-2336-2790-CE37660B9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339E9052-87BC-9BCF-3C8B-368816053974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1226E8A7-9FA0-7096-5937-80F1015E5937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1226E8A7-9FA0-7096-5937-80F1015E59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172" r="-5172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942D912-89D5-32AB-281D-3DBE938E341E}"/>
                </a:ext>
              </a:extLst>
            </p:cNvPr>
            <p:cNvGrpSpPr/>
            <p:nvPr/>
          </p:nvGrpSpPr>
          <p:grpSpPr>
            <a:xfrm>
              <a:off x="5290196" y="2078151"/>
              <a:ext cx="1102825" cy="795528"/>
              <a:chOff x="6578749" y="1296260"/>
              <a:chExt cx="1102825" cy="795528"/>
            </a:xfrm>
          </p:grpSpPr>
          <p:pic>
            <p:nvPicPr>
              <p:cNvPr id="136" name="Picture 135" descr="A close-up of several coins">
                <a:extLst>
                  <a:ext uri="{FF2B5EF4-FFF2-40B4-BE49-F238E27FC236}">
                    <a16:creationId xmlns:a16="http://schemas.microsoft.com/office/drawing/2014/main" id="{2A72AC4D-89E3-1DA8-92AC-27968F36F0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728526" y="129626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37039FD8-3E90-4439-4022-BCF1262FCF97}"/>
                      </a:ext>
                    </a:extLst>
                  </p:cNvPr>
                  <p:cNvSpPr txBox="1"/>
                  <p:nvPr/>
                </p:nvSpPr>
                <p:spPr>
                  <a:xfrm>
                    <a:off x="6578749" y="1378257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37039FD8-3E90-4439-4022-BCF1262FCF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8749" y="1378257"/>
                    <a:ext cx="1102825" cy="58477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BD25F6FB-9ECB-F99E-EF1B-FFB1F55EA843}"/>
                </a:ext>
              </a:extLst>
            </p:cNvPr>
            <p:cNvGrpSpPr/>
            <p:nvPr/>
          </p:nvGrpSpPr>
          <p:grpSpPr>
            <a:xfrm>
              <a:off x="4446435" y="2095202"/>
              <a:ext cx="1102825" cy="795528"/>
              <a:chOff x="1070992" y="2071810"/>
              <a:chExt cx="1102825" cy="795528"/>
            </a:xfrm>
          </p:grpSpPr>
          <p:pic>
            <p:nvPicPr>
              <p:cNvPr id="139" name="Picture 138" descr="A close-up of several coins">
                <a:extLst>
                  <a:ext uri="{FF2B5EF4-FFF2-40B4-BE49-F238E27FC236}">
                    <a16:creationId xmlns:a16="http://schemas.microsoft.com/office/drawing/2014/main" id="{2D218C76-F942-05A8-9149-9FC78BBFD0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1201333" y="207181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14831BD8-040C-C98E-A609-B58BB36CE35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14831BD8-040C-C98E-A609-B58BB36CE3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69141C7F-CE79-A882-233E-89581824FED2}"/>
                </a:ext>
              </a:extLst>
            </p:cNvPr>
            <p:cNvGrpSpPr/>
            <p:nvPr/>
          </p:nvGrpSpPr>
          <p:grpSpPr>
            <a:xfrm>
              <a:off x="6502159" y="2969342"/>
              <a:ext cx="598312" cy="829590"/>
              <a:chOff x="426952" y="2926681"/>
              <a:chExt cx="598312" cy="829590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0D57EC9E-676B-A474-BA0D-5906061BC93E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3C6F195A-3116-5F94-67B6-85413FE107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4E9301D-7556-36EB-83F6-B4E459B7F561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80D0B23C-C94C-1F60-7663-984F846BFE25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80D0B23C-C94C-1F60-7663-984F846BFE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5085" r="-4915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659EACF-E87C-D6AD-ABDC-0D5BED75CDF3}"/>
                </a:ext>
              </a:extLst>
            </p:cNvPr>
            <p:cNvGrpSpPr/>
            <p:nvPr/>
          </p:nvGrpSpPr>
          <p:grpSpPr>
            <a:xfrm>
              <a:off x="7378762" y="2983763"/>
              <a:ext cx="598312" cy="829590"/>
              <a:chOff x="426952" y="2926681"/>
              <a:chExt cx="598312" cy="829590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81C0FE2-6E2E-7D8A-72A4-A5F12D5F3679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51C91915-0F0D-F96A-A825-B14B1B9393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D01986B1-815C-2E5E-C13A-F663522CA36A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C7E686E3-651B-1F62-F419-8B2AB5F30E2D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C7E686E3-651B-1F62-F419-8B2AB5F30E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5172" r="-5172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8ADB7A2-A310-6FC0-97F3-C3622586342B}"/>
                </a:ext>
              </a:extLst>
            </p:cNvPr>
            <p:cNvGrpSpPr/>
            <p:nvPr/>
          </p:nvGrpSpPr>
          <p:grpSpPr>
            <a:xfrm>
              <a:off x="8264491" y="2969342"/>
              <a:ext cx="598312" cy="829590"/>
              <a:chOff x="426952" y="2926681"/>
              <a:chExt cx="598312" cy="829590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1B079E6F-336A-E3EC-C84C-3A350F0EA149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F8166C1-1D41-90D6-CB2D-D34FA0FAB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7F8E85FE-E4F6-5BCD-96ED-905B2F8C776C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E63EE064-3410-8101-F9F6-AD339E32130B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E63EE064-3410-8101-F9F6-AD339E3213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5085" r="-4915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E81C6FB-BED6-6B3C-64F8-617D17DD6707}"/>
                </a:ext>
              </a:extLst>
            </p:cNvPr>
            <p:cNvGrpSpPr/>
            <p:nvPr/>
          </p:nvGrpSpPr>
          <p:grpSpPr>
            <a:xfrm>
              <a:off x="6190978" y="2097612"/>
              <a:ext cx="1102825" cy="795528"/>
              <a:chOff x="1070992" y="2071810"/>
              <a:chExt cx="1102825" cy="795528"/>
            </a:xfrm>
          </p:grpSpPr>
          <p:pic>
            <p:nvPicPr>
              <p:cNvPr id="158" name="Picture 157" descr="A close-up of several coins">
                <a:extLst>
                  <a:ext uri="{FF2B5EF4-FFF2-40B4-BE49-F238E27FC236}">
                    <a16:creationId xmlns:a16="http://schemas.microsoft.com/office/drawing/2014/main" id="{F370F572-EE2D-E619-4BE5-EEB9BBC78E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1201333" y="207181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3C7D9B73-5D1A-597D-C1E5-5A1A9FE3693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3C7D9B73-5D1A-597D-C1E5-5A1A9FE369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2A0B22D0-9D94-A900-3260-7714B4CC2819}"/>
                </a:ext>
              </a:extLst>
            </p:cNvPr>
            <p:cNvGrpSpPr/>
            <p:nvPr/>
          </p:nvGrpSpPr>
          <p:grpSpPr>
            <a:xfrm>
              <a:off x="7100471" y="2075428"/>
              <a:ext cx="1102825" cy="795528"/>
              <a:chOff x="1070992" y="2071810"/>
              <a:chExt cx="1102825" cy="795528"/>
            </a:xfrm>
          </p:grpSpPr>
          <p:pic>
            <p:nvPicPr>
              <p:cNvPr id="161" name="Picture 160" descr="A close-up of several coins">
                <a:extLst>
                  <a:ext uri="{FF2B5EF4-FFF2-40B4-BE49-F238E27FC236}">
                    <a16:creationId xmlns:a16="http://schemas.microsoft.com/office/drawing/2014/main" id="{CED83762-40C2-78E6-5C71-17E4DDE2D9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1201333" y="207181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15A7E407-30D8-6177-7526-FAD4D8EAAF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15A7E407-30D8-6177-7526-FAD4D8EAAF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8D020680-86A8-568D-94A5-4848B45A1F04}"/>
                </a:ext>
              </a:extLst>
            </p:cNvPr>
            <p:cNvGrpSpPr/>
            <p:nvPr/>
          </p:nvGrpSpPr>
          <p:grpSpPr>
            <a:xfrm>
              <a:off x="7908256" y="2088987"/>
              <a:ext cx="1102825" cy="795528"/>
              <a:chOff x="6578749" y="1296260"/>
              <a:chExt cx="1102825" cy="795528"/>
            </a:xfrm>
          </p:grpSpPr>
          <p:pic>
            <p:nvPicPr>
              <p:cNvPr id="164" name="Picture 163" descr="A close-up of several coins">
                <a:extLst>
                  <a:ext uri="{FF2B5EF4-FFF2-40B4-BE49-F238E27FC236}">
                    <a16:creationId xmlns:a16="http://schemas.microsoft.com/office/drawing/2014/main" id="{A4D1F948-B2D1-A42F-28F3-1315FB9DEC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728526" y="129626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AA8B81FE-AA80-71DC-8241-70EDF3D03D6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8749" y="1378257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AA8B81FE-AA80-71DC-8241-70EDF3D03D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8749" y="1378257"/>
                    <a:ext cx="1102825" cy="58477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2D475E1-5164-C7FB-D120-11C1B57863B8}"/>
                </a:ext>
              </a:extLst>
            </p:cNvPr>
            <p:cNvGrpSpPr/>
            <p:nvPr/>
          </p:nvGrpSpPr>
          <p:grpSpPr>
            <a:xfrm>
              <a:off x="9048838" y="2955483"/>
              <a:ext cx="598312" cy="829590"/>
              <a:chOff x="426952" y="2926681"/>
              <a:chExt cx="598312" cy="829590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8B082D4-B78B-076D-382F-7F264A0FB4A2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832DE77F-F94B-6D18-B27D-670938E6C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48B7C939-E4EB-ACCA-C411-FCB988205E9E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9C43A314-0F35-3AFD-1D54-ED2E865B3307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9C43A314-0F35-3AFD-1D54-ED2E865B33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5085" r="-1695" b="-3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0BE7974-40E7-80C3-A686-EEAF27E15C6C}"/>
                </a:ext>
              </a:extLst>
            </p:cNvPr>
            <p:cNvGrpSpPr/>
            <p:nvPr/>
          </p:nvGrpSpPr>
          <p:grpSpPr>
            <a:xfrm>
              <a:off x="9931383" y="2972065"/>
              <a:ext cx="598312" cy="829590"/>
              <a:chOff x="426952" y="2926681"/>
              <a:chExt cx="598312" cy="829590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1FE65E30-8547-20E2-1B22-DAE7C84ACE34}"/>
                  </a:ext>
                </a:extLst>
              </p:cNvPr>
              <p:cNvGrpSpPr/>
              <p:nvPr/>
            </p:nvGrpSpPr>
            <p:grpSpPr>
              <a:xfrm>
                <a:off x="446726" y="2926681"/>
                <a:ext cx="578538" cy="770582"/>
                <a:chOff x="1174730" y="2142963"/>
                <a:chExt cx="578538" cy="770582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3F0702FC-696D-02FC-3E0E-F585B23013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3400" y="2142963"/>
                  <a:ext cx="0" cy="3146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3E3F655C-356D-E181-0CDD-57824E8C16D6}"/>
                    </a:ext>
                  </a:extLst>
                </p:cNvPr>
                <p:cNvSpPr txBox="1"/>
                <p:nvPr/>
              </p:nvSpPr>
              <p:spPr>
                <a:xfrm>
                  <a:off x="1174730" y="2451880"/>
                  <a:ext cx="5785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7758F3D7-7869-AC96-F7BE-A9CDBFAECBBC}"/>
                      </a:ext>
                    </a:extLst>
                  </p:cNvPr>
                  <p:cNvSpPr txBox="1"/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7758F3D7-7869-AC96-F7BE-A9CDBFAECB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952" y="3294606"/>
                    <a:ext cx="412733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5172" r="-51724" b="-3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F1D0700F-12D2-FE00-2127-0E2A3EAFFB82}"/>
                </a:ext>
              </a:extLst>
            </p:cNvPr>
            <p:cNvGrpSpPr/>
            <p:nvPr/>
          </p:nvGrpSpPr>
          <p:grpSpPr>
            <a:xfrm>
              <a:off x="8756182" y="2078449"/>
              <a:ext cx="1102825" cy="795528"/>
              <a:chOff x="1070992" y="2071810"/>
              <a:chExt cx="1102825" cy="795528"/>
            </a:xfrm>
          </p:grpSpPr>
          <p:pic>
            <p:nvPicPr>
              <p:cNvPr id="177" name="Picture 176" descr="A close-up of several coins">
                <a:extLst>
                  <a:ext uri="{FF2B5EF4-FFF2-40B4-BE49-F238E27FC236}">
                    <a16:creationId xmlns:a16="http://schemas.microsoft.com/office/drawing/2014/main" id="{26F3738B-DBD6-B960-A931-B0B65F7055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1201333" y="207181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C5CBE8A9-517F-EA21-7AD9-95D73CEF6A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C5CBE8A9-517F-EA21-7AD9-95D73CEF6A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DAAF17A5-8CCB-61D1-9141-FD39B4A7A31A}"/>
                </a:ext>
              </a:extLst>
            </p:cNvPr>
            <p:cNvGrpSpPr/>
            <p:nvPr/>
          </p:nvGrpSpPr>
          <p:grpSpPr>
            <a:xfrm>
              <a:off x="9621464" y="2063568"/>
              <a:ext cx="1102825" cy="795528"/>
              <a:chOff x="1070992" y="2071810"/>
              <a:chExt cx="1102825" cy="795528"/>
            </a:xfrm>
          </p:grpSpPr>
          <p:pic>
            <p:nvPicPr>
              <p:cNvPr id="180" name="Picture 179" descr="A close-up of several coins">
                <a:extLst>
                  <a:ext uri="{FF2B5EF4-FFF2-40B4-BE49-F238E27FC236}">
                    <a16:creationId xmlns:a16="http://schemas.microsoft.com/office/drawing/2014/main" id="{EAA61DF3-A075-1DB2-ADA1-D25B208552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1201333" y="2071810"/>
                <a:ext cx="803273" cy="79552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C494F9B9-DE5E-83D7-3BE6-DFF5ACF0955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𝜆𝛿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C494F9B9-DE5E-83D7-3BE6-DFF5ACF095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992" y="2136356"/>
                    <a:ext cx="1102825" cy="58477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2" name="Right Brace 181">
              <a:extLst>
                <a:ext uri="{FF2B5EF4-FFF2-40B4-BE49-F238E27FC236}">
                  <a16:creationId xmlns:a16="http://schemas.microsoft.com/office/drawing/2014/main" id="{5A6B11FA-E67B-21E5-6F0D-4BD1180FC366}"/>
                </a:ext>
              </a:extLst>
            </p:cNvPr>
            <p:cNvSpPr/>
            <p:nvPr/>
          </p:nvSpPr>
          <p:spPr>
            <a:xfrm rot="5400000">
              <a:off x="7037615" y="2681618"/>
              <a:ext cx="305057" cy="2635396"/>
            </a:xfrm>
            <a:prstGeom prst="rightBrac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C6C1706C-625C-BE9B-4BB9-845B4E9F9B0A}"/>
                    </a:ext>
                  </a:extLst>
                </p:cNvPr>
                <p:cNvSpPr txBox="1"/>
                <p:nvPr/>
              </p:nvSpPr>
              <p:spPr>
                <a:xfrm>
                  <a:off x="1811881" y="4177446"/>
                  <a:ext cx="138230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C6C1706C-625C-BE9B-4BB9-845B4E9F9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1881" y="4177446"/>
                  <a:ext cx="1382305" cy="523220"/>
                </a:xfrm>
                <a:prstGeom prst="rect">
                  <a:avLst/>
                </a:prstGeom>
                <a:blipFill>
                  <a:blip r:embed="rId27"/>
                  <a:stretch>
                    <a:fillRect b="-17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5902D077-0F8E-A588-3476-CA81A190B73E}"/>
                    </a:ext>
                  </a:extLst>
                </p:cNvPr>
                <p:cNvSpPr txBox="1"/>
                <p:nvPr/>
              </p:nvSpPr>
              <p:spPr>
                <a:xfrm>
                  <a:off x="4296865" y="4204614"/>
                  <a:ext cx="138230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5902D077-0F8E-A588-3476-CA81A190B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6865" y="4204614"/>
                  <a:ext cx="1382305" cy="461665"/>
                </a:xfrm>
                <a:prstGeom prst="rect">
                  <a:avLst/>
                </a:prstGeom>
                <a:blipFill>
                  <a:blip r:embed="rId28"/>
                  <a:stretch>
                    <a:fillRect l="-4082" b="-6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5F3A2D40-EB97-52E2-B698-08A76FB2A729}"/>
                    </a:ext>
                  </a:extLst>
                </p:cNvPr>
                <p:cNvSpPr txBox="1"/>
                <p:nvPr/>
              </p:nvSpPr>
              <p:spPr>
                <a:xfrm>
                  <a:off x="6630383" y="4180998"/>
                  <a:ext cx="138230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5F3A2D40-EB97-52E2-B698-08A76FB2A7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383" y="4180998"/>
                  <a:ext cx="1382305" cy="461665"/>
                </a:xfrm>
                <a:prstGeom prst="rect">
                  <a:avLst/>
                </a:prstGeom>
                <a:blipFill>
                  <a:blip r:embed="rId29"/>
                  <a:stretch>
                    <a:fillRect l="-4082" b="-6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99637164-D22A-F481-21F7-EC29AB9A11C2}"/>
                  </a:ext>
                </a:extLst>
              </p:cNvPr>
              <p:cNvSpPr txBox="1"/>
              <p:nvPr/>
            </p:nvSpPr>
            <p:spPr>
              <a:xfrm>
                <a:off x="434103" y="4116320"/>
                <a:ext cx="3800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successes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99637164-D22A-F481-21F7-EC29AB9A1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3" y="4116320"/>
                <a:ext cx="3800015" cy="276999"/>
              </a:xfrm>
              <a:prstGeom prst="rect">
                <a:avLst/>
              </a:prstGeom>
              <a:blipFill>
                <a:blip r:embed="rId30"/>
                <a:stretch>
                  <a:fillRect l="-962" t="-2174" r="-96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34857A8A-9C79-B88C-26C3-C47226DCE9BF}"/>
                  </a:ext>
                </a:extLst>
              </p:cNvPr>
              <p:cNvSpPr txBox="1"/>
              <p:nvPr/>
            </p:nvSpPr>
            <p:spPr>
              <a:xfrm>
                <a:off x="942044" y="4600667"/>
                <a:ext cx="5445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𝐵𝑖𝑛𝑜𝑚𝑖𝑎𝑙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flips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probability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success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each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flip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34857A8A-9C79-B88C-26C3-C47226DCE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44" y="4600667"/>
                <a:ext cx="5445529" cy="276999"/>
              </a:xfrm>
              <a:prstGeom prst="rect">
                <a:avLst/>
              </a:prstGeom>
              <a:blipFill>
                <a:blip r:embed="rId31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8D47E42E-A1E2-544F-B48C-397E23F8CB54}"/>
                  </a:ext>
                </a:extLst>
              </p:cNvPr>
              <p:cNvSpPr txBox="1"/>
              <p:nvPr/>
            </p:nvSpPr>
            <p:spPr>
              <a:xfrm>
                <a:off x="175916" y="3303484"/>
                <a:ext cx="89095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WTS: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λt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also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stationary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increments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8D47E42E-A1E2-544F-B48C-397E23F8C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6" y="3303484"/>
                <a:ext cx="8909565" cy="461665"/>
              </a:xfrm>
              <a:prstGeom prst="rect">
                <a:avLst/>
              </a:prstGeom>
              <a:blipFill>
                <a:blip r:embed="rId32"/>
                <a:stretch>
                  <a:fillRect l="-10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0D3D68C3-7531-E5B4-21F0-4CE989E94EEB}"/>
                  </a:ext>
                </a:extLst>
              </p:cNvPr>
              <p:cNvSpPr txBox="1"/>
              <p:nvPr/>
            </p:nvSpPr>
            <p:spPr>
              <a:xfrm>
                <a:off x="942044" y="5065192"/>
                <a:ext cx="2068130" cy="506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𝐵𝑖𝑛𝑜𝑚𝑖𝑎𝑙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𝜆𝛿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0D3D68C3-7531-E5B4-21F0-4CE989E94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44" y="5065192"/>
                <a:ext cx="2068130" cy="506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AA102B55-FB82-26BD-C4A4-C167D5DB691E}"/>
              </a:ext>
            </a:extLst>
          </p:cNvPr>
          <p:cNvGrpSpPr/>
          <p:nvPr/>
        </p:nvGrpSpPr>
        <p:grpSpPr>
          <a:xfrm>
            <a:off x="7301596" y="4119403"/>
            <a:ext cx="3243527" cy="1209509"/>
            <a:chOff x="6878881" y="4181072"/>
            <a:chExt cx="3243527" cy="1209509"/>
          </a:xfrm>
        </p:grpSpPr>
        <p:sp>
          <p:nvSpPr>
            <p:cNvPr id="298" name="Speech Bubble: Oval 297">
              <a:extLst>
                <a:ext uri="{FF2B5EF4-FFF2-40B4-BE49-F238E27FC236}">
                  <a16:creationId xmlns:a16="http://schemas.microsoft.com/office/drawing/2014/main" id="{2D49862E-C545-A832-C6BE-D7321960B309}"/>
                </a:ext>
              </a:extLst>
            </p:cNvPr>
            <p:cNvSpPr/>
            <p:nvPr/>
          </p:nvSpPr>
          <p:spPr>
            <a:xfrm>
              <a:off x="6878881" y="4181072"/>
              <a:ext cx="3243527" cy="1209509"/>
            </a:xfrm>
            <a:prstGeom prst="wedgeEllipseCallout">
              <a:avLst>
                <a:gd name="adj1" fmla="val -53344"/>
                <a:gd name="adj2" fmla="val 4580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2B11EEC4-C44A-55C4-F2CF-6D84B21D1BF2}"/>
                    </a:ext>
                  </a:extLst>
                </p:cNvPr>
                <p:cNvSpPr txBox="1"/>
                <p:nvPr/>
              </p:nvSpPr>
              <p:spPr>
                <a:xfrm>
                  <a:off x="7212188" y="4377518"/>
                  <a:ext cx="281974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Q:</a:t>
                  </a:r>
                  <a:r>
                    <a:rPr lang="en-US" dirty="0"/>
                    <a:t>  What do we know about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for large 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and tiny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2B11EEC4-C44A-55C4-F2CF-6D84B21D1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2188" y="4377518"/>
                  <a:ext cx="2819746" cy="923330"/>
                </a:xfrm>
                <a:prstGeom prst="rect">
                  <a:avLst/>
                </a:prstGeom>
                <a:blipFill>
                  <a:blip r:embed="rId34"/>
                  <a:stretch>
                    <a:fillRect l="-1948" t="-3289" r="-1299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DD2BA33-27F1-A43D-C05C-14F1E047CB8A}"/>
              </a:ext>
            </a:extLst>
          </p:cNvPr>
          <p:cNvGrpSpPr/>
          <p:nvPr/>
        </p:nvGrpSpPr>
        <p:grpSpPr>
          <a:xfrm>
            <a:off x="7255893" y="5433475"/>
            <a:ext cx="4372791" cy="741756"/>
            <a:chOff x="7255893" y="5433475"/>
            <a:chExt cx="4372791" cy="741756"/>
          </a:xfrm>
        </p:grpSpPr>
        <p:sp>
          <p:nvSpPr>
            <p:cNvPr id="302" name="Speech Bubble: Oval 301">
              <a:extLst>
                <a:ext uri="{FF2B5EF4-FFF2-40B4-BE49-F238E27FC236}">
                  <a16:creationId xmlns:a16="http://schemas.microsoft.com/office/drawing/2014/main" id="{F90803AB-39F7-D179-5A3D-4764591B784F}"/>
                </a:ext>
              </a:extLst>
            </p:cNvPr>
            <p:cNvSpPr/>
            <p:nvPr/>
          </p:nvSpPr>
          <p:spPr>
            <a:xfrm>
              <a:off x="7255893" y="5433475"/>
              <a:ext cx="4372791" cy="741756"/>
            </a:xfrm>
            <a:prstGeom prst="wedgeEllipseCallout">
              <a:avLst>
                <a:gd name="adj1" fmla="val 59280"/>
                <a:gd name="adj2" fmla="val 4283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9E154F28-1F35-FA65-68F0-3A51548064F6}"/>
                    </a:ext>
                  </a:extLst>
                </p:cNvPr>
                <p:cNvSpPr txBox="1"/>
                <p:nvPr/>
              </p:nvSpPr>
              <p:spPr>
                <a:xfrm>
                  <a:off x="7908871" y="5450347"/>
                  <a:ext cx="3326078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/>
                    <a:t>A:</a:t>
                  </a:r>
                  <a:r>
                    <a:rPr lang="en-US" dirty="0"/>
                    <a:t>  By Exercise 3.8,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𝐵𝑖𝑛𝑜𝑚𝑖𝑎𝑙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𝑃𝑜𝑖𝑠𝑠𝑜𝑛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𝑛𝑝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9E154F28-1F35-FA65-68F0-3A5154806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871" y="5450347"/>
                  <a:ext cx="3326078" cy="646331"/>
                </a:xfrm>
                <a:prstGeom prst="rect">
                  <a:avLst/>
                </a:prstGeom>
                <a:blipFill>
                  <a:blip r:embed="rId35"/>
                  <a:stretch>
                    <a:fillRect l="-1465" t="-4717"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612D1690-269E-A502-59D3-C334F760A47C}"/>
                  </a:ext>
                </a:extLst>
              </p:cNvPr>
              <p:cNvSpPr txBox="1"/>
              <p:nvPr/>
            </p:nvSpPr>
            <p:spPr>
              <a:xfrm>
                <a:off x="942044" y="5703672"/>
                <a:ext cx="2984343" cy="506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𝑃𝑜𝑖𝑠𝑠𝑜𝑛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𝜆𝛿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612D1690-269E-A502-59D3-C334F760A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44" y="5703672"/>
                <a:ext cx="2984343" cy="506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612CDEB2-5378-F45F-3709-4DE869444C99}"/>
                  </a:ext>
                </a:extLst>
              </p:cNvPr>
              <p:cNvSpPr txBox="1"/>
              <p:nvPr/>
            </p:nvSpPr>
            <p:spPr>
              <a:xfrm>
                <a:off x="942044" y="6397427"/>
                <a:ext cx="15140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𝑃𝑜𝑖𝑠𝑠𝑜𝑛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612CDEB2-5378-F45F-3709-4DE869444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44" y="6397427"/>
                <a:ext cx="1514069" cy="276999"/>
              </a:xfrm>
              <a:prstGeom prst="rect">
                <a:avLst/>
              </a:prstGeom>
              <a:blipFill>
                <a:blip r:embed="rId37"/>
                <a:stretch>
                  <a:fillRect l="-161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9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6" grpId="0"/>
      <p:bldP spid="297" grpId="0"/>
      <p:bldP spid="306" grpId="0"/>
      <p:bldP spid="30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4326" y="6400800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Number Poisson Arrivals during a Random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23E6DA-3C26-9E6E-5C9F-11B869ABB69C}"/>
                  </a:ext>
                </a:extLst>
              </p:cNvPr>
              <p:cNvSpPr txBox="1"/>
              <p:nvPr/>
            </p:nvSpPr>
            <p:spPr>
              <a:xfrm>
                <a:off x="149224" y="1148832"/>
                <a:ext cx="83603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Jobs arrive to a system according to a Poisson process with rate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23E6DA-3C26-9E6E-5C9F-11B869ABB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4" y="1148832"/>
                <a:ext cx="8360366" cy="461665"/>
              </a:xfrm>
              <a:prstGeom prst="rect">
                <a:avLst/>
              </a:prstGeom>
              <a:blipFill>
                <a:blip r:embed="rId2"/>
                <a:stretch>
                  <a:fillRect l="-1093" t="-10526" r="-2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1FBAFA-AA4C-6B21-E753-FF8E1666BDEA}"/>
                  </a:ext>
                </a:extLst>
              </p:cNvPr>
              <p:cNvSpPr txBox="1"/>
              <p:nvPr/>
            </p:nvSpPr>
            <p:spPr>
              <a:xfrm>
                <a:off x="149224" y="2574954"/>
                <a:ext cx="25141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1FBAFA-AA4C-6B21-E753-FF8E1666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4" y="2574954"/>
                <a:ext cx="2514111" cy="461665"/>
              </a:xfrm>
              <a:prstGeom prst="rect">
                <a:avLst/>
              </a:prstGeom>
              <a:blipFill>
                <a:blip r:embed="rId3"/>
                <a:stretch>
                  <a:fillRect l="-36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E43107A-B87E-A0AA-62CF-9BD257CB4A26}"/>
              </a:ext>
            </a:extLst>
          </p:cNvPr>
          <p:cNvSpPr/>
          <p:nvPr/>
        </p:nvSpPr>
        <p:spPr>
          <a:xfrm>
            <a:off x="149224" y="3152136"/>
            <a:ext cx="11215092" cy="3467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97C178-05DA-4EEA-5B38-B17C93867209}"/>
                  </a:ext>
                </a:extLst>
              </p:cNvPr>
              <p:cNvSpPr txBox="1"/>
              <p:nvPr/>
            </p:nvSpPr>
            <p:spPr>
              <a:xfrm>
                <a:off x="149224" y="1849142"/>
                <a:ext cx="110362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arrivals occur during random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independent of the arrival process)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97C178-05DA-4EEA-5B38-B17C93867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4" y="1849142"/>
                <a:ext cx="11036291" cy="461665"/>
              </a:xfrm>
              <a:prstGeom prst="rect">
                <a:avLst/>
              </a:prstGeom>
              <a:blipFill>
                <a:blip r:embed="rId4"/>
                <a:stretch>
                  <a:fillRect l="-8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71CC06-4011-6731-525A-DCE85B7DC600}"/>
                  </a:ext>
                </a:extLst>
              </p:cNvPr>
              <p:cNvSpPr txBox="1"/>
              <p:nvPr/>
            </p:nvSpPr>
            <p:spPr>
              <a:xfrm>
                <a:off x="238624" y="3250037"/>
                <a:ext cx="4299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arrivals occur during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71CC06-4011-6731-525A-DCE85B7DC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24" y="3250037"/>
                <a:ext cx="4299382" cy="461665"/>
              </a:xfrm>
              <a:prstGeom prst="rect">
                <a:avLst/>
              </a:prstGeom>
              <a:blipFill>
                <a:blip r:embed="rId5"/>
                <a:stretch>
                  <a:fillRect l="-21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703305-DBA8-48AE-D836-8A9017364B4A}"/>
                  </a:ext>
                </a:extLst>
              </p:cNvPr>
              <p:cNvSpPr txBox="1"/>
              <p:nvPr/>
            </p:nvSpPr>
            <p:spPr>
              <a:xfrm>
                <a:off x="238624" y="3928632"/>
                <a:ext cx="4978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𝑃𝑜𝑖𝑠𝑠𝑜𝑛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⇒  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703305-DBA8-48AE-D836-8A901736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24" y="3928632"/>
                <a:ext cx="4978863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07679F-5A1A-0FF0-ACDE-188037794297}"/>
                  </a:ext>
                </a:extLst>
              </p:cNvPr>
              <p:cNvSpPr txBox="1"/>
              <p:nvPr/>
            </p:nvSpPr>
            <p:spPr>
              <a:xfrm>
                <a:off x="238624" y="4613258"/>
                <a:ext cx="4896597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]⋅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07679F-5A1A-0FF0-ACDE-18803779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24" y="4613258"/>
                <a:ext cx="4896597" cy="891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421E62-90AF-1686-00E6-04E5F8A97C67}"/>
                  </a:ext>
                </a:extLst>
              </p:cNvPr>
              <p:cNvSpPr txBox="1"/>
              <p:nvPr/>
            </p:nvSpPr>
            <p:spPr>
              <a:xfrm>
                <a:off x="1071288" y="5576085"/>
                <a:ext cx="3118931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]⋅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421E62-90AF-1686-00E6-04E5F8A97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88" y="5576085"/>
                <a:ext cx="3118931" cy="891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93FB0A6-43C8-E12D-CEFF-536AC2C1E7B8}"/>
                  </a:ext>
                </a:extLst>
              </p:cNvPr>
              <p:cNvSpPr txBox="1"/>
              <p:nvPr/>
            </p:nvSpPr>
            <p:spPr>
              <a:xfrm>
                <a:off x="3976032" y="5576085"/>
                <a:ext cx="2691378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93FB0A6-43C8-E12D-CEFF-536AC2C1E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32" y="5576085"/>
                <a:ext cx="2691378" cy="8914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68A9F36B-5BCA-5FBB-4AD7-67CE2C31EAE7}"/>
                  </a:ext>
                </a:extLst>
              </p:cNvPr>
              <p:cNvSpPr txBox="1"/>
              <p:nvPr/>
            </p:nvSpPr>
            <p:spPr>
              <a:xfrm>
                <a:off x="6476186" y="5796045"/>
                <a:ext cx="1388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68A9F36B-5BCA-5FBB-4AD7-67CE2C31E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186" y="5796045"/>
                <a:ext cx="1388329" cy="461665"/>
              </a:xfrm>
              <a:prstGeom prst="rect">
                <a:avLst/>
              </a:prstGeom>
              <a:blipFill>
                <a:blip r:embed="rId10"/>
                <a:stretch>
                  <a:fillRect r="-87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09BF566-F016-B771-7918-7E0C8C9BA9AF}"/>
              </a:ext>
            </a:extLst>
          </p:cNvPr>
          <p:cNvGrpSpPr/>
          <p:nvPr/>
        </p:nvGrpSpPr>
        <p:grpSpPr>
          <a:xfrm>
            <a:off x="4854423" y="2742844"/>
            <a:ext cx="2130578" cy="824354"/>
            <a:chOff x="6878881" y="4181072"/>
            <a:chExt cx="3243527" cy="1209509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91DDCB3-0F4A-AE46-38E6-31A00F2E95C3}"/>
                </a:ext>
              </a:extLst>
            </p:cNvPr>
            <p:cNvSpPr/>
            <p:nvPr/>
          </p:nvSpPr>
          <p:spPr>
            <a:xfrm>
              <a:off x="6878881" y="4181072"/>
              <a:ext cx="3243527" cy="1209509"/>
            </a:xfrm>
            <a:prstGeom prst="wedgeEllipseCallout">
              <a:avLst>
                <a:gd name="adj1" fmla="val -53344"/>
                <a:gd name="adj2" fmla="val 4580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BDF0C0-9A98-3E8C-04AF-83B99D4DF9E5}"/>
                    </a:ext>
                  </a:extLst>
                </p:cNvPr>
                <p:cNvSpPr txBox="1"/>
                <p:nvPr/>
              </p:nvSpPr>
              <p:spPr>
                <a:xfrm>
                  <a:off x="7212188" y="4377518"/>
                  <a:ext cx="239417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Q:</a:t>
                  </a:r>
                  <a:r>
                    <a:rPr lang="en-US" dirty="0"/>
                    <a:t>  How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/>
                    <a:t>      distributed?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BDF0C0-9A98-3E8C-04AF-83B99D4DF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2188" y="4377518"/>
                  <a:ext cx="2394171" cy="646331"/>
                </a:xfrm>
                <a:prstGeom prst="rect">
                  <a:avLst/>
                </a:prstGeom>
                <a:blipFill>
                  <a:blip r:embed="rId11"/>
                  <a:stretch>
                    <a:fillRect l="-3101" t="-8333" b="-680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93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  <p:bldP spid="12" grpId="0"/>
      <p:bldP spid="155" grpId="0"/>
      <p:bldP spid="1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Merging Independent Poisson processes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A6DD5-8124-45B1-03A9-02F73B287604}"/>
              </a:ext>
            </a:extLst>
          </p:cNvPr>
          <p:cNvGrpSpPr/>
          <p:nvPr/>
        </p:nvGrpSpPr>
        <p:grpSpPr>
          <a:xfrm>
            <a:off x="461010" y="1075225"/>
            <a:ext cx="11087100" cy="1293072"/>
            <a:chOff x="664566" y="3163058"/>
            <a:chExt cx="8266344" cy="2465178"/>
          </a:xfrm>
        </p:grpSpPr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96EDF3E7-8CEA-C86C-1858-92F76F37512D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63058"/>
              <a:ext cx="8266342" cy="24651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10A52E-41EC-1024-88C8-F3509AD4DB8F}"/>
                    </a:ext>
                  </a:extLst>
                </p:cNvPr>
                <p:cNvSpPr txBox="1"/>
                <p:nvPr/>
              </p:nvSpPr>
              <p:spPr>
                <a:xfrm>
                  <a:off x="664566" y="3229607"/>
                  <a:ext cx="8266342" cy="1544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Theorem 12.13 (Poisson Merging):   </a:t>
                  </a:r>
                  <a:r>
                    <a:rPr lang="en-US" sz="2400" dirty="0"/>
                    <a:t>Given two independent Poisson processes, where process 1 has rate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/>
                    <a:t> and process 2 has rate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, the merge of these is a single Poisson process with rate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. 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10A52E-41EC-1024-88C8-F3509AD4D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6" y="3229607"/>
                  <a:ext cx="8266342" cy="1544598"/>
                </a:xfrm>
                <a:prstGeom prst="rect">
                  <a:avLst/>
                </a:prstGeom>
                <a:blipFill>
                  <a:blip r:embed="rId2"/>
                  <a:stretch>
                    <a:fillRect l="-880" t="-6015" b="-63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id="{1541A5D4-D3DF-AA6A-DF89-B05514D84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89" y="2748322"/>
            <a:ext cx="6143758" cy="1614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2839D6-0BAD-8093-6A67-FC8396D01EB3}"/>
              </a:ext>
            </a:extLst>
          </p:cNvPr>
          <p:cNvGrpSpPr/>
          <p:nvPr/>
        </p:nvGrpSpPr>
        <p:grpSpPr>
          <a:xfrm>
            <a:off x="182881" y="3265766"/>
            <a:ext cx="1435608" cy="1033272"/>
            <a:chOff x="182881" y="3265766"/>
            <a:chExt cx="1435608" cy="1033272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E5B2FD15-F0B5-AB44-57CA-21B18F6516EF}"/>
                </a:ext>
              </a:extLst>
            </p:cNvPr>
            <p:cNvSpPr/>
            <p:nvPr/>
          </p:nvSpPr>
          <p:spPr>
            <a:xfrm>
              <a:off x="182881" y="3265766"/>
              <a:ext cx="1435608" cy="1033272"/>
            </a:xfrm>
            <a:prstGeom prst="wedgeEllipseCallout">
              <a:avLst>
                <a:gd name="adj1" fmla="val -52442"/>
                <a:gd name="adj2" fmla="val 74004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8CDC66-1937-D3F7-C220-0856303E0EDE}"/>
                </a:ext>
              </a:extLst>
            </p:cNvPr>
            <p:cNvSpPr txBox="1"/>
            <p:nvPr/>
          </p:nvSpPr>
          <p:spPr>
            <a:xfrm>
              <a:off x="461010" y="3459236"/>
              <a:ext cx="1006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proofs </a:t>
              </a:r>
            </a:p>
            <a:p>
              <a:r>
                <a:rPr lang="en-US" dirty="0"/>
                <a:t>at least!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A0E9040-A7D6-012F-175F-B2D9C57FCEF7}"/>
              </a:ext>
            </a:extLst>
          </p:cNvPr>
          <p:cNvSpPr/>
          <p:nvPr/>
        </p:nvSpPr>
        <p:spPr>
          <a:xfrm>
            <a:off x="423416" y="4964470"/>
            <a:ext cx="5465192" cy="15744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083229-E041-4E18-E845-A3C75A4F6F60}"/>
              </a:ext>
            </a:extLst>
          </p:cNvPr>
          <p:cNvSpPr/>
          <p:nvPr/>
        </p:nvSpPr>
        <p:spPr>
          <a:xfrm>
            <a:off x="6318376" y="4937673"/>
            <a:ext cx="5465192" cy="160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E7326C-329D-03D9-E45C-3C59551CDD96}"/>
              </a:ext>
            </a:extLst>
          </p:cNvPr>
          <p:cNvSpPr txBox="1"/>
          <p:nvPr/>
        </p:nvSpPr>
        <p:spPr>
          <a:xfrm>
            <a:off x="461010" y="5011841"/>
            <a:ext cx="7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CFE51F-2826-7A55-51AB-3341CB7C870F}"/>
              </a:ext>
            </a:extLst>
          </p:cNvPr>
          <p:cNvSpPr txBox="1"/>
          <p:nvPr/>
        </p:nvSpPr>
        <p:spPr>
          <a:xfrm>
            <a:off x="6401562" y="5011841"/>
            <a:ext cx="172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Alternate 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A0127E-9F11-293B-93E6-6DAB0EA765EA}"/>
                  </a:ext>
                </a:extLst>
              </p:cNvPr>
              <p:cNvSpPr txBox="1"/>
              <p:nvPr/>
            </p:nvSpPr>
            <p:spPr>
              <a:xfrm>
                <a:off x="964352" y="5900278"/>
                <a:ext cx="4572127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𝐸𝑥𝑝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𝐸𝑥𝑝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A0127E-9F11-293B-93E6-6DAB0EA76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52" y="5900278"/>
                <a:ext cx="4572127" cy="404983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0DAB23C-7CE0-7AC1-DCA7-3463980ADF3B}"/>
              </a:ext>
            </a:extLst>
          </p:cNvPr>
          <p:cNvSpPr txBox="1"/>
          <p:nvPr/>
        </p:nvSpPr>
        <p:spPr>
          <a:xfrm>
            <a:off x="461010" y="5475103"/>
            <a:ext cx="3921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Time to next event of merged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695AB7-5B4D-BD2C-3DF7-EAE81948A9EE}"/>
                  </a:ext>
                </a:extLst>
              </p:cNvPr>
              <p:cNvSpPr txBox="1"/>
              <p:nvPr/>
            </p:nvSpPr>
            <p:spPr>
              <a:xfrm>
                <a:off x="6318376" y="5378536"/>
                <a:ext cx="2663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𝑃𝑜𝑖𝑠𝑠𝑜𝑛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695AB7-5B4D-BD2C-3DF7-EAE81948A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376" y="5378536"/>
                <a:ext cx="266325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D98B5A-5828-1CEF-B644-381C5DDC4A48}"/>
                  </a:ext>
                </a:extLst>
              </p:cNvPr>
              <p:cNvSpPr txBox="1"/>
              <p:nvPr/>
            </p:nvSpPr>
            <p:spPr>
              <a:xfrm>
                <a:off x="9178798" y="5384972"/>
                <a:ext cx="2663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𝑃𝑜𝑖𝑠𝑠𝑜𝑛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D98B5A-5828-1CEF-B644-381C5DDC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8" y="5384972"/>
                <a:ext cx="266325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CE4C89-8075-43A1-9571-7D3EE73F0AE0}"/>
                  </a:ext>
                </a:extLst>
              </p:cNvPr>
              <p:cNvSpPr txBox="1"/>
              <p:nvPr/>
            </p:nvSpPr>
            <p:spPr>
              <a:xfrm>
                <a:off x="6303394" y="5868414"/>
                <a:ext cx="5465192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𝑚𝑒𝑟𝑔𝑒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)∼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𝑃𝑜𝑖𝑠𝑠𝑜𝑛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FCE4C89-8075-43A1-9571-7D3EE73F0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94" y="5868414"/>
                <a:ext cx="5465192" cy="391902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6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26" grpId="0"/>
      <p:bldP spid="28" grpId="0"/>
      <p:bldP spid="29" grpId="0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Poisson Splitting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A6DD5-8124-45B1-03A9-02F73B287604}"/>
              </a:ext>
            </a:extLst>
          </p:cNvPr>
          <p:cNvGrpSpPr/>
          <p:nvPr/>
        </p:nvGrpSpPr>
        <p:grpSpPr>
          <a:xfrm>
            <a:off x="461013" y="1075225"/>
            <a:ext cx="11178536" cy="1726324"/>
            <a:chOff x="664568" y="3163058"/>
            <a:chExt cx="8334517" cy="3291151"/>
          </a:xfrm>
        </p:grpSpPr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96EDF3E7-8CEA-C86C-1858-92F76F37512D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63058"/>
              <a:ext cx="8266342" cy="3291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10A52E-41EC-1024-88C8-F3509AD4DB8F}"/>
                    </a:ext>
                  </a:extLst>
                </p:cNvPr>
                <p:cNvSpPr txBox="1"/>
                <p:nvPr/>
              </p:nvSpPr>
              <p:spPr>
                <a:xfrm>
                  <a:off x="732743" y="3312394"/>
                  <a:ext cx="8266342" cy="2992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Theorem 12.14 (Poisson Splitting):   </a:t>
                  </a:r>
                  <a:r>
                    <a:rPr lang="en-US" sz="2400" dirty="0"/>
                    <a:t>Given a Poisson process with rate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2400" dirty="0"/>
                    <a:t>suppose each event is independently classified “type 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sz="2400" dirty="0"/>
                    <a:t>” with probability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and “type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B</a:t>
                  </a:r>
                  <a:r>
                    <a:rPr lang="en-US" sz="2400" dirty="0"/>
                    <a:t>” with probability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  </m:t>
                      </m:r>
                    </m:oMath>
                  </a14:m>
                  <a:r>
                    <a:rPr lang="en-US" sz="2400" dirty="0"/>
                    <a:t> Then the </a:t>
                  </a:r>
                  <a:r>
                    <a:rPr lang="en-US" sz="2400" dirty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sz="2400" dirty="0"/>
                    <a:t>’s form a Poisson process with rate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400" dirty="0"/>
                    <a:t> and the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B</a:t>
                  </a:r>
                  <a:r>
                    <a:rPr lang="en-US" sz="2400" dirty="0"/>
                    <a:t>’s form a Poisson process with rate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, and these processes are independent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10A52E-41EC-1024-88C8-F3509AD4D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743" y="3312394"/>
                  <a:ext cx="8266342" cy="2992479"/>
                </a:xfrm>
                <a:prstGeom prst="rect">
                  <a:avLst/>
                </a:prstGeom>
                <a:blipFill>
                  <a:blip r:embed="rId2"/>
                  <a:stretch>
                    <a:fillRect l="-880" t="-3101" b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1F57B8D9-3A20-8CFD-B8F3-FE84C378C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16" y="3015240"/>
            <a:ext cx="7072228" cy="25758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E3304A-1710-2A28-089B-4EA17807725B}"/>
              </a:ext>
            </a:extLst>
          </p:cNvPr>
          <p:cNvGrpSpPr/>
          <p:nvPr/>
        </p:nvGrpSpPr>
        <p:grpSpPr>
          <a:xfrm>
            <a:off x="552452" y="5899949"/>
            <a:ext cx="11396976" cy="756137"/>
            <a:chOff x="461012" y="5726443"/>
            <a:chExt cx="11396976" cy="756137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5E71B5DB-D249-EEAC-86AB-0FC6328D7086}"/>
                </a:ext>
              </a:extLst>
            </p:cNvPr>
            <p:cNvSpPr/>
            <p:nvPr/>
          </p:nvSpPr>
          <p:spPr>
            <a:xfrm>
              <a:off x="461012" y="5726443"/>
              <a:ext cx="11087097" cy="756137"/>
            </a:xfrm>
            <a:prstGeom prst="wedgeEllipseCallout">
              <a:avLst>
                <a:gd name="adj1" fmla="val -49369"/>
                <a:gd name="adj2" fmla="val 6733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D45865-A863-83DE-F6E5-414123C1A48E}"/>
                </a:ext>
              </a:extLst>
            </p:cNvPr>
            <p:cNvSpPr txBox="1"/>
            <p:nvPr/>
          </p:nvSpPr>
          <p:spPr>
            <a:xfrm>
              <a:off x="1122934" y="5873678"/>
              <a:ext cx="107350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Hard to believe because time between </a:t>
              </a:r>
              <a:r>
                <a:rPr lang="en-US" sz="2400" dirty="0">
                  <a:solidFill>
                    <a:srgbClr val="FF0000"/>
                  </a:solidFill>
                </a:rPr>
                <a:t>A</a:t>
              </a:r>
              <a:r>
                <a:rPr lang="en-US" sz="2400" dirty="0"/>
                <a:t>’s doesn’t look Exponentially distributed!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0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Poisson Splitting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10A52E-41EC-1024-88C8-F3509AD4DB8F}"/>
              </a:ext>
            </a:extLst>
          </p:cNvPr>
          <p:cNvSpPr txBox="1"/>
          <p:nvPr/>
        </p:nvSpPr>
        <p:spPr>
          <a:xfrm>
            <a:off x="397513" y="1045892"/>
            <a:ext cx="165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Intuition:</a:t>
            </a:r>
            <a:endParaRPr lang="en-US" sz="2400" dirty="0"/>
          </a:p>
        </p:txBody>
      </p:sp>
      <p:pic>
        <p:nvPicPr>
          <p:cNvPr id="2" name="Picture 1" descr="A graph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AFDFA023-834E-4EC8-9AA7-8F7E5431E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7" y="1771829"/>
            <a:ext cx="7269988" cy="457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824D3-03C5-5E8F-B98B-F16230FA7A3A}"/>
              </a:ext>
            </a:extLst>
          </p:cNvPr>
          <p:cNvSpPr txBox="1"/>
          <p:nvPr/>
        </p:nvSpPr>
        <p:spPr>
          <a:xfrm>
            <a:off x="8690483" y="1931943"/>
            <a:ext cx="2428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Type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 success </a:t>
            </a:r>
          </a:p>
          <a:p>
            <a:r>
              <a:rPr lang="en-US" sz="2000" dirty="0"/>
              <a:t>happens only when</a:t>
            </a:r>
          </a:p>
          <a:p>
            <a:r>
              <a:rPr lang="en-US" sz="2000" b="1" dirty="0"/>
              <a:t>both</a:t>
            </a:r>
            <a:r>
              <a:rPr lang="en-US" sz="2000" dirty="0"/>
              <a:t> coins are heads!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506A0-8171-157A-A958-D80B0DB3CAC0}"/>
                  </a:ext>
                </a:extLst>
              </p:cNvPr>
              <p:cNvSpPr txBox="1"/>
              <p:nvPr/>
            </p:nvSpPr>
            <p:spPr>
              <a:xfrm>
                <a:off x="8722179" y="3740219"/>
                <a:ext cx="274761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Time to next type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sz="2000" dirty="0"/>
                  <a:t> is </a:t>
                </a:r>
              </a:p>
              <a:p>
                <a:r>
                  <a:rPr lang="en-US" sz="2000" dirty="0"/>
                  <a:t>time until Heads for coin</a:t>
                </a:r>
              </a:p>
              <a:p>
                <a:r>
                  <a:rPr lang="en-US" sz="20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506A0-8171-157A-A958-D80B0DB3C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179" y="3740219"/>
                <a:ext cx="2747612" cy="1015663"/>
              </a:xfrm>
              <a:prstGeom prst="rect">
                <a:avLst/>
              </a:prstGeom>
              <a:blipFill>
                <a:blip r:embed="rId3"/>
                <a:stretch>
                  <a:fillRect l="-2439" t="-3614" r="-1552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2B6E95-1649-5A60-BE41-ED8F336E5F67}"/>
                  </a:ext>
                </a:extLst>
              </p:cNvPr>
              <p:cNvSpPr txBox="1"/>
              <p:nvPr/>
            </p:nvSpPr>
            <p:spPr>
              <a:xfrm>
                <a:off x="8648408" y="5124682"/>
                <a:ext cx="30815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2B6E95-1649-5A60-BE41-ED8F336E5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408" y="5124682"/>
                <a:ext cx="3081528" cy="461665"/>
              </a:xfrm>
              <a:prstGeom prst="rect">
                <a:avLst/>
              </a:prstGeom>
              <a:blipFill>
                <a:blip r:embed="rId4"/>
                <a:stretch>
                  <a:fillRect l="-3168" t="-13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0FA99F7-A104-294C-3B5C-3A29B664CCD9}"/>
              </a:ext>
            </a:extLst>
          </p:cNvPr>
          <p:cNvGrpSpPr/>
          <p:nvPr/>
        </p:nvGrpSpPr>
        <p:grpSpPr>
          <a:xfrm>
            <a:off x="8037120" y="5991117"/>
            <a:ext cx="3081528" cy="707886"/>
            <a:chOff x="8037120" y="5991117"/>
            <a:chExt cx="3081528" cy="707886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55CE8790-F941-393C-DED7-0F8613D621DB}"/>
                </a:ext>
              </a:extLst>
            </p:cNvPr>
            <p:cNvSpPr/>
            <p:nvPr/>
          </p:nvSpPr>
          <p:spPr>
            <a:xfrm>
              <a:off x="8037120" y="5991117"/>
              <a:ext cx="3081528" cy="657667"/>
            </a:xfrm>
            <a:prstGeom prst="wedgeEllipseCallout">
              <a:avLst>
                <a:gd name="adj1" fmla="val 50977"/>
                <a:gd name="adj2" fmla="val 5971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71C93C-3838-6A97-E2AA-709D43B038B3}"/>
                </a:ext>
              </a:extLst>
            </p:cNvPr>
            <p:cNvSpPr txBox="1"/>
            <p:nvPr/>
          </p:nvSpPr>
          <p:spPr>
            <a:xfrm>
              <a:off x="8604196" y="5991117"/>
              <a:ext cx="2073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See your textbook</a:t>
              </a:r>
            </a:p>
            <a:p>
              <a:pPr algn="ctr"/>
              <a:r>
                <a:rPr lang="en-US" sz="2000" dirty="0"/>
                <a:t>for full proof.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8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8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/>
              <a:t>Uniformity</a:t>
            </a:r>
            <a:endParaRPr lang="en-US" sz="4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A6DD5-8124-45B1-03A9-02F73B287604}"/>
              </a:ext>
            </a:extLst>
          </p:cNvPr>
          <p:cNvGrpSpPr/>
          <p:nvPr/>
        </p:nvGrpSpPr>
        <p:grpSpPr>
          <a:xfrm>
            <a:off x="461013" y="1075225"/>
            <a:ext cx="11178536" cy="927311"/>
            <a:chOff x="664568" y="3163058"/>
            <a:chExt cx="8334517" cy="3291151"/>
          </a:xfrm>
        </p:grpSpPr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96EDF3E7-8CEA-C86C-1858-92F76F37512D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63058"/>
              <a:ext cx="8266342" cy="3291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10A52E-41EC-1024-88C8-F3509AD4DB8F}"/>
                    </a:ext>
                  </a:extLst>
                </p:cNvPr>
                <p:cNvSpPr txBox="1"/>
                <p:nvPr/>
              </p:nvSpPr>
              <p:spPr>
                <a:xfrm>
                  <a:off x="732743" y="3461730"/>
                  <a:ext cx="8266342" cy="1584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Theorem 12.15 (Uniformity):   </a:t>
                  </a:r>
                  <a:r>
                    <a:rPr lang="en-US" sz="2400" dirty="0"/>
                    <a:t>Given that one event of a Poisson process has occurred by time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400" dirty="0"/>
                    <a:t>, that event is equally likely to have occurred anywhere 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 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10A52E-41EC-1024-88C8-F3509AD4D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743" y="3461730"/>
                  <a:ext cx="8266342" cy="1584255"/>
                </a:xfrm>
                <a:prstGeom prst="rect">
                  <a:avLst/>
                </a:prstGeom>
                <a:blipFill>
                  <a:blip r:embed="rId2"/>
                  <a:stretch>
                    <a:fillRect l="-880" t="-10959" b="-1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C59CAEA-57FD-0837-00FD-2484033CA4D3}"/>
              </a:ext>
            </a:extLst>
          </p:cNvPr>
          <p:cNvGrpSpPr/>
          <p:nvPr/>
        </p:nvGrpSpPr>
        <p:grpSpPr>
          <a:xfrm>
            <a:off x="461014" y="5611601"/>
            <a:ext cx="11178534" cy="927311"/>
            <a:chOff x="664568" y="3163058"/>
            <a:chExt cx="8306993" cy="3291151"/>
          </a:xfrm>
        </p:grpSpPr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B1EDC186-0753-1ED5-0DF8-3B11DBCA6D4C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63058"/>
              <a:ext cx="8266342" cy="3291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32184BB-DD1E-1060-7836-1DA810116528}"/>
                    </a:ext>
                  </a:extLst>
                </p:cNvPr>
                <p:cNvSpPr txBox="1"/>
                <p:nvPr/>
              </p:nvSpPr>
              <p:spPr>
                <a:xfrm>
                  <a:off x="732743" y="3461728"/>
                  <a:ext cx="8238818" cy="2949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Theorem 12.15 (Uniformity -- Generalization):   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events of a Poisson process occur by time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400" dirty="0"/>
                    <a:t>, the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400" dirty="0"/>
                    <a:t> events are distributed independently and uniformly 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 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32184BB-DD1E-1060-7836-1DA810116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743" y="3461728"/>
                  <a:ext cx="8238818" cy="2949320"/>
                </a:xfrm>
                <a:prstGeom prst="rect">
                  <a:avLst/>
                </a:prstGeom>
                <a:blipFill>
                  <a:blip r:embed="rId3"/>
                  <a:stretch>
                    <a:fillRect l="-880" t="-5839" b="-153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0E9265F-A005-BBFE-0D90-59F2F8583991}"/>
              </a:ext>
            </a:extLst>
          </p:cNvPr>
          <p:cNvSpPr/>
          <p:nvPr/>
        </p:nvSpPr>
        <p:spPr>
          <a:xfrm>
            <a:off x="461013" y="2280882"/>
            <a:ext cx="11087096" cy="3188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520D14-8161-6488-1031-033C2F43BA4A}"/>
              </a:ext>
            </a:extLst>
          </p:cNvPr>
          <p:cNvSpPr txBox="1"/>
          <p:nvPr/>
        </p:nvSpPr>
        <p:spPr>
          <a:xfrm>
            <a:off x="498607" y="2317610"/>
            <a:ext cx="156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F06829-4259-4A0F-28F9-D9FAE72925BD}"/>
                  </a:ext>
                </a:extLst>
              </p:cNvPr>
              <p:cNvSpPr txBox="1"/>
              <p:nvPr/>
            </p:nvSpPr>
            <p:spPr>
              <a:xfrm>
                <a:off x="643891" y="2982381"/>
                <a:ext cx="25498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F06829-4259-4A0F-28F9-D9FAE729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1" y="2982381"/>
                <a:ext cx="2549886" cy="400110"/>
              </a:xfrm>
              <a:prstGeom prst="rect">
                <a:avLst/>
              </a:prstGeom>
              <a:blipFill>
                <a:blip r:embed="rId4"/>
                <a:stretch>
                  <a:fillRect l="-71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364C9E-C632-6318-9E42-F6AA085B1153}"/>
                  </a:ext>
                </a:extLst>
              </p:cNvPr>
              <p:cNvSpPr txBox="1"/>
              <p:nvPr/>
            </p:nvSpPr>
            <p:spPr>
              <a:xfrm>
                <a:off x="1529535" y="2344760"/>
                <a:ext cx="41435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be the time of that one event: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364C9E-C632-6318-9E42-F6AA085B1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35" y="2344760"/>
                <a:ext cx="4143556" cy="400110"/>
              </a:xfrm>
              <a:prstGeom prst="rect">
                <a:avLst/>
              </a:prstGeom>
              <a:blipFill>
                <a:blip r:embed="rId5"/>
                <a:stretch>
                  <a:fillRect l="-161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489E84-1323-751B-79F9-41241B776827}"/>
                  </a:ext>
                </a:extLst>
              </p:cNvPr>
              <p:cNvSpPr txBox="1"/>
              <p:nvPr/>
            </p:nvSpPr>
            <p:spPr>
              <a:xfrm>
                <a:off x="2964836" y="2797951"/>
                <a:ext cx="3394182" cy="745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&amp;   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=1}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=1}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489E84-1323-751B-79F9-41241B776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36" y="2797951"/>
                <a:ext cx="3394182" cy="7450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ECBA27-E330-2176-1333-697BE54AA5BB}"/>
                  </a:ext>
                </a:extLst>
              </p:cNvPr>
              <p:cNvSpPr txBox="1"/>
              <p:nvPr/>
            </p:nvSpPr>
            <p:spPr>
              <a:xfrm>
                <a:off x="6509191" y="2777095"/>
                <a:ext cx="3912012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{1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event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0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events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]} </m:t>
                          </m:r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1!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ECBA27-E330-2176-1333-697BE54A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91" y="2777095"/>
                <a:ext cx="3912012" cy="980525"/>
              </a:xfrm>
              <a:prstGeom prst="rect">
                <a:avLst/>
              </a:prstGeom>
              <a:blipFill>
                <a:blip r:embed="rId7"/>
                <a:stretch>
                  <a:fillRect l="-7632" r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CBC250-CE75-8699-B16A-45BE18820C60}"/>
                  </a:ext>
                </a:extLst>
              </p:cNvPr>
              <p:cNvSpPr txBox="1"/>
              <p:nvPr/>
            </p:nvSpPr>
            <p:spPr>
              <a:xfrm>
                <a:off x="6597583" y="3834093"/>
                <a:ext cx="3912012" cy="763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event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events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]} 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CBC250-CE75-8699-B16A-45BE18820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83" y="3834093"/>
                <a:ext cx="3912012" cy="763542"/>
              </a:xfrm>
              <a:prstGeom prst="rect">
                <a:avLst/>
              </a:prstGeom>
              <a:blipFill>
                <a:blip r:embed="rId8"/>
                <a:stretch>
                  <a:fillRect l="-9502" r="-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7CDB21-C5A0-2438-7651-D260746DDA29}"/>
                  </a:ext>
                </a:extLst>
              </p:cNvPr>
              <p:cNvSpPr txBox="1"/>
              <p:nvPr/>
            </p:nvSpPr>
            <p:spPr>
              <a:xfrm>
                <a:off x="6228775" y="4674108"/>
                <a:ext cx="3912012" cy="795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7CDB21-C5A0-2438-7651-D260746DD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775" y="4674108"/>
                <a:ext cx="3912012" cy="7951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EE9CEB-2883-F44D-A119-F4BCF61A5ED3}"/>
                  </a:ext>
                </a:extLst>
              </p:cNvPr>
              <p:cNvSpPr txBox="1"/>
              <p:nvPr/>
            </p:nvSpPr>
            <p:spPr>
              <a:xfrm>
                <a:off x="9907756" y="4810279"/>
                <a:ext cx="86399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EE9CEB-2883-F44D-A119-F4BCF61A5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756" y="4810279"/>
                <a:ext cx="863990" cy="6172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6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the Exponential distribution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474A6-0210-9EF8-280E-071BBCD3CABD}"/>
              </a:ext>
            </a:extLst>
          </p:cNvPr>
          <p:cNvGrpSpPr/>
          <p:nvPr/>
        </p:nvGrpSpPr>
        <p:grpSpPr>
          <a:xfrm>
            <a:off x="459944" y="1096563"/>
            <a:ext cx="5397005" cy="2741979"/>
            <a:chOff x="459944" y="1318472"/>
            <a:chExt cx="5397005" cy="27325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459944" y="1318472"/>
              <a:ext cx="5397005" cy="2732533"/>
              <a:chOff x="664567" y="3163058"/>
              <a:chExt cx="11129411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10"/>
                    <a:ext cx="10419068" cy="7499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A r.v. is </a:t>
                    </a:r>
                    <a:r>
                      <a:rPr lang="en-US" sz="2400" b="1" dirty="0"/>
                      <a:t>Exponentially distributed</a:t>
                    </a:r>
                  </a:p>
                  <a:p>
                    <a:r>
                      <a:rPr lang="en-US" sz="2400" b="0" dirty="0"/>
                      <a:t>with </a:t>
                    </a:r>
                    <a:r>
                      <a:rPr lang="en-US" sz="2400" dirty="0"/>
                      <a:t>rate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written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𝑬𝒙𝒑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if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10"/>
                    <a:ext cx="10419068" cy="74994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09" t="-5882" r="-724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6BEE8-A84A-97CE-C60F-E618BD7AB8ED}"/>
                </a:ext>
              </a:extLst>
            </p:cNvPr>
            <p:cNvGrpSpPr/>
            <p:nvPr/>
          </p:nvGrpSpPr>
          <p:grpSpPr>
            <a:xfrm>
              <a:off x="668870" y="2350822"/>
              <a:ext cx="4036028" cy="1486579"/>
              <a:chOff x="3615761" y="2224989"/>
              <a:chExt cx="4036028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/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EBB8C040-62B6-3044-C190-D133975114D8}"/>
                  </a:ext>
                </a:extLst>
              </p:cNvPr>
              <p:cNvSpPr/>
              <p:nvPr/>
            </p:nvSpPr>
            <p:spPr>
              <a:xfrm>
                <a:off x="5023780" y="2224989"/>
                <a:ext cx="454237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422E09-3448-90DA-D142-EB3E52E908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48" y="1425291"/>
            <a:ext cx="4099694" cy="3294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CE1542-411E-0CAC-FA20-AD5CDF04D54A}"/>
              </a:ext>
            </a:extLst>
          </p:cNvPr>
          <p:cNvGrpSpPr/>
          <p:nvPr/>
        </p:nvGrpSpPr>
        <p:grpSpPr>
          <a:xfrm>
            <a:off x="360966" y="4133307"/>
            <a:ext cx="6359323" cy="1242059"/>
            <a:chOff x="360966" y="4133307"/>
            <a:chExt cx="6359323" cy="12420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A81972-6F74-2B8C-E1B0-D41120E99780}"/>
                </a:ext>
              </a:extLst>
            </p:cNvPr>
            <p:cNvSpPr/>
            <p:nvPr/>
          </p:nvSpPr>
          <p:spPr>
            <a:xfrm>
              <a:off x="459944" y="4133307"/>
              <a:ext cx="6260345" cy="12420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EEEC49E-122A-024C-62AE-CB913A32AE4E}"/>
                    </a:ext>
                  </a:extLst>
                </p:cNvPr>
                <p:cNvSpPr txBox="1"/>
                <p:nvPr/>
              </p:nvSpPr>
              <p:spPr>
                <a:xfrm>
                  <a:off x="360966" y="4328478"/>
                  <a:ext cx="6359323" cy="8903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EEEC49E-122A-024C-62AE-CB913A32AE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966" y="4328478"/>
                  <a:ext cx="6359323" cy="8903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CB0263-49C4-CB73-CABC-A69DAC8900ED}"/>
                  </a:ext>
                </a:extLst>
              </p:cNvPr>
              <p:cNvSpPr txBox="1"/>
              <p:nvPr/>
            </p:nvSpPr>
            <p:spPr>
              <a:xfrm>
                <a:off x="9334022" y="1318472"/>
                <a:ext cx="2470730" cy="19563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and tail both drop off by a constant factor,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 with each unit increase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CB0263-49C4-CB73-CABC-A69DAC89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022" y="1318472"/>
                <a:ext cx="2470730" cy="1956305"/>
              </a:xfrm>
              <a:prstGeom prst="rect">
                <a:avLst/>
              </a:prstGeom>
              <a:blipFill>
                <a:blip r:embed="rId8"/>
                <a:stretch>
                  <a:fillRect l="-3704" t="-2492" r="-4198" b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B4734BE-2176-0978-46B2-3C3ADE386172}"/>
              </a:ext>
            </a:extLst>
          </p:cNvPr>
          <p:cNvGrpSpPr/>
          <p:nvPr/>
        </p:nvGrpSpPr>
        <p:grpSpPr>
          <a:xfrm>
            <a:off x="203389" y="5479417"/>
            <a:ext cx="6508184" cy="902980"/>
            <a:chOff x="203389" y="5479417"/>
            <a:chExt cx="6508184" cy="90298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72ADEB-EE38-9613-3212-BB27A9FA93DE}"/>
                </a:ext>
              </a:extLst>
            </p:cNvPr>
            <p:cNvSpPr/>
            <p:nvPr/>
          </p:nvSpPr>
          <p:spPr>
            <a:xfrm>
              <a:off x="451228" y="5479417"/>
              <a:ext cx="6260345" cy="9029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BA861E1-475D-70E7-093F-37791EF38D42}"/>
                    </a:ext>
                  </a:extLst>
                </p:cNvPr>
                <p:cNvSpPr txBox="1"/>
                <p:nvPr/>
              </p:nvSpPr>
              <p:spPr>
                <a:xfrm>
                  <a:off x="203389" y="5751466"/>
                  <a:ext cx="4114800" cy="4789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400" dirty="0"/>
                          <m:t>if</m:t>
                        </m:r>
                        <m:r>
                          <m:rPr>
                            <m:nor/>
                          </m:rPr>
                          <a:rPr lang="en-US" sz="2400" dirty="0"/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BA861E1-475D-70E7-093F-37791EF38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389" y="5751466"/>
                  <a:ext cx="4114800" cy="478977"/>
                </a:xfrm>
                <a:prstGeom prst="rect">
                  <a:avLst/>
                </a:prstGeom>
                <a:blipFill>
                  <a:blip r:embed="rId9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13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the 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3B3BEA-D4A9-6F0B-9F69-6C7E91559BF7}"/>
                  </a:ext>
                </a:extLst>
              </p:cNvPr>
              <p:cNvSpPr txBox="1"/>
              <p:nvPr/>
            </p:nvSpPr>
            <p:spPr>
              <a:xfrm>
                <a:off x="2604461" y="1001528"/>
                <a:ext cx="610391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u="sng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 u="sng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800" i="1" u="sng" smtClean="0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800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u="sng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2800" u="sng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3B3BEA-D4A9-6F0B-9F69-6C7E91559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461" y="1001528"/>
                <a:ext cx="61039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3A8B13F-44E8-0976-EC4D-FD87D16F3D97}"/>
              </a:ext>
            </a:extLst>
          </p:cNvPr>
          <p:cNvGrpSpPr/>
          <p:nvPr/>
        </p:nvGrpSpPr>
        <p:grpSpPr>
          <a:xfrm>
            <a:off x="838200" y="1866221"/>
            <a:ext cx="2027115" cy="878076"/>
            <a:chOff x="1630484" y="1841274"/>
            <a:chExt cx="2027115" cy="878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C56ED5-E7E1-B2A2-BCDB-E0B80A6B2BC6}"/>
                    </a:ext>
                  </a:extLst>
                </p:cNvPr>
                <p:cNvSpPr txBox="1"/>
                <p:nvPr/>
              </p:nvSpPr>
              <p:spPr>
                <a:xfrm>
                  <a:off x="1630484" y="2107870"/>
                  <a:ext cx="107709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8C56ED5-E7E1-B2A2-BCDB-E0B80A6B2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484" y="2107870"/>
                  <a:ext cx="107709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25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6DAD5F-B410-C648-AB1C-5A286BFBEE91}"/>
                </a:ext>
              </a:extLst>
            </p:cNvPr>
            <p:cNvSpPr/>
            <p:nvPr/>
          </p:nvSpPr>
          <p:spPr>
            <a:xfrm>
              <a:off x="2826326" y="1841274"/>
              <a:ext cx="831273" cy="8780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4899A1-A440-7A6A-8222-43D00334AB58}"/>
              </a:ext>
            </a:extLst>
          </p:cNvPr>
          <p:cNvGrpSpPr/>
          <p:nvPr/>
        </p:nvGrpSpPr>
        <p:grpSpPr>
          <a:xfrm>
            <a:off x="4612836" y="1892307"/>
            <a:ext cx="2314437" cy="878076"/>
            <a:chOff x="4612836" y="1892307"/>
            <a:chExt cx="2314437" cy="878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17FA87F-7E0A-4658-BC2A-EDBA0E7315D7}"/>
                    </a:ext>
                  </a:extLst>
                </p:cNvPr>
                <p:cNvSpPr txBox="1"/>
                <p:nvPr/>
              </p:nvSpPr>
              <p:spPr>
                <a:xfrm>
                  <a:off x="4612836" y="2101932"/>
                  <a:ext cx="14699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𝑽𝒂𝒓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)=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17FA87F-7E0A-4658-BC2A-EDBA0E7315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836" y="2101932"/>
                  <a:ext cx="146995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564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3D4CAF-4D9F-DAEC-AEC6-68B5EA243225}"/>
                </a:ext>
              </a:extLst>
            </p:cNvPr>
            <p:cNvSpPr/>
            <p:nvPr/>
          </p:nvSpPr>
          <p:spPr>
            <a:xfrm>
              <a:off x="6096000" y="1892307"/>
              <a:ext cx="831273" cy="8780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E8D3BB-607A-56B2-D83E-A10C6A09B34A}"/>
              </a:ext>
            </a:extLst>
          </p:cNvPr>
          <p:cNvGrpSpPr/>
          <p:nvPr/>
        </p:nvGrpSpPr>
        <p:grpSpPr>
          <a:xfrm>
            <a:off x="8311667" y="1856459"/>
            <a:ext cx="3042133" cy="922043"/>
            <a:chOff x="8311667" y="1892307"/>
            <a:chExt cx="3042133" cy="922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8590C5-0D0A-9666-211F-67C7DAEC115A}"/>
                    </a:ext>
                  </a:extLst>
                </p:cNvPr>
                <p:cNvSpPr txBox="1"/>
                <p:nvPr/>
              </p:nvSpPr>
              <p:spPr>
                <a:xfrm>
                  <a:off x="8311667" y="1892307"/>
                  <a:ext cx="2147767" cy="756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𝑽𝒂𝒓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8590C5-0D0A-9666-211F-67C7DAEC11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1667" y="1892307"/>
                  <a:ext cx="2147767" cy="7564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493F2A-A0F4-A1E6-ABB6-EC83751215E7}"/>
                </a:ext>
              </a:extLst>
            </p:cNvPr>
            <p:cNvSpPr/>
            <p:nvPr/>
          </p:nvSpPr>
          <p:spPr>
            <a:xfrm>
              <a:off x="10522527" y="1892307"/>
              <a:ext cx="831273" cy="92204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5FA208-D6A3-BF02-7736-99D6079D7D3F}"/>
                  </a:ext>
                </a:extLst>
              </p:cNvPr>
              <p:cNvSpPr txBox="1"/>
              <p:nvPr/>
            </p:nvSpPr>
            <p:spPr>
              <a:xfrm>
                <a:off x="2081544" y="1911105"/>
                <a:ext cx="78377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5FA208-D6A3-BF02-7736-99D6079D7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44" y="1911105"/>
                <a:ext cx="783771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202BC6-A350-EA83-E9CB-6B6DBDFEEE0A}"/>
                  </a:ext>
                </a:extLst>
              </p:cNvPr>
              <p:cNvSpPr txBox="1"/>
              <p:nvPr/>
            </p:nvSpPr>
            <p:spPr>
              <a:xfrm>
                <a:off x="6106539" y="1924395"/>
                <a:ext cx="760020" cy="786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202BC6-A350-EA83-E9CB-6B6DBDFE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39" y="1924395"/>
                <a:ext cx="760020" cy="786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957FB9-7033-D44E-0ED3-B7E7D68B09EA}"/>
                  </a:ext>
                </a:extLst>
              </p:cNvPr>
              <p:cNvSpPr txBox="1"/>
              <p:nvPr/>
            </p:nvSpPr>
            <p:spPr>
              <a:xfrm>
                <a:off x="10459434" y="2020166"/>
                <a:ext cx="7837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957FB9-7033-D44E-0ED3-B7E7D68B0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434" y="2020166"/>
                <a:ext cx="78377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B8A7DFD-38AF-FB45-473C-393A50749FA1}"/>
              </a:ext>
            </a:extLst>
          </p:cNvPr>
          <p:cNvSpPr txBox="1"/>
          <p:nvPr/>
        </p:nvSpPr>
        <p:spPr>
          <a:xfrm>
            <a:off x="599704" y="3426719"/>
            <a:ext cx="383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  </a:t>
            </a:r>
            <a:r>
              <a:rPr lang="en-US" sz="2800" u="sng" dirty="0"/>
              <a:t>Memoryless Property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EBFC73-C675-47DA-2515-FD5CDA32C442}"/>
              </a:ext>
            </a:extLst>
          </p:cNvPr>
          <p:cNvGrpSpPr/>
          <p:nvPr/>
        </p:nvGrpSpPr>
        <p:grpSpPr>
          <a:xfrm>
            <a:off x="4605051" y="3642493"/>
            <a:ext cx="5148549" cy="1009827"/>
            <a:chOff x="4605051" y="3642493"/>
            <a:chExt cx="5148549" cy="1009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951D9E7-77A3-6197-582C-7D3003A0B873}"/>
                    </a:ext>
                  </a:extLst>
                </p:cNvPr>
                <p:cNvSpPr txBox="1"/>
                <p:nvPr/>
              </p:nvSpPr>
              <p:spPr>
                <a:xfrm>
                  <a:off x="4605051" y="3869817"/>
                  <a:ext cx="383707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}= 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951D9E7-77A3-6197-582C-7D3003A0B8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051" y="3869817"/>
                  <a:ext cx="3837076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475747-5624-D9D4-BB44-70C7AC0C5875}"/>
                </a:ext>
              </a:extLst>
            </p:cNvPr>
            <p:cNvSpPr/>
            <p:nvPr/>
          </p:nvSpPr>
          <p:spPr>
            <a:xfrm>
              <a:off x="8065325" y="3642493"/>
              <a:ext cx="1688275" cy="10098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D7FADD-51F6-0682-5C8D-2B71F0E6FF46}"/>
                  </a:ext>
                </a:extLst>
              </p:cNvPr>
              <p:cNvSpPr txBox="1"/>
              <p:nvPr/>
            </p:nvSpPr>
            <p:spPr>
              <a:xfrm>
                <a:off x="8233994" y="3869817"/>
                <a:ext cx="13696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6D7FADD-51F6-0682-5C8D-2B71F0E6F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994" y="3869817"/>
                <a:ext cx="1369622" cy="461665"/>
              </a:xfrm>
              <a:prstGeom prst="rect">
                <a:avLst/>
              </a:prstGeom>
              <a:blipFill>
                <a:blip r:embed="rId11"/>
                <a:stretch>
                  <a:fillRect l="-893" r="-312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365D30DD-CCB2-D7DF-D5C3-6D32ACCE9F56}"/>
              </a:ext>
            </a:extLst>
          </p:cNvPr>
          <p:cNvSpPr txBox="1"/>
          <p:nvPr/>
        </p:nvSpPr>
        <p:spPr>
          <a:xfrm>
            <a:off x="599704" y="4761294"/>
            <a:ext cx="383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  </a:t>
            </a:r>
            <a:r>
              <a:rPr lang="en-US" sz="2800" u="sng" dirty="0"/>
              <a:t>Constant Failure Rate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5BAF58-CB76-A013-93F0-C3AC38273106}"/>
              </a:ext>
            </a:extLst>
          </p:cNvPr>
          <p:cNvGrpSpPr/>
          <p:nvPr/>
        </p:nvGrpSpPr>
        <p:grpSpPr>
          <a:xfrm>
            <a:off x="4593098" y="4935466"/>
            <a:ext cx="6532102" cy="1061430"/>
            <a:chOff x="4593098" y="4935466"/>
            <a:chExt cx="6532102" cy="1061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9E5F9F-3B02-DD77-8B6D-EC9B68F60957}"/>
                    </a:ext>
                  </a:extLst>
                </p:cNvPr>
                <p:cNvSpPr txBox="1"/>
                <p:nvPr/>
              </p:nvSpPr>
              <p:spPr>
                <a:xfrm>
                  <a:off x="4593098" y="5219216"/>
                  <a:ext cx="41148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}= 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9E5F9F-3B02-DD77-8B6D-EC9B68F60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098" y="5219216"/>
                  <a:ext cx="4114800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820B0D5-AD70-AB70-42FA-18CA4EDF590F}"/>
                </a:ext>
              </a:extLst>
            </p:cNvPr>
            <p:cNvSpPr/>
            <p:nvPr/>
          </p:nvSpPr>
          <p:spPr>
            <a:xfrm>
              <a:off x="8382000" y="4935466"/>
              <a:ext cx="2743200" cy="10614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A03961-037E-3C73-8CB2-EB8231C7BC58}"/>
                  </a:ext>
                </a:extLst>
              </p:cNvPr>
              <p:cNvSpPr txBox="1"/>
              <p:nvPr/>
            </p:nvSpPr>
            <p:spPr>
              <a:xfrm>
                <a:off x="8463872" y="5007624"/>
                <a:ext cx="2482596" cy="870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A03961-037E-3C73-8CB2-EB8231C7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72" y="5007624"/>
                <a:ext cx="2482596" cy="8708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0E30168-7386-137E-B20A-77DF2F519A5C}"/>
              </a:ext>
            </a:extLst>
          </p:cNvPr>
          <p:cNvGrpSpPr/>
          <p:nvPr/>
        </p:nvGrpSpPr>
        <p:grpSpPr>
          <a:xfrm>
            <a:off x="9871230" y="3791634"/>
            <a:ext cx="1176408" cy="1061430"/>
            <a:chOff x="10028697" y="3868255"/>
            <a:chExt cx="1176408" cy="1061430"/>
          </a:xfrm>
        </p:grpSpPr>
        <p:sp>
          <p:nvSpPr>
            <p:cNvPr id="44" name="Speech Bubble: Oval 43">
              <a:extLst>
                <a:ext uri="{FF2B5EF4-FFF2-40B4-BE49-F238E27FC236}">
                  <a16:creationId xmlns:a16="http://schemas.microsoft.com/office/drawing/2014/main" id="{260EE366-A6FA-DB9E-865E-0B223F130DF8}"/>
                </a:ext>
              </a:extLst>
            </p:cNvPr>
            <p:cNvSpPr/>
            <p:nvPr/>
          </p:nvSpPr>
          <p:spPr>
            <a:xfrm>
              <a:off x="10028697" y="3868255"/>
              <a:ext cx="1176408" cy="1061430"/>
            </a:xfrm>
            <a:prstGeom prst="wedgeEllipseCallout">
              <a:avLst>
                <a:gd name="adj1" fmla="val -2916"/>
                <a:gd name="adj2" fmla="val 8711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E4E1B08-35B2-D2C2-C372-1C9385DDB0EF}"/>
                </a:ext>
              </a:extLst>
            </p:cNvPr>
            <p:cNvSpPr txBox="1"/>
            <p:nvPr/>
          </p:nvSpPr>
          <p:spPr>
            <a:xfrm>
              <a:off x="10057410" y="3955997"/>
              <a:ext cx="102127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Failure</a:t>
              </a:r>
            </a:p>
            <a:p>
              <a:pPr algn="ctr"/>
              <a:r>
                <a:rPr lang="en-US" sz="2000" dirty="0"/>
                <a:t>  rate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6EC051-6BE1-3643-5276-FF5E7FBB2F9A}"/>
              </a:ext>
            </a:extLst>
          </p:cNvPr>
          <p:cNvGrpSpPr/>
          <p:nvPr/>
        </p:nvGrpSpPr>
        <p:grpSpPr>
          <a:xfrm>
            <a:off x="9405384" y="5993642"/>
            <a:ext cx="1837821" cy="843035"/>
            <a:chOff x="9603616" y="5985333"/>
            <a:chExt cx="1837821" cy="843035"/>
          </a:xfrm>
        </p:grpSpPr>
        <p:sp>
          <p:nvSpPr>
            <p:cNvPr id="47" name="Speech Bubble: Oval 46">
              <a:extLst>
                <a:ext uri="{FF2B5EF4-FFF2-40B4-BE49-F238E27FC236}">
                  <a16:creationId xmlns:a16="http://schemas.microsoft.com/office/drawing/2014/main" id="{C792611A-FBA5-7F21-BB92-3C88FD67AFF6}"/>
                </a:ext>
              </a:extLst>
            </p:cNvPr>
            <p:cNvSpPr/>
            <p:nvPr/>
          </p:nvSpPr>
          <p:spPr>
            <a:xfrm>
              <a:off x="9603616" y="5985333"/>
              <a:ext cx="1837821" cy="843035"/>
            </a:xfrm>
            <a:prstGeom prst="wedgeEllipseCallout">
              <a:avLst>
                <a:gd name="adj1" fmla="val 4433"/>
                <a:gd name="adj2" fmla="val -9176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118951F-DB1E-16CD-6C9F-711B49888089}"/>
                    </a:ext>
                  </a:extLst>
                </p:cNvPr>
                <p:cNvSpPr txBox="1"/>
                <p:nvPr/>
              </p:nvSpPr>
              <p:spPr>
                <a:xfrm>
                  <a:off x="9876243" y="6087188"/>
                  <a:ext cx="1340068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Constant</a:t>
                  </a:r>
                </a:p>
                <a:p>
                  <a:pPr algn="ctr"/>
                  <a:r>
                    <a:rPr lang="en-US" sz="2000" dirty="0" err="1"/>
                    <a:t>indpt</a:t>
                  </a:r>
                  <a:r>
                    <a:rPr lang="en-US" sz="2000" dirty="0"/>
                    <a:t> of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118951F-DB1E-16CD-6C9F-711B49888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6243" y="6087188"/>
                  <a:ext cx="1340068" cy="707886"/>
                </a:xfrm>
                <a:prstGeom prst="rect">
                  <a:avLst/>
                </a:prstGeom>
                <a:blipFill>
                  <a:blip r:embed="rId14"/>
                  <a:stretch>
                    <a:fillRect t="-5172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88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9" grpId="0"/>
      <p:bldP spid="40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10" y="-1477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Relating Exponential distribution to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9E2AE5-C35E-03B8-AF6D-BB07FDF5680F}"/>
                  </a:ext>
                </a:extLst>
              </p:cNvPr>
              <p:cNvSpPr txBox="1"/>
              <p:nvPr/>
            </p:nvSpPr>
            <p:spPr>
              <a:xfrm>
                <a:off x="24007" y="999015"/>
                <a:ext cx="119945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Exponential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and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Geometric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are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only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memoryless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distributions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  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How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are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they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related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9E2AE5-C35E-03B8-AF6D-BB07FDF5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7" y="999015"/>
                <a:ext cx="11994547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B8C845-44C8-D5F7-3704-790F5700803D}"/>
              </a:ext>
            </a:extLst>
          </p:cNvPr>
          <p:cNvGrpSpPr/>
          <p:nvPr/>
        </p:nvGrpSpPr>
        <p:grpSpPr>
          <a:xfrm>
            <a:off x="701433" y="2154821"/>
            <a:ext cx="3333980" cy="2882543"/>
            <a:chOff x="701433" y="2154821"/>
            <a:chExt cx="3333980" cy="2882543"/>
          </a:xfrm>
        </p:grpSpPr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BCCAF1EF-CC03-0804-8343-1EBE9FCCFB70}"/>
                </a:ext>
              </a:extLst>
            </p:cNvPr>
            <p:cNvSpPr txBox="1">
              <a:spLocks/>
            </p:cNvSpPr>
            <p:nvPr/>
          </p:nvSpPr>
          <p:spPr>
            <a:xfrm>
              <a:off x="701433" y="2154821"/>
              <a:ext cx="3333980" cy="28825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/>
                <p:nvPr/>
              </p:nvSpPr>
              <p:spPr>
                <a:xfrm>
                  <a:off x="701433" y="2264853"/>
                  <a:ext cx="3016758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Geometric(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800" dirty="0"/>
                    <a:t>) is the </a:t>
                  </a:r>
                </a:p>
                <a:p>
                  <a:r>
                    <a:rPr lang="en-US" sz="2800" b="1" dirty="0"/>
                    <a:t>number</a:t>
                  </a:r>
                  <a:r>
                    <a:rPr lang="en-US" sz="2800" dirty="0"/>
                    <a:t> of flips</a:t>
                  </a:r>
                </a:p>
                <a:p>
                  <a:r>
                    <a:rPr lang="en-US" sz="2800" dirty="0"/>
                    <a:t>until see first head.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433" y="2264853"/>
                  <a:ext cx="3016758" cy="1384995"/>
                </a:xfrm>
                <a:prstGeom prst="rect">
                  <a:avLst/>
                </a:prstGeom>
                <a:blipFill>
                  <a:blip r:embed="rId5"/>
                  <a:stretch>
                    <a:fillRect l="-4040" t="-4405" r="-5859" b="-11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7CFF7D1-5FD7-DB9A-32DE-DEF3C997EFA2}"/>
                </a:ext>
              </a:extLst>
            </p:cNvPr>
            <p:cNvGrpSpPr/>
            <p:nvPr/>
          </p:nvGrpSpPr>
          <p:grpSpPr>
            <a:xfrm>
              <a:off x="1578863" y="3620901"/>
              <a:ext cx="1172421" cy="1184910"/>
              <a:chOff x="1578863" y="3620901"/>
              <a:chExt cx="1172421" cy="118491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0AB99EE-258D-5350-E644-783926333B0E}"/>
                  </a:ext>
                </a:extLst>
              </p:cNvPr>
              <p:cNvGrpSpPr/>
              <p:nvPr/>
            </p:nvGrpSpPr>
            <p:grpSpPr>
              <a:xfrm>
                <a:off x="1578863" y="3620901"/>
                <a:ext cx="1172421" cy="1184910"/>
                <a:chOff x="8656017" y="2704427"/>
                <a:chExt cx="1172421" cy="1184910"/>
              </a:xfrm>
            </p:grpSpPr>
            <p:pic>
              <p:nvPicPr>
                <p:cNvPr id="6" name="Picture 5" descr="A close-up of several coins">
                  <a:extLst>
                    <a:ext uri="{FF2B5EF4-FFF2-40B4-BE49-F238E27FC236}">
                      <a16:creationId xmlns:a16="http://schemas.microsoft.com/office/drawing/2014/main" id="{5EB948E2-1A76-BBF4-9528-4814E49619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43" t="12449" r="76554" b="57574"/>
                <a:stretch/>
              </p:blipFill>
              <p:spPr>
                <a:xfrm>
                  <a:off x="8749143" y="2816527"/>
                  <a:ext cx="986170" cy="976662"/>
                </a:xfrm>
                <a:prstGeom prst="rect">
                  <a:avLst/>
                </a:prstGeom>
              </p:spPr>
            </p:pic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7067421-CDBA-1B07-5539-8483A74E4F44}"/>
                    </a:ext>
                  </a:extLst>
                </p:cNvPr>
                <p:cNvSpPr/>
                <p:nvPr/>
              </p:nvSpPr>
              <p:spPr>
                <a:xfrm>
                  <a:off x="8656017" y="2704427"/>
                  <a:ext cx="1172421" cy="1184910"/>
                </a:xfrm>
                <a:prstGeom prst="ellipse">
                  <a:avLst/>
                </a:prstGeom>
                <a:noFill/>
                <a:ln w="2190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9D6EC91-783A-EE7F-5095-D35525E902B9}"/>
                      </a:ext>
                    </a:extLst>
                  </p:cNvPr>
                  <p:cNvSpPr txBox="1"/>
                  <p:nvPr/>
                </p:nvSpPr>
                <p:spPr>
                  <a:xfrm>
                    <a:off x="1648459" y="3884356"/>
                    <a:ext cx="1102825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9D6EC91-783A-EE7F-5095-D35525E902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8459" y="3884356"/>
                    <a:ext cx="1102825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7CBBDF-B209-5A09-2B8A-0EB2F10B3CB8}"/>
              </a:ext>
            </a:extLst>
          </p:cNvPr>
          <p:cNvGrpSpPr/>
          <p:nvPr/>
        </p:nvGrpSpPr>
        <p:grpSpPr>
          <a:xfrm>
            <a:off x="7988148" y="2154821"/>
            <a:ext cx="3333980" cy="2882543"/>
            <a:chOff x="7988148" y="2154821"/>
            <a:chExt cx="3333980" cy="2882543"/>
          </a:xfrm>
        </p:grpSpPr>
        <p:sp>
          <p:nvSpPr>
            <p:cNvPr id="16" name="Title 2">
              <a:extLst>
                <a:ext uri="{FF2B5EF4-FFF2-40B4-BE49-F238E27FC236}">
                  <a16:creationId xmlns:a16="http://schemas.microsoft.com/office/drawing/2014/main" id="{5DE5B83F-77C5-E12C-8329-6E9C47CF1553}"/>
                </a:ext>
              </a:extLst>
            </p:cNvPr>
            <p:cNvSpPr txBox="1">
              <a:spLocks/>
            </p:cNvSpPr>
            <p:nvPr/>
          </p:nvSpPr>
          <p:spPr>
            <a:xfrm>
              <a:off x="7988148" y="2154821"/>
              <a:ext cx="3333980" cy="28825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44507D9-FF81-D71E-1C14-6449917DB502}"/>
                    </a:ext>
                  </a:extLst>
                </p:cNvPr>
                <p:cNvSpPr txBox="1"/>
                <p:nvPr/>
              </p:nvSpPr>
              <p:spPr>
                <a:xfrm>
                  <a:off x="8364750" y="2260851"/>
                  <a:ext cx="2580777" cy="2246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Exp(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800" dirty="0"/>
                    <a:t>) is the </a:t>
                  </a:r>
                </a:p>
                <a:p>
                  <a:r>
                    <a:rPr lang="en-US" sz="2800" b="1" dirty="0"/>
                    <a:t>time</a:t>
                  </a:r>
                  <a:r>
                    <a:rPr lang="en-US" sz="2800" dirty="0"/>
                    <a:t> until</a:t>
                  </a:r>
                </a:p>
                <a:p>
                  <a:r>
                    <a:rPr lang="en-US" sz="2800" dirty="0"/>
                    <a:t>success.</a:t>
                  </a:r>
                </a:p>
                <a:p>
                  <a:endParaRPr lang="en-US" sz="2800" dirty="0"/>
                </a:p>
                <a:p>
                  <a:r>
                    <a:rPr lang="en-US" sz="2800" dirty="0"/>
                    <a:t>Range is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dirty="0"/>
                    <a:t> to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∞.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44507D9-FF81-D71E-1C14-6449917DB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4750" y="2260851"/>
                  <a:ext cx="2580777" cy="2246769"/>
                </a:xfrm>
                <a:prstGeom prst="rect">
                  <a:avLst/>
                </a:prstGeom>
                <a:blipFill>
                  <a:blip r:embed="rId8"/>
                  <a:stretch>
                    <a:fillRect l="-4717" t="-2717" b="-7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4C12BB-C9EA-A3C3-53C5-11F48C1F7044}"/>
              </a:ext>
            </a:extLst>
          </p:cNvPr>
          <p:cNvGrpSpPr/>
          <p:nvPr/>
        </p:nvGrpSpPr>
        <p:grpSpPr>
          <a:xfrm>
            <a:off x="1031484" y="5022408"/>
            <a:ext cx="2282721" cy="1025729"/>
            <a:chOff x="1031484" y="5022408"/>
            <a:chExt cx="2282721" cy="1025729"/>
          </a:xfrm>
        </p:grpSpPr>
        <p:sp>
          <p:nvSpPr>
            <p:cNvPr id="23" name="Title 2">
              <a:extLst>
                <a:ext uri="{FF2B5EF4-FFF2-40B4-BE49-F238E27FC236}">
                  <a16:creationId xmlns:a16="http://schemas.microsoft.com/office/drawing/2014/main" id="{A5D2F84A-9E36-C7D6-5FDE-FB35B052E03A}"/>
                </a:ext>
              </a:extLst>
            </p:cNvPr>
            <p:cNvSpPr txBox="1">
              <a:spLocks/>
            </p:cNvSpPr>
            <p:nvPr/>
          </p:nvSpPr>
          <p:spPr>
            <a:xfrm>
              <a:off x="1031484" y="5381310"/>
              <a:ext cx="2282721" cy="6668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discrete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34B6264-A086-9AF0-418B-BB55E462E852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H="1" flipV="1">
              <a:off x="2172844" y="5022408"/>
              <a:ext cx="1" cy="3589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B13C6-C19B-6822-9282-F65EA6F4996A}"/>
              </a:ext>
            </a:extLst>
          </p:cNvPr>
          <p:cNvGrpSpPr/>
          <p:nvPr/>
        </p:nvGrpSpPr>
        <p:grpSpPr>
          <a:xfrm>
            <a:off x="8556443" y="5021726"/>
            <a:ext cx="2282721" cy="1026412"/>
            <a:chOff x="8556443" y="5021726"/>
            <a:chExt cx="2282721" cy="1026412"/>
          </a:xfrm>
        </p:grpSpPr>
        <p:sp>
          <p:nvSpPr>
            <p:cNvPr id="24" name="Title 2">
              <a:extLst>
                <a:ext uri="{FF2B5EF4-FFF2-40B4-BE49-F238E27FC236}">
                  <a16:creationId xmlns:a16="http://schemas.microsoft.com/office/drawing/2014/main" id="{A4B4FF02-2202-289E-E52E-2B1F4B316759}"/>
                </a:ext>
              </a:extLst>
            </p:cNvPr>
            <p:cNvSpPr txBox="1">
              <a:spLocks/>
            </p:cNvSpPr>
            <p:nvPr/>
          </p:nvSpPr>
          <p:spPr>
            <a:xfrm>
              <a:off x="8556443" y="5381311"/>
              <a:ext cx="2282721" cy="6668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continuous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84257C7-134C-1983-94E6-742D57E4C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97804" y="5021726"/>
              <a:ext cx="1" cy="3589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9D405C-1BC3-63F3-C10F-E8D4FA594325}"/>
              </a:ext>
            </a:extLst>
          </p:cNvPr>
          <p:cNvGrpSpPr/>
          <p:nvPr/>
        </p:nvGrpSpPr>
        <p:grpSpPr>
          <a:xfrm>
            <a:off x="4811499" y="3071642"/>
            <a:ext cx="2419562" cy="1378061"/>
            <a:chOff x="4959626" y="3098794"/>
            <a:chExt cx="2419562" cy="1378061"/>
          </a:xfrm>
        </p:grpSpPr>
        <p:sp>
          <p:nvSpPr>
            <p:cNvPr id="38" name="Cloud 37">
              <a:extLst>
                <a:ext uri="{FF2B5EF4-FFF2-40B4-BE49-F238E27FC236}">
                  <a16:creationId xmlns:a16="http://schemas.microsoft.com/office/drawing/2014/main" id="{F1F3C2B2-233D-0995-55C2-7B15D377F816}"/>
                </a:ext>
              </a:extLst>
            </p:cNvPr>
            <p:cNvSpPr/>
            <p:nvPr/>
          </p:nvSpPr>
          <p:spPr>
            <a:xfrm rot="466749">
              <a:off x="5301987" y="3098794"/>
              <a:ext cx="1699046" cy="1378061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7062EB2-7CAD-CFF2-322D-0FAC4252DE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9626" y="3787824"/>
              <a:ext cx="3846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D393F93-7E52-E13F-B4DE-50EB37FEFE67}"/>
                </a:ext>
              </a:extLst>
            </p:cNvPr>
            <p:cNvCxnSpPr>
              <a:cxnSpLocks/>
            </p:cNvCxnSpPr>
            <p:nvPr/>
          </p:nvCxnSpPr>
          <p:spPr>
            <a:xfrm>
              <a:off x="6953774" y="3763834"/>
              <a:ext cx="4254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7F84761-6B85-BDAD-27D6-2FD71B742A14}"/>
                    </a:ext>
                  </a:extLst>
                </p:cNvPr>
                <p:cNvSpPr txBox="1"/>
                <p:nvPr/>
              </p:nvSpPr>
              <p:spPr>
                <a:xfrm>
                  <a:off x="5501313" y="3326159"/>
                  <a:ext cx="123804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800" b="0" i="0" dirty="0" smtClean="0"/>
                          <m:t>How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to</m:t>
                        </m:r>
                      </m:oMath>
                    </m:oMathPara>
                  </a14:m>
                  <a:endParaRPr lang="en-US" sz="1800" b="0" dirty="0"/>
                </a:p>
                <a:p>
                  <a:pPr algn="ctr"/>
                  <a:r>
                    <a:rPr lang="en-US" sz="1800" b="0" dirty="0"/>
                    <a:t>relate</a:t>
                  </a:r>
                </a:p>
                <a:p>
                  <a:pPr algn="ctr"/>
                  <a:r>
                    <a:rPr lang="en-US" dirty="0"/>
                    <a:t>these?</a:t>
                  </a:r>
                  <a:endParaRPr lang="en-US" sz="1800" b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7F84761-6B85-BDAD-27D6-2FD71B742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313" y="3326159"/>
                  <a:ext cx="1238040" cy="923330"/>
                </a:xfrm>
                <a:prstGeom prst="rect">
                  <a:avLst/>
                </a:prstGeom>
                <a:blipFill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31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10" y="-1477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Relating Exponential distribution to Geometric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A525E9-3CEA-6686-3BFC-9EE714684D8E}"/>
              </a:ext>
            </a:extLst>
          </p:cNvPr>
          <p:cNvGrpSpPr/>
          <p:nvPr/>
        </p:nvGrpSpPr>
        <p:grpSpPr>
          <a:xfrm>
            <a:off x="1838196" y="5755315"/>
            <a:ext cx="1947582" cy="752876"/>
            <a:chOff x="1686868" y="5728091"/>
            <a:chExt cx="1947582" cy="752876"/>
          </a:xfrm>
        </p:grpSpPr>
        <p:sp>
          <p:nvSpPr>
            <p:cNvPr id="23" name="Title 2">
              <a:extLst>
                <a:ext uri="{FF2B5EF4-FFF2-40B4-BE49-F238E27FC236}">
                  <a16:creationId xmlns:a16="http://schemas.microsoft.com/office/drawing/2014/main" id="{A5D2F84A-9E36-C7D6-5FDE-FB35B052E03A}"/>
                </a:ext>
              </a:extLst>
            </p:cNvPr>
            <p:cNvSpPr txBox="1">
              <a:spLocks/>
            </p:cNvSpPr>
            <p:nvPr/>
          </p:nvSpPr>
          <p:spPr>
            <a:xfrm>
              <a:off x="1686868" y="6050576"/>
              <a:ext cx="1947582" cy="4303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discrete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34B6264-A086-9AF0-418B-BB55E462E8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18" y="5728091"/>
              <a:ext cx="1" cy="3589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E9C52A-272A-DFF8-1DF9-2FA488AD04BA}"/>
              </a:ext>
            </a:extLst>
          </p:cNvPr>
          <p:cNvGrpSpPr/>
          <p:nvPr/>
        </p:nvGrpSpPr>
        <p:grpSpPr>
          <a:xfrm>
            <a:off x="2601662" y="1157526"/>
            <a:ext cx="6236919" cy="661910"/>
            <a:chOff x="1434102" y="4546114"/>
            <a:chExt cx="6236919" cy="661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3F3831E-199B-5CCC-5CE6-FD570379B3F2}"/>
                    </a:ext>
                  </a:extLst>
                </p:cNvPr>
                <p:cNvSpPr txBox="1"/>
                <p:nvPr/>
              </p:nvSpPr>
              <p:spPr>
                <a:xfrm>
                  <a:off x="2065278" y="4573986"/>
                  <a:ext cx="560574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/>
                    <a:t>Flip coin every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800" dirty="0"/>
                    <a:t>–step, where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→0.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3F3831E-199B-5CCC-5CE6-FD570379B3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278" y="4573986"/>
                  <a:ext cx="5605743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2174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 descr="A yellow light bulb with a black base">
              <a:extLst>
                <a:ext uri="{FF2B5EF4-FFF2-40B4-BE49-F238E27FC236}">
                  <a16:creationId xmlns:a16="http://schemas.microsoft.com/office/drawing/2014/main" id="{4A4C92D9-DF8D-95AC-B775-77CD576B3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102" y="4546114"/>
              <a:ext cx="420651" cy="66191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05C58C-E8AE-5D21-E45A-D1822A696C60}"/>
              </a:ext>
            </a:extLst>
          </p:cNvPr>
          <p:cNvGrpSpPr/>
          <p:nvPr/>
        </p:nvGrpSpPr>
        <p:grpSpPr>
          <a:xfrm>
            <a:off x="2601662" y="2036026"/>
            <a:ext cx="8361199" cy="661910"/>
            <a:chOff x="1434102" y="4546114"/>
            <a:chExt cx="8361199" cy="661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ADBDA5-6AAD-2246-CACF-7ADBC39F3F89}"/>
                    </a:ext>
                  </a:extLst>
                </p:cNvPr>
                <p:cNvSpPr txBox="1"/>
                <p:nvPr/>
              </p:nvSpPr>
              <p:spPr>
                <a:xfrm>
                  <a:off x="2065278" y="4573986"/>
                  <a:ext cx="773002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/>
                    <a:t>Coin has very small probability,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2800" dirty="0"/>
                    <a:t>, of heads. 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ADBDA5-6AAD-2246-CACF-7ADBC39F3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278" y="4573986"/>
                  <a:ext cx="7730023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577" t="-11765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 descr="A yellow light bulb with a black base">
              <a:extLst>
                <a:ext uri="{FF2B5EF4-FFF2-40B4-BE49-F238E27FC236}">
                  <a16:creationId xmlns:a16="http://schemas.microsoft.com/office/drawing/2014/main" id="{5E69A5B7-1F4B-4834-A0A1-2F08D1CF8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102" y="4546114"/>
              <a:ext cx="420651" cy="661910"/>
            </a:xfrm>
            <a:prstGeom prst="rect">
              <a:avLst/>
            </a:prstGeom>
          </p:spPr>
        </p:pic>
      </p:grpSp>
      <p:pic>
        <p:nvPicPr>
          <p:cNvPr id="19" name="Picture 18" descr="A diagram of a number&#10;&#10;Description automatically generated with medium confidence">
            <a:extLst>
              <a:ext uri="{FF2B5EF4-FFF2-40B4-BE49-F238E27FC236}">
                <a16:creationId xmlns:a16="http://schemas.microsoft.com/office/drawing/2014/main" id="{116DF641-F5AE-3A80-6D20-E67FF0A115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62" y="2833106"/>
            <a:ext cx="7035995" cy="2007066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0A6969A8-EEEC-7387-D6CD-C3FE93815697}"/>
              </a:ext>
            </a:extLst>
          </p:cNvPr>
          <p:cNvSpPr txBox="1">
            <a:spLocks/>
          </p:cNvSpPr>
          <p:nvPr/>
        </p:nvSpPr>
        <p:spPr>
          <a:xfrm>
            <a:off x="2408039" y="4110648"/>
            <a:ext cx="6404590" cy="6988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930" y="4545186"/>
                <a:ext cx="5059965" cy="11619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𝐺𝑒𝑜𝑚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𝜆𝛿</m:t>
                          </m:r>
                        </m:e>
                      </m:d>
                    </m:oMath>
                  </m:oMathPara>
                </a14:m>
                <a:endParaRPr lang="en-US" sz="3600" b="0" dirty="0"/>
              </a:p>
              <a:p>
                <a:r>
                  <a:rPr lang="en-US" sz="2800" dirty="0"/>
                  <a:t>where flip every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–step</a:t>
                </a:r>
              </a:p>
            </p:txBody>
          </p:sp>
        </mc:Choice>
        <mc:Fallback xmlns=""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30" y="4545186"/>
                <a:ext cx="5059965" cy="1161964"/>
              </a:xfrm>
              <a:prstGeom prst="rect">
                <a:avLst/>
              </a:prstGeom>
              <a:blipFill>
                <a:blip r:embed="rId7"/>
                <a:stretch>
                  <a:fillRect b="-1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EC9966F4-D78E-1EC8-3FE5-6F14C4EE5AEA}"/>
              </a:ext>
            </a:extLst>
          </p:cNvPr>
          <p:cNvGrpSpPr/>
          <p:nvPr/>
        </p:nvGrpSpPr>
        <p:grpSpPr>
          <a:xfrm>
            <a:off x="8329405" y="5691069"/>
            <a:ext cx="1947582" cy="752876"/>
            <a:chOff x="1686868" y="5728091"/>
            <a:chExt cx="1947582" cy="752876"/>
          </a:xfrm>
        </p:grpSpPr>
        <p:sp>
          <p:nvSpPr>
            <p:cNvPr id="25" name="Title 2">
              <a:extLst>
                <a:ext uri="{FF2B5EF4-FFF2-40B4-BE49-F238E27FC236}">
                  <a16:creationId xmlns:a16="http://schemas.microsoft.com/office/drawing/2014/main" id="{B70B0D9A-9701-959A-4DBC-F47DDAD334FF}"/>
                </a:ext>
              </a:extLst>
            </p:cNvPr>
            <p:cNvSpPr txBox="1">
              <a:spLocks/>
            </p:cNvSpPr>
            <p:nvPr/>
          </p:nvSpPr>
          <p:spPr>
            <a:xfrm>
              <a:off x="1686868" y="6050576"/>
              <a:ext cx="1947582" cy="4303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continuous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F2CD84D-72EC-4512-9D11-7AF36442B8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18" y="5728091"/>
              <a:ext cx="1" cy="3589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le 2">
                <a:extLst>
                  <a:ext uri="{FF2B5EF4-FFF2-40B4-BE49-F238E27FC236}">
                    <a16:creationId xmlns:a16="http://schemas.microsoft.com/office/drawing/2014/main" id="{77037CEE-89C4-6537-0D7D-DB93418480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210" y="4523801"/>
                <a:ext cx="5059965" cy="11619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time associated </a:t>
                </a:r>
              </a:p>
              <a:p>
                <a:r>
                  <a:rPr lang="en-US" sz="3600" b="0" dirty="0"/>
                  <a:t>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b="0" dirty="0"/>
                  <a:t>.</a:t>
                </a:r>
              </a:p>
            </p:txBody>
          </p:sp>
        </mc:Choice>
        <mc:Fallback xmlns="">
          <p:sp>
            <p:nvSpPr>
              <p:cNvPr id="30" name="Title 2">
                <a:extLst>
                  <a:ext uri="{FF2B5EF4-FFF2-40B4-BE49-F238E27FC236}">
                    <a16:creationId xmlns:a16="http://schemas.microsoft.com/office/drawing/2014/main" id="{77037CEE-89C4-6537-0D7D-DB934184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210" y="4523801"/>
                <a:ext cx="5059965" cy="1161964"/>
              </a:xfrm>
              <a:prstGeom prst="rect">
                <a:avLst/>
              </a:prstGeom>
              <a:blipFill>
                <a:blip r:embed="rId8"/>
                <a:stretch>
                  <a:fillRect t="-5759" b="-19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41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10" y="-1477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Relating Exponential distribution to Geometric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A525E9-3CEA-6686-3BFC-9EE714684D8E}"/>
              </a:ext>
            </a:extLst>
          </p:cNvPr>
          <p:cNvGrpSpPr/>
          <p:nvPr/>
        </p:nvGrpSpPr>
        <p:grpSpPr>
          <a:xfrm>
            <a:off x="1838196" y="5755315"/>
            <a:ext cx="1947582" cy="752876"/>
            <a:chOff x="1686868" y="5728091"/>
            <a:chExt cx="1947582" cy="752876"/>
          </a:xfrm>
        </p:grpSpPr>
        <p:sp>
          <p:nvSpPr>
            <p:cNvPr id="23" name="Title 2">
              <a:extLst>
                <a:ext uri="{FF2B5EF4-FFF2-40B4-BE49-F238E27FC236}">
                  <a16:creationId xmlns:a16="http://schemas.microsoft.com/office/drawing/2014/main" id="{A5D2F84A-9E36-C7D6-5FDE-FB35B052E03A}"/>
                </a:ext>
              </a:extLst>
            </p:cNvPr>
            <p:cNvSpPr txBox="1">
              <a:spLocks/>
            </p:cNvSpPr>
            <p:nvPr/>
          </p:nvSpPr>
          <p:spPr>
            <a:xfrm>
              <a:off x="1686868" y="6050576"/>
              <a:ext cx="1947582" cy="4303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discrete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34B6264-A086-9AF0-418B-BB55E462E8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18" y="5728091"/>
              <a:ext cx="1" cy="3589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A diagram of a number&#10;&#10;Description automatically generated with medium confidence">
            <a:extLst>
              <a:ext uri="{FF2B5EF4-FFF2-40B4-BE49-F238E27FC236}">
                <a16:creationId xmlns:a16="http://schemas.microsoft.com/office/drawing/2014/main" id="{116DF641-F5AE-3A80-6D20-E67FF0A1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02" y="1205904"/>
            <a:ext cx="7035995" cy="2007066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0A6969A8-EEEC-7387-D6CD-C3FE93815697}"/>
              </a:ext>
            </a:extLst>
          </p:cNvPr>
          <p:cNvSpPr txBox="1">
            <a:spLocks/>
          </p:cNvSpPr>
          <p:nvPr/>
        </p:nvSpPr>
        <p:spPr>
          <a:xfrm>
            <a:off x="2169310" y="2905790"/>
            <a:ext cx="6404590" cy="6988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3930" y="4545186"/>
                <a:ext cx="5059965" cy="11619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𝐺𝑒𝑜𝑚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𝜆𝛿</m:t>
                          </m:r>
                        </m:e>
                      </m:d>
                    </m:oMath>
                  </m:oMathPara>
                </a14:m>
                <a:endParaRPr lang="en-US" sz="3600" b="0" dirty="0"/>
              </a:p>
              <a:p>
                <a:r>
                  <a:rPr lang="en-US" sz="2800" dirty="0"/>
                  <a:t>where flip every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–step</a:t>
                </a:r>
              </a:p>
            </p:txBody>
          </p:sp>
        </mc:Choice>
        <mc:Fallback xmlns=""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30" y="4545186"/>
                <a:ext cx="5059965" cy="1161964"/>
              </a:xfrm>
              <a:prstGeom prst="rect">
                <a:avLst/>
              </a:prstGeom>
              <a:blipFill>
                <a:blip r:embed="rId4"/>
                <a:stretch>
                  <a:fillRect b="-1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itle 2">
                <a:extLst>
                  <a:ext uri="{FF2B5EF4-FFF2-40B4-BE49-F238E27FC236}">
                    <a16:creationId xmlns:a16="http://schemas.microsoft.com/office/drawing/2014/main" id="{77037CEE-89C4-6537-0D7D-DB93418480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210" y="4523801"/>
                <a:ext cx="5059965" cy="11619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time associated </a:t>
                </a:r>
              </a:p>
              <a:p>
                <a:r>
                  <a:rPr lang="en-US" sz="3600" b="0" dirty="0"/>
                  <a:t>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b="0" dirty="0"/>
                  <a:t>.</a:t>
                </a:r>
              </a:p>
            </p:txBody>
          </p:sp>
        </mc:Choice>
        <mc:Fallback xmlns="">
          <p:sp>
            <p:nvSpPr>
              <p:cNvPr id="30" name="Title 2">
                <a:extLst>
                  <a:ext uri="{FF2B5EF4-FFF2-40B4-BE49-F238E27FC236}">
                    <a16:creationId xmlns:a16="http://schemas.microsoft.com/office/drawing/2014/main" id="{77037CEE-89C4-6537-0D7D-DB934184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210" y="4523801"/>
                <a:ext cx="5059965" cy="1161964"/>
              </a:xfrm>
              <a:prstGeom prst="rect">
                <a:avLst/>
              </a:prstGeom>
              <a:blipFill>
                <a:blip r:embed="rId5"/>
                <a:stretch>
                  <a:fillRect t="-5759" b="-19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D0D208-D18E-1EEA-C34C-7ACCD0339624}"/>
                  </a:ext>
                </a:extLst>
              </p:cNvPr>
              <p:cNvSpPr txBox="1"/>
              <p:nvPr/>
            </p:nvSpPr>
            <p:spPr>
              <a:xfrm>
                <a:off x="4890053" y="2977105"/>
                <a:ext cx="1523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D0D208-D18E-1EEA-C34C-7ACCD033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53" y="2977105"/>
                <a:ext cx="1523046" cy="461665"/>
              </a:xfrm>
              <a:prstGeom prst="rect">
                <a:avLst/>
              </a:prstGeom>
              <a:blipFill>
                <a:blip r:embed="rId6"/>
                <a:stretch>
                  <a:fillRect l="-6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25E51-AFD1-74F6-1B4C-5E8DA831BA96}"/>
                  </a:ext>
                </a:extLst>
              </p:cNvPr>
              <p:cNvSpPr txBox="1"/>
              <p:nvPr/>
            </p:nvSpPr>
            <p:spPr>
              <a:xfrm>
                <a:off x="4200257" y="3542468"/>
                <a:ext cx="2763192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Claim: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25E51-AFD1-74F6-1B4C-5E8DA831B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57" y="3542468"/>
                <a:ext cx="2763192" cy="461665"/>
              </a:xfrm>
              <a:prstGeom prst="rect">
                <a:avLst/>
              </a:prstGeom>
              <a:blipFill>
                <a:blip r:embed="rId7"/>
                <a:stretch>
                  <a:fillRect l="-33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3BBB5C1-2937-2DBC-E821-883113582292}"/>
              </a:ext>
            </a:extLst>
          </p:cNvPr>
          <p:cNvGrpSpPr/>
          <p:nvPr/>
        </p:nvGrpSpPr>
        <p:grpSpPr>
          <a:xfrm>
            <a:off x="8329405" y="5691069"/>
            <a:ext cx="1947582" cy="752876"/>
            <a:chOff x="1686868" y="5728091"/>
            <a:chExt cx="1947582" cy="752876"/>
          </a:xfrm>
        </p:grpSpPr>
        <p:sp>
          <p:nvSpPr>
            <p:cNvPr id="8" name="Title 2">
              <a:extLst>
                <a:ext uri="{FF2B5EF4-FFF2-40B4-BE49-F238E27FC236}">
                  <a16:creationId xmlns:a16="http://schemas.microsoft.com/office/drawing/2014/main" id="{FEDACAA2-D25A-A292-0098-51089E529EE5}"/>
                </a:ext>
              </a:extLst>
            </p:cNvPr>
            <p:cNvSpPr txBox="1">
              <a:spLocks/>
            </p:cNvSpPr>
            <p:nvPr/>
          </p:nvSpPr>
          <p:spPr>
            <a:xfrm>
              <a:off x="1686868" y="6050576"/>
              <a:ext cx="1947582" cy="43039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continuous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41CAC3D-BC7B-879A-F081-D4844D7DB2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18" y="5728091"/>
              <a:ext cx="1" cy="3589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63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10" y="-1477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Relating Exponential distribution to Geometric</a:t>
            </a:r>
          </a:p>
        </p:txBody>
      </p:sp>
      <p:pic>
        <p:nvPicPr>
          <p:cNvPr id="19" name="Picture 18" descr="A diagram of a number&#10;&#10;Description automatically generated with medium confidence">
            <a:extLst>
              <a:ext uri="{FF2B5EF4-FFF2-40B4-BE49-F238E27FC236}">
                <a16:creationId xmlns:a16="http://schemas.microsoft.com/office/drawing/2014/main" id="{116DF641-F5AE-3A80-6D20-E67FF0A1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02" y="1205904"/>
            <a:ext cx="7035995" cy="2007066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0A6969A8-EEEC-7387-D6CD-C3FE93815697}"/>
              </a:ext>
            </a:extLst>
          </p:cNvPr>
          <p:cNvSpPr txBox="1">
            <a:spLocks/>
          </p:cNvSpPr>
          <p:nvPr/>
        </p:nvSpPr>
        <p:spPr>
          <a:xfrm>
            <a:off x="2169310" y="2905790"/>
            <a:ext cx="6404590" cy="6988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D0D208-D18E-1EEA-C34C-7ACCD0339624}"/>
                  </a:ext>
                </a:extLst>
              </p:cNvPr>
              <p:cNvSpPr txBox="1"/>
              <p:nvPr/>
            </p:nvSpPr>
            <p:spPr>
              <a:xfrm>
                <a:off x="4890053" y="2941082"/>
                <a:ext cx="1523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D0D208-D18E-1EEA-C34C-7ACCD033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53" y="2941082"/>
                <a:ext cx="1523046" cy="461665"/>
              </a:xfrm>
              <a:prstGeom prst="rect">
                <a:avLst/>
              </a:prstGeom>
              <a:blipFill>
                <a:blip r:embed="rId4"/>
                <a:stretch>
                  <a:fillRect l="-6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25E51-AFD1-74F6-1B4C-5E8DA831BA96}"/>
                  </a:ext>
                </a:extLst>
              </p:cNvPr>
              <p:cNvSpPr txBox="1"/>
              <p:nvPr/>
            </p:nvSpPr>
            <p:spPr>
              <a:xfrm>
                <a:off x="194788" y="980104"/>
                <a:ext cx="2763192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Claim: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E25E51-AFD1-74F6-1B4C-5E8DA831B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8" y="980104"/>
                <a:ext cx="2763192" cy="461665"/>
              </a:xfrm>
              <a:prstGeom prst="rect">
                <a:avLst/>
              </a:prstGeom>
              <a:blipFill>
                <a:blip r:embed="rId5"/>
                <a:stretch>
                  <a:fillRect l="-35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B557B-AFDB-B803-3993-4A147DE39884}"/>
                  </a:ext>
                </a:extLst>
              </p:cNvPr>
              <p:cNvSpPr txBox="1"/>
              <p:nvPr/>
            </p:nvSpPr>
            <p:spPr>
              <a:xfrm>
                <a:off x="55510" y="3604593"/>
                <a:ext cx="3542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Does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check out?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B557B-AFDB-B803-3993-4A147DE39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0" y="3604593"/>
                <a:ext cx="3542701" cy="461665"/>
              </a:xfrm>
              <a:prstGeom prst="rect">
                <a:avLst/>
              </a:prstGeom>
              <a:blipFill>
                <a:blip r:embed="rId6"/>
                <a:stretch>
                  <a:fillRect l="-2582" t="-10526" r="-172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9CAC877-A1AD-D7D9-F78E-BC2ADE3F7557}"/>
              </a:ext>
            </a:extLst>
          </p:cNvPr>
          <p:cNvSpPr/>
          <p:nvPr/>
        </p:nvSpPr>
        <p:spPr>
          <a:xfrm>
            <a:off x="650053" y="4200967"/>
            <a:ext cx="7164707" cy="2437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3F2DD-FCD2-D020-63A6-02C4F5C7D29F}"/>
              </a:ext>
            </a:extLst>
          </p:cNvPr>
          <p:cNvSpPr txBox="1"/>
          <p:nvPr/>
        </p:nvSpPr>
        <p:spPr>
          <a:xfrm>
            <a:off x="7814760" y="3396158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B11231-F45D-C263-5277-DCE794A2F29B}"/>
                  </a:ext>
                </a:extLst>
              </p:cNvPr>
              <p:cNvSpPr txBox="1"/>
              <p:nvPr/>
            </p:nvSpPr>
            <p:spPr>
              <a:xfrm>
                <a:off x="983974" y="4457881"/>
                <a:ext cx="66894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 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𝑓𝑙𝑖𝑝𝑠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𝑢𝑛𝑡𝑖𝑙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𝑓𝑙𝑖𝑝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B11231-F45D-C263-5277-DCE794A2F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74" y="4457881"/>
                <a:ext cx="668946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0DA7C6-7CF6-3FA4-CDDC-E56F82E6600B}"/>
                  </a:ext>
                </a:extLst>
              </p:cNvPr>
              <p:cNvSpPr txBox="1"/>
              <p:nvPr/>
            </p:nvSpPr>
            <p:spPr>
              <a:xfrm>
                <a:off x="1809778" y="5190431"/>
                <a:ext cx="1567545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𝜆𝛿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0DA7C6-7CF6-3FA4-CDDC-E56F82E66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78" y="5190431"/>
                <a:ext cx="1567545" cy="6158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C24ED5-FA03-9444-D632-9318F7F70E96}"/>
                  </a:ext>
                </a:extLst>
              </p:cNvPr>
              <p:cNvSpPr txBox="1"/>
              <p:nvPr/>
            </p:nvSpPr>
            <p:spPr>
              <a:xfrm>
                <a:off x="1794229" y="5951580"/>
                <a:ext cx="770917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C24ED5-FA03-9444-D632-9318F7F70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29" y="5951580"/>
                <a:ext cx="770917" cy="6158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6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2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23789</TotalTime>
  <Words>3496</Words>
  <Application>Microsoft Office PowerPoint</Application>
  <PresentationFormat>Widescreen</PresentationFormat>
  <Paragraphs>679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12 The Poisson Process</vt:lpstr>
      <vt:lpstr>Where we’re heading …</vt:lpstr>
      <vt:lpstr>Chapter 12 outline</vt:lpstr>
      <vt:lpstr>Review of the Exponential distribution</vt:lpstr>
      <vt:lpstr>Review of the Exponential distribution</vt:lpstr>
      <vt:lpstr>Relating Exponential distribution to Geometric</vt:lpstr>
      <vt:lpstr>Relating Exponential distribution to Geometric</vt:lpstr>
      <vt:lpstr>Relating Exponential distribution to Geometric</vt:lpstr>
      <vt:lpstr>Relating Exponential distribution to Geometric</vt:lpstr>
      <vt:lpstr>Relating Exponential distribution to Geometric</vt:lpstr>
      <vt:lpstr>Relating Exponential distribution to Geometric</vt:lpstr>
      <vt:lpstr>A new view of asymptotic notation</vt:lpstr>
      <vt:lpstr>Properties of Exponential</vt:lpstr>
      <vt:lpstr>Properties of Exponential</vt:lpstr>
      <vt:lpstr>Properties of Exponential</vt:lpstr>
      <vt:lpstr>Properties of Exponential</vt:lpstr>
      <vt:lpstr>Properties of Exponential</vt:lpstr>
      <vt:lpstr>Example</vt:lpstr>
      <vt:lpstr>The Poisson Process (P.P.)</vt:lpstr>
      <vt:lpstr>Before we start … recall the Poisson distribution</vt:lpstr>
      <vt:lpstr>2 Properties of the Poisson process</vt:lpstr>
      <vt:lpstr>Independent Increments</vt:lpstr>
      <vt:lpstr>Independent Increments</vt:lpstr>
      <vt:lpstr>Independent Increments</vt:lpstr>
      <vt:lpstr>Stationary Increments</vt:lpstr>
      <vt:lpstr>Poisson Process:  First definition</vt:lpstr>
      <vt:lpstr>PowerPoint Presentation</vt:lpstr>
      <vt:lpstr>PowerPoint Presentation</vt:lpstr>
      <vt:lpstr>PowerPoint Presentation</vt:lpstr>
      <vt:lpstr>PowerPoint Presentation</vt:lpstr>
      <vt:lpstr>Poisson Process:  Second definition</vt:lpstr>
      <vt:lpstr>Poisson Process:  Second definition</vt:lpstr>
      <vt:lpstr>Definition 1  Definition 2 </vt:lpstr>
      <vt:lpstr>Definition 2  Definition 1 </vt:lpstr>
      <vt:lpstr>Number Poisson Arrivals during a Random Time</vt:lpstr>
      <vt:lpstr>Merging Independent Poisson processes</vt:lpstr>
      <vt:lpstr>Poisson Splitting</vt:lpstr>
      <vt:lpstr>Poisson Splitting</vt:lpstr>
      <vt:lpstr>Uniformity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67</cp:revision>
  <dcterms:created xsi:type="dcterms:W3CDTF">2023-01-16T03:17:26Z</dcterms:created>
  <dcterms:modified xsi:type="dcterms:W3CDTF">2024-05-14T02:50:55Z</dcterms:modified>
</cp:coreProperties>
</file>