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375" r:id="rId2"/>
    <p:sldId id="376" r:id="rId3"/>
    <p:sldId id="399" r:id="rId4"/>
    <p:sldId id="379" r:id="rId5"/>
    <p:sldId id="380" r:id="rId6"/>
    <p:sldId id="400" r:id="rId7"/>
    <p:sldId id="381" r:id="rId8"/>
    <p:sldId id="401" r:id="rId9"/>
    <p:sldId id="402" r:id="rId10"/>
    <p:sldId id="355" r:id="rId11"/>
    <p:sldId id="383" r:id="rId12"/>
    <p:sldId id="384" r:id="rId13"/>
    <p:sldId id="404" r:id="rId14"/>
    <p:sldId id="385" r:id="rId15"/>
    <p:sldId id="361" r:id="rId16"/>
    <p:sldId id="365" r:id="rId17"/>
    <p:sldId id="388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FCCFF"/>
    <a:srgbClr val="CC99FF"/>
    <a:srgbClr val="C0C0C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5" autoAdjust="0"/>
    <p:restoredTop sz="92744" autoAdjust="0"/>
  </p:normalViewPr>
  <p:slideViewPr>
    <p:cSldViewPr snapToGrid="0">
      <p:cViewPr varScale="1">
        <p:scale>
          <a:sx n="60" d="100"/>
          <a:sy n="60" d="100"/>
        </p:scale>
        <p:origin x="40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45" d="100"/>
        <a:sy n="4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36D534-9667-4094-BF6C-792DC9ED6AC8}" type="datetimeFigureOut">
              <a:rPr lang="en-US" smtClean="0"/>
              <a:t>5/23/2024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4A77F9-1C57-45EF-951A-D8C4C9CCD6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387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AF1FF-FAD5-4D0A-AE36-24D15B05B4C0}" type="datetime1">
              <a:rPr lang="en-US" smtClean="0"/>
              <a:t>5/23/2024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"Introduction to Probability for Computing", Harchol-Balter '24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9365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03879-D216-46F5-B87B-DBAED4BE87ED}" type="datetime1">
              <a:rPr lang="en-US" smtClean="0"/>
              <a:t>5/23/2024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"Introduction to Probability for Computing", Harchol-Balter '24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622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1A342-A7B9-4D5D-A293-20286AE773BF}" type="datetime1">
              <a:rPr lang="en-US" smtClean="0"/>
              <a:t>5/23/2024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"Introduction to Probability for Computing", Harchol-Balter '24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550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E61CA-1D80-4BC3-9316-13DD162F3532}" type="datetime1">
              <a:rPr lang="en-US" smtClean="0"/>
              <a:t>5/23/2024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"Introduction to Probability for Computing", Harchol-Balter '24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145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52C875-DBD8-451A-B12C-4A27A8EA9133}" type="datetime1">
              <a:rPr lang="en-US" smtClean="0"/>
              <a:t>5/23/2024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"Introduction to Probability for Computing", Harchol-Balter '24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603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EC4791-CE2F-4A19-B41E-BFFAC275F030}" type="datetime1">
              <a:rPr lang="en-US" smtClean="0"/>
              <a:t>5/23/2024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"Introduction to Probability for Computing", Harchol-Balter '24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056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35B3E-5348-463F-A817-23BDB1459DBE}" type="datetime1">
              <a:rPr lang="en-US" smtClean="0"/>
              <a:t>5/23/2024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"Introduction to Probability for Computing", Harchol-Balter '24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728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36E6CA-9872-49E4-A49E-880BF8A5AD3C}" type="datetime1">
              <a:rPr lang="en-US" smtClean="0"/>
              <a:t>5/23/2024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"Introduction to Probability for Computing", Harchol-Balter '24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9472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88DFC-CA1B-45F2-A620-529520F1AE31}" type="datetime1">
              <a:rPr lang="en-US" smtClean="0"/>
              <a:t>5/23/2024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"Introduction to Probability for Computing", Harchol-Balter '24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5962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65D7F-865E-4114-AD77-34BEEED189E0}" type="datetime1">
              <a:rPr lang="en-US" smtClean="0"/>
              <a:t>5/23/2024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"Introduction to Probability for Computing", Harchol-Balter '24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160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7E20B3-05A6-41CF-897F-19DD591E225D}" type="datetime1">
              <a:rPr lang="en-US" smtClean="0"/>
              <a:t>5/23/2024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"Introduction to Probability for Computing", Harchol-Balter '24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719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8CC4B7-E8BA-4FBF-98D7-48C50B0EB1A2}" type="datetime1">
              <a:rPr lang="en-US" smtClean="0"/>
              <a:t>5/23/2024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"Introduction to Probability for Computing", Harchol-Balter '24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B0AFE2-E5B5-481A-93EB-F298E429E7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36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3.png"/><Relationship Id="rId5" Type="http://schemas.openxmlformats.org/officeDocument/2006/relationships/image" Target="../media/image32.png"/><Relationship Id="rId4" Type="http://schemas.openxmlformats.org/officeDocument/2006/relationships/image" Target="../media/image3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7" Type="http://schemas.openxmlformats.org/officeDocument/2006/relationships/image" Target="../media/image39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8.png"/><Relationship Id="rId5" Type="http://schemas.openxmlformats.org/officeDocument/2006/relationships/image" Target="../media/image37.png"/><Relationship Id="rId4" Type="http://schemas.openxmlformats.org/officeDocument/2006/relationships/image" Target="../media/image3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3.png"/><Relationship Id="rId4" Type="http://schemas.openxmlformats.org/officeDocument/2006/relationships/image" Target="../media/image42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png"/><Relationship Id="rId3" Type="http://schemas.openxmlformats.org/officeDocument/2006/relationships/image" Target="../media/image45.png"/><Relationship Id="rId7" Type="http://schemas.openxmlformats.org/officeDocument/2006/relationships/image" Target="../media/image49.png"/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8.png"/><Relationship Id="rId11" Type="http://schemas.openxmlformats.org/officeDocument/2006/relationships/hyperlink" Target="https://svgsilh.com/03a9f4/image/304167.html" TargetMode="External"/><Relationship Id="rId5" Type="http://schemas.openxmlformats.org/officeDocument/2006/relationships/image" Target="../media/image47.png"/><Relationship Id="rId10" Type="http://schemas.openxmlformats.org/officeDocument/2006/relationships/image" Target="../media/image30.svg"/><Relationship Id="rId4" Type="http://schemas.openxmlformats.org/officeDocument/2006/relationships/image" Target="../media/image46.png"/><Relationship Id="rId9" Type="http://schemas.openxmlformats.org/officeDocument/2006/relationships/image" Target="../media/image29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png"/><Relationship Id="rId3" Type="http://schemas.openxmlformats.org/officeDocument/2006/relationships/image" Target="../media/image54.png"/><Relationship Id="rId7" Type="http://schemas.openxmlformats.org/officeDocument/2006/relationships/image" Target="../media/image58.png"/><Relationship Id="rId12" Type="http://schemas.openxmlformats.org/officeDocument/2006/relationships/image" Target="../media/image1.emf"/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60.png"/><Relationship Id="rId11" Type="http://schemas.openxmlformats.org/officeDocument/2006/relationships/image" Target="../media/image51.png"/><Relationship Id="rId5" Type="http://schemas.openxmlformats.org/officeDocument/2006/relationships/image" Target="../media/image56.png"/><Relationship Id="rId10" Type="http://schemas.openxmlformats.org/officeDocument/2006/relationships/image" Target="../media/image61.png"/><Relationship Id="rId4" Type="http://schemas.openxmlformats.org/officeDocument/2006/relationships/image" Target="../media/image55.png"/><Relationship Id="rId9" Type="http://schemas.openxmlformats.org/officeDocument/2006/relationships/image" Target="../media/image60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9.png"/><Relationship Id="rId3" Type="http://schemas.openxmlformats.org/officeDocument/2006/relationships/image" Target="../media/image64.png"/><Relationship Id="rId7" Type="http://schemas.openxmlformats.org/officeDocument/2006/relationships/image" Target="../media/image68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7.png"/><Relationship Id="rId5" Type="http://schemas.openxmlformats.org/officeDocument/2006/relationships/image" Target="../media/image66.png"/><Relationship Id="rId4" Type="http://schemas.openxmlformats.org/officeDocument/2006/relationships/image" Target="../media/image65.png"/><Relationship Id="rId9" Type="http://schemas.openxmlformats.org/officeDocument/2006/relationships/image" Target="../media/image70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0.png"/><Relationship Id="rId3" Type="http://schemas.openxmlformats.org/officeDocument/2006/relationships/image" Target="../media/image74.png"/><Relationship Id="rId7" Type="http://schemas.openxmlformats.org/officeDocument/2006/relationships/image" Target="../media/image510.png"/><Relationship Id="rId2" Type="http://schemas.openxmlformats.org/officeDocument/2006/relationships/image" Target="../media/image5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3.png"/><Relationship Id="rId5" Type="http://schemas.openxmlformats.org/officeDocument/2006/relationships/image" Target="../media/image78.png"/><Relationship Id="rId4" Type="http://schemas.openxmlformats.org/officeDocument/2006/relationships/image" Target="../media/image160.png"/><Relationship Id="rId9" Type="http://schemas.openxmlformats.org/officeDocument/2006/relationships/image" Target="../media/image7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5.png"/><Relationship Id="rId2" Type="http://schemas.openxmlformats.org/officeDocument/2006/relationships/image" Target="../media/image5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7.png"/><Relationship Id="rId5" Type="http://schemas.openxmlformats.org/officeDocument/2006/relationships/image" Target="../media/image76.png"/><Relationship Id="rId4" Type="http://schemas.openxmlformats.org/officeDocument/2006/relationships/image" Target="../media/image8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10" Type="http://schemas.openxmlformats.org/officeDocument/2006/relationships/image" Target="../media/image19.png"/><Relationship Id="rId4" Type="http://schemas.openxmlformats.org/officeDocument/2006/relationships/image" Target="NULL"/><Relationship Id="rId9" Type="http://schemas.openxmlformats.org/officeDocument/2006/relationships/image" Target="../media/image18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20.png"/><Relationship Id="rId7" Type="http://schemas.openxmlformats.org/officeDocument/2006/relationships/image" Target="../media/image1.emf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10" Type="http://schemas.openxmlformats.org/officeDocument/2006/relationships/image" Target="../media/image24.png"/><Relationship Id="rId4" Type="http://schemas.openxmlformats.org/officeDocument/2006/relationships/image" Target="../media/image21.png"/><Relationship Id="rId9" Type="http://schemas.openxmlformats.org/officeDocument/2006/relationships/image" Target="../media/image19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5.png"/><Relationship Id="rId7" Type="http://schemas.openxmlformats.org/officeDocument/2006/relationships/image" Target="../media/image1.emf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4" Type="http://schemas.openxmlformats.org/officeDocument/2006/relationships/image" Target="../media/image21.png"/><Relationship Id="rId9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0873" y="2024888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dirty="0"/>
              <a:t>Chapter 11</a:t>
            </a:r>
            <a:br>
              <a:rPr lang="en-US" dirty="0"/>
            </a:br>
            <a:br>
              <a:rPr lang="en-US" dirty="0"/>
            </a:br>
            <a:r>
              <a:rPr lang="en-US" dirty="0"/>
              <a:t>Laplace Transforms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"Introduction to Probability for Computing", Harchol-Balter '24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7205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337F6EDB-AC4E-95F7-E2D9-9BB165545333}"/>
              </a:ext>
            </a:extLst>
          </p:cNvPr>
          <p:cNvSpPr/>
          <p:nvPr/>
        </p:nvSpPr>
        <p:spPr>
          <a:xfrm>
            <a:off x="1458929" y="2331105"/>
            <a:ext cx="8035569" cy="400629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14205" y="6538912"/>
            <a:ext cx="4114800" cy="365125"/>
          </a:xfrm>
        </p:spPr>
        <p:txBody>
          <a:bodyPr/>
          <a:lstStyle/>
          <a:p>
            <a:r>
              <a:rPr lang="en-US"/>
              <a:t>"Introduction to Probability for Computing", Harchol-Balter '24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10</a:t>
            </a:fld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E41AB8-2F62-472A-B54D-6FB9F084F04F}"/>
              </a:ext>
            </a:extLst>
          </p:cNvPr>
          <p:cNvSpPr/>
          <p:nvPr/>
        </p:nvSpPr>
        <p:spPr>
          <a:xfrm>
            <a:off x="0" y="0"/>
            <a:ext cx="12192000" cy="7956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807522"/>
          </a:xfrm>
        </p:spPr>
        <p:txBody>
          <a:bodyPr>
            <a:normAutofit/>
          </a:bodyPr>
          <a:lstStyle/>
          <a:p>
            <a:r>
              <a:rPr lang="en-US" sz="4800" dirty="0"/>
              <a:t>Convergence of Laplace transform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3F173341-B9A0-4F6B-AA83-314DA08DBC09}"/>
              </a:ext>
            </a:extLst>
          </p:cNvPr>
          <p:cNvGrpSpPr/>
          <p:nvPr/>
        </p:nvGrpSpPr>
        <p:grpSpPr>
          <a:xfrm>
            <a:off x="355458" y="1208042"/>
            <a:ext cx="11481084" cy="609130"/>
            <a:chOff x="420321" y="3139677"/>
            <a:chExt cx="11617906" cy="2474552"/>
          </a:xfrm>
        </p:grpSpPr>
        <p:sp>
          <p:nvSpPr>
            <p:cNvPr id="17" name="Title 2">
              <a:extLst>
                <a:ext uri="{FF2B5EF4-FFF2-40B4-BE49-F238E27FC236}">
                  <a16:creationId xmlns:a16="http://schemas.microsoft.com/office/drawing/2014/main" id="{7AC7B22B-F569-431A-A3D2-C7A204026959}"/>
                </a:ext>
              </a:extLst>
            </p:cNvPr>
            <p:cNvSpPr txBox="1">
              <a:spLocks/>
            </p:cNvSpPr>
            <p:nvPr/>
          </p:nvSpPr>
          <p:spPr>
            <a:xfrm>
              <a:off x="420321" y="3139677"/>
              <a:ext cx="11617906" cy="247455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</p:spPr>
          <p:txBody>
            <a:bodyPr vert="horz" lIns="91440" tIns="45720" rIns="91440" bIns="45720" rtlCol="0" anchor="b">
              <a:normAutofit fontScale="92500" lnSpcReduction="10000"/>
            </a:bodyPr>
            <a:lstStyle>
              <a:lvl1pPr algn="ctr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60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endParaRPr lang="en-US" sz="4400" dirty="0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6" name="TextBox 15">
                  <a:extLst>
                    <a:ext uri="{FF2B5EF4-FFF2-40B4-BE49-F238E27FC236}">
                      <a16:creationId xmlns:a16="http://schemas.microsoft.com/office/drawing/2014/main" id="{9CC19635-D093-4AE2-AE45-7E79455B8EF6}"/>
                    </a:ext>
                  </a:extLst>
                </p:cNvPr>
                <p:cNvSpPr txBox="1"/>
                <p:nvPr/>
              </p:nvSpPr>
              <p:spPr>
                <a:xfrm>
                  <a:off x="454121" y="3381384"/>
                  <a:ext cx="11584106" cy="190231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b="1" dirty="0"/>
                    <a:t>Theorem 11.7: </a:t>
                  </a:r>
                  <a14:m>
                    <m:oMath xmlns:m="http://schemas.openxmlformats.org/officeDocument/2006/math">
                      <m:acc>
                        <m:accPr>
                          <m:chr m:val="̃"/>
                          <m:ctrlPr>
                            <a:rPr lang="en-US" sz="2400" i="1" dirty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i="1" dirty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</m:acc>
                      <m:d>
                        <m:dPr>
                          <m:ctrlPr>
                            <a:rPr lang="en-US" sz="2400" i="1" dirty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 dirty="0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</m:d>
                      <m:r>
                        <a:rPr lang="en-US" sz="2400" i="1" dirty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2400" b="0" i="0" dirty="0" smtClean="0">
                          <a:latin typeface="Cambria Math" panose="02040503050406030204" pitchFamily="18" charset="0"/>
                        </a:rPr>
                        <m:t>i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s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 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bounded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 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for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 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any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 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non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−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negative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 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continuous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 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r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.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v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.</m:t>
                      </m:r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  </m:t>
                      </m:r>
                      <m:r>
                        <a:rPr lang="en-US" sz="2400" i="1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𝑋</m:t>
                      </m:r>
                      <m:r>
                        <m:rPr>
                          <m:nor/>
                        </m:rPr>
                        <a:rPr lang="en-US" sz="2400" b="0" i="0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, </m:t>
                      </m:r>
                      <m:r>
                        <m:rPr>
                          <m:nor/>
                        </m:rPr>
                        <a:rPr lang="en-US" sz="2400" b="0" i="0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assuming</m:t>
                      </m:r>
                      <m:r>
                        <m:rPr>
                          <m:nor/>
                        </m:rPr>
                        <a:rPr lang="en-US" sz="2400" b="0" i="0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≥0. </m:t>
                      </m:r>
                    </m:oMath>
                  </a14:m>
                  <a:endParaRPr lang="en-US" sz="2400" dirty="0">
                    <a:sym typeface="Symbol" panose="05050102010706020507" pitchFamily="18" charset="2"/>
                  </a:endParaRPr>
                </a:p>
              </p:txBody>
            </p:sp>
          </mc:Choice>
          <mc:Fallback>
            <p:sp>
              <p:nvSpPr>
                <p:cNvPr id="16" name="TextBox 15">
                  <a:extLst>
                    <a:ext uri="{FF2B5EF4-FFF2-40B4-BE49-F238E27FC236}">
                      <a16:creationId xmlns:a16="http://schemas.microsoft.com/office/drawing/2014/main" id="{9CC19635-D093-4AE2-AE45-7E79455B8EF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54121" y="3381384"/>
                  <a:ext cx="11584106" cy="1902317"/>
                </a:xfrm>
                <a:prstGeom prst="rect">
                  <a:avLst/>
                </a:prstGeom>
                <a:blipFill>
                  <a:blip r:embed="rId2"/>
                  <a:stretch>
                    <a:fillRect l="-852" t="-9091" b="-28571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DA0568F-25CC-DC97-4276-D9BF90D3CD90}"/>
                  </a:ext>
                </a:extLst>
              </p:cNvPr>
              <p:cNvSpPr txBox="1"/>
              <p:nvPr/>
            </p:nvSpPr>
            <p:spPr>
              <a:xfrm>
                <a:off x="3944937" y="2425785"/>
                <a:ext cx="3311525" cy="47153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sSupPr>
                        <m:e>
                          <m:r>
                            <a:rPr lang="en-US" sz="240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𝑒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−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𝑡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≤1,  ∀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𝑡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≥0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DA0568F-25CC-DC97-4276-D9BF90D3CD9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44937" y="2425785"/>
                <a:ext cx="3311525" cy="47153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F7A8015-5705-3648-E6A0-FE121496690F}"/>
                  </a:ext>
                </a:extLst>
              </p:cNvPr>
              <p:cNvSpPr txBox="1"/>
              <p:nvPr/>
            </p:nvSpPr>
            <p:spPr>
              <a:xfrm>
                <a:off x="3162301" y="3129333"/>
                <a:ext cx="4094161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⇒</m:t>
                          </m:r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𝑒</m:t>
                                  </m:r>
                                </m:e>
                                <m:sup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−</m:t>
                                  </m:r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𝑡</m:t>
                                  </m:r>
                                </m:sup>
                              </m:sSup>
                            </m:e>
                          </m:d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𝑠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≤1,  ∀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≥0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F7A8015-5705-3648-E6A0-FE121496690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62301" y="3129333"/>
                <a:ext cx="4094161" cy="46166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CDACD285-CDC6-E1F6-1FB8-B72ECAA2B0C7}"/>
              </a:ext>
            </a:extLst>
          </p:cNvPr>
          <p:cNvSpPr txBox="1"/>
          <p:nvPr/>
        </p:nvSpPr>
        <p:spPr>
          <a:xfrm>
            <a:off x="1705199" y="2410037"/>
            <a:ext cx="96635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Proof: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684E730-D6C3-50C5-A017-1EF204EC7B72}"/>
                  </a:ext>
                </a:extLst>
              </p:cNvPr>
              <p:cNvSpPr txBox="1"/>
              <p:nvPr/>
            </p:nvSpPr>
            <p:spPr>
              <a:xfrm>
                <a:off x="3162300" y="3900802"/>
                <a:ext cx="4094161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⇒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𝑒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−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𝑠𝑡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≤1,  ∀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𝑡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,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≥0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F684E730-D6C3-50C5-A017-1EF204EC7B7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62300" y="3900802"/>
                <a:ext cx="4094161" cy="46166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EC3B4AE2-5A6B-F855-F923-03E571E2FF78}"/>
                  </a:ext>
                </a:extLst>
              </p:cNvPr>
              <p:cNvSpPr txBox="1"/>
              <p:nvPr/>
            </p:nvSpPr>
            <p:spPr>
              <a:xfrm>
                <a:off x="1840505" y="4688427"/>
                <a:ext cx="7062199" cy="89146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⇒</m:t>
                          </m:r>
                          <m:acc>
                            <m:accPr>
                              <m:chr m:val="̃"/>
                              <m:ctrlPr>
                                <a:rPr lang="en-US" sz="2400" i="1" dirty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i="1" dirty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</m:acc>
                          <m:d>
                            <m:dPr>
                              <m:ctrlPr>
                                <a:rPr lang="en-US" sz="2400" i="1" dirty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 dirty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</m:d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nary>
                            <m:naryPr>
                              <m:ctrlPr>
                                <a:rPr lang="en-US" sz="24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a:rPr lang="en-US" sz="2400" b="0" i="1" dirty="0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en-US" sz="2400" b="0" i="1" dirty="0" smtClean="0">
                                  <a:latin typeface="Cambria Math" panose="02040503050406030204" pitchFamily="18" charset="0"/>
                                </a:rPr>
                                <m:t>∞</m:t>
                              </m:r>
                            </m:sup>
                            <m:e>
                              <m:r>
                                <a:rPr lang="en-US" sz="2400" b="0" i="1" dirty="0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</m:e>
                          </m:nary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𝑒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−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𝑠𝑡</m:t>
                          </m:r>
                        </m:sup>
                      </m:sSup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𝑓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𝑋</m:t>
                          </m:r>
                        </m:sub>
                      </m:sSub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𝑡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𝑑𝑡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≤</m:t>
                      </m:r>
                      <m:nary>
                        <m:naryPr>
                          <m:ctrlPr>
                            <a:rPr lang="en-US" sz="2400" i="1" dirty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2400" i="1" dirty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  <m:sup>
                          <m:r>
                            <a:rPr lang="en-US" sz="2400" i="1" dirty="0">
                              <a:latin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r>
                            <a:rPr lang="en-US" sz="2400" i="1" dirty="0"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nary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1⋅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𝑓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𝑋</m:t>
                          </m:r>
                        </m:sub>
                      </m:sSub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𝑡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𝑑𝑡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=1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EC3B4AE2-5A6B-F855-F923-03E571E2FF7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40505" y="4688427"/>
                <a:ext cx="7062199" cy="89146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5851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/>
      <p:bldP spid="7" grpId="0"/>
      <p:bldP spid="8" grpId="0"/>
      <p:bldP spid="11" grpId="0"/>
      <p:bldP spid="1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14205" y="6538912"/>
            <a:ext cx="4114800" cy="365125"/>
          </a:xfrm>
        </p:spPr>
        <p:txBody>
          <a:bodyPr/>
          <a:lstStyle/>
          <a:p>
            <a:r>
              <a:rPr lang="en-US"/>
              <a:t>"Introduction to Probability for Computing", Harchol-Balter '24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11</a:t>
            </a:fld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E41AB8-2F62-472A-B54D-6FB9F084F04F}"/>
              </a:ext>
            </a:extLst>
          </p:cNvPr>
          <p:cNvSpPr/>
          <p:nvPr/>
        </p:nvSpPr>
        <p:spPr>
          <a:xfrm>
            <a:off x="0" y="0"/>
            <a:ext cx="12192000" cy="7956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807522"/>
          </a:xfrm>
        </p:spPr>
        <p:txBody>
          <a:bodyPr>
            <a:normAutofit/>
          </a:bodyPr>
          <a:lstStyle/>
          <a:p>
            <a:r>
              <a:rPr lang="en-US" sz="4800" dirty="0"/>
              <a:t>Getting moments: Onion peeling</a:t>
            </a:r>
          </a:p>
        </p:txBody>
      </p:sp>
      <p:sp>
        <p:nvSpPr>
          <p:cNvPr id="17" name="Title 2">
            <a:extLst>
              <a:ext uri="{FF2B5EF4-FFF2-40B4-BE49-F238E27FC236}">
                <a16:creationId xmlns:a16="http://schemas.microsoft.com/office/drawing/2014/main" id="{7AC7B22B-F569-431A-A3D2-C7A204026959}"/>
              </a:ext>
            </a:extLst>
          </p:cNvPr>
          <p:cNvSpPr txBox="1">
            <a:spLocks/>
          </p:cNvSpPr>
          <p:nvPr/>
        </p:nvSpPr>
        <p:spPr>
          <a:xfrm>
            <a:off x="715190" y="1129049"/>
            <a:ext cx="10998348" cy="509298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4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9CC19635-D093-4AE2-AE45-7E79455B8EF6}"/>
                  </a:ext>
                </a:extLst>
              </p:cNvPr>
              <p:cNvSpPr txBox="1"/>
              <p:nvPr/>
            </p:nvSpPr>
            <p:spPr>
              <a:xfrm>
                <a:off x="1014710" y="1108283"/>
                <a:ext cx="10339090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/>
                  <a:t>Theorem 11.8: (Onion Peeling) 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400" b="0" i="0" dirty="0" smtClean="0"/>
                      <m:t>Let</m:t>
                    </m:r>
                    <m:r>
                      <m:rPr>
                        <m:nor/>
                      </m:rPr>
                      <a:rPr lang="en-US" sz="2400" b="0" i="0" dirty="0" smtClean="0"/>
                      <m:t> </m:t>
                    </m:r>
                  </m:oMath>
                </a14:m>
                <a:r>
                  <a:rPr lang="en-US" sz="2400" b="1" dirty="0"/>
                  <a:t> </a:t>
                </a:r>
                <a14:m>
                  <m:oMath xmlns:m="http://schemas.openxmlformats.org/officeDocument/2006/math">
                    <m:r>
                      <a:rPr lang="en-US" sz="240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𝑋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 </m:t>
                    </m:r>
                    <m:r>
                      <m:rPr>
                        <m:nor/>
                      </m:rPr>
                      <a:rPr lang="en-US" sz="2400" dirty="0"/>
                      <m:t>be</m:t>
                    </m:r>
                    <m:r>
                      <m:rPr>
                        <m:nor/>
                      </m:rPr>
                      <a:rPr lang="en-US" sz="2400" dirty="0"/>
                      <m:t> </m:t>
                    </m:r>
                    <m:r>
                      <m:rPr>
                        <m:nor/>
                      </m:rPr>
                      <a:rPr lang="en-US" sz="2400" dirty="0"/>
                      <m:t>a</m:t>
                    </m:r>
                    <m:r>
                      <m:rPr>
                        <m:nor/>
                      </m:rPr>
                      <a:rPr lang="en-US" sz="2400" dirty="0"/>
                      <m:t> </m:t>
                    </m:r>
                    <m:r>
                      <m:rPr>
                        <m:nor/>
                      </m:rPr>
                      <a:rPr lang="en-US" sz="2400" dirty="0"/>
                      <m:t>non</m:t>
                    </m:r>
                    <m:r>
                      <m:rPr>
                        <m:nor/>
                      </m:rPr>
                      <a:rPr lang="en-US" sz="2400" dirty="0"/>
                      <m:t>−</m:t>
                    </m:r>
                    <m:r>
                      <m:rPr>
                        <m:nor/>
                      </m:rPr>
                      <a:rPr lang="en-US" sz="2400" dirty="0"/>
                      <m:t>negative</m:t>
                    </m:r>
                    <m:r>
                      <m:rPr>
                        <m:nor/>
                      </m:rPr>
                      <a:rPr lang="en-US" sz="2400" b="0" i="0" dirty="0" smtClean="0"/>
                      <m:t>, </m:t>
                    </m:r>
                    <m:r>
                      <m:rPr>
                        <m:nor/>
                      </m:rPr>
                      <a:rPr lang="en-US" sz="2400" b="0" i="0" dirty="0" smtClean="0"/>
                      <m:t>continuous</m:t>
                    </m:r>
                    <m:r>
                      <m:rPr>
                        <m:nor/>
                      </m:rPr>
                      <a:rPr lang="en-US" sz="2400" dirty="0"/>
                      <m:t> </m:t>
                    </m:r>
                    <m:r>
                      <m:rPr>
                        <m:nor/>
                      </m:rPr>
                      <a:rPr lang="en-US" sz="2400" dirty="0"/>
                      <m:t>r</m:t>
                    </m:r>
                    <m:r>
                      <m:rPr>
                        <m:nor/>
                      </m:rPr>
                      <a:rPr lang="en-US" sz="2400" dirty="0"/>
                      <m:t>.</m:t>
                    </m:r>
                    <m:r>
                      <m:rPr>
                        <m:nor/>
                      </m:rPr>
                      <a:rPr lang="en-US" sz="2400" dirty="0"/>
                      <m:t>v</m:t>
                    </m:r>
                    <m:r>
                      <m:rPr>
                        <m:nor/>
                      </m:rPr>
                      <a:rPr lang="en-US" sz="2400" dirty="0"/>
                      <m:t>. </m:t>
                    </m:r>
                  </m:oMath>
                </a14:m>
                <a:endParaRPr lang="en-US" sz="2400" dirty="0"/>
              </a:p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400" b="0" i="0" dirty="0" smtClean="0"/>
                      <m:t> </m:t>
                    </m:r>
                    <m:r>
                      <m:rPr>
                        <m:nor/>
                      </m:rPr>
                      <a:rPr lang="en-US" sz="2400" dirty="0"/>
                      <m:t>with</m:t>
                    </m:r>
                    <m:r>
                      <m:rPr>
                        <m:nor/>
                      </m:rPr>
                      <a:rPr lang="en-US" sz="2400" dirty="0"/>
                      <m:t> </m:t>
                    </m:r>
                    <m:r>
                      <m:rPr>
                        <m:nor/>
                      </m:rPr>
                      <a:rPr lang="en-US" sz="2400" dirty="0"/>
                      <m:t>p</m:t>
                    </m:r>
                    <m:r>
                      <m:rPr>
                        <m:nor/>
                      </m:rPr>
                      <a:rPr lang="en-US" sz="2400" dirty="0"/>
                      <m:t>.</m:t>
                    </m:r>
                    <m:r>
                      <m:rPr>
                        <m:nor/>
                      </m:rPr>
                      <a:rPr lang="en-US" sz="2400" b="0" i="0" dirty="0" smtClean="0"/>
                      <m:t>d</m:t>
                    </m:r>
                    <m:r>
                      <m:rPr>
                        <m:nor/>
                      </m:rPr>
                      <a:rPr lang="en-US" sz="2400" dirty="0"/>
                      <m:t>.</m:t>
                    </m:r>
                    <m:r>
                      <m:rPr>
                        <m:nor/>
                      </m:rPr>
                      <a:rPr lang="en-US" sz="2400" dirty="0"/>
                      <m:t>f</m:t>
                    </m:r>
                    <m:r>
                      <m:rPr>
                        <m:nor/>
                      </m:rPr>
                      <a:rPr lang="en-US" sz="2400" dirty="0"/>
                      <m:t>.</m:t>
                    </m:r>
                    <m:r>
                      <a:rPr lang="en-US" sz="2400" i="1" dirty="0">
                        <a:latin typeface="Cambria Math" panose="02040503050406030204" pitchFamily="18" charset="0"/>
                      </a:rPr>
                      <m:t> </m:t>
                    </m:r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 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𝑓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𝑋</m:t>
                        </m:r>
                      </m:sub>
                    </m:sSub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𝑡</m:t>
                        </m:r>
                      </m:e>
                    </m:d>
                    <m:r>
                      <m:rPr>
                        <m:nor/>
                      </m:rPr>
                      <a:rPr lang="en-US" sz="240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,</m:t>
                    </m:r>
                    <m:r>
                      <m:rPr>
                        <m:nor/>
                      </m:rPr>
                      <a:rPr lang="en-US" sz="2400" b="0" i="0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  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𝑡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≥0.  </m:t>
                    </m:r>
                  </m:oMath>
                </a14:m>
                <a:r>
                  <a:rPr lang="en-US" sz="2400" dirty="0">
                    <a:sym typeface="Symbol" panose="05050102010706020507" pitchFamily="18" charset="2"/>
                  </a:rPr>
                  <a:t>Then,</a:t>
                </a:r>
              </a:p>
            </p:txBody>
          </p:sp>
        </mc:Choice>
        <mc:Fallback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9CC19635-D093-4AE2-AE45-7E79455B8EF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4710" y="1108283"/>
                <a:ext cx="10339090" cy="830997"/>
              </a:xfrm>
              <a:prstGeom prst="rect">
                <a:avLst/>
              </a:prstGeom>
              <a:blipFill>
                <a:blip r:embed="rId2"/>
                <a:stretch>
                  <a:fillRect l="-884" t="-5882" b="-161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C591211C-E465-1C70-34D7-A9C5D912013C}"/>
                  </a:ext>
                </a:extLst>
              </p:cNvPr>
              <p:cNvSpPr txBox="1"/>
              <p:nvPr/>
            </p:nvSpPr>
            <p:spPr>
              <a:xfrm>
                <a:off x="4171768" y="2297999"/>
                <a:ext cx="2406651" cy="46724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"/>
                            <m:endChr m:val="|"/>
                            <m:ctrlPr>
                              <a:rPr lang="en-US" sz="24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acc>
                              <m:accPr>
                                <m:chr m:val="̃"/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</m:ctrlPr>
                              </m:accPr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  <m:t>𝑋</m:t>
                                </m:r>
                              </m:e>
                            </m:acc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′</m:t>
                            </m:r>
                            <m:d>
                              <m:dPr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</m:ctrlPr>
                              </m:dPr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  <m:t>𝑠</m:t>
                                </m:r>
                              </m:e>
                            </m:d>
                          </m:e>
                        </m:d>
                      </m:e>
                      <m:sub>
                        <m:r>
                          <m:rPr>
                            <m:sty m:val="p"/>
                          </m:rPr>
                          <a:rPr lang="en-US" sz="2400" b="0" i="0" smtClean="0">
                            <a:latin typeface="Cambria Math" panose="02040503050406030204" pitchFamily="18" charset="0"/>
                          </a:rPr>
                          <m:t>s</m:t>
                        </m:r>
                        <m:r>
                          <a:rPr lang="en-US" sz="2400" b="0" i="0" smtClean="0">
                            <a:latin typeface="Cambria Math" panose="02040503050406030204" pitchFamily="18" charset="0"/>
                          </a:rPr>
                          <m:t>=0</m:t>
                        </m:r>
                      </m:sub>
                    </m:sSub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1" i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400" b="1" i="0" smtClean="0">
                        <a:latin typeface="Cambria Math" panose="02040503050406030204" pitchFamily="18" charset="0"/>
                      </a:rPr>
                      <m:t>𝐄</m:t>
                    </m:r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[</m:t>
                    </m:r>
                    <m:r>
                      <m:rPr>
                        <m:sty m:val="p"/>
                      </m:rPr>
                      <a:rPr lang="en-US" sz="2400" b="0" i="0" smtClean="0">
                        <a:latin typeface="Cambria Math" panose="02040503050406030204" pitchFamily="18" charset="0"/>
                      </a:rPr>
                      <m:t>X</m:t>
                    </m:r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sz="2400" dirty="0"/>
                  <a:t> </a:t>
                </a:r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C591211C-E465-1C70-34D7-A9C5D912013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71768" y="2297999"/>
                <a:ext cx="2406651" cy="467244"/>
              </a:xfrm>
              <a:prstGeom prst="rect">
                <a:avLst/>
              </a:prstGeom>
              <a:blipFill>
                <a:blip r:embed="rId3"/>
                <a:stretch>
                  <a:fillRect l="-2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3291218E-49B6-265B-37D7-0900E9D08173}"/>
                  </a:ext>
                </a:extLst>
              </p:cNvPr>
              <p:cNvSpPr txBox="1"/>
              <p:nvPr/>
            </p:nvSpPr>
            <p:spPr>
              <a:xfrm>
                <a:off x="4101917" y="3061522"/>
                <a:ext cx="3549652" cy="46724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"/>
                            <m:endChr m:val="|"/>
                            <m:ctrlPr>
                              <a:rPr lang="en-US" sz="24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acc>
                              <m:accPr>
                                <m:chr m:val="̃"/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</m:ctrlPr>
                              </m:accPr>
                              <m:e>
                                <m:r>
                                  <a:rPr lang="en-US" sz="2400" i="1">
                                    <a:latin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  <m:t>𝑋</m:t>
                                </m:r>
                              </m:e>
                            </m:acc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′′</m:t>
                            </m:r>
                            <m:d>
                              <m:dPr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</m:ctrlPr>
                              </m:dPr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  <m:t>𝑠</m:t>
                                </m:r>
                              </m:e>
                            </m:d>
                          </m:e>
                        </m:d>
                      </m:e>
                      <m:sub>
                        <m:r>
                          <m:rPr>
                            <m:sty m:val="p"/>
                          </m:rPr>
                          <a:rPr lang="en-US" sz="2400" b="0" i="0" smtClean="0">
                            <a:latin typeface="Cambria Math" panose="02040503050406030204" pitchFamily="18" charset="0"/>
                          </a:rPr>
                          <m:t>s</m:t>
                        </m:r>
                        <m:r>
                          <a:rPr lang="en-US" sz="2400" b="0" i="0" smtClean="0">
                            <a:latin typeface="Cambria Math" panose="02040503050406030204" pitchFamily="18" charset="0"/>
                          </a:rPr>
                          <m:t>=0</m:t>
                        </m:r>
                      </m:sub>
                    </m:sSub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1" i="0" smtClean="0">
                        <a:latin typeface="Cambria Math" panose="02040503050406030204" pitchFamily="18" charset="0"/>
                      </a:rPr>
                      <m:t>𝐄</m:t>
                    </m:r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[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2400" b="0" i="0" smtClean="0">
                            <a:latin typeface="Cambria Math" panose="02040503050406030204" pitchFamily="18" charset="0"/>
                          </a:rPr>
                          <m:t>X</m:t>
                        </m:r>
                      </m:e>
                      <m:sup>
                        <m:r>
                          <a:rPr lang="en-US" sz="2400" b="0" i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sz="2400" dirty="0"/>
                  <a:t> </a:t>
                </a: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3291218E-49B6-265B-37D7-0900E9D0817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01917" y="3061522"/>
                <a:ext cx="3549652" cy="467244"/>
              </a:xfrm>
              <a:prstGeom prst="rect">
                <a:avLst/>
              </a:prstGeom>
              <a:blipFill>
                <a:blip r:embed="rId4"/>
                <a:stretch>
                  <a:fillRect l="-17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10835A59-763C-34E4-A449-940352D83FB8}"/>
                  </a:ext>
                </a:extLst>
              </p:cNvPr>
              <p:cNvSpPr txBox="1"/>
              <p:nvPr/>
            </p:nvSpPr>
            <p:spPr>
              <a:xfrm>
                <a:off x="4051117" y="3916391"/>
                <a:ext cx="4546602" cy="46724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d>
                          <m:dPr>
                            <m:begChr m:val=""/>
                            <m:endChr m:val="|"/>
                            <m:ctrlPr>
                              <a:rPr lang="en-US" sz="24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sz="2400" b="0" i="1" smtClean="0">
                                    <a:latin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</m:ctrlPr>
                              </m:sSupPr>
                              <m:e>
                                <m:acc>
                                  <m:accPr>
                                    <m:chr m:val="̃"/>
                                    <m:ctrlPr>
                                      <a:rPr lang="en-US" sz="2400" b="0" i="1" smtClean="0">
                                        <a:latin typeface="Cambria Math" panose="02040503050406030204" pitchFamily="18" charset="0"/>
                                        <a:sym typeface="Symbol" panose="05050102010706020507" pitchFamily="18" charset="2"/>
                                      </a:rPr>
                                    </m:ctrlPr>
                                  </m:accPr>
                                  <m:e>
                                    <m:r>
                                      <a:rPr lang="en-US" sz="2400" b="0" i="1" smtClean="0">
                                        <a:latin typeface="Cambria Math" panose="02040503050406030204" pitchFamily="18" charset="0"/>
                                        <a:sym typeface="Symbol" panose="05050102010706020507" pitchFamily="18" charset="2"/>
                                      </a:rPr>
                                      <m:t>𝑋</m:t>
                                    </m:r>
                                  </m:e>
                                </m:acc>
                              </m:e>
                              <m:sup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  <m:t>′′</m:t>
                                </m:r>
                              </m:sup>
                            </m:sSup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′</m:t>
                            </m:r>
                            <m:d>
                              <m:dPr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</m:ctrlPr>
                              </m:dPr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  <m:t>𝑠</m:t>
                                </m:r>
                              </m:e>
                            </m:d>
                          </m:e>
                        </m:d>
                      </m:e>
                      <m:sub>
                        <m:r>
                          <m:rPr>
                            <m:sty m:val="p"/>
                          </m:rPr>
                          <a:rPr lang="en-US" sz="2400" b="0" i="0" smtClean="0">
                            <a:latin typeface="Cambria Math" panose="02040503050406030204" pitchFamily="18" charset="0"/>
                          </a:rPr>
                          <m:t>s</m:t>
                        </m:r>
                        <m:r>
                          <a:rPr lang="en-US" sz="2400" b="0" i="0" smtClean="0"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1" i="0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400" b="1" i="0" smtClean="0">
                        <a:latin typeface="Cambria Math" panose="02040503050406030204" pitchFamily="18" charset="0"/>
                      </a:rPr>
                      <m:t>𝐄</m:t>
                    </m:r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[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US" sz="2400" b="0" i="0" smtClean="0">
                            <a:latin typeface="Cambria Math" panose="02040503050406030204" pitchFamily="18" charset="0"/>
                          </a:rPr>
                          <m:t>X</m:t>
                        </m:r>
                      </m:e>
                      <m:sup>
                        <m:r>
                          <a:rPr lang="en-US" sz="2400" b="0" i="0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sz="2400" dirty="0"/>
                  <a:t> </a:t>
                </a: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10835A59-763C-34E4-A449-940352D83FB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51117" y="3916391"/>
                <a:ext cx="4546602" cy="467244"/>
              </a:xfrm>
              <a:prstGeom prst="rect">
                <a:avLst/>
              </a:prstGeom>
              <a:blipFill>
                <a:blip r:embed="rId5"/>
                <a:stretch>
                  <a:fillRect l="-13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D2A71ACB-F49D-70E6-1DC4-9081D10BC081}"/>
                  </a:ext>
                </a:extLst>
              </p:cNvPr>
              <p:cNvSpPr txBox="1"/>
              <p:nvPr/>
            </p:nvSpPr>
            <p:spPr>
              <a:xfrm>
                <a:off x="3186977" y="4700509"/>
                <a:ext cx="4184157" cy="60042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begChr m:val=""/>
                              <m:endChr m:val="|"/>
                              <m:ctrlP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</m:ctrlPr>
                                </m:sSupPr>
                                <m:e>
                                  <m:acc>
                                    <m:accPr>
                                      <m:chr m:val="̃"/>
                                      <m:ctrlPr>
                                        <a:rPr lang="en-US" sz="2400" b="0" i="1" smtClean="0">
                                          <a:latin typeface="Cambria Math" panose="02040503050406030204" pitchFamily="18" charset="0"/>
                                          <a:sym typeface="Symbol" panose="05050102010706020507" pitchFamily="18" charset="2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sz="2400" b="0" i="1" smtClean="0">
                                          <a:latin typeface="Cambria Math" panose="02040503050406030204" pitchFamily="18" charset="0"/>
                                          <a:sym typeface="Symbol" panose="05050102010706020507" pitchFamily="18" charset="2"/>
                                        </a:rPr>
                                        <m:t>𝑋</m:t>
                                      </m:r>
                                    </m:e>
                                  </m:acc>
                                </m:e>
                                <m:sup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′′</m:t>
                                  </m:r>
                                </m:sup>
                              </m:s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′′</m:t>
                              </m:r>
                              <m:d>
                                <m:d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𝑠</m:t>
                                  </m:r>
                                </m:e>
                              </m:d>
                            </m:e>
                          </m:d>
                        </m:e>
                        <m:sub>
                          <m:r>
                            <m:rPr>
                              <m:sty m:val="p"/>
                            </m:rP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s</m:t>
                          </m:r>
                          <m: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0" smtClean="0">
                          <a:latin typeface="Cambria Math" panose="02040503050406030204" pitchFamily="18" charset="0"/>
                        </a:rPr>
                        <m:t>𝐄</m:t>
                      </m:r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[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X</m:t>
                          </m:r>
                        </m:e>
                        <m:sup>
                          <m: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4</m:t>
                          </m:r>
                        </m:sup>
                      </m:sSup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D2A71ACB-F49D-70E6-1DC4-9081D10BC08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86977" y="4700509"/>
                <a:ext cx="4184157" cy="60042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D1E415BC-4C1A-4818-13D9-DA9559F20859}"/>
                  </a:ext>
                </a:extLst>
              </p:cNvPr>
              <p:cNvSpPr txBox="1"/>
              <p:nvPr/>
            </p:nvSpPr>
            <p:spPr>
              <a:xfrm>
                <a:off x="668100" y="5691866"/>
                <a:ext cx="10998348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z="2400" b="0" i="0" dirty="0" smtClean="0"/>
                        <m:t>If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 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can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′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t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 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evaluate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 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at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=0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, 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instead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 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consider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 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limit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 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as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→0  (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use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 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L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′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Hospital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′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s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 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Rule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).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D1E415BC-4C1A-4818-13D9-DA9559F2085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8100" y="5691866"/>
                <a:ext cx="10998348" cy="461665"/>
              </a:xfrm>
              <a:prstGeom prst="rect">
                <a:avLst/>
              </a:prstGeom>
              <a:blipFill>
                <a:blip r:embed="rId7"/>
                <a:stretch>
                  <a:fillRect b="-18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09890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6" grpId="0"/>
      <p:bldP spid="2" grpId="0"/>
      <p:bldP spid="8" grpId="0"/>
      <p:bldP spid="11" grpId="0"/>
      <p:bldP spid="14" grpId="0"/>
      <p:bldP spid="2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14205" y="6538912"/>
            <a:ext cx="4114800" cy="365125"/>
          </a:xfrm>
        </p:spPr>
        <p:txBody>
          <a:bodyPr/>
          <a:lstStyle/>
          <a:p>
            <a:r>
              <a:rPr lang="en-US"/>
              <a:t>"Introduction to Probability for Computing", Harchol-Balter '24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12</a:t>
            </a:fld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E41AB8-2F62-472A-B54D-6FB9F084F04F}"/>
              </a:ext>
            </a:extLst>
          </p:cNvPr>
          <p:cNvSpPr/>
          <p:nvPr/>
        </p:nvSpPr>
        <p:spPr>
          <a:xfrm>
            <a:off x="0" y="0"/>
            <a:ext cx="12192000" cy="7956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807522"/>
          </a:xfrm>
        </p:spPr>
        <p:txBody>
          <a:bodyPr>
            <a:normAutofit/>
          </a:bodyPr>
          <a:lstStyle/>
          <a:p>
            <a:r>
              <a:rPr lang="en-US" sz="4800" dirty="0"/>
              <a:t>Proof of onion peeling theorem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FBF222A-3517-17AF-7A73-70F3DDEB6C12}"/>
              </a:ext>
            </a:extLst>
          </p:cNvPr>
          <p:cNvSpPr txBox="1"/>
          <p:nvPr/>
        </p:nvSpPr>
        <p:spPr>
          <a:xfrm flipH="1">
            <a:off x="7960866" y="1425503"/>
            <a:ext cx="32004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(Taylor Series Expansion)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38CD20CC-E862-8D31-C1D6-B00B9F27F1FF}"/>
                  </a:ext>
                </a:extLst>
              </p:cNvPr>
              <p:cNvSpPr txBox="1"/>
              <p:nvPr/>
            </p:nvSpPr>
            <p:spPr>
              <a:xfrm>
                <a:off x="701762" y="2454575"/>
                <a:ext cx="9701784" cy="83343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sSupPr>
                        <m:e>
                          <m:r>
                            <a:rPr lang="en-US" sz="240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𝑒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−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𝑠𝑡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𝑓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𝑡</m:t>
                          </m:r>
                        </m:e>
                      </m:d>
                      <m:r>
                        <a:rPr lang="en-US" sz="2400" b="0" i="0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𝑓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𝑡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−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𝑠𝑡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𝑓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𝑡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+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𝑠𝑡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2!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𝑓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𝑡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−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𝑠𝑡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3!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𝑓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𝑡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+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𝑠𝑡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4</m:t>
                              </m:r>
                            </m:sup>
                          </m:sSup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4!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𝑓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𝑡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−⋯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38CD20CC-E862-8D31-C1D6-B00B9F27F1F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1762" y="2454575"/>
                <a:ext cx="9701784" cy="83343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5D2B940D-42EC-10CB-9C1C-218EEA58DD6B}"/>
                  </a:ext>
                </a:extLst>
              </p:cNvPr>
              <p:cNvSpPr txBox="1"/>
              <p:nvPr/>
            </p:nvSpPr>
            <p:spPr>
              <a:xfrm>
                <a:off x="1216337" y="1161663"/>
                <a:ext cx="6412992" cy="83343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sSupPr>
                        <m:e>
                          <m:r>
                            <a:rPr lang="en-US" sz="240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𝑒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−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𝑠𝑡</m:t>
                          </m:r>
                        </m:sup>
                      </m:sSup>
                      <m:r>
                        <a:rPr lang="en-US" sz="2400" b="0" i="0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1−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𝑠𝑡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+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𝑠𝑡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2!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−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𝑠𝑡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3!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+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𝑠𝑡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4</m:t>
                              </m:r>
                            </m:sup>
                          </m:sSup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4!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−⋯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5D2B940D-42EC-10CB-9C1C-218EEA58DD6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6337" y="1161663"/>
                <a:ext cx="6412992" cy="83343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069B80D3-7767-2D0C-23FD-AC312B30A213}"/>
                  </a:ext>
                </a:extLst>
              </p:cNvPr>
              <p:cNvSpPr txBox="1"/>
              <p:nvPr/>
            </p:nvSpPr>
            <p:spPr>
              <a:xfrm>
                <a:off x="-295656" y="3877006"/>
                <a:ext cx="12783312" cy="93762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sSupPr>
                        <m:e>
                          <m:nary>
                            <m:nary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naryPr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∞</m:t>
                              </m:r>
                            </m:sup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 </m:t>
                              </m:r>
                            </m:e>
                          </m:nary>
                          <m:r>
                            <a:rPr lang="en-US" sz="240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𝑒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−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𝑠𝑡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𝑓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𝑡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𝑑𝑡</m:t>
                      </m:r>
                      <m:r>
                        <a:rPr lang="en-US" sz="2400" b="0" i="0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=</m:t>
                      </m:r>
                      <m:nary>
                        <m:nary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naryPr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0</m:t>
                          </m:r>
                        </m:sub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∞</m:t>
                          </m:r>
                        </m:sup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 </m:t>
                          </m:r>
                        </m:e>
                      </m:nary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𝑓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𝑡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𝑑𝑡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−</m:t>
                      </m:r>
                      <m:nary>
                        <m:nary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naryPr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0</m:t>
                          </m:r>
                        </m:sub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∞</m:t>
                          </m:r>
                        </m:sup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 </m:t>
                          </m:r>
                        </m:e>
                      </m:nary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𝑠𝑡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𝑓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𝑡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𝑑𝑡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+</m:t>
                      </m:r>
                      <m:nary>
                        <m:nary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naryPr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0</m:t>
                          </m:r>
                        </m:sub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∞</m:t>
                          </m:r>
                        </m:sup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 </m:t>
                          </m:r>
                        </m:e>
                      </m:nary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𝑠𝑡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2!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𝑓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𝑡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𝑑𝑡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−</m:t>
                      </m:r>
                      <m:nary>
                        <m:nary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naryPr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0</m:t>
                          </m:r>
                        </m:sub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∞</m:t>
                          </m:r>
                        </m:sup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 </m:t>
                          </m:r>
                        </m:e>
                      </m:nary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𝑠𝑡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3!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𝑓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𝑡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𝑑𝑡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+⋯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069B80D3-7767-2D0C-23FD-AC312B30A21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295656" y="3877006"/>
                <a:ext cx="12783312" cy="93762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6C412AB3-7209-76A3-089F-602FE7489A50}"/>
                  </a:ext>
                </a:extLst>
              </p:cNvPr>
              <p:cNvSpPr txBox="1"/>
              <p:nvPr/>
            </p:nvSpPr>
            <p:spPr>
              <a:xfrm>
                <a:off x="1393825" y="5425930"/>
                <a:ext cx="9404350" cy="83106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̃"/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𝑋</m:t>
                          </m:r>
                        </m:e>
                      </m:acc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𝑠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=1 −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 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𝑬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𝑋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+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𝑠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2!</m:t>
                          </m:r>
                        </m:den>
                      </m:f>
                      <m:r>
                        <a:rPr lang="en-US" sz="2400" b="1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𝑬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𝑋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−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𝑠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3!</m:t>
                          </m:r>
                        </m:den>
                      </m:f>
                      <m:r>
                        <a:rPr lang="en-US" sz="2400" b="1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𝑬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𝑋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3</m:t>
                              </m:r>
                            </m:sup>
                          </m:sSup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+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𝑠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4</m:t>
                              </m:r>
                            </m:sup>
                          </m:sSup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4!</m:t>
                          </m:r>
                        </m:den>
                      </m:f>
                      <m:r>
                        <a:rPr lang="en-US" sz="2400" b="1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𝑬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𝑋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4</m:t>
                              </m:r>
                            </m:sup>
                          </m:sSup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−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𝑠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5</m:t>
                              </m:r>
                            </m:sup>
                          </m:sSup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5!</m:t>
                          </m:r>
                        </m:den>
                      </m:f>
                      <m:r>
                        <a:rPr lang="en-US" sz="2400" b="1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𝑬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𝑋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5</m:t>
                              </m:r>
                            </m:sup>
                          </m:sSup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+⋯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6C412AB3-7209-76A3-089F-602FE7489A5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93825" y="5425930"/>
                <a:ext cx="9404350" cy="831061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4806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1" grpId="0"/>
      <p:bldP spid="14" grpId="0"/>
      <p:bldP spid="1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14205" y="6538912"/>
            <a:ext cx="4114800" cy="365125"/>
          </a:xfrm>
        </p:spPr>
        <p:txBody>
          <a:bodyPr/>
          <a:lstStyle/>
          <a:p>
            <a:r>
              <a:rPr lang="en-US"/>
              <a:t>"Introduction to Probability for Computing", Harchol-Balter '24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13</a:t>
            </a:fld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E41AB8-2F62-472A-B54D-6FB9F084F04F}"/>
              </a:ext>
            </a:extLst>
          </p:cNvPr>
          <p:cNvSpPr/>
          <p:nvPr/>
        </p:nvSpPr>
        <p:spPr>
          <a:xfrm>
            <a:off x="0" y="0"/>
            <a:ext cx="12192000" cy="7956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807522"/>
          </a:xfrm>
        </p:spPr>
        <p:txBody>
          <a:bodyPr>
            <a:normAutofit/>
          </a:bodyPr>
          <a:lstStyle/>
          <a:p>
            <a:r>
              <a:rPr lang="en-US" sz="4800" dirty="0"/>
              <a:t>Proof of onion peeling theorem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6C412AB3-7209-76A3-089F-602FE7489A50}"/>
                  </a:ext>
                </a:extLst>
              </p:cNvPr>
              <p:cNvSpPr txBox="1"/>
              <p:nvPr/>
            </p:nvSpPr>
            <p:spPr>
              <a:xfrm>
                <a:off x="911224" y="970959"/>
                <a:ext cx="11001375" cy="83869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̃"/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𝑋</m:t>
                          </m:r>
                        </m:e>
                      </m:acc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𝑠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 = 1 −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 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𝑬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𝑋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+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𝑠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2!</m:t>
                          </m:r>
                        </m:den>
                      </m:f>
                      <m:r>
                        <a:rPr lang="en-US" sz="2400" b="1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𝑬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𝑋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−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𝑠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3!</m:t>
                          </m:r>
                        </m:den>
                      </m:f>
                      <m:r>
                        <a:rPr lang="en-US" sz="2400" b="1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𝑬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𝑋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3</m:t>
                              </m:r>
                            </m:sup>
                          </m:sSup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+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𝑠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4</m:t>
                              </m:r>
                            </m:sup>
                          </m:sSup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4!</m:t>
                          </m:r>
                        </m:den>
                      </m:f>
                      <m:r>
                        <a:rPr lang="en-US" sz="2400" b="1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𝑬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𝑋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4</m:t>
                              </m:r>
                            </m:sup>
                          </m:sSup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−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𝑠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5</m:t>
                              </m:r>
                            </m:sup>
                          </m:sSup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5!</m:t>
                          </m:r>
                        </m:den>
                      </m:f>
                      <m:r>
                        <a:rPr lang="en-US" sz="2400" b="1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𝑬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𝑋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5</m:t>
                              </m:r>
                            </m:sup>
                          </m:sSup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+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𝑠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6</m:t>
                              </m:r>
                            </m:sup>
                          </m:sSup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6!</m:t>
                          </m:r>
                        </m:den>
                      </m:f>
                      <m:r>
                        <a:rPr lang="en-US" sz="2400" b="1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𝑬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𝑋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6</m:t>
                              </m:r>
                            </m:sup>
                          </m:sSup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 ⋯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6C412AB3-7209-76A3-089F-602FE7489A5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1224" y="970959"/>
                <a:ext cx="11001375" cy="83869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970299F9-BE3E-4E73-DAD1-631C992A9028}"/>
                  </a:ext>
                </a:extLst>
              </p:cNvPr>
              <p:cNvSpPr txBox="1"/>
              <p:nvPr/>
            </p:nvSpPr>
            <p:spPr>
              <a:xfrm>
                <a:off x="911224" y="1894710"/>
                <a:ext cx="10086975" cy="83869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sSupPr>
                        <m:e>
                          <m:acc>
                            <m:accPr>
                              <m:chr m:val="̃"/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acc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𝑋</m:t>
                              </m:r>
                            </m:e>
                          </m:acc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𝑠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 = − 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𝑬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𝑋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+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𝑠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𝑬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𝑋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−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𝑠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2!</m:t>
                          </m:r>
                        </m:den>
                      </m:f>
                      <m:r>
                        <a:rPr lang="en-US" sz="2400" b="1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𝑬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𝑋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3</m:t>
                              </m:r>
                            </m:sup>
                          </m:sSup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+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𝑠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3!</m:t>
                          </m:r>
                        </m:den>
                      </m:f>
                      <m:r>
                        <a:rPr lang="en-US" sz="2400" b="1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𝑬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𝑋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4</m:t>
                              </m:r>
                            </m:sup>
                          </m:sSup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−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𝑠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4</m:t>
                              </m:r>
                            </m:sup>
                          </m:sSup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4!</m:t>
                          </m:r>
                        </m:den>
                      </m:f>
                      <m:r>
                        <a:rPr lang="en-US" sz="2400" b="1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𝑬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𝑋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5</m:t>
                              </m:r>
                            </m:sup>
                          </m:sSup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+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𝑠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5</m:t>
                              </m:r>
                            </m:sup>
                          </m:sSup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5!</m:t>
                          </m:r>
                        </m:den>
                      </m:f>
                      <m:r>
                        <a:rPr lang="en-US" sz="2400" b="1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𝑬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[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𝑋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6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]⋯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970299F9-BE3E-4E73-DAD1-631C992A902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1224" y="1894710"/>
                <a:ext cx="10086975" cy="83869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3ACC7FED-638A-E448-460D-EDAADCC00573}"/>
                  </a:ext>
                </a:extLst>
              </p:cNvPr>
              <p:cNvSpPr txBox="1"/>
              <p:nvPr/>
            </p:nvSpPr>
            <p:spPr>
              <a:xfrm>
                <a:off x="708023" y="3024825"/>
                <a:ext cx="3013075" cy="46827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sSupPr>
                        <m:e>
                          <m:acc>
                            <m:accPr>
                              <m:chr m:val="̃"/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acc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𝑋</m:t>
                              </m:r>
                            </m:e>
                          </m:acc>
                        </m:e>
                        <m:sup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0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= − </m:t>
                      </m:r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𝑬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𝑋</m:t>
                          </m:r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3ACC7FED-638A-E448-460D-EDAADCC0057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8023" y="3024825"/>
                <a:ext cx="3013075" cy="468270"/>
              </a:xfrm>
              <a:prstGeom prst="rect">
                <a:avLst/>
              </a:prstGeom>
              <a:blipFill>
                <a:blip r:embed="rId4"/>
                <a:stretch>
                  <a:fillRect t="-90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3BDC08A1-E91B-4F33-6D10-61D10A61E30D}"/>
                  </a:ext>
                </a:extLst>
              </p:cNvPr>
              <p:cNvSpPr txBox="1"/>
              <p:nvPr/>
            </p:nvSpPr>
            <p:spPr>
              <a:xfrm>
                <a:off x="740867" y="3627250"/>
                <a:ext cx="8699501" cy="83343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sSupPr>
                        <m:e>
                          <m:acc>
                            <m:accPr>
                              <m:chr m:val="̃"/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acc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𝑋</m:t>
                              </m:r>
                            </m:e>
                          </m:acc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′′</m:t>
                          </m:r>
                        </m:sup>
                      </m:sSup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𝑠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= 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𝑬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𝑋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−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𝑠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𝑬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𝑋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3</m:t>
                              </m:r>
                            </m:sup>
                          </m:sSup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+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𝑠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2!</m:t>
                          </m:r>
                        </m:den>
                      </m:f>
                      <m:r>
                        <a:rPr lang="en-US" sz="2400" b="1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𝑬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𝑋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4</m:t>
                              </m:r>
                            </m:sup>
                          </m:sSup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−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𝑠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3!</m:t>
                          </m:r>
                        </m:den>
                      </m:f>
                      <m:r>
                        <a:rPr lang="en-US" sz="2400" b="1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𝑬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𝑋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5</m:t>
                              </m:r>
                            </m:sup>
                          </m:sSup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+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𝑠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4</m:t>
                              </m:r>
                            </m:sup>
                          </m:sSup>
                        </m:num>
                        <m:den>
                          <m:r>
                            <a:rPr lang="en-US" sz="2400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4!</m:t>
                          </m:r>
                        </m:den>
                      </m:f>
                      <m:r>
                        <a:rPr lang="en-US" sz="2400" b="1" i="1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𝑬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𝑋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6</m:t>
                              </m:r>
                            </m:sup>
                          </m:sSup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⋯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3BDC08A1-E91B-4F33-6D10-61D10A61E30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0867" y="3627250"/>
                <a:ext cx="8699501" cy="83343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5C884234-9D6D-116F-BA0E-41B1B726681A}"/>
                  </a:ext>
                </a:extLst>
              </p:cNvPr>
              <p:cNvSpPr txBox="1"/>
              <p:nvPr/>
            </p:nvSpPr>
            <p:spPr>
              <a:xfrm>
                <a:off x="740867" y="6356350"/>
                <a:ext cx="3013075" cy="46827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sSupPr>
                        <m:e>
                          <m:acc>
                            <m:accPr>
                              <m:chr m:val="̃"/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acc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𝑋</m:t>
                              </m:r>
                            </m:e>
                          </m:acc>
                        </m:e>
                        <m:sup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′′′</m:t>
                          </m:r>
                        </m:sup>
                      </m:sSup>
                      <m:d>
                        <m:d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0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 = −</m:t>
                      </m:r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𝑬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[</m:t>
                      </m:r>
                      <m:sSup>
                        <m:sSup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𝑋</m:t>
                          </m:r>
                        </m:e>
                        <m:sup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3</m:t>
                          </m:r>
                        </m:sup>
                      </m:sSup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]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5C884234-9D6D-116F-BA0E-41B1B726681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0867" y="6356350"/>
                <a:ext cx="3013075" cy="468270"/>
              </a:xfrm>
              <a:prstGeom prst="rect">
                <a:avLst/>
              </a:prstGeom>
              <a:blipFill>
                <a:blip r:embed="rId6"/>
                <a:stretch>
                  <a:fillRect t="-9091" b="-168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EE80E070-FB3F-27B9-47E6-006C162665D7}"/>
                  </a:ext>
                </a:extLst>
              </p:cNvPr>
              <p:cNvSpPr txBox="1"/>
              <p:nvPr/>
            </p:nvSpPr>
            <p:spPr>
              <a:xfrm>
                <a:off x="911224" y="5320307"/>
                <a:ext cx="7102475" cy="83106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sSupPr>
                        <m:e>
                          <m:acc>
                            <m:accPr>
                              <m:chr m:val="̃"/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acc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𝑋</m:t>
                              </m:r>
                            </m:e>
                          </m:acc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′′′</m:t>
                          </m:r>
                        </m:sup>
                      </m:sSup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𝑠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= −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𝑬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𝑋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3</m:t>
                              </m:r>
                            </m:sup>
                          </m:sSup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+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𝑠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𝑬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𝑋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4</m:t>
                              </m:r>
                            </m:sup>
                          </m:sSup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−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𝑠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2!</m:t>
                          </m:r>
                        </m:den>
                      </m:f>
                      <m:r>
                        <a:rPr lang="en-US" sz="2400" b="1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𝑬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𝑋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5</m:t>
                              </m:r>
                            </m:sup>
                          </m:sSup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+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𝑠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en-US" sz="2400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3!</m:t>
                          </m:r>
                        </m:den>
                      </m:f>
                      <m:r>
                        <a:rPr lang="en-US" sz="2400" b="1" i="1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𝑬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𝑋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6</m:t>
                              </m:r>
                            </m:sup>
                          </m:sSup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⋯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EE80E070-FB3F-27B9-47E6-006C162665D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1224" y="5320307"/>
                <a:ext cx="7102475" cy="831061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F9CDA463-6BF4-6986-2D49-DEB75D3D30B3}"/>
                  </a:ext>
                </a:extLst>
              </p:cNvPr>
              <p:cNvSpPr txBox="1"/>
              <p:nvPr/>
            </p:nvSpPr>
            <p:spPr>
              <a:xfrm>
                <a:off x="606422" y="4733710"/>
                <a:ext cx="3013075" cy="46827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sSupPr>
                        <m:e>
                          <m:acc>
                            <m:accPr>
                              <m:chr m:val="̃"/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acc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𝑋</m:t>
                              </m:r>
                            </m:e>
                          </m:acc>
                        </m:e>
                        <m:sup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′′</m:t>
                          </m:r>
                        </m:sup>
                      </m:sSup>
                      <m:d>
                        <m:d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0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=  </m:t>
                      </m:r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𝑬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[</m:t>
                      </m:r>
                      <m:sSup>
                        <m:sSup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𝑋</m:t>
                          </m:r>
                        </m:e>
                        <m:sup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2</m:t>
                          </m:r>
                        </m:sup>
                      </m:sSup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]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F9CDA463-6BF4-6986-2D49-DEB75D3D30B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6422" y="4733710"/>
                <a:ext cx="3013075" cy="468270"/>
              </a:xfrm>
              <a:prstGeom prst="rect">
                <a:avLst/>
              </a:prstGeom>
              <a:blipFill>
                <a:blip r:embed="rId8"/>
                <a:stretch>
                  <a:fillRect t="-9211" b="-184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1" name="Graphic 20">
            <a:extLst>
              <a:ext uri="{FF2B5EF4-FFF2-40B4-BE49-F238E27FC236}">
                <a16:creationId xmlns:a16="http://schemas.microsoft.com/office/drawing/2014/main" id="{08EF1177-9590-7538-20E3-11A294172EED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  <a:ext uri="{837473B0-CC2E-450A-ABE3-18F120FF3D39}">
                <a1611:picAttrSrcUrl xmlns:a1611="http://schemas.microsoft.com/office/drawing/2016/11/main" r:id="rId11"/>
              </a:ext>
            </a:extLst>
          </a:blip>
          <a:stretch>
            <a:fillRect/>
          </a:stretch>
        </p:blipFill>
        <p:spPr>
          <a:xfrm>
            <a:off x="3441801" y="2784912"/>
            <a:ext cx="558594" cy="610839"/>
          </a:xfrm>
          <a:prstGeom prst="rect">
            <a:avLst/>
          </a:prstGeom>
        </p:spPr>
      </p:pic>
      <p:pic>
        <p:nvPicPr>
          <p:cNvPr id="22" name="Graphic 21">
            <a:extLst>
              <a:ext uri="{FF2B5EF4-FFF2-40B4-BE49-F238E27FC236}">
                <a16:creationId xmlns:a16="http://schemas.microsoft.com/office/drawing/2014/main" id="{A45021A3-723B-DFA5-2367-F858C8A0605B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  <a:ext uri="{837473B0-CC2E-450A-ABE3-18F120FF3D39}">
                <a1611:picAttrSrcUrl xmlns:a1611="http://schemas.microsoft.com/office/drawing/2016/11/main" r:id="rId11"/>
              </a:ext>
            </a:extLst>
          </a:blip>
          <a:stretch>
            <a:fillRect/>
          </a:stretch>
        </p:blipFill>
        <p:spPr>
          <a:xfrm>
            <a:off x="3441801" y="4543403"/>
            <a:ext cx="558594" cy="610839"/>
          </a:xfrm>
          <a:prstGeom prst="rect">
            <a:avLst/>
          </a:prstGeom>
        </p:spPr>
      </p:pic>
      <p:pic>
        <p:nvPicPr>
          <p:cNvPr id="23" name="Graphic 22">
            <a:extLst>
              <a:ext uri="{FF2B5EF4-FFF2-40B4-BE49-F238E27FC236}">
                <a16:creationId xmlns:a16="http://schemas.microsoft.com/office/drawing/2014/main" id="{BD9E07C4-7312-7718-2AD1-53EAF73CC597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  <a:ext uri="{837473B0-CC2E-450A-ABE3-18F120FF3D39}">
                <a1611:picAttrSrcUrl xmlns:a1611="http://schemas.microsoft.com/office/drawing/2016/11/main" r:id="rId11"/>
              </a:ext>
            </a:extLst>
          </a:blip>
          <a:stretch>
            <a:fillRect/>
          </a:stretch>
        </p:blipFill>
        <p:spPr>
          <a:xfrm>
            <a:off x="3506848" y="6186113"/>
            <a:ext cx="558594" cy="610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1087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2" grpId="0"/>
      <p:bldP spid="7" grpId="0"/>
      <p:bldP spid="10" grpId="0"/>
      <p:bldP spid="12" grpId="0"/>
      <p:bldP spid="13" grpId="0"/>
      <p:bldP spid="1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207BA20-F15F-C27E-BF1E-8FADD6136A81}"/>
              </a:ext>
            </a:extLst>
          </p:cNvPr>
          <p:cNvSpPr/>
          <p:nvPr/>
        </p:nvSpPr>
        <p:spPr>
          <a:xfrm>
            <a:off x="971115" y="2946298"/>
            <a:ext cx="10631739" cy="345700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14205" y="6538912"/>
            <a:ext cx="4114800" cy="365125"/>
          </a:xfrm>
        </p:spPr>
        <p:txBody>
          <a:bodyPr/>
          <a:lstStyle/>
          <a:p>
            <a:r>
              <a:rPr lang="en-US"/>
              <a:t>"Introduction to Probability for Computing", Harchol-Balter '24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14</a:t>
            </a:fld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E41AB8-2F62-472A-B54D-6FB9F084F04F}"/>
              </a:ext>
            </a:extLst>
          </p:cNvPr>
          <p:cNvSpPr/>
          <p:nvPr/>
        </p:nvSpPr>
        <p:spPr>
          <a:xfrm>
            <a:off x="0" y="0"/>
            <a:ext cx="12192000" cy="7956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807522"/>
          </a:xfrm>
        </p:spPr>
        <p:txBody>
          <a:bodyPr>
            <a:normAutofit/>
          </a:bodyPr>
          <a:lstStyle/>
          <a:p>
            <a:r>
              <a:rPr lang="en-US" sz="4800" dirty="0"/>
              <a:t>Example of onion peeling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FA76D046-D08D-1EF9-62C3-4E34D6CE2124}"/>
                  </a:ext>
                </a:extLst>
              </p:cNvPr>
              <p:cNvSpPr txBox="1"/>
              <p:nvPr/>
            </p:nvSpPr>
            <p:spPr>
              <a:xfrm>
                <a:off x="953840" y="1239147"/>
                <a:ext cx="3056299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𝑋</m:t>
                      </m:r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∼</m:t>
                      </m:r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𝐸𝑥𝑝</m:t>
                      </m:r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𝜆</m:t>
                      </m:r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FA76D046-D08D-1EF9-62C3-4E34D6CE212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3840" y="1239147"/>
                <a:ext cx="3056299" cy="461665"/>
              </a:xfrm>
              <a:prstGeom prst="rect">
                <a:avLst/>
              </a:prstGeom>
              <a:blipFill>
                <a:blip r:embed="rId2"/>
                <a:stretch>
                  <a:fillRect l="-398" b="-171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5B450D06-0109-BD4F-9EB7-C12DB2F0F90A}"/>
                  </a:ext>
                </a:extLst>
              </p:cNvPr>
              <p:cNvSpPr txBox="1"/>
              <p:nvPr/>
            </p:nvSpPr>
            <p:spPr>
              <a:xfrm>
                <a:off x="953839" y="2097089"/>
                <a:ext cx="8055482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400" b="1" i="0" dirty="0" smtClean="0"/>
                      <m:t>Q</m:t>
                    </m:r>
                    <m:r>
                      <m:rPr>
                        <m:nor/>
                      </m:rPr>
                      <a:rPr lang="en-US" sz="2400" b="1" i="0" dirty="0" smtClean="0"/>
                      <m:t>:</m:t>
                    </m:r>
                    <m:r>
                      <m:rPr>
                        <m:nor/>
                      </m:rPr>
                      <a:rPr lang="en-US" sz="2400" b="0" i="0" dirty="0" smtClean="0"/>
                      <m:t>  </m:t>
                    </m:r>
                    <m:r>
                      <m:rPr>
                        <m:nor/>
                      </m:rPr>
                      <a:rPr lang="en-US" sz="2400" b="0" i="0" dirty="0" smtClean="0"/>
                      <m:t>Peel</m:t>
                    </m:r>
                    <m:r>
                      <m:rPr>
                        <m:nor/>
                      </m:rPr>
                      <a:rPr lang="en-US" sz="2400" b="0" i="0" dirty="0" smtClean="0"/>
                      <m:t> </m:t>
                    </m:r>
                    <m:r>
                      <m:rPr>
                        <m:nor/>
                      </m:rPr>
                      <a:rPr lang="en-US" sz="2400" b="0" i="0" dirty="0" smtClean="0"/>
                      <m:t>the</m:t>
                    </m:r>
                    <m:r>
                      <m:rPr>
                        <m:nor/>
                      </m:rPr>
                      <a:rPr lang="en-US" sz="2400" b="0" i="0" dirty="0" smtClean="0"/>
                      <m:t> </m:t>
                    </m:r>
                    <m:r>
                      <m:rPr>
                        <m:nor/>
                      </m:rPr>
                      <a:rPr lang="en-US" sz="2400" b="0" i="0" dirty="0" smtClean="0"/>
                      <m:t>onion</m:t>
                    </m:r>
                    <m:r>
                      <m:rPr>
                        <m:nor/>
                      </m:rPr>
                      <a:rPr lang="en-US" sz="2400" b="0" i="0" dirty="0" smtClean="0"/>
                      <m:t> </m:t>
                    </m:r>
                    <m:r>
                      <m:rPr>
                        <m:nor/>
                      </m:rPr>
                      <a:rPr lang="en-US" sz="2400" b="0" i="0" dirty="0" smtClean="0"/>
                      <m:t>to</m:t>
                    </m:r>
                    <m:r>
                      <m:rPr>
                        <m:nor/>
                      </m:rPr>
                      <a:rPr lang="en-US" sz="2400" b="0" i="0" dirty="0" smtClean="0"/>
                      <m:t> </m:t>
                    </m:r>
                    <m:r>
                      <m:rPr>
                        <m:nor/>
                      </m:rPr>
                      <a:rPr lang="en-US" sz="2400" b="0" i="0" dirty="0" smtClean="0"/>
                      <m:t>get</m:t>
                    </m:r>
                    <m:r>
                      <m:rPr>
                        <m:nor/>
                      </m:rPr>
                      <a:rPr lang="en-US" sz="2400" b="0" i="0" dirty="0" smtClean="0"/>
                      <m:t> </m:t>
                    </m:r>
                    <m:r>
                      <a:rPr lang="en-US" sz="2400" b="1" i="1" dirty="0" smtClean="0">
                        <a:latin typeface="Cambria Math" panose="02040503050406030204" pitchFamily="18" charset="0"/>
                      </a:rPr>
                      <m:t>𝑬</m:t>
                    </m:r>
                    <m:d>
                      <m:dPr>
                        <m:begChr m:val="["/>
                        <m:endChr m:val="]"/>
                        <m:ctrlPr>
                          <a:rPr lang="en-US" sz="2400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 dirty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d>
                    <m:r>
                      <m:rPr>
                        <m:nor/>
                      </m:rPr>
                      <a:rPr lang="en-US" sz="2400" b="0" i="0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sz="2400" b="1" i="1" dirty="0" smtClean="0">
                        <a:latin typeface="Cambria Math" panose="02040503050406030204" pitchFamily="18" charset="0"/>
                      </a:rPr>
                      <m:t>𝑬</m:t>
                    </m:r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[</m:t>
                    </m:r>
                    <m:sSup>
                      <m:sSupPr>
                        <m:ctrlPr>
                          <a:rPr lang="en-US" sz="2400" b="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p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sz="2400" dirty="0"/>
                  <a:t>,</a:t>
                </a:r>
                <a:r>
                  <a:rPr lang="en-US" sz="2400" b="1" dirty="0"/>
                  <a:t> </a:t>
                </a:r>
                <a14:m>
                  <m:oMath xmlns:m="http://schemas.openxmlformats.org/officeDocument/2006/math">
                    <m:r>
                      <a:rPr lang="en-US" sz="2400" b="1" i="1" dirty="0">
                        <a:latin typeface="Cambria Math" panose="02040503050406030204" pitchFamily="18" charset="0"/>
                      </a:rPr>
                      <m:t>𝑬</m:t>
                    </m:r>
                    <m:d>
                      <m:dPr>
                        <m:begChr m:val="["/>
                        <m:endChr m:val="]"/>
                        <m:ctrlPr>
                          <a:rPr lang="en-US" sz="2400" i="1" dirty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2400" b="0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i="1" dirty="0">
                                <a:latin typeface="Cambria Math" panose="02040503050406030204" pitchFamily="18" charset="0"/>
                              </a:rPr>
                              <m:t>𝑋</m:t>
                            </m:r>
                          </m:e>
                          <m:sup>
                            <m:r>
                              <a:rPr lang="en-US" sz="2400" b="0" i="1" dirty="0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</m:e>
                    </m:d>
                    <m:r>
                      <m:rPr>
                        <m:nor/>
                      </m:rPr>
                      <a:rPr lang="en-US" sz="2400" dirty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sz="2400" b="1" i="1" dirty="0">
                        <a:latin typeface="Cambria Math" panose="02040503050406030204" pitchFamily="18" charset="0"/>
                      </a:rPr>
                      <m:t>𝑬</m:t>
                    </m:r>
                    <m:r>
                      <a:rPr lang="en-US" sz="2400" i="1" dirty="0">
                        <a:latin typeface="Cambria Math" panose="02040503050406030204" pitchFamily="18" charset="0"/>
                      </a:rPr>
                      <m:t>[</m:t>
                    </m:r>
                    <m:sSup>
                      <m:sSupPr>
                        <m:ctrlPr>
                          <a:rPr lang="en-US" sz="24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 dirty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  <m:sup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  <m:r>
                      <a:rPr lang="en-US" sz="2400" i="1" dirty="0">
                        <a:latin typeface="Cambria Math" panose="02040503050406030204" pitchFamily="18" charset="0"/>
                      </a:rPr>
                      <m:t>]</m:t>
                    </m:r>
                  </m:oMath>
                </a14:m>
                <a:r>
                  <a:rPr lang="en-US" sz="2400" dirty="0"/>
                  <a:t>,…  </a:t>
                </a: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5B450D06-0109-BD4F-9EB7-C12DB2F0F90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3839" y="2097089"/>
                <a:ext cx="8055482" cy="461665"/>
              </a:xfrm>
              <a:prstGeom prst="rect">
                <a:avLst/>
              </a:prstGeom>
              <a:blipFill>
                <a:blip r:embed="rId3"/>
                <a:stretch>
                  <a:fillRect l="-378" t="-10526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9532F841-9A5E-9001-8A40-693FF6957C23}"/>
                  </a:ext>
                </a:extLst>
              </p:cNvPr>
              <p:cNvSpPr txBox="1"/>
              <p:nvPr/>
            </p:nvSpPr>
            <p:spPr>
              <a:xfrm>
                <a:off x="4000395" y="1027146"/>
                <a:ext cx="4446290" cy="79989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̃"/>
                          <m:ctrlPr>
                            <a:rPr lang="en-US" sz="2400" b="0" i="1" dirty="0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</m:acc>
                      <m:d>
                        <m:dPr>
                          <m:ctrlPr>
                            <a:rPr lang="en-US" sz="2400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</m:d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𝜆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𝜆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+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𝑠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𝜆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𝜆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+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𝑠</m:t>
                              </m:r>
                            </m:e>
                          </m:d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en-US" sz="1800" dirty="0">
                  <a:sym typeface="Symbol" panose="05050102010706020507" pitchFamily="18" charset="2"/>
                </a:endParaRPr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9532F841-9A5E-9001-8A40-693FF6957C2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00395" y="1027146"/>
                <a:ext cx="4446290" cy="79989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Slide Number Placeholder 4">
            <a:extLst>
              <a:ext uri="{FF2B5EF4-FFF2-40B4-BE49-F238E27FC236}">
                <a16:creationId xmlns:a16="http://schemas.microsoft.com/office/drawing/2014/main" id="{97E6962E-A7B2-00EA-F80D-B24A99EC9F4F}"/>
              </a:ext>
            </a:extLst>
          </p:cNvPr>
          <p:cNvSpPr txBox="1">
            <a:spLocks/>
          </p:cNvSpPr>
          <p:nvPr/>
        </p:nvSpPr>
        <p:spPr>
          <a:xfrm>
            <a:off x="8610600" y="745504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B5B0AFE2-E5B5-481A-93EB-F298E429E740}" type="slidenum">
              <a:rPr lang="en-US" smtClean="0"/>
              <a:pPr/>
              <a:t>14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18D2CA03-38B9-67CF-CCAC-7B5A6CF4972A}"/>
                  </a:ext>
                </a:extLst>
              </p:cNvPr>
              <p:cNvSpPr txBox="1"/>
              <p:nvPr/>
            </p:nvSpPr>
            <p:spPr>
              <a:xfrm>
                <a:off x="1131885" y="3135542"/>
                <a:ext cx="3330576" cy="46827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sSupPr>
                        <m:e>
                          <m:acc>
                            <m:accPr>
                              <m:chr m:val="̃"/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acc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𝑋</m:t>
                              </m:r>
                            </m:e>
                          </m:acc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′</m:t>
                          </m:r>
                        </m:sup>
                      </m:sSup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𝑠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 = −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𝜆</m:t>
                      </m:r>
                      <m:sSup>
                        <m:sSupPr>
                          <m:ctrlPr>
                            <a:rPr lang="en-US" sz="240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40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𝜆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+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𝑠</m:t>
                              </m:r>
                            </m:e>
                          </m:d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−2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18D2CA03-38B9-67CF-CCAC-7B5A6CF4972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1885" y="3135542"/>
                <a:ext cx="3330576" cy="468270"/>
              </a:xfrm>
              <a:prstGeom prst="rect">
                <a:avLst/>
              </a:prstGeom>
              <a:blipFill>
                <a:blip r:embed="rId5"/>
                <a:stretch>
                  <a:fillRect t="-90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946A2CF3-DA6A-5EC5-A5C6-357A1E22DDA0}"/>
                  </a:ext>
                </a:extLst>
              </p:cNvPr>
              <p:cNvSpPr txBox="1"/>
              <p:nvPr/>
            </p:nvSpPr>
            <p:spPr>
              <a:xfrm>
                <a:off x="5019582" y="2952318"/>
                <a:ext cx="3013075" cy="78617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⟹</m:t>
                      </m:r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𝑬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𝑋</m:t>
                          </m:r>
                        </m:e>
                      </m:d>
                      <m:r>
                        <a:rPr lang="en-US" sz="2400" b="0" i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fPr>
                        <m:num>
                          <m:r>
                            <a:rPr lang="en-US" sz="2400" b="0" i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𝜆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946A2CF3-DA6A-5EC5-A5C6-357A1E22DDA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19582" y="2952318"/>
                <a:ext cx="3013075" cy="78617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CF17B39-5174-8C29-5810-CF33253B29D1}"/>
                  </a:ext>
                </a:extLst>
              </p:cNvPr>
              <p:cNvSpPr txBox="1"/>
              <p:nvPr/>
            </p:nvSpPr>
            <p:spPr>
              <a:xfrm>
                <a:off x="1033276" y="3977054"/>
                <a:ext cx="3429185" cy="46827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sSupPr>
                        <m:e>
                          <m:acc>
                            <m:accPr>
                              <m:chr m:val="̃"/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acc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𝑋</m:t>
                              </m:r>
                            </m:e>
                          </m:acc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′′</m:t>
                          </m:r>
                        </m:sup>
                      </m:sSup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𝑠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=2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𝜆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𝜆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+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𝑠</m:t>
                              </m:r>
                            </m:e>
                          </m:d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−3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ACF17B39-5174-8C29-5810-CF33253B29D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3276" y="3977054"/>
                <a:ext cx="3429185" cy="468270"/>
              </a:xfrm>
              <a:prstGeom prst="rect">
                <a:avLst/>
              </a:prstGeom>
              <a:blipFill>
                <a:blip r:embed="rId7"/>
                <a:stretch>
                  <a:fillRect t="-90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A37FCB04-5EB3-436C-2373-1E4580986D77}"/>
                  </a:ext>
                </a:extLst>
              </p:cNvPr>
              <p:cNvSpPr txBox="1"/>
              <p:nvPr/>
            </p:nvSpPr>
            <p:spPr>
              <a:xfrm>
                <a:off x="589146" y="4882090"/>
                <a:ext cx="4691926" cy="46827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sSupPr>
                        <m:e>
                          <m:acc>
                            <m:accPr>
                              <m:chr m:val="̃"/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acc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𝑋</m:t>
                              </m:r>
                            </m:e>
                          </m:acc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′′′</m:t>
                          </m:r>
                        </m:sup>
                      </m:sSup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𝑠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= −3!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𝜆</m:t>
                      </m:r>
                      <m:sSup>
                        <m:sSupPr>
                          <m:ctrlPr>
                            <a:rPr lang="en-US" sz="240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40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𝜆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+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𝑠</m:t>
                              </m:r>
                            </m:e>
                          </m:d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−4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A37FCB04-5EB3-436C-2373-1E4580986D7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9146" y="4882090"/>
                <a:ext cx="4691926" cy="468270"/>
              </a:xfrm>
              <a:prstGeom prst="rect">
                <a:avLst/>
              </a:prstGeom>
              <a:blipFill>
                <a:blip r:embed="rId8"/>
                <a:stretch>
                  <a:fillRect t="-90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B291A6C4-90BF-641A-9689-0B8C3283C787}"/>
                  </a:ext>
                </a:extLst>
              </p:cNvPr>
              <p:cNvSpPr txBox="1"/>
              <p:nvPr/>
            </p:nvSpPr>
            <p:spPr>
              <a:xfrm>
                <a:off x="5132242" y="3777742"/>
                <a:ext cx="3013075" cy="78617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⟹</m:t>
                      </m:r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𝑬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𝑋</m:t>
                              </m:r>
                            </m:e>
                            <m:sup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  <m:r>
                        <a:rPr lang="en-US" sz="2400" b="0" i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fPr>
                        <m:num>
                          <m:r>
                            <a:rPr lang="en-US" sz="2400" b="0" i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2</m:t>
                          </m:r>
                        </m:num>
                        <m:den>
                          <m:sSup>
                            <m:sSup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𝜆</m:t>
                              </m:r>
                            </m:e>
                            <m:sup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B291A6C4-90BF-641A-9689-0B8C3283C78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32242" y="3777742"/>
                <a:ext cx="3013075" cy="786177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EBA1EA92-6511-94C0-8DD0-E4EC2794A807}"/>
                  </a:ext>
                </a:extLst>
              </p:cNvPr>
              <p:cNvSpPr txBox="1"/>
              <p:nvPr/>
            </p:nvSpPr>
            <p:spPr>
              <a:xfrm>
                <a:off x="5132242" y="4671482"/>
                <a:ext cx="3013075" cy="78617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⟹</m:t>
                      </m:r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𝑬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𝑋</m:t>
                              </m:r>
                            </m:e>
                            <m:sup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3</m:t>
                              </m:r>
                            </m:sup>
                          </m:sSup>
                        </m:e>
                      </m:d>
                      <m:r>
                        <a:rPr lang="en-US" sz="2400" b="0" i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fPr>
                        <m:num>
                          <m:r>
                            <a:rPr lang="en-US" sz="2400" b="0" i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3!</m:t>
                          </m:r>
                        </m:num>
                        <m:den>
                          <m:sSup>
                            <m:sSup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𝜆</m:t>
                              </m:r>
                            </m:e>
                            <m:sup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3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EBA1EA92-6511-94C0-8DD0-E4EC2794A80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32242" y="4671482"/>
                <a:ext cx="3013075" cy="786177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A2EFD22D-03B2-71C4-22DE-F5E19FDF93E1}"/>
                  </a:ext>
                </a:extLst>
              </p:cNvPr>
              <p:cNvSpPr txBox="1"/>
              <p:nvPr/>
            </p:nvSpPr>
            <p:spPr>
              <a:xfrm>
                <a:off x="5132242" y="5496906"/>
                <a:ext cx="3013075" cy="79355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⟹</m:t>
                      </m:r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𝑬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𝑋</m:t>
                              </m:r>
                            </m:e>
                            <m:sup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𝑘</m:t>
                              </m:r>
                            </m:sup>
                          </m:sSup>
                        </m:e>
                      </m:d>
                      <m:r>
                        <a:rPr lang="en-US" sz="2400" b="0" i="0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𝑘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!</m:t>
                          </m:r>
                        </m:num>
                        <m:den>
                          <m:sSup>
                            <m:sSup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𝜆</m:t>
                              </m:r>
                            </m:e>
                            <m:sup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𝑘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6" name="TextBox 25">
                <a:extLst>
                  <a:ext uri="{FF2B5EF4-FFF2-40B4-BE49-F238E27FC236}">
                    <a16:creationId xmlns:a16="http://schemas.microsoft.com/office/drawing/2014/main" id="{A2EFD22D-03B2-71C4-22DE-F5E19FDF93E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32242" y="5496906"/>
                <a:ext cx="3013075" cy="793551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27" name="Picture 26">
            <a:extLst>
              <a:ext uri="{FF2B5EF4-FFF2-40B4-BE49-F238E27FC236}">
                <a16:creationId xmlns:a16="http://schemas.microsoft.com/office/drawing/2014/main" id="{721EAB2E-2115-1C44-4B37-1B9813170386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9321" y="1139838"/>
            <a:ext cx="2968009" cy="1625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3234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/>
      <p:bldP spid="10" grpId="0"/>
      <p:bldP spid="13" grpId="0"/>
      <p:bldP spid="12" grpId="0"/>
      <p:bldP spid="14" grpId="0"/>
      <p:bldP spid="15" grpId="0"/>
      <p:bldP spid="19" grpId="0"/>
      <p:bldP spid="24" grpId="0"/>
      <p:bldP spid="25" grpId="0"/>
      <p:bldP spid="2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">
            <a:extLst>
              <a:ext uri="{FF2B5EF4-FFF2-40B4-BE49-F238E27FC236}">
                <a16:creationId xmlns:a16="http://schemas.microsoft.com/office/drawing/2014/main" id="{2ABBF098-8D7B-4506-B29A-4E1C1AB12661}"/>
              </a:ext>
            </a:extLst>
          </p:cNvPr>
          <p:cNvSpPr txBox="1">
            <a:spLocks/>
          </p:cNvSpPr>
          <p:nvPr/>
        </p:nvSpPr>
        <p:spPr>
          <a:xfrm>
            <a:off x="838200" y="4268427"/>
            <a:ext cx="10998349" cy="235200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4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14205" y="6538912"/>
            <a:ext cx="4114800" cy="365125"/>
          </a:xfrm>
        </p:spPr>
        <p:txBody>
          <a:bodyPr/>
          <a:lstStyle/>
          <a:p>
            <a:r>
              <a:rPr lang="en-US"/>
              <a:t>"Introduction to Probability for Computing", Harchol-Balter '24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15</a:t>
            </a:fld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E41AB8-2F62-472A-B54D-6FB9F084F04F}"/>
              </a:ext>
            </a:extLst>
          </p:cNvPr>
          <p:cNvSpPr/>
          <p:nvPr/>
        </p:nvSpPr>
        <p:spPr>
          <a:xfrm>
            <a:off x="0" y="0"/>
            <a:ext cx="12192000" cy="7956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807522"/>
          </a:xfrm>
        </p:spPr>
        <p:txBody>
          <a:bodyPr>
            <a:normAutofit/>
          </a:bodyPr>
          <a:lstStyle/>
          <a:p>
            <a:r>
              <a:rPr lang="en-US" sz="4800" dirty="0"/>
              <a:t>Linearity of Transforms</a:t>
            </a:r>
          </a:p>
        </p:txBody>
      </p:sp>
      <p:sp>
        <p:nvSpPr>
          <p:cNvPr id="17" name="Title 2">
            <a:extLst>
              <a:ext uri="{FF2B5EF4-FFF2-40B4-BE49-F238E27FC236}">
                <a16:creationId xmlns:a16="http://schemas.microsoft.com/office/drawing/2014/main" id="{7AC7B22B-F569-431A-A3D2-C7A204026959}"/>
              </a:ext>
            </a:extLst>
          </p:cNvPr>
          <p:cNvSpPr txBox="1">
            <a:spLocks/>
          </p:cNvSpPr>
          <p:nvPr/>
        </p:nvSpPr>
        <p:spPr>
          <a:xfrm>
            <a:off x="825241" y="1164675"/>
            <a:ext cx="10998349" cy="274019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4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9CC19635-D093-4AE2-AE45-7E79455B8EF6}"/>
                  </a:ext>
                </a:extLst>
              </p:cNvPr>
              <p:cNvSpPr txBox="1"/>
              <p:nvPr/>
            </p:nvSpPr>
            <p:spPr>
              <a:xfrm>
                <a:off x="1057201" y="1168341"/>
                <a:ext cx="9562554" cy="8309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/>
                  <a:t>Theorem 11.10: (Linearity) 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400" b="0" i="0" dirty="0" smtClean="0"/>
                      <m:t>Let</m:t>
                    </m:r>
                    <m:r>
                      <m:rPr>
                        <m:nor/>
                      </m:rPr>
                      <a:rPr lang="en-US" sz="2400" b="0" i="0" dirty="0" smtClean="0"/>
                      <m:t> </m:t>
                    </m:r>
                  </m:oMath>
                </a14:m>
                <a:r>
                  <a:rPr lang="en-US" sz="2400" b="1" dirty="0"/>
                  <a:t> </a:t>
                </a:r>
                <a14:m>
                  <m:oMath xmlns:m="http://schemas.openxmlformats.org/officeDocument/2006/math">
                    <m:r>
                      <a:rPr lang="en-US" sz="240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𝑋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 </m:t>
                    </m:r>
                    <m:r>
                      <m:rPr>
                        <m:nor/>
                      </m:rPr>
                      <a:rPr lang="en-US" sz="2400" b="0" i="0" dirty="0" smtClean="0"/>
                      <m:t>and</m:t>
                    </m:r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𝑌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 </m:t>
                    </m:r>
                    <m:r>
                      <m:rPr>
                        <m:nor/>
                      </m:rPr>
                      <a:rPr lang="en-US" sz="2400" b="0" i="0" dirty="0" smtClean="0"/>
                      <m:t>be</m:t>
                    </m:r>
                    <m:r>
                      <m:rPr>
                        <m:nor/>
                      </m:rPr>
                      <a:rPr lang="en-US" sz="2400" b="0" i="0" dirty="0" smtClean="0"/>
                      <m:t> </m:t>
                    </m:r>
                    <m:r>
                      <m:rPr>
                        <m:nor/>
                      </m:rPr>
                      <a:rPr lang="en-US" sz="2400" b="0" i="0" dirty="0" smtClean="0"/>
                      <m:t>independent</m:t>
                    </m:r>
                    <m:r>
                      <m:rPr>
                        <m:nor/>
                      </m:rPr>
                      <a:rPr lang="en-US" sz="2400" b="0" i="0" dirty="0" smtClean="0"/>
                      <m:t> </m:t>
                    </m:r>
                    <m:r>
                      <m:rPr>
                        <m:nor/>
                      </m:rPr>
                      <a:rPr lang="en-US" sz="2400" b="0" i="0" dirty="0" smtClean="0"/>
                      <m:t>continuous</m:t>
                    </m:r>
                    <m:r>
                      <m:rPr>
                        <m:nor/>
                      </m:rPr>
                      <a:rPr lang="en-US" sz="2400" b="0" i="0" dirty="0" smtClean="0"/>
                      <m:t> </m:t>
                    </m:r>
                    <m:r>
                      <m:rPr>
                        <m:nor/>
                      </m:rPr>
                      <a:rPr lang="en-US" sz="2400" b="0" i="0" dirty="0" smtClean="0"/>
                      <m:t>r</m:t>
                    </m:r>
                    <m:r>
                      <m:rPr>
                        <m:nor/>
                      </m:rPr>
                      <a:rPr lang="en-US" sz="2400" b="0" i="0" dirty="0" smtClean="0"/>
                      <m:t>.</m:t>
                    </m:r>
                    <m:r>
                      <m:rPr>
                        <m:nor/>
                      </m:rPr>
                      <a:rPr lang="en-US" sz="2400" b="0" i="0" dirty="0" smtClean="0"/>
                      <m:t>v</m:t>
                    </m:r>
                    <m:r>
                      <m:rPr>
                        <m:nor/>
                      </m:rPr>
                      <a:rPr lang="en-US" sz="2400" b="0" i="0" dirty="0" smtClean="0"/>
                      <m:t>.</m:t>
                    </m:r>
                    <m:r>
                      <m:rPr>
                        <m:nor/>
                      </m:rPr>
                      <a:rPr lang="en-US" sz="2400" b="0" i="0" dirty="0" smtClean="0"/>
                      <m:t>s</m:t>
                    </m:r>
                    <m:r>
                      <m:rPr>
                        <m:nor/>
                      </m:rPr>
                      <a:rPr lang="en-US" sz="2400" b="0" i="0" dirty="0" smtClean="0"/>
                      <m:t>.  </m:t>
                    </m:r>
                  </m:oMath>
                </a14:m>
                <a:endParaRPr lang="en-US" sz="2400" b="0" i="0" dirty="0"/>
              </a:p>
              <a:p>
                <a:r>
                  <a:rPr lang="en-US" sz="2400" b="0" dirty="0"/>
                  <a:t>Let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400" b="0" i="0" dirty="0" smtClean="0"/>
                      <m:t> </m:t>
                    </m:r>
                  </m:oMath>
                </a14:m>
                <a:endParaRPr lang="en-US" sz="2400" b="0" i="0" dirty="0"/>
              </a:p>
            </p:txBody>
          </p:sp>
        </mc:Choice>
        <mc:Fallback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9CC19635-D093-4AE2-AE45-7E79455B8EF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7201" y="1168341"/>
                <a:ext cx="9562554" cy="830997"/>
              </a:xfrm>
              <a:prstGeom prst="rect">
                <a:avLst/>
              </a:prstGeom>
              <a:blipFill>
                <a:blip r:embed="rId2"/>
                <a:stretch>
                  <a:fillRect l="-956" t="-5882" b="-1617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C591211C-E465-1C70-34D7-A9C5D912013C}"/>
                  </a:ext>
                </a:extLst>
              </p:cNvPr>
              <p:cNvSpPr txBox="1"/>
              <p:nvPr/>
            </p:nvSpPr>
            <p:spPr>
              <a:xfrm>
                <a:off x="4101917" y="1929372"/>
                <a:ext cx="2406651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𝑍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𝑋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𝑌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C591211C-E465-1C70-34D7-A9C5D912013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01917" y="1929372"/>
                <a:ext cx="2406651" cy="369332"/>
              </a:xfrm>
              <a:prstGeom prst="rect">
                <a:avLst/>
              </a:prstGeom>
              <a:blipFill>
                <a:blip r:embed="rId3"/>
                <a:stretch>
                  <a:fillRect b="-65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10835A59-763C-34E4-A449-940352D83FB8}"/>
                  </a:ext>
                </a:extLst>
              </p:cNvPr>
              <p:cNvSpPr txBox="1"/>
              <p:nvPr/>
            </p:nvSpPr>
            <p:spPr>
              <a:xfrm>
                <a:off x="2313600" y="4309399"/>
                <a:ext cx="4546602" cy="39485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̃"/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𝑍</m:t>
                          </m:r>
                        </m:e>
                      </m:acc>
                      <m:d>
                        <m:d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𝑬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𝑠𝑍</m:t>
                              </m:r>
                            </m:sup>
                          </m:sSup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𝑬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[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e>
                          </m:d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10835A59-763C-34E4-A449-940352D83FB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13600" y="4309399"/>
                <a:ext cx="4546602" cy="39485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DE0CE5A-5393-4562-0ACC-CF7776501D48}"/>
                  </a:ext>
                </a:extLst>
              </p:cNvPr>
              <p:cNvSpPr txBox="1"/>
              <p:nvPr/>
            </p:nvSpPr>
            <p:spPr>
              <a:xfrm>
                <a:off x="1050373" y="2534774"/>
                <a:ext cx="4819914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z="2400" b="0" i="0" dirty="0" smtClean="0"/>
                        <m:t>Then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 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the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 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Laplace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 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transform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 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of</m:t>
                      </m:r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𝑍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is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: </m:t>
                      </m:r>
                    </m:oMath>
                  </m:oMathPara>
                </a14:m>
                <a:endParaRPr lang="en-US" sz="2400" b="0" i="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DE0CE5A-5393-4562-0ACC-CF7776501D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0373" y="2534774"/>
                <a:ext cx="4819914" cy="461665"/>
              </a:xfrm>
              <a:prstGeom prst="rect">
                <a:avLst/>
              </a:prstGeom>
              <a:blipFill>
                <a:blip r:embed="rId5"/>
                <a:stretch>
                  <a:fillRect b="-118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687B9644-5B08-0C85-7A1F-EF24F46762E2}"/>
                  </a:ext>
                </a:extLst>
              </p:cNvPr>
              <p:cNvSpPr txBox="1"/>
              <p:nvPr/>
            </p:nvSpPr>
            <p:spPr>
              <a:xfrm>
                <a:off x="4235267" y="3242062"/>
                <a:ext cx="2602855" cy="37645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acc>
                      <m:accPr>
                        <m:chr m:val="̃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𝑍</m:t>
                        </m:r>
                      </m:e>
                    </m:acc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̃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acc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⋅</m:t>
                    </m:r>
                  </m:oMath>
                </a14:m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̃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</m:acc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</m:d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687B9644-5B08-0C85-7A1F-EF24F46762E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35267" y="3242062"/>
                <a:ext cx="2602855" cy="376450"/>
              </a:xfrm>
              <a:prstGeom prst="rect">
                <a:avLst/>
              </a:prstGeom>
              <a:blipFill>
                <a:blip r:embed="rId6"/>
                <a:stretch>
                  <a:fillRect l="-4215" t="-24194" b="-48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A2E8D322-6573-1F9A-85A9-3E9ED3A91D9B}"/>
                  </a:ext>
                </a:extLst>
              </p:cNvPr>
              <p:cNvSpPr txBox="1"/>
              <p:nvPr/>
            </p:nvSpPr>
            <p:spPr>
              <a:xfrm>
                <a:off x="3745063" y="4952077"/>
                <a:ext cx="4094475" cy="37971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𝑬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[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𝑠𝑋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⋅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𝑠𝑌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]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A2E8D322-6573-1F9A-85A9-3E9ED3A91D9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45063" y="4952077"/>
                <a:ext cx="4094475" cy="379719"/>
              </a:xfrm>
              <a:prstGeom prst="rect">
                <a:avLst/>
              </a:prstGeom>
              <a:blipFill>
                <a:blip r:embed="rId7"/>
                <a:stretch>
                  <a:fillRect b="-301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TextBox 24">
            <a:extLst>
              <a:ext uri="{FF2B5EF4-FFF2-40B4-BE49-F238E27FC236}">
                <a16:creationId xmlns:a16="http://schemas.microsoft.com/office/drawing/2014/main" id="{D0D1D8F8-6889-380F-A916-2ABEF13679FC}"/>
              </a:ext>
            </a:extLst>
          </p:cNvPr>
          <p:cNvSpPr txBox="1"/>
          <p:nvPr/>
        </p:nvSpPr>
        <p:spPr>
          <a:xfrm>
            <a:off x="1068165" y="4268427"/>
            <a:ext cx="149383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i="0" dirty="0"/>
              <a:t>Proof: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443FC41E-99DA-A57F-AC02-41EBE8A26F77}"/>
                  </a:ext>
                </a:extLst>
              </p:cNvPr>
              <p:cNvSpPr txBox="1"/>
              <p:nvPr/>
            </p:nvSpPr>
            <p:spPr>
              <a:xfrm>
                <a:off x="3983602" y="5536418"/>
                <a:ext cx="4094475" cy="37971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𝑬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𝑠𝑋</m:t>
                              </m:r>
                            </m:sup>
                          </m:sSup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⋅</m:t>
                      </m:r>
                      <m:r>
                        <a:rPr lang="en-US" sz="2400" b="1" i="1">
                          <a:latin typeface="Cambria Math" panose="02040503050406030204" pitchFamily="18" charset="0"/>
                        </a:rPr>
                        <m:t>𝑬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𝑠𝑌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443FC41E-99DA-A57F-AC02-41EBE8A26F7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83602" y="5536418"/>
                <a:ext cx="4094475" cy="379719"/>
              </a:xfrm>
              <a:prstGeom prst="rect">
                <a:avLst/>
              </a:prstGeom>
              <a:blipFill>
                <a:blip r:embed="rId8"/>
                <a:stretch>
                  <a:fillRect b="-48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28D0665C-33D8-FF16-7EAD-A2239DF76FE2}"/>
                  </a:ext>
                </a:extLst>
              </p:cNvPr>
              <p:cNvSpPr txBox="1"/>
              <p:nvPr/>
            </p:nvSpPr>
            <p:spPr>
              <a:xfrm>
                <a:off x="4795258" y="6158069"/>
                <a:ext cx="1994083" cy="37645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̃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𝑋</m:t>
                        </m:r>
                      </m:e>
                    </m:acc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⋅</m:t>
                    </m:r>
                  </m:oMath>
                </a14:m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acc>
                      <m:accPr>
                        <m:chr m:val="̃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𝑌</m:t>
                        </m:r>
                      </m:e>
                    </m:acc>
                    <m:d>
                      <m:d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𝑠</m:t>
                        </m:r>
                      </m:e>
                    </m:d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28D0665C-33D8-FF16-7EAD-A2239DF76FE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95258" y="6158069"/>
                <a:ext cx="1994083" cy="376450"/>
              </a:xfrm>
              <a:prstGeom prst="rect">
                <a:avLst/>
              </a:prstGeom>
              <a:blipFill>
                <a:blip r:embed="rId9"/>
                <a:stretch>
                  <a:fillRect l="-3364" t="-22581" b="-64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78540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17" grpId="0" animBg="1"/>
      <p:bldP spid="2" grpId="0"/>
      <p:bldP spid="11" grpId="0"/>
      <p:bldP spid="7" grpId="0"/>
      <p:bldP spid="13" grpId="0"/>
      <p:bldP spid="25" grpId="0"/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">
            <a:extLst>
              <a:ext uri="{FF2B5EF4-FFF2-40B4-BE49-F238E27FC236}">
                <a16:creationId xmlns:a16="http://schemas.microsoft.com/office/drawing/2014/main" id="{2ABBF098-8D7B-4506-B29A-4E1C1AB12661}"/>
              </a:ext>
            </a:extLst>
          </p:cNvPr>
          <p:cNvSpPr txBox="1">
            <a:spLocks/>
          </p:cNvSpPr>
          <p:nvPr/>
        </p:nvSpPr>
        <p:spPr>
          <a:xfrm>
            <a:off x="732773" y="3914516"/>
            <a:ext cx="10998349" cy="262439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44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14205" y="6538912"/>
            <a:ext cx="4114800" cy="365125"/>
          </a:xfrm>
        </p:spPr>
        <p:txBody>
          <a:bodyPr/>
          <a:lstStyle/>
          <a:p>
            <a:r>
              <a:rPr lang="en-US"/>
              <a:t>"Introduction to Probability for Computing", Harchol-Balter '24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16</a:t>
            </a:fld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E41AB8-2F62-472A-B54D-6FB9F084F04F}"/>
              </a:ext>
            </a:extLst>
          </p:cNvPr>
          <p:cNvSpPr/>
          <p:nvPr/>
        </p:nvSpPr>
        <p:spPr>
          <a:xfrm>
            <a:off x="0" y="0"/>
            <a:ext cx="12192000" cy="7956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807522"/>
          </a:xfrm>
        </p:spPr>
        <p:txBody>
          <a:bodyPr>
            <a:normAutofit/>
          </a:bodyPr>
          <a:lstStyle/>
          <a:p>
            <a:r>
              <a:rPr lang="en-US" sz="4800" dirty="0"/>
              <a:t>Conditioning with Transforms</a:t>
            </a:r>
          </a:p>
        </p:txBody>
      </p:sp>
      <p:sp>
        <p:nvSpPr>
          <p:cNvPr id="17" name="Title 2">
            <a:extLst>
              <a:ext uri="{FF2B5EF4-FFF2-40B4-BE49-F238E27FC236}">
                <a16:creationId xmlns:a16="http://schemas.microsoft.com/office/drawing/2014/main" id="{7AC7B22B-F569-431A-A3D2-C7A204026959}"/>
              </a:ext>
            </a:extLst>
          </p:cNvPr>
          <p:cNvSpPr txBox="1">
            <a:spLocks/>
          </p:cNvSpPr>
          <p:nvPr/>
        </p:nvSpPr>
        <p:spPr>
          <a:xfrm>
            <a:off x="732774" y="1047117"/>
            <a:ext cx="10998349" cy="26919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4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9CC19635-D093-4AE2-AE45-7E79455B8EF6}"/>
                  </a:ext>
                </a:extLst>
              </p:cNvPr>
              <p:cNvSpPr txBox="1"/>
              <p:nvPr/>
            </p:nvSpPr>
            <p:spPr>
              <a:xfrm>
                <a:off x="964732" y="1053394"/>
                <a:ext cx="771647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 dirty="0"/>
                  <a:t>Theorem 11.11: </a:t>
                </a:r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400" b="0" i="0" dirty="0" smtClean="0"/>
                      <m:t>Let</m:t>
                    </m:r>
                    <m:r>
                      <m:rPr>
                        <m:nor/>
                      </m:rPr>
                      <a:rPr lang="en-US" sz="2400" b="0" i="0" dirty="0" smtClean="0"/>
                      <m:t> </m:t>
                    </m:r>
                  </m:oMath>
                </a14:m>
                <a:r>
                  <a:rPr lang="en-US" sz="2400" b="1" dirty="0"/>
                  <a:t> </a:t>
                </a:r>
                <a14:m>
                  <m:oMath xmlns:m="http://schemas.openxmlformats.org/officeDocument/2006/math">
                    <m:r>
                      <a:rPr lang="en-US" sz="240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𝑋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,  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𝐴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, </m:t>
                    </m:r>
                    <m:r>
                      <m:rPr>
                        <m:nor/>
                      </m:rPr>
                      <a:rPr lang="en-US" sz="2400" b="0" i="0" dirty="0" smtClean="0"/>
                      <m:t>and</m:t>
                    </m:r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𝐵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 </m:t>
                    </m:r>
                    <m:r>
                      <m:rPr>
                        <m:nor/>
                      </m:rPr>
                      <a:rPr lang="en-US" sz="2400" b="0" i="0" dirty="0" smtClean="0"/>
                      <m:t>be</m:t>
                    </m:r>
                    <m:r>
                      <m:rPr>
                        <m:nor/>
                      </m:rPr>
                      <a:rPr lang="en-US" sz="2400" b="0" i="0" dirty="0" smtClean="0"/>
                      <m:t> </m:t>
                    </m:r>
                    <m:r>
                      <m:rPr>
                        <m:nor/>
                      </m:rPr>
                      <a:rPr lang="en-US" sz="2400" b="0" i="0" dirty="0" smtClean="0"/>
                      <m:t>continuous</m:t>
                    </m:r>
                    <m:r>
                      <m:rPr>
                        <m:nor/>
                      </m:rPr>
                      <a:rPr lang="en-US" sz="2400" b="0" i="0" dirty="0" smtClean="0"/>
                      <m:t> </m:t>
                    </m:r>
                    <m:r>
                      <m:rPr>
                        <m:nor/>
                      </m:rPr>
                      <a:rPr lang="en-US" sz="2400" b="0" i="0" dirty="0" smtClean="0"/>
                      <m:t>r</m:t>
                    </m:r>
                    <m:r>
                      <m:rPr>
                        <m:nor/>
                      </m:rPr>
                      <a:rPr lang="en-US" sz="2400" b="0" i="0" dirty="0" smtClean="0"/>
                      <m:t>.</m:t>
                    </m:r>
                    <m:r>
                      <m:rPr>
                        <m:nor/>
                      </m:rPr>
                      <a:rPr lang="en-US" sz="2400" b="0" i="0" dirty="0" smtClean="0"/>
                      <m:t>v</m:t>
                    </m:r>
                    <m:r>
                      <m:rPr>
                        <m:nor/>
                      </m:rPr>
                      <a:rPr lang="en-US" sz="2400" b="0" i="0" dirty="0" smtClean="0"/>
                      <m:t>.</m:t>
                    </m:r>
                    <m:r>
                      <m:rPr>
                        <m:nor/>
                      </m:rPr>
                      <a:rPr lang="en-US" sz="2400" b="0" i="0" dirty="0" smtClean="0"/>
                      <m:t>s</m:t>
                    </m:r>
                    <m:r>
                      <m:rPr>
                        <m:nor/>
                      </m:rPr>
                      <a:rPr lang="en-US" sz="2400" b="0" i="0" dirty="0" smtClean="0"/>
                      <m:t>. </m:t>
                    </m:r>
                    <m:r>
                      <m:rPr>
                        <m:nor/>
                      </m:rPr>
                      <a:rPr lang="en-US" sz="2400" b="0" i="0" dirty="0" smtClean="0"/>
                      <m:t>where</m:t>
                    </m:r>
                    <m:r>
                      <m:rPr>
                        <m:nor/>
                      </m:rPr>
                      <a:rPr lang="en-US" sz="2400" b="0" i="0" dirty="0" smtClean="0"/>
                      <m:t> </m:t>
                    </m:r>
                  </m:oMath>
                </a14:m>
                <a:endParaRPr lang="en-US" sz="2400" b="0" i="0" dirty="0"/>
              </a:p>
            </p:txBody>
          </p:sp>
        </mc:Choice>
        <mc:Fallback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9CC19635-D093-4AE2-AE45-7E79455B8EF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4732" y="1053394"/>
                <a:ext cx="7716471" cy="461665"/>
              </a:xfrm>
              <a:prstGeom prst="rect">
                <a:avLst/>
              </a:prstGeom>
              <a:blipFill>
                <a:blip r:embed="rId2"/>
                <a:stretch>
                  <a:fillRect l="-1185" t="-10526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C591211C-E465-1C70-34D7-A9C5D912013C}"/>
                  </a:ext>
                </a:extLst>
              </p:cNvPr>
              <p:cNvSpPr txBox="1"/>
              <p:nvPr/>
            </p:nvSpPr>
            <p:spPr>
              <a:xfrm>
                <a:off x="3823558" y="1733220"/>
                <a:ext cx="3512979" cy="82381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𝑋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3"/>
                                    <m:mcJc m:val="center"/>
                                  </m:mcPr>
                                </m:mc>
                              </m:mcs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𝐴</m:t>
                                </m:r>
                              </m:e>
                              <m:e>
                                <m:r>
                                  <m:rPr>
                                    <m:nor/>
                                  </m:rPr>
                                  <a:rPr lang="en-US" sz="2400" b="0" i="0" dirty="0" smtClean="0"/>
                                  <m:t>w</m:t>
                                </m:r>
                                <m:r>
                                  <m:rPr>
                                    <m:nor/>
                                  </m:rPr>
                                  <a:rPr lang="en-US" sz="2400" b="0" i="0" dirty="0" smtClean="0"/>
                                  <m:t>.</m:t>
                                </m:r>
                                <m:r>
                                  <m:rPr>
                                    <m:nor/>
                                  </m:rPr>
                                  <a:rPr lang="en-US" sz="2400" b="0" i="0" dirty="0" smtClean="0"/>
                                  <m:t>p</m:t>
                                </m:r>
                                <m:r>
                                  <m:rPr>
                                    <m:nor/>
                                  </m:rPr>
                                  <a:rPr lang="en-US" sz="2400" dirty="0"/>
                                  <m:t>.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𝐵</m:t>
                                </m:r>
                              </m:e>
                              <m:e>
                                <m:r>
                                  <m:rPr>
                                    <m:nor/>
                                  </m:rPr>
                                  <a:rPr lang="en-US" sz="2400" b="0" i="0" dirty="0" smtClean="0"/>
                                  <m:t>w</m:t>
                                </m:r>
                                <m:r>
                                  <m:rPr>
                                    <m:nor/>
                                  </m:rPr>
                                  <a:rPr lang="en-US" sz="2400" b="0" i="0" dirty="0" smtClean="0"/>
                                  <m:t>.</m:t>
                                </m:r>
                                <m:r>
                                  <m:rPr>
                                    <m:nor/>
                                  </m:rPr>
                                  <a:rPr lang="en-US" sz="2400" b="0" i="0" dirty="0" smtClean="0"/>
                                  <m:t>p</m:t>
                                </m:r>
                                <m:r>
                                  <m:rPr>
                                    <m:nor/>
                                  </m:rPr>
                                  <a:rPr lang="en-US" sz="2400" dirty="0"/>
                                  <m:t>.</m:t>
                                </m:r>
                              </m:e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1−</m:t>
                                </m:r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</a:rPr>
                                  <m:t>𝑝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C591211C-E465-1C70-34D7-A9C5D912013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23558" y="1733220"/>
                <a:ext cx="3512979" cy="82381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10835A59-763C-34E4-A449-940352D83FB8}"/>
                  </a:ext>
                </a:extLst>
              </p:cNvPr>
              <p:cNvSpPr txBox="1"/>
              <p:nvPr/>
            </p:nvSpPr>
            <p:spPr>
              <a:xfrm>
                <a:off x="2741873" y="4007845"/>
                <a:ext cx="2322010" cy="37971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̃"/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</m:acc>
                      <m:r>
                        <a:rPr lang="en-US" sz="2400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𝑠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)= 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𝑬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𝑠𝑋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10835A59-763C-34E4-A449-940352D83FB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41873" y="4007845"/>
                <a:ext cx="2322010" cy="379719"/>
              </a:xfrm>
              <a:prstGeom prst="rect">
                <a:avLst/>
              </a:prstGeom>
              <a:blipFill>
                <a:blip r:embed="rId4"/>
                <a:stretch>
                  <a:fillRect t="-22222" b="-3174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DE0CE5A-5393-4562-0ACC-CF7776501D48}"/>
                  </a:ext>
                </a:extLst>
              </p:cNvPr>
              <p:cNvSpPr txBox="1"/>
              <p:nvPr/>
            </p:nvSpPr>
            <p:spPr>
              <a:xfrm>
                <a:off x="957905" y="2483955"/>
                <a:ext cx="1032869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z="2400" b="0" i="0" dirty="0" smtClean="0"/>
                        <m:t>Then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, </m:t>
                      </m:r>
                    </m:oMath>
                  </m:oMathPara>
                </a14:m>
                <a:endParaRPr lang="en-US" sz="2400" b="0" i="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DE0CE5A-5393-4562-0ACC-CF7776501D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7905" y="2483955"/>
                <a:ext cx="1032869" cy="461665"/>
              </a:xfrm>
              <a:prstGeom prst="rect">
                <a:avLst/>
              </a:prstGeom>
              <a:blipFill>
                <a:blip r:embed="rId5"/>
                <a:stretch>
                  <a:fillRect b="-92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687B9644-5B08-0C85-7A1F-EF24F46762E2}"/>
                  </a:ext>
                </a:extLst>
              </p:cNvPr>
              <p:cNvSpPr txBox="1"/>
              <p:nvPr/>
            </p:nvSpPr>
            <p:spPr>
              <a:xfrm>
                <a:off x="3090323" y="3155729"/>
                <a:ext cx="4546602" cy="37683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̃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</m:acc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)=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⋅</m:t>
                      </m:r>
                      <m:acc>
                        <m:accPr>
                          <m:chr m:val="̃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acc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)+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1−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⋅</m:t>
                      </m:r>
                      <m:acc>
                        <m:accPr>
                          <m:chr m:val="̃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</m:acc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687B9644-5B08-0C85-7A1F-EF24F46762E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90323" y="3155729"/>
                <a:ext cx="4546602" cy="376834"/>
              </a:xfrm>
              <a:prstGeom prst="rect">
                <a:avLst/>
              </a:prstGeom>
              <a:blipFill>
                <a:blip r:embed="rId6"/>
                <a:stretch>
                  <a:fillRect t="-24590" b="-344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A2E8D322-6573-1F9A-85A9-3E9ED3A91D9B}"/>
                  </a:ext>
                </a:extLst>
              </p:cNvPr>
              <p:cNvSpPr txBox="1"/>
              <p:nvPr/>
            </p:nvSpPr>
            <p:spPr>
              <a:xfrm>
                <a:off x="3469928" y="4715630"/>
                <a:ext cx="6298667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𝑬</m:t>
                      </m:r>
                      <m:d>
                        <m:dPr>
                          <m:begChr m:val="["/>
                          <m:endChr m:val="|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𝑠𝑋</m:t>
                              </m:r>
                            </m:sup>
                          </m:sSup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𝑋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]⋅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b="1" i="1">
                          <a:latin typeface="Cambria Math" panose="02040503050406030204" pitchFamily="18" charset="0"/>
                        </a:rPr>
                        <m:t>𝑬</m:t>
                      </m:r>
                      <m:d>
                        <m:dPr>
                          <m:begChr m:val="["/>
                          <m:endChr m:val="|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𝑠𝑋</m:t>
                              </m:r>
                            </m:sup>
                          </m:sSup>
                        </m:e>
                      </m:d>
                      <m:r>
                        <a:rPr lang="en-US" sz="2400" i="1">
                          <a:latin typeface="Cambria Math" panose="02040503050406030204" pitchFamily="18" charset="0"/>
                        </a:rPr>
                        <m:t>𝑋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𝐵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]⋅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(1−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A2E8D322-6573-1F9A-85A9-3E9ED3A91D9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69928" y="4715630"/>
                <a:ext cx="6298667" cy="369332"/>
              </a:xfrm>
              <a:prstGeom prst="rect">
                <a:avLst/>
              </a:prstGeom>
              <a:blipFill>
                <a:blip r:embed="rId7"/>
                <a:stretch>
                  <a:fillRect t="-1667" r="-678" b="-35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TextBox 24">
            <a:extLst>
              <a:ext uri="{FF2B5EF4-FFF2-40B4-BE49-F238E27FC236}">
                <a16:creationId xmlns:a16="http://schemas.microsoft.com/office/drawing/2014/main" id="{D0D1D8F8-6889-380F-A916-2ABEF13679FC}"/>
              </a:ext>
            </a:extLst>
          </p:cNvPr>
          <p:cNvSpPr txBox="1"/>
          <p:nvPr/>
        </p:nvSpPr>
        <p:spPr>
          <a:xfrm>
            <a:off x="860749" y="4137681"/>
            <a:ext cx="107073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/>
              <a:t>Proof:</a:t>
            </a:r>
            <a:endParaRPr lang="en-US" sz="2400" b="1" i="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5F3E18A-B373-3590-A8E8-16BCCC600F10}"/>
                  </a:ext>
                </a:extLst>
              </p:cNvPr>
              <p:cNvSpPr txBox="1"/>
              <p:nvPr/>
            </p:nvSpPr>
            <p:spPr>
              <a:xfrm>
                <a:off x="2600132" y="5482136"/>
                <a:ext cx="6298667" cy="370807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𝑬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[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𝑠𝐴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]⋅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b="1" i="1">
                          <a:latin typeface="Cambria Math" panose="02040503050406030204" pitchFamily="18" charset="0"/>
                        </a:rPr>
                        <m:t>𝑬</m:t>
                      </m:r>
                      <m:r>
                        <a:rPr lang="en-US" sz="2400" i="1" smtClean="0">
                          <a:latin typeface="Cambria Math" panose="02040503050406030204" pitchFamily="18" charset="0"/>
                        </a:rPr>
                        <m:t>[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𝑠𝐵</m:t>
                          </m:r>
                        </m:sup>
                      </m:s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]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⋅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(1−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E5F3E18A-B373-3590-A8E8-16BCCC600F1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00132" y="5482136"/>
                <a:ext cx="6298667" cy="370807"/>
              </a:xfrm>
              <a:prstGeom prst="rect">
                <a:avLst/>
              </a:prstGeom>
              <a:blipFill>
                <a:blip r:embed="rId8"/>
                <a:stretch>
                  <a:fillRect t="-1639" b="-344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7B02F621-7639-2DDE-D99C-C1376AFB3311}"/>
                  </a:ext>
                </a:extLst>
              </p:cNvPr>
              <p:cNvSpPr txBox="1"/>
              <p:nvPr/>
            </p:nvSpPr>
            <p:spPr>
              <a:xfrm>
                <a:off x="3090323" y="6134407"/>
                <a:ext cx="4546602" cy="37683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⋅</m:t>
                      </m:r>
                      <m:acc>
                        <m:accPr>
                          <m:chr m:val="̃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</m:acc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)+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1−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𝑝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⋅</m:t>
                      </m:r>
                      <m:acc>
                        <m:accPr>
                          <m:chr m:val="̃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𝐵</m:t>
                          </m:r>
                        </m:e>
                      </m:acc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7B02F621-7639-2DDE-D99C-C1376AFB33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90323" y="6134407"/>
                <a:ext cx="4546602" cy="376834"/>
              </a:xfrm>
              <a:prstGeom prst="rect">
                <a:avLst/>
              </a:prstGeom>
              <a:blipFill>
                <a:blip r:embed="rId9"/>
                <a:stretch>
                  <a:fillRect t="-22581" b="-338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09107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17" grpId="0" animBg="1"/>
      <p:bldP spid="16" grpId="0"/>
      <p:bldP spid="2" grpId="0"/>
      <p:bldP spid="11" grpId="0"/>
      <p:bldP spid="7" grpId="0"/>
      <p:bldP spid="10" grpId="0"/>
      <p:bldP spid="13" grpId="0"/>
      <p:bldP spid="25" grpId="0"/>
      <p:bldP spid="6" grpId="0"/>
      <p:bldP spid="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14205" y="6538912"/>
            <a:ext cx="4114800" cy="365125"/>
          </a:xfrm>
        </p:spPr>
        <p:txBody>
          <a:bodyPr/>
          <a:lstStyle/>
          <a:p>
            <a:r>
              <a:rPr lang="en-US"/>
              <a:t>"Introduction to Probability for Computing", Harchol-Balter '24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17</a:t>
            </a:fld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E41AB8-2F62-472A-B54D-6FB9F084F04F}"/>
              </a:ext>
            </a:extLst>
          </p:cNvPr>
          <p:cNvSpPr/>
          <p:nvPr/>
        </p:nvSpPr>
        <p:spPr>
          <a:xfrm>
            <a:off x="0" y="0"/>
            <a:ext cx="12192000" cy="7956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807522"/>
          </a:xfrm>
        </p:spPr>
        <p:txBody>
          <a:bodyPr>
            <a:normAutofit/>
          </a:bodyPr>
          <a:lstStyle/>
          <a:p>
            <a:r>
              <a:rPr lang="en-US" sz="4800" dirty="0"/>
              <a:t>Conditioning</a:t>
            </a:r>
          </a:p>
        </p:txBody>
      </p:sp>
      <p:sp>
        <p:nvSpPr>
          <p:cNvPr id="17" name="Title 2">
            <a:extLst>
              <a:ext uri="{FF2B5EF4-FFF2-40B4-BE49-F238E27FC236}">
                <a16:creationId xmlns:a16="http://schemas.microsoft.com/office/drawing/2014/main" id="{7AC7B22B-F569-431A-A3D2-C7A204026959}"/>
              </a:ext>
            </a:extLst>
          </p:cNvPr>
          <p:cNvSpPr txBox="1">
            <a:spLocks/>
          </p:cNvSpPr>
          <p:nvPr/>
        </p:nvSpPr>
        <p:spPr>
          <a:xfrm>
            <a:off x="732773" y="1053394"/>
            <a:ext cx="10998349" cy="222025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4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9CC19635-D093-4AE2-AE45-7E79455B8EF6}"/>
                  </a:ext>
                </a:extLst>
              </p:cNvPr>
              <p:cNvSpPr txBox="1"/>
              <p:nvPr/>
            </p:nvSpPr>
            <p:spPr>
              <a:xfrm>
                <a:off x="964732" y="1053394"/>
                <a:ext cx="10675978" cy="156966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/>
                  <a:t>Theorem 11.12:</a:t>
                </a:r>
                <a14:m>
                  <m:oMath xmlns:m="http://schemas.openxmlformats.org/officeDocument/2006/math">
                    <m:r>
                      <a:rPr lang="en-US" sz="2400" b="1" i="0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sz="2400" b="1" i="0" dirty="0"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400" b="0" i="0" dirty="0" smtClean="0"/>
                      <m:t>Let</m:t>
                    </m:r>
                    <m:r>
                      <m:rPr>
                        <m:nor/>
                      </m:rPr>
                      <a:rPr lang="en-US" sz="2400" b="0" i="0" dirty="0" smtClean="0"/>
                      <m:t> </m:t>
                    </m:r>
                  </m:oMath>
                </a14:m>
                <a:r>
                  <a:rPr lang="en-US" sz="2400" b="1" dirty="0"/>
                  <a:t>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𝑌</m:t>
                    </m:r>
                    <m:r>
                      <m:rPr>
                        <m:nor/>
                      </m:rPr>
                      <a:rPr lang="en-US" sz="2400" b="0" i="0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 </m:t>
                    </m:r>
                    <m:r>
                      <m:rPr>
                        <m:nor/>
                      </m:rPr>
                      <a:rPr lang="en-US" sz="2400" b="0" i="0" dirty="0" smtClean="0"/>
                      <m:t>be</m:t>
                    </m:r>
                    <m:r>
                      <m:rPr>
                        <m:nor/>
                      </m:rPr>
                      <a:rPr lang="en-US" sz="2400" b="0" i="0" dirty="0" smtClean="0"/>
                      <m:t> </m:t>
                    </m:r>
                    <m:r>
                      <m:rPr>
                        <m:nor/>
                      </m:rPr>
                      <a:rPr lang="en-US" sz="2400" b="0" i="0" dirty="0" smtClean="0"/>
                      <m:t>a</m:t>
                    </m:r>
                    <m:r>
                      <m:rPr>
                        <m:nor/>
                      </m:rPr>
                      <a:rPr lang="en-US" sz="2400" b="0" i="0" dirty="0" smtClean="0"/>
                      <m:t> </m:t>
                    </m:r>
                    <m:r>
                      <m:rPr>
                        <m:nor/>
                      </m:rPr>
                      <a:rPr lang="en-US" sz="2400" b="0" i="0" dirty="0" smtClean="0"/>
                      <m:t>continuous</m:t>
                    </m:r>
                    <m:r>
                      <m:rPr>
                        <m:nor/>
                      </m:rPr>
                      <a:rPr lang="en-US" sz="2400" b="0" i="0" dirty="0" smtClean="0"/>
                      <m:t> </m:t>
                    </m:r>
                    <m:r>
                      <m:rPr>
                        <m:nor/>
                      </m:rPr>
                      <a:rPr lang="en-US" sz="2400" b="0" i="0" dirty="0" smtClean="0"/>
                      <m:t>r</m:t>
                    </m:r>
                    <m:r>
                      <m:rPr>
                        <m:nor/>
                      </m:rPr>
                      <a:rPr lang="en-US" sz="2400" b="0" i="0" dirty="0" smtClean="0"/>
                      <m:t>.</m:t>
                    </m:r>
                    <m:r>
                      <m:rPr>
                        <m:nor/>
                      </m:rPr>
                      <a:rPr lang="en-US" sz="2400" b="0" i="0" dirty="0" smtClean="0"/>
                      <m:t>v</m:t>
                    </m:r>
                    <m:r>
                      <m:rPr>
                        <m:nor/>
                      </m:rPr>
                      <a:rPr lang="en-US" sz="2400" b="0" i="0" dirty="0" smtClean="0"/>
                      <m:t>. </m:t>
                    </m:r>
                    <m:r>
                      <m:rPr>
                        <m:nor/>
                      </m:rPr>
                      <a:rPr lang="en-US" sz="2400" b="0" i="0" dirty="0" smtClean="0"/>
                      <m:t>and</m:t>
                    </m:r>
                    <m:r>
                      <m:rPr>
                        <m:nor/>
                      </m:rPr>
                      <a:rPr lang="en-US" sz="2400" b="0" i="0" dirty="0" smtClean="0"/>
                      <m:t> </m:t>
                    </m:r>
                    <m:r>
                      <m:rPr>
                        <m:nor/>
                      </m:rPr>
                      <a:rPr lang="en-US" sz="2400" b="0" i="0" dirty="0" smtClean="0"/>
                      <m:t>let</m:t>
                    </m:r>
                    <m:sSub>
                      <m:sSubPr>
                        <m:ctrlPr>
                          <a:rPr lang="en-US" sz="2400" b="0" i="1" dirty="0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en-US" sz="2400" b="0" i="1" dirty="0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 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𝑋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𝑌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 </m:t>
                    </m:r>
                    <m:r>
                      <m:rPr>
                        <m:nor/>
                      </m:rPr>
                      <a:rPr lang="en-US" sz="2400" b="0" i="0" dirty="0" smtClean="0"/>
                      <m:t>be</m:t>
                    </m:r>
                    <m:r>
                      <m:rPr>
                        <m:nor/>
                      </m:rPr>
                      <a:rPr lang="en-US" sz="2400" b="0" i="0" dirty="0" smtClean="0"/>
                      <m:t> </m:t>
                    </m:r>
                    <m:r>
                      <m:rPr>
                        <m:nor/>
                      </m:rPr>
                      <a:rPr lang="en-US" sz="2400" b="0" i="0" dirty="0" smtClean="0"/>
                      <m:t>a</m:t>
                    </m:r>
                    <m:r>
                      <m:rPr>
                        <m:nor/>
                      </m:rPr>
                      <a:rPr lang="en-US" sz="2400" b="0" i="0" dirty="0" smtClean="0"/>
                      <m:t> </m:t>
                    </m:r>
                    <m:r>
                      <m:rPr>
                        <m:nor/>
                      </m:rPr>
                      <a:rPr lang="en-US" sz="2400" b="0" i="0" dirty="0" smtClean="0"/>
                      <m:t>continuous</m:t>
                    </m:r>
                    <m:r>
                      <m:rPr>
                        <m:nor/>
                      </m:rPr>
                      <a:rPr lang="en-US" sz="2400" b="0" i="0" dirty="0" smtClean="0"/>
                      <m:t> </m:t>
                    </m:r>
                    <m:r>
                      <m:rPr>
                        <m:nor/>
                      </m:rPr>
                      <a:rPr lang="en-US" sz="2400" b="0" i="0" dirty="0" smtClean="0"/>
                      <m:t>r</m:t>
                    </m:r>
                    <m:r>
                      <m:rPr>
                        <m:nor/>
                      </m:rPr>
                      <a:rPr lang="en-US" sz="2400" b="0" i="0" dirty="0" smtClean="0"/>
                      <m:t>.</m:t>
                    </m:r>
                    <m:r>
                      <m:rPr>
                        <m:nor/>
                      </m:rPr>
                      <a:rPr lang="en-US" sz="2400" b="0" i="0" dirty="0" smtClean="0"/>
                      <m:t>v</m:t>
                    </m:r>
                    <m:r>
                      <m:rPr>
                        <m:nor/>
                      </m:rPr>
                      <a:rPr lang="en-US" sz="2400" b="0" i="0" dirty="0" smtClean="0"/>
                      <m:t>. </m:t>
                    </m:r>
                    <m:r>
                      <m:rPr>
                        <m:nor/>
                      </m:rPr>
                      <a:rPr lang="en-US" sz="2400" b="0" i="0" dirty="0" smtClean="0"/>
                      <m:t>that</m:t>
                    </m:r>
                    <m:r>
                      <m:rPr>
                        <m:nor/>
                      </m:rPr>
                      <a:rPr lang="en-US" sz="2400" b="0" i="0" dirty="0" smtClean="0"/>
                      <m:t> </m:t>
                    </m:r>
                    <m:r>
                      <m:rPr>
                        <m:nor/>
                      </m:rPr>
                      <a:rPr lang="en-US" sz="2400" b="0" i="0" dirty="0" smtClean="0"/>
                      <m:t>dependes</m:t>
                    </m:r>
                    <m:r>
                      <m:rPr>
                        <m:nor/>
                      </m:rPr>
                      <a:rPr lang="en-US" sz="2400" b="0" i="0" dirty="0" smtClean="0"/>
                      <m:t> </m:t>
                    </m:r>
                    <m:r>
                      <m:rPr>
                        <m:nor/>
                      </m:rPr>
                      <a:rPr lang="en-US" sz="2400" b="0" i="0" dirty="0" smtClean="0"/>
                      <m:t>on</m:t>
                    </m:r>
                    <m:r>
                      <m:rPr>
                        <m:nor/>
                      </m:rPr>
                      <a:rPr lang="en-US" sz="2400" b="0" i="0" dirty="0" smtClean="0"/>
                      <m:t> </m:t>
                    </m:r>
                    <m:r>
                      <a:rPr lang="en-US" sz="2400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𝑌</m:t>
                    </m:r>
                    <m:r>
                      <m:rPr>
                        <m:nor/>
                      </m:rPr>
                      <a:rPr lang="en-US" sz="2400" b="0" i="0" dirty="0" smtClean="0"/>
                      <m:t>.</m:t>
                    </m:r>
                  </m:oMath>
                </a14:m>
                <a:endParaRPr lang="en-US" sz="2400" b="0" dirty="0"/>
              </a:p>
              <a:p>
                <a:r>
                  <a:rPr lang="en-US" sz="2400" b="0" i="0" dirty="0"/>
                  <a:t>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𝑓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𝑌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(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𝑦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)</m:t>
                    </m:r>
                  </m:oMath>
                </a14:m>
                <a:r>
                  <a:rPr lang="en-US" sz="2400" b="0" i="0" dirty="0"/>
                  <a:t> denote the </a:t>
                </a:r>
                <a:r>
                  <a:rPr lang="en-US" sz="2400" b="0" i="0" dirty="0" err="1"/>
                  <a:t>p.d.f.</a:t>
                </a:r>
                <a:r>
                  <a:rPr lang="en-US" sz="2400" b="0" i="0" dirty="0"/>
                  <a:t> of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𝑌</m:t>
                    </m:r>
                    <m:r>
                      <m:rPr>
                        <m:nor/>
                      </m:rPr>
                      <a:rPr lang="en-US" sz="2400" dirty="0"/>
                      <m:t>.</m:t>
                    </m:r>
                  </m:oMath>
                </a14:m>
                <a:endParaRPr lang="en-US" sz="2400" b="0" i="0" dirty="0"/>
              </a:p>
              <a:p>
                <a:r>
                  <a:rPr lang="en-US" sz="2400" dirty="0"/>
                  <a:t>Then:</a:t>
                </a:r>
                <a:endParaRPr lang="en-US" sz="2400" b="0" i="0" dirty="0"/>
              </a:p>
            </p:txBody>
          </p:sp>
        </mc:Choice>
        <mc:Fallback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9CC19635-D093-4AE2-AE45-7E79455B8EF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4732" y="1053394"/>
                <a:ext cx="10675978" cy="1569660"/>
              </a:xfrm>
              <a:prstGeom prst="rect">
                <a:avLst/>
              </a:prstGeom>
              <a:blipFill>
                <a:blip r:embed="rId2"/>
                <a:stretch>
                  <a:fillRect l="-856" t="-3113" b="-81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10835A59-763C-34E4-A449-940352D83FB8}"/>
                  </a:ext>
                </a:extLst>
              </p:cNvPr>
              <p:cNvSpPr txBox="1"/>
              <p:nvPr/>
            </p:nvSpPr>
            <p:spPr>
              <a:xfrm>
                <a:off x="2116234" y="3528707"/>
                <a:ext cx="7285947" cy="84125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̃"/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sub>
                          </m:sSub>
                        </m:e>
                      </m:acc>
                      <m:d>
                        <m:d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</m:d>
                      <m:r>
                        <a:rPr lang="en-US" sz="24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𝑬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  <m:sSub>
                                <m:sSub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𝑌</m:t>
                                  </m:r>
                                </m:sub>
                              </m:sSub>
                            </m:sup>
                          </m:sSup>
                        </m:e>
                      </m:d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=0</m:t>
                          </m:r>
                        </m:sub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=∞</m:t>
                          </m:r>
                        </m:sup>
                        <m:e>
                          <m:r>
                            <a:rPr lang="en-US" sz="2400" b="1" i="1">
                              <a:latin typeface="Cambria Math" panose="02040503050406030204" pitchFamily="18" charset="0"/>
                            </a:rPr>
                            <m:t>𝑬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p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𝑠</m:t>
                                  </m:r>
                                  <m:sSub>
                                    <m:sSubPr>
                                      <m:ctrlP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𝑋</m:t>
                                      </m:r>
                                    </m:e>
                                    <m:sub>
                                      <m:r>
                                        <a:rPr lang="en-US" sz="2400" i="1">
                                          <a:latin typeface="Cambria Math" panose="02040503050406030204" pitchFamily="18" charset="0"/>
                                        </a:rPr>
                                        <m:t>𝑌</m:t>
                                      </m:r>
                                    </m:sub>
                                  </m:sSub>
                                </m:sup>
                              </m:s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|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d>
                        </m:e>
                      </m:nary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⋅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𝑌</m:t>
                          </m:r>
                        </m:sub>
                      </m:sSub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𝑑𝑦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10835A59-763C-34E4-A449-940352D83FB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16234" y="3528707"/>
                <a:ext cx="7285947" cy="84125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687B9644-5B08-0C85-7A1F-EF24F46762E2}"/>
                  </a:ext>
                </a:extLst>
              </p:cNvPr>
              <p:cNvSpPr txBox="1"/>
              <p:nvPr/>
            </p:nvSpPr>
            <p:spPr>
              <a:xfrm>
                <a:off x="3175632" y="2318309"/>
                <a:ext cx="4546602" cy="84003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̃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sub>
                          </m:sSub>
                        </m:e>
                      </m:acc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=0</m:t>
                          </m:r>
                        </m:sub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acc>
                            <m:accPr>
                              <m:chr m:val="̃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sSub>
                                <m:sSub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sub>
                              </m:sSub>
                            </m:e>
                          </m:acc>
                          <m:d>
                            <m:d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</m:d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⋅</m:t>
                          </m:r>
                          <m:sSub>
                            <m:sSub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sub>
                          </m:sSub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d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𝑑𝑦</m:t>
                          </m:r>
                        </m:e>
                      </m:nary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687B9644-5B08-0C85-7A1F-EF24F46762E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75632" y="2318309"/>
                <a:ext cx="4546602" cy="84003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TextBox 24">
            <a:extLst>
              <a:ext uri="{FF2B5EF4-FFF2-40B4-BE49-F238E27FC236}">
                <a16:creationId xmlns:a16="http://schemas.microsoft.com/office/drawing/2014/main" id="{D0D1D8F8-6889-380F-A916-2ABEF13679FC}"/>
              </a:ext>
            </a:extLst>
          </p:cNvPr>
          <p:cNvSpPr txBox="1"/>
          <p:nvPr/>
        </p:nvSpPr>
        <p:spPr>
          <a:xfrm>
            <a:off x="884663" y="3429000"/>
            <a:ext cx="107073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/>
              <a:t>Proof:</a:t>
            </a:r>
            <a:endParaRPr lang="en-US" sz="2400" b="1" i="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0AF496C1-1BE6-AA1A-0C84-5233BA4A3084}"/>
                  </a:ext>
                </a:extLst>
              </p:cNvPr>
              <p:cNvSpPr txBox="1"/>
              <p:nvPr/>
            </p:nvSpPr>
            <p:spPr>
              <a:xfrm>
                <a:off x="4643006" y="4595974"/>
                <a:ext cx="3713260" cy="84125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=0</m:t>
                          </m:r>
                        </m:sub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=∞</m:t>
                          </m:r>
                        </m:sup>
                        <m:e>
                          <m:r>
                            <a:rPr lang="en-US" sz="2400" b="1" i="1">
                              <a:latin typeface="Cambria Math" panose="02040503050406030204" pitchFamily="18" charset="0"/>
                            </a:rPr>
                            <m:t>𝑬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𝑒</m:t>
                                  </m:r>
                                </m:e>
                                <m:sup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𝑠</m:t>
                                  </m:r>
                                  <m:sSub>
                                    <m:sSubPr>
                                      <m:ctrlPr>
                                        <a:rPr lang="en-US" sz="2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b="0" i="1" smtClean="0">
                                          <a:latin typeface="Cambria Math" panose="02040503050406030204" pitchFamily="18" charset="0"/>
                                        </a:rPr>
                                        <m:t>𝑋</m:t>
                                      </m:r>
                                    </m:e>
                                    <m:sub>
                                      <m:r>
                                        <a:rPr lang="en-US" sz="2400" b="0" i="1" smtClean="0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</m:sub>
                                  </m:sSub>
                                </m:sup>
                              </m:sSup>
                            </m:e>
                          </m:d>
                        </m:e>
                      </m:nary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⋅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𝑌</m:t>
                          </m:r>
                        </m:sub>
                      </m:sSub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𝑑𝑦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0AF496C1-1BE6-AA1A-0C84-5233BA4A30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3006" y="4595974"/>
                <a:ext cx="3713260" cy="84125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F12B3A37-D6E1-E862-DE9C-A5A993B2AF76}"/>
                  </a:ext>
                </a:extLst>
              </p:cNvPr>
              <p:cNvSpPr txBox="1"/>
              <p:nvPr/>
            </p:nvSpPr>
            <p:spPr>
              <a:xfrm>
                <a:off x="4428748" y="5663241"/>
                <a:ext cx="3587808" cy="84003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=0</m:t>
                          </m:r>
                        </m:sub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∞</m:t>
                          </m:r>
                        </m:sup>
                        <m:e>
                          <m:acc>
                            <m:accPr>
                              <m:chr m:val="̃"/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sSub>
                                <m:sSub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𝑋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sub>
                              </m:sSub>
                            </m:e>
                          </m:acc>
                          <m:d>
                            <m:d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e>
                          </m:d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⋅</m:t>
                          </m:r>
                          <m:sSub>
                            <m:sSub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𝑌</m:t>
                              </m:r>
                            </m:sub>
                          </m:sSub>
                          <m:d>
                            <m:d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d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𝑑𝑦</m:t>
                          </m:r>
                        </m:e>
                      </m:nary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F12B3A37-D6E1-E862-DE9C-A5A993B2AF7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8748" y="5663241"/>
                <a:ext cx="3587808" cy="84003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12999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6" grpId="0"/>
      <p:bldP spid="11" grpId="0"/>
      <p:bldP spid="10" grpId="0"/>
      <p:bldP spid="25" grpId="0"/>
      <p:bldP spid="8" grpId="0"/>
      <p:bldP spid="1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14205" y="6538912"/>
            <a:ext cx="4114800" cy="365125"/>
          </a:xfrm>
        </p:spPr>
        <p:txBody>
          <a:bodyPr/>
          <a:lstStyle/>
          <a:p>
            <a:r>
              <a:rPr lang="en-US"/>
              <a:t>"Introduction to Probability for Computing", Harchol-Balter '24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2</a:t>
            </a:fld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E41AB8-2F62-472A-B54D-6FB9F084F04F}"/>
              </a:ext>
            </a:extLst>
          </p:cNvPr>
          <p:cNvSpPr/>
          <p:nvPr/>
        </p:nvSpPr>
        <p:spPr>
          <a:xfrm>
            <a:off x="0" y="0"/>
            <a:ext cx="12192000" cy="7956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807522"/>
          </a:xfrm>
        </p:spPr>
        <p:txBody>
          <a:bodyPr>
            <a:normAutofit/>
          </a:bodyPr>
          <a:lstStyle/>
          <a:p>
            <a:r>
              <a:rPr lang="en-US" sz="4800" dirty="0"/>
              <a:t>There are different types of transforms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FC91654-FD8D-AB8B-6B32-E1D20D67580A}"/>
              </a:ext>
            </a:extLst>
          </p:cNvPr>
          <p:cNvSpPr txBox="1"/>
          <p:nvPr/>
        </p:nvSpPr>
        <p:spPr>
          <a:xfrm>
            <a:off x="947450" y="1432616"/>
            <a:ext cx="10754815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Back in Chapter 6 we covered a type of generating function called the </a:t>
            </a:r>
            <a:r>
              <a:rPr lang="en-US" sz="2400" b="1" dirty="0"/>
              <a:t>z-transform</a:t>
            </a:r>
            <a:r>
              <a:rPr lang="en-US" sz="2400" dirty="0"/>
              <a:t>.</a:t>
            </a:r>
          </a:p>
          <a:p>
            <a:endParaRPr lang="en-US" sz="2400" dirty="0"/>
          </a:p>
          <a:p>
            <a:r>
              <a:rPr lang="en-US" sz="2400" dirty="0"/>
              <a:t>The z-transform is particularly well suited to discrete, integer-valued random variables.</a:t>
            </a:r>
          </a:p>
          <a:p>
            <a:endParaRPr lang="en-US" sz="2400" dirty="0"/>
          </a:p>
          <a:p>
            <a:r>
              <a:rPr lang="en-US" sz="2400" dirty="0"/>
              <a:t>In this chapter we introduce a new generating function called the </a:t>
            </a:r>
            <a:r>
              <a:rPr lang="en-US" sz="2400" b="1" dirty="0"/>
              <a:t>Laplace transform</a:t>
            </a:r>
            <a:r>
              <a:rPr lang="en-US" sz="2400" dirty="0"/>
              <a:t>,</a:t>
            </a:r>
          </a:p>
          <a:p>
            <a:r>
              <a:rPr lang="en-US" sz="2400" dirty="0"/>
              <a:t>which is well suited to common continuous random variables.</a:t>
            </a:r>
          </a:p>
          <a:p>
            <a:endParaRPr lang="en-US" sz="2400" dirty="0"/>
          </a:p>
          <a:p>
            <a:r>
              <a:rPr lang="en-US" sz="2400" dirty="0"/>
              <a:t>The structure of this chapter will closely mimic that of Chapter 6.</a:t>
            </a:r>
          </a:p>
        </p:txBody>
      </p:sp>
    </p:spTree>
    <p:extLst>
      <p:ext uri="{BB962C8B-B14F-4D97-AF65-F5344CB8AC3E}">
        <p14:creationId xmlns:p14="http://schemas.microsoft.com/office/powerpoint/2010/main" val="1283381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14205" y="6538912"/>
            <a:ext cx="4114800" cy="365125"/>
          </a:xfrm>
        </p:spPr>
        <p:txBody>
          <a:bodyPr/>
          <a:lstStyle/>
          <a:p>
            <a:r>
              <a:rPr lang="en-US"/>
              <a:t>"Introduction to Probability for Computing", Harchol-Balter '24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3</a:t>
            </a:fld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E41AB8-2F62-472A-B54D-6FB9F084F04F}"/>
              </a:ext>
            </a:extLst>
          </p:cNvPr>
          <p:cNvSpPr/>
          <p:nvPr/>
        </p:nvSpPr>
        <p:spPr>
          <a:xfrm>
            <a:off x="0" y="0"/>
            <a:ext cx="12192000" cy="7956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807522"/>
          </a:xfrm>
        </p:spPr>
        <p:txBody>
          <a:bodyPr>
            <a:normAutofit/>
          </a:bodyPr>
          <a:lstStyle/>
          <a:p>
            <a:r>
              <a:rPr lang="en-US" sz="4800" dirty="0"/>
              <a:t>Motivation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6AC9EAC-841E-962F-29C1-518CB6411B43}"/>
                  </a:ext>
                </a:extLst>
              </p:cNvPr>
              <p:cNvSpPr txBox="1"/>
              <p:nvPr/>
            </p:nvSpPr>
            <p:spPr>
              <a:xfrm>
                <a:off x="3314205" y="2940216"/>
                <a:ext cx="5409281" cy="89146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1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𝑬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𝑋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3</m:t>
                              </m:r>
                            </m:sup>
                          </m:sSup>
                        </m:e>
                      </m:d>
                      <m:r>
                        <a:rPr lang="en-US" sz="2400" b="0" i="0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=</m:t>
                      </m:r>
                      <m:nary>
                        <m:nary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naryPr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0</m:t>
                          </m:r>
                        </m:sub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∞</m:t>
                          </m:r>
                        </m:sup>
                        <m:e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𝑡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3</m:t>
                              </m:r>
                            </m:sup>
                          </m:sSup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⋅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𝜆</m:t>
                          </m:r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𝜆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𝑡</m:t>
                              </m:r>
                            </m:sup>
                          </m:sSup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𝑑𝑡</m:t>
                          </m:r>
                        </m:e>
                      </m:nary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6AC9EAC-841E-962F-29C1-518CB6411B4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14205" y="2940216"/>
                <a:ext cx="5409281" cy="89146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FC91654-FD8D-AB8B-6B32-E1D20D67580A}"/>
                  </a:ext>
                </a:extLst>
              </p:cNvPr>
              <p:cNvSpPr txBox="1"/>
              <p:nvPr/>
            </p:nvSpPr>
            <p:spPr>
              <a:xfrm>
                <a:off x="947450" y="1432616"/>
                <a:ext cx="3426247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400" dirty="0"/>
                  <a:t>Let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𝑋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∼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𝐸𝑥𝑝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(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𝜆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)</m:t>
                    </m:r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FC91654-FD8D-AB8B-6B32-E1D20D67580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7450" y="1432616"/>
                <a:ext cx="3426247" cy="461665"/>
              </a:xfrm>
              <a:prstGeom prst="rect">
                <a:avLst/>
              </a:prstGeom>
              <a:blipFill>
                <a:blip r:embed="rId3"/>
                <a:stretch>
                  <a:fillRect l="-2669" t="-10526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AC9268F5-17A2-FB4A-529A-88744E305D6C}"/>
                  </a:ext>
                </a:extLst>
              </p:cNvPr>
              <p:cNvSpPr txBox="1"/>
              <p:nvPr/>
            </p:nvSpPr>
            <p:spPr>
              <a:xfrm>
                <a:off x="947450" y="2176397"/>
                <a:ext cx="6103344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400" dirty="0"/>
                  <a:t>What is </a:t>
                </a:r>
                <a14:m>
                  <m:oMath xmlns:m="http://schemas.openxmlformats.org/officeDocument/2006/math">
                    <m:r>
                      <a:rPr lang="en-US" sz="2400" b="1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𝑬</m:t>
                    </m:r>
                    <m:d>
                      <m:dPr>
                        <m:begChr m:val="["/>
                        <m:endChr m:val="]"/>
                        <m:ctrlPr>
                          <a:rPr lang="en-US" sz="24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𝑋</m:t>
                            </m:r>
                          </m:e>
                          <m:sup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3</m:t>
                            </m:r>
                          </m:sup>
                        </m:sSup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?</m:t>
                    </m:r>
                  </m:oMath>
                </a14:m>
                <a:r>
                  <a:rPr lang="en-US" sz="2400" dirty="0"/>
                  <a:t> </a:t>
                </a: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AC9268F5-17A2-FB4A-529A-88744E305D6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47450" y="2176397"/>
                <a:ext cx="6103344" cy="461665"/>
              </a:xfrm>
              <a:prstGeom prst="rect">
                <a:avLst/>
              </a:prstGeom>
              <a:blipFill>
                <a:blip r:embed="rId4"/>
                <a:stretch>
                  <a:fillRect l="-1497" t="-10526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>
            <a:extLst>
              <a:ext uri="{FF2B5EF4-FFF2-40B4-BE49-F238E27FC236}">
                <a16:creationId xmlns:a16="http://schemas.microsoft.com/office/drawing/2014/main" id="{D43019AD-DB01-5731-66FF-016E6DDDC4AE}"/>
              </a:ext>
            </a:extLst>
          </p:cNvPr>
          <p:cNvSpPr txBox="1"/>
          <p:nvPr/>
        </p:nvSpPr>
        <p:spPr>
          <a:xfrm>
            <a:off x="947450" y="4506225"/>
            <a:ext cx="610334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Seems complicated to evaluate!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A19A583-183A-CF4E-5517-0FB9908585EC}"/>
              </a:ext>
            </a:extLst>
          </p:cNvPr>
          <p:cNvSpPr txBox="1"/>
          <p:nvPr/>
        </p:nvSpPr>
        <p:spPr>
          <a:xfrm>
            <a:off x="947450" y="5469008"/>
            <a:ext cx="610334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The Laplace transform will make this very easy!</a:t>
            </a:r>
          </a:p>
        </p:txBody>
      </p:sp>
    </p:spTree>
    <p:extLst>
      <p:ext uri="{BB962C8B-B14F-4D97-AF65-F5344CB8AC3E}">
        <p14:creationId xmlns:p14="http://schemas.microsoft.com/office/powerpoint/2010/main" val="1627635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0" grpId="0"/>
      <p:bldP spid="12" grpId="0"/>
      <p:bldP spid="14" grpId="0"/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14205" y="6538912"/>
            <a:ext cx="4114800" cy="365125"/>
          </a:xfrm>
        </p:spPr>
        <p:txBody>
          <a:bodyPr/>
          <a:lstStyle/>
          <a:p>
            <a:r>
              <a:rPr lang="en-US"/>
              <a:t>"Introduction to Probability for Computing", Harchol-Balter '24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4</a:t>
            </a:fld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E41AB8-2F62-472A-B54D-6FB9F084F04F}"/>
              </a:ext>
            </a:extLst>
          </p:cNvPr>
          <p:cNvSpPr/>
          <p:nvPr/>
        </p:nvSpPr>
        <p:spPr>
          <a:xfrm>
            <a:off x="0" y="0"/>
            <a:ext cx="12192000" cy="7956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807522"/>
          </a:xfrm>
        </p:spPr>
        <p:txBody>
          <a:bodyPr>
            <a:normAutofit/>
          </a:bodyPr>
          <a:lstStyle/>
          <a:p>
            <a:r>
              <a:rPr lang="en-US" sz="4800" dirty="0"/>
              <a:t>The Laplace transform as an onion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7FDDB89-A52A-B98C-DFD0-8F777FD17D27}"/>
                  </a:ext>
                </a:extLst>
              </p:cNvPr>
              <p:cNvSpPr txBox="1"/>
              <p:nvPr/>
            </p:nvSpPr>
            <p:spPr>
              <a:xfrm>
                <a:off x="3314205" y="1266875"/>
                <a:ext cx="6103344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2400" dirty="0"/>
                  <a:t>Onion represents Laplace transform of </a:t>
                </a:r>
                <a:r>
                  <a:rPr lang="en-US" sz="2400" dirty="0" err="1"/>
                  <a:t>r.v.</a:t>
                </a: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𝑋</m:t>
                    </m:r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F7FDDB89-A52A-B98C-DFD0-8F777FD17D2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14205" y="1266875"/>
                <a:ext cx="6103344" cy="461665"/>
              </a:xfrm>
              <a:prstGeom prst="rect">
                <a:avLst/>
              </a:prstGeom>
              <a:blipFill>
                <a:blip r:embed="rId2"/>
                <a:stretch>
                  <a:fillRect l="-1598" t="-10526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>
            <a:extLst>
              <a:ext uri="{FF2B5EF4-FFF2-40B4-BE49-F238E27FC236}">
                <a16:creationId xmlns:a16="http://schemas.microsoft.com/office/drawing/2014/main" id="{C0876583-76FF-BFE7-4BC6-5107FADED29A}"/>
              </a:ext>
            </a:extLst>
          </p:cNvPr>
          <p:cNvSpPr txBox="1"/>
          <p:nvPr/>
        </p:nvSpPr>
        <p:spPr>
          <a:xfrm>
            <a:off x="1961002" y="5696079"/>
            <a:ext cx="7456547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Lower moments are in the outer layers </a:t>
            </a:r>
            <a:r>
              <a:rPr lang="en-US" sz="2400" dirty="0">
                <a:sym typeface="Wingdings" panose="05000000000000000000" pitchFamily="2" charset="2"/>
              </a:rPr>
              <a:t> less effort/tears</a:t>
            </a:r>
          </a:p>
          <a:p>
            <a:r>
              <a:rPr lang="en-US" sz="2400" dirty="0">
                <a:sym typeface="Wingdings" panose="05000000000000000000" pitchFamily="2" charset="2"/>
              </a:rPr>
              <a:t>Higher moments are deeper inside  more effort/tears</a:t>
            </a:r>
            <a:endParaRPr lang="en-US" sz="24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E6E8F0E-D898-438E-4914-40E5DE97965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4577" y="2363195"/>
            <a:ext cx="5236053" cy="2868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9315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14205" y="6492875"/>
            <a:ext cx="4114800" cy="365125"/>
          </a:xfrm>
        </p:spPr>
        <p:txBody>
          <a:bodyPr/>
          <a:lstStyle/>
          <a:p>
            <a:r>
              <a:rPr lang="en-US"/>
              <a:t>"Introduction to Probability for Computing", Harchol-Balter '24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5</a:t>
            </a:fld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E41AB8-2F62-472A-B54D-6FB9F084F04F}"/>
              </a:ext>
            </a:extLst>
          </p:cNvPr>
          <p:cNvSpPr/>
          <p:nvPr/>
        </p:nvSpPr>
        <p:spPr>
          <a:xfrm>
            <a:off x="0" y="0"/>
            <a:ext cx="12192000" cy="7956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807522"/>
          </a:xfrm>
        </p:spPr>
        <p:txBody>
          <a:bodyPr>
            <a:normAutofit/>
          </a:bodyPr>
          <a:lstStyle/>
          <a:p>
            <a:r>
              <a:rPr lang="en-US" sz="4800" dirty="0"/>
              <a:t>Laplace transform of continuous </a:t>
            </a:r>
            <a:r>
              <a:rPr lang="en-US" sz="4800" dirty="0" err="1"/>
              <a:t>r.v.</a:t>
            </a:r>
            <a:endParaRPr lang="en-US" sz="4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417868FB-4FB9-51C0-E448-055BB6CB328A}"/>
                  </a:ext>
                </a:extLst>
              </p:cNvPr>
              <p:cNvSpPr txBox="1"/>
              <p:nvPr/>
            </p:nvSpPr>
            <p:spPr>
              <a:xfrm>
                <a:off x="453033" y="4728409"/>
                <a:ext cx="11536532" cy="119180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m:rPr>
                        <m:nor/>
                      </m:rPr>
                      <a:rPr lang="en-US" sz="2400" b="1" i="0" dirty="0" smtClean="0"/>
                      <m:t>Note</m:t>
                    </m:r>
                    <m:r>
                      <m:rPr>
                        <m:nor/>
                      </m:rPr>
                      <a:rPr lang="en-US" sz="2400" b="0" i="0" dirty="0" smtClean="0"/>
                      <m:t>: </m:t>
                    </m:r>
                    <m:r>
                      <m:rPr>
                        <m:nor/>
                      </m:rPr>
                      <a:rPr lang="en-US" sz="2400" b="0" i="0" dirty="0" smtClean="0"/>
                      <m:t>The</m:t>
                    </m:r>
                    <m:r>
                      <m:rPr>
                        <m:nor/>
                      </m:rPr>
                      <a:rPr lang="en-US" sz="2400" b="0" i="0" dirty="0" smtClean="0"/>
                      <m:t> </m:t>
                    </m:r>
                    <m:r>
                      <m:rPr>
                        <m:nor/>
                      </m:rPr>
                      <a:rPr lang="en-US" sz="2400" b="0" i="0" dirty="0" smtClean="0"/>
                      <m:t>Laplace</m:t>
                    </m:r>
                    <m:r>
                      <m:rPr>
                        <m:nor/>
                      </m:rPr>
                      <a:rPr lang="en-US" sz="2400" b="0" i="0" dirty="0" smtClean="0"/>
                      <m:t> </m:t>
                    </m:r>
                    <m:r>
                      <m:rPr>
                        <m:nor/>
                      </m:rPr>
                      <a:rPr lang="en-US" sz="2400" b="0" i="0" dirty="0" smtClean="0"/>
                      <m:t>transform</m:t>
                    </m:r>
                    <m:r>
                      <m:rPr>
                        <m:nor/>
                      </m:rPr>
                      <a:rPr lang="en-US" sz="2400" b="0" i="0" dirty="0" smtClean="0"/>
                      <m:t> </m:t>
                    </m:r>
                    <m:r>
                      <m:rPr>
                        <m:nor/>
                      </m:rPr>
                      <a:rPr lang="en-US" sz="2400" b="0" i="0" dirty="0" smtClean="0"/>
                      <m:t>can</m:t>
                    </m:r>
                    <m:r>
                      <m:rPr>
                        <m:nor/>
                      </m:rPr>
                      <a:rPr lang="en-US" sz="2400" b="0" i="0" dirty="0" smtClean="0"/>
                      <m:t> </m:t>
                    </m:r>
                    <m:r>
                      <m:rPr>
                        <m:nor/>
                      </m:rPr>
                      <a:rPr lang="en-US" sz="2400" b="0" i="0" dirty="0" smtClean="0"/>
                      <m:t>be</m:t>
                    </m:r>
                    <m:r>
                      <m:rPr>
                        <m:nor/>
                      </m:rPr>
                      <a:rPr lang="en-US" sz="2400" b="0" i="0" dirty="0" smtClean="0"/>
                      <m:t> </m:t>
                    </m:r>
                    <m:r>
                      <m:rPr>
                        <m:nor/>
                      </m:rPr>
                      <a:rPr lang="en-US" sz="2400" b="0" i="0" dirty="0" smtClean="0"/>
                      <m:t>defined</m:t>
                    </m:r>
                    <m:r>
                      <m:rPr>
                        <m:nor/>
                      </m:rPr>
                      <a:rPr lang="en-US" sz="2400" b="0" i="0" dirty="0" smtClean="0"/>
                      <m:t> </m:t>
                    </m:r>
                    <m:r>
                      <m:rPr>
                        <m:nor/>
                      </m:rPr>
                      <a:rPr lang="en-US" sz="2400" b="0" i="0" dirty="0" smtClean="0"/>
                      <m:t>for</m:t>
                    </m:r>
                    <m:r>
                      <m:rPr>
                        <m:nor/>
                      </m:rPr>
                      <a:rPr lang="en-US" sz="2400" b="0" i="0" dirty="0" smtClean="0"/>
                      <m:t> </m:t>
                    </m:r>
                    <m:r>
                      <m:rPr>
                        <m:nor/>
                      </m:rPr>
                      <a:rPr lang="en-US" sz="2400" b="0" i="0" dirty="0" smtClean="0"/>
                      <m:t>any</m:t>
                    </m:r>
                    <m:r>
                      <m:rPr>
                        <m:nor/>
                      </m:rPr>
                      <a:rPr lang="en-US" sz="2400" b="0" i="0" dirty="0" smtClean="0"/>
                      <m:t> </m:t>
                    </m:r>
                    <m:r>
                      <m:rPr>
                        <m:nor/>
                      </m:rPr>
                      <a:rPr lang="en-US" sz="2400" b="0" i="0" dirty="0" smtClean="0"/>
                      <m:t>r</m:t>
                    </m:r>
                    <m:r>
                      <m:rPr>
                        <m:nor/>
                      </m:rPr>
                      <a:rPr lang="en-US" sz="2400" b="0" i="0" dirty="0" smtClean="0"/>
                      <m:t>.</m:t>
                    </m:r>
                    <m:r>
                      <m:rPr>
                        <m:nor/>
                      </m:rPr>
                      <a:rPr lang="en-US" sz="2400" b="0" i="0" dirty="0" smtClean="0"/>
                      <m:t>v</m:t>
                    </m:r>
                    <m:r>
                      <m:rPr>
                        <m:nor/>
                      </m:rPr>
                      <a:rPr lang="en-US" sz="2400" b="0" i="0" dirty="0" smtClean="0"/>
                      <m:t>., </m:t>
                    </m:r>
                    <m:r>
                      <m:rPr>
                        <m:nor/>
                      </m:rPr>
                      <a:rPr lang="en-US" sz="2400" b="0" i="0" dirty="0" smtClean="0"/>
                      <m:t>or</m:t>
                    </m:r>
                    <m:r>
                      <m:rPr>
                        <m:nor/>
                      </m:rPr>
                      <a:rPr lang="en-US" sz="2400" b="0" i="0" dirty="0" smtClean="0"/>
                      <m:t> </m:t>
                    </m:r>
                    <m:r>
                      <m:rPr>
                        <m:nor/>
                      </m:rPr>
                      <a:rPr lang="en-US" sz="2400" b="0" i="0" dirty="0" smtClean="0"/>
                      <m:t>even</m:t>
                    </m:r>
                    <m:r>
                      <m:rPr>
                        <m:nor/>
                      </m:rPr>
                      <a:rPr lang="en-US" sz="2400" b="0" i="0" dirty="0" smtClean="0"/>
                      <m:t> </m:t>
                    </m:r>
                    <m:r>
                      <m:rPr>
                        <m:nor/>
                      </m:rPr>
                      <a:rPr lang="en-US" sz="2400" b="0" i="0" dirty="0" smtClean="0"/>
                      <m:t>for</m:t>
                    </m:r>
                    <m:r>
                      <m:rPr>
                        <m:nor/>
                      </m:rPr>
                      <a:rPr lang="en-US" sz="2400" b="0" i="0" dirty="0" smtClean="0"/>
                      <m:t> </m:t>
                    </m:r>
                    <m:r>
                      <m:rPr>
                        <m:nor/>
                      </m:rPr>
                      <a:rPr lang="en-US" sz="2400" b="0" i="0" dirty="0" smtClean="0"/>
                      <m:t>just</m:t>
                    </m:r>
                    <m:r>
                      <m:rPr>
                        <m:nor/>
                      </m:rPr>
                      <a:rPr lang="en-US" sz="2400" b="0" i="0" dirty="0" smtClean="0"/>
                      <m:t> </m:t>
                    </m:r>
                    <m:r>
                      <m:rPr>
                        <m:nor/>
                      </m:rPr>
                      <a:rPr lang="en-US" sz="2400" b="0" i="0" dirty="0" smtClean="0"/>
                      <m:t>a</m:t>
                    </m:r>
                    <m:r>
                      <m:rPr>
                        <m:nor/>
                      </m:rPr>
                      <a:rPr lang="en-US" sz="2400" b="0" i="0" dirty="0" smtClean="0"/>
                      <m:t> </m:t>
                    </m:r>
                    <m:r>
                      <m:rPr>
                        <m:nor/>
                      </m:rPr>
                      <a:rPr lang="en-US" sz="2400" b="0" i="0" dirty="0" smtClean="0"/>
                      <m:t>function</m:t>
                    </m:r>
                    <m:r>
                      <m:rPr>
                        <m:nor/>
                      </m:rPr>
                      <a:rPr lang="en-US" sz="2400" b="0" i="0" dirty="0" smtClean="0"/>
                      <m:t> </m:t>
                    </m:r>
                    <m:r>
                      <a:rPr lang="en-US" sz="240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𝑓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𝑡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,  </m:t>
                    </m:r>
                    <m:r>
                      <m:rPr>
                        <m:nor/>
                      </m:rPr>
                      <a:rPr lang="en-US" sz="2400" b="0" i="0" dirty="0" smtClean="0"/>
                      <m:t>where</m:t>
                    </m:r>
                    <m:r>
                      <m:rPr>
                        <m:nor/>
                      </m:rPr>
                      <a:rPr lang="en-US" sz="2400" b="0" i="0" dirty="0" smtClean="0"/>
                      <m:t> 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𝑡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≥0.   </m:t>
                    </m:r>
                    <m:r>
                      <m:rPr>
                        <m:nor/>
                      </m:rPr>
                      <a:rPr lang="en-US" sz="2400" b="0" i="0" dirty="0" smtClean="0"/>
                      <m:t>However</m:t>
                    </m:r>
                    <m:r>
                      <m:rPr>
                        <m:nor/>
                      </m:rPr>
                      <a:rPr lang="en-US" sz="2400" b="0" i="0" dirty="0" smtClean="0"/>
                      <m:t> </m:t>
                    </m:r>
                    <m:r>
                      <m:rPr>
                        <m:nor/>
                      </m:rPr>
                      <a:rPr lang="en-US" sz="2400" b="0" i="0" dirty="0" smtClean="0"/>
                      <m:t>convergence</m:t>
                    </m:r>
                    <m:r>
                      <m:rPr>
                        <m:nor/>
                      </m:rPr>
                      <a:rPr lang="en-US" sz="2400" b="0" i="0" dirty="0" smtClean="0"/>
                      <m:t> </m:t>
                    </m:r>
                    <m:r>
                      <m:rPr>
                        <m:nor/>
                      </m:rPr>
                      <a:rPr lang="en-US" sz="2400" b="0" i="0" dirty="0" smtClean="0"/>
                      <m:t>is</m:t>
                    </m:r>
                    <m:r>
                      <m:rPr>
                        <m:nor/>
                      </m:rPr>
                      <a:rPr lang="en-US" sz="2400" b="0" i="0" dirty="0" smtClean="0"/>
                      <m:t> </m:t>
                    </m:r>
                    <m:r>
                      <m:rPr>
                        <m:nor/>
                      </m:rPr>
                      <a:rPr lang="en-US" sz="2400" b="0" i="0" dirty="0" smtClean="0"/>
                      <m:t>only</m:t>
                    </m:r>
                    <m:r>
                      <m:rPr>
                        <m:nor/>
                      </m:rPr>
                      <a:rPr lang="en-US" sz="2400" b="0" i="0" dirty="0" smtClean="0"/>
                      <m:t> </m:t>
                    </m:r>
                  </m:oMath>
                </a14:m>
                <a:r>
                  <a:rPr lang="en-US" sz="2400" u="sng" dirty="0"/>
                  <a:t>guaranteed</a:t>
                </a:r>
                <a:r>
                  <a:rPr lang="en-US" sz="2400" dirty="0"/>
                  <a:t> when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𝑋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 </m:t>
                    </m:r>
                  </m:oMath>
                </a14:m>
                <a:r>
                  <a:rPr lang="en-US" sz="2400" dirty="0"/>
                  <a:t>is a non-negative </a:t>
                </a:r>
                <a:r>
                  <a:rPr lang="en-US" sz="2400" dirty="0" err="1"/>
                  <a:t>r.v.</a:t>
                </a:r>
                <a:r>
                  <a:rPr lang="en-US" sz="2400" dirty="0"/>
                  <a:t> and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𝑠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≥0</m:t>
                    </m:r>
                  </m:oMath>
                </a14:m>
                <a:r>
                  <a:rPr lang="en-US" sz="2400" dirty="0"/>
                  <a:t>.</a:t>
                </a: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417868FB-4FB9-51C0-E448-055BB6CB328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3033" y="4728409"/>
                <a:ext cx="11536532" cy="1191801"/>
              </a:xfrm>
              <a:prstGeom prst="rect">
                <a:avLst/>
              </a:prstGeom>
              <a:blipFill>
                <a:blip r:embed="rId2"/>
                <a:stretch>
                  <a:fillRect l="-158" b="-112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" name="Group 1">
            <a:extLst>
              <a:ext uri="{FF2B5EF4-FFF2-40B4-BE49-F238E27FC236}">
                <a16:creationId xmlns:a16="http://schemas.microsoft.com/office/drawing/2014/main" id="{418B5AA8-D412-1987-B81B-17F41F9834DD}"/>
              </a:ext>
            </a:extLst>
          </p:cNvPr>
          <p:cNvGrpSpPr/>
          <p:nvPr/>
        </p:nvGrpSpPr>
        <p:grpSpPr>
          <a:xfrm>
            <a:off x="596828" y="1533161"/>
            <a:ext cx="10998343" cy="2695939"/>
            <a:chOff x="596828" y="1533161"/>
            <a:chExt cx="10998343" cy="2695939"/>
          </a:xfrm>
        </p:grpSpPr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3F173341-B9A0-4F6B-AA83-314DA08DBC09}"/>
                </a:ext>
              </a:extLst>
            </p:cNvPr>
            <p:cNvGrpSpPr/>
            <p:nvPr/>
          </p:nvGrpSpPr>
          <p:grpSpPr>
            <a:xfrm>
              <a:off x="596828" y="1533161"/>
              <a:ext cx="10998343" cy="2695939"/>
              <a:chOff x="664568" y="3138210"/>
              <a:chExt cx="11129411" cy="2474552"/>
            </a:xfrm>
          </p:grpSpPr>
          <p:sp>
            <p:nvSpPr>
              <p:cNvPr id="17" name="Title 2">
                <a:extLst>
                  <a:ext uri="{FF2B5EF4-FFF2-40B4-BE49-F238E27FC236}">
                    <a16:creationId xmlns:a16="http://schemas.microsoft.com/office/drawing/2014/main" id="{7AC7B22B-F569-431A-A3D2-C7A20402695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64568" y="3138210"/>
                <a:ext cx="11129411" cy="2474552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</p:spPr>
            <p:txBody>
              <a:bodyPr vert="horz" lIns="91440" tIns="45720" rIns="91440" bIns="45720" rtlCol="0" anchor="b">
                <a:normAutofit/>
              </a:bodyPr>
              <a:lstStyle>
                <a:lvl1pPr algn="ctr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60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endParaRPr lang="en-US" sz="4400" dirty="0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6" name="TextBox 15">
                    <a:extLst>
                      <a:ext uri="{FF2B5EF4-FFF2-40B4-BE49-F238E27FC236}">
                        <a16:creationId xmlns:a16="http://schemas.microsoft.com/office/drawing/2014/main" id="{9CC19635-D093-4AE2-AE45-7E79455B8EF6}"/>
                      </a:ext>
                    </a:extLst>
                  </p:cNvPr>
                  <p:cNvSpPr txBox="1"/>
                  <p:nvPr/>
                </p:nvSpPr>
                <p:spPr>
                  <a:xfrm>
                    <a:off x="718456" y="3304283"/>
                    <a:ext cx="8288248" cy="1542169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sz="2400" u="sng" dirty="0"/>
                      <a:t>Defn</a:t>
                    </a:r>
                    <a:r>
                      <a:rPr lang="en-US" sz="2400" dirty="0"/>
                      <a:t>: Let</a:t>
                    </a:r>
                    <a14:m>
                      <m:oMath xmlns:m="http://schemas.openxmlformats.org/officeDocument/2006/math">
                        <m:r>
                          <a:rPr lang="en-US" sz="2400" b="0" i="0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 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𝑋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sz="2400" b="0" i="0" dirty="0" smtClean="0"/>
                          <m:t>be</m:t>
                        </m:r>
                        <m:r>
                          <m:rPr>
                            <m:nor/>
                          </m:rPr>
                          <a:rPr lang="en-US" sz="2400" b="0" i="0" dirty="0" smtClean="0"/>
                          <m:t> </m:t>
                        </m:r>
                        <m:r>
                          <m:rPr>
                            <m:nor/>
                          </m:rPr>
                          <a:rPr lang="en-US" sz="2400" b="0" i="0" dirty="0" smtClean="0"/>
                          <m:t>a</m:t>
                        </m:r>
                        <m:r>
                          <m:rPr>
                            <m:nor/>
                          </m:rPr>
                          <a:rPr lang="en-US" sz="2400" b="0" i="0" dirty="0" smtClean="0"/>
                          <m:t> </m:t>
                        </m:r>
                        <m:r>
                          <m:rPr>
                            <m:nor/>
                          </m:rPr>
                          <a:rPr lang="en-US" sz="2400" b="0" i="0" dirty="0" smtClean="0"/>
                          <m:t>non</m:t>
                        </m:r>
                        <m:r>
                          <m:rPr>
                            <m:nor/>
                          </m:rPr>
                          <a:rPr lang="en-US" sz="2400" b="0" i="0" dirty="0" smtClean="0"/>
                          <m:t>−</m:t>
                        </m:r>
                        <m:r>
                          <m:rPr>
                            <m:nor/>
                          </m:rPr>
                          <a:rPr lang="en-US" sz="2400" b="0" i="0" dirty="0" smtClean="0"/>
                          <m:t>negative</m:t>
                        </m:r>
                        <m:r>
                          <m:rPr>
                            <m:nor/>
                          </m:rPr>
                          <a:rPr lang="en-US" sz="2400" b="0" i="0" dirty="0" smtClean="0"/>
                          <m:t> </m:t>
                        </m:r>
                        <m:r>
                          <m:rPr>
                            <m:nor/>
                          </m:rPr>
                          <a:rPr lang="en-US" sz="2400" b="0" i="0" dirty="0" smtClean="0"/>
                          <m:t>continuous</m:t>
                        </m:r>
                        <m:r>
                          <m:rPr>
                            <m:nor/>
                          </m:rPr>
                          <a:rPr lang="en-US" sz="2400" b="0" i="0" dirty="0" smtClean="0"/>
                          <m:t> </m:t>
                        </m:r>
                        <m:r>
                          <m:rPr>
                            <m:nor/>
                          </m:rPr>
                          <a:rPr lang="en-US" sz="2400" b="0" i="0" dirty="0" smtClean="0"/>
                          <m:t>r</m:t>
                        </m:r>
                        <m:r>
                          <m:rPr>
                            <m:nor/>
                          </m:rPr>
                          <a:rPr lang="en-US" sz="2400" b="0" i="0" dirty="0" smtClean="0"/>
                          <m:t>.</m:t>
                        </m:r>
                        <m:r>
                          <m:rPr>
                            <m:nor/>
                          </m:rPr>
                          <a:rPr lang="en-US" sz="2400" b="0" i="0" dirty="0" smtClean="0"/>
                          <m:t>v</m:t>
                        </m:r>
                        <m:r>
                          <m:rPr>
                            <m:nor/>
                          </m:rPr>
                          <a:rPr lang="en-US" sz="2400" b="0" i="0" dirty="0" smtClean="0"/>
                          <m:t>.  </m:t>
                        </m:r>
                        <m:r>
                          <m:rPr>
                            <m:nor/>
                          </m:rPr>
                          <a:rPr lang="en-US" sz="2400" b="0" i="0" dirty="0" smtClean="0"/>
                          <m:t>with</m:t>
                        </m:r>
                        <m:r>
                          <m:rPr>
                            <m:nor/>
                          </m:rPr>
                          <a:rPr lang="en-US" sz="2400" b="0" i="0" dirty="0" smtClean="0"/>
                          <m:t> </m:t>
                        </m:r>
                        <m:r>
                          <m:rPr>
                            <m:nor/>
                          </m:rPr>
                          <a:rPr lang="en-US" sz="2400" b="0" i="0" dirty="0" smtClean="0"/>
                          <m:t>p</m:t>
                        </m:r>
                        <m:r>
                          <m:rPr>
                            <m:nor/>
                          </m:rPr>
                          <a:rPr lang="en-US" sz="2400" b="0" i="0" dirty="0" smtClean="0"/>
                          <m:t>.</m:t>
                        </m:r>
                        <m:r>
                          <m:rPr>
                            <m:nor/>
                          </m:rPr>
                          <a:rPr lang="en-US" sz="2400" b="0" i="0" dirty="0" smtClean="0"/>
                          <m:t>d</m:t>
                        </m:r>
                        <m:r>
                          <m:rPr>
                            <m:nor/>
                          </m:rPr>
                          <a:rPr lang="en-US" sz="2400" b="0" i="0" dirty="0" smtClean="0"/>
                          <m:t>.</m:t>
                        </m:r>
                        <m:r>
                          <m:rPr>
                            <m:nor/>
                          </m:rPr>
                          <a:rPr lang="en-US" sz="2400" b="0" i="0" dirty="0" smtClean="0"/>
                          <m:t>f</m:t>
                        </m:r>
                        <m:r>
                          <m:rPr>
                            <m:nor/>
                          </m:rPr>
                          <a:rPr lang="en-US" sz="2400" b="0" i="0" dirty="0" smtClean="0"/>
                          <m:t>.</m:t>
                        </m:r>
                        <m:sSub>
                          <m:sSubPr>
                            <m:ctrlPr>
                              <a:rPr lang="en-US" sz="2400" b="0" i="1" dirty="0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</m:ctrlPr>
                          </m:sSubPr>
                          <m:e>
                            <m:r>
                              <a:rPr lang="en-US" sz="2400" b="0" i="1" dirty="0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 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𝑓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𝑋</m:t>
                            </m:r>
                          </m:sub>
                        </m:sSub>
                        <m:d>
                          <m:d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𝑡</m:t>
                            </m:r>
                          </m:e>
                        </m:d>
                        <m:r>
                          <a:rPr lang="en-US" sz="2400" b="0" i="0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. </m:t>
                        </m:r>
                      </m:oMath>
                    </a14:m>
                    <a:endParaRPr lang="en-US" sz="2400" b="0" dirty="0">
                      <a:sym typeface="Symbol" panose="05050102010706020507" pitchFamily="18" charset="2"/>
                    </a:endParaRPr>
                  </a:p>
                  <a:p>
                    <a:r>
                      <a:rPr lang="en-US" sz="2400" dirty="0">
                        <a:sym typeface="Symbol" panose="05050102010706020507" pitchFamily="18" charset="2"/>
                      </a:rPr>
                      <a:t>Then the </a:t>
                    </a:r>
                    <a:r>
                      <a:rPr lang="en-US" sz="2400" b="1" dirty="0">
                        <a:sym typeface="Symbol" panose="05050102010706020507" pitchFamily="18" charset="2"/>
                      </a:rPr>
                      <a:t>Laplace transform </a:t>
                    </a:r>
                    <a:r>
                      <a:rPr lang="en-US" sz="2400" dirty="0">
                        <a:sym typeface="Symbol" panose="05050102010706020507" pitchFamily="18" charset="2"/>
                      </a:rPr>
                      <a:t>of </a:t>
                    </a:r>
                    <a14:m>
                      <m:oMath xmlns:m="http://schemas.openxmlformats.org/officeDocument/2006/math">
                        <m:r>
                          <a:rPr lang="en-US" sz="24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𝑋</m:t>
                        </m:r>
                      </m:oMath>
                    </a14:m>
                    <a:r>
                      <a:rPr lang="en-US" sz="2400" dirty="0">
                        <a:sym typeface="Symbol" panose="05050102010706020507" pitchFamily="18" charset="2"/>
                      </a:rPr>
                      <a:t> is</a:t>
                    </a:r>
                  </a:p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̃"/>
                              <m:ctrlPr>
                                <a:rPr lang="en-US" sz="24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i="1" dirty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</m:acc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</a:rPr>
                            <m:t>𝑠</m:t>
                          </m:r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</a:rPr>
                            <m:t>)=</m:t>
                          </m:r>
                          <m:r>
                            <a:rPr lang="en-US" sz="2400" b="1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𝑬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𝑒</m:t>
                                  </m:r>
                                </m:e>
                                <m:sup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−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𝑠𝑋</m:t>
                                  </m:r>
                                </m:sup>
                              </m:sSup>
                            </m:e>
                          </m:d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=</m:t>
                          </m:r>
                          <m:nary>
                            <m:nary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naryPr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∞</m:t>
                              </m:r>
                            </m:sup>
                            <m:e>
                              <m:sSup>
                                <m:sSup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𝑒</m:t>
                                  </m:r>
                                </m:e>
                                <m:sup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−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𝑠𝑡</m:t>
                                  </m:r>
                                </m:sup>
                              </m:sSup>
                              <m:sSub>
                                <m:sSub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𝑋</m:t>
                                  </m:r>
                                </m:sub>
                              </m:sSub>
                              <m:d>
                                <m:d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𝑡</m:t>
                                  </m:r>
                                </m:e>
                              </m:d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𝑑𝑡</m:t>
                              </m:r>
                            </m:e>
                          </m:nary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 </m:t>
                          </m:r>
                        </m:oMath>
                      </m:oMathPara>
                    </a14:m>
                    <a:endParaRPr lang="en-US" sz="2400" dirty="0">
                      <a:sym typeface="Symbol" panose="05050102010706020507" pitchFamily="18" charset="2"/>
                    </a:endParaRPr>
                  </a:p>
                </p:txBody>
              </p:sp>
            </mc:Choice>
            <mc:Fallback xmlns="">
              <p:sp>
                <p:nvSpPr>
                  <p:cNvPr id="16" name="TextBox 15">
                    <a:extLst>
                      <a:ext uri="{FF2B5EF4-FFF2-40B4-BE49-F238E27FC236}">
                        <a16:creationId xmlns:a16="http://schemas.microsoft.com/office/drawing/2014/main" id="{9CC19635-D093-4AE2-AE45-7E79455B8EF6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18456" y="3304283"/>
                    <a:ext cx="8288248" cy="1542169"/>
                  </a:xfrm>
                  <a:prstGeom prst="rect">
                    <a:avLst/>
                  </a:prstGeom>
                  <a:blipFill>
                    <a:blip r:embed="rId3"/>
                    <a:stretch>
                      <a:fillRect l="-1191" t="-2899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>
                  <a:extLst>
                    <a:ext uri="{FF2B5EF4-FFF2-40B4-BE49-F238E27FC236}">
                      <a16:creationId xmlns:a16="http://schemas.microsoft.com/office/drawing/2014/main" id="{DB671D3A-2B4C-42E8-FD8B-C81FFF54F7D6}"/>
                    </a:ext>
                  </a:extLst>
                </p:cNvPr>
                <p:cNvSpPr txBox="1"/>
                <p:nvPr/>
              </p:nvSpPr>
              <p:spPr>
                <a:xfrm>
                  <a:off x="650081" y="3615864"/>
                  <a:ext cx="6102350" cy="461665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r>
                    <a:rPr lang="en-US" sz="2400" dirty="0"/>
                    <a:t>Assume</a:t>
                  </a:r>
                  <a14:m>
                    <m:oMath xmlns:m="http://schemas.openxmlformats.org/officeDocument/2006/math">
                      <m:r>
                        <a:rPr lang="en-US" sz="2400" b="0" i="0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is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 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a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 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constant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 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where</m:t>
                      </m:r>
                      <m:r>
                        <a:rPr lang="en-US" sz="240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≥0. </m:t>
                      </m:r>
                    </m:oMath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11" name="TextBox 10">
                  <a:extLst>
                    <a:ext uri="{FF2B5EF4-FFF2-40B4-BE49-F238E27FC236}">
                      <a16:creationId xmlns:a16="http://schemas.microsoft.com/office/drawing/2014/main" id="{DB671D3A-2B4C-42E8-FD8B-C81FFF54F7D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50081" y="3615864"/>
                  <a:ext cx="6102350" cy="461665"/>
                </a:xfrm>
                <a:prstGeom prst="rect">
                  <a:avLst/>
                </a:prstGeom>
                <a:blipFill>
                  <a:blip r:embed="rId4"/>
                  <a:stretch>
                    <a:fillRect l="-1598" t="-10526" b="-2894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3159966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14205" y="6492875"/>
            <a:ext cx="4114800" cy="365125"/>
          </a:xfrm>
        </p:spPr>
        <p:txBody>
          <a:bodyPr/>
          <a:lstStyle/>
          <a:p>
            <a:r>
              <a:rPr lang="en-US"/>
              <a:t>"Introduction to Probability for Computing", Harchol-Balter '24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6</a:t>
            </a:fld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E41AB8-2F62-472A-B54D-6FB9F084F04F}"/>
              </a:ext>
            </a:extLst>
          </p:cNvPr>
          <p:cNvSpPr/>
          <p:nvPr/>
        </p:nvSpPr>
        <p:spPr>
          <a:xfrm>
            <a:off x="0" y="0"/>
            <a:ext cx="12192000" cy="7956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807522"/>
          </a:xfrm>
        </p:spPr>
        <p:txBody>
          <a:bodyPr>
            <a:normAutofit/>
          </a:bodyPr>
          <a:lstStyle/>
          <a:p>
            <a:r>
              <a:rPr lang="en-US" sz="4800" dirty="0"/>
              <a:t>Pop Quiz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417868FB-4FB9-51C0-E448-055BB6CB328A}"/>
                  </a:ext>
                </a:extLst>
              </p:cNvPr>
              <p:cNvSpPr txBox="1"/>
              <p:nvPr/>
            </p:nvSpPr>
            <p:spPr>
              <a:xfrm>
                <a:off x="453033" y="4728409"/>
                <a:ext cx="2762778" cy="46827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z="2400" b="1" i="0" dirty="0" smtClean="0"/>
                        <m:t>Q</m:t>
                      </m:r>
                      <m:r>
                        <m:rPr>
                          <m:nor/>
                        </m:rPr>
                        <a:rPr lang="en-US" sz="2400" b="1" i="0" dirty="0" smtClean="0"/>
                        <m:t>: 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What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 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is</m:t>
                      </m:r>
                      <m:acc>
                        <m:accPr>
                          <m:chr m:val="̃"/>
                          <m:ctrlPr>
                            <a:rPr lang="en-US" sz="2400" i="1" dirty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i="1" dirty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</m:acc>
                      <m:d>
                        <m:dPr>
                          <m:ctrlPr>
                            <a:rPr lang="en-US" sz="2400" i="1" dirty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</a:rPr>
                            <m:t>0</m:t>
                          </m:r>
                        </m:e>
                      </m:d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?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417868FB-4FB9-51C0-E448-055BB6CB328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3033" y="4728409"/>
                <a:ext cx="2762778" cy="468270"/>
              </a:xfrm>
              <a:prstGeom prst="rect">
                <a:avLst/>
              </a:prstGeom>
              <a:blipFill>
                <a:blip r:embed="rId2"/>
                <a:stretch>
                  <a:fillRect t="-6579" b="-78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" name="Group 1">
            <a:extLst>
              <a:ext uri="{FF2B5EF4-FFF2-40B4-BE49-F238E27FC236}">
                <a16:creationId xmlns:a16="http://schemas.microsoft.com/office/drawing/2014/main" id="{418B5AA8-D412-1987-B81B-17F41F9834DD}"/>
              </a:ext>
            </a:extLst>
          </p:cNvPr>
          <p:cNvGrpSpPr/>
          <p:nvPr/>
        </p:nvGrpSpPr>
        <p:grpSpPr>
          <a:xfrm>
            <a:off x="596828" y="1533161"/>
            <a:ext cx="10998343" cy="2695939"/>
            <a:chOff x="596828" y="1533161"/>
            <a:chExt cx="10998343" cy="2695939"/>
          </a:xfrm>
        </p:grpSpPr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3F173341-B9A0-4F6B-AA83-314DA08DBC09}"/>
                </a:ext>
              </a:extLst>
            </p:cNvPr>
            <p:cNvGrpSpPr/>
            <p:nvPr/>
          </p:nvGrpSpPr>
          <p:grpSpPr>
            <a:xfrm>
              <a:off x="596828" y="1533161"/>
              <a:ext cx="10998343" cy="2695939"/>
              <a:chOff x="664568" y="3138210"/>
              <a:chExt cx="11129411" cy="2474552"/>
            </a:xfrm>
          </p:grpSpPr>
          <p:sp>
            <p:nvSpPr>
              <p:cNvPr id="17" name="Title 2">
                <a:extLst>
                  <a:ext uri="{FF2B5EF4-FFF2-40B4-BE49-F238E27FC236}">
                    <a16:creationId xmlns:a16="http://schemas.microsoft.com/office/drawing/2014/main" id="{7AC7B22B-F569-431A-A3D2-C7A20402695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64568" y="3138210"/>
                <a:ext cx="11129411" cy="2474552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</p:spPr>
            <p:txBody>
              <a:bodyPr vert="horz" lIns="91440" tIns="45720" rIns="91440" bIns="45720" rtlCol="0" anchor="b">
                <a:normAutofit/>
              </a:bodyPr>
              <a:lstStyle>
                <a:lvl1pPr algn="ctr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60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endParaRPr lang="en-US" sz="4400" dirty="0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6" name="TextBox 15">
                    <a:extLst>
                      <a:ext uri="{FF2B5EF4-FFF2-40B4-BE49-F238E27FC236}">
                        <a16:creationId xmlns:a16="http://schemas.microsoft.com/office/drawing/2014/main" id="{9CC19635-D093-4AE2-AE45-7E79455B8EF6}"/>
                      </a:ext>
                    </a:extLst>
                  </p:cNvPr>
                  <p:cNvSpPr txBox="1"/>
                  <p:nvPr/>
                </p:nvSpPr>
                <p:spPr>
                  <a:xfrm>
                    <a:off x="718456" y="3304283"/>
                    <a:ext cx="8288248" cy="1542169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sz="2400" u="sng" dirty="0"/>
                      <a:t>Defn</a:t>
                    </a:r>
                    <a:r>
                      <a:rPr lang="en-US" sz="2400" dirty="0"/>
                      <a:t>: Let</a:t>
                    </a:r>
                    <a14:m>
                      <m:oMath xmlns:m="http://schemas.openxmlformats.org/officeDocument/2006/math">
                        <m:r>
                          <a:rPr lang="en-US" sz="2400" b="0" i="0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 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𝑋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sz="2400" b="0" i="0" dirty="0" smtClean="0"/>
                          <m:t>be</m:t>
                        </m:r>
                        <m:r>
                          <m:rPr>
                            <m:nor/>
                          </m:rPr>
                          <a:rPr lang="en-US" sz="2400" b="0" i="0" dirty="0" smtClean="0"/>
                          <m:t> </m:t>
                        </m:r>
                        <m:r>
                          <m:rPr>
                            <m:nor/>
                          </m:rPr>
                          <a:rPr lang="en-US" sz="2400" b="0" i="0" dirty="0" smtClean="0"/>
                          <m:t>a</m:t>
                        </m:r>
                        <m:r>
                          <m:rPr>
                            <m:nor/>
                          </m:rPr>
                          <a:rPr lang="en-US" sz="2400" b="0" i="0" dirty="0" smtClean="0"/>
                          <m:t> </m:t>
                        </m:r>
                        <m:r>
                          <m:rPr>
                            <m:nor/>
                          </m:rPr>
                          <a:rPr lang="en-US" sz="2400" b="0" i="0" dirty="0" smtClean="0"/>
                          <m:t>non</m:t>
                        </m:r>
                        <m:r>
                          <m:rPr>
                            <m:nor/>
                          </m:rPr>
                          <a:rPr lang="en-US" sz="2400" b="0" i="0" dirty="0" smtClean="0"/>
                          <m:t>−</m:t>
                        </m:r>
                        <m:r>
                          <m:rPr>
                            <m:nor/>
                          </m:rPr>
                          <a:rPr lang="en-US" sz="2400" b="0" i="0" dirty="0" smtClean="0"/>
                          <m:t>negative</m:t>
                        </m:r>
                        <m:r>
                          <m:rPr>
                            <m:nor/>
                          </m:rPr>
                          <a:rPr lang="en-US" sz="2400" b="0" i="0" dirty="0" smtClean="0"/>
                          <m:t> </m:t>
                        </m:r>
                        <m:r>
                          <m:rPr>
                            <m:nor/>
                          </m:rPr>
                          <a:rPr lang="en-US" sz="2400" b="0" i="0" dirty="0" smtClean="0"/>
                          <m:t>continuous</m:t>
                        </m:r>
                        <m:r>
                          <m:rPr>
                            <m:nor/>
                          </m:rPr>
                          <a:rPr lang="en-US" sz="2400" b="0" i="0" dirty="0" smtClean="0"/>
                          <m:t> </m:t>
                        </m:r>
                        <m:r>
                          <m:rPr>
                            <m:nor/>
                          </m:rPr>
                          <a:rPr lang="en-US" sz="2400" b="0" i="0" dirty="0" smtClean="0"/>
                          <m:t>r</m:t>
                        </m:r>
                        <m:r>
                          <m:rPr>
                            <m:nor/>
                          </m:rPr>
                          <a:rPr lang="en-US" sz="2400" b="0" i="0" dirty="0" smtClean="0"/>
                          <m:t>.</m:t>
                        </m:r>
                        <m:r>
                          <m:rPr>
                            <m:nor/>
                          </m:rPr>
                          <a:rPr lang="en-US" sz="2400" b="0" i="0" dirty="0" smtClean="0"/>
                          <m:t>v</m:t>
                        </m:r>
                        <m:r>
                          <m:rPr>
                            <m:nor/>
                          </m:rPr>
                          <a:rPr lang="en-US" sz="2400" b="0" i="0" dirty="0" smtClean="0"/>
                          <m:t>.  </m:t>
                        </m:r>
                        <m:r>
                          <m:rPr>
                            <m:nor/>
                          </m:rPr>
                          <a:rPr lang="en-US" sz="2400" b="0" i="0" dirty="0" smtClean="0"/>
                          <m:t>with</m:t>
                        </m:r>
                        <m:r>
                          <m:rPr>
                            <m:nor/>
                          </m:rPr>
                          <a:rPr lang="en-US" sz="2400" b="0" i="0" dirty="0" smtClean="0"/>
                          <m:t> </m:t>
                        </m:r>
                        <m:r>
                          <m:rPr>
                            <m:nor/>
                          </m:rPr>
                          <a:rPr lang="en-US" sz="2400" b="0" i="0" dirty="0" smtClean="0"/>
                          <m:t>p</m:t>
                        </m:r>
                        <m:r>
                          <m:rPr>
                            <m:nor/>
                          </m:rPr>
                          <a:rPr lang="en-US" sz="2400" b="0" i="0" dirty="0" smtClean="0"/>
                          <m:t>.</m:t>
                        </m:r>
                        <m:r>
                          <m:rPr>
                            <m:nor/>
                          </m:rPr>
                          <a:rPr lang="en-US" sz="2400" b="0" i="0" dirty="0" smtClean="0"/>
                          <m:t>d</m:t>
                        </m:r>
                        <m:r>
                          <m:rPr>
                            <m:nor/>
                          </m:rPr>
                          <a:rPr lang="en-US" sz="2400" b="0" i="0" dirty="0" smtClean="0"/>
                          <m:t>.</m:t>
                        </m:r>
                        <m:r>
                          <m:rPr>
                            <m:nor/>
                          </m:rPr>
                          <a:rPr lang="en-US" sz="2400" b="0" i="0" dirty="0" smtClean="0"/>
                          <m:t>f</m:t>
                        </m:r>
                        <m:r>
                          <m:rPr>
                            <m:nor/>
                          </m:rPr>
                          <a:rPr lang="en-US" sz="2400" b="0" i="0" dirty="0" smtClean="0"/>
                          <m:t>.</m:t>
                        </m:r>
                        <m:sSub>
                          <m:sSubPr>
                            <m:ctrlPr>
                              <a:rPr lang="en-US" sz="2400" b="0" i="1" dirty="0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</m:ctrlPr>
                          </m:sSubPr>
                          <m:e>
                            <m:r>
                              <a:rPr lang="en-US" sz="2400" b="0" i="1" dirty="0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 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𝑓</m:t>
                            </m:r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𝑋</m:t>
                            </m:r>
                          </m:sub>
                        </m:sSub>
                        <m:d>
                          <m:d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𝑡</m:t>
                            </m:r>
                          </m:e>
                        </m:d>
                        <m:r>
                          <a:rPr lang="en-US" sz="2400" b="0" i="0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. </m:t>
                        </m:r>
                      </m:oMath>
                    </a14:m>
                    <a:endParaRPr lang="en-US" sz="2400" b="0" dirty="0">
                      <a:sym typeface="Symbol" panose="05050102010706020507" pitchFamily="18" charset="2"/>
                    </a:endParaRPr>
                  </a:p>
                  <a:p>
                    <a:r>
                      <a:rPr lang="en-US" sz="2400" dirty="0">
                        <a:sym typeface="Symbol" panose="05050102010706020507" pitchFamily="18" charset="2"/>
                      </a:rPr>
                      <a:t>Then the </a:t>
                    </a:r>
                    <a:r>
                      <a:rPr lang="en-US" sz="2400" b="1" dirty="0">
                        <a:sym typeface="Symbol" panose="05050102010706020507" pitchFamily="18" charset="2"/>
                      </a:rPr>
                      <a:t>Laplace transform </a:t>
                    </a:r>
                    <a:r>
                      <a:rPr lang="en-US" sz="2400" dirty="0">
                        <a:sym typeface="Symbol" panose="05050102010706020507" pitchFamily="18" charset="2"/>
                      </a:rPr>
                      <a:t>of </a:t>
                    </a:r>
                    <a14:m>
                      <m:oMath xmlns:m="http://schemas.openxmlformats.org/officeDocument/2006/math">
                        <m:r>
                          <a:rPr lang="en-US" sz="2400" b="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𝑋</m:t>
                        </m:r>
                      </m:oMath>
                    </a14:m>
                    <a:r>
                      <a:rPr lang="en-US" sz="2400" dirty="0">
                        <a:sym typeface="Symbol" panose="05050102010706020507" pitchFamily="18" charset="2"/>
                      </a:rPr>
                      <a:t> is</a:t>
                    </a:r>
                  </a:p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̃"/>
                              <m:ctrlPr>
                                <a:rPr lang="en-US" sz="24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2400" i="1" dirty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e>
                          </m:acc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</a:rPr>
                            <m:t>𝑠</m:t>
                          </m:r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</a:rPr>
                            <m:t>)=</m:t>
                          </m:r>
                          <m:r>
                            <a:rPr lang="en-US" sz="2400" b="1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𝑬</m:t>
                          </m:r>
                          <m:d>
                            <m:dPr>
                              <m:begChr m:val="["/>
                              <m:endChr m:val="]"/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dPr>
                            <m:e>
                              <m:sSup>
                                <m:sSup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𝑒</m:t>
                                  </m:r>
                                </m:e>
                                <m:sup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−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𝑠𝑋</m:t>
                                  </m:r>
                                </m:sup>
                              </m:sSup>
                            </m:e>
                          </m:d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=</m:t>
                          </m:r>
                          <m:nary>
                            <m:nary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naryPr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0</m:t>
                              </m:r>
                            </m:sub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∞</m:t>
                              </m:r>
                            </m:sup>
                            <m:e>
                              <m:sSup>
                                <m:sSup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𝑒</m:t>
                                  </m:r>
                                </m:e>
                                <m:sup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−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𝑠𝑡</m:t>
                                  </m:r>
                                </m:sup>
                              </m:sSup>
                              <m:sSub>
                                <m:sSub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𝑓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𝑋</m:t>
                                  </m:r>
                                </m:sub>
                              </m:sSub>
                              <m:d>
                                <m:dPr>
                                  <m:ctrlPr>
                                    <a:rPr lang="en-US" sz="2400" b="0" i="1" smtClean="0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  <a:sym typeface="Symbol" panose="05050102010706020507" pitchFamily="18" charset="2"/>
                                    </a:rPr>
                                    <m:t>𝑡</m:t>
                                  </m:r>
                                </m:e>
                              </m:d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𝑑𝑡</m:t>
                              </m:r>
                            </m:e>
                          </m:nary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 </m:t>
                          </m:r>
                        </m:oMath>
                      </m:oMathPara>
                    </a14:m>
                    <a:endParaRPr lang="en-US" sz="2400" dirty="0">
                      <a:sym typeface="Symbol" panose="05050102010706020507" pitchFamily="18" charset="2"/>
                    </a:endParaRPr>
                  </a:p>
                </p:txBody>
              </p:sp>
            </mc:Choice>
            <mc:Fallback xmlns="">
              <p:sp>
                <p:nvSpPr>
                  <p:cNvPr id="16" name="TextBox 15">
                    <a:extLst>
                      <a:ext uri="{FF2B5EF4-FFF2-40B4-BE49-F238E27FC236}">
                        <a16:creationId xmlns:a16="http://schemas.microsoft.com/office/drawing/2014/main" id="{9CC19635-D093-4AE2-AE45-7E79455B8EF6}"/>
                      </a:ext>
                    </a:extLst>
                  </p:cNvPr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718456" y="3304283"/>
                    <a:ext cx="8288248" cy="1542169"/>
                  </a:xfrm>
                  <a:prstGeom prst="rect">
                    <a:avLst/>
                  </a:prstGeom>
                  <a:blipFill>
                    <a:blip r:embed="rId3"/>
                    <a:stretch>
                      <a:fillRect l="-1191" t="-2899"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TextBox 10">
                  <a:extLst>
                    <a:ext uri="{FF2B5EF4-FFF2-40B4-BE49-F238E27FC236}">
                      <a16:creationId xmlns:a16="http://schemas.microsoft.com/office/drawing/2014/main" id="{DB671D3A-2B4C-42E8-FD8B-C81FFF54F7D6}"/>
                    </a:ext>
                  </a:extLst>
                </p:cNvPr>
                <p:cNvSpPr txBox="1"/>
                <p:nvPr/>
              </p:nvSpPr>
              <p:spPr>
                <a:xfrm>
                  <a:off x="650081" y="3615864"/>
                  <a:ext cx="6102350" cy="461665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r>
                    <a:rPr lang="en-US" sz="2400" dirty="0"/>
                    <a:t>Assume</a:t>
                  </a:r>
                  <a14:m>
                    <m:oMath xmlns:m="http://schemas.openxmlformats.org/officeDocument/2006/math">
                      <m:r>
                        <a:rPr lang="en-US" sz="2400" b="0" i="0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 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is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 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a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 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constant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 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where</m:t>
                      </m:r>
                      <m:r>
                        <a:rPr lang="en-US" sz="240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≥0. </m:t>
                      </m:r>
                    </m:oMath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11" name="TextBox 10">
                  <a:extLst>
                    <a:ext uri="{FF2B5EF4-FFF2-40B4-BE49-F238E27FC236}">
                      <a16:creationId xmlns:a16="http://schemas.microsoft.com/office/drawing/2014/main" id="{DB671D3A-2B4C-42E8-FD8B-C81FFF54F7D6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50081" y="3615864"/>
                  <a:ext cx="6102350" cy="461665"/>
                </a:xfrm>
                <a:prstGeom prst="rect">
                  <a:avLst/>
                </a:prstGeom>
                <a:blipFill>
                  <a:blip r:embed="rId4"/>
                  <a:stretch>
                    <a:fillRect l="-1598" t="-10526" b="-2894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76EF9394-EE69-DC23-F77E-E6CDCC5EFC90}"/>
                  </a:ext>
                </a:extLst>
              </p:cNvPr>
              <p:cNvSpPr txBox="1"/>
              <p:nvPr/>
            </p:nvSpPr>
            <p:spPr>
              <a:xfrm>
                <a:off x="650081" y="5574869"/>
                <a:ext cx="3410050" cy="47134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z="2400" b="1" i="0" dirty="0" smtClean="0"/>
                        <m:t>A</m:t>
                      </m:r>
                      <m:r>
                        <m:rPr>
                          <m:nor/>
                        </m:rPr>
                        <a:rPr lang="en-US" sz="2400" b="1" i="0" dirty="0" smtClean="0"/>
                        <m:t>: </m:t>
                      </m:r>
                      <m:acc>
                        <m:accPr>
                          <m:chr m:val="̃"/>
                          <m:ctrlPr>
                            <a:rPr lang="en-US" sz="2400" i="1" dirty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i="1" dirty="0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</m:acc>
                      <m:d>
                        <m:dPr>
                          <m:ctrlPr>
                            <a:rPr lang="en-US" sz="2400" i="1" dirty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dirty="0" smtClean="0">
                              <a:latin typeface="Cambria Math" panose="02040503050406030204" pitchFamily="18" charset="0"/>
                            </a:rPr>
                            <m:t>0</m:t>
                          </m:r>
                        </m:e>
                      </m:d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1" dirty="0" smtClean="0">
                          <a:latin typeface="Cambria Math" panose="02040503050406030204" pitchFamily="18" charset="0"/>
                        </a:rPr>
                        <m:t>𝑬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400" b="0" i="1" dirty="0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dirty="0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2400" b="0" i="1" dirty="0" smtClean="0">
                                  <a:latin typeface="Cambria Math" panose="02040503050406030204" pitchFamily="18" charset="0"/>
                                </a:rPr>
                                <m:t>−0⋅</m:t>
                              </m:r>
                              <m:r>
                                <a:rPr lang="en-US" sz="2400" b="0" i="1" dirty="0" smtClean="0">
                                  <a:latin typeface="Cambria Math" panose="02040503050406030204" pitchFamily="18" charset="0"/>
                                </a:rPr>
                                <m:t>𝑋</m:t>
                              </m:r>
                            </m:sup>
                          </m:sSup>
                        </m:e>
                      </m:d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76EF9394-EE69-DC23-F77E-E6CDCC5EFC9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0081" y="5574869"/>
                <a:ext cx="3410050" cy="471347"/>
              </a:xfrm>
              <a:prstGeom prst="rect">
                <a:avLst/>
              </a:prstGeom>
              <a:blipFill>
                <a:blip r:embed="rId5"/>
                <a:stretch>
                  <a:fillRect t="-649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32271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D8D378FF-7F10-ACA8-3790-231AB61C99BF}"/>
                  </a:ext>
                </a:extLst>
              </p:cNvPr>
              <p:cNvSpPr/>
              <p:nvPr/>
            </p:nvSpPr>
            <p:spPr>
              <a:xfrm>
                <a:off x="953841" y="3012555"/>
                <a:ext cx="5440690" cy="3226837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>
                    <a:solidFill>
                      <a:schemeClr val="tx1"/>
                    </a:solidFill>
                  </a:rPr>
                  <a:t>  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D8D378FF-7F10-ACA8-3790-231AB61C99B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3841" y="3012555"/>
                <a:ext cx="5440690" cy="322683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14205" y="6538912"/>
            <a:ext cx="4114800" cy="365125"/>
          </a:xfrm>
        </p:spPr>
        <p:txBody>
          <a:bodyPr/>
          <a:lstStyle/>
          <a:p>
            <a:r>
              <a:rPr lang="en-US"/>
              <a:t>"Introduction to Probability for Computing", Harchol-Balter '24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7</a:t>
            </a:fld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E41AB8-2F62-472A-B54D-6FB9F084F04F}"/>
              </a:ext>
            </a:extLst>
          </p:cNvPr>
          <p:cNvSpPr/>
          <p:nvPr/>
        </p:nvSpPr>
        <p:spPr>
          <a:xfrm>
            <a:off x="0" y="0"/>
            <a:ext cx="12192000" cy="7956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807522"/>
          </a:xfrm>
        </p:spPr>
        <p:txBody>
          <a:bodyPr>
            <a:normAutofit/>
          </a:bodyPr>
          <a:lstStyle/>
          <a:p>
            <a:r>
              <a:rPr lang="en-US" sz="4800" dirty="0"/>
              <a:t>Example of Onion Building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FA76D046-D08D-1EF9-62C3-4E34D6CE2124}"/>
                  </a:ext>
                </a:extLst>
              </p:cNvPr>
              <p:cNvSpPr txBox="1"/>
              <p:nvPr/>
            </p:nvSpPr>
            <p:spPr>
              <a:xfrm>
                <a:off x="953841" y="1427146"/>
                <a:ext cx="3056299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𝑋</m:t>
                      </m:r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∼</m:t>
                      </m:r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𝐸𝑥𝑝</m:t>
                      </m:r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𝜆</m:t>
                      </m:r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FA76D046-D08D-1EF9-62C3-4E34D6CE212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3841" y="1427146"/>
                <a:ext cx="3056299" cy="461665"/>
              </a:xfrm>
              <a:prstGeom prst="rect">
                <a:avLst/>
              </a:prstGeom>
              <a:blipFill>
                <a:blip r:embed="rId3"/>
                <a:stretch>
                  <a:fillRect l="-398" b="-171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5B450D06-0109-BD4F-9EB7-C12DB2F0F90A}"/>
                  </a:ext>
                </a:extLst>
              </p:cNvPr>
              <p:cNvSpPr txBox="1"/>
              <p:nvPr/>
            </p:nvSpPr>
            <p:spPr>
              <a:xfrm>
                <a:off x="953841" y="1945597"/>
                <a:ext cx="2511846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z="2400" b="0" i="0" dirty="0" smtClean="0"/>
                        <m:t>Create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 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the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 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onion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!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5B450D06-0109-BD4F-9EB7-C12DB2F0F90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3841" y="1945597"/>
                <a:ext cx="2511846" cy="461665"/>
              </a:xfrm>
              <a:prstGeom prst="rect">
                <a:avLst/>
              </a:prstGeom>
              <a:blipFill>
                <a:blip r:embed="rId4"/>
                <a:stretch>
                  <a:fillRect l="-4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A068E571-FE5D-0A28-172D-86BEAA74C2FD}"/>
                  </a:ext>
                </a:extLst>
              </p:cNvPr>
              <p:cNvSpPr txBox="1"/>
              <p:nvPr/>
            </p:nvSpPr>
            <p:spPr>
              <a:xfrm>
                <a:off x="953841" y="3110529"/>
                <a:ext cx="5239030" cy="89146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̃"/>
                          <m:ctrlPr>
                            <a:rPr lang="en-US" sz="240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</m:acc>
                      <m:r>
                        <a:rPr lang="en-US" sz="2400" i="1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400" i="1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𝑠</m:t>
                      </m:r>
                      <m:r>
                        <a:rPr lang="en-US" sz="2400" i="1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)=</m:t>
                      </m:r>
                      <m:r>
                        <a:rPr lang="en-US" sz="24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𝑬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4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24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−</m:t>
                              </m:r>
                              <m:r>
                                <a:rPr lang="en-US" sz="24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𝑠𝑋</m:t>
                              </m:r>
                            </m:sup>
                          </m:sSup>
                        </m:e>
                      </m:d>
                      <m:r>
                        <a:rPr lang="en-US" sz="24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=</m:t>
                      </m:r>
                      <m:nary>
                        <m:naryPr>
                          <m:ctrlPr>
                            <a:rPr lang="en-US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naryPr>
                        <m:sub>
                          <m:r>
                            <a:rPr lang="en-US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0</m:t>
                          </m:r>
                        </m:sub>
                        <m:sup>
                          <m:r>
                            <a:rPr lang="en-US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∞</m:t>
                          </m:r>
                        </m:sup>
                        <m:e>
                          <m:sSup>
                            <m:sSupPr>
                              <m:ctrlPr>
                                <a:rPr lang="en-US" sz="24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24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−</m:t>
                              </m:r>
                              <m:r>
                                <a:rPr lang="en-US" sz="24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𝑠𝑡</m:t>
                              </m:r>
                            </m:sup>
                          </m:sSup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𝜆</m:t>
                          </m:r>
                          <m:sSup>
                            <m:sSupPr>
                              <m:ctrlP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𝜆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𝑡</m:t>
                              </m:r>
                            </m:sup>
                          </m:sSup>
                          <m:r>
                            <a:rPr lang="en-US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𝑑𝑡</m:t>
                          </m:r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A068E571-FE5D-0A28-172D-86BEAA74C2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3841" y="3110529"/>
                <a:ext cx="5239030" cy="89146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FE901117-C9E6-C63C-439E-F1F2DB6160FB}"/>
                  </a:ext>
                </a:extLst>
              </p:cNvPr>
              <p:cNvSpPr txBox="1"/>
              <p:nvPr/>
            </p:nvSpPr>
            <p:spPr>
              <a:xfrm>
                <a:off x="3314937" y="4301511"/>
                <a:ext cx="2690215" cy="89146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𝜆</m:t>
                      </m:r>
                      <m:nary>
                        <m:naryPr>
                          <m:ctrlPr>
                            <a:rPr lang="en-US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naryPr>
                        <m:sub>
                          <m:r>
                            <a:rPr lang="en-US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0</m:t>
                          </m:r>
                        </m:sub>
                        <m:sup>
                          <m:r>
                            <a:rPr lang="en-US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∞</m:t>
                          </m:r>
                        </m:sup>
                        <m:e>
                          <m:sSup>
                            <m:sSupPr>
                              <m:ctrlPr>
                                <a:rPr lang="en-US" sz="24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24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(</m:t>
                              </m:r>
                              <m:r>
                                <a:rPr lang="en-US" sz="24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𝑠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+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𝜆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)</m:t>
                              </m:r>
                              <m:r>
                                <a:rPr lang="en-US" sz="24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𝑡</m:t>
                              </m:r>
                            </m:sup>
                          </m:sSup>
                          <m:r>
                            <a:rPr lang="en-US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𝑑𝑡</m:t>
                          </m:r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FE901117-C9E6-C63C-439E-F1F2DB6160F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14937" y="4301511"/>
                <a:ext cx="2690215" cy="89146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5D188560-8EAA-016C-16A2-149842F00240}"/>
                  </a:ext>
                </a:extLst>
              </p:cNvPr>
              <p:cNvSpPr txBox="1"/>
              <p:nvPr/>
            </p:nvSpPr>
            <p:spPr>
              <a:xfrm>
                <a:off x="2677662" y="5406396"/>
                <a:ext cx="2690215" cy="79989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𝜆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𝑠</m:t>
                          </m:r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+</m:t>
                          </m:r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𝜆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5D188560-8EAA-016C-16A2-149842F0024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77662" y="5406396"/>
                <a:ext cx="2690215" cy="799899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Picture 6">
            <a:extLst>
              <a:ext uri="{FF2B5EF4-FFF2-40B4-BE49-F238E27FC236}">
                <a16:creationId xmlns:a16="http://schemas.microsoft.com/office/drawing/2014/main" id="{37A4970E-A558-F05B-EC66-D787C024A83A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9015" y="1263963"/>
            <a:ext cx="2968009" cy="1625712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203F25D0-757C-C790-380E-996016DC8387}"/>
                  </a:ext>
                </a:extLst>
              </p:cNvPr>
              <p:cNvSpPr txBox="1"/>
              <p:nvPr/>
            </p:nvSpPr>
            <p:spPr>
              <a:xfrm>
                <a:off x="8366248" y="3088311"/>
                <a:ext cx="2743200" cy="46827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̃"/>
                          <m:ctrlPr>
                            <a:rPr lang="en-US" sz="240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</m:acc>
                      <m:d>
                        <m:dPr>
                          <m:ctrlPr>
                            <a:rPr lang="en-US" sz="2400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</m:d>
                      <m:r>
                        <a:rPr lang="en-US" sz="2400" i="1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𝑬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4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24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−</m:t>
                              </m:r>
                              <m:r>
                                <a:rPr lang="en-US" sz="24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𝑠𝑋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203F25D0-757C-C790-380E-996016DC838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66248" y="3088311"/>
                <a:ext cx="2743200" cy="468270"/>
              </a:xfrm>
              <a:prstGeom prst="rect">
                <a:avLst/>
              </a:prstGeom>
              <a:blipFill>
                <a:blip r:embed="rId9"/>
                <a:stretch>
                  <a:fillRect t="-92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C8A893F9-2BFB-DD39-EDE2-15B5F3F82DCB}"/>
                  </a:ext>
                </a:extLst>
              </p:cNvPr>
              <p:cNvSpPr txBox="1"/>
              <p:nvPr/>
            </p:nvSpPr>
            <p:spPr>
              <a:xfrm>
                <a:off x="9250275" y="3755217"/>
                <a:ext cx="2606749" cy="89146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=</m:t>
                      </m:r>
                      <m:nary>
                        <m:naryPr>
                          <m:ctrlPr>
                            <a:rPr lang="en-US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naryPr>
                        <m:sub>
                          <m:r>
                            <a:rPr lang="en-US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0</m:t>
                          </m:r>
                        </m:sub>
                        <m:sup>
                          <m:r>
                            <a:rPr lang="en-US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∞</m:t>
                          </m:r>
                        </m:sup>
                        <m:e>
                          <m:sSup>
                            <m:sSupPr>
                              <m:ctrlPr>
                                <a:rPr lang="en-US" sz="24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24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−</m:t>
                              </m:r>
                              <m:r>
                                <a:rPr lang="en-US" sz="24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𝑠𝑡</m:t>
                              </m:r>
                            </m:sup>
                          </m:sSup>
                          <m:sSub>
                            <m:sSubPr>
                              <m:ctrlPr>
                                <a:rPr lang="en-US" sz="24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𝑋</m:t>
                              </m:r>
                            </m:sub>
                          </m:sSub>
                          <m:d>
                            <m:dPr>
                              <m:ctrlPr>
                                <a:rPr lang="en-US" sz="24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𝑡</m:t>
                              </m:r>
                            </m:e>
                          </m:d>
                          <m:r>
                            <a:rPr lang="en-US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𝑑𝑡</m:t>
                          </m:r>
                        </m:e>
                      </m:nary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C8A893F9-2BFB-DD39-EDE2-15B5F3F82DC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50275" y="3755217"/>
                <a:ext cx="2606749" cy="89146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78300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/>
      <p:bldP spid="10" grpId="0"/>
      <p:bldP spid="14" grpId="0"/>
      <p:bldP spid="16" grpId="0"/>
      <p:bldP spid="17" grpId="0"/>
      <p:bldP spid="12" grpId="0"/>
      <p:bldP spid="1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D8D378FF-7F10-ACA8-3790-231AB61C99BF}"/>
                  </a:ext>
                </a:extLst>
              </p:cNvPr>
              <p:cNvSpPr/>
              <p:nvPr/>
            </p:nvSpPr>
            <p:spPr>
              <a:xfrm>
                <a:off x="953841" y="3012555"/>
                <a:ext cx="5440690" cy="3226837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>
                    <a:solidFill>
                      <a:schemeClr val="tx1"/>
                    </a:solidFill>
                  </a:rPr>
                  <a:t>  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D8D378FF-7F10-ACA8-3790-231AB61C99B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3841" y="3012555"/>
                <a:ext cx="5440690" cy="322683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14205" y="6538912"/>
            <a:ext cx="4114800" cy="365125"/>
          </a:xfrm>
        </p:spPr>
        <p:txBody>
          <a:bodyPr/>
          <a:lstStyle/>
          <a:p>
            <a:r>
              <a:rPr lang="en-US"/>
              <a:t>"Introduction to Probability for Computing", Harchol-Balter '24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8</a:t>
            </a:fld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E41AB8-2F62-472A-B54D-6FB9F084F04F}"/>
              </a:ext>
            </a:extLst>
          </p:cNvPr>
          <p:cNvSpPr/>
          <p:nvPr/>
        </p:nvSpPr>
        <p:spPr>
          <a:xfrm>
            <a:off x="0" y="0"/>
            <a:ext cx="12192000" cy="7956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807522"/>
          </a:xfrm>
        </p:spPr>
        <p:txBody>
          <a:bodyPr>
            <a:normAutofit/>
          </a:bodyPr>
          <a:lstStyle/>
          <a:p>
            <a:r>
              <a:rPr lang="en-US" sz="4800" dirty="0"/>
              <a:t>Example of Onion Building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FA76D046-D08D-1EF9-62C3-4E34D6CE2124}"/>
                  </a:ext>
                </a:extLst>
              </p:cNvPr>
              <p:cNvSpPr txBox="1"/>
              <p:nvPr/>
            </p:nvSpPr>
            <p:spPr>
              <a:xfrm>
                <a:off x="953841" y="1427146"/>
                <a:ext cx="4255157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𝑋</m:t>
                      </m:r>
                      <m:r>
                        <a:rPr lang="en-US" sz="2400" b="0" i="1" dirty="0" smtClean="0">
                          <a:latin typeface="Cambria Math" panose="02040503050406030204" pitchFamily="18" charset="0"/>
                        </a:rPr>
                        <m:t>=3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FA76D046-D08D-1EF9-62C3-4E34D6CE212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3841" y="1427146"/>
                <a:ext cx="4255157" cy="461665"/>
              </a:xfrm>
              <a:prstGeom prst="rect">
                <a:avLst/>
              </a:prstGeom>
              <a:blipFill>
                <a:blip r:embed="rId3"/>
                <a:stretch>
                  <a:fillRect l="-28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5B450D06-0109-BD4F-9EB7-C12DB2F0F90A}"/>
                  </a:ext>
                </a:extLst>
              </p:cNvPr>
              <p:cNvSpPr txBox="1"/>
              <p:nvPr/>
            </p:nvSpPr>
            <p:spPr>
              <a:xfrm>
                <a:off x="953841" y="1945597"/>
                <a:ext cx="2511846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z="2400" b="0" i="0" dirty="0" smtClean="0"/>
                        <m:t>Create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 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the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 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onion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!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5B450D06-0109-BD4F-9EB7-C12DB2F0F90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3841" y="1945597"/>
                <a:ext cx="2511846" cy="461665"/>
              </a:xfrm>
              <a:prstGeom prst="rect">
                <a:avLst/>
              </a:prstGeom>
              <a:blipFill>
                <a:blip r:embed="rId4"/>
                <a:stretch>
                  <a:fillRect l="-4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A068E571-FE5D-0A28-172D-86BEAA74C2FD}"/>
                  </a:ext>
                </a:extLst>
              </p:cNvPr>
              <p:cNvSpPr txBox="1"/>
              <p:nvPr/>
            </p:nvSpPr>
            <p:spPr>
              <a:xfrm>
                <a:off x="128847" y="3322446"/>
                <a:ext cx="5239030" cy="46827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̃"/>
                          <m:ctrlPr>
                            <a:rPr lang="en-US" sz="240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</m:acc>
                      <m:r>
                        <a:rPr lang="en-US" sz="2400" i="1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400" i="1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𝑠</m:t>
                      </m:r>
                      <m:r>
                        <a:rPr lang="en-US" sz="2400" i="1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)=</m:t>
                      </m:r>
                      <m:r>
                        <a:rPr lang="en-US" sz="24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𝑬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4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24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−</m:t>
                              </m:r>
                              <m:r>
                                <a:rPr lang="en-US" sz="24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𝑠𝑋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A068E571-FE5D-0A28-172D-86BEAA74C2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8847" y="3322446"/>
                <a:ext cx="5239030" cy="468270"/>
              </a:xfrm>
              <a:prstGeom prst="rect">
                <a:avLst/>
              </a:prstGeom>
              <a:blipFill>
                <a:blip r:embed="rId5"/>
                <a:stretch>
                  <a:fillRect t="-9091" b="-168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FE901117-C9E6-C63C-439E-F1F2DB6160FB}"/>
                  </a:ext>
                </a:extLst>
              </p:cNvPr>
              <p:cNvSpPr txBox="1"/>
              <p:nvPr/>
            </p:nvSpPr>
            <p:spPr>
              <a:xfrm>
                <a:off x="1736311" y="4073047"/>
                <a:ext cx="2690215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=</m:t>
                      </m:r>
                      <m:r>
                        <a:rPr lang="en-US" sz="2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𝑬</m:t>
                      </m:r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[</m:t>
                      </m:r>
                      <m:sSup>
                        <m:sSupPr>
                          <m:ctrlP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𝑒</m:t>
                          </m:r>
                        </m:e>
                        <m:sup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−3</m:t>
                          </m:r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𝑠</m:t>
                          </m:r>
                        </m:sup>
                      </m:sSup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]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FE901117-C9E6-C63C-439E-F1F2DB6160F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36311" y="4073047"/>
                <a:ext cx="2690215" cy="461665"/>
              </a:xfrm>
              <a:prstGeom prst="rect">
                <a:avLst/>
              </a:prstGeom>
              <a:blipFill>
                <a:blip r:embed="rId6"/>
                <a:stretch>
                  <a:fillRect b="-171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Picture 6">
            <a:extLst>
              <a:ext uri="{FF2B5EF4-FFF2-40B4-BE49-F238E27FC236}">
                <a16:creationId xmlns:a16="http://schemas.microsoft.com/office/drawing/2014/main" id="{37A4970E-A558-F05B-EC66-D787C024A83A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9015" y="1263963"/>
            <a:ext cx="2968009" cy="1625712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203F25D0-757C-C790-380E-996016DC8387}"/>
                  </a:ext>
                </a:extLst>
              </p:cNvPr>
              <p:cNvSpPr txBox="1"/>
              <p:nvPr/>
            </p:nvSpPr>
            <p:spPr>
              <a:xfrm>
                <a:off x="8366248" y="3088311"/>
                <a:ext cx="2743200" cy="46827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̃"/>
                          <m:ctrlPr>
                            <a:rPr lang="en-US" sz="240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</m:acc>
                      <m:d>
                        <m:dPr>
                          <m:ctrlPr>
                            <a:rPr lang="en-US" sz="2400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</m:d>
                      <m:r>
                        <a:rPr lang="en-US" sz="2400" i="1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𝑬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4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24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−</m:t>
                              </m:r>
                              <m:r>
                                <a:rPr lang="en-US" sz="24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𝑠𝑋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203F25D0-757C-C790-380E-996016DC838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66248" y="3088311"/>
                <a:ext cx="2743200" cy="468270"/>
              </a:xfrm>
              <a:prstGeom prst="rect">
                <a:avLst/>
              </a:prstGeom>
              <a:blipFill>
                <a:blip r:embed="rId8"/>
                <a:stretch>
                  <a:fillRect t="-92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C8A893F9-2BFB-DD39-EDE2-15B5F3F82DCB}"/>
                  </a:ext>
                </a:extLst>
              </p:cNvPr>
              <p:cNvSpPr txBox="1"/>
              <p:nvPr/>
            </p:nvSpPr>
            <p:spPr>
              <a:xfrm>
                <a:off x="9250275" y="3755217"/>
                <a:ext cx="2606749" cy="89146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=</m:t>
                      </m:r>
                      <m:nary>
                        <m:naryPr>
                          <m:ctrlPr>
                            <a:rPr lang="en-US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naryPr>
                        <m:sub>
                          <m:r>
                            <a:rPr lang="en-US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0</m:t>
                          </m:r>
                        </m:sub>
                        <m:sup>
                          <m:r>
                            <a:rPr lang="en-US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∞</m:t>
                          </m:r>
                        </m:sup>
                        <m:e>
                          <m:sSup>
                            <m:sSupPr>
                              <m:ctrlPr>
                                <a:rPr lang="en-US" sz="24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24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−</m:t>
                              </m:r>
                              <m:r>
                                <a:rPr lang="en-US" sz="24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𝑠𝑡</m:t>
                              </m:r>
                            </m:sup>
                          </m:sSup>
                          <m:sSub>
                            <m:sSubPr>
                              <m:ctrlPr>
                                <a:rPr lang="en-US" sz="24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𝑋</m:t>
                              </m:r>
                            </m:sub>
                          </m:sSub>
                          <m:d>
                            <m:dPr>
                              <m:ctrlPr>
                                <a:rPr lang="en-US" sz="24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𝑡</m:t>
                              </m:r>
                            </m:e>
                          </m:d>
                          <m:r>
                            <a:rPr lang="en-US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𝑑𝑡</m:t>
                          </m:r>
                        </m:e>
                      </m:nary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C8A893F9-2BFB-DD39-EDE2-15B5F3F82DC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50275" y="3755217"/>
                <a:ext cx="2606749" cy="89146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BA2972DB-32F3-51B6-8FF4-0D6FD204E441}"/>
                  </a:ext>
                </a:extLst>
              </p:cNvPr>
              <p:cNvSpPr txBox="1"/>
              <p:nvPr/>
            </p:nvSpPr>
            <p:spPr>
              <a:xfrm>
                <a:off x="1561651" y="4925386"/>
                <a:ext cx="2690215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=</m:t>
                      </m:r>
                      <m:sSup>
                        <m:sSupPr>
                          <m:ctrlP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𝑒</m:t>
                          </m:r>
                        </m:e>
                        <m:sup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−3</m:t>
                          </m:r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𝑠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BA2972DB-32F3-51B6-8FF4-0D6FD204E44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61651" y="4925386"/>
                <a:ext cx="2690215" cy="461665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68981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/>
      <p:bldP spid="10" grpId="0"/>
      <p:bldP spid="14" grpId="0"/>
      <p:bldP spid="16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D8D378FF-7F10-ACA8-3790-231AB61C99BF}"/>
                  </a:ext>
                </a:extLst>
              </p:cNvPr>
              <p:cNvSpPr/>
              <p:nvPr/>
            </p:nvSpPr>
            <p:spPr>
              <a:xfrm>
                <a:off x="953840" y="3012556"/>
                <a:ext cx="7008631" cy="2525216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>
                    <a:solidFill>
                      <a:schemeClr val="tx1"/>
                    </a:solidFill>
                  </a:rPr>
                  <a:t>  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" name="Rectangle 1">
                <a:extLst>
                  <a:ext uri="{FF2B5EF4-FFF2-40B4-BE49-F238E27FC236}">
                    <a16:creationId xmlns:a16="http://schemas.microsoft.com/office/drawing/2014/main" id="{D8D378FF-7F10-ACA8-3790-231AB61C99B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3840" y="3012556"/>
                <a:ext cx="7008631" cy="252521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14205" y="6538912"/>
            <a:ext cx="4114800" cy="365125"/>
          </a:xfrm>
        </p:spPr>
        <p:txBody>
          <a:bodyPr/>
          <a:lstStyle/>
          <a:p>
            <a:r>
              <a:rPr lang="en-US"/>
              <a:t>"Introduction to Probability for Computing", Harchol-Balter '24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B0AFE2-E5B5-481A-93EB-F298E429E740}" type="slidenum">
              <a:rPr lang="en-US" smtClean="0"/>
              <a:t>9</a:t>
            </a:fld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7E41AB8-2F62-472A-B54D-6FB9F084F04F}"/>
              </a:ext>
            </a:extLst>
          </p:cNvPr>
          <p:cNvSpPr/>
          <p:nvPr/>
        </p:nvSpPr>
        <p:spPr>
          <a:xfrm>
            <a:off x="0" y="0"/>
            <a:ext cx="12192000" cy="79564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807522"/>
          </a:xfrm>
        </p:spPr>
        <p:txBody>
          <a:bodyPr>
            <a:normAutofit/>
          </a:bodyPr>
          <a:lstStyle/>
          <a:p>
            <a:r>
              <a:rPr lang="en-US" sz="4800" dirty="0"/>
              <a:t>Example of Onion Building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FA76D046-D08D-1EF9-62C3-4E34D6CE2124}"/>
                  </a:ext>
                </a:extLst>
              </p:cNvPr>
              <p:cNvSpPr txBox="1"/>
              <p:nvPr/>
            </p:nvSpPr>
            <p:spPr>
              <a:xfrm>
                <a:off x="953841" y="1427146"/>
                <a:ext cx="5827103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𝑋</m:t>
                    </m:r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∼</m:t>
                    </m:r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𝑈𝑛𝑖𝑓𝑜𝑟𝑚</m:t>
                    </m:r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/>
                  <a:t>,  where </a:t>
                </a:r>
                <a14:m>
                  <m:oMath xmlns:m="http://schemas.openxmlformats.org/officeDocument/2006/math">
                    <m:r>
                      <a:rPr lang="en-US" sz="2400" i="1" dirty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sz="2400" i="1" dirty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2400" i="1" dirty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sz="2400" b="0" i="1" dirty="0" smtClean="0">
                        <a:latin typeface="Cambria Math" panose="02040503050406030204" pitchFamily="18" charset="0"/>
                      </a:rPr>
                      <m:t>≥0</m:t>
                    </m:r>
                  </m:oMath>
                </a14:m>
                <a:r>
                  <a:rPr lang="en-US" sz="2400" dirty="0"/>
                  <a:t> </a:t>
                </a: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FA76D046-D08D-1EF9-62C3-4E34D6CE212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3841" y="1427146"/>
                <a:ext cx="5827103" cy="461665"/>
              </a:xfrm>
              <a:prstGeom prst="rect">
                <a:avLst/>
              </a:prstGeom>
              <a:blipFill>
                <a:blip r:embed="rId3"/>
                <a:stretch>
                  <a:fillRect l="-209" t="-10526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5B450D06-0109-BD4F-9EB7-C12DB2F0F90A}"/>
                  </a:ext>
                </a:extLst>
              </p:cNvPr>
              <p:cNvSpPr txBox="1"/>
              <p:nvPr/>
            </p:nvSpPr>
            <p:spPr>
              <a:xfrm>
                <a:off x="953841" y="1945597"/>
                <a:ext cx="2511846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en-US" sz="2400" b="0" i="0" dirty="0" smtClean="0"/>
                        <m:t>Create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 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the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 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onion</m:t>
                      </m:r>
                      <m:r>
                        <m:rPr>
                          <m:nor/>
                        </m:rPr>
                        <a:rPr lang="en-US" sz="2400" b="0" i="0" dirty="0" smtClean="0"/>
                        <m:t>!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5B450D06-0109-BD4F-9EB7-C12DB2F0F90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3841" y="1945597"/>
                <a:ext cx="2511846" cy="461665"/>
              </a:xfrm>
              <a:prstGeom prst="rect">
                <a:avLst/>
              </a:prstGeom>
              <a:blipFill>
                <a:blip r:embed="rId4"/>
                <a:stretch>
                  <a:fillRect l="-4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A068E571-FE5D-0A28-172D-86BEAA74C2FD}"/>
                  </a:ext>
                </a:extLst>
              </p:cNvPr>
              <p:cNvSpPr txBox="1"/>
              <p:nvPr/>
            </p:nvSpPr>
            <p:spPr>
              <a:xfrm>
                <a:off x="953841" y="3110529"/>
                <a:ext cx="5239030" cy="93006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̃"/>
                          <m:ctrlPr>
                            <a:rPr lang="en-US" sz="240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</m:acc>
                      <m:r>
                        <a:rPr lang="en-US" sz="2400" i="1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400" i="1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𝑠</m:t>
                      </m:r>
                      <m:r>
                        <a:rPr lang="en-US" sz="2400" i="1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)=</m:t>
                      </m:r>
                      <m:r>
                        <a:rPr lang="en-US" sz="24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𝑬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4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24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−</m:t>
                              </m:r>
                              <m:r>
                                <a:rPr lang="en-US" sz="24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𝑠𝑋</m:t>
                              </m:r>
                            </m:sup>
                          </m:sSup>
                        </m:e>
                      </m:d>
                      <m:r>
                        <a:rPr lang="en-US" sz="24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=</m:t>
                      </m:r>
                      <m:nary>
                        <m:naryPr>
                          <m:ctrlPr>
                            <a:rPr lang="en-US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naryPr>
                        <m:sub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𝑎</m:t>
                          </m:r>
                        </m:sub>
                        <m:sup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𝑏</m:t>
                          </m:r>
                        </m:sup>
                        <m:e>
                          <m:sSup>
                            <m:sSupPr>
                              <m:ctrlPr>
                                <a:rPr lang="en-US" sz="24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24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−</m:t>
                              </m:r>
                              <m:r>
                                <a:rPr lang="en-US" sz="24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𝑠𝑡</m:t>
                              </m:r>
                            </m:sup>
                          </m:sSup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⋅</m:t>
                          </m:r>
                          <m:f>
                            <m:fPr>
                              <m:ctrlP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𝑏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𝑎</m:t>
                              </m:r>
                            </m:den>
                          </m:f>
                          <m:r>
                            <a:rPr lang="en-US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𝑑𝑡</m:t>
                          </m:r>
                        </m:e>
                      </m:nary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A068E571-FE5D-0A28-172D-86BEAA74C2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3841" y="3110529"/>
                <a:ext cx="5239030" cy="93006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FE901117-C9E6-C63C-439E-F1F2DB6160FB}"/>
                  </a:ext>
                </a:extLst>
              </p:cNvPr>
              <p:cNvSpPr txBox="1"/>
              <p:nvPr/>
            </p:nvSpPr>
            <p:spPr>
              <a:xfrm>
                <a:off x="3314937" y="4301511"/>
                <a:ext cx="3959166" cy="78624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=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1</m:t>
                          </m:r>
                        </m:num>
                        <m:den>
                          <m:r>
                            <a:rPr lang="en-US" sz="2400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𝑏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−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𝑎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⋅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𝑠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⋅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𝑠𝑎</m:t>
                              </m:r>
                            </m:sup>
                          </m:sSup>
                          <m:r>
                            <a:rPr lang="en-US" sz="2400" b="0" i="1" smtClean="0"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𝑠𝑏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FE901117-C9E6-C63C-439E-F1F2DB6160F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14937" y="4301511"/>
                <a:ext cx="3959166" cy="78624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Picture 6">
            <a:extLst>
              <a:ext uri="{FF2B5EF4-FFF2-40B4-BE49-F238E27FC236}">
                <a16:creationId xmlns:a16="http://schemas.microsoft.com/office/drawing/2014/main" id="{37A4970E-A558-F05B-EC66-D787C024A83A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9015" y="1263963"/>
            <a:ext cx="2968009" cy="1625712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203F25D0-757C-C790-380E-996016DC8387}"/>
                  </a:ext>
                </a:extLst>
              </p:cNvPr>
              <p:cNvSpPr txBox="1"/>
              <p:nvPr/>
            </p:nvSpPr>
            <p:spPr>
              <a:xfrm>
                <a:off x="8366248" y="3088311"/>
                <a:ext cx="2743200" cy="46827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̃"/>
                          <m:ctrlPr>
                            <a:rPr lang="en-US" sz="2400" i="1" dirty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2400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</m:acc>
                      <m:d>
                        <m:dPr>
                          <m:ctrlPr>
                            <a:rPr lang="en-US" sz="2400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𝑠</m:t>
                          </m:r>
                        </m:e>
                      </m:d>
                      <m:r>
                        <a:rPr lang="en-US" sz="2400" i="1" dirty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𝑬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sz="24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24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−</m:t>
                              </m:r>
                              <m:r>
                                <a:rPr lang="en-US" sz="24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𝑠𝑋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203F25D0-757C-C790-380E-996016DC838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66248" y="3088311"/>
                <a:ext cx="2743200" cy="468270"/>
              </a:xfrm>
              <a:prstGeom prst="rect">
                <a:avLst/>
              </a:prstGeom>
              <a:blipFill>
                <a:blip r:embed="rId8"/>
                <a:stretch>
                  <a:fillRect t="-92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C8A893F9-2BFB-DD39-EDE2-15B5F3F82DCB}"/>
                  </a:ext>
                </a:extLst>
              </p:cNvPr>
              <p:cNvSpPr txBox="1"/>
              <p:nvPr/>
            </p:nvSpPr>
            <p:spPr>
              <a:xfrm>
                <a:off x="9250275" y="3755217"/>
                <a:ext cx="2606749" cy="89146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sym typeface="Symbol" panose="05050102010706020507" pitchFamily="18" charset="2"/>
                        </a:rPr>
                        <m:t>=</m:t>
                      </m:r>
                      <m:nary>
                        <m:naryPr>
                          <m:ctrlPr>
                            <a:rPr lang="en-US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</m:ctrlPr>
                        </m:naryPr>
                        <m:sub>
                          <m:r>
                            <a:rPr lang="en-US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0</m:t>
                          </m:r>
                        </m:sub>
                        <m:sup>
                          <m:r>
                            <a:rPr lang="en-US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∞</m:t>
                          </m:r>
                        </m:sup>
                        <m:e>
                          <m:sSup>
                            <m:sSupPr>
                              <m:ctrlPr>
                                <a:rPr lang="en-US" sz="24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sz="24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−</m:t>
                              </m:r>
                              <m:r>
                                <a:rPr lang="en-US" sz="24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𝑠𝑡</m:t>
                              </m:r>
                            </m:sup>
                          </m:sSup>
                          <m:sSub>
                            <m:sSubPr>
                              <m:ctrlPr>
                                <a:rPr lang="en-US" sz="24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𝑓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𝑋</m:t>
                              </m:r>
                            </m:sub>
                          </m:sSub>
                          <m:d>
                            <m:dPr>
                              <m:ctrlPr>
                                <a:rPr lang="en-US" sz="24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sym typeface="Symbol" panose="05050102010706020507" pitchFamily="18" charset="2"/>
                                </a:rPr>
                                <m:t>𝑡</m:t>
                              </m:r>
                            </m:e>
                          </m:d>
                          <m:r>
                            <a:rPr lang="en-US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sym typeface="Symbol" panose="05050102010706020507" pitchFamily="18" charset="2"/>
                            </a:rPr>
                            <m:t>𝑑𝑡</m:t>
                          </m:r>
                        </m:e>
                      </m:nary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C8A893F9-2BFB-DD39-EDE2-15B5F3F82DC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50275" y="3755217"/>
                <a:ext cx="2606749" cy="89146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71012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/>
      <p:bldP spid="10" grpId="0"/>
      <p:bldP spid="14" grpId="0"/>
      <p:bldP spid="1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38900</TotalTime>
  <Words>1312</Words>
  <Application>Microsoft Office PowerPoint</Application>
  <PresentationFormat>Widescreen</PresentationFormat>
  <Paragraphs>165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Arial</vt:lpstr>
      <vt:lpstr>Calibri</vt:lpstr>
      <vt:lpstr>Calibri Light</vt:lpstr>
      <vt:lpstr>Cambria Math</vt:lpstr>
      <vt:lpstr>Symbol</vt:lpstr>
      <vt:lpstr>Wingdings</vt:lpstr>
      <vt:lpstr>Office Theme</vt:lpstr>
      <vt:lpstr>Chapter 11  Laplace Transforms</vt:lpstr>
      <vt:lpstr>There are different types of transforms</vt:lpstr>
      <vt:lpstr>Motivation</vt:lpstr>
      <vt:lpstr>The Laplace transform as an onion</vt:lpstr>
      <vt:lpstr>Laplace transform of continuous r.v.</vt:lpstr>
      <vt:lpstr>Pop Quiz</vt:lpstr>
      <vt:lpstr>Example of Onion Building</vt:lpstr>
      <vt:lpstr>Example of Onion Building</vt:lpstr>
      <vt:lpstr>Example of Onion Building</vt:lpstr>
      <vt:lpstr>Convergence of Laplace transform</vt:lpstr>
      <vt:lpstr>Getting moments: Onion peeling</vt:lpstr>
      <vt:lpstr>Proof of onion peeling theorem</vt:lpstr>
      <vt:lpstr>Proof of onion peeling theorem</vt:lpstr>
      <vt:lpstr>Example of onion peeling</vt:lpstr>
      <vt:lpstr>Linearity of Transforms</vt:lpstr>
      <vt:lpstr>Conditioning with Transforms</vt:lpstr>
      <vt:lpstr>Conditioning</vt:lpstr>
    </vt:vector>
  </TitlesOfParts>
  <Company>Carnegie Mellon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Probability on Events</dc:title>
  <dc:creator>Mor Harchol-Balter</dc:creator>
  <cp:lastModifiedBy>Mor Harchol-Balter</cp:lastModifiedBy>
  <cp:revision>119</cp:revision>
  <dcterms:created xsi:type="dcterms:W3CDTF">2023-01-16T03:17:26Z</dcterms:created>
  <dcterms:modified xsi:type="dcterms:W3CDTF">2024-05-24T01:18:44Z</dcterms:modified>
</cp:coreProperties>
</file>