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37" r:id="rId3"/>
    <p:sldId id="367" r:id="rId4"/>
    <p:sldId id="338" r:id="rId5"/>
    <p:sldId id="368" r:id="rId6"/>
    <p:sldId id="369" r:id="rId7"/>
    <p:sldId id="370" r:id="rId8"/>
    <p:sldId id="342" r:id="rId9"/>
    <p:sldId id="371" r:id="rId10"/>
    <p:sldId id="372" r:id="rId11"/>
    <p:sldId id="344" r:id="rId12"/>
    <p:sldId id="345" r:id="rId13"/>
    <p:sldId id="373" r:id="rId14"/>
    <p:sldId id="347" r:id="rId15"/>
    <p:sldId id="350" r:id="rId16"/>
    <p:sldId id="351" r:id="rId17"/>
    <p:sldId id="352" r:id="rId18"/>
    <p:sldId id="353" r:id="rId19"/>
    <p:sldId id="354" r:id="rId20"/>
    <p:sldId id="356" r:id="rId21"/>
    <p:sldId id="357" r:id="rId22"/>
    <p:sldId id="358" r:id="rId23"/>
    <p:sldId id="374" r:id="rId24"/>
    <p:sldId id="348" r:id="rId25"/>
    <p:sldId id="360" r:id="rId26"/>
    <p:sldId id="359" r:id="rId27"/>
    <p:sldId id="362" r:id="rId28"/>
    <p:sldId id="363" r:id="rId29"/>
    <p:sldId id="365" r:id="rId30"/>
    <p:sldId id="366" r:id="rId31"/>
    <p:sldId id="34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FF"/>
    <a:srgbClr val="CC99FF"/>
    <a:srgbClr val="C0C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2744" autoAdjust="0"/>
  </p:normalViewPr>
  <p:slideViewPr>
    <p:cSldViewPr snapToGrid="0">
      <p:cViewPr varScale="1">
        <p:scale>
          <a:sx n="60" d="100"/>
          <a:sy n="60" d="100"/>
        </p:scale>
        <p:origin x="4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5" d="100"/>
        <a:sy n="45" d="100"/>
      </p:scale>
      <p:origin x="0" y="-17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D534-9667-4094-BF6C-792DC9ED6AC8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A77F9-1C57-45EF-951A-D8C4C9CCD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https://www.gettyimages.co.uk/detail/illustration/retro-halloween-royalty-free-illustration/165747184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23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https://www.gettyimages.co.uk/detail/illustration/retro-halloween-royalty-free-illustration/165747184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39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54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9E984-BA0F-436A-854E-748E20442EA3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AC470-1F2A-4972-B3F5-A38B06E7F79A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DC2F4-9439-4B65-BB21-0F5AE59DB1E3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5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EFAEA-D185-4625-A05C-2E32909D371B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8A25-0BF2-4323-838C-A014146EF764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D8739-300F-407F-8C3D-0B3CD8BEE628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8804E-7284-47B9-9382-9DB39B11CDE8}" type="datetime1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2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3E107-FAB5-4883-A537-8A32D3956BEE}" type="datetime1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4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2E524-58D1-4CFA-BCD6-45E6306493C7}" type="datetime1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9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55691-AADC-42B5-AF5E-ABA68B064CC1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6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40E8-54AF-4F3E-97A1-7EC3FF0E4066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BB448-2E8E-44D7-8D94-7F83AB132948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0.png"/><Relationship Id="rId10" Type="http://schemas.openxmlformats.org/officeDocument/2006/relationships/image" Target="../media/image13.jpe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8.png"/><Relationship Id="rId7" Type="http://schemas.openxmlformats.org/officeDocument/2006/relationships/image" Target="../media/image2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9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openclipart.org/detail/26557/raemi_check_mark" TargetMode="External"/><Relationship Id="rId11" Type="http://schemas.openxmlformats.org/officeDocument/2006/relationships/image" Target="../media/image37.png"/><Relationship Id="rId5" Type="http://schemas.openxmlformats.org/officeDocument/2006/relationships/image" Target="../media/image17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4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25.png"/><Relationship Id="rId4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0.png"/><Relationship Id="rId4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9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0.png"/><Relationship Id="rId5" Type="http://schemas.openxmlformats.org/officeDocument/2006/relationships/image" Target="../media/image250.png"/><Relationship Id="rId4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255" y="1150416"/>
            <a:ext cx="11722874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10</a:t>
            </a:r>
            <a:br>
              <a:rPr lang="en-US" dirty="0"/>
            </a:br>
            <a:r>
              <a:rPr lang="en-US" dirty="0"/>
              <a:t>Heavy Tails: </a:t>
            </a:r>
            <a:br>
              <a:rPr lang="en-US" dirty="0"/>
            </a:br>
            <a:r>
              <a:rPr lang="en-US" sz="5300" dirty="0"/>
              <a:t>the distributions of computing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35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10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Some vocabulary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ECCE661-AFCD-7FC3-2608-FF83D7BEF662}"/>
              </a:ext>
            </a:extLst>
          </p:cNvPr>
          <p:cNvGrpSpPr/>
          <p:nvPr/>
        </p:nvGrpSpPr>
        <p:grpSpPr>
          <a:xfrm>
            <a:off x="8975589" y="1784550"/>
            <a:ext cx="599053" cy="3556918"/>
            <a:chOff x="8975589" y="1784550"/>
            <a:chExt cx="599053" cy="355691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05C5964-C56D-9E1B-9655-FA7E261950B5}"/>
                </a:ext>
              </a:extLst>
            </p:cNvPr>
            <p:cNvSpPr/>
            <p:nvPr/>
          </p:nvSpPr>
          <p:spPr>
            <a:xfrm>
              <a:off x="8995908" y="2436223"/>
              <a:ext cx="578734" cy="2905245"/>
            </a:xfrm>
            <a:prstGeom prst="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40873F-2650-5FDD-2B7F-AFAFA5A36490}"/>
                </a:ext>
              </a:extLst>
            </p:cNvPr>
            <p:cNvSpPr/>
            <p:nvPr/>
          </p:nvSpPr>
          <p:spPr>
            <a:xfrm>
              <a:off x="8975589" y="1784550"/>
              <a:ext cx="5822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</a:rPr>
                <a:t>job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B4FFC8-20E8-EDE8-DFE5-A1BAE984A0D5}"/>
              </a:ext>
            </a:extLst>
          </p:cNvPr>
          <p:cNvGrpSpPr/>
          <p:nvPr/>
        </p:nvGrpSpPr>
        <p:grpSpPr>
          <a:xfrm>
            <a:off x="7523475" y="2436223"/>
            <a:ext cx="862572" cy="2919349"/>
            <a:chOff x="4044833" y="2546431"/>
            <a:chExt cx="862572" cy="2919349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DAABE98-9170-9F49-E69A-A40028480B4A}"/>
                </a:ext>
              </a:extLst>
            </p:cNvPr>
            <p:cNvGrpSpPr/>
            <p:nvPr/>
          </p:nvGrpSpPr>
          <p:grpSpPr>
            <a:xfrm>
              <a:off x="4654692" y="2546431"/>
              <a:ext cx="252713" cy="2919349"/>
              <a:chOff x="4630838" y="2534556"/>
              <a:chExt cx="252713" cy="2919349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759B99-C4A4-2EBC-0E2A-6E2C867250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E724F09-FC3F-7879-BF1C-3E9E7F328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507F03A9-2A76-7304-C6A2-D9609E4A01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08121B-6679-CF61-3424-679BFF0E8D99}"/>
                </a:ext>
              </a:extLst>
            </p:cNvPr>
            <p:cNvSpPr/>
            <p:nvPr/>
          </p:nvSpPr>
          <p:spPr>
            <a:xfrm>
              <a:off x="4044833" y="3633668"/>
              <a:ext cx="64421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size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674B98F8-0CA1-C156-E631-5E5CFC5B34BC}"/>
              </a:ext>
            </a:extLst>
          </p:cNvPr>
          <p:cNvSpPr/>
          <p:nvPr/>
        </p:nvSpPr>
        <p:spPr>
          <a:xfrm>
            <a:off x="8995908" y="4545821"/>
            <a:ext cx="578734" cy="807522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44D5A83-6237-8D5D-416B-423786E599D4}"/>
              </a:ext>
            </a:extLst>
          </p:cNvPr>
          <p:cNvGrpSpPr/>
          <p:nvPr/>
        </p:nvGrpSpPr>
        <p:grpSpPr>
          <a:xfrm>
            <a:off x="9771640" y="4545821"/>
            <a:ext cx="824282" cy="807522"/>
            <a:chOff x="9771640" y="4545821"/>
            <a:chExt cx="824282" cy="80752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434A938-B542-8202-3C58-98DCE648A7A2}"/>
                </a:ext>
              </a:extLst>
            </p:cNvPr>
            <p:cNvGrpSpPr/>
            <p:nvPr/>
          </p:nvGrpSpPr>
          <p:grpSpPr>
            <a:xfrm>
              <a:off x="9771640" y="4545821"/>
              <a:ext cx="252713" cy="807522"/>
              <a:chOff x="4630838" y="2534556"/>
              <a:chExt cx="252713" cy="291934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FFA819A-BE35-B1E4-08EA-C73673053E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0E5B359-27FD-D35E-F145-FBFB4201AD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529734C-DC7D-1794-57D4-80091DFAB9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DB999E-7BE0-4E59-0CEB-DB0E90315BDD}"/>
                </a:ext>
              </a:extLst>
            </p:cNvPr>
            <p:cNvSpPr txBox="1"/>
            <p:nvPr/>
          </p:nvSpPr>
          <p:spPr>
            <a:xfrm>
              <a:off x="9897996" y="4689794"/>
              <a:ext cx="69792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chemeClr val="accent5"/>
                  </a:solidFill>
                </a:rPr>
                <a:t>age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74CCA62-FA16-74FF-FEED-BF668562A88E}"/>
              </a:ext>
            </a:extLst>
          </p:cNvPr>
          <p:cNvGrpSpPr/>
          <p:nvPr/>
        </p:nvGrpSpPr>
        <p:grpSpPr>
          <a:xfrm>
            <a:off x="9771641" y="2433255"/>
            <a:ext cx="1582159" cy="1999209"/>
            <a:chOff x="9771641" y="2433255"/>
            <a:chExt cx="1582159" cy="1999209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3A71BC0-BD48-9DF5-7912-7F41C7CFFCCD}"/>
                </a:ext>
              </a:extLst>
            </p:cNvPr>
            <p:cNvGrpSpPr/>
            <p:nvPr/>
          </p:nvGrpSpPr>
          <p:grpSpPr>
            <a:xfrm>
              <a:off x="9771641" y="2433255"/>
              <a:ext cx="252712" cy="1999209"/>
              <a:chOff x="4630838" y="2534556"/>
              <a:chExt cx="252713" cy="2919349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83F20B16-AA92-A217-2584-972E243406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81A2197-4D54-E624-8C99-150B0491CF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93DC150-71B9-529F-82FF-75EDFD2073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C43713E-91A4-9D32-0106-D495E010BFC9}"/>
                </a:ext>
              </a:extLst>
            </p:cNvPr>
            <p:cNvSpPr txBox="1"/>
            <p:nvPr/>
          </p:nvSpPr>
          <p:spPr>
            <a:xfrm>
              <a:off x="9838043" y="2997050"/>
              <a:ext cx="151575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6"/>
                  </a:solidFill>
                </a:rPr>
                <a:t>remaining</a:t>
              </a:r>
            </a:p>
            <a:p>
              <a:pPr algn="ctr"/>
              <a:r>
                <a:rPr lang="en-US" sz="2400" dirty="0">
                  <a:solidFill>
                    <a:schemeClr val="accent6"/>
                  </a:solidFill>
                </a:rPr>
                <a:t>size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8AE9773-52A1-F22B-D1EB-FF49E7654C2C}"/>
              </a:ext>
            </a:extLst>
          </p:cNvPr>
          <p:cNvSpPr txBox="1"/>
          <p:nvPr/>
        </p:nvSpPr>
        <p:spPr>
          <a:xfrm>
            <a:off x="377645" y="2102655"/>
            <a:ext cx="56775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>
                <a:solidFill>
                  <a:schemeClr val="accent5"/>
                </a:solidFill>
              </a:rPr>
              <a:t>age </a:t>
            </a:r>
            <a:r>
              <a:rPr lang="en-US" sz="2400" dirty="0"/>
              <a:t>is its total CPU usage so far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27D660-2D00-64D9-D490-8F1F521FA998}"/>
              </a:ext>
            </a:extLst>
          </p:cNvPr>
          <p:cNvSpPr txBox="1"/>
          <p:nvPr/>
        </p:nvSpPr>
        <p:spPr>
          <a:xfrm>
            <a:off x="382576" y="1212845"/>
            <a:ext cx="77851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/>
              <a:t>size </a:t>
            </a:r>
            <a:r>
              <a:rPr lang="en-US" sz="2400" dirty="0"/>
              <a:t>is its total CPU requirement  (a.k.a. CPU lifetime)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949066-00AE-018B-6D14-EE5375802EA9}"/>
              </a:ext>
            </a:extLst>
          </p:cNvPr>
          <p:cNvSpPr txBox="1"/>
          <p:nvPr/>
        </p:nvSpPr>
        <p:spPr>
          <a:xfrm>
            <a:off x="310134" y="2987730"/>
            <a:ext cx="62901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>
                <a:solidFill>
                  <a:schemeClr val="accent6"/>
                </a:solidFill>
              </a:rPr>
              <a:t>remaining size </a:t>
            </a:r>
            <a:r>
              <a:rPr lang="en-US" sz="2400" dirty="0"/>
              <a:t>is its remaining CPU needs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D89A65D-CB3B-755C-8A7F-29062C5E8BD2}"/>
              </a:ext>
            </a:extLst>
          </p:cNvPr>
          <p:cNvSpPr txBox="1"/>
          <p:nvPr/>
        </p:nvSpPr>
        <p:spPr>
          <a:xfrm>
            <a:off x="831212" y="3754292"/>
            <a:ext cx="5180313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We only </a:t>
            </a:r>
            <a:r>
              <a:rPr lang="en-US" sz="2400" u="sng" dirty="0"/>
              <a:t>know</a:t>
            </a:r>
            <a:r>
              <a:rPr lang="en-US" sz="2400" dirty="0"/>
              <a:t> a job’s </a:t>
            </a:r>
            <a:r>
              <a:rPr lang="en-US" sz="2400" b="1" dirty="0">
                <a:solidFill>
                  <a:srgbClr val="0070C0"/>
                </a:solidFill>
              </a:rPr>
              <a:t>age …</a:t>
            </a:r>
          </a:p>
          <a:p>
            <a:r>
              <a:rPr lang="en-US" sz="2400" dirty="0"/>
              <a:t>But what we </a:t>
            </a:r>
            <a:r>
              <a:rPr lang="en-US" sz="2400" u="sng" dirty="0"/>
              <a:t>need</a:t>
            </a:r>
            <a:r>
              <a:rPr lang="en-US" sz="2400" dirty="0"/>
              <a:t> is its </a:t>
            </a:r>
            <a:r>
              <a:rPr lang="en-US" sz="2400" b="1" dirty="0">
                <a:solidFill>
                  <a:srgbClr val="00B050"/>
                </a:solidFill>
              </a:rPr>
              <a:t>remaining size</a:t>
            </a:r>
            <a:r>
              <a:rPr lang="en-US" sz="2400" dirty="0"/>
              <a:t>. 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/>
              <a:t>If </a:t>
            </a:r>
            <a:r>
              <a:rPr lang="en-US" sz="2400" b="1" dirty="0">
                <a:solidFill>
                  <a:srgbClr val="00B050"/>
                </a:solidFill>
              </a:rPr>
              <a:t>remaining size </a:t>
            </a:r>
            <a:r>
              <a:rPr lang="en-US" sz="2400" dirty="0"/>
              <a:t>is high, </a:t>
            </a:r>
          </a:p>
          <a:p>
            <a:r>
              <a:rPr lang="en-US" sz="2400" dirty="0"/>
              <a:t>     then pays to migrate, </a:t>
            </a:r>
          </a:p>
          <a:p>
            <a:r>
              <a:rPr lang="en-US" sz="2400" dirty="0"/>
              <a:t>     even if migration is costly.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/>
              <a:t>If </a:t>
            </a:r>
            <a:r>
              <a:rPr lang="en-US" sz="2400" b="1" dirty="0">
                <a:solidFill>
                  <a:srgbClr val="00B050"/>
                </a:solidFill>
              </a:rPr>
              <a:t>remaining size </a:t>
            </a:r>
            <a:r>
              <a:rPr lang="en-US" sz="2400" dirty="0"/>
              <a:t>is low, </a:t>
            </a:r>
          </a:p>
          <a:p>
            <a:r>
              <a:rPr lang="en-US" sz="2400" dirty="0"/>
              <a:t>     then doesn’t pay to migrate.  </a:t>
            </a:r>
          </a:p>
        </p:txBody>
      </p:sp>
    </p:spTree>
    <p:extLst>
      <p:ext uri="{BB962C8B-B14F-4D97-AF65-F5344CB8AC3E}">
        <p14:creationId xmlns:p14="http://schemas.microsoft.com/office/powerpoint/2010/main" val="219588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What does age tell us about remaining size?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27D660-2D00-64D9-D490-8F1F521FA998}"/>
              </a:ext>
            </a:extLst>
          </p:cNvPr>
          <p:cNvSpPr txBox="1"/>
          <p:nvPr/>
        </p:nvSpPr>
        <p:spPr>
          <a:xfrm>
            <a:off x="382314" y="1223564"/>
            <a:ext cx="74787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  </a:t>
            </a:r>
            <a:r>
              <a:rPr lang="en-US" sz="2400" dirty="0"/>
              <a:t>Which of these jobs likely has higher remaining size?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D7263BC-E8CD-092A-CCCC-B02C61998107}"/>
              </a:ext>
            </a:extLst>
          </p:cNvPr>
          <p:cNvGrpSpPr/>
          <p:nvPr/>
        </p:nvGrpSpPr>
        <p:grpSpPr>
          <a:xfrm>
            <a:off x="1364850" y="1855885"/>
            <a:ext cx="5435321" cy="2872578"/>
            <a:chOff x="1988964" y="1623357"/>
            <a:chExt cx="6438158" cy="398013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05C5964-C56D-9E1B-9655-FA7E261950B5}"/>
                </a:ext>
              </a:extLst>
            </p:cNvPr>
            <p:cNvSpPr/>
            <p:nvPr/>
          </p:nvSpPr>
          <p:spPr>
            <a:xfrm>
              <a:off x="3433308" y="2437337"/>
              <a:ext cx="578734" cy="2905245"/>
            </a:xfrm>
            <a:prstGeom prst="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40873F-2650-5FDD-2B7F-AFAFA5A36490}"/>
                </a:ext>
              </a:extLst>
            </p:cNvPr>
            <p:cNvSpPr/>
            <p:nvPr/>
          </p:nvSpPr>
          <p:spPr>
            <a:xfrm>
              <a:off x="3239259" y="1623357"/>
              <a:ext cx="8290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</a:rPr>
                <a:t>job A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74B98F8-0CA1-C156-E631-5E5CFC5B34BC}"/>
                </a:ext>
              </a:extLst>
            </p:cNvPr>
            <p:cNvSpPr/>
            <p:nvPr/>
          </p:nvSpPr>
          <p:spPr>
            <a:xfrm>
              <a:off x="3433308" y="4724399"/>
              <a:ext cx="578734" cy="606795"/>
            </a:xfrm>
            <a:prstGeom prst="rect">
              <a:avLst/>
            </a:prstGeom>
            <a:solidFill>
              <a:srgbClr val="0070C0"/>
            </a:solidFill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434A938-B542-8202-3C58-98DCE648A7A2}"/>
                </a:ext>
              </a:extLst>
            </p:cNvPr>
            <p:cNvGrpSpPr/>
            <p:nvPr/>
          </p:nvGrpSpPr>
          <p:grpSpPr>
            <a:xfrm>
              <a:off x="2861731" y="4724398"/>
              <a:ext cx="253900" cy="618183"/>
              <a:chOff x="4630838" y="2534556"/>
              <a:chExt cx="252713" cy="291934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FFA819A-BE35-B1E4-08EA-C73673053E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0E5B359-27FD-D35E-F145-FBFB4201AD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529734C-DC7D-1794-57D4-80091DFAB9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DB999E-7BE0-4E59-0CEB-DB0E90315BDD}"/>
                </a:ext>
              </a:extLst>
            </p:cNvPr>
            <p:cNvSpPr txBox="1"/>
            <p:nvPr/>
          </p:nvSpPr>
          <p:spPr>
            <a:xfrm>
              <a:off x="1988964" y="4452096"/>
              <a:ext cx="822959" cy="11513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5"/>
                  </a:solidFill>
                </a:rPr>
                <a:t>age</a:t>
              </a:r>
            </a:p>
            <a:p>
              <a:pPr algn="ctr"/>
              <a:r>
                <a:rPr lang="en-US" sz="2400" dirty="0">
                  <a:solidFill>
                    <a:schemeClr val="accent5"/>
                  </a:solidFill>
                </a:rPr>
                <a:t>10s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AD0333D-C4A4-B05F-4AE3-345328CFC2D6}"/>
                </a:ext>
              </a:extLst>
            </p:cNvPr>
            <p:cNvSpPr/>
            <p:nvPr/>
          </p:nvSpPr>
          <p:spPr>
            <a:xfrm>
              <a:off x="3245783" y="2233429"/>
              <a:ext cx="875893" cy="254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2D1A691-7EC4-DE6F-8FF8-6F8DA452E84F}"/>
                </a:ext>
              </a:extLst>
            </p:cNvPr>
            <p:cNvSpPr/>
            <p:nvPr/>
          </p:nvSpPr>
          <p:spPr>
            <a:xfrm>
              <a:off x="6240008" y="2437337"/>
              <a:ext cx="578734" cy="2905245"/>
            </a:xfrm>
            <a:prstGeom prst="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5D30ECF-0176-DEF6-93B5-A0A9233D8E55}"/>
                </a:ext>
              </a:extLst>
            </p:cNvPr>
            <p:cNvSpPr/>
            <p:nvPr/>
          </p:nvSpPr>
          <p:spPr>
            <a:xfrm>
              <a:off x="6103761" y="1635572"/>
              <a:ext cx="81785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</a:rPr>
                <a:t>job B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6C86915-D333-9226-33DE-B4D743B516E4}"/>
                </a:ext>
              </a:extLst>
            </p:cNvPr>
            <p:cNvSpPr/>
            <p:nvPr/>
          </p:nvSpPr>
          <p:spPr>
            <a:xfrm>
              <a:off x="6240008" y="3645930"/>
              <a:ext cx="578734" cy="1685265"/>
            </a:xfrm>
            <a:prstGeom prst="rect">
              <a:avLst/>
            </a:prstGeom>
            <a:solidFill>
              <a:srgbClr val="0070C0"/>
            </a:solidFill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A902378D-A736-65A2-F48A-393CD9CD6FA4}"/>
                </a:ext>
              </a:extLst>
            </p:cNvPr>
            <p:cNvGrpSpPr/>
            <p:nvPr/>
          </p:nvGrpSpPr>
          <p:grpSpPr>
            <a:xfrm>
              <a:off x="7176292" y="3660402"/>
              <a:ext cx="252713" cy="1720573"/>
              <a:chOff x="4630838" y="2534556"/>
              <a:chExt cx="252713" cy="2919349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6056A9F2-29FF-1821-5F49-9D24193DB9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71E42E1C-FB45-D37A-4B34-E8A77A6C07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DA964D6F-25F9-EF0F-C1F5-BA24E4215EE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2C3E941-9AC1-170B-B977-63D31E18D4FF}"/>
                </a:ext>
              </a:extLst>
            </p:cNvPr>
            <p:cNvSpPr txBox="1"/>
            <p:nvPr/>
          </p:nvSpPr>
          <p:spPr>
            <a:xfrm>
              <a:off x="7339697" y="3944333"/>
              <a:ext cx="1087425" cy="11513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5"/>
                  </a:solidFill>
                </a:rPr>
                <a:t>age</a:t>
              </a:r>
            </a:p>
            <a:p>
              <a:pPr algn="ctr"/>
              <a:r>
                <a:rPr lang="en-US" sz="2400" dirty="0">
                  <a:solidFill>
                    <a:schemeClr val="accent5"/>
                  </a:solidFill>
                </a:rPr>
                <a:t>30s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77EB619-BFBC-FADA-80C1-8730C3130868}"/>
                </a:ext>
              </a:extLst>
            </p:cNvPr>
            <p:cNvSpPr/>
            <p:nvPr/>
          </p:nvSpPr>
          <p:spPr>
            <a:xfrm>
              <a:off x="6052483" y="2233429"/>
              <a:ext cx="875893" cy="254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0AE7AEFB-9495-0425-2993-E5DBAA0C5B14}"/>
              </a:ext>
            </a:extLst>
          </p:cNvPr>
          <p:cNvSpPr txBox="1"/>
          <p:nvPr/>
        </p:nvSpPr>
        <p:spPr>
          <a:xfrm>
            <a:off x="7369545" y="2662787"/>
            <a:ext cx="4163321" cy="19025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931B6EB-AD36-2D08-D233-8DD311849838}"/>
                  </a:ext>
                </a:extLst>
              </p:cNvPr>
              <p:cNvSpPr txBox="1"/>
              <p:nvPr/>
            </p:nvSpPr>
            <p:spPr>
              <a:xfrm>
                <a:off x="7651961" y="2891585"/>
                <a:ext cx="37980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𝐏</m:t>
                          </m:r>
                        </m:fName>
                        <m:e>
                          <m:d>
                            <m:dPr>
                              <m:begChr m:val="{"/>
                              <m:endChr m:val="|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𝑆𝑖𝑧𝑒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𝑆𝑖𝑧𝑒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}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931B6EB-AD36-2D08-D233-8DD311849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961" y="2891585"/>
                <a:ext cx="3798027" cy="369332"/>
              </a:xfrm>
              <a:prstGeom prst="rect">
                <a:avLst/>
              </a:prstGeom>
              <a:blipFill>
                <a:blip r:embed="rId2"/>
                <a:stretch>
                  <a:fillRect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4FD7A6D6-4355-77C8-20F9-97730C2F6E4A}"/>
                  </a:ext>
                </a:extLst>
              </p:cNvPr>
              <p:cNvSpPr txBox="1"/>
              <p:nvPr/>
            </p:nvSpPr>
            <p:spPr>
              <a:xfrm>
                <a:off x="7518772" y="3449918"/>
                <a:ext cx="409639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Q: Does this increase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?</a:t>
                </a: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4FD7A6D6-4355-77C8-20F9-97730C2F6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772" y="3449918"/>
                <a:ext cx="4096391" cy="461665"/>
              </a:xfrm>
              <a:prstGeom prst="rect">
                <a:avLst/>
              </a:prstGeom>
              <a:blipFill>
                <a:blip r:embed="rId3"/>
                <a:stretch>
                  <a:fillRect l="-223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6366586B-804C-8A04-1414-762A41541FA6}"/>
                  </a:ext>
                </a:extLst>
              </p:cNvPr>
              <p:cNvSpPr txBox="1"/>
              <p:nvPr/>
            </p:nvSpPr>
            <p:spPr>
              <a:xfrm>
                <a:off x="7884750" y="3869751"/>
                <a:ext cx="312901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or decrease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?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6366586B-804C-8A04-1414-762A41541F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750" y="3869751"/>
                <a:ext cx="3129017" cy="461665"/>
              </a:xfrm>
              <a:prstGeom prst="rect">
                <a:avLst/>
              </a:prstGeom>
              <a:blipFill>
                <a:blip r:embed="rId4"/>
                <a:stretch>
                  <a:fillRect l="-291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Speech Bubble: Oval 59">
                <a:extLst>
                  <a:ext uri="{FF2B5EF4-FFF2-40B4-BE49-F238E27FC236}">
                    <a16:creationId xmlns:a16="http://schemas.microsoft.com/office/drawing/2014/main" id="{D3BD76A4-240D-E8CE-317C-C5F2E1DAF763}"/>
                  </a:ext>
                </a:extLst>
              </p:cNvPr>
              <p:cNvSpPr/>
              <p:nvPr/>
            </p:nvSpPr>
            <p:spPr>
              <a:xfrm>
                <a:off x="8046719" y="4786220"/>
                <a:ext cx="3486147" cy="1117093"/>
              </a:xfrm>
              <a:prstGeom prst="wedgeEllipseCallout">
                <a:avLst>
                  <a:gd name="adj1" fmla="val 49083"/>
                  <a:gd name="adj2" fmla="val 71426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Q: What would the </a:t>
                </a:r>
              </a:p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answer be if </a:t>
                </a: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𝑆𝑖𝑧𝑒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𝐸𝑥𝑝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Speech Bubble: Oval 59">
                <a:extLst>
                  <a:ext uri="{FF2B5EF4-FFF2-40B4-BE49-F238E27FC236}">
                    <a16:creationId xmlns:a16="http://schemas.microsoft.com/office/drawing/2014/main" id="{D3BD76A4-240D-E8CE-317C-C5F2E1DAF7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6719" y="4786220"/>
                <a:ext cx="3486147" cy="1117093"/>
              </a:xfrm>
              <a:prstGeom prst="wedgeEllipseCallout">
                <a:avLst>
                  <a:gd name="adj1" fmla="val 49083"/>
                  <a:gd name="adj2" fmla="val 71426"/>
                </a:avLst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165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0AE7AEFB-9495-0425-2993-E5DBAA0C5B14}"/>
              </a:ext>
            </a:extLst>
          </p:cNvPr>
          <p:cNvSpPr txBox="1"/>
          <p:nvPr/>
        </p:nvSpPr>
        <p:spPr>
          <a:xfrm>
            <a:off x="7295934" y="2753639"/>
            <a:ext cx="3557827" cy="16692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931B6EB-AD36-2D08-D233-8DD311849838}"/>
              </a:ext>
            </a:extLst>
          </p:cNvPr>
          <p:cNvSpPr txBox="1"/>
          <p:nvPr/>
        </p:nvSpPr>
        <p:spPr>
          <a:xfrm>
            <a:off x="7502462" y="3032166"/>
            <a:ext cx="48" cy="6892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Failure rate: informally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CA09B47-EEBF-E4D6-0A90-248B0C315F5D}"/>
              </a:ext>
            </a:extLst>
          </p:cNvPr>
          <p:cNvGrpSpPr/>
          <p:nvPr/>
        </p:nvGrpSpPr>
        <p:grpSpPr>
          <a:xfrm>
            <a:off x="3469653" y="2095259"/>
            <a:ext cx="5074920" cy="599467"/>
            <a:chOff x="3469653" y="2236878"/>
            <a:chExt cx="5074920" cy="73152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71865FD-227D-D582-AFA7-C914B3181D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69653" y="2236878"/>
              <a:ext cx="1901952" cy="7315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3AEC659-740D-A2B7-C7AC-221151892189}"/>
                </a:ext>
              </a:extLst>
            </p:cNvPr>
            <p:cNvCxnSpPr>
              <a:cxnSpLocks/>
            </p:cNvCxnSpPr>
            <p:nvPr/>
          </p:nvCxnSpPr>
          <p:spPr>
            <a:xfrm>
              <a:off x="6660909" y="2236878"/>
              <a:ext cx="1883664" cy="7315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5200DAC-5A74-0715-4D77-604C820E63D6}"/>
              </a:ext>
            </a:extLst>
          </p:cNvPr>
          <p:cNvGrpSpPr/>
          <p:nvPr/>
        </p:nvGrpSpPr>
        <p:grpSpPr>
          <a:xfrm>
            <a:off x="3662039" y="1367331"/>
            <a:ext cx="4867922" cy="670835"/>
            <a:chOff x="7861038" y="3117535"/>
            <a:chExt cx="6589279" cy="137119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C843E28-7172-16E1-1D84-38370B095535}"/>
                </a:ext>
              </a:extLst>
            </p:cNvPr>
            <p:cNvSpPr txBox="1"/>
            <p:nvPr/>
          </p:nvSpPr>
          <p:spPr>
            <a:xfrm>
              <a:off x="7861038" y="3117535"/>
              <a:ext cx="6589279" cy="137119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endParaRPr lang="en-US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836CB0E-1CC1-50AF-28D3-979DDE6DF73C}"/>
                    </a:ext>
                  </a:extLst>
                </p:cNvPr>
                <p:cNvSpPr txBox="1"/>
                <p:nvPr/>
              </p:nvSpPr>
              <p:spPr>
                <a:xfrm>
                  <a:off x="8143454" y="3346332"/>
                  <a:ext cx="5799994" cy="8807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|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𝑆𝑖𝑧𝑒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d>
                          </m:e>
                        </m:fun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𝑆𝑖𝑧𝑒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}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836CB0E-1CC1-50AF-28D3-979DDE6DF7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3454" y="3346332"/>
                  <a:ext cx="5799994" cy="88074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2AFFB4CE-B9AD-7E48-F355-AEC43A910819}"/>
              </a:ext>
            </a:extLst>
          </p:cNvPr>
          <p:cNvSpPr/>
          <p:nvPr/>
        </p:nvSpPr>
        <p:spPr>
          <a:xfrm>
            <a:off x="7867653" y="5810443"/>
            <a:ext cx="3486147" cy="558546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Examples?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852FC9-25B4-724A-E7C1-4BDD80C53359}"/>
              </a:ext>
            </a:extLst>
          </p:cNvPr>
          <p:cNvSpPr txBox="1"/>
          <p:nvPr/>
        </p:nvSpPr>
        <p:spPr>
          <a:xfrm>
            <a:off x="927825" y="2730506"/>
            <a:ext cx="3557827" cy="16692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4840C3-176E-1899-724D-7C54FDD22028}"/>
              </a:ext>
            </a:extLst>
          </p:cNvPr>
          <p:cNvSpPr txBox="1"/>
          <p:nvPr/>
        </p:nvSpPr>
        <p:spPr>
          <a:xfrm>
            <a:off x="1147842" y="3032166"/>
            <a:ext cx="48" cy="6892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E038359-D483-6687-A3DE-5DFF4905548F}"/>
                  </a:ext>
                </a:extLst>
              </p:cNvPr>
              <p:cNvSpPr txBox="1"/>
              <p:nvPr/>
            </p:nvSpPr>
            <p:spPr>
              <a:xfrm>
                <a:off x="1338239" y="2923562"/>
                <a:ext cx="245917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Increases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E038359-D483-6687-A3DE-5DFF49055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239" y="2923562"/>
                <a:ext cx="2459176" cy="461665"/>
              </a:xfrm>
              <a:prstGeom prst="rect">
                <a:avLst/>
              </a:prstGeom>
              <a:blipFill>
                <a:blip r:embed="rId3"/>
                <a:stretch>
                  <a:fillRect l="-397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0F3B1201-274D-63B6-373C-7A22981BDBF8}"/>
              </a:ext>
            </a:extLst>
          </p:cNvPr>
          <p:cNvSpPr txBox="1"/>
          <p:nvPr/>
        </p:nvSpPr>
        <p:spPr>
          <a:xfrm>
            <a:off x="971553" y="3597496"/>
            <a:ext cx="33484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Decreasing Failure Rate </a:t>
            </a:r>
            <a:r>
              <a:rPr lang="en-US" sz="2400" b="1" dirty="0"/>
              <a:t>D.F.R.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C753A45-9A36-D01A-3A13-EF3B814E9C5A}"/>
              </a:ext>
            </a:extLst>
          </p:cNvPr>
          <p:cNvSpPr txBox="1"/>
          <p:nvPr/>
        </p:nvSpPr>
        <p:spPr>
          <a:xfrm>
            <a:off x="7429005" y="3564686"/>
            <a:ext cx="33484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Increasing Failure Rate </a:t>
            </a:r>
            <a:r>
              <a:rPr lang="en-US" sz="2400" b="1" dirty="0"/>
              <a:t>I.F.R.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B1D8F58-624A-367D-C81A-25AE6667CF32}"/>
                  </a:ext>
                </a:extLst>
              </p:cNvPr>
              <p:cNvSpPr txBox="1"/>
              <p:nvPr/>
            </p:nvSpPr>
            <p:spPr>
              <a:xfrm>
                <a:off x="7910408" y="2957869"/>
                <a:ext cx="245917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Decreases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B1D8F58-624A-367D-C81A-25AE6667CF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408" y="2957869"/>
                <a:ext cx="2459176" cy="461665"/>
              </a:xfrm>
              <a:prstGeom prst="rect">
                <a:avLst/>
              </a:prstGeom>
              <a:blipFill>
                <a:blip r:embed="rId4"/>
                <a:stretch>
                  <a:fillRect l="-397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F9D880A7-AE00-DCAD-2224-F288653AE1D2}"/>
              </a:ext>
            </a:extLst>
          </p:cNvPr>
          <p:cNvSpPr txBox="1"/>
          <p:nvPr/>
        </p:nvSpPr>
        <p:spPr>
          <a:xfrm>
            <a:off x="1196979" y="4745280"/>
            <a:ext cx="32793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The longer you’ve lived, the longer you’ll live …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6F5B98C-4E3A-9C95-9F59-45CC71F90120}"/>
              </a:ext>
            </a:extLst>
          </p:cNvPr>
          <p:cNvSpPr txBox="1"/>
          <p:nvPr/>
        </p:nvSpPr>
        <p:spPr>
          <a:xfrm>
            <a:off x="7715708" y="4698661"/>
            <a:ext cx="32793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The longer you’ve lived, the sooner you’ll die …</a:t>
            </a:r>
          </a:p>
        </p:txBody>
      </p:sp>
      <p:sp>
        <p:nvSpPr>
          <p:cNvPr id="38" name="Speech Bubble: Oval 37">
            <a:extLst>
              <a:ext uri="{FF2B5EF4-FFF2-40B4-BE49-F238E27FC236}">
                <a16:creationId xmlns:a16="http://schemas.microsoft.com/office/drawing/2014/main" id="{250A0544-44BF-9958-9D6A-BCDDF282B1F5}"/>
              </a:ext>
            </a:extLst>
          </p:cNvPr>
          <p:cNvSpPr/>
          <p:nvPr/>
        </p:nvSpPr>
        <p:spPr>
          <a:xfrm>
            <a:off x="902719" y="5778321"/>
            <a:ext cx="3486147" cy="558546"/>
          </a:xfrm>
          <a:prstGeom prst="wedgeEllipseCallout">
            <a:avLst>
              <a:gd name="adj1" fmla="val -45635"/>
              <a:gd name="adj2" fmla="val 9643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Examples?</a:t>
            </a:r>
          </a:p>
        </p:txBody>
      </p:sp>
    </p:spTree>
    <p:extLst>
      <p:ext uri="{BB962C8B-B14F-4D97-AF65-F5344CB8AC3E}">
        <p14:creationId xmlns:p14="http://schemas.microsoft.com/office/powerpoint/2010/main" val="303293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16" grpId="0" animBg="1"/>
      <p:bldP spid="18" grpId="0" animBg="1"/>
      <p:bldP spid="22" grpId="0"/>
      <p:bldP spid="32" grpId="0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0AE7AEFB-9495-0425-2993-E5DBAA0C5B14}"/>
              </a:ext>
            </a:extLst>
          </p:cNvPr>
          <p:cNvSpPr txBox="1"/>
          <p:nvPr/>
        </p:nvSpPr>
        <p:spPr>
          <a:xfrm>
            <a:off x="7295934" y="2753639"/>
            <a:ext cx="3557827" cy="16692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931B6EB-AD36-2D08-D233-8DD311849838}"/>
              </a:ext>
            </a:extLst>
          </p:cNvPr>
          <p:cNvSpPr txBox="1"/>
          <p:nvPr/>
        </p:nvSpPr>
        <p:spPr>
          <a:xfrm>
            <a:off x="7502462" y="3032166"/>
            <a:ext cx="48" cy="6892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Failure rate: informally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CA09B47-EEBF-E4D6-0A90-248B0C315F5D}"/>
              </a:ext>
            </a:extLst>
          </p:cNvPr>
          <p:cNvGrpSpPr/>
          <p:nvPr/>
        </p:nvGrpSpPr>
        <p:grpSpPr>
          <a:xfrm>
            <a:off x="3469653" y="2095259"/>
            <a:ext cx="5074920" cy="599467"/>
            <a:chOff x="3469653" y="2236878"/>
            <a:chExt cx="5074920" cy="73152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71865FD-227D-D582-AFA7-C914B3181D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69653" y="2236878"/>
              <a:ext cx="1901952" cy="7315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3AEC659-740D-A2B7-C7AC-221151892189}"/>
                </a:ext>
              </a:extLst>
            </p:cNvPr>
            <p:cNvCxnSpPr>
              <a:cxnSpLocks/>
            </p:cNvCxnSpPr>
            <p:nvPr/>
          </p:nvCxnSpPr>
          <p:spPr>
            <a:xfrm>
              <a:off x="6660909" y="2236878"/>
              <a:ext cx="1883664" cy="7315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5200DAC-5A74-0715-4D77-604C820E63D6}"/>
              </a:ext>
            </a:extLst>
          </p:cNvPr>
          <p:cNvGrpSpPr/>
          <p:nvPr/>
        </p:nvGrpSpPr>
        <p:grpSpPr>
          <a:xfrm>
            <a:off x="3662039" y="1367331"/>
            <a:ext cx="4867922" cy="670835"/>
            <a:chOff x="7861038" y="3117535"/>
            <a:chExt cx="6589279" cy="137119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C843E28-7172-16E1-1D84-38370B095535}"/>
                </a:ext>
              </a:extLst>
            </p:cNvPr>
            <p:cNvSpPr txBox="1"/>
            <p:nvPr/>
          </p:nvSpPr>
          <p:spPr>
            <a:xfrm>
              <a:off x="7861038" y="3117535"/>
              <a:ext cx="6589279" cy="137119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endParaRPr lang="en-US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836CB0E-1CC1-50AF-28D3-979DDE6DF73C}"/>
                    </a:ext>
                  </a:extLst>
                </p:cNvPr>
                <p:cNvSpPr txBox="1"/>
                <p:nvPr/>
              </p:nvSpPr>
              <p:spPr>
                <a:xfrm>
                  <a:off x="8143454" y="3346332"/>
                  <a:ext cx="5799994" cy="8807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|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𝑆𝑖𝑧𝑒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d>
                          </m:e>
                        </m:fun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𝑆𝑖𝑧𝑒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}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836CB0E-1CC1-50AF-28D3-979DDE6DF7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3454" y="3346332"/>
                  <a:ext cx="5799994" cy="88074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A852FC9-25B4-724A-E7C1-4BDD80C53359}"/>
              </a:ext>
            </a:extLst>
          </p:cNvPr>
          <p:cNvSpPr txBox="1"/>
          <p:nvPr/>
        </p:nvSpPr>
        <p:spPr>
          <a:xfrm>
            <a:off x="927825" y="2730506"/>
            <a:ext cx="3557827" cy="16692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4840C3-176E-1899-724D-7C54FDD22028}"/>
              </a:ext>
            </a:extLst>
          </p:cNvPr>
          <p:cNvSpPr txBox="1"/>
          <p:nvPr/>
        </p:nvSpPr>
        <p:spPr>
          <a:xfrm>
            <a:off x="1147842" y="3032166"/>
            <a:ext cx="48" cy="6892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E038359-D483-6687-A3DE-5DFF4905548F}"/>
                  </a:ext>
                </a:extLst>
              </p:cNvPr>
              <p:cNvSpPr txBox="1"/>
              <p:nvPr/>
            </p:nvSpPr>
            <p:spPr>
              <a:xfrm>
                <a:off x="1338239" y="2923562"/>
                <a:ext cx="245917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Increases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E038359-D483-6687-A3DE-5DFF49055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239" y="2923562"/>
                <a:ext cx="2459176" cy="461665"/>
              </a:xfrm>
              <a:prstGeom prst="rect">
                <a:avLst/>
              </a:prstGeom>
              <a:blipFill>
                <a:blip r:embed="rId3"/>
                <a:stretch>
                  <a:fillRect l="-397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0F3B1201-274D-63B6-373C-7A22981BDBF8}"/>
              </a:ext>
            </a:extLst>
          </p:cNvPr>
          <p:cNvSpPr txBox="1"/>
          <p:nvPr/>
        </p:nvSpPr>
        <p:spPr>
          <a:xfrm>
            <a:off x="971553" y="3597496"/>
            <a:ext cx="33484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Decreasing Failure Rate </a:t>
            </a:r>
            <a:r>
              <a:rPr lang="en-US" sz="2400" b="1" dirty="0"/>
              <a:t>D.F.R.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C753A45-9A36-D01A-3A13-EF3B814E9C5A}"/>
              </a:ext>
            </a:extLst>
          </p:cNvPr>
          <p:cNvSpPr txBox="1"/>
          <p:nvPr/>
        </p:nvSpPr>
        <p:spPr>
          <a:xfrm>
            <a:off x="7429005" y="3564686"/>
            <a:ext cx="33484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Increasing Failure Rate </a:t>
            </a:r>
            <a:r>
              <a:rPr lang="en-US" sz="2400" b="1" dirty="0"/>
              <a:t>I.F.R.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B1D8F58-624A-367D-C81A-25AE6667CF32}"/>
                  </a:ext>
                </a:extLst>
              </p:cNvPr>
              <p:cNvSpPr txBox="1"/>
              <p:nvPr/>
            </p:nvSpPr>
            <p:spPr>
              <a:xfrm>
                <a:off x="7910408" y="2957869"/>
                <a:ext cx="245917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Decreases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B1D8F58-624A-367D-C81A-25AE6667CF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0408" y="2957869"/>
                <a:ext cx="2459176" cy="461665"/>
              </a:xfrm>
              <a:prstGeom prst="rect">
                <a:avLst/>
              </a:prstGeom>
              <a:blipFill>
                <a:blip r:embed="rId4"/>
                <a:stretch>
                  <a:fillRect l="-397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F9D880A7-AE00-DCAD-2224-F288653AE1D2}"/>
              </a:ext>
            </a:extLst>
          </p:cNvPr>
          <p:cNvSpPr txBox="1"/>
          <p:nvPr/>
        </p:nvSpPr>
        <p:spPr>
          <a:xfrm>
            <a:off x="1196979" y="4745280"/>
            <a:ext cx="32793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The longer you’ve lived, the longer you’ll live …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6F5B98C-4E3A-9C95-9F59-45CC71F90120}"/>
              </a:ext>
            </a:extLst>
          </p:cNvPr>
          <p:cNvSpPr txBox="1"/>
          <p:nvPr/>
        </p:nvSpPr>
        <p:spPr>
          <a:xfrm>
            <a:off x="7715708" y="4698661"/>
            <a:ext cx="32793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The longer you’ve lived, the sooner you’ll die 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500079-922D-9287-91DC-FABA6EF1B53B}"/>
              </a:ext>
            </a:extLst>
          </p:cNvPr>
          <p:cNvSpPr/>
          <p:nvPr/>
        </p:nvSpPr>
        <p:spPr>
          <a:xfrm>
            <a:off x="419099" y="5715000"/>
            <a:ext cx="4952505" cy="8075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Time you’ve been friends with someone.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Time you’ve lived in your home.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82C0F2-C4B8-3DFD-BBF2-640F7F26237E}"/>
              </a:ext>
            </a:extLst>
          </p:cNvPr>
          <p:cNvSpPr/>
          <p:nvPr/>
        </p:nvSpPr>
        <p:spPr>
          <a:xfrm>
            <a:off x="6828279" y="5704201"/>
            <a:ext cx="4952505" cy="8075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Lifetime of a car.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Lifetime of a washing machine.</a:t>
            </a:r>
          </a:p>
        </p:txBody>
      </p:sp>
    </p:spTree>
    <p:extLst>
      <p:ext uri="{BB962C8B-B14F-4D97-AF65-F5344CB8AC3E}">
        <p14:creationId xmlns:p14="http://schemas.microsoft.com/office/powerpoint/2010/main" val="141386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Failure rate: definition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/>
              <p:nvPr/>
            </p:nvSpPr>
            <p:spPr>
              <a:xfrm>
                <a:off x="941313" y="1091646"/>
                <a:ext cx="10412487" cy="165263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Definition</a:t>
                </a:r>
                <a:r>
                  <a:rPr lang="en-US" sz="2400" dirty="0"/>
                  <a:t>:  For continuous </a:t>
                </a:r>
                <a:r>
                  <a:rPr lang="en-US" sz="2400" dirty="0" err="1"/>
                  <a:t>r.v.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with </a:t>
                </a:r>
                <a:r>
                  <a:rPr lang="en-US" sz="2400" dirty="0" err="1"/>
                  <a:t>p.d.f.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 and tail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 dirty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sz="2400" i="1" dirty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sub>
                            </m:sSub>
                          </m:e>
                        </m:acc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m:rPr>
                            <m:nor/>
                          </m:rPr>
                          <a:rPr lang="en-US" sz="2400" dirty="0"/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  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en-US" sz="2400" dirty="0"/>
              </a:p>
              <a:p>
                <a:r>
                  <a:rPr lang="en-US" sz="2400" dirty="0"/>
                  <a:t>the </a:t>
                </a:r>
                <a:r>
                  <a:rPr lang="en-US" sz="2400" b="1" dirty="0"/>
                  <a:t>failure rate function</a:t>
                </a:r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 is: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)=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acc>
                                <m:accPr>
                                  <m:chr m:val="̅"/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sz="2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sub>
                                  </m:sSub>
                                </m:e>
                              </m:acc>
                              <m:d>
                                <m:dPr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den>
                          </m:f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313" y="1091646"/>
                <a:ext cx="10412487" cy="1652632"/>
              </a:xfrm>
              <a:prstGeom prst="rect">
                <a:avLst/>
              </a:prstGeom>
              <a:blipFill>
                <a:blip r:embed="rId3"/>
                <a:stretch>
                  <a:fillRect l="-818" t="-256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792ABEB8-1D5E-4E44-CC07-1336A9B67262}"/>
              </a:ext>
            </a:extLst>
          </p:cNvPr>
          <p:cNvGrpSpPr/>
          <p:nvPr/>
        </p:nvGrpSpPr>
        <p:grpSpPr>
          <a:xfrm>
            <a:off x="7107703" y="2319046"/>
            <a:ext cx="4071012" cy="1200329"/>
            <a:chOff x="7107703" y="2319046"/>
            <a:chExt cx="4071012" cy="12003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F9D880A7-AE00-DCAD-2224-F288653AE1D2}"/>
                    </a:ext>
                  </a:extLst>
                </p:cNvPr>
                <p:cNvSpPr txBox="1"/>
                <p:nvPr/>
              </p:nvSpPr>
              <p:spPr>
                <a:xfrm>
                  <a:off x="7899400" y="2319046"/>
                  <a:ext cx="3279315" cy="1200329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Looks like a conditional pdf, where we’re conditioning on </a:t>
                  </a:r>
                  <a14:m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40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en-US" sz="2400" dirty="0">
                    <a:solidFill>
                      <a:schemeClr val="accent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F9D880A7-AE00-DCAD-2224-F288653AE1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99400" y="2319046"/>
                  <a:ext cx="3279315" cy="1200329"/>
                </a:xfrm>
                <a:prstGeom prst="rect">
                  <a:avLst/>
                </a:prstGeom>
                <a:blipFill>
                  <a:blip r:embed="rId4"/>
                  <a:stretch>
                    <a:fillRect l="-2974" t="-4061" b="-10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Arrow: Left 33">
              <a:extLst>
                <a:ext uri="{FF2B5EF4-FFF2-40B4-BE49-F238E27FC236}">
                  <a16:creationId xmlns:a16="http://schemas.microsoft.com/office/drawing/2014/main" id="{2E302F43-774D-873D-54DC-B1BC0E943463}"/>
                </a:ext>
              </a:extLst>
            </p:cNvPr>
            <p:cNvSpPr/>
            <p:nvPr/>
          </p:nvSpPr>
          <p:spPr>
            <a:xfrm rot="1589540">
              <a:off x="7107703" y="2376281"/>
              <a:ext cx="834520" cy="232209"/>
            </a:xfrm>
            <a:prstGeom prst="leftArrow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99D4CB8-7B58-2E9C-FDD4-03D7F9FA7129}"/>
                  </a:ext>
                </a:extLst>
              </p:cNvPr>
              <p:cNvSpPr txBox="1"/>
              <p:nvPr/>
            </p:nvSpPr>
            <p:spPr>
              <a:xfrm>
                <a:off x="685799" y="3484679"/>
                <a:ext cx="383540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, 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99D4CB8-7B58-2E9C-FDD4-03D7F9FA7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9" y="3484679"/>
                <a:ext cx="3835401" cy="461665"/>
              </a:xfrm>
              <a:prstGeom prst="rect">
                <a:avLst/>
              </a:prstGeom>
              <a:blipFill>
                <a:blip r:embed="rId5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E9224AE-E9C3-7637-56A2-8125855371BB}"/>
                  </a:ext>
                </a:extLst>
              </p:cNvPr>
              <p:cNvSpPr txBox="1"/>
              <p:nvPr/>
            </p:nvSpPr>
            <p:spPr>
              <a:xfrm>
                <a:off x="4427731" y="4483191"/>
                <a:ext cx="1228725" cy="9272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num>
                            <m:den>
                              <m:acc>
                                <m:accPr>
                                  <m:chr m:val="̅"/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sz="2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sub>
                                  </m:sSub>
                                </m:e>
                              </m:acc>
                              <m:d>
                                <m:dPr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den>
                          </m:f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E9224AE-E9C3-7637-56A2-812585537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731" y="4483191"/>
                <a:ext cx="1228725" cy="927242"/>
              </a:xfrm>
              <a:prstGeom prst="rect">
                <a:avLst/>
              </a:prstGeom>
              <a:blipFill>
                <a:blip r:embed="rId6"/>
                <a:stretch>
                  <a:fillRect r="-11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D41695B-70E4-20E2-CCAD-33BA71C175DC}"/>
                  </a:ext>
                </a:extLst>
              </p:cNvPr>
              <p:cNvSpPr txBox="1"/>
              <p:nvPr/>
            </p:nvSpPr>
            <p:spPr>
              <a:xfrm>
                <a:off x="4381497" y="5724763"/>
                <a:ext cx="16682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D41695B-70E4-20E2-CCAD-33BA71C175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497" y="5724763"/>
                <a:ext cx="1668269" cy="461665"/>
              </a:xfrm>
              <a:prstGeom prst="rect">
                <a:avLst/>
              </a:prstGeom>
              <a:blipFill>
                <a:blip r:embed="rId7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D1499724-B49C-90D5-0676-6ADEF4622991}"/>
              </a:ext>
            </a:extLst>
          </p:cNvPr>
          <p:cNvGrpSpPr/>
          <p:nvPr/>
        </p:nvGrpSpPr>
        <p:grpSpPr>
          <a:xfrm>
            <a:off x="6049766" y="5410432"/>
            <a:ext cx="2916434" cy="1090329"/>
            <a:chOff x="6049766" y="5410432"/>
            <a:chExt cx="2916434" cy="1090329"/>
          </a:xfrm>
        </p:grpSpPr>
        <p:sp>
          <p:nvSpPr>
            <p:cNvPr id="44" name="Arrow: Left 43">
              <a:extLst>
                <a:ext uri="{FF2B5EF4-FFF2-40B4-BE49-F238E27FC236}">
                  <a16:creationId xmlns:a16="http://schemas.microsoft.com/office/drawing/2014/main" id="{5394AC1F-664B-A7AF-F5A4-BE87F888FAEA}"/>
                </a:ext>
              </a:extLst>
            </p:cNvPr>
            <p:cNvSpPr/>
            <p:nvPr/>
          </p:nvSpPr>
          <p:spPr>
            <a:xfrm>
              <a:off x="6049766" y="5799185"/>
              <a:ext cx="834520" cy="382016"/>
            </a:xfrm>
            <a:prstGeom prst="lef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53D4E6A-E897-A467-C3E9-9B4EFB8BCACD}"/>
                    </a:ext>
                  </a:extLst>
                </p:cNvPr>
                <p:cNvSpPr/>
                <p:nvPr/>
              </p:nvSpPr>
              <p:spPr>
                <a:xfrm>
                  <a:off x="6838051" y="5410432"/>
                  <a:ext cx="2128149" cy="1090329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accent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So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is the instantaneous</a:t>
                  </a:r>
                </a:p>
                <a:p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death rate! </a:t>
                  </a: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53D4E6A-E897-A467-C3E9-9B4EFB8BCA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8051" y="5410432"/>
                  <a:ext cx="2128149" cy="1090329"/>
                </a:xfrm>
                <a:prstGeom prst="rect">
                  <a:avLst/>
                </a:prstGeom>
                <a:blipFill>
                  <a:blip r:embed="rId8"/>
                  <a:stretch>
                    <a:fillRect l="-4274" t="-8889" b="-16667"/>
                  </a:stretch>
                </a:blipFill>
                <a:ln>
                  <a:solidFill>
                    <a:schemeClr val="accent5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2875F0D-9195-EE3A-009D-074D41415A63}"/>
                  </a:ext>
                </a:extLst>
              </p:cNvPr>
              <p:cNvSpPr txBox="1"/>
              <p:nvPr/>
            </p:nvSpPr>
            <p:spPr>
              <a:xfrm>
                <a:off x="4185529" y="3298401"/>
                <a:ext cx="3243476" cy="9237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num>
                            <m:den>
                              <m:r>
                                <a:rPr lang="en-US" sz="2400" b="1" i="1" dirty="0" smtClean="0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den>
                          </m:f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2875F0D-9195-EE3A-009D-074D41415A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529" y="3298401"/>
                <a:ext cx="3243476" cy="9237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A skull with crossed bones&#10;&#10;Description automatically generated with low confidence">
            <a:extLst>
              <a:ext uri="{FF2B5EF4-FFF2-40B4-BE49-F238E27FC236}">
                <a16:creationId xmlns:a16="http://schemas.microsoft.com/office/drawing/2014/main" id="{10798F04-44F0-5AFE-814C-D65BD43BA93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9057" y="4946812"/>
            <a:ext cx="2551468" cy="174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21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0" grpId="0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Failure rate: definition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99D4CB8-7B58-2E9C-FDD4-03D7F9FA7129}"/>
                  </a:ext>
                </a:extLst>
              </p:cNvPr>
              <p:cNvSpPr txBox="1"/>
              <p:nvPr/>
            </p:nvSpPr>
            <p:spPr>
              <a:xfrm>
                <a:off x="1184255" y="1390425"/>
                <a:ext cx="648695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d>
                            <m:dPr>
                              <m:begChr m:val="{"/>
                              <m:endChr m:val="|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 , 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}=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99D4CB8-7B58-2E9C-FDD4-03D7F9FA7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4255" y="1390425"/>
                <a:ext cx="648695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C0E68DB5-56D0-E64F-A516-C4134BD76E73}"/>
              </a:ext>
            </a:extLst>
          </p:cNvPr>
          <p:cNvGrpSpPr/>
          <p:nvPr/>
        </p:nvGrpSpPr>
        <p:grpSpPr>
          <a:xfrm>
            <a:off x="7278520" y="1106870"/>
            <a:ext cx="2916434" cy="1090329"/>
            <a:chOff x="7729932" y="1208257"/>
            <a:chExt cx="2916434" cy="1090329"/>
          </a:xfrm>
        </p:grpSpPr>
        <p:sp>
          <p:nvSpPr>
            <p:cNvPr id="44" name="Arrow: Left 43">
              <a:extLst>
                <a:ext uri="{FF2B5EF4-FFF2-40B4-BE49-F238E27FC236}">
                  <a16:creationId xmlns:a16="http://schemas.microsoft.com/office/drawing/2014/main" id="{5394AC1F-664B-A7AF-F5A4-BE87F888FAEA}"/>
                </a:ext>
              </a:extLst>
            </p:cNvPr>
            <p:cNvSpPr/>
            <p:nvPr/>
          </p:nvSpPr>
          <p:spPr>
            <a:xfrm>
              <a:off x="7729932" y="1597010"/>
              <a:ext cx="834520" cy="382016"/>
            </a:xfrm>
            <a:prstGeom prst="lef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53D4E6A-E897-A467-C3E9-9B4EFB8BCACD}"/>
                    </a:ext>
                  </a:extLst>
                </p:cNvPr>
                <p:cNvSpPr/>
                <p:nvPr/>
              </p:nvSpPr>
              <p:spPr>
                <a:xfrm>
                  <a:off x="8518217" y="1208257"/>
                  <a:ext cx="2128149" cy="1090329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accent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So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is the instantaneous</a:t>
                  </a:r>
                </a:p>
                <a:p>
                  <a:r>
                    <a:rPr lang="en-US" sz="2400" dirty="0">
                      <a:solidFill>
                        <a:schemeClr val="accent1">
                          <a:lumMod val="50000"/>
                        </a:schemeClr>
                      </a:solidFill>
                    </a:rPr>
                    <a:t>failure rate! </a:t>
                  </a: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353D4E6A-E897-A467-C3E9-9B4EFB8BCA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18217" y="1208257"/>
                  <a:ext cx="2128149" cy="1090329"/>
                </a:xfrm>
                <a:prstGeom prst="rect">
                  <a:avLst/>
                </a:prstGeom>
                <a:blipFill>
                  <a:blip r:embed="rId3"/>
                  <a:stretch>
                    <a:fillRect l="-3989" t="-8333" b="-17222"/>
                  </a:stretch>
                </a:blipFill>
                <a:ln>
                  <a:solidFill>
                    <a:schemeClr val="accent5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1A9361-D782-C8BA-BF35-95A5B505155D}"/>
              </a:ext>
            </a:extLst>
          </p:cNvPr>
          <p:cNvGrpSpPr/>
          <p:nvPr/>
        </p:nvGrpSpPr>
        <p:grpSpPr>
          <a:xfrm>
            <a:off x="4722471" y="1977112"/>
            <a:ext cx="3390569" cy="763152"/>
            <a:chOff x="4066928" y="2172108"/>
            <a:chExt cx="3390569" cy="931262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7273CD5-6CD0-D4A9-3EC9-CD9000B478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66928" y="2172108"/>
              <a:ext cx="1574157" cy="93126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FF4EC85-4B5C-5C54-8545-C1006C456EBB}"/>
                </a:ext>
              </a:extLst>
            </p:cNvPr>
            <p:cNvCxnSpPr>
              <a:cxnSpLocks/>
            </p:cNvCxnSpPr>
            <p:nvPr/>
          </p:nvCxnSpPr>
          <p:spPr>
            <a:xfrm>
              <a:off x="5907303" y="2182772"/>
              <a:ext cx="1550194" cy="89666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DE61FD1-B3AA-9BA3-B1A1-8361D74FED41}"/>
              </a:ext>
            </a:extLst>
          </p:cNvPr>
          <p:cNvGrpSpPr/>
          <p:nvPr/>
        </p:nvGrpSpPr>
        <p:grpSpPr>
          <a:xfrm>
            <a:off x="1887566" y="2764438"/>
            <a:ext cx="3710227" cy="1669233"/>
            <a:chOff x="1887566" y="2764438"/>
            <a:chExt cx="3710227" cy="16692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F5284D34-79C1-5885-965C-2C543D90C50C}"/>
                    </a:ext>
                  </a:extLst>
                </p:cNvPr>
                <p:cNvSpPr txBox="1"/>
                <p:nvPr/>
              </p:nvSpPr>
              <p:spPr>
                <a:xfrm>
                  <a:off x="2436891" y="2782183"/>
                  <a:ext cx="2459176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/>
                    <a:t>Increases with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a14:m>
                  <a:r>
                    <a:rPr lang="en-US" sz="2400" dirty="0"/>
                    <a:t> </a:t>
                  </a: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F5284D34-79C1-5885-965C-2C543D90C5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6891" y="2782183"/>
                  <a:ext cx="2459176" cy="461665"/>
                </a:xfrm>
                <a:prstGeom prst="rect">
                  <a:avLst/>
                </a:prstGeom>
                <a:blipFill>
                  <a:blip r:embed="rId6"/>
                  <a:stretch>
                    <a:fillRect l="-3970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03BBA03-7D73-0F98-5D25-360B694B495E}"/>
                </a:ext>
              </a:extLst>
            </p:cNvPr>
            <p:cNvSpPr txBox="1"/>
            <p:nvPr/>
          </p:nvSpPr>
          <p:spPr>
            <a:xfrm>
              <a:off x="1887566" y="3450274"/>
              <a:ext cx="334847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/>
                <a:t>Decreasing Failure Rate </a:t>
              </a:r>
              <a:r>
                <a:rPr lang="en-US" sz="2400" b="1" dirty="0"/>
                <a:t>D.F.R.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3345F02-8E1C-5AA9-1ACD-07A26B36C7FF}"/>
                </a:ext>
              </a:extLst>
            </p:cNvPr>
            <p:cNvGrpSpPr/>
            <p:nvPr/>
          </p:nvGrpSpPr>
          <p:grpSpPr>
            <a:xfrm>
              <a:off x="2039966" y="2764438"/>
              <a:ext cx="3557827" cy="1669233"/>
              <a:chOff x="7861038" y="3117535"/>
              <a:chExt cx="4865127" cy="1371199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200649A-A10A-B1EA-145F-B1A288365752}"/>
                  </a:ext>
                </a:extLst>
              </p:cNvPr>
              <p:cNvSpPr txBox="1"/>
              <p:nvPr/>
            </p:nvSpPr>
            <p:spPr>
              <a:xfrm>
                <a:off x="7861038" y="3117535"/>
                <a:ext cx="4865127" cy="13711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endParaRPr lang="en-US" sz="2400" dirty="0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5FB7141-3EB2-C18B-FAB1-E40174B3FDA6}"/>
                  </a:ext>
                </a:extLst>
              </p:cNvPr>
              <p:cNvSpPr txBox="1"/>
              <p:nvPr/>
            </p:nvSpPr>
            <p:spPr>
              <a:xfrm>
                <a:off x="8143454" y="3346332"/>
                <a:ext cx="65" cy="5661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endParaRPr lang="en-US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E6B1335-E468-5292-157C-17DDC2E0E65C}"/>
                    </a:ext>
                  </a:extLst>
                </p:cNvPr>
                <p:cNvSpPr txBox="1"/>
                <p:nvPr/>
              </p:nvSpPr>
              <p:spPr>
                <a:xfrm>
                  <a:off x="2171727" y="2947672"/>
                  <a:ext cx="3290173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decreases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with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E6B1335-E468-5292-157C-17DDC2E0E6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1727" y="2947672"/>
                  <a:ext cx="3290173" cy="461665"/>
                </a:xfrm>
                <a:prstGeom prst="rect">
                  <a:avLst/>
                </a:prstGeom>
                <a:blipFill>
                  <a:blip r:embed="rId7"/>
                  <a:stretch>
                    <a:fillRect b="-1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23D0ACB-BDA4-CC74-7FF6-8A74D332EFB5}"/>
                </a:ext>
              </a:extLst>
            </p:cNvPr>
            <p:cNvSpPr txBox="1"/>
            <p:nvPr/>
          </p:nvSpPr>
          <p:spPr>
            <a:xfrm>
              <a:off x="2039966" y="3602674"/>
              <a:ext cx="334847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/>
                <a:t>Decreasing Failure Rate </a:t>
              </a:r>
              <a:r>
                <a:rPr lang="en-US" sz="2400" b="1" dirty="0"/>
                <a:t>D.F.R.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AC2853C-9CFB-EE79-6ACA-DBBCF85E4F30}"/>
              </a:ext>
            </a:extLst>
          </p:cNvPr>
          <p:cNvSpPr/>
          <p:nvPr/>
        </p:nvSpPr>
        <p:spPr>
          <a:xfrm>
            <a:off x="2171727" y="4678769"/>
            <a:ext cx="3469995" cy="8075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Lifetime of friendship.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Time lived in home.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9CB58B2-4B69-B3DA-54F9-2D7955BA69E7}"/>
              </a:ext>
            </a:extLst>
          </p:cNvPr>
          <p:cNvSpPr/>
          <p:nvPr/>
        </p:nvSpPr>
        <p:spPr>
          <a:xfrm>
            <a:off x="7295934" y="4673370"/>
            <a:ext cx="3769737" cy="8075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Lifetime of a car.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Lifetime of a washing machine.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6CA6FE7-7D9F-9047-5AF3-9FDE466A13E2}"/>
              </a:ext>
            </a:extLst>
          </p:cNvPr>
          <p:cNvGrpSpPr/>
          <p:nvPr/>
        </p:nvGrpSpPr>
        <p:grpSpPr>
          <a:xfrm>
            <a:off x="7295934" y="2753639"/>
            <a:ext cx="3557827" cy="1669233"/>
            <a:chOff x="7295934" y="2753639"/>
            <a:chExt cx="3557827" cy="166923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04D50AC-9456-DEA4-A5A8-91741FC66438}"/>
                </a:ext>
              </a:extLst>
            </p:cNvPr>
            <p:cNvGrpSpPr/>
            <p:nvPr/>
          </p:nvGrpSpPr>
          <p:grpSpPr>
            <a:xfrm>
              <a:off x="7295934" y="2753639"/>
              <a:ext cx="3557827" cy="1669233"/>
              <a:chOff x="7861038" y="3117535"/>
              <a:chExt cx="4865127" cy="1371199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A2C23F-D9EC-E90A-E460-3ACF8445AF8B}"/>
                  </a:ext>
                </a:extLst>
              </p:cNvPr>
              <p:cNvSpPr txBox="1"/>
              <p:nvPr/>
            </p:nvSpPr>
            <p:spPr>
              <a:xfrm>
                <a:off x="7861038" y="3117535"/>
                <a:ext cx="4865127" cy="13711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endParaRPr lang="en-US" sz="2400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EA974BC-2E52-0CAC-064A-736D878546D9}"/>
                  </a:ext>
                </a:extLst>
              </p:cNvPr>
              <p:cNvSpPr txBox="1"/>
              <p:nvPr/>
            </p:nvSpPr>
            <p:spPr>
              <a:xfrm>
                <a:off x="8143454" y="3346332"/>
                <a:ext cx="65" cy="5661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7BF846E-6F4A-541A-6E63-28E20F9BB4D6}"/>
                </a:ext>
              </a:extLst>
            </p:cNvPr>
            <p:cNvSpPr txBox="1"/>
            <p:nvPr/>
          </p:nvSpPr>
          <p:spPr>
            <a:xfrm>
              <a:off x="7429005" y="3564686"/>
              <a:ext cx="334847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/>
                <a:t>Increasing Failure Rate </a:t>
              </a:r>
              <a:r>
                <a:rPr lang="en-US" sz="2400" b="1" dirty="0"/>
                <a:t>I.F.R.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478E52FB-ACAB-3A9E-43FB-9E9C5B66B319}"/>
                    </a:ext>
                  </a:extLst>
                </p:cNvPr>
                <p:cNvSpPr txBox="1"/>
                <p:nvPr/>
              </p:nvSpPr>
              <p:spPr>
                <a:xfrm>
                  <a:off x="7555564" y="2915128"/>
                  <a:ext cx="3290173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increases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with</m:t>
                      </m:r>
                    </m:oMath>
                  </a14:m>
                  <a:r>
                    <a:rPr lang="en-US" sz="2400" dirty="0">
                      <a:solidFill>
                        <a:schemeClr val="tx1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478E52FB-ACAB-3A9E-43FB-9E9C5B66B3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564" y="2915128"/>
                  <a:ext cx="3290173" cy="461665"/>
                </a:xfrm>
                <a:prstGeom prst="rect">
                  <a:avLst/>
                </a:prstGeom>
                <a:blipFill>
                  <a:blip r:embed="rId8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" name="Speech Bubble: Oval 32">
            <a:extLst>
              <a:ext uri="{FF2B5EF4-FFF2-40B4-BE49-F238E27FC236}">
                <a16:creationId xmlns:a16="http://schemas.microsoft.com/office/drawing/2014/main" id="{55726107-EA7C-9107-F3C3-6D441637F49B}"/>
              </a:ext>
            </a:extLst>
          </p:cNvPr>
          <p:cNvSpPr/>
          <p:nvPr/>
        </p:nvSpPr>
        <p:spPr>
          <a:xfrm>
            <a:off x="6886938" y="5817774"/>
            <a:ext cx="505717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Is there a distribution with constant failure rate?</a:t>
            </a:r>
          </a:p>
        </p:txBody>
      </p:sp>
      <p:pic>
        <p:nvPicPr>
          <p:cNvPr id="22" name="Picture 21" descr="A skull with crossed bones&#10;&#10;Description automatically generated with low confidence">
            <a:extLst>
              <a:ext uri="{FF2B5EF4-FFF2-40B4-BE49-F238E27FC236}">
                <a16:creationId xmlns:a16="http://schemas.microsoft.com/office/drawing/2014/main" id="{333F5310-EEE9-3349-D9E4-2A40789BEF4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110" y="1012964"/>
            <a:ext cx="1830890" cy="124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49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How does failure rate of job size affect P vs NP?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C1B6C3-468E-0CAC-80A0-EB7AF44C01F2}"/>
              </a:ext>
            </a:extLst>
          </p:cNvPr>
          <p:cNvSpPr txBox="1"/>
          <p:nvPr/>
        </p:nvSpPr>
        <p:spPr>
          <a:xfrm>
            <a:off x="1210993" y="3482152"/>
            <a:ext cx="8743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</a:t>
            </a:r>
            <a:r>
              <a:rPr lang="en-US" sz="2400" dirty="0"/>
              <a:t>  In CPU load balancing, which kind of job migration makes sense?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BD09F7-8258-2394-5261-8F2E52C25D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79" y="1205433"/>
            <a:ext cx="5473126" cy="187123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EC1494-F3B1-8E30-2A81-2E2E3C86DFC8}"/>
              </a:ext>
            </a:extLst>
          </p:cNvPr>
          <p:cNvSpPr/>
          <p:nvPr/>
        </p:nvSpPr>
        <p:spPr>
          <a:xfrm>
            <a:off x="7858875" y="1087920"/>
            <a:ext cx="2661306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dirty="0">
                <a:solidFill>
                  <a:srgbClr val="FF0000"/>
                </a:solidFill>
              </a:rPr>
              <a:t>CPU load balancing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Migrate jobs from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heavily-loaded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lightly-loaded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machines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1E5515-6512-AE0F-B00C-2547FF663395}"/>
              </a:ext>
            </a:extLst>
          </p:cNvPr>
          <p:cNvSpPr txBox="1"/>
          <p:nvPr/>
        </p:nvSpPr>
        <p:spPr>
          <a:xfrm>
            <a:off x="1305604" y="4380518"/>
            <a:ext cx="3637344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P</a:t>
            </a:r>
            <a:r>
              <a:rPr lang="en-US" sz="2400" b="1" u="sng" dirty="0">
                <a:solidFill>
                  <a:srgbClr val="FF0000"/>
                </a:solidFill>
              </a:rPr>
              <a:t>: Preemptive migration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Preempt/migrate jobs after they’ve started running.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“Active process migration.”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6D6A00-BF31-D4BF-B292-B2AEE12438ED}"/>
              </a:ext>
            </a:extLst>
          </p:cNvPr>
          <p:cNvSpPr txBox="1"/>
          <p:nvPr/>
        </p:nvSpPr>
        <p:spPr>
          <a:xfrm>
            <a:off x="5981687" y="4383181"/>
            <a:ext cx="3973016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NP</a:t>
            </a:r>
            <a:r>
              <a:rPr lang="en-US" sz="2400" b="1" u="sng" dirty="0">
                <a:solidFill>
                  <a:srgbClr val="FF0000"/>
                </a:solidFill>
              </a:rPr>
              <a:t>: Non-preemptive only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Don’t preempt job once it starts running. 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Only load balance newborns.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BF8713-C46F-B34D-B4FC-9675DDF69183}"/>
              </a:ext>
            </a:extLst>
          </p:cNvPr>
          <p:cNvSpPr txBox="1"/>
          <p:nvPr/>
        </p:nvSpPr>
        <p:spPr>
          <a:xfrm>
            <a:off x="5252089" y="4907841"/>
            <a:ext cx="6182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VS.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E90506-2166-87E0-304E-87DC3671E774}"/>
              </a:ext>
            </a:extLst>
          </p:cNvPr>
          <p:cNvSpPr/>
          <p:nvPr/>
        </p:nvSpPr>
        <p:spPr>
          <a:xfrm>
            <a:off x="1530181" y="6097749"/>
            <a:ext cx="3347164" cy="52069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If Job Size (CPU </a:t>
            </a:r>
            <a:r>
              <a:rPr lang="en-US" sz="2000" dirty="0" err="1">
                <a:solidFill>
                  <a:schemeClr val="bg1"/>
                </a:solidFill>
              </a:rPr>
              <a:t>reqt</a:t>
            </a:r>
            <a:r>
              <a:rPr lang="en-US" sz="2000" dirty="0">
                <a:solidFill>
                  <a:schemeClr val="bg1"/>
                </a:solidFill>
              </a:rPr>
              <a:t>.) has DFR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7F1F66-3AD5-FB38-E499-3F5012E9D3E2}"/>
              </a:ext>
            </a:extLst>
          </p:cNvPr>
          <p:cNvSpPr/>
          <p:nvPr/>
        </p:nvSpPr>
        <p:spPr>
          <a:xfrm>
            <a:off x="5989073" y="6084126"/>
            <a:ext cx="3973017" cy="52069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</a:rPr>
              <a:t>If Job Size (CPU </a:t>
            </a:r>
            <a:r>
              <a:rPr lang="en-US" sz="2000" dirty="0" err="1">
                <a:solidFill>
                  <a:schemeClr val="bg1"/>
                </a:solidFill>
              </a:rPr>
              <a:t>reqt</a:t>
            </a:r>
            <a:r>
              <a:rPr lang="en-US" sz="2000" dirty="0">
                <a:solidFill>
                  <a:schemeClr val="bg1"/>
                </a:solidFill>
              </a:rPr>
              <a:t>.) has IFR or CFR</a:t>
            </a:r>
          </a:p>
        </p:txBody>
      </p:sp>
    </p:spTree>
    <p:extLst>
      <p:ext uri="{BB962C8B-B14F-4D97-AF65-F5344CB8AC3E}">
        <p14:creationId xmlns:p14="http://schemas.microsoft.com/office/powerpoint/2010/main" val="332549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3" grpId="0" animBg="1"/>
      <p:bldP spid="15" grpId="0"/>
      <p:bldP spid="6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17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So what is the distribution of job size?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B3EB80D-69F3-66AF-2CFF-9EBDFA4611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136" y="1686314"/>
            <a:ext cx="6304357" cy="4111369"/>
          </a:xfrm>
          <a:prstGeom prst="rect">
            <a:avLst/>
          </a:prstGeom>
        </p:spPr>
      </p:pic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EF825CCB-EB19-0A32-3AA0-0ABDF2DB56D5}"/>
              </a:ext>
            </a:extLst>
          </p:cNvPr>
          <p:cNvSpPr/>
          <p:nvPr/>
        </p:nvSpPr>
        <p:spPr>
          <a:xfrm>
            <a:off x="8183301" y="2621478"/>
            <a:ext cx="342514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What distribution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is this?</a:t>
            </a:r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id="{3A82718C-E6F0-0920-4C0A-1958167CCE3E}"/>
              </a:ext>
            </a:extLst>
          </p:cNvPr>
          <p:cNvSpPr/>
          <p:nvPr/>
        </p:nvSpPr>
        <p:spPr>
          <a:xfrm>
            <a:off x="8361100" y="4085153"/>
            <a:ext cx="3653099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Looks like Exponential, but NOT!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5EC4C0-C6F0-8066-F684-E5004CBAB0C9}"/>
              </a:ext>
            </a:extLst>
          </p:cNvPr>
          <p:cNvSpPr txBox="1"/>
          <p:nvPr/>
        </p:nvSpPr>
        <p:spPr>
          <a:xfrm>
            <a:off x="3365665" y="795647"/>
            <a:ext cx="5942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Results of measurements of millions of jobs [</a:t>
            </a:r>
            <a:r>
              <a:rPr lang="en-US" dirty="0" err="1"/>
              <a:t>Sigmetrics</a:t>
            </a:r>
            <a:r>
              <a:rPr lang="en-US" dirty="0"/>
              <a:t> 1996]</a:t>
            </a:r>
          </a:p>
        </p:txBody>
      </p:sp>
    </p:spTree>
    <p:extLst>
      <p:ext uri="{BB962C8B-B14F-4D97-AF65-F5344CB8AC3E}">
        <p14:creationId xmlns:p14="http://schemas.microsoft.com/office/powerpoint/2010/main" val="129938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Let’s replot on a log-log scale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85CF8F-E844-C9B5-CFDA-7675D3B082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610" y="1575824"/>
            <a:ext cx="6546285" cy="4780526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47FE4969-A996-03AC-3794-EAFFCFC3A7C7}"/>
              </a:ext>
            </a:extLst>
          </p:cNvPr>
          <p:cNvGrpSpPr/>
          <p:nvPr/>
        </p:nvGrpSpPr>
        <p:grpSpPr>
          <a:xfrm>
            <a:off x="7969169" y="1393261"/>
            <a:ext cx="4045353" cy="2160167"/>
            <a:chOff x="7969169" y="1393261"/>
            <a:chExt cx="4045353" cy="216016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9B27CCF-5116-B0D4-BC6F-C1A9A99ED029}"/>
                </a:ext>
              </a:extLst>
            </p:cNvPr>
            <p:cNvSpPr/>
            <p:nvPr/>
          </p:nvSpPr>
          <p:spPr>
            <a:xfrm>
              <a:off x="7969169" y="1393261"/>
              <a:ext cx="4045353" cy="216016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DE97937-7232-6A07-FF6E-BD693E4A8A91}"/>
                    </a:ext>
                  </a:extLst>
                </p:cNvPr>
                <p:cNvSpPr txBox="1"/>
                <p:nvPr/>
              </p:nvSpPr>
              <p:spPr>
                <a:xfrm>
                  <a:off x="7969169" y="1649921"/>
                  <a:ext cx="3466618" cy="90172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𝑆𝑖𝑧𝑒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DE97937-7232-6A07-FF6E-BD693E4A8A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69169" y="1649921"/>
                  <a:ext cx="3466618" cy="90172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865C4E8-E1CE-124F-3940-6EB0921A7B1C}"/>
                    </a:ext>
                  </a:extLst>
                </p:cNvPr>
                <p:cNvSpPr txBox="1"/>
                <p:nvPr/>
              </p:nvSpPr>
              <p:spPr>
                <a:xfrm>
                  <a:off x="8341488" y="2792383"/>
                  <a:ext cx="346661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≥1)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865C4E8-E1CE-124F-3940-6EB0921A7B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1488" y="2792383"/>
                  <a:ext cx="3466618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1260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19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Properties of the job size distribution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1B3C36-9B9C-3A50-1581-3934394F286B}"/>
              </a:ext>
            </a:extLst>
          </p:cNvPr>
          <p:cNvGrpSpPr/>
          <p:nvPr/>
        </p:nvGrpSpPr>
        <p:grpSpPr>
          <a:xfrm>
            <a:off x="2942383" y="1133962"/>
            <a:ext cx="5434069" cy="1210015"/>
            <a:chOff x="2942383" y="1133962"/>
            <a:chExt cx="5434069" cy="121001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9B27CCF-5116-B0D4-BC6F-C1A9A99ED029}"/>
                </a:ext>
              </a:extLst>
            </p:cNvPr>
            <p:cNvSpPr/>
            <p:nvPr/>
          </p:nvSpPr>
          <p:spPr>
            <a:xfrm>
              <a:off x="3255379" y="1133962"/>
              <a:ext cx="5055243" cy="121001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DE97937-7232-6A07-FF6E-BD693E4A8A91}"/>
                    </a:ext>
                  </a:extLst>
                </p:cNvPr>
                <p:cNvSpPr txBox="1"/>
                <p:nvPr/>
              </p:nvSpPr>
              <p:spPr>
                <a:xfrm>
                  <a:off x="2942383" y="1288108"/>
                  <a:ext cx="3466618" cy="90172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𝑆𝑖𝑧𝑒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DE97937-7232-6A07-FF6E-BD693E4A8A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2383" y="1288108"/>
                  <a:ext cx="3466618" cy="90172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865C4E8-E1CE-124F-3940-6EB0921A7B1C}"/>
                    </a:ext>
                  </a:extLst>
                </p:cNvPr>
                <p:cNvSpPr txBox="1"/>
                <p:nvPr/>
              </p:nvSpPr>
              <p:spPr>
                <a:xfrm>
                  <a:off x="7058387" y="1482074"/>
                  <a:ext cx="1318065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≥1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865C4E8-E1CE-124F-3940-6EB0921A7B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58387" y="1482074"/>
                  <a:ext cx="1318065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9478085-44A2-98BB-7DAD-0BF44F593E48}"/>
                </a:ext>
              </a:extLst>
            </p:cNvPr>
            <p:cNvSpPr txBox="1"/>
            <p:nvPr/>
          </p:nvSpPr>
          <p:spPr>
            <a:xfrm>
              <a:off x="6204030" y="1482074"/>
              <a:ext cx="103593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where 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B037C0A-6527-84ED-3D88-1F237BE3252A}"/>
              </a:ext>
            </a:extLst>
          </p:cNvPr>
          <p:cNvSpPr txBox="1"/>
          <p:nvPr/>
        </p:nvSpPr>
        <p:spPr>
          <a:xfrm>
            <a:off x="2659922" y="2813638"/>
            <a:ext cx="6025106" cy="36074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7846B8CD-4B0B-8AEB-E810-150315F7B428}"/>
              </a:ext>
            </a:extLst>
          </p:cNvPr>
          <p:cNvSpPr/>
          <p:nvPr/>
        </p:nvSpPr>
        <p:spPr>
          <a:xfrm>
            <a:off x="8071356" y="2225341"/>
            <a:ext cx="342514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is this a valid distribution?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7E57460-F954-B166-68B8-B1371FF60DF6}"/>
                  </a:ext>
                </a:extLst>
              </p:cNvPr>
              <p:cNvSpPr txBox="1"/>
              <p:nvPr/>
            </p:nvSpPr>
            <p:spPr>
              <a:xfrm>
                <a:off x="3554496" y="5292824"/>
                <a:ext cx="2113208" cy="8891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7E57460-F954-B166-68B8-B1371FF60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496" y="5292824"/>
                <a:ext cx="2113208" cy="8891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 descr="Shape, arrow&#10;&#10;Description automatically generated">
            <a:extLst>
              <a:ext uri="{FF2B5EF4-FFF2-40B4-BE49-F238E27FC236}">
                <a16:creationId xmlns:a16="http://schemas.microsoft.com/office/drawing/2014/main" id="{6F493D4B-224B-2F87-EC02-0A529C407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958799" y="5374996"/>
            <a:ext cx="544590" cy="5046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66426D4-CB3F-7CBB-0DCE-391775BAAFFA}"/>
                  </a:ext>
                </a:extLst>
              </p:cNvPr>
              <p:cNvSpPr txBox="1"/>
              <p:nvPr/>
            </p:nvSpPr>
            <p:spPr>
              <a:xfrm>
                <a:off x="4301792" y="3714197"/>
                <a:ext cx="287260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=1 −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66426D4-CB3F-7CBB-0DCE-391775BAAF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792" y="3714197"/>
                <a:ext cx="2872609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/>
              <p:nvPr/>
            </p:nvSpPr>
            <p:spPr>
              <a:xfrm>
                <a:off x="4389429" y="4666837"/>
                <a:ext cx="211320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429" y="4666837"/>
                <a:ext cx="2113208" cy="461665"/>
              </a:xfrm>
              <a:prstGeom prst="rect">
                <a:avLst/>
              </a:prstGeom>
              <a:blipFill>
                <a:blip r:embed="rId8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3417563-60D5-B8F7-E0C2-3CB4021BD717}"/>
                  </a:ext>
                </a:extLst>
              </p:cNvPr>
              <p:cNvSpPr txBox="1"/>
              <p:nvPr/>
            </p:nvSpPr>
            <p:spPr>
              <a:xfrm>
                <a:off x="3758821" y="2902444"/>
                <a:ext cx="332476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̅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3417563-60D5-B8F7-E0C2-3CB4021BD7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821" y="2902444"/>
                <a:ext cx="3324766" cy="461665"/>
              </a:xfrm>
              <a:prstGeom prst="rect">
                <a:avLst/>
              </a:prstGeom>
              <a:blipFill>
                <a:blip r:embed="rId9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2E00069-BF0D-DE49-4E27-70845A468914}"/>
                  </a:ext>
                </a:extLst>
              </p:cNvPr>
              <p:cNvSpPr txBox="1"/>
              <p:nvPr/>
            </p:nvSpPr>
            <p:spPr>
              <a:xfrm>
                <a:off x="5338417" y="5307733"/>
                <a:ext cx="1836689" cy="8891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2E00069-BF0D-DE49-4E27-70845A4689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8417" y="5307733"/>
                <a:ext cx="1836689" cy="8891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EEE37BD-B481-B7A9-49CD-BF9BF86CB148}"/>
                  </a:ext>
                </a:extLst>
              </p:cNvPr>
              <p:cNvSpPr txBox="1"/>
              <p:nvPr/>
            </p:nvSpPr>
            <p:spPr>
              <a:xfrm>
                <a:off x="7108987" y="5521477"/>
                <a:ext cx="66817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EEE37BD-B481-B7A9-49CD-BF9BF86CB1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8987" y="5521477"/>
                <a:ext cx="668173" cy="461665"/>
              </a:xfrm>
              <a:prstGeom prst="rect">
                <a:avLst/>
              </a:prstGeom>
              <a:blipFill>
                <a:blip r:embed="rId11"/>
                <a:stretch>
                  <a:fillRect r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166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7" grpId="0"/>
      <p:bldP spid="21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Distributions we’ve seen so far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9BA034-FBC9-497C-A863-494E6A84D97F}"/>
              </a:ext>
            </a:extLst>
          </p:cNvPr>
          <p:cNvSpPr/>
          <p:nvPr/>
        </p:nvSpPr>
        <p:spPr>
          <a:xfrm>
            <a:off x="789759" y="1427083"/>
            <a:ext cx="6856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We’ve studied several continuous distributions so far: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675FFB2-EF39-731D-DF03-7A8A58F4DA20}"/>
                  </a:ext>
                </a:extLst>
              </p:cNvPr>
              <p:cNvSpPr/>
              <p:nvPr/>
            </p:nvSpPr>
            <p:spPr>
              <a:xfrm>
                <a:off x="3576008" y="2116594"/>
                <a:ext cx="2521781" cy="1938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Normal(</a:t>
                </a:r>
                <a:r>
                  <a:rPr lang="el-GR" sz="2400" dirty="0">
                    <a:solidFill>
                      <a:srgbClr val="0070C0"/>
                    </a:solidFill>
                  </a:rPr>
                  <a:t>μ</a:t>
                </a:r>
                <a:r>
                  <a:rPr lang="en-US" sz="2400" dirty="0">
                    <a:solidFill>
                      <a:srgbClr val="0070C0"/>
                    </a:solidFill>
                  </a:rPr>
                  <a:t> 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en-US" sz="2400" dirty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Uniform(a, b)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en-US" sz="2400" dirty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Exp(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</a:t>
                </a:r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675FFB2-EF39-731D-DF03-7A8A58F4D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008" y="2116594"/>
                <a:ext cx="2521781" cy="1938992"/>
              </a:xfrm>
              <a:prstGeom prst="rect">
                <a:avLst/>
              </a:prstGeom>
              <a:blipFill>
                <a:blip r:embed="rId2"/>
                <a:stretch>
                  <a:fillRect l="-3390" t="-2516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24C1B6C3-468E-0CAC-80A0-EB7AF44C01F2}"/>
              </a:ext>
            </a:extLst>
          </p:cNvPr>
          <p:cNvSpPr txBox="1"/>
          <p:nvPr/>
        </p:nvSpPr>
        <p:spPr>
          <a:xfrm>
            <a:off x="1013749" y="4482257"/>
            <a:ext cx="104693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</a:t>
            </a:r>
            <a:r>
              <a:rPr lang="en-US" sz="2400" dirty="0"/>
              <a:t>  Which of these represents CS distributions? 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</a:rPr>
              <a:t>distribution of file sizes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</a:rPr>
              <a:t>distribution of IP flow durations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</a:rPr>
              <a:t>distribution of job CPU usage</a:t>
            </a:r>
          </a:p>
        </p:txBody>
      </p:sp>
    </p:spTree>
    <p:extLst>
      <p:ext uri="{BB962C8B-B14F-4D97-AF65-F5344CB8AC3E}">
        <p14:creationId xmlns:p14="http://schemas.microsoft.com/office/powerpoint/2010/main" val="119216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DD9239E4-4335-DC18-6443-8DE07DCDFB6A}"/>
              </a:ext>
            </a:extLst>
          </p:cNvPr>
          <p:cNvSpPr txBox="1"/>
          <p:nvPr/>
        </p:nvSpPr>
        <p:spPr>
          <a:xfrm>
            <a:off x="2770447" y="2498123"/>
            <a:ext cx="6160902" cy="40900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20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Properties of the job size distribution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1B3C36-9B9C-3A50-1581-3934394F286B}"/>
              </a:ext>
            </a:extLst>
          </p:cNvPr>
          <p:cNvGrpSpPr/>
          <p:nvPr/>
        </p:nvGrpSpPr>
        <p:grpSpPr>
          <a:xfrm>
            <a:off x="2942383" y="1133962"/>
            <a:ext cx="5434069" cy="1210015"/>
            <a:chOff x="2942383" y="1133962"/>
            <a:chExt cx="5434069" cy="121001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9B27CCF-5116-B0D4-BC6F-C1A9A99ED029}"/>
                </a:ext>
              </a:extLst>
            </p:cNvPr>
            <p:cNvSpPr/>
            <p:nvPr/>
          </p:nvSpPr>
          <p:spPr>
            <a:xfrm>
              <a:off x="3255379" y="1133962"/>
              <a:ext cx="5055243" cy="121001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DE97937-7232-6A07-FF6E-BD693E4A8A91}"/>
                    </a:ext>
                  </a:extLst>
                </p:cNvPr>
                <p:cNvSpPr txBox="1"/>
                <p:nvPr/>
              </p:nvSpPr>
              <p:spPr>
                <a:xfrm>
                  <a:off x="2942383" y="1288108"/>
                  <a:ext cx="3466618" cy="90172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𝑆𝑖𝑧𝑒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8DE97937-7232-6A07-FF6E-BD693E4A8A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42383" y="1288108"/>
                  <a:ext cx="3466618" cy="90172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865C4E8-E1CE-124F-3940-6EB0921A7B1C}"/>
                    </a:ext>
                  </a:extLst>
                </p:cNvPr>
                <p:cNvSpPr txBox="1"/>
                <p:nvPr/>
              </p:nvSpPr>
              <p:spPr>
                <a:xfrm>
                  <a:off x="7058387" y="1482074"/>
                  <a:ext cx="1318065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≥1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865C4E8-E1CE-124F-3940-6EB0921A7B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58387" y="1482074"/>
                  <a:ext cx="1318065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9478085-44A2-98BB-7DAD-0BF44F593E48}"/>
                </a:ext>
              </a:extLst>
            </p:cNvPr>
            <p:cNvSpPr txBox="1"/>
            <p:nvPr/>
          </p:nvSpPr>
          <p:spPr>
            <a:xfrm>
              <a:off x="6204030" y="1482074"/>
              <a:ext cx="103593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where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B037C0A-6527-84ED-3D88-1F237BE3252A}"/>
                  </a:ext>
                </a:extLst>
              </p:cNvPr>
              <p:cNvSpPr txBox="1"/>
              <p:nvPr/>
            </p:nvSpPr>
            <p:spPr>
              <a:xfrm>
                <a:off x="4914453" y="4548641"/>
                <a:ext cx="3012553" cy="8891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B037C0A-6527-84ED-3D88-1F237BE325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453" y="4548641"/>
                <a:ext cx="3012553" cy="8891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7E57460-F954-B166-68B8-B1371FF60DF6}"/>
                  </a:ext>
                </a:extLst>
              </p:cNvPr>
              <p:cNvSpPr txBox="1"/>
              <p:nvPr/>
            </p:nvSpPr>
            <p:spPr>
              <a:xfrm>
                <a:off x="4332579" y="3522428"/>
                <a:ext cx="3742902" cy="8891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7E57460-F954-B166-68B8-B1371FF60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579" y="3522428"/>
                <a:ext cx="3742902" cy="8891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/>
              <p:nvPr/>
            </p:nvSpPr>
            <p:spPr>
              <a:xfrm>
                <a:off x="4332579" y="2749829"/>
                <a:ext cx="211320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579" y="2749829"/>
                <a:ext cx="2113208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8752A432-D18C-772D-E8A8-EAEA8FF37977}"/>
              </a:ext>
            </a:extLst>
          </p:cNvPr>
          <p:cNvSpPr/>
          <p:nvPr/>
        </p:nvSpPr>
        <p:spPr>
          <a:xfrm>
            <a:off x="8113853" y="2005294"/>
            <a:ext cx="342514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What is the mean of this distribution?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AF5859-991F-1F79-DCE9-043679791F64}"/>
                  </a:ext>
                </a:extLst>
              </p:cNvPr>
              <p:cNvSpPr txBox="1"/>
              <p:nvPr/>
            </p:nvSpPr>
            <p:spPr>
              <a:xfrm>
                <a:off x="5256068" y="5649758"/>
                <a:ext cx="2696251" cy="8891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=∞  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AF5859-991F-1F79-DCE9-043679791F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068" y="5649758"/>
                <a:ext cx="2696251" cy="8891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id="{D6B632C4-F692-0BD7-D4A4-D60EB6097471}"/>
              </a:ext>
            </a:extLst>
          </p:cNvPr>
          <p:cNvSpPr/>
          <p:nvPr/>
        </p:nvSpPr>
        <p:spPr>
          <a:xfrm>
            <a:off x="8269629" y="5548828"/>
            <a:ext cx="342514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All moments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are infinite!</a:t>
            </a:r>
          </a:p>
        </p:txBody>
      </p:sp>
    </p:spTree>
    <p:extLst>
      <p:ext uri="{BB962C8B-B14F-4D97-AF65-F5344CB8AC3E}">
        <p14:creationId xmlns:p14="http://schemas.microsoft.com/office/powerpoint/2010/main" val="42701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/>
      <p:bldP spid="2" grpId="0" animBg="1"/>
      <p:bldP spid="11" grpId="0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DD9239E4-4335-DC18-6443-8DE07DCDFB6A}"/>
              </a:ext>
            </a:extLst>
          </p:cNvPr>
          <p:cNvSpPr txBox="1"/>
          <p:nvPr/>
        </p:nvSpPr>
        <p:spPr>
          <a:xfrm>
            <a:off x="2509486" y="2448889"/>
            <a:ext cx="6160902" cy="40900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Properties of the job size distribution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B27CCF-5116-B0D4-BC6F-C1A9A99ED029}"/>
              </a:ext>
            </a:extLst>
          </p:cNvPr>
          <p:cNvSpPr/>
          <p:nvPr/>
        </p:nvSpPr>
        <p:spPr>
          <a:xfrm>
            <a:off x="3174224" y="1010508"/>
            <a:ext cx="5055243" cy="12100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DE97937-7232-6A07-FF6E-BD693E4A8A91}"/>
                  </a:ext>
                </a:extLst>
              </p:cNvPr>
              <p:cNvSpPr txBox="1"/>
              <p:nvPr/>
            </p:nvSpPr>
            <p:spPr>
              <a:xfrm>
                <a:off x="2942383" y="1288108"/>
                <a:ext cx="3466618" cy="9017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𝐏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𝑆𝑖𝑧𝑒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DE97937-7232-6A07-FF6E-BD693E4A8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2383" y="1288108"/>
                <a:ext cx="3466618" cy="901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65C4E8-E1CE-124F-3940-6EB0921A7B1C}"/>
                  </a:ext>
                </a:extLst>
              </p:cNvPr>
              <p:cNvSpPr txBox="1"/>
              <p:nvPr/>
            </p:nvSpPr>
            <p:spPr>
              <a:xfrm>
                <a:off x="7058387" y="1482074"/>
                <a:ext cx="131806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≥1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65C4E8-E1CE-124F-3940-6EB0921A7B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387" y="1482074"/>
                <a:ext cx="131806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E8D1B6D-8ACE-B395-EE7E-C3844161DD02}"/>
                  </a:ext>
                </a:extLst>
              </p:cNvPr>
              <p:cNvSpPr txBox="1"/>
              <p:nvPr/>
            </p:nvSpPr>
            <p:spPr>
              <a:xfrm>
                <a:off x="3496401" y="4520372"/>
                <a:ext cx="3466618" cy="8708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sub>
                              </m:sSub>
                            </m:e>
                          </m:acc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E8D1B6D-8ACE-B395-EE7E-C3844161DD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401" y="4520372"/>
                <a:ext cx="3466618" cy="8708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8B40FBD1-16BC-E10D-A511-70406A1596EB}"/>
              </a:ext>
            </a:extLst>
          </p:cNvPr>
          <p:cNvSpPr txBox="1"/>
          <p:nvPr/>
        </p:nvSpPr>
        <p:spPr>
          <a:xfrm>
            <a:off x="6179406" y="1510657"/>
            <a:ext cx="103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where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/>
              <p:nvPr/>
            </p:nvSpPr>
            <p:spPr>
              <a:xfrm>
                <a:off x="4332579" y="2749829"/>
                <a:ext cx="211320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579" y="2749829"/>
                <a:ext cx="2113208" cy="461665"/>
              </a:xfrm>
              <a:prstGeom prst="rect">
                <a:avLst/>
              </a:prstGeom>
              <a:blipFill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8752A432-D18C-772D-E8A8-EAEA8FF37977}"/>
              </a:ext>
            </a:extLst>
          </p:cNvPr>
          <p:cNvSpPr/>
          <p:nvPr/>
        </p:nvSpPr>
        <p:spPr>
          <a:xfrm>
            <a:off x="8113853" y="2005294"/>
            <a:ext cx="342514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What is the failure rate?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E8AF71-F6D7-0D96-1A9B-DEC983E9002A}"/>
                  </a:ext>
                </a:extLst>
              </p:cNvPr>
              <p:cNvSpPr txBox="1"/>
              <p:nvPr/>
            </p:nvSpPr>
            <p:spPr>
              <a:xfrm>
                <a:off x="3709222" y="3746577"/>
                <a:ext cx="332476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̅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E8AF71-F6D7-0D96-1A9B-DEC983E900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222" y="3746577"/>
                <a:ext cx="3324766" cy="461665"/>
              </a:xfrm>
              <a:prstGeom prst="rect">
                <a:avLst/>
              </a:prstGeom>
              <a:blipFill>
                <a:blip r:embed="rId6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D2EB57F9-C8DC-1C63-EDFF-775944B1AE2A}"/>
              </a:ext>
            </a:extLst>
          </p:cNvPr>
          <p:cNvGrpSpPr/>
          <p:nvPr/>
        </p:nvGrpSpPr>
        <p:grpSpPr>
          <a:xfrm>
            <a:off x="6179406" y="4493900"/>
            <a:ext cx="2050061" cy="1495866"/>
            <a:chOff x="6179406" y="4493900"/>
            <a:chExt cx="2050061" cy="149586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9478085-44A2-98BB-7DAD-0BF44F593E48}"/>
                </a:ext>
              </a:extLst>
            </p:cNvPr>
            <p:cNvSpPr txBox="1"/>
            <p:nvPr/>
          </p:nvSpPr>
          <p:spPr>
            <a:xfrm>
              <a:off x="7193533" y="5466546"/>
              <a:ext cx="103593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D.F.R. 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187E607-6C25-D4DF-582F-E4D8459EB8EB}"/>
                </a:ext>
              </a:extLst>
            </p:cNvPr>
            <p:cNvGrpSpPr/>
            <p:nvPr/>
          </p:nvGrpSpPr>
          <p:grpSpPr>
            <a:xfrm>
              <a:off x="6179406" y="4493900"/>
              <a:ext cx="1042596" cy="1057516"/>
              <a:chOff x="6179406" y="4493900"/>
              <a:chExt cx="1042596" cy="1057516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889E16B8-2773-DC8A-8D85-C8850C2894F3}"/>
                  </a:ext>
                </a:extLst>
              </p:cNvPr>
              <p:cNvSpPr/>
              <p:nvPr/>
            </p:nvSpPr>
            <p:spPr>
              <a:xfrm>
                <a:off x="6179406" y="4493900"/>
                <a:ext cx="459190" cy="946719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noFill/>
                </a:endParaRPr>
              </a:p>
            </p:txBody>
          </p: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58B6C7D7-8522-3DAA-3FF6-CDEFB572EA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704035" y="5208213"/>
                <a:ext cx="517967" cy="343203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227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/>
      <p:bldP spid="23" grpId="0"/>
      <p:bldP spid="2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DD9239E4-4335-DC18-6443-8DE07DCDFB6A}"/>
              </a:ext>
            </a:extLst>
          </p:cNvPr>
          <p:cNvSpPr txBox="1"/>
          <p:nvPr/>
        </p:nvSpPr>
        <p:spPr>
          <a:xfrm>
            <a:off x="3213836" y="3022118"/>
            <a:ext cx="5055243" cy="22206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Properties of the job size distribution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B27CCF-5116-B0D4-BC6F-C1A9A99ED029}"/>
              </a:ext>
            </a:extLst>
          </p:cNvPr>
          <p:cNvSpPr/>
          <p:nvPr/>
        </p:nvSpPr>
        <p:spPr>
          <a:xfrm>
            <a:off x="3174224" y="1010508"/>
            <a:ext cx="5055243" cy="12100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DE97937-7232-6A07-FF6E-BD693E4A8A91}"/>
                  </a:ext>
                </a:extLst>
              </p:cNvPr>
              <p:cNvSpPr txBox="1"/>
              <p:nvPr/>
            </p:nvSpPr>
            <p:spPr>
              <a:xfrm>
                <a:off x="2942383" y="1288108"/>
                <a:ext cx="3466618" cy="9017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𝐏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𝑆𝑖𝑧𝑒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DE97937-7232-6A07-FF6E-BD693E4A8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2383" y="1288108"/>
                <a:ext cx="3466618" cy="901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65C4E8-E1CE-124F-3940-6EB0921A7B1C}"/>
                  </a:ext>
                </a:extLst>
              </p:cNvPr>
              <p:cNvSpPr txBox="1"/>
              <p:nvPr/>
            </p:nvSpPr>
            <p:spPr>
              <a:xfrm>
                <a:off x="7058387" y="1482074"/>
                <a:ext cx="131806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≥1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65C4E8-E1CE-124F-3940-6EB0921A7B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387" y="1482074"/>
                <a:ext cx="131806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E8D1B6D-8ACE-B395-EE7E-C3844161DD02}"/>
                  </a:ext>
                </a:extLst>
              </p:cNvPr>
              <p:cNvSpPr txBox="1"/>
              <p:nvPr/>
            </p:nvSpPr>
            <p:spPr>
              <a:xfrm>
                <a:off x="6859740" y="3700323"/>
                <a:ext cx="711200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E8D1B6D-8ACE-B395-EE7E-C3844161DD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9740" y="3700323"/>
                <a:ext cx="711200" cy="7838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8B40FBD1-16BC-E10D-A511-70406A1596EB}"/>
              </a:ext>
            </a:extLst>
          </p:cNvPr>
          <p:cNvSpPr txBox="1"/>
          <p:nvPr/>
        </p:nvSpPr>
        <p:spPr>
          <a:xfrm>
            <a:off x="6179406" y="1510657"/>
            <a:ext cx="103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where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/>
              <p:nvPr/>
            </p:nvSpPr>
            <p:spPr>
              <a:xfrm>
                <a:off x="3205399" y="3908206"/>
                <a:ext cx="284428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𝐏</m:t>
                          </m:r>
                        </m:fName>
                        <m:e>
                          <m:d>
                            <m:dPr>
                              <m:begChr m:val="{"/>
                              <m:endChr m:val="|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&gt;2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B4F68E5-F1CC-4BC9-9F00-4A2D94B4E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399" y="3908206"/>
                <a:ext cx="2844286" cy="461665"/>
              </a:xfrm>
              <a:prstGeom prst="rect">
                <a:avLst/>
              </a:prstGeom>
              <a:blipFill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8752A432-D18C-772D-E8A8-EAEA8FF37977}"/>
              </a:ext>
            </a:extLst>
          </p:cNvPr>
          <p:cNvSpPr/>
          <p:nvPr/>
        </p:nvSpPr>
        <p:spPr>
          <a:xfrm>
            <a:off x="8113853" y="2005294"/>
            <a:ext cx="3425142" cy="80752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Doubling property?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DAFFF51-DB19-B17F-C0B4-612AFC85E3A7}"/>
                  </a:ext>
                </a:extLst>
              </p:cNvPr>
              <p:cNvSpPr txBox="1"/>
              <p:nvPr/>
            </p:nvSpPr>
            <p:spPr>
              <a:xfrm>
                <a:off x="5884070" y="3476132"/>
                <a:ext cx="1181100" cy="13258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DAFFF51-DB19-B17F-C0B4-612AFC85E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070" y="3476132"/>
                <a:ext cx="1181100" cy="13258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2D852E-4F8A-8CEF-EADD-144E1A5F5E4C}"/>
                  </a:ext>
                </a:extLst>
              </p:cNvPr>
              <p:cNvSpPr txBox="1"/>
              <p:nvPr/>
            </p:nvSpPr>
            <p:spPr>
              <a:xfrm>
                <a:off x="2055918" y="5705617"/>
                <a:ext cx="724048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Job of 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will make it to age 2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with probability half.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2D852E-4F8A-8CEF-EADD-144E1A5F5E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5918" y="5705617"/>
                <a:ext cx="7240482" cy="461665"/>
              </a:xfrm>
              <a:prstGeom prst="rect">
                <a:avLst/>
              </a:prstGeom>
              <a:blipFill>
                <a:blip r:embed="rId7"/>
                <a:stretch>
                  <a:fillRect l="-126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958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/>
      <p:bldP spid="23" grpId="0"/>
      <p:bldP spid="2" grpId="0" animBg="1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Pareto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/>
              <p:nvPr/>
            </p:nvSpPr>
            <p:spPr>
              <a:xfrm>
                <a:off x="1041722" y="1210688"/>
                <a:ext cx="10068771" cy="156966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Definition</a:t>
                </a:r>
                <a:r>
                  <a:rPr lang="en-US" sz="2400" dirty="0"/>
                  <a:t>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𝑃𝑎𝑟𝑒𝑡𝑜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if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</m:e>
                    </m:acc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bSup>
                  </m:oMath>
                </a14:m>
                <a:r>
                  <a:rPr lang="en-US" sz="2400" b="0" dirty="0"/>
                  <a:t>,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sz="2400" b="0" dirty="0"/>
              </a:p>
              <a:p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&lt;2.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722" y="1210688"/>
                <a:ext cx="10068771" cy="1569660"/>
              </a:xfrm>
              <a:prstGeom prst="rect">
                <a:avLst/>
              </a:prstGeom>
              <a:blipFill>
                <a:blip r:embed="rId2"/>
                <a:stretch>
                  <a:fillRect l="-907" t="-2703" b="-772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3F91FDA9-BD06-E674-2963-B734F98B8068}"/>
              </a:ext>
            </a:extLst>
          </p:cNvPr>
          <p:cNvGrpSpPr/>
          <p:nvPr/>
        </p:nvGrpSpPr>
        <p:grpSpPr>
          <a:xfrm>
            <a:off x="8301519" y="1162652"/>
            <a:ext cx="3513762" cy="1366463"/>
            <a:chOff x="8301519" y="1162652"/>
            <a:chExt cx="3513762" cy="1366463"/>
          </a:xfrm>
        </p:grpSpPr>
        <p:sp>
          <p:nvSpPr>
            <p:cNvPr id="15" name="Thought Bubble: Cloud 14">
              <a:extLst>
                <a:ext uri="{FF2B5EF4-FFF2-40B4-BE49-F238E27FC236}">
                  <a16:creationId xmlns:a16="http://schemas.microsoft.com/office/drawing/2014/main" id="{8F9ABF8D-930E-C27A-93E4-8A32B405EF66}"/>
                </a:ext>
              </a:extLst>
            </p:cNvPr>
            <p:cNvSpPr/>
            <p:nvPr/>
          </p:nvSpPr>
          <p:spPr>
            <a:xfrm>
              <a:off x="8301519" y="1162652"/>
              <a:ext cx="3513762" cy="1366463"/>
            </a:xfrm>
            <a:prstGeom prst="cloudCallout">
              <a:avLst>
                <a:gd name="adj1" fmla="val 55847"/>
                <a:gd name="adj2" fmla="val 59493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3B87A87-8330-A6CC-3032-2C373BAC7858}"/>
                </a:ext>
              </a:extLst>
            </p:cNvPr>
            <p:cNvSpPr txBox="1"/>
            <p:nvPr/>
          </p:nvSpPr>
          <p:spPr>
            <a:xfrm>
              <a:off x="8774131" y="1457231"/>
              <a:ext cx="26199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Pareto was an economist in 1900.</a:t>
              </a:r>
            </a:p>
          </p:txBody>
        </p:sp>
      </p:grpSp>
      <p:sp>
        <p:nvSpPr>
          <p:cNvPr id="28" name="Speech Bubble: Oval 27">
            <a:extLst>
              <a:ext uri="{FF2B5EF4-FFF2-40B4-BE49-F238E27FC236}">
                <a16:creationId xmlns:a16="http://schemas.microsoft.com/office/drawing/2014/main" id="{3EF4C2CA-A3D2-8BCF-E7A0-D729BB129D27}"/>
              </a:ext>
            </a:extLst>
          </p:cNvPr>
          <p:cNvSpPr/>
          <p:nvPr/>
        </p:nvSpPr>
        <p:spPr>
          <a:xfrm flipH="1">
            <a:off x="1151842" y="3605538"/>
            <a:ext cx="4606422" cy="1233162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What is the </a:t>
            </a:r>
            <a:r>
              <a:rPr lang="en-US" sz="2000" dirty="0" err="1">
                <a:solidFill>
                  <a:schemeClr val="bg1"/>
                </a:solidFill>
              </a:rPr>
              <a:t>distiribution</a:t>
            </a:r>
            <a:r>
              <a:rPr lang="en-US" sz="2000" dirty="0">
                <a:solidFill>
                  <a:schemeClr val="bg1"/>
                </a:solidFill>
              </a:rPr>
              <a:t> of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UNIX job sizes from 1996?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peech Bubble: Oval 5">
                <a:extLst>
                  <a:ext uri="{FF2B5EF4-FFF2-40B4-BE49-F238E27FC236}">
                    <a16:creationId xmlns:a16="http://schemas.microsoft.com/office/drawing/2014/main" id="{5F338578-CA2E-69DB-EF08-BF7F74E688DB}"/>
                  </a:ext>
                </a:extLst>
              </p:cNvPr>
              <p:cNvSpPr/>
              <p:nvPr/>
            </p:nvSpPr>
            <p:spPr>
              <a:xfrm flipH="1">
                <a:off x="5758264" y="4566086"/>
                <a:ext cx="4606422" cy="1233162"/>
              </a:xfrm>
              <a:prstGeom prst="wedgeEllipseCallout">
                <a:avLst>
                  <a:gd name="adj1" fmla="val -55408"/>
                  <a:gd name="adj2" fmla="val 74516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A: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𝑃𝑎𝑟𝑒𝑡𝑜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Speech Bubble: Oval 5">
                <a:extLst>
                  <a:ext uri="{FF2B5EF4-FFF2-40B4-BE49-F238E27FC236}">
                    <a16:creationId xmlns:a16="http://schemas.microsoft.com/office/drawing/2014/main" id="{5F338578-CA2E-69DB-EF08-BF7F74E688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758264" y="4566086"/>
                <a:ext cx="4606422" cy="1233162"/>
              </a:xfrm>
              <a:prstGeom prst="wedgeEllipseCallout">
                <a:avLst>
                  <a:gd name="adj1" fmla="val -55408"/>
                  <a:gd name="adj2" fmla="val 74516"/>
                </a:avLst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2B0C2F-DEAA-CE20-0B73-B3607C5E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4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8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Pareto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/>
              <p:nvPr/>
            </p:nvSpPr>
            <p:spPr>
              <a:xfrm>
                <a:off x="1041722" y="1210688"/>
                <a:ext cx="10068771" cy="156966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Definition</a:t>
                </a:r>
                <a:r>
                  <a:rPr lang="en-US" sz="2400" dirty="0"/>
                  <a:t>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𝑃𝑎𝑟𝑒𝑡𝑜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if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</m:e>
                    </m:acc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bSup>
                  </m:oMath>
                </a14:m>
                <a:r>
                  <a:rPr lang="en-US" sz="2400" b="0" dirty="0"/>
                  <a:t>,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sz="2400" b="0" dirty="0"/>
              </a:p>
              <a:p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&lt;2.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722" y="1210688"/>
                <a:ext cx="10068771" cy="1569660"/>
              </a:xfrm>
              <a:prstGeom prst="rect">
                <a:avLst/>
              </a:prstGeom>
              <a:blipFill>
                <a:blip r:embed="rId2"/>
                <a:stretch>
                  <a:fillRect l="-907" t="-2703" b="-772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29F78B-3992-B473-E6CB-3D8CD779E77C}"/>
                  </a:ext>
                </a:extLst>
              </p:cNvPr>
              <p:cNvSpPr txBox="1"/>
              <p:nvPr/>
            </p:nvSpPr>
            <p:spPr>
              <a:xfrm>
                <a:off x="1081506" y="2901826"/>
                <a:ext cx="10028987" cy="28007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u="sng" dirty="0"/>
                  <a:t>Properties of Pareto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 u="sng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u="sng" smtClean="0">
                            <a:latin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sz="2400" b="1" i="1" u="sng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u="sng" dirty="0"/>
                  <a:t>distribution</a:t>
                </a:r>
                <a:r>
                  <a:rPr lang="en-US" sz="2400" b="1" dirty="0"/>
                  <a:t>: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>
                    <a:solidFill>
                      <a:schemeClr val="accent5">
                        <a:lumMod val="75000"/>
                      </a:schemeClr>
                    </a:solidFill>
                  </a:rPr>
                  <a:t>DFR</a:t>
                </a:r>
              </a:p>
              <a:p>
                <a:pPr marL="457200" indent="-457200">
                  <a:buAutoNum type="arabicParenR" startAt="2"/>
                </a:pPr>
                <a:r>
                  <a:rPr lang="en-US" sz="2400" dirty="0">
                    <a:solidFill>
                      <a:schemeClr val="accent5">
                        <a:lumMod val="75000"/>
                      </a:schemeClr>
                    </a:solidFill>
                  </a:rPr>
                  <a:t>Infinite variance  </a:t>
                </a:r>
              </a:p>
              <a:p>
                <a:r>
                  <a:rPr lang="en-US" sz="2000" dirty="0"/>
                  <a:t>       -- Note: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000" dirty="0"/>
                  <a:t> is finite if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&gt;1,</m:t>
                    </m:r>
                    <m:r>
                      <m:rPr>
                        <m:nor/>
                      </m:rPr>
                      <a:rPr lang="en-US" sz="2000" b="0" i="0" dirty="0" smtClean="0"/>
                      <m:t>but</m:t>
                    </m:r>
                    <m:r>
                      <m:rPr>
                        <m:nor/>
                      </m:rPr>
                      <a:rPr lang="en-US" sz="2000" b="0" i="0" dirty="0" smtClean="0"/>
                      <m:t> </m:t>
                    </m:r>
                    <m:r>
                      <m:rPr>
                        <m:nor/>
                      </m:rPr>
                      <a:rPr lang="en-US" sz="2000" b="0" i="0" dirty="0" smtClean="0"/>
                      <m:t>infinite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if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≤1.  </m:t>
                    </m:r>
                  </m:oMath>
                </a14:m>
                <a:endParaRPr lang="en-US" sz="2000" b="0" dirty="0"/>
              </a:p>
              <a:p>
                <a:r>
                  <a:rPr lang="en-US" sz="2000" b="0" dirty="0"/>
                  <a:t>       -- All higher moments of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000" b="0" dirty="0"/>
                  <a:t> are infinite.</a:t>
                </a:r>
                <a:endParaRPr lang="en-US" sz="2000" dirty="0"/>
              </a:p>
              <a:p>
                <a:r>
                  <a:rPr lang="en-US" sz="2400" b="0" dirty="0">
                    <a:solidFill>
                      <a:schemeClr val="accent5">
                        <a:lumMod val="75000"/>
                      </a:schemeClr>
                    </a:solidFill>
                  </a:rPr>
                  <a:t>3) Heavy-tailed property: </a:t>
                </a:r>
                <a:r>
                  <a:rPr lang="en-US" sz="2400" dirty="0"/>
                  <a:t>The top 1% of jobs comprise 50% of the load</a:t>
                </a:r>
              </a:p>
              <a:p>
                <a:r>
                  <a:rPr lang="en-US" sz="2000" b="0" dirty="0"/>
                  <a:t>       -- For lower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b="0" dirty="0"/>
                  <a:t> we have a heavier tail.   </a:t>
                </a:r>
              </a:p>
              <a:p>
                <a:r>
                  <a:rPr lang="en-US" sz="2000" dirty="0"/>
                  <a:t>       -- </a:t>
                </a:r>
                <a:r>
                  <a:rPr lang="en-US" sz="2000" b="0" dirty="0"/>
                  <a:t>Higher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b="0" dirty="0"/>
                  <a:t> results in less heavy tail.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29F78B-3992-B473-E6CB-3D8CD779E7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506" y="2901826"/>
                <a:ext cx="10028987" cy="2800767"/>
              </a:xfrm>
              <a:prstGeom prst="rect">
                <a:avLst/>
              </a:prstGeom>
              <a:blipFill>
                <a:blip r:embed="rId3"/>
                <a:stretch>
                  <a:fillRect l="-972" t="-1743" b="-3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8F9ABF8D-930E-C27A-93E4-8A32B405EF66}"/>
              </a:ext>
            </a:extLst>
          </p:cNvPr>
          <p:cNvSpPr/>
          <p:nvPr/>
        </p:nvSpPr>
        <p:spPr>
          <a:xfrm>
            <a:off x="8301519" y="1162652"/>
            <a:ext cx="3513762" cy="1366463"/>
          </a:xfrm>
          <a:prstGeom prst="cloudCallout">
            <a:avLst>
              <a:gd name="adj1" fmla="val 55847"/>
              <a:gd name="adj2" fmla="val 59493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B87A87-8330-A6CC-3032-2C373BAC7858}"/>
              </a:ext>
            </a:extLst>
          </p:cNvPr>
          <p:cNvSpPr txBox="1"/>
          <p:nvPr/>
        </p:nvSpPr>
        <p:spPr>
          <a:xfrm>
            <a:off x="8774131" y="1457231"/>
            <a:ext cx="2619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Pareto was an economist in 1900.</a:t>
            </a:r>
          </a:p>
        </p:txBody>
      </p:sp>
      <p:sp>
        <p:nvSpPr>
          <p:cNvPr id="28" name="Speech Bubble: Oval 27">
            <a:extLst>
              <a:ext uri="{FF2B5EF4-FFF2-40B4-BE49-F238E27FC236}">
                <a16:creationId xmlns:a16="http://schemas.microsoft.com/office/drawing/2014/main" id="{3EF4C2CA-A3D2-8BCF-E7A0-D729BB129D27}"/>
              </a:ext>
            </a:extLst>
          </p:cNvPr>
          <p:cNvSpPr/>
          <p:nvPr/>
        </p:nvSpPr>
        <p:spPr>
          <a:xfrm flipH="1">
            <a:off x="300942" y="5945549"/>
            <a:ext cx="4606422" cy="712494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FF00"/>
                </a:solidFill>
              </a:rPr>
              <a:t>Q: Where do heavy tails come up in economics?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54FB65EB-24EE-8EF0-F8AE-331A17F01E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519" y="5314378"/>
            <a:ext cx="3168396" cy="122453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E318BF-ECAE-882B-BB43-FBE92263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4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Bounded-Pareto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/>
              <p:nvPr/>
            </p:nvSpPr>
            <p:spPr>
              <a:xfrm>
                <a:off x="682352" y="2228671"/>
                <a:ext cx="10028987" cy="193899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u="sng" dirty="0"/>
                  <a:t>Definition</a:t>
                </a:r>
                <a:r>
                  <a:rPr lang="en-US" sz="2400" dirty="0"/>
                  <a:t>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𝐵𝑜𝑢𝑛𝑑𝑒𝑑𝑃𝑎𝑟𝑒𝑡𝑜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0" i="0" dirty="0">
                  <a:latin typeface="Cambria Math" panose="02040503050406030204" pitchFamily="18" charset="0"/>
                </a:endParaRPr>
              </a:p>
              <a:p>
                <a:endParaRPr lang="en-US" sz="2400" b="0" i="1" dirty="0">
                  <a:latin typeface="Cambria Math" panose="02040503050406030204" pitchFamily="18" charset="0"/>
                </a:endParaRPr>
              </a:p>
              <a:p>
                <a:r>
                  <a:rPr lang="en-US" sz="2400" i="1" dirty="0">
                    <a:latin typeface="Cambria Math" panose="02040503050406030204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sz="2400" b="0" dirty="0"/>
                  <a:t> ,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b="0" dirty="0"/>
                  <a:t>   </a:t>
                </a:r>
              </a:p>
              <a:p>
                <a:endParaRPr lang="en-US" sz="2400" b="0" dirty="0"/>
              </a:p>
              <a:p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&lt;2</m:t>
                    </m:r>
                  </m:oMath>
                </a14:m>
                <a:r>
                  <a:rPr lang="en-US" sz="2400" dirty="0"/>
                  <a:t> and where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 is a normalizing constant.</a:t>
                </a: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43E28-7172-16E1-1D84-38370B095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52" y="2228671"/>
                <a:ext cx="10028987" cy="1938992"/>
              </a:xfrm>
              <a:prstGeom prst="rect">
                <a:avLst/>
              </a:prstGeom>
              <a:blipFill>
                <a:blip r:embed="rId3"/>
                <a:stretch>
                  <a:fillRect l="-911" t="-2188" b="-59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DCFB3EC-6991-9BD8-E827-DD943CC51B95}"/>
              </a:ext>
            </a:extLst>
          </p:cNvPr>
          <p:cNvSpPr txBox="1"/>
          <p:nvPr/>
        </p:nvSpPr>
        <p:spPr>
          <a:xfrm>
            <a:off x="596097" y="1059613"/>
            <a:ext cx="86289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Empirical distributions are always bounded.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EB47DC-C1D5-461E-76CE-43BEB3FEA8C0}"/>
                  </a:ext>
                </a:extLst>
              </p:cNvPr>
              <p:cNvSpPr txBox="1"/>
              <p:nvPr/>
            </p:nvSpPr>
            <p:spPr>
              <a:xfrm>
                <a:off x="682352" y="4891622"/>
                <a:ext cx="9680848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BoundedPareto has similar properties to Pareto:</a:t>
                </a:r>
              </a:p>
              <a:p>
                <a:r>
                  <a:rPr lang="en-US" sz="2400" dirty="0"/>
                  <a:t>-- (mostly) DFR</a:t>
                </a:r>
              </a:p>
              <a:p>
                <a:r>
                  <a:rPr lang="en-US" sz="2400" dirty="0"/>
                  <a:t>--  near-infinite variance</a:t>
                </a:r>
              </a:p>
              <a:p>
                <a:r>
                  <a:rPr lang="en-US" sz="2400" dirty="0"/>
                  <a:t>--  heavy-tailed property, assuming upper limit,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is large.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EB47DC-C1D5-461E-76CE-43BEB3FEA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52" y="4891622"/>
                <a:ext cx="9680848" cy="1569660"/>
              </a:xfrm>
              <a:prstGeom prst="rect">
                <a:avLst/>
              </a:prstGeom>
              <a:blipFill>
                <a:blip r:embed="rId4"/>
                <a:stretch>
                  <a:fillRect l="-1008" t="-3101" b="-7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8F991176-77B9-9F0D-3893-0746BAA63E23}"/>
              </a:ext>
            </a:extLst>
          </p:cNvPr>
          <p:cNvSpPr txBox="1"/>
          <p:nvPr/>
        </p:nvSpPr>
        <p:spPr>
          <a:xfrm>
            <a:off x="596097" y="1598908"/>
            <a:ext cx="86289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Bounded-Pareto distribution has a Pareto shape but is finite.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3525F9-D103-AB6E-DF89-3210D9144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25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F40D4B2-CDA6-43BE-5593-72B0E683AB1D}"/>
              </a:ext>
            </a:extLst>
          </p:cNvPr>
          <p:cNvGrpSpPr/>
          <p:nvPr/>
        </p:nvGrpSpPr>
        <p:grpSpPr>
          <a:xfrm>
            <a:off x="6096000" y="2056503"/>
            <a:ext cx="1261908" cy="646331"/>
            <a:chOff x="7399104" y="5998600"/>
            <a:chExt cx="1261908" cy="646331"/>
          </a:xfrm>
        </p:grpSpPr>
        <p:sp>
          <p:nvSpPr>
            <p:cNvPr id="7" name="Speech Bubble: Oval 6">
              <a:extLst>
                <a:ext uri="{FF2B5EF4-FFF2-40B4-BE49-F238E27FC236}">
                  <a16:creationId xmlns:a16="http://schemas.microsoft.com/office/drawing/2014/main" id="{6D82E740-F45C-B173-C524-E588D5CB680E}"/>
                </a:ext>
              </a:extLst>
            </p:cNvPr>
            <p:cNvSpPr/>
            <p:nvPr/>
          </p:nvSpPr>
          <p:spPr>
            <a:xfrm>
              <a:off x="7399104" y="6043705"/>
              <a:ext cx="1114747" cy="556123"/>
            </a:xfrm>
            <a:prstGeom prst="wedgeEllipseCallout">
              <a:avLst>
                <a:gd name="adj1" fmla="val -48151"/>
                <a:gd name="adj2" fmla="val 113799"/>
              </a:avLst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E20D470-AEA5-6F5F-7EDD-FBAEE02A55D2}"/>
                </a:ext>
              </a:extLst>
            </p:cNvPr>
            <p:cNvSpPr txBox="1"/>
            <p:nvPr/>
          </p:nvSpPr>
          <p:spPr>
            <a:xfrm flipH="1">
              <a:off x="7626832" y="5998600"/>
              <a:ext cx="103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FFFF"/>
                  </a:solidFill>
                </a:rPr>
                <a:t>lower</a:t>
              </a:r>
            </a:p>
            <a:p>
              <a:r>
                <a:rPr lang="en-US" dirty="0">
                  <a:solidFill>
                    <a:srgbClr val="FFFFFF"/>
                  </a:solidFill>
                </a:rPr>
                <a:t>limit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092298E-7CFF-2560-70FD-65EB6433C993}"/>
              </a:ext>
            </a:extLst>
          </p:cNvPr>
          <p:cNvGrpSpPr/>
          <p:nvPr/>
        </p:nvGrpSpPr>
        <p:grpSpPr>
          <a:xfrm>
            <a:off x="7274720" y="2056503"/>
            <a:ext cx="1261908" cy="646331"/>
            <a:chOff x="7399104" y="5998600"/>
            <a:chExt cx="1261908" cy="646331"/>
          </a:xfrm>
        </p:grpSpPr>
        <p:sp>
          <p:nvSpPr>
            <p:cNvPr id="16" name="Speech Bubble: Oval 15">
              <a:extLst>
                <a:ext uri="{FF2B5EF4-FFF2-40B4-BE49-F238E27FC236}">
                  <a16:creationId xmlns:a16="http://schemas.microsoft.com/office/drawing/2014/main" id="{0370DDD5-C274-2D7D-C3DA-C56DB563F10B}"/>
                </a:ext>
              </a:extLst>
            </p:cNvPr>
            <p:cNvSpPr/>
            <p:nvPr/>
          </p:nvSpPr>
          <p:spPr>
            <a:xfrm>
              <a:off x="7399104" y="6043705"/>
              <a:ext cx="1114747" cy="556123"/>
            </a:xfrm>
            <a:prstGeom prst="wedgeEllipseCallout">
              <a:avLst>
                <a:gd name="adj1" fmla="val -48151"/>
                <a:gd name="adj2" fmla="val 113799"/>
              </a:avLst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166758F-C788-78B9-58C9-0C2E1180E6D1}"/>
                </a:ext>
              </a:extLst>
            </p:cNvPr>
            <p:cNvSpPr txBox="1"/>
            <p:nvPr/>
          </p:nvSpPr>
          <p:spPr>
            <a:xfrm flipH="1">
              <a:off x="7626832" y="5998600"/>
              <a:ext cx="103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FFFF"/>
                  </a:solidFill>
                </a:rPr>
                <a:t>upper</a:t>
              </a:r>
            </a:p>
            <a:p>
              <a:r>
                <a:rPr lang="en-US" dirty="0">
                  <a:solidFill>
                    <a:srgbClr val="FFFFFF"/>
                  </a:solidFill>
                </a:rPr>
                <a:t>limit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736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What does all this mean for CPU load balancing?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29F78B-3992-B473-E6CB-3D8CD779E77C}"/>
                  </a:ext>
                </a:extLst>
              </p:cNvPr>
              <p:cNvSpPr txBox="1"/>
              <p:nvPr/>
            </p:nvSpPr>
            <p:spPr>
              <a:xfrm>
                <a:off x="446506" y="985692"/>
                <a:ext cx="10028987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u="sng" dirty="0"/>
                  <a:t>Properties of Pareto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 u="sng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u="sng" smtClean="0">
                            <a:latin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sz="2400" b="1" i="1" u="sng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u="sng" dirty="0"/>
                  <a:t>distribution</a:t>
                </a:r>
                <a:r>
                  <a:rPr lang="en-US" sz="2400" b="1" dirty="0"/>
                  <a:t>: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>
                    <a:solidFill>
                      <a:schemeClr val="accent5">
                        <a:lumMod val="75000"/>
                      </a:schemeClr>
                    </a:solidFill>
                  </a:rPr>
                  <a:t>DFR</a:t>
                </a:r>
              </a:p>
              <a:p>
                <a:pPr marL="457200" indent="-457200">
                  <a:buAutoNum type="arabicParenR" startAt="2"/>
                </a:pPr>
                <a:r>
                  <a:rPr lang="en-US" sz="2400" dirty="0">
                    <a:solidFill>
                      <a:schemeClr val="accent5">
                        <a:lumMod val="75000"/>
                      </a:schemeClr>
                    </a:solidFill>
                  </a:rPr>
                  <a:t>Infinite variance  </a:t>
                </a:r>
              </a:p>
              <a:p>
                <a:r>
                  <a:rPr lang="en-US" sz="2400" b="0" dirty="0">
                    <a:solidFill>
                      <a:schemeClr val="accent5">
                        <a:lumMod val="75000"/>
                      </a:schemeClr>
                    </a:solidFill>
                  </a:rPr>
                  <a:t>3)   Heavy-tailed property: </a:t>
                </a:r>
                <a:r>
                  <a:rPr lang="en-US" sz="2400" dirty="0"/>
                  <a:t>The top 1% of jobs comprise 50% of the load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29F78B-3992-B473-E6CB-3D8CD779E7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06" y="985692"/>
                <a:ext cx="10028987" cy="1569660"/>
              </a:xfrm>
              <a:prstGeom prst="rect">
                <a:avLst/>
              </a:prstGeom>
              <a:blipFill>
                <a:blip r:embed="rId2"/>
                <a:stretch>
                  <a:fillRect l="-973" t="-3113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6822EB5E-131E-C3CC-ECDB-BC800B0B6B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74" y="3611512"/>
            <a:ext cx="5473126" cy="18712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030A8F-A4A5-5C77-8E29-3D037D33E368}"/>
              </a:ext>
            </a:extLst>
          </p:cNvPr>
          <p:cNvSpPr txBox="1"/>
          <p:nvPr/>
        </p:nvSpPr>
        <p:spPr>
          <a:xfrm>
            <a:off x="6768604" y="3102344"/>
            <a:ext cx="496619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u="sng" dirty="0"/>
              <a:t>DFR </a:t>
            </a:r>
            <a:r>
              <a:rPr lang="en-US" sz="2400" u="sng" dirty="0">
                <a:sym typeface="Wingdings" panose="05000000000000000000" pitchFamily="2" charset="2"/>
              </a:rPr>
              <a:t>implies</a:t>
            </a:r>
            <a:r>
              <a:rPr lang="en-US" sz="2400" dirty="0">
                <a:sym typeface="Wingdings" panose="05000000000000000000" pitchFamily="2" charset="2"/>
              </a:rPr>
              <a:t>: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ym typeface="Wingdings" panose="05000000000000000000" pitchFamily="2" charset="2"/>
              </a:rPr>
              <a:t>Older jobs have higher            remaining sizes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ym typeface="Wingdings" panose="05000000000000000000" pitchFamily="2" charset="2"/>
              </a:rPr>
              <a:t>Pays to migrate older jobs</a:t>
            </a:r>
          </a:p>
          <a:p>
            <a:pPr lvl="1"/>
            <a:endParaRPr lang="en-US" sz="2400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u="sng" dirty="0">
                <a:sym typeface="Wingdings" panose="05000000000000000000" pitchFamily="2" charset="2"/>
              </a:rPr>
              <a:t>Heavy-tailed property implies</a:t>
            </a:r>
            <a:r>
              <a:rPr lang="en-US" sz="2400" dirty="0">
                <a:sym typeface="Wingdings" panose="05000000000000000000" pitchFamily="2" charset="2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ym typeface="Wingdings" panose="05000000000000000000" pitchFamily="2" charset="2"/>
              </a:rPr>
              <a:t>Can get significant load balancing benefit from only migrating 1% of jobs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08ED88-0FD6-A769-5859-3513428E2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What does all this mean for CPU load balancing?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2EB5E-131E-C3CC-ECDB-BC800B0B6B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760" y="920150"/>
            <a:ext cx="5473126" cy="18712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030A8F-A4A5-5C77-8E29-3D037D33E368}"/>
                  </a:ext>
                </a:extLst>
              </p:cNvPr>
              <p:cNvSpPr txBox="1"/>
              <p:nvPr/>
            </p:nvSpPr>
            <p:spPr>
              <a:xfrm>
                <a:off x="1190378" y="4236963"/>
                <a:ext cx="8979890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Measured CPU lifetimes of UNIX jobs:   </a:t>
                </a:r>
              </a:p>
              <a:p>
                <a:r>
                  <a:rPr lang="en-US" sz="2400" dirty="0"/>
                  <a:t>     </a:t>
                </a:r>
                <a:r>
                  <a:rPr lang="en-US" sz="2400" dirty="0" err="1"/>
                  <a:t>BoundedPareto</a:t>
                </a:r>
                <a:r>
                  <a:rPr lang="en-US" sz="2400" dirty="0"/>
                  <a:t>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) job size distribution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Very high squared coefficient of variation: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≈50.</m:t>
                    </m:r>
                  </m:oMath>
                </a14:m>
                <a:endParaRPr lang="en-US" sz="2400" dirty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Showed P-migration pays and is superior to NP-migration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Achieved CPU load balancing by only migrating the 4% oldest jobs.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030A8F-A4A5-5C77-8E29-3D037D33E3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378" y="4236963"/>
                <a:ext cx="8979890" cy="1938992"/>
              </a:xfrm>
              <a:prstGeom prst="rect">
                <a:avLst/>
              </a:prstGeom>
              <a:blipFill>
                <a:blip r:embed="rId3"/>
                <a:stretch>
                  <a:fillRect l="-883" t="-2516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052DA88-034F-6089-1CAB-FEBD7633F4E6}"/>
              </a:ext>
            </a:extLst>
          </p:cNvPr>
          <p:cNvSpPr txBox="1"/>
          <p:nvPr/>
        </p:nvSpPr>
        <p:spPr>
          <a:xfrm>
            <a:off x="467833" y="2971784"/>
            <a:ext cx="114193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[Harchol-Balter, Downey “Exploiting process lifetime distributions for CPU load balancing.”  SIGMETRICS </a:t>
            </a:r>
            <a:r>
              <a:rPr lang="en-US" dirty="0">
                <a:solidFill>
                  <a:srgbClr val="FF0000"/>
                </a:solidFill>
              </a:rPr>
              <a:t>1996</a:t>
            </a:r>
            <a:r>
              <a:rPr lang="en-US" dirty="0"/>
              <a:t> Best Paper.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A3F133-C4F1-ED3A-7B40-CAFBBD6E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9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What do jobs look like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52DA88-034F-6089-1CAB-FEBD7633F4E6}"/>
              </a:ext>
            </a:extLst>
          </p:cNvPr>
          <p:cNvSpPr txBox="1"/>
          <p:nvPr/>
        </p:nvSpPr>
        <p:spPr>
          <a:xfrm>
            <a:off x="405410" y="2067520"/>
            <a:ext cx="90052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[</a:t>
            </a:r>
            <a:r>
              <a:rPr lang="en-US" sz="2400" dirty="0" err="1"/>
              <a:t>Tirmazi</a:t>
            </a:r>
            <a:r>
              <a:rPr lang="en-US" sz="2400" dirty="0"/>
              <a:t> et al., “Borg: The Next Generation,”  USENIX 2020.]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AF51D-59FC-FB7E-EB3A-3C07E9F941D8}"/>
              </a:ext>
            </a:extLst>
          </p:cNvPr>
          <p:cNvSpPr txBox="1"/>
          <p:nvPr/>
        </p:nvSpPr>
        <p:spPr>
          <a:xfrm>
            <a:off x="405410" y="1280534"/>
            <a:ext cx="101355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2020</a:t>
            </a:r>
            <a:r>
              <a:rPr lang="en-US" sz="2400" dirty="0"/>
              <a:t> study of jobs at Google run in Google Borg scheduler: 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E20E9BD-E867-4512-4066-BE9B72E7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0500" y="6356349"/>
            <a:ext cx="2743200" cy="365125"/>
          </a:xfrm>
        </p:spPr>
        <p:txBody>
          <a:bodyPr/>
          <a:lstStyle/>
          <a:p>
            <a:fld id="{B5B0AFE2-E5B5-481A-93EB-F298E429E740}" type="slidenum">
              <a:rPr lang="en-US" smtClean="0"/>
              <a:t>28</a:t>
            </a:fld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C201D7-CDAE-BE10-D7FF-0AFD26AE53A5}"/>
              </a:ext>
            </a:extLst>
          </p:cNvPr>
          <p:cNvGrpSpPr/>
          <p:nvPr/>
        </p:nvGrpSpPr>
        <p:grpSpPr>
          <a:xfrm>
            <a:off x="3074514" y="4720585"/>
            <a:ext cx="4502089" cy="1346200"/>
            <a:chOff x="3074514" y="4720585"/>
            <a:chExt cx="4502089" cy="13462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FBA99EB-7F3A-11F1-43B5-8491AEED05E0}"/>
                </a:ext>
              </a:extLst>
            </p:cNvPr>
            <p:cNvSpPr/>
            <p:nvPr/>
          </p:nvSpPr>
          <p:spPr>
            <a:xfrm>
              <a:off x="4282004" y="4720585"/>
              <a:ext cx="3294599" cy="1346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983D1C2-258A-16A8-B41E-7D1FE349D6C6}"/>
                </a:ext>
              </a:extLst>
            </p:cNvPr>
            <p:cNvSpPr txBox="1"/>
            <p:nvPr/>
          </p:nvSpPr>
          <p:spPr>
            <a:xfrm>
              <a:off x="3074514" y="5090202"/>
              <a:ext cx="120749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# MB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60AF228-4D45-95C5-8093-C70773DE616A}"/>
              </a:ext>
            </a:extLst>
          </p:cNvPr>
          <p:cNvGrpSpPr/>
          <p:nvPr/>
        </p:nvGrpSpPr>
        <p:grpSpPr>
          <a:xfrm>
            <a:off x="2991964" y="3258561"/>
            <a:ext cx="4556793" cy="1483420"/>
            <a:chOff x="2991964" y="3258561"/>
            <a:chExt cx="4556793" cy="148342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CD56E129-FF81-14C9-37D6-AEA5A949A03B}"/>
                </a:ext>
              </a:extLst>
            </p:cNvPr>
            <p:cNvGrpSpPr/>
            <p:nvPr/>
          </p:nvGrpSpPr>
          <p:grpSpPr>
            <a:xfrm>
              <a:off x="2991964" y="3258561"/>
              <a:ext cx="4556793" cy="963062"/>
              <a:chOff x="2991964" y="3258561"/>
              <a:chExt cx="4556793" cy="963062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B92E914-5704-C286-4CC0-A2364F5E2DA7}"/>
                  </a:ext>
                </a:extLst>
              </p:cNvPr>
              <p:cNvSpPr/>
              <p:nvPr/>
            </p:nvSpPr>
            <p:spPr>
              <a:xfrm>
                <a:off x="4254158" y="3258561"/>
                <a:ext cx="3294599" cy="96306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BB5C069-BB87-BB13-0511-F5A74DCA2737}"/>
                  </a:ext>
                </a:extLst>
              </p:cNvPr>
              <p:cNvSpPr txBox="1"/>
              <p:nvPr/>
            </p:nvSpPr>
            <p:spPr>
              <a:xfrm>
                <a:off x="2991964" y="3512220"/>
                <a:ext cx="120749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# CPUs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873FD39-4923-382B-BE9C-0683E8281501}"/>
                </a:ext>
              </a:extLst>
            </p:cNvPr>
            <p:cNvGrpSpPr/>
            <p:nvPr/>
          </p:nvGrpSpPr>
          <p:grpSpPr>
            <a:xfrm>
              <a:off x="4282004" y="4280316"/>
              <a:ext cx="3246116" cy="461665"/>
              <a:chOff x="8549204" y="4017626"/>
              <a:chExt cx="2822607" cy="46166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687A741-65C8-40E8-56E2-3E0AC6ADA18D}"/>
                  </a:ext>
                </a:extLst>
              </p:cNvPr>
              <p:cNvSpPr txBox="1"/>
              <p:nvPr/>
            </p:nvSpPr>
            <p:spPr>
              <a:xfrm>
                <a:off x="9638785" y="4017626"/>
                <a:ext cx="120749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time</a:t>
                </a:r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00366B75-00CD-3094-E98A-2ECB37F404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14871" y="4245752"/>
                <a:ext cx="85694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1F6308D6-6981-AE07-DF87-3E0D9DC69C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549204" y="4248459"/>
                <a:ext cx="870261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EEEDFBAC-2270-0778-1A6B-8E0725444EA4}"/>
              </a:ext>
            </a:extLst>
          </p:cNvPr>
          <p:cNvSpPr txBox="1"/>
          <p:nvPr/>
        </p:nvSpPr>
        <p:spPr>
          <a:xfrm>
            <a:off x="5073350" y="3512220"/>
            <a:ext cx="22794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CPU-hours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38C8AAF-A938-1A3C-F0BD-63909719CEC7}"/>
              </a:ext>
            </a:extLst>
          </p:cNvPr>
          <p:cNvSpPr txBox="1"/>
          <p:nvPr/>
        </p:nvSpPr>
        <p:spPr>
          <a:xfrm>
            <a:off x="5149550" y="5190629"/>
            <a:ext cx="22794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MB-hours</a:t>
            </a:r>
          </a:p>
        </p:txBody>
      </p:sp>
    </p:spTree>
    <p:extLst>
      <p:ext uri="{BB962C8B-B14F-4D97-AF65-F5344CB8AC3E}">
        <p14:creationId xmlns:p14="http://schemas.microsoft.com/office/powerpoint/2010/main" val="207176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Compute usage today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AF51D-59FC-FB7E-EB3A-3C07E9F941D8}"/>
              </a:ext>
            </a:extLst>
          </p:cNvPr>
          <p:cNvSpPr txBox="1"/>
          <p:nvPr/>
        </p:nvSpPr>
        <p:spPr>
          <a:xfrm>
            <a:off x="405410" y="1280534"/>
            <a:ext cx="101355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2020 study of jobs at Google run in Google Borg scheduler: 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E20E9BD-E867-4512-4066-BE9B72E7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9400" y="6356349"/>
            <a:ext cx="2743200" cy="365125"/>
          </a:xfrm>
        </p:spPr>
        <p:txBody>
          <a:bodyPr/>
          <a:lstStyle/>
          <a:p>
            <a:fld id="{B5B0AFE2-E5B5-481A-93EB-F298E429E740}" type="slidenum">
              <a:rPr lang="en-US" smtClean="0"/>
              <a:t>29</a:t>
            </a:fld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D730FDD-2DEF-7224-1C04-3477399944CA}"/>
              </a:ext>
            </a:extLst>
          </p:cNvPr>
          <p:cNvGrpSpPr/>
          <p:nvPr/>
        </p:nvGrpSpPr>
        <p:grpSpPr>
          <a:xfrm>
            <a:off x="-451840" y="2308256"/>
            <a:ext cx="5619746" cy="3956349"/>
            <a:chOff x="-451840" y="2308256"/>
            <a:chExt cx="5619746" cy="3956349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ED5B433-BF78-65B9-8278-69247B530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203" y="2774761"/>
              <a:ext cx="4114800" cy="3297646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E7E70F55-D37D-961D-EC1B-5BD100AD72CE}"/>
                    </a:ext>
                  </a:extLst>
                </p:cNvPr>
                <p:cNvSpPr txBox="1"/>
                <p:nvPr/>
              </p:nvSpPr>
              <p:spPr>
                <a:xfrm>
                  <a:off x="-451840" y="2308256"/>
                  <a:ext cx="349507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⁡{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</a:rPr>
                          <m:t>CPU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</a:rPr>
                          <m:t>hours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lang="en-US" sz="2400" dirty="0">
                    <a:solidFill>
                      <a:schemeClr val="accent2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E7E70F55-D37D-961D-EC1B-5BD100AD72C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1840" y="2308256"/>
                  <a:ext cx="3495078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2E4D892-DBD7-407F-B3A8-367D8407CF80}"/>
                </a:ext>
              </a:extLst>
            </p:cNvPr>
            <p:cNvSpPr/>
            <p:nvPr/>
          </p:nvSpPr>
          <p:spPr>
            <a:xfrm>
              <a:off x="545306" y="2995208"/>
              <a:ext cx="279793" cy="28567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9E0E834-ECDB-3339-0097-664EFAB8342F}"/>
                </a:ext>
              </a:extLst>
            </p:cNvPr>
            <p:cNvSpPr/>
            <p:nvPr/>
          </p:nvSpPr>
          <p:spPr>
            <a:xfrm rot="5400000">
              <a:off x="2786658" y="4597491"/>
              <a:ext cx="279793" cy="28567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5BC40A5-6B90-52D5-F7BF-67D59BA7F00A}"/>
                    </a:ext>
                  </a:extLst>
                </p:cNvPr>
                <p:cNvSpPr txBox="1"/>
                <p:nvPr/>
              </p:nvSpPr>
              <p:spPr>
                <a:xfrm>
                  <a:off x="4379710" y="5802940"/>
                  <a:ext cx="788196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2400" dirty="0">
                    <a:solidFill>
                      <a:schemeClr val="accent2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5BC40A5-6B90-52D5-F7BF-67D59BA7F0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9710" y="5802940"/>
                  <a:ext cx="788196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BE8C5F7-F1E8-BD6F-88A3-D2B92B1E90C7}"/>
                  </a:ext>
                </a:extLst>
              </p:cNvPr>
              <p:cNvSpPr txBox="1"/>
              <p:nvPr/>
            </p:nvSpPr>
            <p:spPr>
              <a:xfrm>
                <a:off x="5473205" y="2316714"/>
                <a:ext cx="4870945" cy="26776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CPU-hours used by jobs span 9 orders of magnitude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Straight line on log-log scale fits Pareto(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=0.7</m:t>
                    </m:r>
                  </m:oMath>
                </a14:m>
                <a:r>
                  <a:rPr lang="en-US" sz="2400" dirty="0"/>
                  <a:t>) distribution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=23,000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Top 1% of jobs make up 99% of total CPU usage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BE8C5F7-F1E8-BD6F-88A3-D2B92B1E9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3205" y="2316714"/>
                <a:ext cx="4870945" cy="2677656"/>
              </a:xfrm>
              <a:prstGeom prst="rect">
                <a:avLst/>
              </a:prstGeom>
              <a:blipFill>
                <a:blip r:embed="rId5"/>
                <a:stretch>
                  <a:fillRect l="-1752" t="-1822" b="-4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D325E742-B96D-AD08-D431-923CB71A13B0}"/>
              </a:ext>
            </a:extLst>
          </p:cNvPr>
          <p:cNvSpPr txBox="1"/>
          <p:nvPr/>
        </p:nvSpPr>
        <p:spPr>
          <a:xfrm>
            <a:off x="5612979" y="5802940"/>
            <a:ext cx="60337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* For privacy reasons, all numbers shown are </a:t>
            </a:r>
          </a:p>
          <a:p>
            <a:r>
              <a:rPr lang="en-US" sz="1600" dirty="0"/>
              <a:t>   normalized by unknown constant.</a:t>
            </a:r>
          </a:p>
        </p:txBody>
      </p:sp>
    </p:spTree>
    <p:extLst>
      <p:ext uri="{BB962C8B-B14F-4D97-AF65-F5344CB8AC3E}">
        <p14:creationId xmlns:p14="http://schemas.microsoft.com/office/powerpoint/2010/main" val="412390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Distributions we’ve seen so far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9BA034-FBC9-497C-A863-494E6A84D97F}"/>
              </a:ext>
            </a:extLst>
          </p:cNvPr>
          <p:cNvSpPr/>
          <p:nvPr/>
        </p:nvSpPr>
        <p:spPr>
          <a:xfrm>
            <a:off x="789759" y="1427083"/>
            <a:ext cx="6856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We’ve studied several continuous distributions so far: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675FFB2-EF39-731D-DF03-7A8A58F4DA20}"/>
                  </a:ext>
                </a:extLst>
              </p:cNvPr>
              <p:cNvSpPr/>
              <p:nvPr/>
            </p:nvSpPr>
            <p:spPr>
              <a:xfrm>
                <a:off x="3576008" y="2116594"/>
                <a:ext cx="2521781" cy="1938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Normal(</a:t>
                </a:r>
                <a:r>
                  <a:rPr lang="el-GR" sz="2400" dirty="0">
                    <a:solidFill>
                      <a:srgbClr val="0070C0"/>
                    </a:solidFill>
                  </a:rPr>
                  <a:t>μ</a:t>
                </a:r>
                <a:r>
                  <a:rPr lang="en-US" sz="2400" dirty="0">
                    <a:solidFill>
                      <a:srgbClr val="0070C0"/>
                    </a:solidFill>
                  </a:rPr>
                  <a:t> 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en-US" sz="2400" dirty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Uniform(a, b)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endParaRPr lang="en-US" sz="2400" dirty="0"/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Exp(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)</a:t>
                </a:r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675FFB2-EF39-731D-DF03-7A8A58F4D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008" y="2116594"/>
                <a:ext cx="2521781" cy="1938992"/>
              </a:xfrm>
              <a:prstGeom prst="rect">
                <a:avLst/>
              </a:prstGeom>
              <a:blipFill>
                <a:blip r:embed="rId2"/>
                <a:stretch>
                  <a:fillRect l="-3390" t="-2516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24C1B6C3-468E-0CAC-80A0-EB7AF44C01F2}"/>
              </a:ext>
            </a:extLst>
          </p:cNvPr>
          <p:cNvSpPr txBox="1"/>
          <p:nvPr/>
        </p:nvSpPr>
        <p:spPr>
          <a:xfrm>
            <a:off x="1013749" y="4482257"/>
            <a:ext cx="104693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</a:t>
            </a:r>
            <a:r>
              <a:rPr lang="en-US" sz="2400" dirty="0"/>
              <a:t>  Which of these represents CS distributions?  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</a:rPr>
              <a:t>distribution of file sizes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</a:rPr>
              <a:t>distribution of IP flow durations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</a:rPr>
              <a:t>distribution of job CPU usage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FDC29A06-1615-5B49-E771-83E4DCBD568D}"/>
              </a:ext>
            </a:extLst>
          </p:cNvPr>
          <p:cNvSpPr/>
          <p:nvPr/>
        </p:nvSpPr>
        <p:spPr>
          <a:xfrm>
            <a:off x="8031892" y="4640582"/>
            <a:ext cx="2051222" cy="1253009"/>
          </a:xfrm>
          <a:prstGeom prst="wedgeEllipseCallout">
            <a:avLst>
              <a:gd name="adj1" fmla="val 57955"/>
              <a:gd name="adj2" fmla="val 59402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None!</a:t>
            </a:r>
          </a:p>
        </p:txBody>
      </p:sp>
    </p:spTree>
    <p:extLst>
      <p:ext uri="{BB962C8B-B14F-4D97-AF65-F5344CB8AC3E}">
        <p14:creationId xmlns:p14="http://schemas.microsoft.com/office/powerpoint/2010/main" val="13181244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Memory usage today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AF51D-59FC-FB7E-EB3A-3C07E9F941D8}"/>
              </a:ext>
            </a:extLst>
          </p:cNvPr>
          <p:cNvSpPr txBox="1"/>
          <p:nvPr/>
        </p:nvSpPr>
        <p:spPr>
          <a:xfrm>
            <a:off x="405410" y="1280534"/>
            <a:ext cx="101355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2020 study of jobs at Google run in Google Borg scheduler: 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E20E9BD-E867-4512-4066-BE9B72E7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9400" y="6339261"/>
            <a:ext cx="2743200" cy="365125"/>
          </a:xfrm>
        </p:spPr>
        <p:txBody>
          <a:bodyPr/>
          <a:lstStyle/>
          <a:p>
            <a:fld id="{B5B0AFE2-E5B5-481A-93EB-F298E429E740}" type="slidenum">
              <a:rPr lang="en-US" smtClean="0"/>
              <a:t>30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3A3D70-354C-B391-6185-A4B116F492F4}"/>
              </a:ext>
            </a:extLst>
          </p:cNvPr>
          <p:cNvGrpSpPr/>
          <p:nvPr/>
        </p:nvGrpSpPr>
        <p:grpSpPr>
          <a:xfrm>
            <a:off x="-451840" y="2308256"/>
            <a:ext cx="5419702" cy="4031005"/>
            <a:chOff x="-451840" y="2308256"/>
            <a:chExt cx="5419702" cy="403100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50C0E86-032A-3EF1-4942-39CDBC4C64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830" y="2769922"/>
              <a:ext cx="4200353" cy="3395842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E7E70F55-D37D-961D-EC1B-5BD100AD72CE}"/>
                    </a:ext>
                  </a:extLst>
                </p:cNvPr>
                <p:cNvSpPr txBox="1"/>
                <p:nvPr/>
              </p:nvSpPr>
              <p:spPr>
                <a:xfrm>
                  <a:off x="-451840" y="2308256"/>
                  <a:ext cx="349507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𝐏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⁡{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</a:rPr>
                          <m:t>MB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400" b="0" i="0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</a:rPr>
                          <m:t>hours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lang="en-US" sz="2400" dirty="0">
                    <a:solidFill>
                      <a:schemeClr val="accent2">
                        <a:lumMod val="5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E7E70F55-D37D-961D-EC1B-5BD100AD72C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451840" y="2308256"/>
                  <a:ext cx="3495078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2E4D892-DBD7-407F-B3A8-367D8407CF80}"/>
                </a:ext>
              </a:extLst>
            </p:cNvPr>
            <p:cNvSpPr/>
            <p:nvPr/>
          </p:nvSpPr>
          <p:spPr>
            <a:xfrm>
              <a:off x="405410" y="3034797"/>
              <a:ext cx="279793" cy="28567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9E0E834-ECDB-3339-0097-664EFAB8342F}"/>
                </a:ext>
              </a:extLst>
            </p:cNvPr>
            <p:cNvSpPr/>
            <p:nvPr/>
          </p:nvSpPr>
          <p:spPr>
            <a:xfrm rot="5400000">
              <a:off x="2588877" y="4684033"/>
              <a:ext cx="279793" cy="28567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5BC40A5-6B90-52D5-F7BF-67D59BA7F00A}"/>
                    </a:ext>
                  </a:extLst>
                </p:cNvPr>
                <p:cNvSpPr txBox="1"/>
                <p:nvPr/>
              </p:nvSpPr>
              <p:spPr>
                <a:xfrm>
                  <a:off x="4179666" y="5877596"/>
                  <a:ext cx="788196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2400" dirty="0">
                    <a:solidFill>
                      <a:schemeClr val="accent2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5BC40A5-6B90-52D5-F7BF-67D59BA7F0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9666" y="5877596"/>
                  <a:ext cx="788196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BE8C5F7-F1E8-BD6F-88A3-D2B92B1E90C7}"/>
                  </a:ext>
                </a:extLst>
              </p:cNvPr>
              <p:cNvSpPr txBox="1"/>
              <p:nvPr/>
            </p:nvSpPr>
            <p:spPr>
              <a:xfrm>
                <a:off x="5295004" y="2170307"/>
                <a:ext cx="4870945" cy="27092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MB-hours used by jobs span 10 orders of magnitude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Straight line on log-log scale fits Pareto(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=0.7</m:t>
                    </m:r>
                  </m:oMath>
                </a14:m>
                <a:r>
                  <a:rPr lang="en-US" sz="2400" dirty="0"/>
                  <a:t>) distribution</a:t>
                </a: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=43,000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342900" indent="-34290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Top 1% of jobs make up &gt;99% of total CPU usage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BE8C5F7-F1E8-BD6F-88A3-D2B92B1E9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004" y="2170307"/>
                <a:ext cx="4870945" cy="2709268"/>
              </a:xfrm>
              <a:prstGeom prst="rect">
                <a:avLst/>
              </a:prstGeom>
              <a:blipFill>
                <a:blip r:embed="rId5"/>
                <a:stretch>
                  <a:fillRect l="-1752" t="-1802" b="-3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D325E742-B96D-AD08-D431-923CB71A13B0}"/>
              </a:ext>
            </a:extLst>
          </p:cNvPr>
          <p:cNvSpPr txBox="1"/>
          <p:nvPr/>
        </p:nvSpPr>
        <p:spPr>
          <a:xfrm>
            <a:off x="5602840" y="5754486"/>
            <a:ext cx="60337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* For privacy reasons, all numbers shown are </a:t>
            </a:r>
          </a:p>
          <a:p>
            <a:r>
              <a:rPr lang="en-US" sz="1600" dirty="0"/>
              <a:t>   normalized by unknown constant.</a:t>
            </a:r>
          </a:p>
        </p:txBody>
      </p:sp>
    </p:spTree>
    <p:extLst>
      <p:ext uri="{BB962C8B-B14F-4D97-AF65-F5344CB8AC3E}">
        <p14:creationId xmlns:p14="http://schemas.microsoft.com/office/powerpoint/2010/main" val="58611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31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Pareto distributions are everywhere!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B4E85A-9A34-3033-81C7-368B9245E93D}"/>
              </a:ext>
            </a:extLst>
          </p:cNvPr>
          <p:cNvSpPr txBox="1"/>
          <p:nvPr/>
        </p:nvSpPr>
        <p:spPr>
          <a:xfrm>
            <a:off x="4243387" y="1471613"/>
            <a:ext cx="413017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Job compute usage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Job memory usage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Web file sizes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IP flow durations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Wireless session times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Phone call durations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National wealth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Damage due to earthquakes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  Damage due to forest fires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262E61-6283-187D-7F51-8E61CA5DF472}"/>
              </a:ext>
            </a:extLst>
          </p:cNvPr>
          <p:cNvSpPr txBox="1"/>
          <p:nvPr/>
        </p:nvSpPr>
        <p:spPr>
          <a:xfrm>
            <a:off x="3582250" y="5386387"/>
            <a:ext cx="3882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The question is WHY?</a:t>
            </a:r>
          </a:p>
        </p:txBody>
      </p:sp>
    </p:spTree>
    <p:extLst>
      <p:ext uri="{BB962C8B-B14F-4D97-AF65-F5344CB8AC3E}">
        <p14:creationId xmlns:p14="http://schemas.microsoft.com/office/powerpoint/2010/main" val="125352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Distributions of CS were studied in 1990’s 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9BA034-FBC9-497C-A863-494E6A84D97F}"/>
              </a:ext>
            </a:extLst>
          </p:cNvPr>
          <p:cNvSpPr/>
          <p:nvPr/>
        </p:nvSpPr>
        <p:spPr>
          <a:xfrm>
            <a:off x="337346" y="1020413"/>
            <a:ext cx="106122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It all started with a computer science question…</a:t>
            </a:r>
          </a:p>
          <a:p>
            <a:r>
              <a:rPr lang="en-US" sz="2000" dirty="0"/>
              <a:t>[Harchol-Balter &amp; Downey, “Exploiting Process Lifetimes for CPU Load Balancing,” SIGMETRICS 1996]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C1B6C3-468E-0CAC-80A0-EB7AF44C01F2}"/>
              </a:ext>
            </a:extLst>
          </p:cNvPr>
          <p:cNvSpPr txBox="1"/>
          <p:nvPr/>
        </p:nvSpPr>
        <p:spPr>
          <a:xfrm>
            <a:off x="1077723" y="4044406"/>
            <a:ext cx="8743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</a:t>
            </a:r>
            <a:r>
              <a:rPr lang="en-US" sz="2400" dirty="0"/>
              <a:t>  In CPU load balancing, which kind of job migration makes sense?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BD09F7-8258-2394-5261-8F2E52C25D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16" y="1919242"/>
            <a:ext cx="5473126" cy="187123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EC1494-F3B1-8E30-2A81-2E2E3C86DFC8}"/>
              </a:ext>
            </a:extLst>
          </p:cNvPr>
          <p:cNvSpPr/>
          <p:nvPr/>
        </p:nvSpPr>
        <p:spPr>
          <a:xfrm>
            <a:off x="8288241" y="2090662"/>
            <a:ext cx="2661306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dirty="0">
                <a:solidFill>
                  <a:srgbClr val="FF0000"/>
                </a:solidFill>
              </a:rPr>
              <a:t>CPU load balancing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Migrate jobs from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heavily-loaded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lightly-loaded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machines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1E5515-6512-AE0F-B00C-2547FF663395}"/>
              </a:ext>
            </a:extLst>
          </p:cNvPr>
          <p:cNvSpPr txBox="1"/>
          <p:nvPr/>
        </p:nvSpPr>
        <p:spPr>
          <a:xfrm>
            <a:off x="1387821" y="4865092"/>
            <a:ext cx="3637344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P</a:t>
            </a:r>
            <a:r>
              <a:rPr lang="en-US" sz="2400" b="1" u="sng" dirty="0">
                <a:solidFill>
                  <a:srgbClr val="FF0000"/>
                </a:solidFill>
              </a:rPr>
              <a:t>: Preemptive migration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Preempt/migrate jobs after they’ve started running.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“Active process migration.”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6D6A00-BF31-D4BF-B292-B2AEE12438ED}"/>
              </a:ext>
            </a:extLst>
          </p:cNvPr>
          <p:cNvSpPr txBox="1"/>
          <p:nvPr/>
        </p:nvSpPr>
        <p:spPr>
          <a:xfrm>
            <a:off x="6063904" y="4867755"/>
            <a:ext cx="3973016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NP</a:t>
            </a:r>
            <a:r>
              <a:rPr lang="en-US" sz="2400" b="1" u="sng" dirty="0">
                <a:solidFill>
                  <a:srgbClr val="FF0000"/>
                </a:solidFill>
              </a:rPr>
              <a:t>: Non-preemptive only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Don’t preempt job once it starts running. Only load balance newborns.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BF8713-C46F-B34D-B4FC-9675DDF69183}"/>
              </a:ext>
            </a:extLst>
          </p:cNvPr>
          <p:cNvSpPr txBox="1"/>
          <p:nvPr/>
        </p:nvSpPr>
        <p:spPr>
          <a:xfrm>
            <a:off x="5334306" y="5392415"/>
            <a:ext cx="6182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VS.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43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3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Distributions of CS were studied in 1990’s 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9BA034-FBC9-497C-A863-494E6A84D97F}"/>
              </a:ext>
            </a:extLst>
          </p:cNvPr>
          <p:cNvSpPr/>
          <p:nvPr/>
        </p:nvSpPr>
        <p:spPr>
          <a:xfrm>
            <a:off x="337346" y="1020413"/>
            <a:ext cx="106122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It all started with a computer science question…</a:t>
            </a:r>
          </a:p>
          <a:p>
            <a:r>
              <a:rPr lang="en-US" sz="2000" dirty="0"/>
              <a:t>[Harchol-Balter &amp; Downey, “Exploiting Process Lifetimes for CPU Load Balancing,” SIGMETRICS 1996]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C1B6C3-468E-0CAC-80A0-EB7AF44C01F2}"/>
              </a:ext>
            </a:extLst>
          </p:cNvPr>
          <p:cNvSpPr txBox="1"/>
          <p:nvPr/>
        </p:nvSpPr>
        <p:spPr>
          <a:xfrm>
            <a:off x="1077723" y="4044406"/>
            <a:ext cx="8743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</a:t>
            </a:r>
            <a:r>
              <a:rPr lang="en-US" sz="2400" dirty="0"/>
              <a:t>  In CPU load balancing, which kind of job migration makes sense?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BD09F7-8258-2394-5261-8F2E52C25D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16" y="1919242"/>
            <a:ext cx="5473126" cy="187123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EC1494-F3B1-8E30-2A81-2E2E3C86DFC8}"/>
              </a:ext>
            </a:extLst>
          </p:cNvPr>
          <p:cNvSpPr/>
          <p:nvPr/>
        </p:nvSpPr>
        <p:spPr>
          <a:xfrm>
            <a:off x="8288241" y="2090662"/>
            <a:ext cx="2661306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dirty="0">
                <a:solidFill>
                  <a:srgbClr val="FF0000"/>
                </a:solidFill>
              </a:rPr>
              <a:t>CPU load balancing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Migrate jobs from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heavily-loaded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lightly-loaded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machines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1E5515-6512-AE0F-B00C-2547FF663395}"/>
              </a:ext>
            </a:extLst>
          </p:cNvPr>
          <p:cNvSpPr txBox="1"/>
          <p:nvPr/>
        </p:nvSpPr>
        <p:spPr>
          <a:xfrm>
            <a:off x="1387821" y="4865092"/>
            <a:ext cx="3637344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P</a:t>
            </a:r>
            <a:r>
              <a:rPr lang="en-US" sz="2400" b="1" u="sng" dirty="0">
                <a:solidFill>
                  <a:srgbClr val="FF0000"/>
                </a:solidFill>
              </a:rPr>
              <a:t>: Preemptive migration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Preempt/migrate jobs after they’ve started running.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“Active process migration.”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6D6A00-BF31-D4BF-B292-B2AEE12438ED}"/>
              </a:ext>
            </a:extLst>
          </p:cNvPr>
          <p:cNvSpPr txBox="1"/>
          <p:nvPr/>
        </p:nvSpPr>
        <p:spPr>
          <a:xfrm>
            <a:off x="6063904" y="4867755"/>
            <a:ext cx="3973016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NP</a:t>
            </a:r>
            <a:r>
              <a:rPr lang="en-US" sz="2400" b="1" u="sng" dirty="0">
                <a:solidFill>
                  <a:srgbClr val="FF0000"/>
                </a:solidFill>
              </a:rPr>
              <a:t>: Non-preemptive only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Don’t preempt job once it starts running. Only load balance newborns.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BF8713-C46F-B34D-B4FC-9675DDF69183}"/>
              </a:ext>
            </a:extLst>
          </p:cNvPr>
          <p:cNvSpPr txBox="1"/>
          <p:nvPr/>
        </p:nvSpPr>
        <p:spPr>
          <a:xfrm>
            <a:off x="5334306" y="5392415"/>
            <a:ext cx="6182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VS.</a:t>
            </a:r>
            <a:endParaRPr lang="en-US" dirty="0"/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39653B6D-363A-5762-06E1-A6ACA9A2D4E7}"/>
              </a:ext>
            </a:extLst>
          </p:cNvPr>
          <p:cNvSpPr/>
          <p:nvPr/>
        </p:nvSpPr>
        <p:spPr>
          <a:xfrm>
            <a:off x="9821433" y="4139406"/>
            <a:ext cx="2211989" cy="1253009"/>
          </a:xfrm>
          <a:prstGeom prst="wedgeEllipseCallout">
            <a:avLst>
              <a:gd name="adj1" fmla="val 57955"/>
              <a:gd name="adj2" fmla="val 59402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Why is NP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preferred?</a:t>
            </a:r>
          </a:p>
        </p:txBody>
      </p:sp>
    </p:spTree>
    <p:extLst>
      <p:ext uri="{BB962C8B-B14F-4D97-AF65-F5344CB8AC3E}">
        <p14:creationId xmlns:p14="http://schemas.microsoft.com/office/powerpoint/2010/main" val="3882229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Distributions of CS were studied in 1990’s 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9BA034-FBC9-497C-A863-494E6A84D97F}"/>
              </a:ext>
            </a:extLst>
          </p:cNvPr>
          <p:cNvSpPr/>
          <p:nvPr/>
        </p:nvSpPr>
        <p:spPr>
          <a:xfrm>
            <a:off x="337346" y="1020413"/>
            <a:ext cx="106122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It all started with a computer science question…</a:t>
            </a:r>
          </a:p>
          <a:p>
            <a:r>
              <a:rPr lang="en-US" sz="2000" dirty="0"/>
              <a:t>[Harchol-Balter &amp; Downey, “Exploiting Process Lifetimes for CPU Load Balancing,” SIGMETRICS 1996]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C1B6C3-468E-0CAC-80A0-EB7AF44C01F2}"/>
              </a:ext>
            </a:extLst>
          </p:cNvPr>
          <p:cNvSpPr txBox="1"/>
          <p:nvPr/>
        </p:nvSpPr>
        <p:spPr>
          <a:xfrm>
            <a:off x="1077723" y="4044406"/>
            <a:ext cx="87437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</a:t>
            </a:r>
            <a:r>
              <a:rPr lang="en-US" sz="2400" dirty="0"/>
              <a:t>  In CPU load balancing, which kind of job migration makes sense?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BD09F7-8258-2394-5261-8F2E52C25D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16" y="1919242"/>
            <a:ext cx="5473126" cy="187123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EC1494-F3B1-8E30-2A81-2E2E3C86DFC8}"/>
              </a:ext>
            </a:extLst>
          </p:cNvPr>
          <p:cNvSpPr/>
          <p:nvPr/>
        </p:nvSpPr>
        <p:spPr>
          <a:xfrm>
            <a:off x="8288241" y="2090662"/>
            <a:ext cx="2661306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dirty="0">
                <a:solidFill>
                  <a:srgbClr val="FF0000"/>
                </a:solidFill>
              </a:rPr>
              <a:t>CPU load balancing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Migrate jobs from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heavily-loaded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lightly-loaded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machines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1E5515-6512-AE0F-B00C-2547FF663395}"/>
              </a:ext>
            </a:extLst>
          </p:cNvPr>
          <p:cNvSpPr txBox="1"/>
          <p:nvPr/>
        </p:nvSpPr>
        <p:spPr>
          <a:xfrm>
            <a:off x="1387821" y="4865092"/>
            <a:ext cx="3637344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P</a:t>
            </a:r>
            <a:r>
              <a:rPr lang="en-US" sz="2400" b="1" u="sng" dirty="0">
                <a:solidFill>
                  <a:srgbClr val="FF0000"/>
                </a:solidFill>
              </a:rPr>
              <a:t>: Preemptive migration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Preempt/migrate jobs after they’ve started running.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“Active process migration.”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6D6A00-BF31-D4BF-B292-B2AEE12438ED}"/>
              </a:ext>
            </a:extLst>
          </p:cNvPr>
          <p:cNvSpPr txBox="1"/>
          <p:nvPr/>
        </p:nvSpPr>
        <p:spPr>
          <a:xfrm>
            <a:off x="6063904" y="4867755"/>
            <a:ext cx="3973016" cy="163121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NP</a:t>
            </a:r>
            <a:r>
              <a:rPr lang="en-US" sz="2400" b="1" u="sng" dirty="0">
                <a:solidFill>
                  <a:srgbClr val="FF0000"/>
                </a:solidFill>
              </a:rPr>
              <a:t>: Non-preemptive only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Don’t preempt job once it starts running. Only load balance newborns.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BF8713-C46F-B34D-B4FC-9675DDF69183}"/>
              </a:ext>
            </a:extLst>
          </p:cNvPr>
          <p:cNvSpPr txBox="1"/>
          <p:nvPr/>
        </p:nvSpPr>
        <p:spPr>
          <a:xfrm>
            <a:off x="5334306" y="5392415"/>
            <a:ext cx="6182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VS.</a:t>
            </a:r>
            <a:endParaRPr lang="en-US" dirty="0"/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B862F2A7-3476-5CED-EB3C-D7C429FEDF45}"/>
              </a:ext>
            </a:extLst>
          </p:cNvPr>
          <p:cNvSpPr/>
          <p:nvPr/>
        </p:nvSpPr>
        <p:spPr>
          <a:xfrm>
            <a:off x="10555637" y="4848696"/>
            <a:ext cx="1520752" cy="807522"/>
          </a:xfrm>
          <a:prstGeom prst="wedgeEllipseCallout">
            <a:avLst>
              <a:gd name="adj1" fmla="val 53647"/>
              <a:gd name="adj2" fmla="val 7043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NP is cheap!</a:t>
            </a:r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E1CFFDCA-53DC-ECBB-2FE5-A20D8C2E7722}"/>
              </a:ext>
            </a:extLst>
          </p:cNvPr>
          <p:cNvSpPr/>
          <p:nvPr/>
        </p:nvSpPr>
        <p:spPr>
          <a:xfrm>
            <a:off x="10555637" y="5731390"/>
            <a:ext cx="1520752" cy="807522"/>
          </a:xfrm>
          <a:prstGeom prst="wedgeEllipseCallout">
            <a:avLst>
              <a:gd name="adj1" fmla="val -48237"/>
              <a:gd name="adj2" fmla="val 76729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 is costly!</a:t>
            </a:r>
          </a:p>
        </p:txBody>
      </p:sp>
    </p:spTree>
    <p:extLst>
      <p:ext uri="{BB962C8B-B14F-4D97-AF65-F5344CB8AC3E}">
        <p14:creationId xmlns:p14="http://schemas.microsoft.com/office/powerpoint/2010/main" val="70944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4374983"/>
            <a:ext cx="12192000" cy="80752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To better understand how to think about this question, let’s introduce some vocabulary 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BD09F7-8258-2394-5261-8F2E52C25D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2" y="1228729"/>
            <a:ext cx="5473126" cy="187123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1EC1494-F3B1-8E30-2A81-2E2E3C86DFC8}"/>
              </a:ext>
            </a:extLst>
          </p:cNvPr>
          <p:cNvSpPr/>
          <p:nvPr/>
        </p:nvSpPr>
        <p:spPr>
          <a:xfrm>
            <a:off x="7375614" y="1307051"/>
            <a:ext cx="2661306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dirty="0">
                <a:solidFill>
                  <a:srgbClr val="FF0000"/>
                </a:solidFill>
              </a:rPr>
              <a:t>CPU load balancing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Migrate jobs from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heavily-loaded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lightly-loaded </a:t>
            </a:r>
          </a:p>
          <a:p>
            <a:pPr algn="ctr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machines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80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Some vocabulary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ECCE661-AFCD-7FC3-2608-FF83D7BEF662}"/>
              </a:ext>
            </a:extLst>
          </p:cNvPr>
          <p:cNvGrpSpPr/>
          <p:nvPr/>
        </p:nvGrpSpPr>
        <p:grpSpPr>
          <a:xfrm>
            <a:off x="8975589" y="1784550"/>
            <a:ext cx="599053" cy="3556918"/>
            <a:chOff x="8975589" y="1784550"/>
            <a:chExt cx="599053" cy="355691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05C5964-C56D-9E1B-9655-FA7E261950B5}"/>
                </a:ext>
              </a:extLst>
            </p:cNvPr>
            <p:cNvSpPr/>
            <p:nvPr/>
          </p:nvSpPr>
          <p:spPr>
            <a:xfrm>
              <a:off x="8995908" y="2436223"/>
              <a:ext cx="578734" cy="2905245"/>
            </a:xfrm>
            <a:prstGeom prst="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40873F-2650-5FDD-2B7F-AFAFA5A36490}"/>
                </a:ext>
              </a:extLst>
            </p:cNvPr>
            <p:cNvSpPr/>
            <p:nvPr/>
          </p:nvSpPr>
          <p:spPr>
            <a:xfrm>
              <a:off x="8975589" y="1784550"/>
              <a:ext cx="5822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</a:rPr>
                <a:t>job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B4FFC8-20E8-EDE8-DFE5-A1BAE984A0D5}"/>
              </a:ext>
            </a:extLst>
          </p:cNvPr>
          <p:cNvGrpSpPr/>
          <p:nvPr/>
        </p:nvGrpSpPr>
        <p:grpSpPr>
          <a:xfrm>
            <a:off x="7523475" y="2436223"/>
            <a:ext cx="862572" cy="2919349"/>
            <a:chOff x="4044833" y="2546431"/>
            <a:chExt cx="862572" cy="2919349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DAABE98-9170-9F49-E69A-A40028480B4A}"/>
                </a:ext>
              </a:extLst>
            </p:cNvPr>
            <p:cNvGrpSpPr/>
            <p:nvPr/>
          </p:nvGrpSpPr>
          <p:grpSpPr>
            <a:xfrm>
              <a:off x="4654692" y="2546431"/>
              <a:ext cx="252713" cy="2919349"/>
              <a:chOff x="4630838" y="2534556"/>
              <a:chExt cx="252713" cy="2919349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759B99-C4A4-2EBC-0E2A-6E2C867250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E724F09-FC3F-7879-BF1C-3E9E7F328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507F03A9-2A76-7304-C6A2-D9609E4A01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08121B-6679-CF61-3424-679BFF0E8D99}"/>
                </a:ext>
              </a:extLst>
            </p:cNvPr>
            <p:cNvSpPr/>
            <p:nvPr/>
          </p:nvSpPr>
          <p:spPr>
            <a:xfrm>
              <a:off x="4044833" y="3633668"/>
              <a:ext cx="64421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size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674B98F8-0CA1-C156-E631-5E5CFC5B34BC}"/>
              </a:ext>
            </a:extLst>
          </p:cNvPr>
          <p:cNvSpPr/>
          <p:nvPr/>
        </p:nvSpPr>
        <p:spPr>
          <a:xfrm>
            <a:off x="8995908" y="4545821"/>
            <a:ext cx="578734" cy="807522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44D5A83-6237-8D5D-416B-423786E599D4}"/>
              </a:ext>
            </a:extLst>
          </p:cNvPr>
          <p:cNvGrpSpPr/>
          <p:nvPr/>
        </p:nvGrpSpPr>
        <p:grpSpPr>
          <a:xfrm>
            <a:off x="9771640" y="4545821"/>
            <a:ext cx="824282" cy="807522"/>
            <a:chOff x="9771640" y="4545821"/>
            <a:chExt cx="824282" cy="80752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434A938-B542-8202-3C58-98DCE648A7A2}"/>
                </a:ext>
              </a:extLst>
            </p:cNvPr>
            <p:cNvGrpSpPr/>
            <p:nvPr/>
          </p:nvGrpSpPr>
          <p:grpSpPr>
            <a:xfrm>
              <a:off x="9771640" y="4545821"/>
              <a:ext cx="252713" cy="807522"/>
              <a:chOff x="4630838" y="2534556"/>
              <a:chExt cx="252713" cy="291934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FFA819A-BE35-B1E4-08EA-C73673053E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0E5B359-27FD-D35E-F145-FBFB4201AD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529734C-DC7D-1794-57D4-80091DFAB9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DB999E-7BE0-4E59-0CEB-DB0E90315BDD}"/>
                </a:ext>
              </a:extLst>
            </p:cNvPr>
            <p:cNvSpPr txBox="1"/>
            <p:nvPr/>
          </p:nvSpPr>
          <p:spPr>
            <a:xfrm>
              <a:off x="9897996" y="4689794"/>
              <a:ext cx="69792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chemeClr val="accent5"/>
                  </a:solidFill>
                </a:rPr>
                <a:t>age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74CCA62-FA16-74FF-FEED-BF668562A88E}"/>
              </a:ext>
            </a:extLst>
          </p:cNvPr>
          <p:cNvGrpSpPr/>
          <p:nvPr/>
        </p:nvGrpSpPr>
        <p:grpSpPr>
          <a:xfrm>
            <a:off x="9771641" y="2433255"/>
            <a:ext cx="1582159" cy="1999209"/>
            <a:chOff x="9771641" y="2433255"/>
            <a:chExt cx="1582159" cy="1999209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3A71BC0-BD48-9DF5-7912-7F41C7CFFCCD}"/>
                </a:ext>
              </a:extLst>
            </p:cNvPr>
            <p:cNvGrpSpPr/>
            <p:nvPr/>
          </p:nvGrpSpPr>
          <p:grpSpPr>
            <a:xfrm>
              <a:off x="9771641" y="2433255"/>
              <a:ext cx="252712" cy="1999209"/>
              <a:chOff x="4630838" y="2534556"/>
              <a:chExt cx="252713" cy="2919349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83F20B16-AA92-A217-2584-972E243406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81A2197-4D54-E624-8C99-150B0491CF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93DC150-71B9-529F-82FF-75EDFD2073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C43713E-91A4-9D32-0106-D495E010BFC9}"/>
                </a:ext>
              </a:extLst>
            </p:cNvPr>
            <p:cNvSpPr txBox="1"/>
            <p:nvPr/>
          </p:nvSpPr>
          <p:spPr>
            <a:xfrm>
              <a:off x="9838043" y="2997050"/>
              <a:ext cx="151575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6"/>
                  </a:solidFill>
                </a:rPr>
                <a:t>remaining</a:t>
              </a:r>
            </a:p>
            <a:p>
              <a:pPr algn="ctr"/>
              <a:r>
                <a:rPr lang="en-US" sz="2400" dirty="0">
                  <a:solidFill>
                    <a:schemeClr val="accent6"/>
                  </a:solidFill>
                </a:rPr>
                <a:t>size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8AE9773-52A1-F22B-D1EB-FF49E7654C2C}"/>
              </a:ext>
            </a:extLst>
          </p:cNvPr>
          <p:cNvSpPr txBox="1"/>
          <p:nvPr/>
        </p:nvSpPr>
        <p:spPr>
          <a:xfrm>
            <a:off x="377645" y="2102655"/>
            <a:ext cx="56775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>
                <a:solidFill>
                  <a:schemeClr val="accent5"/>
                </a:solidFill>
              </a:rPr>
              <a:t>age </a:t>
            </a:r>
            <a:r>
              <a:rPr lang="en-US" sz="2400" dirty="0"/>
              <a:t>is its total CPU usage so far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27D660-2D00-64D9-D490-8F1F521FA998}"/>
              </a:ext>
            </a:extLst>
          </p:cNvPr>
          <p:cNvSpPr txBox="1"/>
          <p:nvPr/>
        </p:nvSpPr>
        <p:spPr>
          <a:xfrm>
            <a:off x="382576" y="1212845"/>
            <a:ext cx="77851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/>
              <a:t>size </a:t>
            </a:r>
            <a:r>
              <a:rPr lang="en-US" sz="2400" dirty="0"/>
              <a:t>is its total CPU requirement  (a.k.a. CPU lifetime)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949066-00AE-018B-6D14-EE5375802EA9}"/>
              </a:ext>
            </a:extLst>
          </p:cNvPr>
          <p:cNvSpPr txBox="1"/>
          <p:nvPr/>
        </p:nvSpPr>
        <p:spPr>
          <a:xfrm>
            <a:off x="310134" y="2987730"/>
            <a:ext cx="62901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>
                <a:solidFill>
                  <a:schemeClr val="accent6"/>
                </a:solidFill>
              </a:rPr>
              <a:t>remaining size </a:t>
            </a:r>
            <a:r>
              <a:rPr lang="en-US" sz="2400" dirty="0"/>
              <a:t>is its remaining CPU needs</a:t>
            </a:r>
          </a:p>
        </p:txBody>
      </p:sp>
    </p:spTree>
    <p:extLst>
      <p:ext uri="{BB962C8B-B14F-4D97-AF65-F5344CB8AC3E}">
        <p14:creationId xmlns:p14="http://schemas.microsoft.com/office/powerpoint/2010/main" val="83062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Some vocabulary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ECCE661-AFCD-7FC3-2608-FF83D7BEF662}"/>
              </a:ext>
            </a:extLst>
          </p:cNvPr>
          <p:cNvGrpSpPr/>
          <p:nvPr/>
        </p:nvGrpSpPr>
        <p:grpSpPr>
          <a:xfrm>
            <a:off x="8975589" y="1784550"/>
            <a:ext cx="599053" cy="3556918"/>
            <a:chOff x="8975589" y="1784550"/>
            <a:chExt cx="599053" cy="355691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05C5964-C56D-9E1B-9655-FA7E261950B5}"/>
                </a:ext>
              </a:extLst>
            </p:cNvPr>
            <p:cNvSpPr/>
            <p:nvPr/>
          </p:nvSpPr>
          <p:spPr>
            <a:xfrm>
              <a:off x="8995908" y="2436223"/>
              <a:ext cx="578734" cy="2905245"/>
            </a:xfrm>
            <a:prstGeom prst="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40873F-2650-5FDD-2B7F-AFAFA5A36490}"/>
                </a:ext>
              </a:extLst>
            </p:cNvPr>
            <p:cNvSpPr/>
            <p:nvPr/>
          </p:nvSpPr>
          <p:spPr>
            <a:xfrm>
              <a:off x="8975589" y="1784550"/>
              <a:ext cx="5822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</a:rPr>
                <a:t>job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B4FFC8-20E8-EDE8-DFE5-A1BAE984A0D5}"/>
              </a:ext>
            </a:extLst>
          </p:cNvPr>
          <p:cNvGrpSpPr/>
          <p:nvPr/>
        </p:nvGrpSpPr>
        <p:grpSpPr>
          <a:xfrm>
            <a:off x="7523475" y="2436223"/>
            <a:ext cx="862572" cy="2919349"/>
            <a:chOff x="4044833" y="2546431"/>
            <a:chExt cx="862572" cy="2919349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DAABE98-9170-9F49-E69A-A40028480B4A}"/>
                </a:ext>
              </a:extLst>
            </p:cNvPr>
            <p:cNvGrpSpPr/>
            <p:nvPr/>
          </p:nvGrpSpPr>
          <p:grpSpPr>
            <a:xfrm>
              <a:off x="4654692" y="2546431"/>
              <a:ext cx="252713" cy="2919349"/>
              <a:chOff x="4630838" y="2534556"/>
              <a:chExt cx="252713" cy="2919349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0759B99-C4A4-2EBC-0E2A-6E2C867250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E724F09-FC3F-7879-BF1C-3E9E7F32806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507F03A9-2A76-7304-C6A2-D9609E4A01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08121B-6679-CF61-3424-679BFF0E8D99}"/>
                </a:ext>
              </a:extLst>
            </p:cNvPr>
            <p:cNvSpPr/>
            <p:nvPr/>
          </p:nvSpPr>
          <p:spPr>
            <a:xfrm>
              <a:off x="4044833" y="3633668"/>
              <a:ext cx="64421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/>
                <a:t>size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674B98F8-0CA1-C156-E631-5E5CFC5B34BC}"/>
              </a:ext>
            </a:extLst>
          </p:cNvPr>
          <p:cNvSpPr/>
          <p:nvPr/>
        </p:nvSpPr>
        <p:spPr>
          <a:xfrm>
            <a:off x="8995908" y="4545821"/>
            <a:ext cx="578734" cy="807522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44D5A83-6237-8D5D-416B-423786E599D4}"/>
              </a:ext>
            </a:extLst>
          </p:cNvPr>
          <p:cNvGrpSpPr/>
          <p:nvPr/>
        </p:nvGrpSpPr>
        <p:grpSpPr>
          <a:xfrm>
            <a:off x="9771640" y="4545821"/>
            <a:ext cx="824282" cy="807522"/>
            <a:chOff x="9771640" y="4545821"/>
            <a:chExt cx="824282" cy="80752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434A938-B542-8202-3C58-98DCE648A7A2}"/>
                </a:ext>
              </a:extLst>
            </p:cNvPr>
            <p:cNvGrpSpPr/>
            <p:nvPr/>
          </p:nvGrpSpPr>
          <p:grpSpPr>
            <a:xfrm>
              <a:off x="9771640" y="4545821"/>
              <a:ext cx="252713" cy="807522"/>
              <a:chOff x="4630838" y="2534556"/>
              <a:chExt cx="252713" cy="2919349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FFA819A-BE35-B1E4-08EA-C73673053E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0E5B359-27FD-D35E-F145-FBFB4201ADE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529734C-DC7D-1794-57D4-80091DFAB9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DB999E-7BE0-4E59-0CEB-DB0E90315BDD}"/>
                </a:ext>
              </a:extLst>
            </p:cNvPr>
            <p:cNvSpPr txBox="1"/>
            <p:nvPr/>
          </p:nvSpPr>
          <p:spPr>
            <a:xfrm>
              <a:off x="9897996" y="4689794"/>
              <a:ext cx="69792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chemeClr val="accent5"/>
                  </a:solidFill>
                </a:rPr>
                <a:t>age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74CCA62-FA16-74FF-FEED-BF668562A88E}"/>
              </a:ext>
            </a:extLst>
          </p:cNvPr>
          <p:cNvGrpSpPr/>
          <p:nvPr/>
        </p:nvGrpSpPr>
        <p:grpSpPr>
          <a:xfrm>
            <a:off x="9771641" y="2433255"/>
            <a:ext cx="1582159" cy="1999209"/>
            <a:chOff x="9771641" y="2433255"/>
            <a:chExt cx="1582159" cy="1999209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3A71BC0-BD48-9DF5-7912-7F41C7CFFCCD}"/>
                </a:ext>
              </a:extLst>
            </p:cNvPr>
            <p:cNvGrpSpPr/>
            <p:nvPr/>
          </p:nvGrpSpPr>
          <p:grpSpPr>
            <a:xfrm>
              <a:off x="9771641" y="2433255"/>
              <a:ext cx="252712" cy="1999209"/>
              <a:chOff x="4630838" y="2534556"/>
              <a:chExt cx="252713" cy="2919349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83F20B16-AA92-A217-2584-972E243406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7195" y="2534556"/>
                <a:ext cx="0" cy="291712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81A2197-4D54-E624-8C99-150B0491CF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2534556"/>
                <a:ext cx="25271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93DC150-71B9-529F-82FF-75EDFD2073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30838" y="5453905"/>
                <a:ext cx="25271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C43713E-91A4-9D32-0106-D495E010BFC9}"/>
                </a:ext>
              </a:extLst>
            </p:cNvPr>
            <p:cNvSpPr txBox="1"/>
            <p:nvPr/>
          </p:nvSpPr>
          <p:spPr>
            <a:xfrm>
              <a:off x="9838043" y="2997050"/>
              <a:ext cx="151575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6"/>
                  </a:solidFill>
                </a:rPr>
                <a:t>remaining</a:t>
              </a:r>
            </a:p>
            <a:p>
              <a:pPr algn="ctr"/>
              <a:r>
                <a:rPr lang="en-US" sz="2400" dirty="0">
                  <a:solidFill>
                    <a:schemeClr val="accent6"/>
                  </a:solidFill>
                </a:rPr>
                <a:t>size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8AE9773-52A1-F22B-D1EB-FF49E7654C2C}"/>
              </a:ext>
            </a:extLst>
          </p:cNvPr>
          <p:cNvSpPr txBox="1"/>
          <p:nvPr/>
        </p:nvSpPr>
        <p:spPr>
          <a:xfrm>
            <a:off x="377645" y="2102655"/>
            <a:ext cx="56775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>
                <a:solidFill>
                  <a:schemeClr val="accent5"/>
                </a:solidFill>
              </a:rPr>
              <a:t>age </a:t>
            </a:r>
            <a:r>
              <a:rPr lang="en-US" sz="2400" dirty="0"/>
              <a:t>is its total CPU usage so far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27D660-2D00-64D9-D490-8F1F521FA998}"/>
              </a:ext>
            </a:extLst>
          </p:cNvPr>
          <p:cNvSpPr txBox="1"/>
          <p:nvPr/>
        </p:nvSpPr>
        <p:spPr>
          <a:xfrm>
            <a:off x="382576" y="1212845"/>
            <a:ext cx="77851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/>
              <a:t>size </a:t>
            </a:r>
            <a:r>
              <a:rPr lang="en-US" sz="2400" dirty="0"/>
              <a:t>is its total CPU requirement  (a.k.a. CPU lifetime)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949066-00AE-018B-6D14-EE5375802EA9}"/>
              </a:ext>
            </a:extLst>
          </p:cNvPr>
          <p:cNvSpPr txBox="1"/>
          <p:nvPr/>
        </p:nvSpPr>
        <p:spPr>
          <a:xfrm>
            <a:off x="310134" y="2987730"/>
            <a:ext cx="62901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 job’s </a:t>
            </a:r>
            <a:r>
              <a:rPr lang="en-US" sz="2400" b="1" dirty="0">
                <a:solidFill>
                  <a:schemeClr val="accent6"/>
                </a:solidFill>
              </a:rPr>
              <a:t>remaining size </a:t>
            </a:r>
            <a:r>
              <a:rPr lang="en-US" sz="2400" dirty="0"/>
              <a:t>is its remaining CPU needs</a:t>
            </a:r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75A418E6-BCB0-06A7-3EA9-C31816F4F2EA}"/>
              </a:ext>
            </a:extLst>
          </p:cNvPr>
          <p:cNvSpPr/>
          <p:nvPr/>
        </p:nvSpPr>
        <p:spPr>
          <a:xfrm>
            <a:off x="279054" y="3985125"/>
            <a:ext cx="4292946" cy="679145"/>
          </a:xfrm>
          <a:prstGeom prst="wedgeEllipseCallout">
            <a:avLst>
              <a:gd name="adj1" fmla="val -37349"/>
              <a:gd name="adj2" fmla="val 73232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Which of these do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we know?</a:t>
            </a:r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D0121243-CA86-8F8A-1428-5C3ED2AC05A2}"/>
              </a:ext>
            </a:extLst>
          </p:cNvPr>
          <p:cNvSpPr/>
          <p:nvPr/>
        </p:nvSpPr>
        <p:spPr>
          <a:xfrm>
            <a:off x="1971706" y="4860427"/>
            <a:ext cx="4234109" cy="679145"/>
          </a:xfrm>
          <a:prstGeom prst="wedgeEllipseCallout">
            <a:avLst>
              <a:gd name="adj1" fmla="val 49083"/>
              <a:gd name="adj2" fmla="val 7142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Which of these do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we NOT know?</a:t>
            </a:r>
          </a:p>
        </p:txBody>
      </p: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C84D027A-C763-F49B-A73A-077148C7F028}"/>
              </a:ext>
            </a:extLst>
          </p:cNvPr>
          <p:cNvSpPr/>
          <p:nvPr/>
        </p:nvSpPr>
        <p:spPr>
          <a:xfrm>
            <a:off x="504645" y="5735729"/>
            <a:ext cx="4234109" cy="679145"/>
          </a:xfrm>
          <a:prstGeom prst="wedgeEllipseCallout">
            <a:avLst>
              <a:gd name="adj1" fmla="val -45100"/>
              <a:gd name="adj2" fmla="val 73296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Q: Which of these is relevant to migration?</a:t>
            </a:r>
          </a:p>
        </p:txBody>
      </p:sp>
    </p:spTree>
    <p:extLst>
      <p:ext uri="{BB962C8B-B14F-4D97-AF65-F5344CB8AC3E}">
        <p14:creationId xmlns:p14="http://schemas.microsoft.com/office/powerpoint/2010/main" val="45120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33015</TotalTime>
  <Words>2314</Words>
  <Application>Microsoft Office PowerPoint</Application>
  <PresentationFormat>Widescreen</PresentationFormat>
  <Paragraphs>404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Courier New</vt:lpstr>
      <vt:lpstr>Wingdings</vt:lpstr>
      <vt:lpstr>Office Theme</vt:lpstr>
      <vt:lpstr>Chapter 10 Heavy Tails:  the distributions of computing</vt:lpstr>
      <vt:lpstr>Distributions we’ve seen so far</vt:lpstr>
      <vt:lpstr>Distributions we’ve seen so far</vt:lpstr>
      <vt:lpstr>Distributions of CS were studied in 1990’s …</vt:lpstr>
      <vt:lpstr>Distributions of CS were studied in 1990’s …</vt:lpstr>
      <vt:lpstr>Distributions of CS were studied in 1990’s …</vt:lpstr>
      <vt:lpstr>To better understand how to think about this question, let’s introduce some vocabulary …</vt:lpstr>
      <vt:lpstr>Some vocabulary</vt:lpstr>
      <vt:lpstr>Some vocabulary</vt:lpstr>
      <vt:lpstr>Some vocabulary</vt:lpstr>
      <vt:lpstr>What does age tell us about remaining size?</vt:lpstr>
      <vt:lpstr>Failure rate: informally</vt:lpstr>
      <vt:lpstr>Failure rate: informally</vt:lpstr>
      <vt:lpstr>Failure rate: definition</vt:lpstr>
      <vt:lpstr>Failure rate: definition</vt:lpstr>
      <vt:lpstr>How does failure rate of job size affect P vs NP?</vt:lpstr>
      <vt:lpstr>So what is the distribution of job size?</vt:lpstr>
      <vt:lpstr>Let’s replot on a log-log scale</vt:lpstr>
      <vt:lpstr>Properties of the job size distribution</vt:lpstr>
      <vt:lpstr>Properties of the job size distribution</vt:lpstr>
      <vt:lpstr>Properties of the job size distribution</vt:lpstr>
      <vt:lpstr>Properties of the job size distribution</vt:lpstr>
      <vt:lpstr>Pareto Distribution</vt:lpstr>
      <vt:lpstr>Pareto Distribution</vt:lpstr>
      <vt:lpstr>Bounded-Pareto Distribution</vt:lpstr>
      <vt:lpstr>What does all this mean for CPU load balancing?</vt:lpstr>
      <vt:lpstr>What does all this mean for CPU load balancing?</vt:lpstr>
      <vt:lpstr>What do jobs look like today?</vt:lpstr>
      <vt:lpstr>Compute usage today</vt:lpstr>
      <vt:lpstr>Memory usage today</vt:lpstr>
      <vt:lpstr>Pareto distributions are everywhere!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on Events</dc:title>
  <dc:creator>Mor Harchol-Balter</dc:creator>
  <cp:lastModifiedBy>Mor Harchol-Balter</cp:lastModifiedBy>
  <cp:revision>102</cp:revision>
  <dcterms:created xsi:type="dcterms:W3CDTF">2023-01-16T03:17:26Z</dcterms:created>
  <dcterms:modified xsi:type="dcterms:W3CDTF">2024-05-24T00:59:03Z</dcterms:modified>
</cp:coreProperties>
</file>