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22" r:id="rId2"/>
    <p:sldId id="260" r:id="rId3"/>
    <p:sldId id="288" r:id="rId4"/>
    <p:sldId id="289" r:id="rId5"/>
    <p:sldId id="290" r:id="rId6"/>
    <p:sldId id="293" r:id="rId7"/>
    <p:sldId id="292" r:id="rId8"/>
    <p:sldId id="294" r:id="rId9"/>
    <p:sldId id="295" r:id="rId10"/>
    <p:sldId id="296" r:id="rId11"/>
    <p:sldId id="297" r:id="rId12"/>
    <p:sldId id="323" r:id="rId13"/>
    <p:sldId id="299" r:id="rId14"/>
    <p:sldId id="300" r:id="rId15"/>
    <p:sldId id="301" r:id="rId16"/>
    <p:sldId id="302" r:id="rId17"/>
    <p:sldId id="303" r:id="rId18"/>
    <p:sldId id="261" r:id="rId19"/>
    <p:sldId id="305" r:id="rId20"/>
    <p:sldId id="306" r:id="rId21"/>
    <p:sldId id="307" r:id="rId22"/>
    <p:sldId id="308" r:id="rId23"/>
    <p:sldId id="310" r:id="rId24"/>
    <p:sldId id="309" r:id="rId25"/>
    <p:sldId id="262" r:id="rId26"/>
    <p:sldId id="311" r:id="rId27"/>
    <p:sldId id="312" r:id="rId28"/>
    <p:sldId id="313" r:id="rId29"/>
    <p:sldId id="314" r:id="rId30"/>
    <p:sldId id="315" r:id="rId31"/>
    <p:sldId id="317" r:id="rId32"/>
    <p:sldId id="319" r:id="rId33"/>
    <p:sldId id="320" r:id="rId34"/>
    <p:sldId id="32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CC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2744" autoAdjust="0"/>
  </p:normalViewPr>
  <p:slideViewPr>
    <p:cSldViewPr snapToGrid="0">
      <p:cViewPr varScale="1">
        <p:scale>
          <a:sx n="64" d="100"/>
          <a:sy n="64" d="100"/>
        </p:scale>
        <p:origin x="66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46" d="100"/>
          <a:sy n="46" d="100"/>
        </p:scale>
        <p:origin x="184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0BFFBF-B791-2693-131A-7E911B5B7A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248EB4-4875-F0CB-7FC5-4F6C1553A1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95B9F-4372-46C5-9B87-5D9A9330BB9C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741348-0C7F-6AB3-8A17-D180BFCF3F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154BE-0A6E-4F40-DDB5-04FAB92E65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69B2D-A1E4-406E-9303-591E4EEE7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23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6D534-9667-4094-BF6C-792DC9ED6AC8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A77F9-1C57-45EF-951A-D8C4C9CCD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87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7488A-116A-DA07-127A-6D6D55503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7E525C-B093-BB1B-35A4-7DE78DDD98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A8B593-98F0-9E1A-8285-330590029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https://www.gettyimages.co.uk/detail/photo/little-piggy-banks-on-ascending-stacks-of-coins-royalty-free-image/1072593728</a:t>
            </a:r>
          </a:p>
          <a:p>
            <a:endParaRPr lang="en-US" dirty="0"/>
          </a:p>
          <a:p>
            <a:r>
              <a:rPr lang="en-US" dirty="0"/>
              <a:t>https://www.gettyimages.co.uk/detail/illustration/tall-ice-cream-cone-royalty-free-illustration/472288463?phrase=tall+ice+cream+cone&amp;adppopup=true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E5269-B5A0-4DC7-9757-35F736B00F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88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03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94C3-B2D1-4D8D-86DE-C8235529B3EF}" type="datetime1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3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FEACC-9A55-433C-86E5-EEC11ACD2908}" type="datetime1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2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D6A6F-D952-4168-B448-265FCE218C75}" type="datetime1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5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1CBD-62E4-4203-9404-2A54E38FFFDE}" type="datetime1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4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AF237-BAF8-4758-A813-1B58D2BD3DFB}" type="datetime1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C37A-C5B9-439C-BDB8-11BC07D1C2F0}" type="datetime1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5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99C8-FBCF-484A-B06F-790415D9F3F6}" type="datetime1">
              <a:rPr lang="en-US" smtClean="0"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2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75CE1-DF54-4AA1-905A-A82893530FCD}" type="datetime1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4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13150-671E-461B-ACCD-4AFF73EFE49D}" type="datetime1">
              <a:rPr lang="en-US" smtClean="0"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9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75FF-2545-4F6C-BE8A-0EDA571E599C}" type="datetime1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6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D6369-3BAB-4C84-805A-9B076DF0FF16}" type="datetime1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1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D00D9-8E73-48D8-8BB3-C7DCDA5CAC33}" type="datetime1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6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0.png"/><Relationship Id="rId7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51.png"/><Relationship Id="rId4" Type="http://schemas.openxmlformats.org/officeDocument/2006/relationships/image" Target="../media/image41.pn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30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5.png"/><Relationship Id="rId7" Type="http://schemas.openxmlformats.org/officeDocument/2006/relationships/image" Target="../media/image12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66.png"/><Relationship Id="rId5" Type="http://schemas.openxmlformats.org/officeDocument/2006/relationships/image" Target="../media/image67.png"/><Relationship Id="rId10" Type="http://schemas.openxmlformats.org/officeDocument/2006/relationships/image" Target="../media/image63.png"/><Relationship Id="rId4" Type="http://schemas.openxmlformats.org/officeDocument/2006/relationships/image" Target="../media/image60.png"/><Relationship Id="rId9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0.png"/><Relationship Id="rId7" Type="http://schemas.openxmlformats.org/officeDocument/2006/relationships/image" Target="../media/image76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7" Type="http://schemas.openxmlformats.org/officeDocument/2006/relationships/image" Target="../media/image91.png"/><Relationship Id="rId12" Type="http://schemas.openxmlformats.org/officeDocument/2006/relationships/image" Target="../media/image99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11" Type="http://schemas.openxmlformats.org/officeDocument/2006/relationships/image" Target="../media/image98.png"/><Relationship Id="rId5" Type="http://schemas.openxmlformats.org/officeDocument/2006/relationships/image" Target="../media/image93.png"/><Relationship Id="rId10" Type="http://schemas.openxmlformats.org/officeDocument/2006/relationships/image" Target="../media/image97.png"/><Relationship Id="rId9" Type="http://schemas.openxmlformats.org/officeDocument/2006/relationships/image" Target="../media/image9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4.em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0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1.png"/><Relationship Id="rId3" Type="http://schemas.openxmlformats.org/officeDocument/2006/relationships/image" Target="../media/image310.png"/><Relationship Id="rId7" Type="http://schemas.openxmlformats.org/officeDocument/2006/relationships/image" Target="../media/image71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510.png"/><Relationship Id="rId4" Type="http://schemas.openxmlformats.org/officeDocument/2006/relationships/image" Target="../media/image410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9.png"/><Relationship Id="rId7" Type="http://schemas.openxmlformats.org/officeDocument/2006/relationships/image" Target="../media/image121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5" Type="http://schemas.openxmlformats.org/officeDocument/2006/relationships/image" Target="../media/image117.png"/><Relationship Id="rId10" Type="http://schemas.openxmlformats.org/officeDocument/2006/relationships/image" Target="../media/image115.png"/><Relationship Id="rId4" Type="http://schemas.openxmlformats.org/officeDocument/2006/relationships/image" Target="../media/image116.png"/><Relationship Id="rId9" Type="http://schemas.openxmlformats.org/officeDocument/2006/relationships/image" Target="../media/image12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7.png"/><Relationship Id="rId7" Type="http://schemas.openxmlformats.org/officeDocument/2006/relationships/image" Target="../media/image128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2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17.png"/><Relationship Id="rId7" Type="http://schemas.openxmlformats.org/officeDocument/2006/relationships/image" Target="../media/image135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4.png"/><Relationship Id="rId5" Type="http://schemas.openxmlformats.org/officeDocument/2006/relationships/image" Target="../media/image89.png"/><Relationship Id="rId4" Type="http://schemas.openxmlformats.org/officeDocument/2006/relationships/image" Target="../media/image132.png"/><Relationship Id="rId9" Type="http://schemas.openxmlformats.org/officeDocument/2006/relationships/image" Target="../media/image13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7" Type="http://schemas.openxmlformats.org/officeDocument/2006/relationships/image" Target="../media/image1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16.png"/><Relationship Id="rId7" Type="http://schemas.openxmlformats.org/officeDocument/2006/relationships/image" Target="../media/image1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10" Type="http://schemas.openxmlformats.org/officeDocument/2006/relationships/image" Target="../media/image94.png"/><Relationship Id="rId4" Type="http://schemas.openxmlformats.org/officeDocument/2006/relationships/image" Target="../media/image117.png"/><Relationship Id="rId9" Type="http://schemas.openxmlformats.org/officeDocument/2006/relationships/image" Target="../media/image14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BF055-2C2A-4278-1184-2A89A5956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63DBE-354A-9234-AEF4-948A2D3A5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9463" y="921641"/>
            <a:ext cx="9144000" cy="2387600"/>
          </a:xfrm>
        </p:spPr>
        <p:txBody>
          <a:bodyPr/>
          <a:lstStyle/>
          <a:p>
            <a:r>
              <a:rPr lang="en-US" dirty="0"/>
              <a:t>Chapter 1</a:t>
            </a:r>
            <a:br>
              <a:rPr lang="en-US" dirty="0"/>
            </a:br>
            <a:r>
              <a:rPr lang="en-US" dirty="0"/>
              <a:t>Some Mathematical Basics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2FF32-310E-2D09-25F0-9FD1E8F2A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8DC7B-84C0-2875-9638-141A9330E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685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10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Review of Double Integrals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74FC90-CC8C-4E3E-91A9-322BA77A7297}"/>
              </a:ext>
            </a:extLst>
          </p:cNvPr>
          <p:cNvSpPr txBox="1"/>
          <p:nvPr/>
        </p:nvSpPr>
        <p:spPr>
          <a:xfrm>
            <a:off x="3678031" y="1230571"/>
            <a:ext cx="1896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ym typeface="Symbol" panose="05050102010706020507" pitchFamily="18" charset="2"/>
              </a:rPr>
              <a:t>Q:  </a:t>
            </a:r>
            <a:r>
              <a:rPr lang="en-US" sz="2800" dirty="0">
                <a:sym typeface="Symbol" panose="05050102010706020507" pitchFamily="18" charset="2"/>
              </a:rPr>
              <a:t>Derive:  </a:t>
            </a:r>
            <a:endParaRPr lang="en-US" sz="24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4CADC5-D2CB-CF3A-3AF5-CE14F47FC91B}"/>
                  </a:ext>
                </a:extLst>
              </p:cNvPr>
              <p:cNvSpPr txBox="1"/>
              <p:nvPr/>
            </p:nvSpPr>
            <p:spPr>
              <a:xfrm>
                <a:off x="5371605" y="995684"/>
                <a:ext cx="3578864" cy="1073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=∞</m:t>
                          </m:r>
                        </m:sup>
                        <m:e>
                          <m:nary>
                            <m:nary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𝑑𝑥𝑑𝑦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4CADC5-D2CB-CF3A-3AF5-CE14F47FC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605" y="995684"/>
                <a:ext cx="3578864" cy="10737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68CBC2-702A-A3CB-1CA2-52AABA31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</p:spTree>
    <p:extLst>
      <p:ext uri="{BB962C8B-B14F-4D97-AF65-F5344CB8AC3E}">
        <p14:creationId xmlns:p14="http://schemas.microsoft.com/office/powerpoint/2010/main" val="237164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11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Review of Double Integrals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74FC90-CC8C-4E3E-91A9-322BA77A7297}"/>
              </a:ext>
            </a:extLst>
          </p:cNvPr>
          <p:cNvSpPr txBox="1"/>
          <p:nvPr/>
        </p:nvSpPr>
        <p:spPr>
          <a:xfrm>
            <a:off x="3678031" y="1230571"/>
            <a:ext cx="1896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ym typeface="Symbol" panose="05050102010706020507" pitchFamily="18" charset="2"/>
              </a:rPr>
              <a:t>Q:  </a:t>
            </a:r>
            <a:r>
              <a:rPr lang="en-US" sz="2800" dirty="0">
                <a:sym typeface="Symbol" panose="05050102010706020507" pitchFamily="18" charset="2"/>
              </a:rPr>
              <a:t>Derive:  </a:t>
            </a:r>
            <a:endParaRPr lang="en-US" sz="2400" dirty="0">
              <a:sym typeface="Symbol" panose="05050102010706020507" pitchFamily="18" charset="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663451-8EE5-8F53-4E4B-3AA68BCF461F}"/>
              </a:ext>
            </a:extLst>
          </p:cNvPr>
          <p:cNvSpPr/>
          <p:nvPr/>
        </p:nvSpPr>
        <p:spPr>
          <a:xfrm>
            <a:off x="970288" y="2340347"/>
            <a:ext cx="10268415" cy="39201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97439B-F9F4-1B29-0F87-07D6AA0DB357}"/>
                  </a:ext>
                </a:extLst>
              </p:cNvPr>
              <p:cNvSpPr txBox="1"/>
              <p:nvPr/>
            </p:nvSpPr>
            <p:spPr>
              <a:xfrm>
                <a:off x="1117036" y="2666993"/>
                <a:ext cx="3578864" cy="1073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=∞</m:t>
                          </m:r>
                        </m:sup>
                        <m:e>
                          <m:nary>
                            <m:nary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𝑑𝑥𝑑𝑦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E97439B-F9F4-1B29-0F87-07D6AA0DB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036" y="2666993"/>
                <a:ext cx="3578864" cy="10737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4CADC5-D2CB-CF3A-3AF5-CE14F47FC91B}"/>
                  </a:ext>
                </a:extLst>
              </p:cNvPr>
              <p:cNvSpPr txBox="1"/>
              <p:nvPr/>
            </p:nvSpPr>
            <p:spPr>
              <a:xfrm>
                <a:off x="5371605" y="995684"/>
                <a:ext cx="3578864" cy="1073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=∞</m:t>
                          </m:r>
                        </m:sup>
                        <m:e>
                          <m:nary>
                            <m:nary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𝑑𝑥𝑑𝑦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4CADC5-D2CB-CF3A-3AF5-CE14F47FC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605" y="995684"/>
                <a:ext cx="3578864" cy="10737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4B5B7D-786A-EECB-AA72-9F0B81AE9F8A}"/>
                  </a:ext>
                </a:extLst>
              </p:cNvPr>
              <p:cNvSpPr txBox="1"/>
              <p:nvPr/>
            </p:nvSpPr>
            <p:spPr>
              <a:xfrm>
                <a:off x="4626207" y="2666993"/>
                <a:ext cx="3736086" cy="1129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nary>
                            <m:nary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=∞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b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e>
                          </m:nary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4B5B7D-786A-EECB-AA72-9F0B81AE9F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207" y="2666993"/>
                <a:ext cx="3736086" cy="11299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C7B4EF9D-AA0B-B69F-5556-332DA1E196CD}"/>
              </a:ext>
            </a:extLst>
          </p:cNvPr>
          <p:cNvGrpSpPr/>
          <p:nvPr/>
        </p:nvGrpSpPr>
        <p:grpSpPr>
          <a:xfrm>
            <a:off x="2177411" y="3740748"/>
            <a:ext cx="1757978" cy="1265339"/>
            <a:chOff x="2177411" y="3740748"/>
            <a:chExt cx="1757978" cy="1265339"/>
          </a:xfrm>
        </p:grpSpPr>
        <p:sp>
          <p:nvSpPr>
            <p:cNvPr id="13" name="Right Bracket 12">
              <a:extLst>
                <a:ext uri="{FF2B5EF4-FFF2-40B4-BE49-F238E27FC236}">
                  <a16:creationId xmlns:a16="http://schemas.microsoft.com/office/drawing/2014/main" id="{5F0854FF-69BA-BE12-8D71-64F54AECE26B}"/>
                </a:ext>
              </a:extLst>
            </p:cNvPr>
            <p:cNvSpPr/>
            <p:nvPr/>
          </p:nvSpPr>
          <p:spPr>
            <a:xfrm rot="5400000">
              <a:off x="3011757" y="2906404"/>
              <a:ext cx="89287" cy="1757976"/>
            </a:xfrm>
            <a:prstGeom prst="rightBracket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79A712-CAF4-142D-4DAF-4F042D93D398}"/>
                </a:ext>
              </a:extLst>
            </p:cNvPr>
            <p:cNvSpPr txBox="1"/>
            <p:nvPr/>
          </p:nvSpPr>
          <p:spPr>
            <a:xfrm>
              <a:off x="2177411" y="3805758"/>
              <a:ext cx="175797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  <a:sym typeface="Symbol" panose="05050102010706020507" pitchFamily="18" charset="2"/>
                </a:rPr>
                <a:t>Do inner </a:t>
              </a:r>
            </a:p>
            <a:p>
              <a:pPr algn="ctr"/>
              <a:r>
                <a:rPr lang="en-US" sz="2400" dirty="0">
                  <a:solidFill>
                    <a:srgbClr val="0070C0"/>
                  </a:solidFill>
                  <a:sym typeface="Symbol" panose="05050102010706020507" pitchFamily="18" charset="2"/>
                </a:rPr>
                <a:t>integral</a:t>
              </a:r>
            </a:p>
            <a:p>
              <a:pPr algn="ctr"/>
              <a:r>
                <a:rPr lang="en-US" sz="2400" dirty="0">
                  <a:solidFill>
                    <a:srgbClr val="0070C0"/>
                  </a:solidFill>
                  <a:sym typeface="Symbol" panose="05050102010706020507" pitchFamily="18" charset="2"/>
                </a:rPr>
                <a:t>first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1443A27-D77D-0483-03BA-4A96BF6144FD}"/>
                  </a:ext>
                </a:extLst>
              </p:cNvPr>
              <p:cNvSpPr txBox="1"/>
              <p:nvPr/>
            </p:nvSpPr>
            <p:spPr>
              <a:xfrm>
                <a:off x="4626207" y="4087248"/>
                <a:ext cx="2956579" cy="1129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nary>
                            <m:nary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=∞</m:t>
                              </m:r>
                            </m:sup>
                            <m:e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e>
                          </m:nary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1443A27-D77D-0483-03BA-4A96BF614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207" y="4087248"/>
                <a:ext cx="2956579" cy="11299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EB38C2-0735-98F8-BC22-5E4951668B01}"/>
                  </a:ext>
                </a:extLst>
              </p:cNvPr>
              <p:cNvSpPr txBox="1"/>
              <p:nvPr/>
            </p:nvSpPr>
            <p:spPr>
              <a:xfrm>
                <a:off x="4617709" y="5457178"/>
                <a:ext cx="10623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CEB38C2-0735-98F8-BC22-5E4951668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709" y="5457178"/>
                <a:ext cx="106234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0A2BEE9-3949-E52F-3C34-6D328980C2CF}"/>
              </a:ext>
            </a:extLst>
          </p:cNvPr>
          <p:cNvSpPr txBox="1"/>
          <p:nvPr/>
        </p:nvSpPr>
        <p:spPr>
          <a:xfrm>
            <a:off x="6090298" y="5443804"/>
            <a:ext cx="3919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ym typeface="Symbol" panose="05050102010706020507" pitchFamily="18" charset="2"/>
              </a:rPr>
              <a:t>(via integration by parts)  </a:t>
            </a:r>
            <a:endParaRPr lang="en-US" sz="2400" dirty="0">
              <a:sym typeface="Symbol" panose="05050102010706020507" pitchFamily="18" charset="2"/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166FEAAB-9379-7CA8-002F-201B27C0C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</p:spTree>
    <p:extLst>
      <p:ext uri="{BB962C8B-B14F-4D97-AF65-F5344CB8AC3E}">
        <p14:creationId xmlns:p14="http://schemas.microsoft.com/office/powerpoint/2010/main" val="55244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DA398-27C5-8020-4EA5-FDE4EC142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28C5E-34AF-A34F-5AB6-A39780930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386F32-C835-1B70-0E3B-1A5318861399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D6A342-8892-79DF-3581-1E86A25506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Integration by parts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F00E2A-FE02-0E3D-D90A-CCA69292E6D4}"/>
              </a:ext>
            </a:extLst>
          </p:cNvPr>
          <p:cNvSpPr/>
          <p:nvPr/>
        </p:nvSpPr>
        <p:spPr>
          <a:xfrm>
            <a:off x="383258" y="2453480"/>
            <a:ext cx="10268415" cy="39201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883B17-892E-B0C0-2EDB-400A0AD138CF}"/>
                  </a:ext>
                </a:extLst>
              </p:cNvPr>
              <p:cNvSpPr txBox="1"/>
              <p:nvPr/>
            </p:nvSpPr>
            <p:spPr>
              <a:xfrm>
                <a:off x="2188232" y="2666993"/>
                <a:ext cx="2437975" cy="1073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=∞</m:t>
                          </m:r>
                        </m:sup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0883B17-892E-B0C0-2EDB-400A0AD138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232" y="2666993"/>
                <a:ext cx="2437975" cy="10737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2AAB68-2D4A-D3AC-7125-CC40C44667CB}"/>
                  </a:ext>
                </a:extLst>
              </p:cNvPr>
              <p:cNvSpPr txBox="1"/>
              <p:nvPr/>
            </p:nvSpPr>
            <p:spPr>
              <a:xfrm>
                <a:off x="2559733" y="1047463"/>
                <a:ext cx="2957733" cy="1073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=∞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=?</m:t>
                          </m:r>
                        </m:e>
                      </m:nary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C2AAB68-2D4A-D3AC-7125-CC40C4466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733" y="1047463"/>
                <a:ext cx="2957733" cy="10737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28D7F1-9D23-9FB3-5853-86459A947AE2}"/>
                  </a:ext>
                </a:extLst>
              </p:cNvPr>
              <p:cNvSpPr txBox="1"/>
              <p:nvPr/>
            </p:nvSpPr>
            <p:spPr>
              <a:xfrm>
                <a:off x="4626207" y="2666993"/>
                <a:ext cx="5498941" cy="11299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=∞</m:t>
                          </m:r>
                        </m:sup>
                      </m:sSubSup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(−</m:t>
                                  </m:r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e>
                          </m:nary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28D7F1-9D23-9FB3-5853-86459A947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207" y="2666993"/>
                <a:ext cx="5498941" cy="11299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F96FFE-8D3E-1B71-B480-61F6248DCB80}"/>
                  </a:ext>
                </a:extLst>
              </p:cNvPr>
              <p:cNvSpPr txBox="1"/>
              <p:nvPr/>
            </p:nvSpPr>
            <p:spPr>
              <a:xfrm>
                <a:off x="4638838" y="5010151"/>
                <a:ext cx="26123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0−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0−1</m:t>
                              </m:r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BF96FFE-8D3E-1B71-B480-61F6248DCB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838" y="5010151"/>
                <a:ext cx="261238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92EC04-B32A-BEE4-5A34-A1949D252B46}"/>
                  </a:ext>
                </a:extLst>
              </p:cNvPr>
              <p:cNvSpPr txBox="1"/>
              <p:nvPr/>
            </p:nvSpPr>
            <p:spPr>
              <a:xfrm>
                <a:off x="4638838" y="5746919"/>
                <a:ext cx="10623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692EC04-B32A-BEE4-5A34-A1949D252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838" y="5746919"/>
                <a:ext cx="1062342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159E340A-73E6-0549-168B-3EFE8CBE7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09770D-B5FB-940D-8571-316A59D8500E}"/>
                  </a:ext>
                </a:extLst>
              </p:cNvPr>
              <p:cNvSpPr txBox="1"/>
              <p:nvPr/>
            </p:nvSpPr>
            <p:spPr>
              <a:xfrm>
                <a:off x="6560871" y="1041764"/>
                <a:ext cx="4507291" cy="790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𝑢𝑑𝑣</m:t>
                          </m:r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𝑢𝑣</m:t>
                          </m:r>
                          <m:sSubSup>
                            <m:sSubSupPr>
                              <m:ctrlPr>
                                <a:rPr lang="en-US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000" i="1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0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  <m:r>
                            <a:rPr lang="en-US" sz="20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  <m:e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𝑣𝑑𝑢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09770D-B5FB-940D-8571-316A59D85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871" y="1041764"/>
                <a:ext cx="4507291" cy="7904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4542A9FE-78FE-6721-F9AC-1CC13DB8F3C4}"/>
              </a:ext>
            </a:extLst>
          </p:cNvPr>
          <p:cNvGrpSpPr/>
          <p:nvPr/>
        </p:nvGrpSpPr>
        <p:grpSpPr>
          <a:xfrm>
            <a:off x="3063886" y="3429000"/>
            <a:ext cx="1438539" cy="542277"/>
            <a:chOff x="3063886" y="3429000"/>
            <a:chExt cx="1438539" cy="542277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2DC6E79C-F83E-3B7D-F8AB-449935C42400}"/>
                </a:ext>
              </a:extLst>
            </p:cNvPr>
            <p:cNvSpPr/>
            <p:nvPr/>
          </p:nvSpPr>
          <p:spPr>
            <a:xfrm rot="5400000">
              <a:off x="3226779" y="3333306"/>
              <a:ext cx="141059" cy="332447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Brace 10">
              <a:extLst>
                <a:ext uri="{FF2B5EF4-FFF2-40B4-BE49-F238E27FC236}">
                  <a16:creationId xmlns:a16="http://schemas.microsoft.com/office/drawing/2014/main" id="{BF6A26B6-6F3F-1CC6-40D3-D5C254D2C7E1}"/>
                </a:ext>
              </a:extLst>
            </p:cNvPr>
            <p:cNvSpPr/>
            <p:nvPr/>
          </p:nvSpPr>
          <p:spPr>
            <a:xfrm rot="5400000">
              <a:off x="3958308" y="3016890"/>
              <a:ext cx="132008" cy="956227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4905EAA-7D1C-59F0-F307-B71E39EEEE97}"/>
                    </a:ext>
                  </a:extLst>
                </p:cNvPr>
                <p:cNvSpPr txBox="1"/>
                <p:nvPr/>
              </p:nvSpPr>
              <p:spPr>
                <a:xfrm>
                  <a:off x="3063886" y="3479138"/>
                  <a:ext cx="4377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000" dirty="0">
                    <a:solidFill>
                      <a:schemeClr val="accent1">
                        <a:lumMod val="75000"/>
                      </a:schemeClr>
                    </a:solidFill>
                    <a:sym typeface="Symbol" panose="05050102010706020507" pitchFamily="18" charset="2"/>
                  </a:endParaRPr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4905EAA-7D1C-59F0-F307-B71E39EEEE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3886" y="3479138"/>
                  <a:ext cx="437749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BCBAC9A-FCAA-E476-907D-B9ACC64C1AA2}"/>
                    </a:ext>
                  </a:extLst>
                </p:cNvPr>
                <p:cNvSpPr txBox="1"/>
                <p:nvPr/>
              </p:nvSpPr>
              <p:spPr>
                <a:xfrm>
                  <a:off x="3720671" y="3509612"/>
                  <a:ext cx="60728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𝑑𝑣</m:t>
                        </m:r>
                      </m:oMath>
                    </m:oMathPara>
                  </a14:m>
                  <a:endParaRPr lang="en-US" sz="2000" dirty="0">
                    <a:solidFill>
                      <a:schemeClr val="accent1">
                        <a:lumMod val="75000"/>
                      </a:schemeClr>
                    </a:solidFill>
                    <a:sym typeface="Symbol" panose="05050102010706020507" pitchFamily="18" charset="2"/>
                  </a:endParaRPr>
                </a:p>
              </p:txBody>
            </p:sp>
          </mc:Choice>
          <mc:Fallback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BCBAC9A-FCAA-E476-907D-B9ACC64C1A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0671" y="3509612"/>
                  <a:ext cx="607282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B33D4A-27D6-CD17-2FEE-33855046D4E6}"/>
                  </a:ext>
                </a:extLst>
              </p:cNvPr>
              <p:cNvSpPr txBox="1"/>
              <p:nvPr/>
            </p:nvSpPr>
            <p:spPr>
              <a:xfrm>
                <a:off x="4638838" y="4032892"/>
                <a:ext cx="4139916" cy="946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0−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=∞</m:t>
                              </m:r>
                            </m:sup>
                          </m:sSubSup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B33D4A-27D6-CD17-2FEE-33855046D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838" y="4032892"/>
                <a:ext cx="4139916" cy="9467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7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18" grpId="0"/>
      <p:bldP spid="19" grpId="0"/>
      <p:bldP spid="20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13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Review of Double Integrals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74FC90-CC8C-4E3E-91A9-322BA77A7297}"/>
              </a:ext>
            </a:extLst>
          </p:cNvPr>
          <p:cNvSpPr txBox="1"/>
          <p:nvPr/>
        </p:nvSpPr>
        <p:spPr>
          <a:xfrm>
            <a:off x="281058" y="1237934"/>
            <a:ext cx="1896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ym typeface="Symbol" panose="05050102010706020507" pitchFamily="18" charset="2"/>
              </a:rPr>
              <a:t>Q:  </a:t>
            </a:r>
            <a:r>
              <a:rPr lang="en-US" sz="2800" dirty="0">
                <a:sym typeface="Symbol" panose="05050102010706020507" pitchFamily="18" charset="2"/>
              </a:rPr>
              <a:t>Derive:  </a:t>
            </a:r>
            <a:endParaRPr lang="en-US" sz="24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4CADC5-D2CB-CF3A-3AF5-CE14F47FC91B}"/>
                  </a:ext>
                </a:extLst>
              </p:cNvPr>
              <p:cNvSpPr txBox="1"/>
              <p:nvPr/>
            </p:nvSpPr>
            <p:spPr>
              <a:xfrm>
                <a:off x="1931855" y="1008180"/>
                <a:ext cx="3578864" cy="1073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=∞</m:t>
                          </m:r>
                        </m:sup>
                        <m:e>
                          <m:nary>
                            <m:nary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𝑑𝑥𝑑𝑦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4CADC5-D2CB-CF3A-3AF5-CE14F47FC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855" y="1008180"/>
                <a:ext cx="3578864" cy="10737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FF64C33-EB6C-0F99-1A2B-4E0AE2C3E273}"/>
              </a:ext>
            </a:extLst>
          </p:cNvPr>
          <p:cNvSpPr txBox="1"/>
          <p:nvPr/>
        </p:nvSpPr>
        <p:spPr>
          <a:xfrm>
            <a:off x="5371605" y="1267099"/>
            <a:ext cx="6188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ym typeface="Symbol" panose="05050102010706020507" pitchFamily="18" charset="2"/>
              </a:rPr>
              <a:t> </a:t>
            </a:r>
            <a:r>
              <a:rPr lang="en-US" sz="2800" dirty="0">
                <a:sym typeface="Symbol" panose="05050102010706020507" pitchFamily="18" charset="2"/>
              </a:rPr>
              <a:t>by first reversing the order of integration</a:t>
            </a:r>
            <a:endParaRPr lang="en-US" sz="2400" dirty="0">
              <a:sym typeface="Symbol" panose="05050102010706020507" pitchFamily="18" charset="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A085A4-6804-CDCD-8517-0053B1647A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73" b="11709"/>
          <a:stretch/>
        </p:blipFill>
        <p:spPr>
          <a:xfrm>
            <a:off x="560414" y="2830427"/>
            <a:ext cx="3107880" cy="24517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E0B3DA-2806-34BD-631E-3CCB9CC3C1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8" r="6270" b="11709"/>
          <a:stretch/>
        </p:blipFill>
        <p:spPr>
          <a:xfrm>
            <a:off x="5251732" y="2874973"/>
            <a:ext cx="2705544" cy="24517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5AD6081-F7E2-28B9-B2CE-24CE5E253F84}"/>
              </a:ext>
            </a:extLst>
          </p:cNvPr>
          <p:cNvSpPr txBox="1"/>
          <p:nvPr/>
        </p:nvSpPr>
        <p:spPr>
          <a:xfrm>
            <a:off x="206942" y="2351753"/>
            <a:ext cx="3463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ym typeface="Symbol" panose="05050102010706020507" pitchFamily="18" charset="2"/>
              </a:rPr>
              <a:t> </a:t>
            </a:r>
            <a:r>
              <a:rPr lang="en-US" sz="2400" u="sng" dirty="0">
                <a:solidFill>
                  <a:srgbClr val="0070C0"/>
                </a:solidFill>
                <a:sym typeface="Symbol" panose="05050102010706020507" pitchFamily="18" charset="2"/>
              </a:rPr>
              <a:t>Original integration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9796CB-8A89-8F4E-4905-7893E4CFF64C}"/>
                  </a:ext>
                </a:extLst>
              </p:cNvPr>
              <p:cNvSpPr txBox="1"/>
              <p:nvPr/>
            </p:nvSpPr>
            <p:spPr>
              <a:xfrm>
                <a:off x="445532" y="5206019"/>
                <a:ext cx="3358868" cy="1138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brk m:alnAt="23"/>
                      </m:rP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b="1" dirty="0">
                    <a:sym typeface="Symbol" panose="05050102010706020507" pitchFamily="18" charset="2"/>
                  </a:rPr>
                  <a:t> </a:t>
                </a:r>
                <a:r>
                  <a:rPr lang="en-US" sz="2000" dirty="0">
                    <a:sym typeface="Symbol" panose="05050102010706020507" pitchFamily="18" charset="2"/>
                  </a:rPr>
                  <a:t>ranges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sym typeface="Symbol" panose="05050102010706020507" pitchFamily="18" charset="2"/>
                  </a:rPr>
                  <a:t> to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000" dirty="0">
                    <a:sym typeface="Symbol" panose="05050102010706020507" pitchFamily="18" charset="2"/>
                  </a:rPr>
                  <a:t>.</a:t>
                </a:r>
              </a:p>
              <a:p>
                <a:r>
                  <a:rPr lang="en-US" sz="2000" dirty="0">
                    <a:sym typeface="Symbol" panose="05050102010706020507" pitchFamily="18" charset="2"/>
                  </a:rPr>
                  <a:t>For each particular value of </a:t>
                </a:r>
                <a14:m>
                  <m:oMath xmlns:m="http://schemas.openxmlformats.org/officeDocument/2006/math">
                    <m:r>
                      <m:rPr>
                        <m:brk m:alnAt="23"/>
                      </m:rP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>
                    <a:sym typeface="Symbol" panose="05050102010706020507" pitchFamily="18" charset="2"/>
                  </a:rPr>
                  <a:t>, </a:t>
                </a:r>
              </a:p>
              <a:p>
                <a:r>
                  <a:rPr lang="en-US" sz="2000" dirty="0">
                    <a:sym typeface="Symbol" panose="05050102010706020507" pitchFamily="18" charset="2"/>
                  </a:rPr>
                  <a:t>we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ym typeface="Symbol" panose="05050102010706020507" pitchFamily="18" charset="2"/>
                  </a:rPr>
                  <a:t> range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0</m:t>
                    </m:r>
                  </m:oMath>
                </a14:m>
                <a:r>
                  <a:rPr lang="en-US" sz="2000" dirty="0">
                    <a:sym typeface="Symbol" panose="05050102010706020507" pitchFamily="18" charset="2"/>
                  </a:rPr>
                  <a:t> to </a:t>
                </a:r>
                <a14:m>
                  <m:oMath xmlns:m="http://schemas.openxmlformats.org/officeDocument/2006/math">
                    <m:r>
                      <m:rPr>
                        <m:brk m:alnAt="23"/>
                      </m:rP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>
                    <a:sym typeface="Symbol" panose="05050102010706020507" pitchFamily="18" charset="2"/>
                  </a:rPr>
                  <a:t>. </a:t>
                </a:r>
                <a:endParaRPr lang="en-US" sz="2400" dirty="0">
                  <a:solidFill>
                    <a:srgbClr val="0070C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C9796CB-8A89-8F4E-4905-7893E4CFF6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532" y="5206019"/>
                <a:ext cx="3358868" cy="1138773"/>
              </a:xfrm>
              <a:prstGeom prst="rect">
                <a:avLst/>
              </a:prstGeom>
              <a:blipFill>
                <a:blip r:embed="rId4"/>
                <a:stretch>
                  <a:fillRect l="-1815" r="-1089" b="-8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3093BF44-4B86-36D4-FB48-E257C043F5B7}"/>
              </a:ext>
            </a:extLst>
          </p:cNvPr>
          <p:cNvSpPr txBox="1"/>
          <p:nvPr/>
        </p:nvSpPr>
        <p:spPr>
          <a:xfrm>
            <a:off x="4821180" y="2351753"/>
            <a:ext cx="3796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ym typeface="Symbol" panose="05050102010706020507" pitchFamily="18" charset="2"/>
              </a:rPr>
              <a:t> </a:t>
            </a:r>
            <a:r>
              <a:rPr lang="en-US" sz="2400" u="sng" dirty="0">
                <a:solidFill>
                  <a:srgbClr val="0070C0"/>
                </a:solidFill>
                <a:sym typeface="Symbol" panose="05050102010706020507" pitchFamily="18" charset="2"/>
              </a:rPr>
              <a:t>Equivalent integration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3636415-5322-9C46-FA80-F9A7D707F9F0}"/>
                  </a:ext>
                </a:extLst>
              </p:cNvPr>
              <p:cNvSpPr txBox="1"/>
              <p:nvPr/>
            </p:nvSpPr>
            <p:spPr>
              <a:xfrm>
                <a:off x="5169456" y="5192208"/>
                <a:ext cx="3354252" cy="11387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b="1" dirty="0">
                    <a:sym typeface="Symbol" panose="05050102010706020507" pitchFamily="18" charset="2"/>
                  </a:rPr>
                  <a:t> </a:t>
                </a:r>
                <a:r>
                  <a:rPr lang="en-US" sz="2000" dirty="0">
                    <a:sym typeface="Symbol" panose="05050102010706020507" pitchFamily="18" charset="2"/>
                  </a:rPr>
                  <a:t>ranges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sym typeface="Symbol" panose="05050102010706020507" pitchFamily="18" charset="2"/>
                  </a:rPr>
                  <a:t> to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000" dirty="0">
                    <a:sym typeface="Symbol" panose="05050102010706020507" pitchFamily="18" charset="2"/>
                  </a:rPr>
                  <a:t>.</a:t>
                </a:r>
              </a:p>
              <a:p>
                <a:r>
                  <a:rPr lang="en-US" sz="2000" dirty="0">
                    <a:sym typeface="Symbol" panose="05050102010706020507" pitchFamily="18" charset="2"/>
                  </a:rPr>
                  <a:t>For each particular value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ym typeface="Symbol" panose="05050102010706020507" pitchFamily="18" charset="2"/>
                  </a:rPr>
                  <a:t>, </a:t>
                </a:r>
              </a:p>
              <a:p>
                <a:r>
                  <a:rPr lang="en-US" sz="2000" dirty="0">
                    <a:sym typeface="Symbol" panose="05050102010706020507" pitchFamily="18" charset="2"/>
                  </a:rPr>
                  <a:t>we let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>
                    <a:sym typeface="Symbol" panose="05050102010706020507" pitchFamily="18" charset="2"/>
                  </a:rPr>
                  <a:t> range from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𝑥</m:t>
                    </m:r>
                  </m:oMath>
                </a14:m>
                <a:r>
                  <a:rPr lang="en-US" sz="2000" dirty="0">
                    <a:sym typeface="Symbol" panose="05050102010706020507" pitchFamily="18" charset="2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000" dirty="0">
                    <a:sym typeface="Symbol" panose="05050102010706020507" pitchFamily="18" charset="2"/>
                  </a:rPr>
                  <a:t>. </a:t>
                </a:r>
                <a:endParaRPr lang="en-US" sz="2400" dirty="0">
                  <a:solidFill>
                    <a:srgbClr val="0070C0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3636415-5322-9C46-FA80-F9A7D707F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456" y="5192208"/>
                <a:ext cx="3354252" cy="1138773"/>
              </a:xfrm>
              <a:prstGeom prst="rect">
                <a:avLst/>
              </a:prstGeom>
              <a:blipFill>
                <a:blip r:embed="rId5"/>
                <a:stretch>
                  <a:fillRect l="-1818" r="-1091" b="-8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9E4FB53C-2E8C-F13D-90EF-8095B638DA78}"/>
              </a:ext>
            </a:extLst>
          </p:cNvPr>
          <p:cNvGrpSpPr/>
          <p:nvPr/>
        </p:nvGrpSpPr>
        <p:grpSpPr>
          <a:xfrm>
            <a:off x="7557504" y="3687611"/>
            <a:ext cx="4374608" cy="1073755"/>
            <a:chOff x="7499892" y="3993927"/>
            <a:chExt cx="4374608" cy="1073755"/>
          </a:xfrm>
        </p:grpSpPr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92A1659D-85BD-37D7-ABC4-CEDAA5A860D4}"/>
                </a:ext>
              </a:extLst>
            </p:cNvPr>
            <p:cNvSpPr/>
            <p:nvPr/>
          </p:nvSpPr>
          <p:spPr>
            <a:xfrm>
              <a:off x="7499892" y="4308873"/>
              <a:ext cx="727532" cy="35143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397187B-7DF2-07DD-BE79-7049FFA46269}"/>
                    </a:ext>
                  </a:extLst>
                </p:cNvPr>
                <p:cNvSpPr txBox="1"/>
                <p:nvPr/>
              </p:nvSpPr>
              <p:spPr>
                <a:xfrm>
                  <a:off x="8381016" y="3993927"/>
                  <a:ext cx="3493484" cy="1073755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=∞</m:t>
                            </m:r>
                          </m:sup>
                          <m:e>
                            <m:nary>
                              <m:nary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=∞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𝑑𝑦𝑑𝑥</m:t>
                                </m:r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240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8397187B-7DF2-07DD-BE79-7049FFA462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1016" y="3993927"/>
                  <a:ext cx="3493484" cy="107375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8575"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DB3703-CD8B-2826-7B21-C22553F53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</p:spTree>
    <p:extLst>
      <p:ext uri="{BB962C8B-B14F-4D97-AF65-F5344CB8AC3E}">
        <p14:creationId xmlns:p14="http://schemas.microsoft.com/office/powerpoint/2010/main" val="221488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Review of Double Integrals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74FC90-CC8C-4E3E-91A9-322BA77A7297}"/>
              </a:ext>
            </a:extLst>
          </p:cNvPr>
          <p:cNvSpPr txBox="1"/>
          <p:nvPr/>
        </p:nvSpPr>
        <p:spPr>
          <a:xfrm>
            <a:off x="281058" y="1237934"/>
            <a:ext cx="1896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ym typeface="Symbol" panose="05050102010706020507" pitchFamily="18" charset="2"/>
              </a:rPr>
              <a:t>Q:  </a:t>
            </a:r>
            <a:r>
              <a:rPr lang="en-US" sz="2800" dirty="0">
                <a:sym typeface="Symbol" panose="05050102010706020507" pitchFamily="18" charset="2"/>
              </a:rPr>
              <a:t>Derive:  </a:t>
            </a:r>
            <a:endParaRPr lang="en-US" sz="2400" dirty="0">
              <a:sym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4CADC5-D2CB-CF3A-3AF5-CE14F47FC91B}"/>
                  </a:ext>
                </a:extLst>
              </p:cNvPr>
              <p:cNvSpPr txBox="1"/>
              <p:nvPr/>
            </p:nvSpPr>
            <p:spPr>
              <a:xfrm>
                <a:off x="1931855" y="1008180"/>
                <a:ext cx="3578864" cy="10737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=∞</m:t>
                          </m:r>
                        </m:sup>
                        <m:e>
                          <m:nary>
                            <m:nary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𝑑𝑥𝑑𝑦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4CADC5-D2CB-CF3A-3AF5-CE14F47FC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855" y="1008180"/>
                <a:ext cx="3578864" cy="10737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FF64C33-EB6C-0F99-1A2B-4E0AE2C3E273}"/>
              </a:ext>
            </a:extLst>
          </p:cNvPr>
          <p:cNvSpPr txBox="1"/>
          <p:nvPr/>
        </p:nvSpPr>
        <p:spPr>
          <a:xfrm>
            <a:off x="5371605" y="1267099"/>
            <a:ext cx="6188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ym typeface="Symbol" panose="05050102010706020507" pitchFamily="18" charset="2"/>
              </a:rPr>
              <a:t> </a:t>
            </a:r>
            <a:r>
              <a:rPr lang="en-US" sz="2800" dirty="0">
                <a:sym typeface="Symbol" panose="05050102010706020507" pitchFamily="18" charset="2"/>
              </a:rPr>
              <a:t>by first reversing the order of integration</a:t>
            </a:r>
            <a:endParaRPr lang="en-US" sz="2400" dirty="0">
              <a:sym typeface="Symbol" panose="05050102010706020507" pitchFamily="18" charset="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E45E19-802D-9C0C-4F83-E171AF50D9D6}"/>
              </a:ext>
            </a:extLst>
          </p:cNvPr>
          <p:cNvSpPr/>
          <p:nvPr/>
        </p:nvSpPr>
        <p:spPr>
          <a:xfrm>
            <a:off x="548275" y="2340854"/>
            <a:ext cx="10555612" cy="38064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E20B22-4CEC-BC38-C740-29B7D8AD07C4}"/>
                  </a:ext>
                </a:extLst>
              </p:cNvPr>
              <p:cNvSpPr txBox="1"/>
              <p:nvPr/>
            </p:nvSpPr>
            <p:spPr>
              <a:xfrm>
                <a:off x="1275677" y="2439942"/>
                <a:ext cx="2410586" cy="10737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=∞</m:t>
                          </m:r>
                        </m:sup>
                        <m:e>
                          <m:nary>
                            <m:nary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𝑑𝑦𝑑𝑥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BE20B22-4CEC-BC38-C740-29B7D8AD0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677" y="2439942"/>
                <a:ext cx="2410586" cy="1073755"/>
              </a:xfrm>
              <a:prstGeom prst="rect">
                <a:avLst/>
              </a:prstGeom>
              <a:blipFill>
                <a:blip r:embed="rId3"/>
                <a:stretch>
                  <a:fillRect r="-3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AFFF79-E0E9-5671-A19C-50952A932D5C}"/>
                  </a:ext>
                </a:extLst>
              </p:cNvPr>
              <p:cNvSpPr txBox="1"/>
              <p:nvPr/>
            </p:nvSpPr>
            <p:spPr>
              <a:xfrm>
                <a:off x="4784848" y="2439942"/>
                <a:ext cx="2516485" cy="10818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nary>
                            <m:nary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=∞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"/>
                                      <m:endChr m:val="|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=∞</m:t>
                                  </m:r>
                                </m:sup>
                              </m:sSub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AFFF79-E0E9-5671-A19C-50952A932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848" y="2439942"/>
                <a:ext cx="2516485" cy="1081899"/>
              </a:xfrm>
              <a:prstGeom prst="rect">
                <a:avLst/>
              </a:prstGeom>
              <a:blipFill>
                <a:blip r:embed="rId4"/>
                <a:stretch>
                  <a:fillRect r="-41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36DB93B-F895-B39B-D5DE-07F9FE5BE3D7}"/>
                  </a:ext>
                </a:extLst>
              </p:cNvPr>
              <p:cNvSpPr txBox="1"/>
              <p:nvPr/>
            </p:nvSpPr>
            <p:spPr>
              <a:xfrm>
                <a:off x="4640001" y="3876332"/>
                <a:ext cx="3945729" cy="1082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nary>
                            <m:nary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=∞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0+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36DB93B-F895-B39B-D5DE-07F9FE5BE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001" y="3876332"/>
                <a:ext cx="3945729" cy="10822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0F84B89-BC7B-83B1-C73D-17B51E656A65}"/>
                  </a:ext>
                </a:extLst>
              </p:cNvPr>
              <p:cNvSpPr txBox="1"/>
              <p:nvPr/>
            </p:nvSpPr>
            <p:spPr>
              <a:xfrm>
                <a:off x="3876718" y="5217535"/>
                <a:ext cx="4068527" cy="842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=∞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0F84B89-BC7B-83B1-C73D-17B51E656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718" y="5217535"/>
                <a:ext cx="4068527" cy="8424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704E23-1DFF-C23F-5920-10E37ACF8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F5A9D7-A5B2-909B-5A9C-3733F2BFC823}"/>
                  </a:ext>
                </a:extLst>
              </p:cNvPr>
              <p:cNvSpPr txBox="1"/>
              <p:nvPr/>
            </p:nvSpPr>
            <p:spPr>
              <a:xfrm>
                <a:off x="6953693" y="5379712"/>
                <a:ext cx="10801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</m:oMath>
                  </m:oMathPara>
                </a14:m>
                <a:endParaRPr 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3F5A9D7-A5B2-909B-5A9C-3733F2BFC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693" y="5379712"/>
                <a:ext cx="108015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37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15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Fundamental Theorem of Calculus (FTC)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EAE0C9A0-CBB6-1F9F-B50C-5FC5DDBD31E2}"/>
              </a:ext>
            </a:extLst>
          </p:cNvPr>
          <p:cNvSpPr txBox="1">
            <a:spLocks/>
          </p:cNvSpPr>
          <p:nvPr/>
        </p:nvSpPr>
        <p:spPr>
          <a:xfrm>
            <a:off x="172811" y="1467502"/>
            <a:ext cx="11846377" cy="46705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8068B3-81BF-271B-1DC5-22B2A8D66978}"/>
                  </a:ext>
                </a:extLst>
              </p:cNvPr>
              <p:cNvSpPr txBox="1"/>
              <p:nvPr/>
            </p:nvSpPr>
            <p:spPr>
              <a:xfrm>
                <a:off x="282751" y="1746548"/>
                <a:ext cx="1073697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Theorem 1.8:  (FTC) </a:t>
                </a: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be a continuous function defined on the interval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r>
                  <a:rPr lang="en-US" sz="2400" dirty="0"/>
                  <a:t>Then, 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,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8068B3-81BF-271B-1DC5-22B2A8D66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51" y="1746548"/>
                <a:ext cx="10736978" cy="830997"/>
              </a:xfrm>
              <a:prstGeom prst="rect">
                <a:avLst/>
              </a:prstGeom>
              <a:blipFill>
                <a:blip r:embed="rId2"/>
                <a:stretch>
                  <a:fillRect l="-851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6B5CF5-27ED-CD44-8E5B-E026704A43AB}"/>
                  </a:ext>
                </a:extLst>
              </p:cNvPr>
              <p:cNvSpPr txBox="1"/>
              <p:nvPr/>
            </p:nvSpPr>
            <p:spPr>
              <a:xfrm>
                <a:off x="2212975" y="2777093"/>
                <a:ext cx="6102350" cy="1025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16B5CF5-27ED-CD44-8E5B-E026704A43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975" y="2777093"/>
                <a:ext cx="6102350" cy="1025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30E2280-C96D-5760-CA43-81DA30C9CE5F}"/>
                  </a:ext>
                </a:extLst>
              </p:cNvPr>
              <p:cNvSpPr txBox="1"/>
              <p:nvPr/>
            </p:nvSpPr>
            <p:spPr>
              <a:xfrm>
                <a:off x="362126" y="3937153"/>
                <a:ext cx="804527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Furthermore, for any differentiable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,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30E2280-C96D-5760-CA43-81DA30C9C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26" y="3937153"/>
                <a:ext cx="8045274" cy="461665"/>
              </a:xfrm>
              <a:prstGeom prst="rect">
                <a:avLst/>
              </a:prstGeom>
              <a:blipFill>
                <a:blip r:embed="rId4"/>
                <a:stretch>
                  <a:fillRect l="-113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281888-4686-F8FE-7881-E14C082499FD}"/>
                  </a:ext>
                </a:extLst>
              </p:cNvPr>
              <p:cNvSpPr txBox="1"/>
              <p:nvPr/>
            </p:nvSpPr>
            <p:spPr>
              <a:xfrm>
                <a:off x="2305050" y="4635416"/>
                <a:ext cx="6102350" cy="1079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281888-4686-F8FE-7881-E14C08249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050" y="4635416"/>
                <a:ext cx="6102350" cy="10799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EC1E20D-D3A9-B4D9-3926-3B3B03C15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</p:spTree>
    <p:extLst>
      <p:ext uri="{BB962C8B-B14F-4D97-AF65-F5344CB8AC3E}">
        <p14:creationId xmlns:p14="http://schemas.microsoft.com/office/powerpoint/2010/main" val="205599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5CAFB3F-A790-F4F1-B47C-EABE99A9B0F2}"/>
              </a:ext>
            </a:extLst>
          </p:cNvPr>
          <p:cNvSpPr/>
          <p:nvPr/>
        </p:nvSpPr>
        <p:spPr>
          <a:xfrm>
            <a:off x="431800" y="2311442"/>
            <a:ext cx="10274300" cy="40585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16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Fundamental Theorem of Calculus (FTC)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E7EDF0-1E7A-B952-4D41-6F3BDBF33B3E}"/>
              </a:ext>
            </a:extLst>
          </p:cNvPr>
          <p:cNvGrpSpPr/>
          <p:nvPr/>
        </p:nvGrpSpPr>
        <p:grpSpPr>
          <a:xfrm>
            <a:off x="3814965" y="961452"/>
            <a:ext cx="3921125" cy="1222062"/>
            <a:chOff x="3902075" y="1205977"/>
            <a:chExt cx="3921125" cy="1222062"/>
          </a:xfrm>
        </p:grpSpPr>
        <p:sp>
          <p:nvSpPr>
            <p:cNvPr id="11" name="Title 2">
              <a:extLst>
                <a:ext uri="{FF2B5EF4-FFF2-40B4-BE49-F238E27FC236}">
                  <a16:creationId xmlns:a16="http://schemas.microsoft.com/office/drawing/2014/main" id="{EAE0C9A0-CBB6-1F9F-B50C-5FC5DDBD31E2}"/>
                </a:ext>
              </a:extLst>
            </p:cNvPr>
            <p:cNvSpPr txBox="1">
              <a:spLocks/>
            </p:cNvSpPr>
            <p:nvPr/>
          </p:nvSpPr>
          <p:spPr>
            <a:xfrm>
              <a:off x="4065587" y="1205977"/>
              <a:ext cx="3594100" cy="12220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16B5CF5-27ED-CD44-8E5B-E026704A43AB}"/>
                    </a:ext>
                  </a:extLst>
                </p:cNvPr>
                <p:cNvSpPr txBox="1"/>
                <p:nvPr/>
              </p:nvSpPr>
              <p:spPr>
                <a:xfrm>
                  <a:off x="3902075" y="1333905"/>
                  <a:ext cx="3921125" cy="1025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  <m:nary>
                          <m:nary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16B5CF5-27ED-CD44-8E5B-E026704A43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2075" y="1333905"/>
                  <a:ext cx="3921125" cy="1025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A39567F-56F2-C8C8-FDE1-BA69122A1FAF}"/>
              </a:ext>
            </a:extLst>
          </p:cNvPr>
          <p:cNvSpPr txBox="1"/>
          <p:nvPr/>
        </p:nvSpPr>
        <p:spPr>
          <a:xfrm>
            <a:off x="453876" y="2311442"/>
            <a:ext cx="1334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Intuition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AE71CD-231F-A2F3-9D98-7F2E0A488514}"/>
                  </a:ext>
                </a:extLst>
              </p:cNvPr>
              <p:cNvSpPr txBox="1"/>
              <p:nvPr/>
            </p:nvSpPr>
            <p:spPr>
              <a:xfrm>
                <a:off x="2755900" y="2373927"/>
                <a:ext cx="2944038" cy="8923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𝐵𝑜𝑥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AE71CD-231F-A2F3-9D98-7F2E0A488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900" y="2373927"/>
                <a:ext cx="2944038" cy="8923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D3C0F8-9EF8-E944-8C3B-22FBD5CF506C}"/>
                  </a:ext>
                </a:extLst>
              </p:cNvPr>
              <p:cNvSpPr txBox="1"/>
              <p:nvPr/>
            </p:nvSpPr>
            <p:spPr>
              <a:xfrm>
                <a:off x="1287869" y="3385091"/>
                <a:ext cx="5702300" cy="809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𝐵𝑜𝑥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𝐵𝑜𝑥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𝐵𝑜𝑥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D3C0F8-9EF8-E944-8C3B-22FBD5CF5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869" y="3385091"/>
                <a:ext cx="5702300" cy="8091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D2F0E3F-A92A-4B0B-1882-93B993BA16FE}"/>
                  </a:ext>
                </a:extLst>
              </p:cNvPr>
              <p:cNvSpPr txBox="1"/>
              <p:nvPr/>
            </p:nvSpPr>
            <p:spPr>
              <a:xfrm>
                <a:off x="8532812" y="2019931"/>
                <a:ext cx="3396699" cy="163121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𝐵𝑜𝑥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is the area under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between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.   </a:t>
                </a:r>
              </a:p>
              <a:p>
                <a:r>
                  <a:rPr lang="en-US" sz="2000" dirty="0"/>
                  <a:t>We seek the rate </a:t>
                </a:r>
              </a:p>
              <a:p>
                <a:r>
                  <a:rPr lang="en-US" sz="2000" dirty="0"/>
                  <a:t>at which this area changes </a:t>
                </a:r>
              </a:p>
              <a:p>
                <a:r>
                  <a:rPr lang="en-US" sz="2000" dirty="0"/>
                  <a:t>for a small change in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D2F0E3F-A92A-4B0B-1882-93B993BA1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812" y="2019931"/>
                <a:ext cx="3396699" cy="1631216"/>
              </a:xfrm>
              <a:prstGeom prst="rect">
                <a:avLst/>
              </a:prstGeom>
              <a:blipFill>
                <a:blip r:embed="rId5"/>
                <a:stretch>
                  <a:fillRect l="-1975" t="-1866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49D662-4D2C-F514-468B-6A14ADE464AE}"/>
                  </a:ext>
                </a:extLst>
              </p:cNvPr>
              <p:cNvSpPr txBox="1"/>
              <p:nvPr/>
            </p:nvSpPr>
            <p:spPr>
              <a:xfrm>
                <a:off x="2636653" y="4313027"/>
                <a:ext cx="4615047" cy="949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p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49D662-4D2C-F514-468B-6A14ADE46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653" y="4313027"/>
                <a:ext cx="4615047" cy="9495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7CF8ED-3788-E2BA-B97F-9895792C92D2}"/>
                  </a:ext>
                </a:extLst>
              </p:cNvPr>
              <p:cNvSpPr txBox="1"/>
              <p:nvPr/>
            </p:nvSpPr>
            <p:spPr>
              <a:xfrm>
                <a:off x="2755900" y="5378878"/>
                <a:ext cx="2887847" cy="949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sup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7CF8ED-3788-E2BA-B97F-9895792C9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5900" y="5378878"/>
                <a:ext cx="2887847" cy="9495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50BAAF-A86B-CEDA-F3A5-0E9EF8861EE7}"/>
                  </a:ext>
                </a:extLst>
              </p:cNvPr>
              <p:cNvSpPr txBox="1"/>
              <p:nvPr/>
            </p:nvSpPr>
            <p:spPr>
              <a:xfrm>
                <a:off x="5283200" y="5490525"/>
                <a:ext cx="2232394" cy="806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limLow>
                        <m:limLow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50BAAF-A86B-CEDA-F3A5-0E9EF8861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200" y="5490525"/>
                <a:ext cx="2232394" cy="8066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Speech Bubble: Rectangle with Corners Rounded 20">
                <a:extLst>
                  <a:ext uri="{FF2B5EF4-FFF2-40B4-BE49-F238E27FC236}">
                    <a16:creationId xmlns:a16="http://schemas.microsoft.com/office/drawing/2014/main" id="{5BB86A09-9969-2570-F584-92228698F172}"/>
                  </a:ext>
                </a:extLst>
              </p:cNvPr>
              <p:cNvSpPr/>
              <p:nvPr/>
            </p:nvSpPr>
            <p:spPr>
              <a:xfrm>
                <a:off x="7251700" y="4156215"/>
                <a:ext cx="2514600" cy="807522"/>
              </a:xfrm>
              <a:prstGeom prst="wedgeRoundRectCallout">
                <a:avLst>
                  <a:gd name="adj1" fmla="val -64772"/>
                  <a:gd name="adj2" fmla="val 124910"/>
                  <a:gd name="adj3" fmla="val 16667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Since</a:t>
                </a:r>
              </a:p>
              <a:p>
                <a:pPr algn="ctr"/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1" name="Speech Bubble: Rectangle with Corners Rounded 20">
                <a:extLst>
                  <a:ext uri="{FF2B5EF4-FFF2-40B4-BE49-F238E27FC236}">
                    <a16:creationId xmlns:a16="http://schemas.microsoft.com/office/drawing/2014/main" id="{5BB86A09-9969-2570-F584-92228698F1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700" y="4156215"/>
                <a:ext cx="2514600" cy="807522"/>
              </a:xfrm>
              <a:prstGeom prst="wedgeRoundRectCallout">
                <a:avLst>
                  <a:gd name="adj1" fmla="val -64772"/>
                  <a:gd name="adj2" fmla="val 124910"/>
                  <a:gd name="adj3" fmla="val 16667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2AC744E-1821-FFFD-A921-125DCA423B20}"/>
                  </a:ext>
                </a:extLst>
              </p:cNvPr>
              <p:cNvSpPr txBox="1"/>
              <p:nvPr/>
            </p:nvSpPr>
            <p:spPr>
              <a:xfrm>
                <a:off x="7318375" y="5663040"/>
                <a:ext cx="12811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2AC744E-1821-FFFD-A921-125DCA423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8375" y="5663040"/>
                <a:ext cx="1281112" cy="461665"/>
              </a:xfrm>
              <a:prstGeom prst="rect">
                <a:avLst/>
              </a:prstGeom>
              <a:blipFill>
                <a:blip r:embed="rId10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892C4E0-968C-2484-A4C1-F893342AF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7BDF78-7F4E-D7D3-0E3B-5599B0CD6A3A}"/>
              </a:ext>
            </a:extLst>
          </p:cNvPr>
          <p:cNvSpPr txBox="1"/>
          <p:nvPr/>
        </p:nvSpPr>
        <p:spPr>
          <a:xfrm>
            <a:off x="2186577" y="2604706"/>
            <a:ext cx="569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Let</a:t>
            </a:r>
          </a:p>
        </p:txBody>
      </p:sp>
    </p:spTree>
    <p:extLst>
      <p:ext uri="{BB962C8B-B14F-4D97-AF65-F5344CB8AC3E}">
        <p14:creationId xmlns:p14="http://schemas.microsoft.com/office/powerpoint/2010/main" val="381986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/>
      <p:bldP spid="7" grpId="0"/>
      <p:bldP spid="10" grpId="0"/>
      <p:bldP spid="12" grpId="0" animBg="1"/>
      <p:bldP spid="16" grpId="0"/>
      <p:bldP spid="17" grpId="0"/>
      <p:bldP spid="18" grpId="0"/>
      <p:bldP spid="21" grpId="0" animBg="1"/>
      <p:bldP spid="22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E9F41-DF71-990B-6E30-B672DFBC2465}"/>
              </a:ext>
            </a:extLst>
          </p:cNvPr>
          <p:cNvSpPr/>
          <p:nvPr/>
        </p:nvSpPr>
        <p:spPr>
          <a:xfrm>
            <a:off x="95250" y="2238375"/>
            <a:ext cx="12001500" cy="411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84325" y="6533443"/>
            <a:ext cx="2743200" cy="365125"/>
          </a:xfrm>
        </p:spPr>
        <p:txBody>
          <a:bodyPr/>
          <a:lstStyle/>
          <a:p>
            <a:fld id="{B5B0AFE2-E5B5-481A-93EB-F298E429E740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Fundamental Theorem of Calculus (FTC)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8E7EDF0-1E7A-B952-4D41-6F3BDBF33B3E}"/>
              </a:ext>
            </a:extLst>
          </p:cNvPr>
          <p:cNvGrpSpPr/>
          <p:nvPr/>
        </p:nvGrpSpPr>
        <p:grpSpPr>
          <a:xfrm>
            <a:off x="380137" y="947145"/>
            <a:ext cx="5603936" cy="1206219"/>
            <a:chOff x="3778706" y="1168610"/>
            <a:chExt cx="3594100" cy="1206219"/>
          </a:xfrm>
        </p:grpSpPr>
        <p:sp>
          <p:nvSpPr>
            <p:cNvPr id="11" name="Title 2">
              <a:extLst>
                <a:ext uri="{FF2B5EF4-FFF2-40B4-BE49-F238E27FC236}">
                  <a16:creationId xmlns:a16="http://schemas.microsoft.com/office/drawing/2014/main" id="{EAE0C9A0-CBB6-1F9F-B50C-5FC5DDBD31E2}"/>
                </a:ext>
              </a:extLst>
            </p:cNvPr>
            <p:cNvSpPr txBox="1">
              <a:spLocks/>
            </p:cNvSpPr>
            <p:nvPr/>
          </p:nvSpPr>
          <p:spPr>
            <a:xfrm>
              <a:off x="3778706" y="1168610"/>
              <a:ext cx="3594100" cy="120621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16B5CF5-27ED-CD44-8E5B-E026704A43AB}"/>
                    </a:ext>
                  </a:extLst>
                </p:cNvPr>
                <p:cNvSpPr txBox="1"/>
                <p:nvPr/>
              </p:nvSpPr>
              <p:spPr>
                <a:xfrm>
                  <a:off x="3924104" y="1294918"/>
                  <a:ext cx="3441700" cy="107991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  <m:nary>
                          <m:nary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16B5CF5-27ED-CD44-8E5B-E026704A43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4104" y="1294918"/>
                  <a:ext cx="3441700" cy="107991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AE71CD-231F-A2F3-9D98-7F2E0A488514}"/>
                  </a:ext>
                </a:extLst>
              </p:cNvPr>
              <p:cNvSpPr txBox="1"/>
              <p:nvPr/>
            </p:nvSpPr>
            <p:spPr>
              <a:xfrm>
                <a:off x="6688615" y="1079178"/>
                <a:ext cx="3543300" cy="9388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𝐵𝑜𝑥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AE71CD-231F-A2F3-9D98-7F2E0A488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615" y="1079178"/>
                <a:ext cx="3543300" cy="9388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D3C0F8-9EF8-E944-8C3B-22FBD5CF506C}"/>
                  </a:ext>
                </a:extLst>
              </p:cNvPr>
              <p:cNvSpPr txBox="1"/>
              <p:nvPr/>
            </p:nvSpPr>
            <p:spPr>
              <a:xfrm>
                <a:off x="-30347" y="2520716"/>
                <a:ext cx="5702300" cy="809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𝐵𝑜𝑥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𝐵𝑜𝑥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𝐵𝑜𝑥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D3C0F8-9EF8-E944-8C3B-22FBD5CF5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347" y="2520716"/>
                <a:ext cx="5702300" cy="8091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49D662-4D2C-F514-468B-6A14ADE464AE}"/>
                  </a:ext>
                </a:extLst>
              </p:cNvPr>
              <p:cNvSpPr txBox="1"/>
              <p:nvPr/>
            </p:nvSpPr>
            <p:spPr>
              <a:xfrm>
                <a:off x="5367153" y="2364240"/>
                <a:ext cx="4615047" cy="949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049D662-4D2C-F514-468B-6A14ADE46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153" y="2364240"/>
                <a:ext cx="4615047" cy="949555"/>
              </a:xfrm>
              <a:prstGeom prst="rect">
                <a:avLst/>
              </a:prstGeom>
              <a:blipFill>
                <a:blip r:embed="rId5"/>
                <a:stretch>
                  <a:fillRect r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7CF8ED-3788-E2BA-B97F-9895792C92D2}"/>
                  </a:ext>
                </a:extLst>
              </p:cNvPr>
              <p:cNvSpPr txBox="1"/>
              <p:nvPr/>
            </p:nvSpPr>
            <p:spPr>
              <a:xfrm>
                <a:off x="5367153" y="3358552"/>
                <a:ext cx="2887847" cy="1000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</m:nary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37CF8ED-3788-E2BA-B97F-9895792C9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153" y="3358552"/>
                <a:ext cx="2887847" cy="10005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50BAAF-A86B-CEDA-F3A5-0E9EF8861EE7}"/>
                  </a:ext>
                </a:extLst>
              </p:cNvPr>
              <p:cNvSpPr txBox="1"/>
              <p:nvPr/>
            </p:nvSpPr>
            <p:spPr>
              <a:xfrm>
                <a:off x="5290770" y="5467507"/>
                <a:ext cx="4615047" cy="806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150BAAF-A86B-CEDA-F3A5-0E9EF8861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770" y="5467507"/>
                <a:ext cx="4615047" cy="8066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DE68ED-4BC9-7583-AB9A-7AB99C716CDC}"/>
                  </a:ext>
                </a:extLst>
              </p:cNvPr>
              <p:cNvSpPr txBox="1"/>
              <p:nvPr/>
            </p:nvSpPr>
            <p:spPr>
              <a:xfrm>
                <a:off x="5367153" y="4569688"/>
                <a:ext cx="3855853" cy="8156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limLow>
                        <m:limLow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→0</m:t>
                          </m:r>
                        </m:lim>
                      </m:limLow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g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DE68ED-4BC9-7583-AB9A-7AB99C716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153" y="4569688"/>
                <a:ext cx="3855853" cy="815673"/>
              </a:xfrm>
              <a:prstGeom prst="rect">
                <a:avLst/>
              </a:prstGeom>
              <a:blipFill>
                <a:blip r:embed="rId8"/>
                <a:stretch>
                  <a:fillRect r="-17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27F3BD-2783-FE25-8023-25B5FA32D5ED}"/>
                  </a:ext>
                </a:extLst>
              </p:cNvPr>
              <p:cNvSpPr txBox="1"/>
              <p:nvPr/>
            </p:nvSpPr>
            <p:spPr>
              <a:xfrm>
                <a:off x="9586729" y="5664609"/>
                <a:ext cx="2743201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E27F3BD-2783-FE25-8023-25B5FA32D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6729" y="5664609"/>
                <a:ext cx="2743201" cy="5091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779F484B-BA77-043C-D5B2-5519D1BB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</p:spTree>
    <p:extLst>
      <p:ext uri="{BB962C8B-B14F-4D97-AF65-F5344CB8AC3E}">
        <p14:creationId xmlns:p14="http://schemas.microsoft.com/office/powerpoint/2010/main" val="347934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10" grpId="0"/>
      <p:bldP spid="16" grpId="0"/>
      <p:bldP spid="17" grpId="0"/>
      <p:bldP spid="18" grpId="0"/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ctrTitle"/>
              </p:nvPr>
            </p:nvSpPr>
            <p:spPr>
              <a:xfrm>
                <a:off x="0" y="0"/>
                <a:ext cx="12192000" cy="807522"/>
              </a:xfrm>
            </p:spPr>
            <p:txBody>
              <a:bodyPr>
                <a:normAutofit/>
              </a:bodyPr>
              <a:lstStyle/>
              <a:p>
                <a:r>
                  <a:rPr lang="en-US" sz="4800" dirty="0"/>
                  <a:t>Understanding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0"/>
                <a:ext cx="12192000" cy="807522"/>
              </a:xfrm>
              <a:blipFill>
                <a:blip r:embed="rId2"/>
                <a:stretch>
                  <a:fillRect t="-18939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72F602-2882-0071-DF06-4A1CCFA397DF}"/>
                  </a:ext>
                </a:extLst>
              </p:cNvPr>
              <p:cNvSpPr txBox="1"/>
              <p:nvPr/>
            </p:nvSpPr>
            <p:spPr>
              <a:xfrm>
                <a:off x="4470399" y="1055252"/>
                <a:ext cx="3908425" cy="1110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≡</m:t>
                      </m:r>
                      <m:limLow>
                        <m:limLow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372F602-2882-0071-DF06-4A1CCFA39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0399" y="1055252"/>
                <a:ext cx="3908425" cy="11104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Oval 6">
                <a:extLst>
                  <a:ext uri="{FF2B5EF4-FFF2-40B4-BE49-F238E27FC236}">
                    <a16:creationId xmlns:a16="http://schemas.microsoft.com/office/drawing/2014/main" id="{65B48ED6-CC3F-4854-5305-C8535B25C569}"/>
                  </a:ext>
                </a:extLst>
              </p:cNvPr>
              <p:cNvSpPr/>
              <p:nvPr/>
            </p:nvSpPr>
            <p:spPr>
              <a:xfrm>
                <a:off x="2870695" y="835007"/>
                <a:ext cx="1904506" cy="807522"/>
              </a:xfrm>
              <a:prstGeom prst="wedgeEllipseCallout">
                <a:avLst>
                  <a:gd name="adj1" fmla="val 58521"/>
                  <a:gd name="adj2" fmla="val 46773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≈2.7183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Speech Bubble: Oval 6">
                <a:extLst>
                  <a:ext uri="{FF2B5EF4-FFF2-40B4-BE49-F238E27FC236}">
                    <a16:creationId xmlns:a16="http://schemas.microsoft.com/office/drawing/2014/main" id="{65B48ED6-CC3F-4854-5305-C8535B25C5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695" y="835007"/>
                <a:ext cx="1904506" cy="807522"/>
              </a:xfrm>
              <a:prstGeom prst="wedgeEllipseCallout">
                <a:avLst>
                  <a:gd name="adj1" fmla="val 58521"/>
                  <a:gd name="adj2" fmla="val 46773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1DA4CC-4550-BC44-2832-4B9EDE68FC18}"/>
                  </a:ext>
                </a:extLst>
              </p:cNvPr>
              <p:cNvSpPr txBox="1"/>
              <p:nvPr/>
            </p:nvSpPr>
            <p:spPr>
              <a:xfrm>
                <a:off x="157675" y="2104697"/>
                <a:ext cx="48395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ym typeface="Symbol" panose="05050102010706020507" pitchFamily="18" charset="2"/>
                  </a:rPr>
                  <a:t>Q:</a:t>
                </a:r>
                <a:r>
                  <a:rPr lang="en-US" sz="2800" dirty="0">
                    <a:sym typeface="Symbol" panose="05050102010706020507" pitchFamily="18" charset="2"/>
                  </a:rPr>
                  <a:t>  How should we interpret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800" dirty="0">
                    <a:sym typeface="Symbol" panose="05050102010706020507" pitchFamily="18" charset="2"/>
                  </a:rPr>
                  <a:t> 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61DA4CC-4550-BC44-2832-4B9EDE68F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675" y="2104697"/>
                <a:ext cx="4839595" cy="523220"/>
              </a:xfrm>
              <a:prstGeom prst="rect">
                <a:avLst/>
              </a:prstGeom>
              <a:blipFill>
                <a:blip r:embed="rId5"/>
                <a:stretch>
                  <a:fillRect l="-2645" t="-10465" r="-125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47A3F6-A7BD-51DE-52A1-9ECC383FDBED}"/>
                  </a:ext>
                </a:extLst>
              </p:cNvPr>
              <p:cNvSpPr txBox="1"/>
              <p:nvPr/>
            </p:nvSpPr>
            <p:spPr>
              <a:xfrm>
                <a:off x="64408" y="3013502"/>
                <a:ext cx="11956863" cy="3477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ym typeface="Symbol" panose="05050102010706020507" pitchFamily="18" charset="2"/>
                  </a:rPr>
                  <a:t>A:</a:t>
                </a:r>
                <a:r>
                  <a:rPr lang="en-US" sz="2800" dirty="0">
                    <a:sym typeface="Symbol" panose="05050102010706020507" pitchFamily="18" charset="2"/>
                  </a:rPr>
                  <a:t>  Suppose you have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>
                    <a:sym typeface="Symbol" panose="05050102010706020507" pitchFamily="18" charset="2"/>
                  </a:rPr>
                  <a:t> dollars.  You are promised 100% interest yearly.</a:t>
                </a:r>
              </a:p>
              <a:p>
                <a:endParaRPr lang="en-US" sz="2400" dirty="0">
                  <a:sym typeface="Symbol" panose="05050102010706020507" pitchFamily="18" charset="2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ym typeface="Symbol" panose="05050102010706020507" pitchFamily="18" charset="2"/>
                  </a:rPr>
                  <a:t>If interest is compounded annually,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_______________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 dollars after 1 year.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endParaRPr lang="en-US" sz="2400" dirty="0">
                  <a:sym typeface="Symbol" panose="05050102010706020507" pitchFamily="18" charset="2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ym typeface="Symbol" panose="05050102010706020507" pitchFamily="18" charset="2"/>
                  </a:rPr>
                  <a:t>If interest is compounded every 6 </a:t>
                </a:r>
                <a:r>
                  <a:rPr lang="en-US" sz="2400" dirty="0" err="1">
                    <a:sym typeface="Symbol" panose="05050102010706020507" pitchFamily="18" charset="2"/>
                  </a:rPr>
                  <a:t>mo</a:t>
                </a:r>
                <a:r>
                  <a:rPr lang="en-US" sz="2400" dirty="0">
                    <a:sym typeface="Symbol" panose="05050102010706020507" pitchFamily="18" charset="2"/>
                  </a:rPr>
                  <a:t>, we have _______________ dollars after 1 year.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endParaRPr lang="en-US" sz="2400" dirty="0">
                  <a:sym typeface="Symbol" panose="05050102010706020507" pitchFamily="18" charset="2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ym typeface="Symbol" panose="05050102010706020507" pitchFamily="18" charset="2"/>
                  </a:rPr>
                  <a:t>If interest is compounded every 4 </a:t>
                </a:r>
                <a:r>
                  <a:rPr lang="en-US" sz="2400" dirty="0" err="1">
                    <a:sym typeface="Symbol" panose="05050102010706020507" pitchFamily="18" charset="2"/>
                  </a:rPr>
                  <a:t>mo</a:t>
                </a:r>
                <a:r>
                  <a:rPr lang="en-US" sz="2400" dirty="0">
                    <a:sym typeface="Symbol" panose="05050102010706020507" pitchFamily="18" charset="2"/>
                  </a:rPr>
                  <a:t>, we have _______________ dollars after 1 year.</a:t>
                </a: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endParaRPr lang="en-US" sz="2400" dirty="0">
                  <a:sym typeface="Symbol" panose="05050102010706020507" pitchFamily="18" charset="2"/>
                </a:endParaRPr>
              </a:p>
              <a:p>
                <a:pPr marL="914400" lvl="1" indent="-457200"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sym typeface="Symbol" panose="05050102010706020507" pitchFamily="18" charset="2"/>
                  </a:rPr>
                  <a:t>If interest is compounded continuously, we have _______________ dollars after 1 year.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47A3F6-A7BD-51DE-52A1-9ECC383FD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8" y="3013502"/>
                <a:ext cx="11956863" cy="3477875"/>
              </a:xfrm>
              <a:prstGeom prst="rect">
                <a:avLst/>
              </a:prstGeom>
              <a:blipFill>
                <a:blip r:embed="rId6"/>
                <a:stretch>
                  <a:fillRect l="-1071" t="-1576" b="-2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A5A4AFD5-D4F2-8B0A-7581-747AF7D17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pic>
        <p:nvPicPr>
          <p:cNvPr id="4" name="Picture 3" descr="A picture containing cat, indoor">
            <a:extLst>
              <a:ext uri="{FF2B5EF4-FFF2-40B4-BE49-F238E27FC236}">
                <a16:creationId xmlns:a16="http://schemas.microsoft.com/office/drawing/2014/main" id="{EB5F24C6-EE7A-F04A-6069-6E88A3340EF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436" y="835007"/>
            <a:ext cx="3330889" cy="20029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87F7AB-753F-59E7-4CB9-ACBBD1A73377}"/>
                  </a:ext>
                </a:extLst>
              </p:cNvPr>
              <p:cNvSpPr txBox="1"/>
              <p:nvPr/>
            </p:nvSpPr>
            <p:spPr>
              <a:xfrm>
                <a:off x="6890412" y="3676830"/>
                <a:ext cx="94155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C87F7AB-753F-59E7-4CB9-ACBBD1A73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412" y="3676830"/>
                <a:ext cx="941557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63CC47-0AE3-1DCE-6EF3-18B7E591073A}"/>
                  </a:ext>
                </a:extLst>
              </p:cNvPr>
              <p:cNvSpPr txBox="1"/>
              <p:nvPr/>
            </p:nvSpPr>
            <p:spPr>
              <a:xfrm>
                <a:off x="6678702" y="4128209"/>
                <a:ext cx="2681108" cy="844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63CC47-0AE3-1DCE-6EF3-18B7E5910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702" y="4128209"/>
                <a:ext cx="2681108" cy="8446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37195B-C26F-7AAC-3A89-9F252861DC2C}"/>
                  </a:ext>
                </a:extLst>
              </p:cNvPr>
              <p:cNvSpPr txBox="1"/>
              <p:nvPr/>
            </p:nvSpPr>
            <p:spPr>
              <a:xfrm>
                <a:off x="6812846" y="4896575"/>
                <a:ext cx="2681108" cy="844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37195B-C26F-7AAC-3A89-9F252861D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846" y="4896575"/>
                <a:ext cx="2681108" cy="84465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1B1D45-0905-1FC1-4BF5-81D3C32408B9}"/>
                  </a:ext>
                </a:extLst>
              </p:cNvPr>
              <p:cNvSpPr txBox="1"/>
              <p:nvPr/>
            </p:nvSpPr>
            <p:spPr>
              <a:xfrm>
                <a:off x="6812846" y="5636979"/>
                <a:ext cx="2681108" cy="819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71B1D45-0905-1FC1-4BF5-81D3C3240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846" y="5636979"/>
                <a:ext cx="2681108" cy="81964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88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19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ctrTitle"/>
              </p:nvPr>
            </p:nvSpPr>
            <p:spPr>
              <a:xfrm>
                <a:off x="0" y="0"/>
                <a:ext cx="12192000" cy="807522"/>
              </a:xfrm>
            </p:spPr>
            <p:txBody>
              <a:bodyPr>
                <a:normAutofit/>
              </a:bodyPr>
              <a:lstStyle/>
              <a:p>
                <a:r>
                  <a:rPr lang="en-US" sz="4800" dirty="0"/>
                  <a:t>Understanding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0"/>
                <a:ext cx="12192000" cy="807522"/>
              </a:xfrm>
              <a:blipFill>
                <a:blip r:embed="rId2"/>
                <a:stretch>
                  <a:fillRect t="-18939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6A22D849-3C3D-D607-2090-D6D57C60E130}"/>
              </a:ext>
            </a:extLst>
          </p:cNvPr>
          <p:cNvGrpSpPr/>
          <p:nvPr/>
        </p:nvGrpSpPr>
        <p:grpSpPr>
          <a:xfrm>
            <a:off x="2812667" y="1149392"/>
            <a:ext cx="5483224" cy="1085807"/>
            <a:chOff x="2812667" y="1149392"/>
            <a:chExt cx="5483224" cy="108580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ACA18C3-9892-8C7B-928A-0934C03A144D}"/>
                </a:ext>
              </a:extLst>
            </p:cNvPr>
            <p:cNvSpPr/>
            <p:nvPr/>
          </p:nvSpPr>
          <p:spPr>
            <a:xfrm>
              <a:off x="2812667" y="1149392"/>
              <a:ext cx="5483224" cy="10858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372F602-2882-0071-DF06-4A1CCFA397DF}"/>
                    </a:ext>
                  </a:extLst>
                </p:cNvPr>
                <p:cNvSpPr txBox="1"/>
                <p:nvPr/>
              </p:nvSpPr>
              <p:spPr>
                <a:xfrm>
                  <a:off x="3938092" y="1149392"/>
                  <a:ext cx="3908425" cy="9042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US" sz="2800" b="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372F602-2882-0071-DF06-4A1CCFA397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8092" y="1149392"/>
                  <a:ext cx="3908425" cy="9042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D25D295-B768-267F-1756-B58D6EA8FAA9}"/>
                </a:ext>
              </a:extLst>
            </p:cNvPr>
            <p:cNvSpPr txBox="1"/>
            <p:nvPr/>
          </p:nvSpPr>
          <p:spPr>
            <a:xfrm>
              <a:off x="3314205" y="1417891"/>
              <a:ext cx="124777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ym typeface="Symbol" panose="05050102010706020507" pitchFamily="18" charset="2"/>
                </a:rPr>
                <a:t>Claim:</a:t>
              </a:r>
              <a:endParaRPr lang="en-US" sz="2400" b="1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21C85C1-592F-014A-0370-8FFB0661A4DC}"/>
              </a:ext>
            </a:extLst>
          </p:cNvPr>
          <p:cNvSpPr txBox="1"/>
          <p:nvPr/>
        </p:nvSpPr>
        <p:spPr>
          <a:xfrm>
            <a:off x="850405" y="2383091"/>
            <a:ext cx="1247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Proof: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C7A42D-F86C-9F3C-FD67-D22BEF2ACDBF}"/>
                  </a:ext>
                </a:extLst>
              </p:cNvPr>
              <p:cNvSpPr txBox="1"/>
              <p:nvPr/>
            </p:nvSpPr>
            <p:spPr>
              <a:xfrm>
                <a:off x="850405" y="2980719"/>
                <a:ext cx="1507205" cy="586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ym typeface="Symbol" panose="05050102010706020507" pitchFamily="18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.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C7A42D-F86C-9F3C-FD67-D22BEF2AC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05" y="2980719"/>
                <a:ext cx="1507205" cy="586571"/>
              </a:xfrm>
              <a:prstGeom prst="rect">
                <a:avLst/>
              </a:prstGeom>
              <a:blipFill>
                <a:blip r:embed="rId4"/>
                <a:stretch>
                  <a:fillRect l="-6478" r="-14575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39F51D3-A205-69D5-F026-26AA61F3979D}"/>
                  </a:ext>
                </a:extLst>
              </p:cNvPr>
              <p:cNvSpPr txBox="1"/>
              <p:nvPr/>
            </p:nvSpPr>
            <p:spPr>
              <a:xfrm>
                <a:off x="1078568" y="3855970"/>
                <a:ext cx="2663117" cy="13351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39F51D3-A205-69D5-F026-26AA61F39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568" y="3855970"/>
                <a:ext cx="2663117" cy="13351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A0B993-360F-9871-AC60-09A1354200D3}"/>
                  </a:ext>
                </a:extLst>
              </p:cNvPr>
              <p:cNvSpPr txBox="1"/>
              <p:nvPr/>
            </p:nvSpPr>
            <p:spPr>
              <a:xfrm>
                <a:off x="5854700" y="3567290"/>
                <a:ext cx="3772397" cy="19604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A0B993-360F-9871-AC60-09A135420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700" y="3567290"/>
                <a:ext cx="3772397" cy="19604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2188D7-A5BD-92E4-5A23-FAA325A3BB6B}"/>
                  </a:ext>
                </a:extLst>
              </p:cNvPr>
              <p:cNvSpPr txBox="1"/>
              <p:nvPr/>
            </p:nvSpPr>
            <p:spPr>
              <a:xfrm>
                <a:off x="9046195" y="4121482"/>
                <a:ext cx="116180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2188D7-A5BD-92E4-5A23-FAA325A3B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6195" y="4121482"/>
                <a:ext cx="116180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40D551-A795-159A-F5B3-C6E65F1DC056}"/>
                  </a:ext>
                </a:extLst>
              </p:cNvPr>
              <p:cNvSpPr txBox="1"/>
              <p:nvPr/>
            </p:nvSpPr>
            <p:spPr>
              <a:xfrm>
                <a:off x="2410126" y="3002030"/>
                <a:ext cx="399598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ym typeface="Symbol" panose="05050102010706020507" pitchFamily="18" charset="2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, we have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    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40D551-A795-159A-F5B3-C6E65F1DC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126" y="3002030"/>
                <a:ext cx="3995984" cy="461665"/>
              </a:xfrm>
              <a:prstGeom prst="rect">
                <a:avLst/>
              </a:prstGeom>
              <a:blipFill>
                <a:blip r:embed="rId8"/>
                <a:stretch>
                  <a:fillRect l="-228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21BFD3-41A8-6CDC-5DD5-33D47595B068}"/>
                  </a:ext>
                </a:extLst>
              </p:cNvPr>
              <p:cNvSpPr txBox="1"/>
              <p:nvPr/>
            </p:nvSpPr>
            <p:spPr>
              <a:xfrm>
                <a:off x="3480697" y="3763367"/>
                <a:ext cx="2972620" cy="1541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𝑎𝑥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21BFD3-41A8-6CDC-5DD5-33D47595B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0697" y="3763367"/>
                <a:ext cx="2972620" cy="15413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1D4FDA10-7752-741B-F5C5-0D62B89D4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</p:spTree>
    <p:extLst>
      <p:ext uri="{BB962C8B-B14F-4D97-AF65-F5344CB8AC3E}">
        <p14:creationId xmlns:p14="http://schemas.microsoft.com/office/powerpoint/2010/main" val="310819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Review of Simple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74FC90-CC8C-4E3E-91A9-322BA77A7297}"/>
                  </a:ext>
                </a:extLst>
              </p:cNvPr>
              <p:cNvSpPr txBox="1"/>
              <p:nvPr/>
            </p:nvSpPr>
            <p:spPr>
              <a:xfrm>
                <a:off x="420706" y="2024020"/>
                <a:ext cx="23235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ym typeface="Symbol" panose="05050102010706020507" pitchFamily="18" charset="2"/>
                  </a:rPr>
                  <a:t>Q:</a:t>
                </a:r>
                <a:r>
                  <a:rPr lang="en-US" sz="2800" dirty="0">
                    <a:sym typeface="Symbol" panose="05050102010706020507" pitchFamily="18" charset="2"/>
                  </a:rPr>
                  <a:t>  What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sym typeface="Symbol" panose="05050102010706020507" pitchFamily="18" charset="2"/>
                  </a:rPr>
                  <a:t> ?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74FC90-CC8C-4E3E-91A9-322BA77A7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06" y="2024020"/>
                <a:ext cx="2323521" cy="523220"/>
              </a:xfrm>
              <a:prstGeom prst="rect">
                <a:avLst/>
              </a:prstGeom>
              <a:blipFill>
                <a:blip r:embed="rId2"/>
                <a:stretch>
                  <a:fillRect l="-5249" t="-10465" r="-446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8F61FB-4ED7-B792-EA1D-05F1E6636509}"/>
                  </a:ext>
                </a:extLst>
              </p:cNvPr>
              <p:cNvSpPr txBox="1"/>
              <p:nvPr/>
            </p:nvSpPr>
            <p:spPr>
              <a:xfrm>
                <a:off x="2832409" y="1154161"/>
                <a:ext cx="566481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+⋯+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8F61FB-4ED7-B792-EA1D-05F1E6636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409" y="1154161"/>
                <a:ext cx="566481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340C70-3B76-5A5B-74DF-4895FB8DD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</p:spTree>
    <p:extLst>
      <p:ext uri="{BB962C8B-B14F-4D97-AF65-F5344CB8AC3E}">
        <p14:creationId xmlns:p14="http://schemas.microsoft.com/office/powerpoint/2010/main" val="8381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20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Review of Taylor/Maclaurin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1C85C1-592F-014A-0370-8FFB0661A4DC}"/>
                  </a:ext>
                </a:extLst>
              </p:cNvPr>
              <p:cNvSpPr txBox="1"/>
              <p:nvPr/>
            </p:nvSpPr>
            <p:spPr>
              <a:xfrm>
                <a:off x="773710" y="1848749"/>
                <a:ext cx="48777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ym typeface="Symbol" panose="05050102010706020507" pitchFamily="18" charset="2"/>
                  </a:rPr>
                  <a:t>Q:  </a:t>
                </a:r>
                <a:r>
                  <a:rPr lang="en-US" sz="2400" dirty="0">
                    <a:sym typeface="Symbol" panose="05050102010706020507" pitchFamily="18" charset="2"/>
                  </a:rPr>
                  <a:t>Which is bigger,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?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21C85C1-592F-014A-0370-8FFB0661A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10" y="1848749"/>
                <a:ext cx="4877789" cy="461665"/>
              </a:xfrm>
              <a:prstGeom prst="rect">
                <a:avLst/>
              </a:prstGeom>
              <a:blipFill>
                <a:blip r:embed="rId2"/>
                <a:stretch>
                  <a:fillRect l="-200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C7A42D-F86C-9F3C-FD67-D22BEF2ACDBF}"/>
                  </a:ext>
                </a:extLst>
              </p:cNvPr>
              <p:cNvSpPr txBox="1"/>
              <p:nvPr/>
            </p:nvSpPr>
            <p:spPr>
              <a:xfrm>
                <a:off x="773711" y="1155091"/>
                <a:ext cx="219809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ym typeface="Symbol" panose="05050102010706020507" pitchFamily="18" charset="2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8C7A42D-F86C-9F3C-FD67-D22BEF2AC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11" y="1155091"/>
                <a:ext cx="2198090" cy="461665"/>
              </a:xfrm>
              <a:prstGeom prst="rect">
                <a:avLst/>
              </a:prstGeom>
              <a:blipFill>
                <a:blip r:embed="rId3"/>
                <a:stretch>
                  <a:fillRect l="-443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39F51D3-A205-69D5-F026-26AA61F3979D}"/>
                  </a:ext>
                </a:extLst>
              </p:cNvPr>
              <p:cNvSpPr txBox="1"/>
              <p:nvPr/>
            </p:nvSpPr>
            <p:spPr>
              <a:xfrm>
                <a:off x="1689101" y="3615879"/>
                <a:ext cx="8293099" cy="8142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′(0)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1!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′′(0)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′′′(0)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39F51D3-A205-69D5-F026-26AA61F39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101" y="3615879"/>
                <a:ext cx="8293099" cy="8142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97CFE44-0185-DC2C-3000-A5707CE7D134}"/>
                  </a:ext>
                </a:extLst>
              </p:cNvPr>
              <p:cNvSpPr txBox="1"/>
              <p:nvPr/>
            </p:nvSpPr>
            <p:spPr>
              <a:xfrm>
                <a:off x="773710" y="2305545"/>
                <a:ext cx="48777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ym typeface="Symbol" panose="05050102010706020507" pitchFamily="18" charset="2"/>
                  </a:rPr>
                  <a:t>Q:  </a:t>
                </a:r>
                <a:r>
                  <a:rPr lang="en-US" sz="2400" dirty="0">
                    <a:sym typeface="Symbol" panose="05050102010706020507" pitchFamily="18" charset="2"/>
                  </a:rPr>
                  <a:t>Which is bigger,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?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97CFE44-0185-DC2C-3000-A5707CE7D1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10" y="2305545"/>
                <a:ext cx="4877789" cy="461665"/>
              </a:xfrm>
              <a:prstGeom prst="rect">
                <a:avLst/>
              </a:prstGeom>
              <a:blipFill>
                <a:blip r:embed="rId5"/>
                <a:stretch>
                  <a:fillRect l="-200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877D6B-5932-B1F5-9739-C3EB5F3C6E42}"/>
                  </a:ext>
                </a:extLst>
              </p:cNvPr>
              <p:cNvSpPr txBox="1"/>
              <p:nvPr/>
            </p:nvSpPr>
            <p:spPr>
              <a:xfrm>
                <a:off x="773710" y="3017137"/>
                <a:ext cx="1106269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ym typeface="Symbol" panose="05050102010706020507" pitchFamily="18" charset="2"/>
                  </a:rPr>
                  <a:t>A:  </a:t>
                </a:r>
                <a:r>
                  <a:rPr lang="en-US" sz="2400" dirty="0">
                    <a:sym typeface="Symbol" panose="05050102010706020507" pitchFamily="18" charset="2"/>
                  </a:rPr>
                  <a:t>Recall, we can express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via its Taylor series expansion around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=0: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1877D6B-5932-B1F5-9739-C3EB5F3C6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10" y="3017137"/>
                <a:ext cx="11062691" cy="461665"/>
              </a:xfrm>
              <a:prstGeom prst="rect">
                <a:avLst/>
              </a:prstGeom>
              <a:blipFill>
                <a:blip r:embed="rId6"/>
                <a:stretch>
                  <a:fillRect l="-88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0F9DD5-E62A-75E6-3111-4D29CD273393}"/>
                  </a:ext>
                </a:extLst>
              </p:cNvPr>
              <p:cNvSpPr txBox="1"/>
              <p:nvPr/>
            </p:nvSpPr>
            <p:spPr>
              <a:xfrm>
                <a:off x="3212603" y="4567951"/>
                <a:ext cx="4146549" cy="833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i="1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1!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3!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4!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0F9DD5-E62A-75E6-3111-4D29CD273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603" y="4567951"/>
                <a:ext cx="4146549" cy="8334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DB937A-D62E-32E2-6505-CAF6AD6594FE}"/>
                  </a:ext>
                </a:extLst>
              </p:cNvPr>
              <p:cNvSpPr txBox="1"/>
              <p:nvPr/>
            </p:nvSpPr>
            <p:spPr>
              <a:xfrm>
                <a:off x="2603003" y="5391661"/>
                <a:ext cx="5537203" cy="833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i="1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1!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3!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−⋯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EDB937A-D62E-32E2-6505-CAF6AD659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003" y="5391661"/>
                <a:ext cx="5537203" cy="8334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BF1FB4EE-3068-B03C-F8D7-DCF48600E8F7}"/>
              </a:ext>
            </a:extLst>
          </p:cNvPr>
          <p:cNvGrpSpPr/>
          <p:nvPr/>
        </p:nvGrpSpPr>
        <p:grpSpPr>
          <a:xfrm>
            <a:off x="2298452" y="4845214"/>
            <a:ext cx="914151" cy="1322959"/>
            <a:chOff x="2298452" y="4845214"/>
            <a:chExt cx="914151" cy="1322959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7D8C1AD8-CB98-7130-D446-D6CD4FD57ADB}"/>
                </a:ext>
              </a:extLst>
            </p:cNvPr>
            <p:cNvSpPr/>
            <p:nvPr/>
          </p:nvSpPr>
          <p:spPr>
            <a:xfrm>
              <a:off x="2298452" y="5397435"/>
              <a:ext cx="444500" cy="26918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95A12BA2-4AB5-8D3F-D580-3195DE8B5AFD}"/>
                </a:ext>
              </a:extLst>
            </p:cNvPr>
            <p:cNvSpPr/>
            <p:nvPr/>
          </p:nvSpPr>
          <p:spPr>
            <a:xfrm>
              <a:off x="2882900" y="4845214"/>
              <a:ext cx="329703" cy="1322959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A2828BF-299E-72EC-15FA-0278CEC976A5}"/>
              </a:ext>
            </a:extLst>
          </p:cNvPr>
          <p:cNvGrpSpPr/>
          <p:nvPr/>
        </p:nvGrpSpPr>
        <p:grpSpPr>
          <a:xfrm>
            <a:off x="7696449" y="4845213"/>
            <a:ext cx="914151" cy="1322959"/>
            <a:chOff x="2298452" y="4845214"/>
            <a:chExt cx="914151" cy="1322959"/>
          </a:xfrm>
        </p:grpSpPr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30E4A935-98A0-D9EB-0D79-AFDECA2C56AD}"/>
                </a:ext>
              </a:extLst>
            </p:cNvPr>
            <p:cNvSpPr/>
            <p:nvPr/>
          </p:nvSpPr>
          <p:spPr>
            <a:xfrm>
              <a:off x="2298452" y="5397435"/>
              <a:ext cx="444500" cy="26918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Left Brace 24">
              <a:extLst>
                <a:ext uri="{FF2B5EF4-FFF2-40B4-BE49-F238E27FC236}">
                  <a16:creationId xmlns:a16="http://schemas.microsoft.com/office/drawing/2014/main" id="{DA1A3804-5E02-03F0-DF17-B033D72F7071}"/>
                </a:ext>
              </a:extLst>
            </p:cNvPr>
            <p:cNvSpPr/>
            <p:nvPr/>
          </p:nvSpPr>
          <p:spPr>
            <a:xfrm>
              <a:off x="2882900" y="4845214"/>
              <a:ext cx="329703" cy="1322959"/>
            </a:xfrm>
            <a:prstGeom prst="lef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6F2669C-AD26-1F97-591E-070CB11C7631}"/>
                  </a:ext>
                </a:extLst>
              </p:cNvPr>
              <p:cNvSpPr txBox="1"/>
              <p:nvPr/>
            </p:nvSpPr>
            <p:spPr>
              <a:xfrm>
                <a:off x="8445748" y="4854703"/>
                <a:ext cx="196850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i="1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&gt;1+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6F2669C-AD26-1F97-591E-070CB11C7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748" y="4854703"/>
                <a:ext cx="196850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A234228-5589-129E-D775-97BA132E87E8}"/>
                  </a:ext>
                </a:extLst>
              </p:cNvPr>
              <p:cNvSpPr txBox="1"/>
              <p:nvPr/>
            </p:nvSpPr>
            <p:spPr>
              <a:xfrm>
                <a:off x="8445748" y="5640184"/>
                <a:ext cx="196850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i="1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&gt;1−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A234228-5589-129E-D775-97BA132E8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748" y="5640184"/>
                <a:ext cx="196850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402FEDC-DAD1-F086-3306-F517DB0E3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</p:spTree>
    <p:extLst>
      <p:ext uri="{BB962C8B-B14F-4D97-AF65-F5344CB8AC3E}">
        <p14:creationId xmlns:p14="http://schemas.microsoft.com/office/powerpoint/2010/main" val="33548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" grpId="0"/>
      <p:bldP spid="8" grpId="0"/>
      <p:bldP spid="10" grpId="0"/>
      <p:bldP spid="18" grpId="0"/>
      <p:bldP spid="26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21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Harmonic Number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9B82E05-C80A-85B6-1F04-7912F87379F3}"/>
              </a:ext>
            </a:extLst>
          </p:cNvPr>
          <p:cNvGrpSpPr/>
          <p:nvPr/>
        </p:nvGrpSpPr>
        <p:grpSpPr>
          <a:xfrm>
            <a:off x="429924" y="1106773"/>
            <a:ext cx="10555575" cy="1438781"/>
            <a:chOff x="429924" y="1106773"/>
            <a:chExt cx="10555575" cy="143878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A8E8C9-FB5F-1DDC-3132-6F9E33E42552}"/>
                </a:ext>
              </a:extLst>
            </p:cNvPr>
            <p:cNvGrpSpPr/>
            <p:nvPr/>
          </p:nvGrpSpPr>
          <p:grpSpPr>
            <a:xfrm>
              <a:off x="429924" y="1106773"/>
              <a:ext cx="10555575" cy="1438781"/>
              <a:chOff x="429924" y="1106773"/>
              <a:chExt cx="10555575" cy="1889675"/>
            </a:xfrm>
          </p:grpSpPr>
          <p:sp>
            <p:nvSpPr>
              <p:cNvPr id="7" name="Title 2">
                <a:extLst>
                  <a:ext uri="{FF2B5EF4-FFF2-40B4-BE49-F238E27FC236}">
                    <a16:creationId xmlns:a16="http://schemas.microsoft.com/office/drawing/2014/main" id="{0B277404-40DD-3F88-AC06-2CFB84C72A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9924" y="1106773"/>
                <a:ext cx="10555575" cy="188967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198FB32F-7F4C-EB82-B8C2-745D7C21E2C0}"/>
                      </a:ext>
                    </a:extLst>
                  </p:cNvPr>
                  <p:cNvSpPr txBox="1"/>
                  <p:nvPr/>
                </p:nvSpPr>
                <p:spPr>
                  <a:xfrm>
                    <a:off x="778575" y="1198049"/>
                    <a:ext cx="805899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u="sng" dirty="0"/>
                      <a:t>Defn</a:t>
                    </a:r>
                    <a:r>
                      <a:rPr lang="en-US" sz="2400" dirty="0"/>
                      <a:t>:  The </a:t>
                    </a:r>
                    <a14:m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oMath>
                    </a14:m>
                    <a:r>
                      <a:rPr lang="en-US" sz="2400" b="1" dirty="0" err="1"/>
                      <a:t>th</a:t>
                    </a:r>
                    <a:r>
                      <a:rPr lang="en-US" sz="2400" b="1" dirty="0"/>
                      <a:t> harmonic number </a:t>
                    </a:r>
                    <a:r>
                      <a:rPr lang="en-US" sz="2400" dirty="0"/>
                      <a:t>is denoted by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a14:m>
                    <a:r>
                      <a:rPr lang="en-US" sz="2400" dirty="0"/>
                      <a:t>, where</a:t>
                    </a:r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198FB32F-7F4C-EB82-B8C2-745D7C21E2C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8575" y="1198049"/>
                    <a:ext cx="8058997" cy="46166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210" t="-13793" b="-6896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863CC94-D7E9-0956-0DE2-CD1897123E72}"/>
                    </a:ext>
                  </a:extLst>
                </p:cNvPr>
                <p:cNvSpPr txBox="1"/>
                <p:nvPr/>
              </p:nvSpPr>
              <p:spPr>
                <a:xfrm>
                  <a:off x="1225054" y="1761750"/>
                  <a:ext cx="8293099" cy="7838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+⋯+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863CC94-D7E9-0956-0DE2-CD1897123E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5054" y="1761750"/>
                  <a:ext cx="8293099" cy="7838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E29C22E-B104-2FA6-950A-429D7690DD92}"/>
              </a:ext>
            </a:extLst>
          </p:cNvPr>
          <p:cNvGrpSpPr/>
          <p:nvPr/>
        </p:nvGrpSpPr>
        <p:grpSpPr>
          <a:xfrm>
            <a:off x="429924" y="2854478"/>
            <a:ext cx="10555575" cy="982448"/>
            <a:chOff x="429924" y="2854478"/>
            <a:chExt cx="10555575" cy="98244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C8CE730-B761-AB62-498A-A31203B4D83B}"/>
                </a:ext>
              </a:extLst>
            </p:cNvPr>
            <p:cNvGrpSpPr/>
            <p:nvPr/>
          </p:nvGrpSpPr>
          <p:grpSpPr>
            <a:xfrm>
              <a:off x="429924" y="2854478"/>
              <a:ext cx="10555575" cy="982448"/>
              <a:chOff x="429924" y="1106774"/>
              <a:chExt cx="10555575" cy="1290334"/>
            </a:xfrm>
          </p:grpSpPr>
          <p:sp>
            <p:nvSpPr>
              <p:cNvPr id="17" name="Title 2">
                <a:extLst>
                  <a:ext uri="{FF2B5EF4-FFF2-40B4-BE49-F238E27FC236}">
                    <a16:creationId xmlns:a16="http://schemas.microsoft.com/office/drawing/2014/main" id="{79E13C18-FC34-CE82-E411-AE974289DB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9924" y="1106774"/>
                <a:ext cx="10555575" cy="129033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F74EEFC-1D96-9026-9EEE-C0988F853B8C}"/>
                  </a:ext>
                </a:extLst>
              </p:cNvPr>
              <p:cNvSpPr txBox="1"/>
              <p:nvPr/>
            </p:nvSpPr>
            <p:spPr>
              <a:xfrm>
                <a:off x="778574" y="1238860"/>
                <a:ext cx="8058997" cy="1091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Harmonic Number </a:t>
                </a:r>
              </a:p>
              <a:p>
                <a:r>
                  <a:rPr lang="en-US" sz="2400" b="1" dirty="0"/>
                  <a:t>Theorem: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71F3466-C91B-0D8F-CF9F-49EF5D7B8E99}"/>
                    </a:ext>
                  </a:extLst>
                </p:cNvPr>
                <p:cNvSpPr txBox="1"/>
                <p:nvPr/>
              </p:nvSpPr>
              <p:spPr>
                <a:xfrm>
                  <a:off x="3047751" y="3136069"/>
                  <a:ext cx="4840327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fun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&lt;1+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271F3466-C91B-0D8F-CF9F-49EF5D7B8E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7751" y="3136069"/>
                  <a:ext cx="4840327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EAAE15-C6CA-C9ED-DDF2-8715ED8BE3B6}"/>
              </a:ext>
            </a:extLst>
          </p:cNvPr>
          <p:cNvGrpSpPr/>
          <p:nvPr/>
        </p:nvGrpSpPr>
        <p:grpSpPr>
          <a:xfrm>
            <a:off x="429924" y="4080252"/>
            <a:ext cx="10555575" cy="1971309"/>
            <a:chOff x="429923" y="4047201"/>
            <a:chExt cx="10555575" cy="1971309"/>
          </a:xfrm>
        </p:grpSpPr>
        <p:sp>
          <p:nvSpPr>
            <p:cNvPr id="30" name="Title 2">
              <a:extLst>
                <a:ext uri="{FF2B5EF4-FFF2-40B4-BE49-F238E27FC236}">
                  <a16:creationId xmlns:a16="http://schemas.microsoft.com/office/drawing/2014/main" id="{9D13BD08-E09B-587A-B1D8-DD4C49DA6C2C}"/>
                </a:ext>
              </a:extLst>
            </p:cNvPr>
            <p:cNvSpPr txBox="1">
              <a:spLocks/>
            </p:cNvSpPr>
            <p:nvPr/>
          </p:nvSpPr>
          <p:spPr>
            <a:xfrm>
              <a:off x="429923" y="4047201"/>
              <a:ext cx="10555575" cy="19713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7377C1-E309-2E49-9CE1-994C31A33E0A}"/>
                </a:ext>
              </a:extLst>
            </p:cNvPr>
            <p:cNvSpPr txBox="1"/>
            <p:nvPr/>
          </p:nvSpPr>
          <p:spPr>
            <a:xfrm>
              <a:off x="778574" y="4246419"/>
              <a:ext cx="8058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Cor: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BC6B868-B819-59F2-D71F-103A76451657}"/>
                    </a:ext>
                  </a:extLst>
                </p:cNvPr>
                <p:cNvSpPr txBox="1"/>
                <p:nvPr/>
              </p:nvSpPr>
              <p:spPr>
                <a:xfrm>
                  <a:off x="3796556" y="4406241"/>
                  <a:ext cx="363244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≈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  <m:r>
                          <m:rPr>
                            <m:nor/>
                          </m:rPr>
                          <a:rPr lang="en-US" sz="2400" b="0" i="0" dirty="0" smtClean="0"/>
                          <m:t>for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high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BC6B868-B819-59F2-D71F-103A764516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6556" y="4406241"/>
                  <a:ext cx="3632449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3F844817-B6CA-3A81-8617-F9882433D69B}"/>
                    </a:ext>
                  </a:extLst>
                </p:cNvPr>
                <p:cNvSpPr txBox="1"/>
                <p:nvPr/>
              </p:nvSpPr>
              <p:spPr>
                <a:xfrm>
                  <a:off x="3422153" y="5078181"/>
                  <a:ext cx="4381254" cy="7861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lim</m:t>
                                    </m:r>
                                  </m:e>
                                  <m:li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→∞</m:t>
                                    </m:r>
                                  </m:lim>
                                </m:limLow>
                              </m:fNam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func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+⋯=∞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3F844817-B6CA-3A81-8617-F9882433D6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2153" y="5078181"/>
                  <a:ext cx="4381254" cy="7861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28DFAA8-7A7E-0587-A598-6B062289D856}"/>
              </a:ext>
            </a:extLst>
          </p:cNvPr>
          <p:cNvGrpSpPr/>
          <p:nvPr/>
        </p:nvGrpSpPr>
        <p:grpSpPr>
          <a:xfrm>
            <a:off x="9000781" y="2666082"/>
            <a:ext cx="2743200" cy="1170844"/>
            <a:chOff x="9000781" y="2666082"/>
            <a:chExt cx="2743200" cy="1170844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2C37B2FC-C528-4D7A-9013-C5137968152D}"/>
                </a:ext>
              </a:extLst>
            </p:cNvPr>
            <p:cNvSpPr/>
            <p:nvPr/>
          </p:nvSpPr>
          <p:spPr>
            <a:xfrm>
              <a:off x="9000781" y="2666082"/>
              <a:ext cx="2743200" cy="1170844"/>
            </a:xfrm>
            <a:prstGeom prst="wedgeEllipseCallout">
              <a:avLst>
                <a:gd name="adj1" fmla="val 53464"/>
                <a:gd name="adj2" fmla="val 5873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62C124-4532-A1D1-8511-244B4BAAD680}"/>
                </a:ext>
              </a:extLst>
            </p:cNvPr>
            <p:cNvSpPr txBox="1"/>
            <p:nvPr/>
          </p:nvSpPr>
          <p:spPr>
            <a:xfrm flipH="1">
              <a:off x="9186109" y="2834106"/>
              <a:ext cx="24568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We will prove 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this next…</a:t>
              </a:r>
            </a:p>
          </p:txBody>
        </p:sp>
      </p:grp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A6239DAE-CD52-B868-DE67-E93844D9C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</p:spTree>
    <p:extLst>
      <p:ext uri="{BB962C8B-B14F-4D97-AF65-F5344CB8AC3E}">
        <p14:creationId xmlns:p14="http://schemas.microsoft.com/office/powerpoint/2010/main" val="284576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Proof of Harmonic Number Theorem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25B2C8-831A-2EC5-CDAA-379D641121EC}"/>
              </a:ext>
            </a:extLst>
          </p:cNvPr>
          <p:cNvGrpSpPr/>
          <p:nvPr/>
        </p:nvGrpSpPr>
        <p:grpSpPr>
          <a:xfrm>
            <a:off x="181101" y="1149291"/>
            <a:ext cx="4730626" cy="5313600"/>
            <a:chOff x="888505" y="888595"/>
            <a:chExt cx="5422899" cy="554549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2EAF285-4DAD-8BAE-6923-F02A942E1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505" y="888595"/>
              <a:ext cx="5422899" cy="554549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3CBD876-F8FD-47BF-92BA-989E8586E5FC}"/>
                </a:ext>
              </a:extLst>
            </p:cNvPr>
            <p:cNvSpPr/>
            <p:nvPr/>
          </p:nvSpPr>
          <p:spPr>
            <a:xfrm>
              <a:off x="1206500" y="4356100"/>
              <a:ext cx="317500" cy="520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FD77FD5-0129-CA77-5EF0-EA0C2B8D9BF3}"/>
                </a:ext>
              </a:extLst>
            </p:cNvPr>
            <p:cNvCxnSpPr>
              <a:cxnSpLocks/>
            </p:cNvCxnSpPr>
            <p:nvPr/>
          </p:nvCxnSpPr>
          <p:spPr>
            <a:xfrm>
              <a:off x="1286124" y="2048256"/>
              <a:ext cx="0" cy="3710145"/>
            </a:xfrm>
            <a:prstGeom prst="line">
              <a:avLst/>
            </a:prstGeom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A4410D0-D001-6BAE-3A2B-AAE739010A35}"/>
                  </a:ext>
                </a:extLst>
              </p:cNvPr>
              <p:cNvSpPr txBox="1"/>
              <p:nvPr/>
            </p:nvSpPr>
            <p:spPr>
              <a:xfrm>
                <a:off x="4911728" y="2608793"/>
                <a:ext cx="3653960" cy="919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A4410D0-D001-6BAE-3A2B-AAE739010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728" y="2608793"/>
                <a:ext cx="3653960" cy="9196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191E28D6-4531-C67C-7012-E991241A4775}"/>
              </a:ext>
            </a:extLst>
          </p:cNvPr>
          <p:cNvGrpSpPr/>
          <p:nvPr/>
        </p:nvGrpSpPr>
        <p:grpSpPr>
          <a:xfrm>
            <a:off x="6653572" y="1479346"/>
            <a:ext cx="4254245" cy="843101"/>
            <a:chOff x="6653572" y="1479346"/>
            <a:chExt cx="4254245" cy="84310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67E4E7-B653-2033-53E5-48F50F1B0C8C}"/>
                </a:ext>
              </a:extLst>
            </p:cNvPr>
            <p:cNvSpPr txBox="1"/>
            <p:nvPr/>
          </p:nvSpPr>
          <p:spPr>
            <a:xfrm>
              <a:off x="6653572" y="1479346"/>
              <a:ext cx="1631950" cy="830997"/>
            </a:xfrm>
            <a:prstGeom prst="rect">
              <a:avLst/>
            </a:prstGeom>
            <a:solidFill>
              <a:srgbClr val="FF3300">
                <a:alpha val="63922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Area under</a:t>
              </a:r>
            </a:p>
            <a:p>
              <a:pPr algn="ctr"/>
              <a:r>
                <a:rPr lang="en-US" sz="2400" dirty="0"/>
                <a:t>red curve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A4DA1F-3AA8-7C0B-7A22-62AA7A220039}"/>
                </a:ext>
              </a:extLst>
            </p:cNvPr>
            <p:cNvSpPr txBox="1"/>
            <p:nvPr/>
          </p:nvSpPr>
          <p:spPr>
            <a:xfrm>
              <a:off x="9022362" y="1491450"/>
              <a:ext cx="1885455" cy="830997"/>
            </a:xfrm>
            <a:prstGeom prst="rect">
              <a:avLst/>
            </a:prstGeom>
            <a:solidFill>
              <a:schemeClr val="accent1">
                <a:alpha val="63922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Area in blue</a:t>
              </a:r>
            </a:p>
            <a:p>
              <a:pPr algn="ctr"/>
              <a:r>
                <a:rPr lang="en-US" sz="2400" dirty="0"/>
                <a:t>rectangles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B73DB83-BF2F-A83E-F324-8A603AEDCA3F}"/>
                    </a:ext>
                  </a:extLst>
                </p:cNvPr>
                <p:cNvSpPr txBox="1"/>
                <p:nvPr/>
              </p:nvSpPr>
              <p:spPr>
                <a:xfrm>
                  <a:off x="8271742" y="1633234"/>
                  <a:ext cx="719734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B73DB83-BF2F-A83E-F324-8A603AEDCA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1742" y="1633234"/>
                  <a:ext cx="719734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ight Brace 26">
              <a:extLst>
                <a:ext uri="{FF2B5EF4-FFF2-40B4-BE49-F238E27FC236}">
                  <a16:creationId xmlns:a16="http://schemas.microsoft.com/office/drawing/2014/main" id="{1F35A5CA-0926-50A9-1479-6B28AA82BEDB}"/>
                </a:ext>
              </a:extLst>
            </p:cNvPr>
            <p:cNvSpPr/>
            <p:nvPr/>
          </p:nvSpPr>
          <p:spPr>
            <a:xfrm>
              <a:off x="7137400" y="1943100"/>
              <a:ext cx="45719" cy="5700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20A9104-400E-A758-E2A0-35C5E0645744}"/>
              </a:ext>
            </a:extLst>
          </p:cNvPr>
          <p:cNvGrpSpPr/>
          <p:nvPr/>
        </p:nvGrpSpPr>
        <p:grpSpPr>
          <a:xfrm>
            <a:off x="6289670" y="3957725"/>
            <a:ext cx="5716469" cy="830997"/>
            <a:chOff x="6289670" y="3957725"/>
            <a:chExt cx="5716469" cy="83099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430DEB-3756-67B0-B392-660636B3F54B}"/>
                </a:ext>
              </a:extLst>
            </p:cNvPr>
            <p:cNvSpPr txBox="1"/>
            <p:nvPr/>
          </p:nvSpPr>
          <p:spPr>
            <a:xfrm>
              <a:off x="8919669" y="3957725"/>
              <a:ext cx="3086470" cy="830997"/>
            </a:xfrm>
            <a:prstGeom prst="rect">
              <a:avLst/>
            </a:prstGeom>
            <a:solidFill>
              <a:srgbClr val="FF3300">
                <a:alpha val="63922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Area under red curve</a:t>
              </a:r>
            </a:p>
            <a:p>
              <a:pPr algn="ctr"/>
              <a:r>
                <a:rPr lang="en-US" sz="2400" dirty="0"/>
                <a:t>up to yellow end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D260D78-1472-C8B4-3F9D-B121109ECADD}"/>
                </a:ext>
              </a:extLst>
            </p:cNvPr>
            <p:cNvSpPr txBox="1"/>
            <p:nvPr/>
          </p:nvSpPr>
          <p:spPr>
            <a:xfrm>
              <a:off x="6289670" y="3957725"/>
              <a:ext cx="1999755" cy="830997"/>
            </a:xfrm>
            <a:prstGeom prst="rect">
              <a:avLst/>
            </a:prstGeom>
            <a:solidFill>
              <a:schemeClr val="accent4">
                <a:lumMod val="40000"/>
                <a:lumOff val="60000"/>
                <a:alpha val="63922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Area in yellow</a:t>
              </a:r>
            </a:p>
            <a:p>
              <a:pPr algn="ctr"/>
              <a:r>
                <a:rPr lang="en-US" sz="2400" dirty="0"/>
                <a:t>rectangles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ACADAFD-D978-52F5-59F0-656CBA9A3549}"/>
                    </a:ext>
                  </a:extLst>
                </p:cNvPr>
                <p:cNvSpPr txBox="1"/>
                <p:nvPr/>
              </p:nvSpPr>
              <p:spPr>
                <a:xfrm>
                  <a:off x="8227869" y="4107628"/>
                  <a:ext cx="719734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2ACADAFD-D978-52F5-59F0-656CBA9A35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27869" y="4107628"/>
                  <a:ext cx="719734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ight Brace 37">
              <a:extLst>
                <a:ext uri="{FF2B5EF4-FFF2-40B4-BE49-F238E27FC236}">
                  <a16:creationId xmlns:a16="http://schemas.microsoft.com/office/drawing/2014/main" id="{FA82AD44-E302-E320-BF82-B5E48B991078}"/>
                </a:ext>
              </a:extLst>
            </p:cNvPr>
            <p:cNvSpPr/>
            <p:nvPr/>
          </p:nvSpPr>
          <p:spPr>
            <a:xfrm>
              <a:off x="8210427" y="4054611"/>
              <a:ext cx="45719" cy="5700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D6DBFCC-592A-5830-4C8E-2D651FFF48E9}"/>
                  </a:ext>
                </a:extLst>
              </p:cNvPr>
              <p:cNvSpPr txBox="1"/>
              <p:nvPr/>
            </p:nvSpPr>
            <p:spPr>
              <a:xfrm>
                <a:off x="8683294" y="2655649"/>
                <a:ext cx="3653961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+⋯+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D6DBFCC-592A-5830-4C8E-2D651FFF4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3294" y="2655649"/>
                <a:ext cx="3653961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5B39834-E20B-5AAA-FB79-B9AF0B97BF79}"/>
                  </a:ext>
                </a:extLst>
              </p:cNvPr>
              <p:cNvSpPr txBox="1"/>
              <p:nvPr/>
            </p:nvSpPr>
            <p:spPr>
              <a:xfrm>
                <a:off x="8227869" y="2822575"/>
                <a:ext cx="71973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5B39834-E20B-5AAA-FB79-B9AF0B97B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869" y="2822575"/>
                <a:ext cx="71973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92EE968-9713-AB75-CFCD-710E39B546E0}"/>
                  </a:ext>
                </a:extLst>
              </p:cNvPr>
              <p:cNvSpPr txBox="1"/>
              <p:nvPr/>
            </p:nvSpPr>
            <p:spPr>
              <a:xfrm>
                <a:off x="9111417" y="5172376"/>
                <a:ext cx="2555502" cy="8903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400" b="0" i="1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rgbClr val="FF33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92EE968-9713-AB75-CFCD-710E39B54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1417" y="5172376"/>
                <a:ext cx="2555502" cy="8903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B5ADDAE-FD37-B7DD-1AD3-450C007122EA}"/>
                  </a:ext>
                </a:extLst>
              </p:cNvPr>
              <p:cNvSpPr txBox="1"/>
              <p:nvPr/>
            </p:nvSpPr>
            <p:spPr>
              <a:xfrm>
                <a:off x="8543087" y="5392850"/>
                <a:ext cx="71973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B5ADDAE-FD37-B7DD-1AD3-450C00712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087" y="5392850"/>
                <a:ext cx="71973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EF2CBBA-4BC1-F2FE-1DEF-821D499C9468}"/>
                  </a:ext>
                </a:extLst>
              </p:cNvPr>
              <p:cNvSpPr txBox="1"/>
              <p:nvPr/>
            </p:nvSpPr>
            <p:spPr>
              <a:xfrm>
                <a:off x="5357897" y="5231484"/>
                <a:ext cx="3336594" cy="786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CC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C99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C99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CC99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C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C99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C99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CC9900"/>
                          </a:solidFill>
                          <a:latin typeface="Cambria Math" panose="02040503050406030204" pitchFamily="18" charset="0"/>
                        </a:rPr>
                        <m:t>+⋯+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CC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CC99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CC99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CC99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C99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C99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C99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CC99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EF2CBBA-4BC1-F2FE-1DEF-821D499C9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897" y="5231484"/>
                <a:ext cx="3336594" cy="7862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C13214C-4F71-8EDB-30CD-56B06471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</p:spTree>
    <p:extLst>
      <p:ext uri="{BB962C8B-B14F-4D97-AF65-F5344CB8AC3E}">
        <p14:creationId xmlns:p14="http://schemas.microsoft.com/office/powerpoint/2010/main" val="420839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9" grpId="0"/>
      <p:bldP spid="40" grpId="0"/>
      <p:bldP spid="42" grpId="0"/>
      <p:bldP spid="43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23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Counting:  Combinations versus Permutations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AD09A1-E3A9-D891-3EEF-8D62CA00EC5F}"/>
                  </a:ext>
                </a:extLst>
              </p:cNvPr>
              <p:cNvSpPr txBox="1"/>
              <p:nvPr/>
            </p:nvSpPr>
            <p:spPr>
              <a:xfrm>
                <a:off x="685800" y="1371600"/>
                <a:ext cx="1021087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Suppose Baskin-Robins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flavors of ice cream.   Your cone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 </a:t>
                </a:r>
                <a:r>
                  <a:rPr lang="en-US" sz="2400" dirty="0"/>
                  <a:t>scoops.</a:t>
                </a:r>
              </a:p>
              <a:p>
                <a:r>
                  <a:rPr lang="en-US" sz="2400" dirty="0"/>
                  <a:t>How many different cones can you make if each flavor can only be used once?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AD09A1-E3A9-D891-3EEF-8D62CA00E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371600"/>
                <a:ext cx="10210872" cy="830997"/>
              </a:xfrm>
              <a:prstGeom prst="rect">
                <a:avLst/>
              </a:prstGeom>
              <a:blipFill>
                <a:blip r:embed="rId2"/>
                <a:stretch>
                  <a:fillRect l="-955" t="-5882" r="-60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C7EB71D-EBF2-C8DF-A662-42F5D25E8DD1}"/>
              </a:ext>
            </a:extLst>
          </p:cNvPr>
          <p:cNvSpPr txBox="1"/>
          <p:nvPr/>
        </p:nvSpPr>
        <p:spPr>
          <a:xfrm>
            <a:off x="1140473" y="2826624"/>
            <a:ext cx="7594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Q: </a:t>
            </a:r>
            <a:r>
              <a:rPr lang="en-US" sz="2400" dirty="0"/>
              <a:t>Answer the question if the order of the flavors matters.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C4D61D-0167-2A72-2B4F-1F73B05A534F}"/>
              </a:ext>
            </a:extLst>
          </p:cNvPr>
          <p:cNvSpPr txBox="1"/>
          <p:nvPr/>
        </p:nvSpPr>
        <p:spPr>
          <a:xfrm>
            <a:off x="1140473" y="4382784"/>
            <a:ext cx="837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Q: </a:t>
            </a:r>
            <a:r>
              <a:rPr lang="en-US" sz="2400" dirty="0"/>
              <a:t>Answer the question if the order of the flavors doesn’t matter.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424B1037-5623-1C88-25B8-669932657784}"/>
              </a:ext>
            </a:extLst>
          </p:cNvPr>
          <p:cNvSpPr/>
          <p:nvPr/>
        </p:nvSpPr>
        <p:spPr>
          <a:xfrm>
            <a:off x="8689327" y="2146182"/>
            <a:ext cx="2362200" cy="905798"/>
          </a:xfrm>
          <a:prstGeom prst="wedgeEllipseCallout">
            <a:avLst>
              <a:gd name="adj1" fmla="val -56855"/>
              <a:gd name="adj2" fmla="val 5408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Permutations</a:t>
            </a: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63FEFB9C-8A14-3B3A-8DB2-D74E3D7C1265}"/>
              </a:ext>
            </a:extLst>
          </p:cNvPr>
          <p:cNvSpPr/>
          <p:nvPr/>
        </p:nvSpPr>
        <p:spPr>
          <a:xfrm>
            <a:off x="9245679" y="3618879"/>
            <a:ext cx="2362200" cy="905798"/>
          </a:xfrm>
          <a:prstGeom prst="wedgeEllipseCallout">
            <a:avLst>
              <a:gd name="adj1" fmla="val -45027"/>
              <a:gd name="adj2" fmla="val 6109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Combinations</a:t>
            </a:r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92EBAF3F-A890-DF5E-1361-DD3A952C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8F0378-B13F-066C-3D9A-569B0275BC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19" y="2382641"/>
            <a:ext cx="951754" cy="433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97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24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Counting:  Combinations versus Permutations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AD09A1-E3A9-D891-3EEF-8D62CA00EC5F}"/>
                  </a:ext>
                </a:extLst>
              </p:cNvPr>
              <p:cNvSpPr txBox="1"/>
              <p:nvPr/>
            </p:nvSpPr>
            <p:spPr>
              <a:xfrm>
                <a:off x="685800" y="1371600"/>
                <a:ext cx="1021087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Suppose Baskin-Robins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flavors of ice cream.   Your cone has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 </a:t>
                </a:r>
                <a:r>
                  <a:rPr lang="en-US" sz="2400" dirty="0"/>
                  <a:t>scoops.</a:t>
                </a:r>
              </a:p>
              <a:p>
                <a:r>
                  <a:rPr lang="en-US" sz="2400" dirty="0"/>
                  <a:t>How many different cones can you make if each flavor can only be used once?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AD09A1-E3A9-D891-3EEF-8D62CA00E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371600"/>
                <a:ext cx="10210872" cy="830997"/>
              </a:xfrm>
              <a:prstGeom prst="rect">
                <a:avLst/>
              </a:prstGeom>
              <a:blipFill>
                <a:blip r:embed="rId2"/>
                <a:stretch>
                  <a:fillRect l="-955" t="-5882" r="-60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C7EB71D-EBF2-C8DF-A662-42F5D25E8DD1}"/>
              </a:ext>
            </a:extLst>
          </p:cNvPr>
          <p:cNvSpPr txBox="1"/>
          <p:nvPr/>
        </p:nvSpPr>
        <p:spPr>
          <a:xfrm>
            <a:off x="1140473" y="2826624"/>
            <a:ext cx="7424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Q: </a:t>
            </a:r>
            <a:r>
              <a:rPr lang="en-US" sz="2400" dirty="0"/>
              <a:t>Answer the question if the order of the flavors matters.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C4D61D-0167-2A72-2B4F-1F73B05A534F}"/>
              </a:ext>
            </a:extLst>
          </p:cNvPr>
          <p:cNvSpPr txBox="1"/>
          <p:nvPr/>
        </p:nvSpPr>
        <p:spPr>
          <a:xfrm>
            <a:off x="1140473" y="4382784"/>
            <a:ext cx="837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Q: </a:t>
            </a:r>
            <a:r>
              <a:rPr lang="en-US" sz="2400" dirty="0"/>
              <a:t>Answer the question if the order of the flavors doesn’t matter.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424B1037-5623-1C88-25B8-669932657784}"/>
              </a:ext>
            </a:extLst>
          </p:cNvPr>
          <p:cNvSpPr/>
          <p:nvPr/>
        </p:nvSpPr>
        <p:spPr>
          <a:xfrm>
            <a:off x="8689327" y="2146182"/>
            <a:ext cx="2362200" cy="905798"/>
          </a:xfrm>
          <a:prstGeom prst="wedgeEllipseCallout">
            <a:avLst>
              <a:gd name="adj1" fmla="val -56855"/>
              <a:gd name="adj2" fmla="val 5408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Permutations</a:t>
            </a: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63FEFB9C-8A14-3B3A-8DB2-D74E3D7C1265}"/>
              </a:ext>
            </a:extLst>
          </p:cNvPr>
          <p:cNvSpPr/>
          <p:nvPr/>
        </p:nvSpPr>
        <p:spPr>
          <a:xfrm>
            <a:off x="9245679" y="3618879"/>
            <a:ext cx="2362200" cy="905798"/>
          </a:xfrm>
          <a:prstGeom prst="wedgeEllipseCallout">
            <a:avLst>
              <a:gd name="adj1" fmla="val -45027"/>
              <a:gd name="adj2" fmla="val 61098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Combinations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D4B7B8F-E937-DA8F-FA4F-C9B1A642C9EC}"/>
                  </a:ext>
                </a:extLst>
              </p:cNvPr>
              <p:cNvSpPr txBox="1"/>
              <p:nvPr/>
            </p:nvSpPr>
            <p:spPr>
              <a:xfrm>
                <a:off x="2508250" y="3403582"/>
                <a:ext cx="6102350" cy="849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D4B7B8F-E937-DA8F-FA4F-C9B1A642C9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50" y="3403582"/>
                <a:ext cx="6102350" cy="8492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6D7D05-E291-BC91-5D4E-43673062AFBA}"/>
                  </a:ext>
                </a:extLst>
              </p:cNvPr>
              <p:cNvSpPr txBox="1"/>
              <p:nvPr/>
            </p:nvSpPr>
            <p:spPr>
              <a:xfrm>
                <a:off x="2320430" y="5045349"/>
                <a:ext cx="610235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𝐴𝐶𝐵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𝐵𝐶𝐴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𝐵𝐴𝐶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𝐶𝐵𝐴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𝐶𝐴𝐵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46D7D05-E291-BC91-5D4E-43673062A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430" y="5045349"/>
                <a:ext cx="610235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81D1B9A-0BB4-9D7F-8B36-23188D4CC14E}"/>
                  </a:ext>
                </a:extLst>
              </p:cNvPr>
              <p:cNvSpPr txBox="1"/>
              <p:nvPr/>
            </p:nvSpPr>
            <p:spPr>
              <a:xfrm>
                <a:off x="2818001" y="5613328"/>
                <a:ext cx="6102350" cy="835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="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𝑐h𝑜𝑜𝑠𝑒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81D1B9A-0BB4-9D7F-8B36-23188D4CC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001" y="5613328"/>
                <a:ext cx="6102350" cy="835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peech Bubble: Oval 29">
                <a:extLst>
                  <a:ext uri="{FF2B5EF4-FFF2-40B4-BE49-F238E27FC236}">
                    <a16:creationId xmlns:a16="http://schemas.microsoft.com/office/drawing/2014/main" id="{C113045D-F9B1-C9A0-372A-B14C9D6A3D9D}"/>
                  </a:ext>
                </a:extLst>
              </p:cNvPr>
              <p:cNvSpPr/>
              <p:nvPr/>
            </p:nvSpPr>
            <p:spPr>
              <a:xfrm>
                <a:off x="8840559" y="5125296"/>
                <a:ext cx="2656347" cy="905798"/>
              </a:xfrm>
              <a:prstGeom prst="wedgeEllipseCallout">
                <a:avLst>
                  <a:gd name="adj1" fmla="val -77285"/>
                  <a:gd name="adj2" fmla="val -25831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so divide #permutations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30" name="Speech Bubble: Oval 29">
                <a:extLst>
                  <a:ext uri="{FF2B5EF4-FFF2-40B4-BE49-F238E27FC236}">
                    <a16:creationId xmlns:a16="http://schemas.microsoft.com/office/drawing/2014/main" id="{C113045D-F9B1-C9A0-372A-B14C9D6A3D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559" y="5125296"/>
                <a:ext cx="2656347" cy="905798"/>
              </a:xfrm>
              <a:prstGeom prst="wedgeEllipseCallout">
                <a:avLst>
                  <a:gd name="adj1" fmla="val -77285"/>
                  <a:gd name="adj2" fmla="val -25831"/>
                </a:avLst>
              </a:prstGeom>
              <a:blipFill>
                <a:blip r:embed="rId6"/>
                <a:stretch>
                  <a:fillRect t="-7895" b="-16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DBCD81CF-CFFB-23A2-CB0A-5A4350D940FC}"/>
              </a:ext>
            </a:extLst>
          </p:cNvPr>
          <p:cNvGrpSpPr/>
          <p:nvPr/>
        </p:nvGrpSpPr>
        <p:grpSpPr>
          <a:xfrm>
            <a:off x="390412" y="4071778"/>
            <a:ext cx="454155" cy="137919"/>
            <a:chOff x="348005" y="4077402"/>
            <a:chExt cx="454155" cy="137919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81D2510-7266-819A-8533-1EAD975F680A}"/>
                </a:ext>
              </a:extLst>
            </p:cNvPr>
            <p:cNvSpPr/>
            <p:nvPr/>
          </p:nvSpPr>
          <p:spPr>
            <a:xfrm>
              <a:off x="411783" y="4123883"/>
              <a:ext cx="45719" cy="4571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F5C5DE4-0054-8A81-EE2C-DFB08F58DC4B}"/>
                </a:ext>
              </a:extLst>
            </p:cNvPr>
            <p:cNvSpPr/>
            <p:nvPr/>
          </p:nvSpPr>
          <p:spPr>
            <a:xfrm>
              <a:off x="515189" y="4169602"/>
              <a:ext cx="45719" cy="4571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9B4915A-12E8-37DF-BA7A-76AD1023B591}"/>
                </a:ext>
              </a:extLst>
            </p:cNvPr>
            <p:cNvSpPr/>
            <p:nvPr/>
          </p:nvSpPr>
          <p:spPr>
            <a:xfrm>
              <a:off x="552568" y="4100263"/>
              <a:ext cx="45719" cy="4571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4A2686D-DA27-F341-01CA-52A0E0C36DB7}"/>
                </a:ext>
              </a:extLst>
            </p:cNvPr>
            <p:cNvSpPr/>
            <p:nvPr/>
          </p:nvSpPr>
          <p:spPr>
            <a:xfrm>
              <a:off x="756441" y="4100262"/>
              <a:ext cx="45719" cy="4571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8351FBA-F9CE-D4F6-1357-DEBD1AC1E3BB}"/>
                </a:ext>
              </a:extLst>
            </p:cNvPr>
            <p:cNvSpPr/>
            <p:nvPr/>
          </p:nvSpPr>
          <p:spPr>
            <a:xfrm>
              <a:off x="670226" y="4155311"/>
              <a:ext cx="45719" cy="4571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CB8E65-2DBB-8295-30BA-AAEA43668556}"/>
                </a:ext>
              </a:extLst>
            </p:cNvPr>
            <p:cNvSpPr/>
            <p:nvPr/>
          </p:nvSpPr>
          <p:spPr>
            <a:xfrm>
              <a:off x="348005" y="4077402"/>
              <a:ext cx="45719" cy="45719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365D0E73-FDCC-DEA6-1DFE-BEDE2DEE4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3BCA18-31DB-C5D4-869F-5FD1222D77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19" y="2382641"/>
            <a:ext cx="951754" cy="433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1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45AB461-E4AD-8742-5E1B-ED26158BDBEC}"/>
              </a:ext>
            </a:extLst>
          </p:cNvPr>
          <p:cNvGrpSpPr/>
          <p:nvPr/>
        </p:nvGrpSpPr>
        <p:grpSpPr>
          <a:xfrm>
            <a:off x="593604" y="1383012"/>
            <a:ext cx="7899070" cy="646780"/>
            <a:chOff x="593604" y="1383012"/>
            <a:chExt cx="7899070" cy="64678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EABFDEA-64BC-4B9D-8354-3080B349B551}"/>
                </a:ext>
              </a:extLst>
            </p:cNvPr>
            <p:cNvSpPr txBox="1"/>
            <p:nvPr/>
          </p:nvSpPr>
          <p:spPr>
            <a:xfrm>
              <a:off x="593604" y="1475570"/>
              <a:ext cx="18226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Q</a:t>
              </a:r>
              <a:r>
                <a:rPr lang="en-US" sz="2400" dirty="0"/>
                <a:t>: Evaluate: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19AB1876-E714-71DB-3A33-821131E33939}"/>
                    </a:ext>
                  </a:extLst>
                </p:cNvPr>
                <p:cNvSpPr txBox="1"/>
                <p:nvPr/>
              </p:nvSpPr>
              <p:spPr>
                <a:xfrm>
                  <a:off x="2390324" y="1383012"/>
                  <a:ext cx="6102350" cy="64678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</m:oMath>
                  </a14:m>
                  <a:r>
                    <a:rPr lang="en-US" sz="2400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+ ⋯ +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19AB1876-E714-71DB-3A33-821131E339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0324" y="1383012"/>
                  <a:ext cx="6102350" cy="64678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25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Sums of combinations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8DB99DC-5925-A77F-A8DD-5DCE1C76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</p:spTree>
    <p:extLst>
      <p:ext uri="{BB962C8B-B14F-4D97-AF65-F5344CB8AC3E}">
        <p14:creationId xmlns:p14="http://schemas.microsoft.com/office/powerpoint/2010/main" val="25490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26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Sums of combinations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0A4960-8D06-7A8B-84B7-77BAF78B1275}"/>
              </a:ext>
            </a:extLst>
          </p:cNvPr>
          <p:cNvGrpSpPr/>
          <p:nvPr/>
        </p:nvGrpSpPr>
        <p:grpSpPr>
          <a:xfrm>
            <a:off x="7429005" y="4973204"/>
            <a:ext cx="2571750" cy="1336627"/>
            <a:chOff x="7429005" y="4973204"/>
            <a:chExt cx="2571750" cy="133662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E242543-4395-92F4-51A2-8EC9B2DD3790}"/>
                </a:ext>
              </a:extLst>
            </p:cNvPr>
            <p:cNvSpPr txBox="1"/>
            <p:nvPr/>
          </p:nvSpPr>
          <p:spPr>
            <a:xfrm>
              <a:off x="7429005" y="5478834"/>
              <a:ext cx="2571750" cy="8309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Each element is</a:t>
              </a:r>
            </a:p>
            <a:p>
              <a:pPr algn="ctr"/>
              <a:r>
                <a:rPr lang="en-US" sz="2400" dirty="0"/>
                <a:t>either “in” or “out”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2AF7308-26E0-7183-DED9-1C6AE16BE2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03777" y="4973204"/>
              <a:ext cx="111103" cy="50563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EABFDEA-64BC-4B9D-8354-3080B349B551}"/>
              </a:ext>
            </a:extLst>
          </p:cNvPr>
          <p:cNvSpPr txBox="1"/>
          <p:nvPr/>
        </p:nvSpPr>
        <p:spPr>
          <a:xfrm>
            <a:off x="593604" y="1475570"/>
            <a:ext cx="1822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Q</a:t>
            </a:r>
            <a:r>
              <a:rPr lang="en-US" sz="2400" dirty="0"/>
              <a:t>: Evaluate: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9AB1876-E714-71DB-3A33-821131E33939}"/>
                  </a:ext>
                </a:extLst>
              </p:cNvPr>
              <p:cNvSpPr txBox="1"/>
              <p:nvPr/>
            </p:nvSpPr>
            <p:spPr>
              <a:xfrm>
                <a:off x="2390324" y="1383012"/>
                <a:ext cx="6102350" cy="6467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+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+ ⋯ + </m:t>
                    </m:r>
                    <m:d>
                      <m:d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9AB1876-E714-71DB-3A33-821131E339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324" y="1383012"/>
                <a:ext cx="6102350" cy="6467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D3B1A9A-7B2E-F937-78B5-B32BC5EACB40}"/>
                  </a:ext>
                </a:extLst>
              </p:cNvPr>
              <p:cNvSpPr txBox="1"/>
              <p:nvPr/>
            </p:nvSpPr>
            <p:spPr>
              <a:xfrm>
                <a:off x="2508250" y="4452441"/>
                <a:ext cx="564614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total number of subsets of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elements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D3B1A9A-7B2E-F937-78B5-B32BC5EAC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50" y="4452441"/>
                <a:ext cx="5646149" cy="461665"/>
              </a:xfrm>
              <a:prstGeom prst="rect">
                <a:avLst/>
              </a:prstGeom>
              <a:blipFill>
                <a:blip r:embed="rId3"/>
                <a:stretch>
                  <a:fillRect l="-216" t="-10526" r="-539" b="-28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7AE6175-BC8C-6DD6-7B03-3CE31EF61065}"/>
                  </a:ext>
                </a:extLst>
              </p:cNvPr>
              <p:cNvSpPr txBox="1"/>
              <p:nvPr/>
            </p:nvSpPr>
            <p:spPr>
              <a:xfrm>
                <a:off x="7910127" y="4465020"/>
                <a:ext cx="98729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7AE6175-BC8C-6DD6-7B03-3CE31EF61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127" y="4465020"/>
                <a:ext cx="98729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342B32BD-87FD-FBD7-17B7-BCDD3636FA49}"/>
              </a:ext>
            </a:extLst>
          </p:cNvPr>
          <p:cNvGrpSpPr/>
          <p:nvPr/>
        </p:nvGrpSpPr>
        <p:grpSpPr>
          <a:xfrm>
            <a:off x="2416219" y="2115545"/>
            <a:ext cx="1117600" cy="1592848"/>
            <a:chOff x="2416219" y="2115545"/>
            <a:chExt cx="1117600" cy="159284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485B21-9BEA-56F4-30B1-B291A112862A}"/>
                </a:ext>
              </a:extLst>
            </p:cNvPr>
            <p:cNvGrpSpPr/>
            <p:nvPr/>
          </p:nvGrpSpPr>
          <p:grpSpPr>
            <a:xfrm>
              <a:off x="2416219" y="2692725"/>
              <a:ext cx="1117600" cy="1015668"/>
              <a:chOff x="2654300" y="3187695"/>
              <a:chExt cx="1117600" cy="1015668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3BA72F5-A5FC-FCDB-505E-D02E368BEBF5}"/>
                  </a:ext>
                </a:extLst>
              </p:cNvPr>
              <p:cNvSpPr/>
              <p:nvPr/>
            </p:nvSpPr>
            <p:spPr>
              <a:xfrm>
                <a:off x="2654300" y="3187700"/>
                <a:ext cx="1117600" cy="101566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350753-D4FE-4D12-02A9-723D099C4681}"/>
                  </a:ext>
                </a:extLst>
              </p:cNvPr>
              <p:cNvSpPr txBox="1"/>
              <p:nvPr/>
            </p:nvSpPr>
            <p:spPr>
              <a:xfrm flipH="1">
                <a:off x="2654300" y="3187695"/>
                <a:ext cx="111759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All</a:t>
                </a:r>
              </a:p>
              <a:p>
                <a:pPr algn="ctr"/>
                <a:r>
                  <a:rPr lang="en-US" sz="2000" dirty="0"/>
                  <a:t>subsets</a:t>
                </a:r>
              </a:p>
              <a:p>
                <a:pPr algn="ctr"/>
                <a:r>
                  <a:rPr lang="en-US" sz="2000" dirty="0"/>
                  <a:t>of size </a:t>
                </a:r>
                <a:r>
                  <a:rPr lang="en-US" sz="2000" dirty="0">
                    <a:solidFill>
                      <a:srgbClr val="0070C0"/>
                    </a:solidFill>
                  </a:rPr>
                  <a:t>0</a:t>
                </a:r>
              </a:p>
            </p:txBody>
          </p:sp>
        </p:grp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B259E43-D779-12D9-4253-A8E4A81AC3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30569" y="2115545"/>
              <a:ext cx="283636" cy="56990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738A2D7-7C1E-1F13-F3BE-150ED4D96812}"/>
              </a:ext>
            </a:extLst>
          </p:cNvPr>
          <p:cNvGrpSpPr/>
          <p:nvPr/>
        </p:nvGrpSpPr>
        <p:grpSpPr>
          <a:xfrm>
            <a:off x="3776758" y="2082594"/>
            <a:ext cx="1142255" cy="1642128"/>
            <a:chOff x="3776758" y="2082594"/>
            <a:chExt cx="1142255" cy="1642128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A3D9C9E-9AB7-286D-3F80-8CCD5D82C1C1}"/>
                </a:ext>
              </a:extLst>
            </p:cNvPr>
            <p:cNvGrpSpPr/>
            <p:nvPr/>
          </p:nvGrpSpPr>
          <p:grpSpPr>
            <a:xfrm>
              <a:off x="3776758" y="2706928"/>
              <a:ext cx="1142255" cy="1017794"/>
              <a:chOff x="4229350" y="3187699"/>
              <a:chExt cx="1142255" cy="1017794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7F3A51-5A26-6900-BCA9-1BD2A6FC6F72}"/>
                  </a:ext>
                </a:extLst>
              </p:cNvPr>
              <p:cNvSpPr/>
              <p:nvPr/>
            </p:nvSpPr>
            <p:spPr>
              <a:xfrm>
                <a:off x="4229350" y="3189830"/>
                <a:ext cx="1117600" cy="101566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55F7D0-9A75-15D1-76F4-F7D3A7603914}"/>
                  </a:ext>
                </a:extLst>
              </p:cNvPr>
              <p:cNvSpPr txBox="1"/>
              <p:nvPr/>
            </p:nvSpPr>
            <p:spPr>
              <a:xfrm flipH="1">
                <a:off x="4254006" y="3187699"/>
                <a:ext cx="111759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All</a:t>
                </a:r>
              </a:p>
              <a:p>
                <a:pPr algn="ctr"/>
                <a:r>
                  <a:rPr lang="en-US" sz="2000" dirty="0"/>
                  <a:t>subsets</a:t>
                </a:r>
              </a:p>
              <a:p>
                <a:pPr algn="ctr"/>
                <a:r>
                  <a:rPr lang="en-US" sz="2000" dirty="0"/>
                  <a:t>of size </a:t>
                </a:r>
                <a:r>
                  <a:rPr lang="en-US" sz="2000" dirty="0">
                    <a:solidFill>
                      <a:srgbClr val="0070C0"/>
                    </a:solidFill>
                  </a:rPr>
                  <a:t>1</a:t>
                </a:r>
              </a:p>
            </p:txBody>
          </p:sp>
        </p:grp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D098A77-366B-441D-A245-0A3BF45935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5558" y="2082594"/>
              <a:ext cx="24655" cy="60285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33D2352-642B-B411-479E-4155D9B4DE78}"/>
              </a:ext>
            </a:extLst>
          </p:cNvPr>
          <p:cNvGrpSpPr/>
          <p:nvPr/>
        </p:nvGrpSpPr>
        <p:grpSpPr>
          <a:xfrm>
            <a:off x="5186608" y="2136280"/>
            <a:ext cx="1140883" cy="1572108"/>
            <a:chOff x="5186608" y="2136280"/>
            <a:chExt cx="1140883" cy="157210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0EE7B7A-8821-DF91-1F27-70D36EBD3B4B}"/>
                </a:ext>
              </a:extLst>
            </p:cNvPr>
            <p:cNvGrpSpPr/>
            <p:nvPr/>
          </p:nvGrpSpPr>
          <p:grpSpPr>
            <a:xfrm>
              <a:off x="5186608" y="2692725"/>
              <a:ext cx="1140883" cy="1015663"/>
              <a:chOff x="5781117" y="3122264"/>
              <a:chExt cx="1140883" cy="1015663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7F049B9-9ACA-7FDF-53DD-A75903D34725}"/>
                  </a:ext>
                </a:extLst>
              </p:cNvPr>
              <p:cNvSpPr/>
              <p:nvPr/>
            </p:nvSpPr>
            <p:spPr>
              <a:xfrm>
                <a:off x="5804400" y="3122264"/>
                <a:ext cx="1117600" cy="101566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4FE82D0-67D7-1C5C-CF66-C7CDE7E0FA1D}"/>
                  </a:ext>
                </a:extLst>
              </p:cNvPr>
              <p:cNvSpPr txBox="1"/>
              <p:nvPr/>
            </p:nvSpPr>
            <p:spPr>
              <a:xfrm flipH="1">
                <a:off x="5781117" y="3122264"/>
                <a:ext cx="111759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All</a:t>
                </a:r>
              </a:p>
              <a:p>
                <a:pPr algn="ctr"/>
                <a:r>
                  <a:rPr lang="en-US" sz="2000" dirty="0"/>
                  <a:t>subsets</a:t>
                </a:r>
              </a:p>
              <a:p>
                <a:pPr algn="ctr"/>
                <a:r>
                  <a:rPr lang="en-US" sz="2000" dirty="0"/>
                  <a:t>of size </a:t>
                </a:r>
                <a:r>
                  <a:rPr lang="en-US" sz="2000" dirty="0">
                    <a:solidFill>
                      <a:srgbClr val="0070C0"/>
                    </a:solidFill>
                  </a:rPr>
                  <a:t>2</a:t>
                </a:r>
              </a:p>
            </p:txBody>
          </p:sp>
        </p:grp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BA750D9-F8AD-EB59-A1B7-2D5A82B118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49075" y="2136280"/>
              <a:ext cx="292655" cy="54917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073B02-93C8-F542-6C84-4EF4F0886EC0}"/>
              </a:ext>
            </a:extLst>
          </p:cNvPr>
          <p:cNvGrpSpPr/>
          <p:nvPr/>
        </p:nvGrpSpPr>
        <p:grpSpPr>
          <a:xfrm>
            <a:off x="7036800" y="2138113"/>
            <a:ext cx="1117600" cy="1584478"/>
            <a:chOff x="7036800" y="2138113"/>
            <a:chExt cx="1117600" cy="158447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FA6990E-E44F-7CEA-230C-D3AEF2FFD644}"/>
                </a:ext>
              </a:extLst>
            </p:cNvPr>
            <p:cNvGrpSpPr/>
            <p:nvPr/>
          </p:nvGrpSpPr>
          <p:grpSpPr>
            <a:xfrm>
              <a:off x="7036800" y="2689652"/>
              <a:ext cx="1117600" cy="1032939"/>
              <a:chOff x="8954500" y="3056828"/>
              <a:chExt cx="1117600" cy="103293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4E9F0FE-3276-59FD-9E38-1F43C9B51D73}"/>
                  </a:ext>
                </a:extLst>
              </p:cNvPr>
              <p:cNvSpPr/>
              <p:nvPr/>
            </p:nvSpPr>
            <p:spPr>
              <a:xfrm>
                <a:off x="8954500" y="3056828"/>
                <a:ext cx="1117600" cy="101566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D145403A-7F0E-5C37-E828-56DEED55163D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8954500" y="3074104"/>
                    <a:ext cx="1117599" cy="10156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000" dirty="0"/>
                      <a:t>All</a:t>
                    </a:r>
                  </a:p>
                  <a:p>
                    <a:pPr algn="ctr"/>
                    <a:r>
                      <a:rPr lang="en-US" sz="2000" dirty="0"/>
                      <a:t>subsets</a:t>
                    </a:r>
                  </a:p>
                  <a:p>
                    <a:pPr algn="ctr"/>
                    <a:r>
                      <a:rPr lang="en-US" sz="2000" dirty="0"/>
                      <a:t>of size </a:t>
                    </a:r>
                    <a14:m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lang="en-US" sz="2000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D145403A-7F0E-5C37-E828-56DEED5516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8954500" y="3074104"/>
                    <a:ext cx="1117599" cy="1015663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174" t="-2994" b="-9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1E6D80E8-2169-CA40-6197-C8CB82C3F5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75500" y="2138113"/>
              <a:ext cx="364608" cy="57527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D2FB2722-FF6B-47F0-10DB-7A64B8D1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</p:spTree>
    <p:extLst>
      <p:ext uri="{BB962C8B-B14F-4D97-AF65-F5344CB8AC3E}">
        <p14:creationId xmlns:p14="http://schemas.microsoft.com/office/powerpoint/2010/main" val="109651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Sums of combinations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854A167-E311-F908-4235-C94361CCAC8F}"/>
              </a:ext>
            </a:extLst>
          </p:cNvPr>
          <p:cNvGrpSpPr/>
          <p:nvPr/>
        </p:nvGrpSpPr>
        <p:grpSpPr>
          <a:xfrm>
            <a:off x="593604" y="1383012"/>
            <a:ext cx="10429996" cy="646844"/>
            <a:chOff x="593604" y="1383012"/>
            <a:chExt cx="10429996" cy="64684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EABFDEA-64BC-4B9D-8354-3080B349B551}"/>
                </a:ext>
              </a:extLst>
            </p:cNvPr>
            <p:cNvSpPr txBox="1"/>
            <p:nvPr/>
          </p:nvSpPr>
          <p:spPr>
            <a:xfrm>
              <a:off x="593604" y="1475570"/>
              <a:ext cx="18226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Q</a:t>
              </a:r>
              <a:r>
                <a:rPr lang="en-US" sz="2400" dirty="0"/>
                <a:t>: Evaluate: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19AB1876-E714-71DB-3A33-821131E33939}"/>
                    </a:ext>
                  </a:extLst>
                </p:cNvPr>
                <p:cNvSpPr txBox="1"/>
                <p:nvPr/>
              </p:nvSpPr>
              <p:spPr>
                <a:xfrm>
                  <a:off x="2390324" y="1383012"/>
                  <a:ext cx="8633276" cy="6468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</m:oMath>
                  </a14:m>
                  <a:r>
                    <a:rPr lang="en-US" sz="2400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+ ⋯ +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r>
                    <a:rPr lang="en-US" sz="2400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19AB1876-E714-71DB-3A33-821131E339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0324" y="1383012"/>
                  <a:ext cx="8633276" cy="64684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FC9EC8-855D-25D2-4B08-14BE697DC023}"/>
                  </a:ext>
                </a:extLst>
              </p:cNvPr>
              <p:cNvSpPr txBox="1"/>
              <p:nvPr/>
            </p:nvSpPr>
            <p:spPr>
              <a:xfrm>
                <a:off x="593603" y="3339228"/>
                <a:ext cx="59856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A</a:t>
                </a:r>
                <a:r>
                  <a:rPr lang="en-US" sz="2400" dirty="0"/>
                  <a:t>: This is the binomial 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FC9EC8-855D-25D2-4B08-14BE697DC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03" y="3339228"/>
                <a:ext cx="5985613" cy="461665"/>
              </a:xfrm>
              <a:prstGeom prst="rect">
                <a:avLst/>
              </a:prstGeom>
              <a:blipFill>
                <a:blip r:embed="rId3"/>
                <a:stretch>
                  <a:fillRect l="-152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B46CA2D-CCB8-612E-51B4-286A72838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</p:spTree>
    <p:extLst>
      <p:ext uri="{BB962C8B-B14F-4D97-AF65-F5344CB8AC3E}">
        <p14:creationId xmlns:p14="http://schemas.microsoft.com/office/powerpoint/2010/main" val="141599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Sums of combinations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CC8780C-8C36-47F8-377F-2DFC1E86E916}"/>
              </a:ext>
            </a:extLst>
          </p:cNvPr>
          <p:cNvGrpSpPr/>
          <p:nvPr/>
        </p:nvGrpSpPr>
        <p:grpSpPr>
          <a:xfrm>
            <a:off x="593604" y="1383012"/>
            <a:ext cx="10429996" cy="646844"/>
            <a:chOff x="593604" y="1383012"/>
            <a:chExt cx="10429996" cy="64684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EABFDEA-64BC-4B9D-8354-3080B349B551}"/>
                </a:ext>
              </a:extLst>
            </p:cNvPr>
            <p:cNvSpPr txBox="1"/>
            <p:nvPr/>
          </p:nvSpPr>
          <p:spPr>
            <a:xfrm>
              <a:off x="593604" y="1475570"/>
              <a:ext cx="18226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Q</a:t>
              </a:r>
              <a:r>
                <a:rPr lang="en-US" sz="2400" dirty="0"/>
                <a:t>: Evaluate: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19AB1876-E714-71DB-3A33-821131E33939}"/>
                    </a:ext>
                  </a:extLst>
                </p:cNvPr>
                <p:cNvSpPr txBox="1"/>
                <p:nvPr/>
              </p:nvSpPr>
              <p:spPr>
                <a:xfrm>
                  <a:off x="2390324" y="1383012"/>
                  <a:ext cx="8633276" cy="6468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</m:oMath>
                  </a14:m>
                  <a:r>
                    <a:rPr lang="en-US" sz="2400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</m:oMath>
                  </a14:m>
                  <a:r>
                    <a:rPr lang="en-US" sz="2400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+ ⋯ +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r>
                    <a:rPr lang="en-US" sz="2400" dirty="0">
                      <a:solidFill>
                        <a:srgbClr val="0070C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19AB1876-E714-71DB-3A33-821131E339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90324" y="1383012"/>
                  <a:ext cx="8633276" cy="64684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FC9EC8-855D-25D2-4B08-14BE697DC023}"/>
                  </a:ext>
                </a:extLst>
              </p:cNvPr>
              <p:cNvSpPr txBox="1"/>
              <p:nvPr/>
            </p:nvSpPr>
            <p:spPr>
              <a:xfrm>
                <a:off x="593603" y="3339228"/>
                <a:ext cx="57887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A</a:t>
                </a:r>
                <a:r>
                  <a:rPr lang="en-US" sz="2400" dirty="0"/>
                  <a:t>: This is the binomial 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8FC9EC8-855D-25D2-4B08-14BE697DC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03" y="3339228"/>
                <a:ext cx="5788701" cy="461665"/>
              </a:xfrm>
              <a:prstGeom prst="rect">
                <a:avLst/>
              </a:prstGeom>
              <a:blipFill>
                <a:blip r:embed="rId3"/>
                <a:stretch>
                  <a:fillRect l="-157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519CD78-CE11-D715-4101-A0F904502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</p:spTree>
    <p:extLst>
      <p:ext uri="{BB962C8B-B14F-4D97-AF65-F5344CB8AC3E}">
        <p14:creationId xmlns:p14="http://schemas.microsoft.com/office/powerpoint/2010/main" val="137550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F2B7A2C-B4AF-1A9B-5DF9-AEA44CA13ADA}"/>
              </a:ext>
            </a:extLst>
          </p:cNvPr>
          <p:cNvGrpSpPr/>
          <p:nvPr/>
        </p:nvGrpSpPr>
        <p:grpSpPr>
          <a:xfrm>
            <a:off x="717726" y="1285068"/>
            <a:ext cx="10625103" cy="1454817"/>
            <a:chOff x="717726" y="1285068"/>
            <a:chExt cx="10625103" cy="1454817"/>
          </a:xfrm>
        </p:grpSpPr>
        <p:sp>
          <p:nvSpPr>
            <p:cNvPr id="10" name="Title 2">
              <a:extLst>
                <a:ext uri="{FF2B5EF4-FFF2-40B4-BE49-F238E27FC236}">
                  <a16:creationId xmlns:a16="http://schemas.microsoft.com/office/drawing/2014/main" id="{66FD588E-5C64-C838-34BE-469E94B19447}"/>
                </a:ext>
              </a:extLst>
            </p:cNvPr>
            <p:cNvSpPr txBox="1">
              <a:spLocks/>
            </p:cNvSpPr>
            <p:nvPr/>
          </p:nvSpPr>
          <p:spPr>
            <a:xfrm>
              <a:off x="717726" y="1285068"/>
              <a:ext cx="10625103" cy="145481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19AB1876-E714-71DB-3A33-821131E33939}"/>
                    </a:ext>
                  </a:extLst>
                </p:cNvPr>
                <p:cNvSpPr txBox="1"/>
                <p:nvPr/>
              </p:nvSpPr>
              <p:spPr>
                <a:xfrm>
                  <a:off x="4079424" y="1655679"/>
                  <a:ext cx="4340676" cy="8322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19AB1876-E714-71DB-3A33-821131E339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9424" y="1655679"/>
                  <a:ext cx="4340676" cy="83227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3B0F083-5BC1-1671-D20E-4A7E2EB7891C}"/>
                </a:ext>
              </a:extLst>
            </p:cNvPr>
            <p:cNvSpPr txBox="1"/>
            <p:nvPr/>
          </p:nvSpPr>
          <p:spPr>
            <a:xfrm>
              <a:off x="849170" y="1341817"/>
              <a:ext cx="22236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Theorem 1.12:</a:t>
              </a:r>
              <a:endParaRPr lang="en-US" sz="2400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29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Some useful bounds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9C202A-BDA1-7C36-F5CB-61E8F3589FEE}"/>
                  </a:ext>
                </a:extLst>
              </p:cNvPr>
              <p:cNvSpPr txBox="1"/>
              <p:nvPr/>
            </p:nvSpPr>
            <p:spPr>
              <a:xfrm>
                <a:off x="717726" y="8353742"/>
                <a:ext cx="804527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Furthermore, for any differentiable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,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9C202A-BDA1-7C36-F5CB-61E8F3589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26" y="8353742"/>
                <a:ext cx="8045274" cy="461665"/>
              </a:xfrm>
              <a:prstGeom prst="rect">
                <a:avLst/>
              </a:prstGeom>
              <a:blipFill>
                <a:blip r:embed="rId4"/>
                <a:stretch>
                  <a:fillRect l="-121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2613E4-D307-7EA4-5F45-3B8E647C86D6}"/>
                  </a:ext>
                </a:extLst>
              </p:cNvPr>
              <p:cNvSpPr txBox="1"/>
              <p:nvPr/>
            </p:nvSpPr>
            <p:spPr>
              <a:xfrm>
                <a:off x="2660650" y="9052005"/>
                <a:ext cx="6102350" cy="1079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2613E4-D307-7EA4-5F45-3B8E647C8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650" y="9052005"/>
                <a:ext cx="6102350" cy="10799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6E14444A-D833-3637-C389-D049DF77AE12}"/>
              </a:ext>
            </a:extLst>
          </p:cNvPr>
          <p:cNvGrpSpPr/>
          <p:nvPr/>
        </p:nvGrpSpPr>
        <p:grpSpPr>
          <a:xfrm>
            <a:off x="717725" y="3773502"/>
            <a:ext cx="10625103" cy="1454817"/>
            <a:chOff x="717725" y="3773502"/>
            <a:chExt cx="10625103" cy="1454817"/>
          </a:xfrm>
        </p:grpSpPr>
        <p:sp>
          <p:nvSpPr>
            <p:cNvPr id="15" name="Title 2">
              <a:extLst>
                <a:ext uri="{FF2B5EF4-FFF2-40B4-BE49-F238E27FC236}">
                  <a16:creationId xmlns:a16="http://schemas.microsoft.com/office/drawing/2014/main" id="{56734C40-2014-C5AB-3464-9AE5DF2F6721}"/>
                </a:ext>
              </a:extLst>
            </p:cNvPr>
            <p:cNvSpPr txBox="1">
              <a:spLocks/>
            </p:cNvSpPr>
            <p:nvPr/>
          </p:nvSpPr>
          <p:spPr>
            <a:xfrm>
              <a:off x="717725" y="3773502"/>
              <a:ext cx="10625103" cy="145481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F6FF87D-F2A7-000A-CA6F-0E3475A71637}"/>
                    </a:ext>
                  </a:extLst>
                </p:cNvPr>
                <p:cNvSpPr txBox="1"/>
                <p:nvPr/>
              </p:nvSpPr>
              <p:spPr>
                <a:xfrm>
                  <a:off x="3482524" y="4213328"/>
                  <a:ext cx="6931476" cy="78720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rad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 </m:t>
                      </m:r>
                    </m:oMath>
                  </a14:m>
                  <a:r>
                    <a:rPr lang="en-US" sz="2800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!&lt;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F6FF87D-F2A7-000A-CA6F-0E3475A716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2524" y="4213328"/>
                  <a:ext cx="6931476" cy="78720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93CB3F7-488D-2F29-BA23-D3FEBEB5ADEA}"/>
                </a:ext>
              </a:extLst>
            </p:cNvPr>
            <p:cNvSpPr txBox="1"/>
            <p:nvPr/>
          </p:nvSpPr>
          <p:spPr>
            <a:xfrm>
              <a:off x="799367" y="3855620"/>
              <a:ext cx="28963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Theorem (Stirling):</a:t>
              </a:r>
              <a:endParaRPr lang="en-US" sz="2400" dirty="0"/>
            </a:p>
          </p:txBody>
        </p:sp>
      </p:grp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CCEA8FA3-111F-D971-B145-75C4B6CF2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BD90AB-211B-407F-3BFA-3B36B1BAECB4}"/>
              </a:ext>
            </a:extLst>
          </p:cNvPr>
          <p:cNvGrpSpPr/>
          <p:nvPr/>
        </p:nvGrpSpPr>
        <p:grpSpPr>
          <a:xfrm>
            <a:off x="9000781" y="2666082"/>
            <a:ext cx="2743200" cy="1170844"/>
            <a:chOff x="9000781" y="2666082"/>
            <a:chExt cx="2743200" cy="1170844"/>
          </a:xfrm>
        </p:grpSpPr>
        <p:sp>
          <p:nvSpPr>
            <p:cNvPr id="12" name="Speech Bubble: Oval 11">
              <a:extLst>
                <a:ext uri="{FF2B5EF4-FFF2-40B4-BE49-F238E27FC236}">
                  <a16:creationId xmlns:a16="http://schemas.microsoft.com/office/drawing/2014/main" id="{3C241D62-63CB-18C7-EAB0-0D16250DC1ED}"/>
                </a:ext>
              </a:extLst>
            </p:cNvPr>
            <p:cNvSpPr/>
            <p:nvPr/>
          </p:nvSpPr>
          <p:spPr>
            <a:xfrm>
              <a:off x="9000781" y="2666082"/>
              <a:ext cx="2743200" cy="1170844"/>
            </a:xfrm>
            <a:prstGeom prst="wedgeEllipseCallout">
              <a:avLst>
                <a:gd name="adj1" fmla="val 53464"/>
                <a:gd name="adj2" fmla="val 58736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49E01E1-48E4-6BD7-48D9-435D02274A7A}"/>
                </a:ext>
              </a:extLst>
            </p:cNvPr>
            <p:cNvSpPr txBox="1"/>
            <p:nvPr/>
          </p:nvSpPr>
          <p:spPr>
            <a:xfrm flipH="1">
              <a:off x="9186109" y="2834106"/>
              <a:ext cx="24568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See book for proof!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018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Review of Simple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8F61FB-4ED7-B792-EA1D-05F1E6636509}"/>
                  </a:ext>
                </a:extLst>
              </p:cNvPr>
              <p:cNvSpPr txBox="1"/>
              <p:nvPr/>
            </p:nvSpPr>
            <p:spPr>
              <a:xfrm>
                <a:off x="2832409" y="1154161"/>
                <a:ext cx="566481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+⋯+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8F61FB-4ED7-B792-EA1D-05F1E6636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409" y="1154161"/>
                <a:ext cx="566481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98D3EABE-65B2-FF97-7F19-B67A9B778737}"/>
              </a:ext>
            </a:extLst>
          </p:cNvPr>
          <p:cNvSpPr/>
          <p:nvPr/>
        </p:nvSpPr>
        <p:spPr>
          <a:xfrm>
            <a:off x="743416" y="2257482"/>
            <a:ext cx="10225668" cy="36639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D0B802-1880-24D6-06F3-946DBFD3AA12}"/>
                  </a:ext>
                </a:extLst>
              </p:cNvPr>
              <p:cNvSpPr txBox="1"/>
              <p:nvPr/>
            </p:nvSpPr>
            <p:spPr>
              <a:xfrm>
                <a:off x="1222916" y="2546892"/>
                <a:ext cx="130841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D0B802-1880-24D6-06F3-946DBFD3A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916" y="2546892"/>
                <a:ext cx="1308411" cy="461665"/>
              </a:xfrm>
              <a:prstGeom prst="rect">
                <a:avLst/>
              </a:prstGeom>
              <a:blipFill>
                <a:blip r:embed="rId3"/>
                <a:stretch>
                  <a:fillRect r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20F2D0-48AD-8142-C2F4-F1AE5C53A698}"/>
                  </a:ext>
                </a:extLst>
              </p:cNvPr>
              <p:cNvSpPr txBox="1"/>
              <p:nvPr/>
            </p:nvSpPr>
            <p:spPr>
              <a:xfrm>
                <a:off x="2641913" y="3107577"/>
                <a:ext cx="56648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+⋯−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420F2D0-48AD-8142-C2F4-F1AE5C53A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913" y="3107577"/>
                <a:ext cx="566481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494838-5F83-985D-12F9-04814B398E78}"/>
                  </a:ext>
                </a:extLst>
              </p:cNvPr>
              <p:cNvSpPr txBox="1"/>
              <p:nvPr/>
            </p:nvSpPr>
            <p:spPr>
              <a:xfrm>
                <a:off x="2408663" y="3858636"/>
                <a:ext cx="233432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1−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8494838-5F83-985D-12F9-04814B398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663" y="3858636"/>
                <a:ext cx="233432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512F42-D244-1DE7-5C9A-F94459F0B6F2}"/>
                  </a:ext>
                </a:extLst>
              </p:cNvPr>
              <p:cNvSpPr txBox="1"/>
              <p:nvPr/>
            </p:nvSpPr>
            <p:spPr>
              <a:xfrm>
                <a:off x="1836232" y="4781786"/>
                <a:ext cx="3137211" cy="830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A512F42-D244-1DE7-5C9A-F94459F0B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232" y="4781786"/>
                <a:ext cx="3137211" cy="8302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6BE14D-130B-84BC-8CB1-332B9B71BA5B}"/>
                  </a:ext>
                </a:extLst>
              </p:cNvPr>
              <p:cNvSpPr txBox="1"/>
              <p:nvPr/>
            </p:nvSpPr>
            <p:spPr>
              <a:xfrm>
                <a:off x="2531327" y="2560276"/>
                <a:ext cx="421144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1+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+⋯+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6BE14D-130B-84BC-8CB1-332B9B71B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327" y="2560276"/>
                <a:ext cx="421144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27EEF217-FE6E-BCE7-D527-09CE0E15178F}"/>
              </a:ext>
            </a:extLst>
          </p:cNvPr>
          <p:cNvGrpSpPr/>
          <p:nvPr/>
        </p:nvGrpSpPr>
        <p:grpSpPr>
          <a:xfrm>
            <a:off x="3670607" y="2556055"/>
            <a:ext cx="2658639" cy="501229"/>
            <a:chOff x="3803495" y="2161504"/>
            <a:chExt cx="2658639" cy="501229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507439E-027F-D5EC-93E2-E013ED435DA0}"/>
                </a:ext>
              </a:extLst>
            </p:cNvPr>
            <p:cNvCxnSpPr/>
            <p:nvPr/>
          </p:nvCxnSpPr>
          <p:spPr>
            <a:xfrm flipH="1">
              <a:off x="3803495" y="2161504"/>
              <a:ext cx="178420" cy="45250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C6B2784-5CFC-0106-99B7-544D5C127CCC}"/>
                </a:ext>
              </a:extLst>
            </p:cNvPr>
            <p:cNvCxnSpPr/>
            <p:nvPr/>
          </p:nvCxnSpPr>
          <p:spPr>
            <a:xfrm flipH="1">
              <a:off x="4306229" y="2182628"/>
              <a:ext cx="178420" cy="45250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D3A13AB-584E-2ECA-8954-3E88398E85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6405" y="2173633"/>
              <a:ext cx="176094" cy="4891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40E06BC-B5A5-3438-8C11-BEAD908D7CFE}"/>
                </a:ext>
              </a:extLst>
            </p:cNvPr>
            <p:cNvCxnSpPr/>
            <p:nvPr/>
          </p:nvCxnSpPr>
          <p:spPr>
            <a:xfrm flipH="1">
              <a:off x="6283714" y="2205728"/>
              <a:ext cx="178420" cy="45250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0C48332-9D99-75FD-17B3-B2614D4024EF}"/>
              </a:ext>
            </a:extLst>
          </p:cNvPr>
          <p:cNvGrpSpPr/>
          <p:nvPr/>
        </p:nvGrpSpPr>
        <p:grpSpPr>
          <a:xfrm>
            <a:off x="3635761" y="3089256"/>
            <a:ext cx="2711606" cy="489100"/>
            <a:chOff x="3750528" y="2173633"/>
            <a:chExt cx="2711606" cy="48910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5B64039-871C-2A55-FAC5-FCE242943E90}"/>
                </a:ext>
              </a:extLst>
            </p:cNvPr>
            <p:cNvCxnSpPr/>
            <p:nvPr/>
          </p:nvCxnSpPr>
          <p:spPr>
            <a:xfrm flipH="1">
              <a:off x="3750528" y="2174325"/>
              <a:ext cx="178420" cy="45250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42FB865-D976-3D64-6D5F-3D34C6F6DC12}"/>
                </a:ext>
              </a:extLst>
            </p:cNvPr>
            <p:cNvCxnSpPr/>
            <p:nvPr/>
          </p:nvCxnSpPr>
          <p:spPr>
            <a:xfrm flipH="1">
              <a:off x="4306229" y="2182628"/>
              <a:ext cx="178420" cy="45250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6EE2787-95EC-9D2A-7451-970F6BD6A4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36405" y="2173633"/>
              <a:ext cx="176094" cy="48910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74A7521-1ADD-531F-C386-16A0490FB71C}"/>
                </a:ext>
              </a:extLst>
            </p:cNvPr>
            <p:cNvCxnSpPr/>
            <p:nvPr/>
          </p:nvCxnSpPr>
          <p:spPr>
            <a:xfrm flipH="1">
              <a:off x="6283714" y="2205728"/>
              <a:ext cx="178420" cy="452502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FCB009F5-383F-6788-6989-03C889A68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98A762-4DB9-EFAE-F13D-BEF3861320C5}"/>
                  </a:ext>
                </a:extLst>
              </p:cNvPr>
              <p:cNvSpPr txBox="1"/>
              <p:nvPr/>
            </p:nvSpPr>
            <p:spPr>
              <a:xfrm>
                <a:off x="4600341" y="4966099"/>
                <a:ext cx="313721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assuming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≠1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98A762-4DB9-EFAE-F13D-BEF386132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341" y="4966099"/>
                <a:ext cx="3137211" cy="461665"/>
              </a:xfrm>
              <a:prstGeom prst="rect">
                <a:avLst/>
              </a:prstGeom>
              <a:blipFill>
                <a:blip r:embed="rId8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50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5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66FD588E-5C64-C838-34BE-469E94B19447}"/>
              </a:ext>
            </a:extLst>
          </p:cNvPr>
          <p:cNvSpPr txBox="1">
            <a:spLocks/>
          </p:cNvSpPr>
          <p:nvPr/>
        </p:nvSpPr>
        <p:spPr>
          <a:xfrm>
            <a:off x="309986" y="4127876"/>
            <a:ext cx="10625103" cy="20787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30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Asymptotic notation: big-O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6FF87D-F2A7-000A-CA6F-0E3475A71637}"/>
                  </a:ext>
                </a:extLst>
              </p:cNvPr>
              <p:cNvSpPr txBox="1"/>
              <p:nvPr/>
            </p:nvSpPr>
            <p:spPr>
              <a:xfrm>
                <a:off x="3794235" y="4982660"/>
                <a:ext cx="2930975" cy="9885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den>
                          </m:f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6FF87D-F2A7-000A-CA6F-0E3475A716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235" y="4982660"/>
                <a:ext cx="2930975" cy="9885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B0F083-5BC1-1671-D20E-4A7E2EB7891C}"/>
                  </a:ext>
                </a:extLst>
              </p:cNvPr>
              <p:cNvSpPr txBox="1"/>
              <p:nvPr/>
            </p:nvSpPr>
            <p:spPr>
              <a:xfrm>
                <a:off x="183373" y="1153168"/>
                <a:ext cx="116938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Asymptotic notation is a way to summarize  rate at which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 grows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B0F083-5BC1-1671-D20E-4A7E2EB78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73" y="1153168"/>
                <a:ext cx="11693805" cy="461665"/>
              </a:xfrm>
              <a:prstGeom prst="rect">
                <a:avLst/>
              </a:prstGeom>
              <a:blipFill>
                <a:blip r:embed="rId3"/>
                <a:stretch>
                  <a:fillRect l="-78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9C202A-BDA1-7C36-F5CB-61E8F3589FEE}"/>
                  </a:ext>
                </a:extLst>
              </p:cNvPr>
              <p:cNvSpPr txBox="1"/>
              <p:nvPr/>
            </p:nvSpPr>
            <p:spPr>
              <a:xfrm>
                <a:off x="717726" y="8353742"/>
                <a:ext cx="804527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Furthermore, for any differentiable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,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9C202A-BDA1-7C36-F5CB-61E8F3589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26" y="8353742"/>
                <a:ext cx="8045274" cy="461665"/>
              </a:xfrm>
              <a:prstGeom prst="rect">
                <a:avLst/>
              </a:prstGeom>
              <a:blipFill>
                <a:blip r:embed="rId4"/>
                <a:stretch>
                  <a:fillRect l="-121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2613E4-D307-7EA4-5F45-3B8E647C86D6}"/>
                  </a:ext>
                </a:extLst>
              </p:cNvPr>
              <p:cNvSpPr txBox="1"/>
              <p:nvPr/>
            </p:nvSpPr>
            <p:spPr>
              <a:xfrm>
                <a:off x="2660650" y="9052005"/>
                <a:ext cx="6102350" cy="1079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2613E4-D307-7EA4-5F45-3B8E647C8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650" y="9052005"/>
                <a:ext cx="6102350" cy="10799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C57876-6B0D-5DDA-4CA4-0387D51F4D87}"/>
                  </a:ext>
                </a:extLst>
              </p:cNvPr>
              <p:cNvSpPr txBox="1"/>
              <p:nvPr/>
            </p:nvSpPr>
            <p:spPr>
              <a:xfrm>
                <a:off x="1758173" y="1953439"/>
                <a:ext cx="8338328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is the set of functions that grow no faster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C57876-6B0D-5DDA-4CA4-0387D51F4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173" y="1953439"/>
                <a:ext cx="8338328" cy="509178"/>
              </a:xfrm>
              <a:prstGeom prst="rect">
                <a:avLst/>
              </a:prstGeom>
              <a:blipFill>
                <a:blip r:embed="rId6"/>
                <a:stretch>
                  <a:fillRect t="-3571" b="-2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E619C4-A485-5BD8-C0BB-E8381D211365}"/>
                  </a:ext>
                </a:extLst>
              </p:cNvPr>
              <p:cNvSpPr txBox="1"/>
              <p:nvPr/>
            </p:nvSpPr>
            <p:spPr>
              <a:xfrm>
                <a:off x="3482524" y="2595497"/>
                <a:ext cx="4051646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E619C4-A485-5BD8-C0BB-E8381D211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524" y="2595497"/>
                <a:ext cx="4051646" cy="465769"/>
              </a:xfrm>
              <a:prstGeom prst="rect">
                <a:avLst/>
              </a:prstGeom>
              <a:blipFill>
                <a:blip r:embed="rId7"/>
                <a:stretch>
                  <a:fillRect l="-1955" t="-526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843E2B-DBE7-F7EC-AE75-A64FEFD9B87D}"/>
                  </a:ext>
                </a:extLst>
              </p:cNvPr>
              <p:cNvSpPr txBox="1"/>
              <p:nvPr/>
            </p:nvSpPr>
            <p:spPr>
              <a:xfrm>
                <a:off x="3482524" y="3126529"/>
                <a:ext cx="3362776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843E2B-DBE7-F7EC-AE75-A64FEFD9B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524" y="3126529"/>
                <a:ext cx="3362776" cy="465769"/>
              </a:xfrm>
              <a:prstGeom prst="rect">
                <a:avLst/>
              </a:prstGeom>
              <a:blipFill>
                <a:blip r:embed="rId8"/>
                <a:stretch>
                  <a:fillRect l="-2355" t="-6579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peech Bubble: Oval 21">
                <a:extLst>
                  <a:ext uri="{FF2B5EF4-FFF2-40B4-BE49-F238E27FC236}">
                    <a16:creationId xmlns:a16="http://schemas.microsoft.com/office/drawing/2014/main" id="{29133CB2-72BE-95B9-D7C7-47FBE5D51FAC}"/>
                  </a:ext>
                </a:extLst>
              </p:cNvPr>
              <p:cNvSpPr/>
              <p:nvPr/>
            </p:nvSpPr>
            <p:spPr>
              <a:xfrm>
                <a:off x="8102212" y="2780710"/>
                <a:ext cx="3251588" cy="905798"/>
              </a:xfrm>
              <a:prstGeom prst="wedgeEllipseCallout">
                <a:avLst>
                  <a:gd name="adj1" fmla="val -64468"/>
                  <a:gd name="adj2" fmla="val -42656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write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i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2" name="Speech Bubble: Oval 21">
                <a:extLst>
                  <a:ext uri="{FF2B5EF4-FFF2-40B4-BE49-F238E27FC236}">
                    <a16:creationId xmlns:a16="http://schemas.microsoft.com/office/drawing/2014/main" id="{29133CB2-72BE-95B9-D7C7-47FBE5D51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212" y="2780710"/>
                <a:ext cx="3251588" cy="905798"/>
              </a:xfrm>
              <a:prstGeom prst="wedgeEllipseCallout">
                <a:avLst>
                  <a:gd name="adj1" fmla="val -64468"/>
                  <a:gd name="adj2" fmla="val -42656"/>
                </a:avLst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009090F-174C-2005-B8F6-07A350A29F28}"/>
                  </a:ext>
                </a:extLst>
              </p:cNvPr>
              <p:cNvSpPr txBox="1"/>
              <p:nvPr/>
            </p:nvSpPr>
            <p:spPr>
              <a:xfrm>
                <a:off x="309986" y="4116528"/>
                <a:ext cx="989947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 err="1"/>
                  <a:t>Defn</a:t>
                </a:r>
                <a:r>
                  <a:rPr lang="en-US" sz="2400" dirty="0"/>
                  <a:t>:  We say that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/>
                  <a:t>, pronounced as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/>
                  <a:t>is </a:t>
                </a:r>
                <a:r>
                  <a:rPr lang="en-US" sz="2400" b="1" dirty="0"/>
                  <a:t>big-O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:endParaRPr lang="en-US" sz="2400" dirty="0"/>
              </a:p>
              <a:p>
                <a:r>
                  <a:rPr lang="en-US" sz="2400" dirty="0"/>
                  <a:t>if there exists a constant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s</a:t>
                </a:r>
                <a:r>
                  <a:rPr lang="en-US" sz="2400" dirty="0" err="1"/>
                  <a:t>.t.</a:t>
                </a:r>
                <a:r>
                  <a:rPr lang="en-US" sz="2400" dirty="0"/>
                  <a:t>,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009090F-174C-2005-B8F6-07A350A29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86" y="4116528"/>
                <a:ext cx="9899474" cy="830997"/>
              </a:xfrm>
              <a:prstGeom prst="rect">
                <a:avLst/>
              </a:prstGeom>
              <a:blipFill>
                <a:blip r:embed="rId10"/>
                <a:stretch>
                  <a:fillRect l="-985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0012B3-902E-979D-66F7-30BE9D8A0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</p:spTree>
    <p:extLst>
      <p:ext uri="{BB962C8B-B14F-4D97-AF65-F5344CB8AC3E}">
        <p14:creationId xmlns:p14="http://schemas.microsoft.com/office/powerpoint/2010/main" val="139166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11" grpId="0"/>
      <p:bldP spid="19" grpId="0"/>
      <p:bldP spid="21" grpId="0"/>
      <p:bldP spid="22" grpId="0" animBg="1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31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Asymptotic notation: little-o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9C202A-BDA1-7C36-F5CB-61E8F3589FEE}"/>
                  </a:ext>
                </a:extLst>
              </p:cNvPr>
              <p:cNvSpPr txBox="1"/>
              <p:nvPr/>
            </p:nvSpPr>
            <p:spPr>
              <a:xfrm>
                <a:off x="717726" y="8353742"/>
                <a:ext cx="804527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Furthermore, for any differentiable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,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9C202A-BDA1-7C36-F5CB-61E8F3589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26" y="8353742"/>
                <a:ext cx="8045274" cy="461665"/>
              </a:xfrm>
              <a:prstGeom prst="rect">
                <a:avLst/>
              </a:prstGeom>
              <a:blipFill>
                <a:blip r:embed="rId2"/>
                <a:stretch>
                  <a:fillRect l="-121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2613E4-D307-7EA4-5F45-3B8E647C86D6}"/>
                  </a:ext>
                </a:extLst>
              </p:cNvPr>
              <p:cNvSpPr txBox="1"/>
              <p:nvPr/>
            </p:nvSpPr>
            <p:spPr>
              <a:xfrm>
                <a:off x="2660650" y="9052005"/>
                <a:ext cx="6102350" cy="1079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2613E4-D307-7EA4-5F45-3B8E647C8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650" y="9052005"/>
                <a:ext cx="6102350" cy="10799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C57876-6B0D-5DDA-4CA4-0387D51F4D87}"/>
                  </a:ext>
                </a:extLst>
              </p:cNvPr>
              <p:cNvSpPr txBox="1"/>
              <p:nvPr/>
            </p:nvSpPr>
            <p:spPr>
              <a:xfrm>
                <a:off x="717726" y="1203258"/>
                <a:ext cx="9975674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is the set of functions that grow strictly slower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C57876-6B0D-5DDA-4CA4-0387D51F4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26" y="1203258"/>
                <a:ext cx="9975674" cy="509178"/>
              </a:xfrm>
              <a:prstGeom prst="rect">
                <a:avLst/>
              </a:prstGeom>
              <a:blipFill>
                <a:blip r:embed="rId4"/>
                <a:stretch>
                  <a:fillRect t="-3571" b="-2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E619C4-A485-5BD8-C0BB-E8381D211365}"/>
                  </a:ext>
                </a:extLst>
              </p:cNvPr>
              <p:cNvSpPr txBox="1"/>
              <p:nvPr/>
            </p:nvSpPr>
            <p:spPr>
              <a:xfrm>
                <a:off x="2793654" y="1974951"/>
                <a:ext cx="4051646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b="0" dirty="0">
                    <a:solidFill>
                      <a:srgbClr val="0070C0"/>
                    </a:solidFill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unc>
                      <m:func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15 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E619C4-A485-5BD8-C0BB-E8381D211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654" y="1974951"/>
                <a:ext cx="4051646" cy="465769"/>
              </a:xfrm>
              <a:prstGeom prst="rect">
                <a:avLst/>
              </a:prstGeom>
              <a:blipFill>
                <a:blip r:embed="rId5"/>
                <a:stretch>
                  <a:fillRect l="-195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843E2B-DBE7-F7EC-AE75-A64FEFD9B87D}"/>
                  </a:ext>
                </a:extLst>
              </p:cNvPr>
              <p:cNvSpPr txBox="1"/>
              <p:nvPr/>
            </p:nvSpPr>
            <p:spPr>
              <a:xfrm>
                <a:off x="2793654" y="2758452"/>
                <a:ext cx="4280246" cy="584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fun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843E2B-DBE7-F7EC-AE75-A64FEFD9B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654" y="2758452"/>
                <a:ext cx="4280246" cy="5845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peech Bubble: Oval 21">
                <a:extLst>
                  <a:ext uri="{FF2B5EF4-FFF2-40B4-BE49-F238E27FC236}">
                    <a16:creationId xmlns:a16="http://schemas.microsoft.com/office/drawing/2014/main" id="{29133CB2-72BE-95B9-D7C7-47FBE5D51FAC}"/>
                  </a:ext>
                </a:extLst>
              </p:cNvPr>
              <p:cNvSpPr/>
              <p:nvPr/>
            </p:nvSpPr>
            <p:spPr>
              <a:xfrm>
                <a:off x="7670800" y="2582678"/>
                <a:ext cx="3251588" cy="905798"/>
              </a:xfrm>
              <a:prstGeom prst="wedgeEllipseCallout">
                <a:avLst>
                  <a:gd name="adj1" fmla="val -62515"/>
                  <a:gd name="adj2" fmla="val -55275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write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i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2" name="Speech Bubble: Oval 21">
                <a:extLst>
                  <a:ext uri="{FF2B5EF4-FFF2-40B4-BE49-F238E27FC236}">
                    <a16:creationId xmlns:a16="http://schemas.microsoft.com/office/drawing/2014/main" id="{29133CB2-72BE-95B9-D7C7-47FBE5D51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800" y="2582678"/>
                <a:ext cx="3251588" cy="905798"/>
              </a:xfrm>
              <a:prstGeom prst="wedgeEllipseCallout">
                <a:avLst>
                  <a:gd name="adj1" fmla="val -62515"/>
                  <a:gd name="adj2" fmla="val -55275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0143F29-0B45-ED34-8875-99228D0C789E}"/>
              </a:ext>
            </a:extLst>
          </p:cNvPr>
          <p:cNvGrpSpPr/>
          <p:nvPr/>
        </p:nvGrpSpPr>
        <p:grpSpPr>
          <a:xfrm>
            <a:off x="469317" y="3668158"/>
            <a:ext cx="11253365" cy="1732667"/>
            <a:chOff x="297285" y="4081393"/>
            <a:chExt cx="11253365" cy="1732667"/>
          </a:xfrm>
        </p:grpSpPr>
        <p:sp>
          <p:nvSpPr>
            <p:cNvPr id="10" name="Title 2">
              <a:extLst>
                <a:ext uri="{FF2B5EF4-FFF2-40B4-BE49-F238E27FC236}">
                  <a16:creationId xmlns:a16="http://schemas.microsoft.com/office/drawing/2014/main" id="{66FD588E-5C64-C838-34BE-469E94B19447}"/>
                </a:ext>
              </a:extLst>
            </p:cNvPr>
            <p:cNvSpPr txBox="1">
              <a:spLocks/>
            </p:cNvSpPr>
            <p:nvPr/>
          </p:nvSpPr>
          <p:spPr>
            <a:xfrm>
              <a:off x="297285" y="4081393"/>
              <a:ext cx="10625103" cy="173266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F6FF87D-F2A7-000A-CA6F-0E3475A71637}"/>
                    </a:ext>
                  </a:extLst>
                </p:cNvPr>
                <p:cNvSpPr txBox="1"/>
                <p:nvPr/>
              </p:nvSpPr>
              <p:spPr>
                <a:xfrm>
                  <a:off x="3764518" y="4717338"/>
                  <a:ext cx="2930975" cy="98854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→∞</m:t>
                                </m:r>
                              </m:lim>
                            </m:limLow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den>
                            </m:f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fun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F6FF87D-F2A7-000A-CA6F-0E3475A716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4518" y="4717338"/>
                  <a:ext cx="2930975" cy="98854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009090F-174C-2005-B8F6-07A350A29F28}"/>
                    </a:ext>
                  </a:extLst>
                </p:cNvPr>
                <p:cNvSpPr txBox="1"/>
                <p:nvPr/>
              </p:nvSpPr>
              <p:spPr>
                <a:xfrm>
                  <a:off x="341736" y="4147492"/>
                  <a:ext cx="112089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/>
                    <a:t>Defn</a:t>
                  </a:r>
                  <a:r>
                    <a:rPr lang="en-US" sz="2400" dirty="0"/>
                    <a:t>:  We say that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400" dirty="0"/>
                    <a:t>, pronounced as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400" dirty="0"/>
                    <a:t>is </a:t>
                  </a:r>
                  <a:r>
                    <a:rPr lang="en-US" sz="2400" b="1" dirty="0"/>
                    <a:t>little-o</a:t>
                  </a:r>
                  <a:r>
                    <a:rPr lang="en-US" sz="2400" dirty="0"/>
                    <a:t> of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,  </a:t>
                  </a:r>
                  <a:r>
                    <a:rPr lang="en-US" sz="2400" dirty="0"/>
                    <a:t>if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009090F-174C-2005-B8F6-07A350A29F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736" y="4147492"/>
                  <a:ext cx="11208914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816"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9992770-38D8-6547-383B-06963B8219F6}"/>
              </a:ext>
            </a:extLst>
          </p:cNvPr>
          <p:cNvGrpSpPr/>
          <p:nvPr/>
        </p:nvGrpSpPr>
        <p:grpSpPr>
          <a:xfrm>
            <a:off x="469317" y="5567961"/>
            <a:ext cx="10625103" cy="798622"/>
            <a:chOff x="297285" y="4081394"/>
            <a:chExt cx="10625103" cy="798622"/>
          </a:xfrm>
        </p:grpSpPr>
        <p:sp>
          <p:nvSpPr>
            <p:cNvPr id="12" name="Title 2">
              <a:extLst>
                <a:ext uri="{FF2B5EF4-FFF2-40B4-BE49-F238E27FC236}">
                  <a16:creationId xmlns:a16="http://schemas.microsoft.com/office/drawing/2014/main" id="{1EBC395E-502A-1981-E9D7-C7A5684CD3DF}"/>
                </a:ext>
              </a:extLst>
            </p:cNvPr>
            <p:cNvSpPr txBox="1">
              <a:spLocks/>
            </p:cNvSpPr>
            <p:nvPr/>
          </p:nvSpPr>
          <p:spPr>
            <a:xfrm>
              <a:off x="297285" y="4081394"/>
              <a:ext cx="10625103" cy="79862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45596DD-568B-80BA-DB9D-C34736D59638}"/>
                    </a:ext>
                  </a:extLst>
                </p:cNvPr>
                <p:cNvSpPr txBox="1"/>
                <p:nvPr/>
              </p:nvSpPr>
              <p:spPr>
                <a:xfrm>
                  <a:off x="386186" y="4244303"/>
                  <a:ext cx="10157407" cy="5731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/>
                    <a:t>Cor</a:t>
                  </a:r>
                  <a:r>
                    <a:rPr lang="en-US" sz="2400" dirty="0"/>
                    <a:t>:  We say that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400" dirty="0"/>
                    <a:t>if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fName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)=0.</m:t>
                          </m:r>
                        </m:e>
                      </m:func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45596DD-568B-80BA-DB9D-C34736D596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186" y="4244303"/>
                  <a:ext cx="10157407" cy="573106"/>
                </a:xfrm>
                <a:prstGeom prst="rect">
                  <a:avLst/>
                </a:prstGeom>
                <a:blipFill>
                  <a:blip r:embed="rId10"/>
                  <a:stretch>
                    <a:fillRect l="-960" t="-7447" b="-53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A60FEFC-7815-77EE-1372-6F83046B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</p:spTree>
    <p:extLst>
      <p:ext uri="{BB962C8B-B14F-4D97-AF65-F5344CB8AC3E}">
        <p14:creationId xmlns:p14="http://schemas.microsoft.com/office/powerpoint/2010/main" val="134089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Asymptotic notation: big-Omega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9C202A-BDA1-7C36-F5CB-61E8F3589FEE}"/>
                  </a:ext>
                </a:extLst>
              </p:cNvPr>
              <p:cNvSpPr txBox="1"/>
              <p:nvPr/>
            </p:nvSpPr>
            <p:spPr>
              <a:xfrm>
                <a:off x="717726" y="8353742"/>
                <a:ext cx="804527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Furthermore, for any differentiable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,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9C202A-BDA1-7C36-F5CB-61E8F3589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26" y="8353742"/>
                <a:ext cx="8045274" cy="461665"/>
              </a:xfrm>
              <a:prstGeom prst="rect">
                <a:avLst/>
              </a:prstGeom>
              <a:blipFill>
                <a:blip r:embed="rId2"/>
                <a:stretch>
                  <a:fillRect l="-121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2613E4-D307-7EA4-5F45-3B8E647C86D6}"/>
                  </a:ext>
                </a:extLst>
              </p:cNvPr>
              <p:cNvSpPr txBox="1"/>
              <p:nvPr/>
            </p:nvSpPr>
            <p:spPr>
              <a:xfrm>
                <a:off x="2660650" y="9052005"/>
                <a:ext cx="6102350" cy="1079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2613E4-D307-7EA4-5F45-3B8E647C8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650" y="9052005"/>
                <a:ext cx="6102350" cy="10799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C57876-6B0D-5DDA-4CA4-0387D51F4D87}"/>
                  </a:ext>
                </a:extLst>
              </p:cNvPr>
              <p:cNvSpPr txBox="1"/>
              <p:nvPr/>
            </p:nvSpPr>
            <p:spPr>
              <a:xfrm>
                <a:off x="717726" y="1203258"/>
                <a:ext cx="9975674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is the set of functions that grow no slower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C57876-6B0D-5DDA-4CA4-0387D51F4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26" y="1203258"/>
                <a:ext cx="9975674" cy="509178"/>
              </a:xfrm>
              <a:prstGeom prst="rect">
                <a:avLst/>
              </a:prstGeom>
              <a:blipFill>
                <a:blip r:embed="rId4"/>
                <a:stretch>
                  <a:fillRect t="-3571" b="-2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E619C4-A485-5BD8-C0BB-E8381D211365}"/>
                  </a:ext>
                </a:extLst>
              </p:cNvPr>
              <p:cNvSpPr txBox="1"/>
              <p:nvPr/>
            </p:nvSpPr>
            <p:spPr>
              <a:xfrm>
                <a:off x="2793654" y="1974951"/>
                <a:ext cx="4051646" cy="584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lg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E619C4-A485-5BD8-C0BB-E8381D211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654" y="1974951"/>
                <a:ext cx="4051646" cy="5845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843E2B-DBE7-F7EC-AE75-A64FEFD9B87D}"/>
                  </a:ext>
                </a:extLst>
              </p:cNvPr>
              <p:cNvSpPr txBox="1"/>
              <p:nvPr/>
            </p:nvSpPr>
            <p:spPr>
              <a:xfrm>
                <a:off x="2793654" y="2758452"/>
                <a:ext cx="4280246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 15</m:t>
                    </m:r>
                    <m:func>
                      <m:func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lg</m:t>
                        </m:r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  25</m:t>
                        </m:r>
                      </m:e>
                    </m:func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843E2B-DBE7-F7EC-AE75-A64FEFD9B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654" y="2758452"/>
                <a:ext cx="4280246" cy="465769"/>
              </a:xfrm>
              <a:prstGeom prst="rect">
                <a:avLst/>
              </a:prstGeom>
              <a:blipFill>
                <a:blip r:embed="rId6"/>
                <a:stretch>
                  <a:fillRect l="-1852" t="-526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peech Bubble: Oval 21">
                <a:extLst>
                  <a:ext uri="{FF2B5EF4-FFF2-40B4-BE49-F238E27FC236}">
                    <a16:creationId xmlns:a16="http://schemas.microsoft.com/office/drawing/2014/main" id="{29133CB2-72BE-95B9-D7C7-47FBE5D51FAC}"/>
                  </a:ext>
                </a:extLst>
              </p:cNvPr>
              <p:cNvSpPr/>
              <p:nvPr/>
            </p:nvSpPr>
            <p:spPr>
              <a:xfrm>
                <a:off x="7670800" y="2582678"/>
                <a:ext cx="3251588" cy="905798"/>
              </a:xfrm>
              <a:prstGeom prst="wedgeEllipseCallout">
                <a:avLst>
                  <a:gd name="adj1" fmla="val -68374"/>
                  <a:gd name="adj2" fmla="val -58079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write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i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2" name="Speech Bubble: Oval 21">
                <a:extLst>
                  <a:ext uri="{FF2B5EF4-FFF2-40B4-BE49-F238E27FC236}">
                    <a16:creationId xmlns:a16="http://schemas.microsoft.com/office/drawing/2014/main" id="{29133CB2-72BE-95B9-D7C7-47FBE5D51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800" y="2582678"/>
                <a:ext cx="3251588" cy="905798"/>
              </a:xfrm>
              <a:prstGeom prst="wedgeEllipseCallout">
                <a:avLst>
                  <a:gd name="adj1" fmla="val -68374"/>
                  <a:gd name="adj2" fmla="val -58079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0143F29-0B45-ED34-8875-99228D0C789E}"/>
              </a:ext>
            </a:extLst>
          </p:cNvPr>
          <p:cNvGrpSpPr/>
          <p:nvPr/>
        </p:nvGrpSpPr>
        <p:grpSpPr>
          <a:xfrm>
            <a:off x="447092" y="4160793"/>
            <a:ext cx="11297816" cy="1732667"/>
            <a:chOff x="297285" y="4081393"/>
            <a:chExt cx="11297816" cy="1732667"/>
          </a:xfrm>
        </p:grpSpPr>
        <p:sp>
          <p:nvSpPr>
            <p:cNvPr id="10" name="Title 2">
              <a:extLst>
                <a:ext uri="{FF2B5EF4-FFF2-40B4-BE49-F238E27FC236}">
                  <a16:creationId xmlns:a16="http://schemas.microsoft.com/office/drawing/2014/main" id="{66FD588E-5C64-C838-34BE-469E94B19447}"/>
                </a:ext>
              </a:extLst>
            </p:cNvPr>
            <p:cNvSpPr txBox="1">
              <a:spLocks/>
            </p:cNvSpPr>
            <p:nvPr/>
          </p:nvSpPr>
          <p:spPr>
            <a:xfrm>
              <a:off x="297285" y="4081393"/>
              <a:ext cx="10625103" cy="173266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F6FF87D-F2A7-000A-CA6F-0E3475A71637}"/>
                    </a:ext>
                  </a:extLst>
                </p:cNvPr>
                <p:cNvSpPr txBox="1"/>
                <p:nvPr/>
              </p:nvSpPr>
              <p:spPr>
                <a:xfrm>
                  <a:off x="3793181" y="4735101"/>
                  <a:ext cx="2930975" cy="98854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→∞</m:t>
                                </m:r>
                              </m:lim>
                            </m:limLow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den>
                            </m:f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fun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F6FF87D-F2A7-000A-CA6F-0E3475A716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3181" y="4735101"/>
                  <a:ext cx="2930975" cy="98854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009090F-174C-2005-B8F6-07A350A29F28}"/>
                    </a:ext>
                  </a:extLst>
                </p:cNvPr>
                <p:cNvSpPr txBox="1"/>
                <p:nvPr/>
              </p:nvSpPr>
              <p:spPr>
                <a:xfrm>
                  <a:off x="386187" y="4183018"/>
                  <a:ext cx="112089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/>
                    <a:t>Defn</a:t>
                  </a:r>
                  <a:r>
                    <a:rPr lang="en-US" sz="2400" dirty="0"/>
                    <a:t>:  We say that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400" dirty="0"/>
                    <a:t>, pronounced as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400" dirty="0"/>
                    <a:t>is </a:t>
                  </a:r>
                  <a:r>
                    <a:rPr lang="en-US" sz="2400" b="1" dirty="0"/>
                    <a:t>big-Omega</a:t>
                  </a:r>
                  <a:r>
                    <a:rPr lang="en-US" sz="2400" dirty="0"/>
                    <a:t> of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,  </a:t>
                  </a:r>
                  <a:r>
                    <a:rPr lang="en-US" sz="2400" dirty="0"/>
                    <a:t>if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009090F-174C-2005-B8F6-07A350A29F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187" y="4183018"/>
                  <a:ext cx="11208914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870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9538077-0E17-D2CA-D33C-52F021AF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</p:spTree>
    <p:extLst>
      <p:ext uri="{BB962C8B-B14F-4D97-AF65-F5344CB8AC3E}">
        <p14:creationId xmlns:p14="http://schemas.microsoft.com/office/powerpoint/2010/main" val="3131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33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Asymptotic notation: little-omega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C57876-6B0D-5DDA-4CA4-0387D51F4D87}"/>
                  </a:ext>
                </a:extLst>
              </p:cNvPr>
              <p:cNvSpPr txBox="1"/>
              <p:nvPr/>
            </p:nvSpPr>
            <p:spPr>
              <a:xfrm>
                <a:off x="717726" y="1203258"/>
                <a:ext cx="9975674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is the set of functions that grow strictly faster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C57876-6B0D-5DDA-4CA4-0387D51F4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26" y="1203258"/>
                <a:ext cx="9975674" cy="509178"/>
              </a:xfrm>
              <a:prstGeom prst="rect">
                <a:avLst/>
              </a:prstGeom>
              <a:blipFill>
                <a:blip r:embed="rId4"/>
                <a:stretch>
                  <a:fillRect t="-3571" b="-2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E619C4-A485-5BD8-C0BB-E8381D211365}"/>
                  </a:ext>
                </a:extLst>
              </p:cNvPr>
              <p:cNvSpPr txBox="1"/>
              <p:nvPr/>
            </p:nvSpPr>
            <p:spPr>
              <a:xfrm>
                <a:off x="2793654" y="1974951"/>
                <a:ext cx="4051646" cy="666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lg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E619C4-A485-5BD8-C0BB-E8381D211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654" y="1974951"/>
                <a:ext cx="4051646" cy="6664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843E2B-DBE7-F7EC-AE75-A64FEFD9B87D}"/>
                  </a:ext>
                </a:extLst>
              </p:cNvPr>
              <p:cNvSpPr txBox="1"/>
              <p:nvPr/>
            </p:nvSpPr>
            <p:spPr>
              <a:xfrm>
                <a:off x="2793654" y="2758452"/>
                <a:ext cx="4280246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 15 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  25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843E2B-DBE7-F7EC-AE75-A64FEFD9B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654" y="2758452"/>
                <a:ext cx="4280246" cy="465769"/>
              </a:xfrm>
              <a:prstGeom prst="rect">
                <a:avLst/>
              </a:prstGeom>
              <a:blipFill>
                <a:blip r:embed="rId6"/>
                <a:stretch>
                  <a:fillRect l="-1852" t="-526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peech Bubble: Oval 21">
                <a:extLst>
                  <a:ext uri="{FF2B5EF4-FFF2-40B4-BE49-F238E27FC236}">
                    <a16:creationId xmlns:a16="http://schemas.microsoft.com/office/drawing/2014/main" id="{29133CB2-72BE-95B9-D7C7-47FBE5D51FAC}"/>
                  </a:ext>
                </a:extLst>
              </p:cNvPr>
              <p:cNvSpPr/>
              <p:nvPr/>
            </p:nvSpPr>
            <p:spPr>
              <a:xfrm>
                <a:off x="7670800" y="2582678"/>
                <a:ext cx="3251588" cy="905798"/>
              </a:xfrm>
              <a:prstGeom prst="wedgeEllipseCallout">
                <a:avLst>
                  <a:gd name="adj1" fmla="val -68374"/>
                  <a:gd name="adj2" fmla="val -53873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write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i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2" name="Speech Bubble: Oval 21">
                <a:extLst>
                  <a:ext uri="{FF2B5EF4-FFF2-40B4-BE49-F238E27FC236}">
                    <a16:creationId xmlns:a16="http://schemas.microsoft.com/office/drawing/2014/main" id="{29133CB2-72BE-95B9-D7C7-47FBE5D51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800" y="2582678"/>
                <a:ext cx="3251588" cy="905798"/>
              </a:xfrm>
              <a:prstGeom prst="wedgeEllipseCallout">
                <a:avLst>
                  <a:gd name="adj1" fmla="val -68374"/>
                  <a:gd name="adj2" fmla="val -53873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0143F29-0B45-ED34-8875-99228D0C789E}"/>
              </a:ext>
            </a:extLst>
          </p:cNvPr>
          <p:cNvGrpSpPr/>
          <p:nvPr/>
        </p:nvGrpSpPr>
        <p:grpSpPr>
          <a:xfrm>
            <a:off x="447092" y="4160793"/>
            <a:ext cx="11297816" cy="1732667"/>
            <a:chOff x="297285" y="4081393"/>
            <a:chExt cx="11297816" cy="1732667"/>
          </a:xfrm>
        </p:grpSpPr>
        <p:sp>
          <p:nvSpPr>
            <p:cNvPr id="10" name="Title 2">
              <a:extLst>
                <a:ext uri="{FF2B5EF4-FFF2-40B4-BE49-F238E27FC236}">
                  <a16:creationId xmlns:a16="http://schemas.microsoft.com/office/drawing/2014/main" id="{66FD588E-5C64-C838-34BE-469E94B19447}"/>
                </a:ext>
              </a:extLst>
            </p:cNvPr>
            <p:cNvSpPr txBox="1">
              <a:spLocks/>
            </p:cNvSpPr>
            <p:nvPr/>
          </p:nvSpPr>
          <p:spPr>
            <a:xfrm>
              <a:off x="297285" y="4081393"/>
              <a:ext cx="10906708" cy="173266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F6FF87D-F2A7-000A-CA6F-0E3475A71637}"/>
                    </a:ext>
                  </a:extLst>
                </p:cNvPr>
                <p:cNvSpPr txBox="1"/>
                <p:nvPr/>
              </p:nvSpPr>
              <p:spPr>
                <a:xfrm>
                  <a:off x="3993118" y="4813586"/>
                  <a:ext cx="2930975" cy="98854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→∞</m:t>
                                </m:r>
                              </m:lim>
                            </m:limLow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 </m:t>
                                </m:r>
                              </m:den>
                            </m:f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=∞</m:t>
                            </m:r>
                          </m:e>
                        </m:fun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F6FF87D-F2A7-000A-CA6F-0E3475A716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3118" y="4813586"/>
                  <a:ext cx="2930975" cy="98854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009090F-174C-2005-B8F6-07A350A29F28}"/>
                    </a:ext>
                  </a:extLst>
                </p:cNvPr>
                <p:cNvSpPr txBox="1"/>
                <p:nvPr/>
              </p:nvSpPr>
              <p:spPr>
                <a:xfrm>
                  <a:off x="386187" y="4202597"/>
                  <a:ext cx="112089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/>
                    <a:t>Defn</a:t>
                  </a:r>
                  <a:r>
                    <a:rPr lang="en-US" sz="2400" dirty="0"/>
                    <a:t>:  We say that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400" dirty="0"/>
                    <a:t>, pronounced as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400" dirty="0"/>
                    <a:t>is </a:t>
                  </a:r>
                  <a:r>
                    <a:rPr lang="en-US" sz="2400" b="1" dirty="0"/>
                    <a:t>little-omega</a:t>
                  </a:r>
                  <a:r>
                    <a:rPr lang="en-US" sz="2400" dirty="0"/>
                    <a:t> of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,  </a:t>
                  </a:r>
                  <a:r>
                    <a:rPr lang="en-US" sz="2400" dirty="0"/>
                    <a:t>if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009090F-174C-2005-B8F6-07A350A29F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187" y="4202597"/>
                  <a:ext cx="11208914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870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04FAD88-98D3-A9D8-E480-657A57B4B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</p:spTree>
    <p:extLst>
      <p:ext uri="{BB962C8B-B14F-4D97-AF65-F5344CB8AC3E}">
        <p14:creationId xmlns:p14="http://schemas.microsoft.com/office/powerpoint/2010/main" val="287517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Asymptotic notation: big-Theta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9C202A-BDA1-7C36-F5CB-61E8F3589FEE}"/>
                  </a:ext>
                </a:extLst>
              </p:cNvPr>
              <p:cNvSpPr txBox="1"/>
              <p:nvPr/>
            </p:nvSpPr>
            <p:spPr>
              <a:xfrm>
                <a:off x="717726" y="8353742"/>
                <a:ext cx="804527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Furthermore, for any differentiable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,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E9C202A-BDA1-7C36-F5CB-61E8F3589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26" y="8353742"/>
                <a:ext cx="8045274" cy="461665"/>
              </a:xfrm>
              <a:prstGeom prst="rect">
                <a:avLst/>
              </a:prstGeom>
              <a:blipFill>
                <a:blip r:embed="rId3"/>
                <a:stretch>
                  <a:fillRect l="-121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2613E4-D307-7EA4-5F45-3B8E647C86D6}"/>
                  </a:ext>
                </a:extLst>
              </p:cNvPr>
              <p:cNvSpPr txBox="1"/>
              <p:nvPr/>
            </p:nvSpPr>
            <p:spPr>
              <a:xfrm>
                <a:off x="2660650" y="9052005"/>
                <a:ext cx="6102350" cy="10799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72613E4-D307-7EA4-5F45-3B8E647C8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650" y="9052005"/>
                <a:ext cx="6102350" cy="10799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C57876-6B0D-5DDA-4CA4-0387D51F4D87}"/>
                  </a:ext>
                </a:extLst>
              </p:cNvPr>
              <p:cNvSpPr txBox="1"/>
              <p:nvPr/>
            </p:nvSpPr>
            <p:spPr>
              <a:xfrm>
                <a:off x="717726" y="1203258"/>
                <a:ext cx="9975674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/>
                  <a:t> is the set of functions that grow at the same rate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CC57876-6B0D-5DDA-4CA4-0387D51F4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26" y="1203258"/>
                <a:ext cx="9975674" cy="509178"/>
              </a:xfrm>
              <a:prstGeom prst="rect">
                <a:avLst/>
              </a:prstGeom>
              <a:blipFill>
                <a:blip r:embed="rId5"/>
                <a:stretch>
                  <a:fillRect t="-3571" b="-2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E619C4-A485-5BD8-C0BB-E8381D211365}"/>
                  </a:ext>
                </a:extLst>
              </p:cNvPr>
              <p:cNvSpPr txBox="1"/>
              <p:nvPr/>
            </p:nvSpPr>
            <p:spPr>
              <a:xfrm>
                <a:off x="2793654" y="1974951"/>
                <a:ext cx="4051646" cy="584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5E619C4-A485-5BD8-C0BB-E8381D211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654" y="1974951"/>
                <a:ext cx="4051646" cy="5845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843E2B-DBE7-F7EC-AE75-A64FEFD9B87D}"/>
                  </a:ext>
                </a:extLst>
              </p:cNvPr>
              <p:cNvSpPr txBox="1"/>
              <p:nvPr/>
            </p:nvSpPr>
            <p:spPr>
              <a:xfrm>
                <a:off x="2793654" y="2758452"/>
                <a:ext cx="4280246" cy="465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m:rPr>
                        <m:sty m:val="p"/>
                      </m:rP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lg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 15 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843E2B-DBE7-F7EC-AE75-A64FEFD9B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654" y="2758452"/>
                <a:ext cx="4280246" cy="465769"/>
              </a:xfrm>
              <a:prstGeom prst="rect">
                <a:avLst/>
              </a:prstGeom>
              <a:blipFill>
                <a:blip r:embed="rId7"/>
                <a:stretch>
                  <a:fillRect l="-1852" t="-526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Speech Bubble: Oval 21">
                <a:extLst>
                  <a:ext uri="{FF2B5EF4-FFF2-40B4-BE49-F238E27FC236}">
                    <a16:creationId xmlns:a16="http://schemas.microsoft.com/office/drawing/2014/main" id="{29133CB2-72BE-95B9-D7C7-47FBE5D51FAC}"/>
                  </a:ext>
                </a:extLst>
              </p:cNvPr>
              <p:cNvSpPr/>
              <p:nvPr/>
            </p:nvSpPr>
            <p:spPr>
              <a:xfrm>
                <a:off x="7975105" y="2590053"/>
                <a:ext cx="3251588" cy="905798"/>
              </a:xfrm>
              <a:prstGeom prst="wedgeEllipseCallout">
                <a:avLst>
                  <a:gd name="adj1" fmla="val -63687"/>
                  <a:gd name="adj2" fmla="val -49666"/>
                </a:avLst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w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write</m:t>
                    </m:r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i="0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22" name="Speech Bubble: Oval 21">
                <a:extLst>
                  <a:ext uri="{FF2B5EF4-FFF2-40B4-BE49-F238E27FC236}">
                    <a16:creationId xmlns:a16="http://schemas.microsoft.com/office/drawing/2014/main" id="{29133CB2-72BE-95B9-D7C7-47FBE5D51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105" y="2590053"/>
                <a:ext cx="3251588" cy="905798"/>
              </a:xfrm>
              <a:prstGeom prst="wedgeEllipseCallout">
                <a:avLst>
                  <a:gd name="adj1" fmla="val -63687"/>
                  <a:gd name="adj2" fmla="val -49666"/>
                </a:avLst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0143F29-0B45-ED34-8875-99228D0C789E}"/>
              </a:ext>
            </a:extLst>
          </p:cNvPr>
          <p:cNvGrpSpPr/>
          <p:nvPr/>
        </p:nvGrpSpPr>
        <p:grpSpPr>
          <a:xfrm>
            <a:off x="447092" y="4160793"/>
            <a:ext cx="11297816" cy="1834384"/>
            <a:chOff x="297285" y="4081393"/>
            <a:chExt cx="11297816" cy="1834384"/>
          </a:xfrm>
        </p:grpSpPr>
        <p:sp>
          <p:nvSpPr>
            <p:cNvPr id="10" name="Title 2">
              <a:extLst>
                <a:ext uri="{FF2B5EF4-FFF2-40B4-BE49-F238E27FC236}">
                  <a16:creationId xmlns:a16="http://schemas.microsoft.com/office/drawing/2014/main" id="{66FD588E-5C64-C838-34BE-469E94B19447}"/>
                </a:ext>
              </a:extLst>
            </p:cNvPr>
            <p:cNvSpPr txBox="1">
              <a:spLocks/>
            </p:cNvSpPr>
            <p:nvPr/>
          </p:nvSpPr>
          <p:spPr>
            <a:xfrm>
              <a:off x="297285" y="4081393"/>
              <a:ext cx="10906708" cy="173266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F6FF87D-F2A7-000A-CA6F-0E3475A71637}"/>
                    </a:ext>
                  </a:extLst>
                </p:cNvPr>
                <p:cNvSpPr txBox="1"/>
                <p:nvPr/>
              </p:nvSpPr>
              <p:spPr>
                <a:xfrm>
                  <a:off x="2290823" y="4967761"/>
                  <a:ext cx="6792270" cy="94801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nor/>
                          </m:rPr>
                          <a:rPr lang="en-US" sz="2800" b="1" i="0" dirty="0" smtClean="0"/>
                          <m:t>and</m:t>
                        </m:r>
                        <m:r>
                          <m:rPr>
                            <m:nor/>
                          </m:rPr>
                          <a:rPr lang="en-US" sz="2800" b="0" i="0" dirty="0" smtClean="0"/>
                          <m:t>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  <a:p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F6FF87D-F2A7-000A-CA6F-0E3475A716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0823" y="4967761"/>
                  <a:ext cx="6792270" cy="94801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009090F-174C-2005-B8F6-07A350A29F28}"/>
                    </a:ext>
                  </a:extLst>
                </p:cNvPr>
                <p:cNvSpPr txBox="1"/>
                <p:nvPr/>
              </p:nvSpPr>
              <p:spPr>
                <a:xfrm>
                  <a:off x="386187" y="4202597"/>
                  <a:ext cx="1120891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/>
                    <a:t>Defn</a:t>
                  </a:r>
                  <a:r>
                    <a:rPr lang="en-US" sz="2400" dirty="0"/>
                    <a:t>:  We say that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400" dirty="0"/>
                    <a:t>, pronounced as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2400"/>
                    <a:t>is </a:t>
                  </a:r>
                  <a:r>
                    <a:rPr lang="en-US" sz="2400" b="1"/>
                    <a:t>Theta</a:t>
                  </a:r>
                  <a:r>
                    <a:rPr lang="en-US" sz="2400"/>
                    <a:t> </a:t>
                  </a:r>
                  <a:r>
                    <a:rPr lang="en-US" sz="2400" dirty="0"/>
                    <a:t>of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</a:rPr>
                    <a:t>,  </a:t>
                  </a:r>
                  <a:r>
                    <a:rPr lang="en-US" sz="2400" dirty="0"/>
                    <a:t>if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009090F-174C-2005-B8F6-07A350A29F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6187" y="4202597"/>
                  <a:ext cx="11208914" cy="461665"/>
                </a:xfrm>
                <a:prstGeom prst="rect">
                  <a:avLst/>
                </a:prstGeom>
                <a:blipFill>
                  <a:blip r:embed="rId10"/>
                  <a:stretch>
                    <a:fillRect l="-870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30B21F0-0701-4BFB-9410-4CF5C1DC4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</p:spTree>
    <p:extLst>
      <p:ext uri="{BB962C8B-B14F-4D97-AF65-F5344CB8AC3E}">
        <p14:creationId xmlns:p14="http://schemas.microsoft.com/office/powerpoint/2010/main" val="110962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Review of Simple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74FC90-CC8C-4E3E-91A9-322BA77A7297}"/>
                  </a:ext>
                </a:extLst>
              </p:cNvPr>
              <p:cNvSpPr txBox="1"/>
              <p:nvPr/>
            </p:nvSpPr>
            <p:spPr>
              <a:xfrm>
                <a:off x="443008" y="2116572"/>
                <a:ext cx="23235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ym typeface="Symbol" panose="05050102010706020507" pitchFamily="18" charset="2"/>
                  </a:rPr>
                  <a:t>Q:</a:t>
                </a:r>
                <a:r>
                  <a:rPr lang="en-US" sz="2800" dirty="0">
                    <a:sym typeface="Symbol" panose="05050102010706020507" pitchFamily="18" charset="2"/>
                  </a:rPr>
                  <a:t>  What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sym typeface="Symbol" panose="05050102010706020507" pitchFamily="18" charset="2"/>
                  </a:rPr>
                  <a:t> ?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74FC90-CC8C-4E3E-91A9-322BA77A7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08" y="2116572"/>
                <a:ext cx="2323521" cy="523220"/>
              </a:xfrm>
              <a:prstGeom prst="rect">
                <a:avLst/>
              </a:prstGeom>
              <a:blipFill>
                <a:blip r:embed="rId2"/>
                <a:stretch>
                  <a:fillRect l="-5512" t="-10465" r="-419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8F61FB-4ED7-B792-EA1D-05F1E6636509}"/>
                  </a:ext>
                </a:extLst>
              </p:cNvPr>
              <p:cNvSpPr txBox="1"/>
              <p:nvPr/>
            </p:nvSpPr>
            <p:spPr>
              <a:xfrm>
                <a:off x="2074126" y="1254522"/>
                <a:ext cx="767204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+⋯,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8F61FB-4ED7-B792-EA1D-05F1E6636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126" y="1254522"/>
                <a:ext cx="767204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419B68-E058-2ACA-896A-6111EA870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</p:spTree>
    <p:extLst>
      <p:ext uri="{BB962C8B-B14F-4D97-AF65-F5344CB8AC3E}">
        <p14:creationId xmlns:p14="http://schemas.microsoft.com/office/powerpoint/2010/main" val="204552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5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Review of Simple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8F61FB-4ED7-B792-EA1D-05F1E6636509}"/>
                  </a:ext>
                </a:extLst>
              </p:cNvPr>
              <p:cNvSpPr txBox="1"/>
              <p:nvPr/>
            </p:nvSpPr>
            <p:spPr>
              <a:xfrm>
                <a:off x="2074126" y="1254522"/>
                <a:ext cx="767204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+⋯,  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8F61FB-4ED7-B792-EA1D-05F1E6636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126" y="1254522"/>
                <a:ext cx="767204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E9A15F5F-6A61-F96A-D44D-9E877F526B1F}"/>
              </a:ext>
            </a:extLst>
          </p:cNvPr>
          <p:cNvSpPr/>
          <p:nvPr/>
        </p:nvSpPr>
        <p:spPr>
          <a:xfrm>
            <a:off x="983166" y="2334648"/>
            <a:ext cx="10225668" cy="36639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AB2204-FA77-5139-75EC-9FD5FB977EC4}"/>
                  </a:ext>
                </a:extLst>
              </p:cNvPr>
              <p:cNvSpPr txBox="1"/>
              <p:nvPr/>
            </p:nvSpPr>
            <p:spPr>
              <a:xfrm>
                <a:off x="2141033" y="2587381"/>
                <a:ext cx="5664819" cy="5805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→∞</m:t>
                        </m:r>
                      </m:lim>
                    </m:limLow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(1+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+⋯+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AB2204-FA77-5139-75EC-9FD5FB977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033" y="2587381"/>
                <a:ext cx="5664819" cy="580544"/>
              </a:xfrm>
              <a:prstGeom prst="rect">
                <a:avLst/>
              </a:prstGeom>
              <a:blipFill>
                <a:blip r:embed="rId3"/>
                <a:stretch>
                  <a:fillRect l="-215" t="-6250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2E1FE1-2E5F-AA42-BAE3-7FFE2323A1EF}"/>
                  </a:ext>
                </a:extLst>
              </p:cNvPr>
              <p:cNvSpPr txBox="1"/>
              <p:nvPr/>
            </p:nvSpPr>
            <p:spPr>
              <a:xfrm>
                <a:off x="1946321" y="3429000"/>
                <a:ext cx="3137211" cy="8302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B2E1FE1-2E5F-AA42-BAE3-7FFE2323A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321" y="3429000"/>
                <a:ext cx="3137211" cy="8302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ABCE15A-3238-D9E0-BA21-8A1CC5D513A2}"/>
                  </a:ext>
                </a:extLst>
              </p:cNvPr>
              <p:cNvSpPr txBox="1"/>
              <p:nvPr/>
            </p:nvSpPr>
            <p:spPr>
              <a:xfrm>
                <a:off x="1466819" y="4520367"/>
                <a:ext cx="3137211" cy="786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ABCE15A-3238-D9E0-BA21-8A1CC5D51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819" y="4520367"/>
                <a:ext cx="3137211" cy="7862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BE67C4-06D0-A9F6-AC3E-A516F0C82A0A}"/>
                  </a:ext>
                </a:extLst>
              </p:cNvPr>
              <p:cNvSpPr txBox="1"/>
              <p:nvPr/>
            </p:nvSpPr>
            <p:spPr>
              <a:xfrm>
                <a:off x="3868049" y="4713432"/>
                <a:ext cx="24309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(because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) </a:t>
                </a:r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0BE67C4-06D0-A9F6-AC3E-A516F0C82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049" y="4713432"/>
                <a:ext cx="2430966" cy="400110"/>
              </a:xfrm>
              <a:prstGeom prst="rect">
                <a:avLst/>
              </a:prstGeom>
              <a:blipFill>
                <a:blip r:embed="rId6"/>
                <a:stretch>
                  <a:fillRect l="-2764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93C1C91-0104-34A5-5212-2C3EF4276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</p:spTree>
    <p:extLst>
      <p:ext uri="{BB962C8B-B14F-4D97-AF65-F5344CB8AC3E}">
        <p14:creationId xmlns:p14="http://schemas.microsoft.com/office/powerpoint/2010/main" val="76351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6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Review of Simple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74FC90-CC8C-4E3E-91A9-322BA77A7297}"/>
                  </a:ext>
                </a:extLst>
              </p:cNvPr>
              <p:cNvSpPr txBox="1"/>
              <p:nvPr/>
            </p:nvSpPr>
            <p:spPr>
              <a:xfrm>
                <a:off x="420706" y="2024020"/>
                <a:ext cx="23235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ym typeface="Symbol" panose="05050102010706020507" pitchFamily="18" charset="2"/>
                  </a:rPr>
                  <a:t>Q:</a:t>
                </a:r>
                <a:r>
                  <a:rPr lang="en-US" sz="2800" dirty="0">
                    <a:sym typeface="Symbol" panose="05050102010706020507" pitchFamily="18" charset="2"/>
                  </a:rPr>
                  <a:t>  What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sym typeface="Symbol" panose="05050102010706020507" pitchFamily="18" charset="2"/>
                  </a:rPr>
                  <a:t> ?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74FC90-CC8C-4E3E-91A9-322BA77A7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06" y="2024020"/>
                <a:ext cx="2323521" cy="523220"/>
              </a:xfrm>
              <a:prstGeom prst="rect">
                <a:avLst/>
              </a:prstGeom>
              <a:blipFill>
                <a:blip r:embed="rId2"/>
                <a:stretch>
                  <a:fillRect l="-5249" t="-10465" r="-446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8F61FB-4ED7-B792-EA1D-05F1E6636509}"/>
                  </a:ext>
                </a:extLst>
              </p:cNvPr>
              <p:cNvSpPr txBox="1"/>
              <p:nvPr/>
            </p:nvSpPr>
            <p:spPr>
              <a:xfrm>
                <a:off x="2566638" y="1142286"/>
                <a:ext cx="705872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=1+2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+⋯+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8F61FB-4ED7-B792-EA1D-05F1E6636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638" y="1142286"/>
                <a:ext cx="705872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9B305C-9DAE-37DB-8893-E70D389F290A}"/>
                  </a:ext>
                </a:extLst>
              </p:cNvPr>
              <p:cNvSpPr txBox="1"/>
              <p:nvPr/>
            </p:nvSpPr>
            <p:spPr>
              <a:xfrm>
                <a:off x="958496" y="2521967"/>
                <a:ext cx="25367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ym typeface="Symbol" panose="05050102010706020507" pitchFamily="18" charset="2"/>
                  </a:rPr>
                  <a:t>(Assume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≠1)</m:t>
                    </m:r>
                  </m:oMath>
                </a14:m>
                <a:endParaRPr lang="en-US" sz="28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9B305C-9DAE-37DB-8893-E70D389F2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496" y="2521967"/>
                <a:ext cx="2536720" cy="523220"/>
              </a:xfrm>
              <a:prstGeom prst="rect">
                <a:avLst/>
              </a:prstGeom>
              <a:blipFill>
                <a:blip r:embed="rId4"/>
                <a:stretch>
                  <a:fillRect l="-4808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D47FC97-5EEE-EEF4-09B9-A3C9BEDD8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</p:spTree>
    <p:extLst>
      <p:ext uri="{BB962C8B-B14F-4D97-AF65-F5344CB8AC3E}">
        <p14:creationId xmlns:p14="http://schemas.microsoft.com/office/powerpoint/2010/main" val="17283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Review of Simple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8F61FB-4ED7-B792-EA1D-05F1E6636509}"/>
                  </a:ext>
                </a:extLst>
              </p:cNvPr>
              <p:cNvSpPr txBox="1"/>
              <p:nvPr/>
            </p:nvSpPr>
            <p:spPr>
              <a:xfrm>
                <a:off x="2566638" y="1142286"/>
                <a:ext cx="705872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=1+2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+⋯+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8F61FB-4ED7-B792-EA1D-05F1E6636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638" y="1142286"/>
                <a:ext cx="705872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E0E3180A-A707-FD6C-637F-8E68D4B1410E}"/>
              </a:ext>
            </a:extLst>
          </p:cNvPr>
          <p:cNvSpPr/>
          <p:nvPr/>
        </p:nvSpPr>
        <p:spPr>
          <a:xfrm>
            <a:off x="715748" y="1979194"/>
            <a:ext cx="10268415" cy="41815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783E1B-4A24-9F66-88F2-17226E63186B}"/>
                  </a:ext>
                </a:extLst>
              </p:cNvPr>
              <p:cNvSpPr txBox="1"/>
              <p:nvPr/>
            </p:nvSpPr>
            <p:spPr>
              <a:xfrm>
                <a:off x="1436648" y="2107849"/>
                <a:ext cx="5376747" cy="7936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(1+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+⋯+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3783E1B-4A24-9F66-88F2-17226E631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648" y="2107849"/>
                <a:ext cx="5376747" cy="7936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BBC829-9E7B-296E-FE26-DC0A3FAB2E67}"/>
                  </a:ext>
                </a:extLst>
              </p:cNvPr>
              <p:cNvSpPr txBox="1"/>
              <p:nvPr/>
            </p:nvSpPr>
            <p:spPr>
              <a:xfrm>
                <a:off x="1806312" y="4157730"/>
                <a:ext cx="6804288" cy="884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1 −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⋅(−1)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BBBC829-9E7B-296E-FE26-DC0A3FAB2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312" y="4157730"/>
                <a:ext cx="6804288" cy="8849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15F40A2-9114-8218-01C0-09805F43DE29}"/>
                  </a:ext>
                </a:extLst>
              </p:cNvPr>
              <p:cNvSpPr txBox="1"/>
              <p:nvPr/>
            </p:nvSpPr>
            <p:spPr>
              <a:xfrm>
                <a:off x="1610946" y="3066799"/>
                <a:ext cx="3250581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15F40A2-9114-8218-01C0-09805F43D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946" y="3066799"/>
                <a:ext cx="3250581" cy="9221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D5BE42-5CFA-17CB-7632-E4367A935483}"/>
                  </a:ext>
                </a:extLst>
              </p:cNvPr>
              <p:cNvSpPr txBox="1"/>
              <p:nvPr/>
            </p:nvSpPr>
            <p:spPr>
              <a:xfrm>
                <a:off x="1913639" y="5202032"/>
                <a:ext cx="3936317" cy="884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D5BE42-5CFA-17CB-7632-E4367A935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639" y="5202032"/>
                <a:ext cx="3936317" cy="8849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7265C8-0353-F196-0B13-E88DFC28536C}"/>
                  </a:ext>
                </a:extLst>
              </p:cNvPr>
              <p:cNvSpPr txBox="1"/>
              <p:nvPr/>
            </p:nvSpPr>
            <p:spPr>
              <a:xfrm>
                <a:off x="9797581" y="1142286"/>
                <a:ext cx="13104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ym typeface="Symbol" panose="05050102010706020507" pitchFamily="18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≠1)</m:t>
                    </m:r>
                  </m:oMath>
                </a14:m>
                <a:endParaRPr lang="en-US" sz="28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E7265C8-0353-F196-0B13-E88DFC285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581" y="1142286"/>
                <a:ext cx="1310423" cy="523220"/>
              </a:xfrm>
              <a:prstGeom prst="rect">
                <a:avLst/>
              </a:prstGeom>
              <a:blipFill>
                <a:blip r:embed="rId7"/>
                <a:stretch>
                  <a:fillRect l="-930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8510043-F069-D098-96F7-8194A8841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EF7F22-2103-DFDF-DA98-4326ECA73976}"/>
                  </a:ext>
                </a:extLst>
              </p:cNvPr>
              <p:cNvSpPr txBox="1"/>
              <p:nvPr/>
            </p:nvSpPr>
            <p:spPr>
              <a:xfrm>
                <a:off x="5562600" y="2870017"/>
                <a:ext cx="6096000" cy="8502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5EF7F22-2103-DFDF-DA98-4326ECA73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870017"/>
                <a:ext cx="6096000" cy="8502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938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Review of Simple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74FC90-CC8C-4E3E-91A9-322BA77A7297}"/>
                  </a:ext>
                </a:extLst>
              </p:cNvPr>
              <p:cNvSpPr txBox="1"/>
              <p:nvPr/>
            </p:nvSpPr>
            <p:spPr>
              <a:xfrm>
                <a:off x="443008" y="2116572"/>
                <a:ext cx="23235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ym typeface="Symbol" panose="05050102010706020507" pitchFamily="18" charset="2"/>
                  </a:rPr>
                  <a:t>Q:</a:t>
                </a:r>
                <a:r>
                  <a:rPr lang="en-US" sz="2800" dirty="0">
                    <a:sym typeface="Symbol" panose="05050102010706020507" pitchFamily="18" charset="2"/>
                  </a:rPr>
                  <a:t>  What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sym typeface="Symbol" panose="05050102010706020507" pitchFamily="18" charset="2"/>
                  </a:rPr>
                  <a:t> ?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D74FC90-CC8C-4E3E-91A9-322BA77A7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08" y="2116572"/>
                <a:ext cx="2323521" cy="523220"/>
              </a:xfrm>
              <a:prstGeom prst="rect">
                <a:avLst/>
              </a:prstGeom>
              <a:blipFill>
                <a:blip r:embed="rId2"/>
                <a:stretch>
                  <a:fillRect l="-5512" t="-10465" r="-4199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8F61FB-4ED7-B792-EA1D-05F1E6636509}"/>
                  </a:ext>
                </a:extLst>
              </p:cNvPr>
              <p:cNvSpPr txBox="1"/>
              <p:nvPr/>
            </p:nvSpPr>
            <p:spPr>
              <a:xfrm>
                <a:off x="1601051" y="1310278"/>
                <a:ext cx="828535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=1+2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+⋯,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8F61FB-4ED7-B792-EA1D-05F1E6636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051" y="1310278"/>
                <a:ext cx="828535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77F734-61FC-C8A4-7D0B-4D1A79987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</p:spTree>
    <p:extLst>
      <p:ext uri="{BB962C8B-B14F-4D97-AF65-F5344CB8AC3E}">
        <p14:creationId xmlns:p14="http://schemas.microsoft.com/office/powerpoint/2010/main" val="281851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9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Review of Simple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8F61FB-4ED7-B792-EA1D-05F1E6636509}"/>
                  </a:ext>
                </a:extLst>
              </p:cNvPr>
              <p:cNvSpPr txBox="1"/>
              <p:nvPr/>
            </p:nvSpPr>
            <p:spPr>
              <a:xfrm>
                <a:off x="1601051" y="1310278"/>
                <a:ext cx="828535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=1+2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+⋯,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8F61FB-4ED7-B792-EA1D-05F1E6636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051" y="1310278"/>
                <a:ext cx="828535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A2B8F6A-CF2E-3944-8498-3B9287DAC94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B0AFE2-E5B5-481A-93EB-F298E429E74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8EAA6F-F8EC-F99D-9367-0C076B41EE26}"/>
              </a:ext>
            </a:extLst>
          </p:cNvPr>
          <p:cNvSpPr/>
          <p:nvPr/>
        </p:nvSpPr>
        <p:spPr>
          <a:xfrm>
            <a:off x="961791" y="2257602"/>
            <a:ext cx="10268415" cy="39201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B6AB61-D2D1-7A0B-4384-F81BC5DB8067}"/>
                  </a:ext>
                </a:extLst>
              </p:cNvPr>
              <p:cNvSpPr txBox="1"/>
              <p:nvPr/>
            </p:nvSpPr>
            <p:spPr>
              <a:xfrm>
                <a:off x="1414346" y="2528889"/>
                <a:ext cx="5376747" cy="7936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(1+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+⋯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B6AB61-D2D1-7A0B-4384-F81BC5DB8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346" y="2528889"/>
                <a:ext cx="5376747" cy="7936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609B50-BB54-EC98-7766-D1FCB1A8B2EA}"/>
                  </a:ext>
                </a:extLst>
              </p:cNvPr>
              <p:cNvSpPr txBox="1"/>
              <p:nvPr/>
            </p:nvSpPr>
            <p:spPr>
              <a:xfrm>
                <a:off x="1688914" y="3739387"/>
                <a:ext cx="3250581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B609B50-BB54-EC98-7766-D1FCB1A8B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914" y="3739387"/>
                <a:ext cx="3250581" cy="9221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95C0BC-E206-3272-359F-83A567DD7EB5}"/>
                  </a:ext>
                </a:extLst>
              </p:cNvPr>
              <p:cNvSpPr txBox="1"/>
              <p:nvPr/>
            </p:nvSpPr>
            <p:spPr>
              <a:xfrm>
                <a:off x="1601051" y="4975437"/>
                <a:ext cx="3250581" cy="838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95C0BC-E206-3272-359F-83A567DD7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051" y="4975437"/>
                <a:ext cx="3250581" cy="83843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4C8CB6E-9D66-AAA6-DDCA-9384DE412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</p:spTree>
    <p:extLst>
      <p:ext uri="{BB962C8B-B14F-4D97-AF65-F5344CB8AC3E}">
        <p14:creationId xmlns:p14="http://schemas.microsoft.com/office/powerpoint/2010/main" val="22297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15732</TotalTime>
  <Words>2194</Words>
  <Application>Microsoft Office PowerPoint</Application>
  <PresentationFormat>Widescreen</PresentationFormat>
  <Paragraphs>365</Paragraphs>
  <Slides>34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Aptos</vt:lpstr>
      <vt:lpstr>Arial</vt:lpstr>
      <vt:lpstr>Calibri</vt:lpstr>
      <vt:lpstr>Calibri Light</vt:lpstr>
      <vt:lpstr>Cambria Math</vt:lpstr>
      <vt:lpstr>Symbol</vt:lpstr>
      <vt:lpstr>Wingdings</vt:lpstr>
      <vt:lpstr>Office Theme</vt:lpstr>
      <vt:lpstr>Chapter 1 Some Mathematical Basics</vt:lpstr>
      <vt:lpstr>Review of Simple Series</vt:lpstr>
      <vt:lpstr>Review of Simple Series</vt:lpstr>
      <vt:lpstr>Review of Simple Series</vt:lpstr>
      <vt:lpstr>Review of Simple Series</vt:lpstr>
      <vt:lpstr>Review of Simple Series</vt:lpstr>
      <vt:lpstr>Review of Simple Series</vt:lpstr>
      <vt:lpstr>Review of Simple Series</vt:lpstr>
      <vt:lpstr>Review of Simple Series</vt:lpstr>
      <vt:lpstr>Review of Double Integrals</vt:lpstr>
      <vt:lpstr>Review of Double Integrals</vt:lpstr>
      <vt:lpstr>Integration by parts</vt:lpstr>
      <vt:lpstr>Review of Double Integrals</vt:lpstr>
      <vt:lpstr>Review of Double Integrals</vt:lpstr>
      <vt:lpstr>Fundamental Theorem of Calculus (FTC)</vt:lpstr>
      <vt:lpstr>Fundamental Theorem of Calculus (FTC)</vt:lpstr>
      <vt:lpstr>Fundamental Theorem of Calculus (FTC)</vt:lpstr>
      <vt:lpstr>Understanding e</vt:lpstr>
      <vt:lpstr>Understanding e^x</vt:lpstr>
      <vt:lpstr>Review of Taylor/Maclaurin series</vt:lpstr>
      <vt:lpstr>Harmonic Number</vt:lpstr>
      <vt:lpstr>Proof of Harmonic Number Theorem</vt:lpstr>
      <vt:lpstr>Counting:  Combinations versus Permutations</vt:lpstr>
      <vt:lpstr>Counting:  Combinations versus Permutations</vt:lpstr>
      <vt:lpstr>Sums of combinations</vt:lpstr>
      <vt:lpstr>Sums of combinations</vt:lpstr>
      <vt:lpstr>Sums of combinations</vt:lpstr>
      <vt:lpstr>Sums of combinations</vt:lpstr>
      <vt:lpstr>Some useful bounds</vt:lpstr>
      <vt:lpstr>Asymptotic notation: big-O</vt:lpstr>
      <vt:lpstr>Asymptotic notation: little-o</vt:lpstr>
      <vt:lpstr>Asymptotic notation: big-Omega</vt:lpstr>
      <vt:lpstr>Asymptotic notation: little-omega</vt:lpstr>
      <vt:lpstr>Asymptotic notation: big-Theta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Probability on Events</dc:title>
  <dc:creator>Mor Harchol-Balter</dc:creator>
  <cp:lastModifiedBy>Mor Harchol-Balter</cp:lastModifiedBy>
  <cp:revision>63</cp:revision>
  <dcterms:created xsi:type="dcterms:W3CDTF">2023-01-16T03:17:26Z</dcterms:created>
  <dcterms:modified xsi:type="dcterms:W3CDTF">2025-01-31T14:55:11Z</dcterms:modified>
</cp:coreProperties>
</file>