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Default Extension="fntdata" ContentType="application/x-fontdata"/>
  <Override PartName="/ppt/tags/tag29.xml" ContentType="application/vnd.openxmlformats-officedocument.presentationml.tags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27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34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32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tags/tag15.xml" ContentType="application/vnd.openxmlformats-officedocument.presentationml.tags+xml"/>
  <Override PartName="/ppt/tags/tag24.xml" ContentType="application/vnd.openxmlformats-officedocument.presentationml.tags+xml"/>
  <Default Extension="tiff" ContentType="image/tiff"/>
  <Override PartName="/ppt/tags/tag33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  <p:sldId id="280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71" r:id="rId17"/>
    <p:sldId id="272" r:id="rId18"/>
    <p:sldId id="269" r:id="rId19"/>
    <p:sldId id="273" r:id="rId20"/>
    <p:sldId id="274" r:id="rId21"/>
    <p:sldId id="275" r:id="rId22"/>
    <p:sldId id="276" r:id="rId23"/>
    <p:sldId id="277" r:id="rId24"/>
    <p:sldId id="278" r:id="rId25"/>
    <p:sldId id="279" r:id="rId26"/>
  </p:sldIdLst>
  <p:sldSz cx="9144000" cy="6858000" type="screen4x3"/>
  <p:notesSz cx="6858000" cy="9144000"/>
  <p:embeddedFontLst>
    <p:embeddedFont>
      <p:font typeface="Perpetua" pitchFamily="18" charset="0"/>
      <p:regular r:id="rId27"/>
      <p:bold r:id="rId28"/>
      <p:italic r:id="rId29"/>
      <p:boldItalic r:id="rId30"/>
    </p:embeddedFont>
    <p:embeddedFont>
      <p:font typeface="Wingdings 2" pitchFamily="18" charset="2"/>
      <p:regular r:id="rId31"/>
    </p:embeddedFont>
    <p:embeddedFont>
      <p:font typeface="Franklin Gothic Book" pitchFamily="34" charset="0"/>
      <p:regular r:id="rId32"/>
      <p:italic r:id="rId33"/>
    </p:embeddedFont>
    <p:embeddedFont>
      <p:font typeface="CMMI10"/>
      <p:regular r:id="rId34"/>
    </p:embeddedFont>
    <p:embeddedFont>
      <p:font typeface="CMR10"/>
      <p:regular r:id="rId35"/>
    </p:embeddedFont>
    <p:embeddedFont>
      <p:font typeface="CMMI7"/>
      <p:regular r:id="rId36"/>
    </p:embeddedFont>
    <p:embeddedFont>
      <p:font typeface="CMBX10"/>
      <p:regular r:id="rId37"/>
    </p:embeddedFont>
    <p:embeddedFont>
      <p:font typeface="CMSY10ORIG"/>
      <p:regular r:id="rId38"/>
    </p:embeddedFont>
    <p:embeddedFont>
      <p:font typeface="CMR7"/>
      <p:regular r:id="rId39"/>
    </p:embeddedFont>
    <p:embeddedFont>
      <p:font typeface="CMEX10"/>
      <p:regular r:id="rId40"/>
    </p:embeddedFont>
    <p:embeddedFont>
      <p:font typeface="Consolas" pitchFamily="49" charset="0"/>
      <p:regular r:id="rId41"/>
      <p:bold r:id="rId42"/>
      <p:italic r:id="rId43"/>
      <p:boldItalic r:id="rId44"/>
    </p:embeddedFont>
    <p:embeddedFont>
      <p:font typeface="Tahoma" pitchFamily="34" charset="0"/>
      <p:regular r:id="rId45"/>
      <p:bold r:id="rId46"/>
    </p:embeddedFont>
  </p:embeddedFontLst>
  <p:custDataLst>
    <p:tags r:id="rId4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78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font" Target="fonts/font16.fntdata"/><Relationship Id="rId47" Type="http://schemas.openxmlformats.org/officeDocument/2006/relationships/tags" Target="tags/tag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openxmlformats.org/officeDocument/2006/relationships/font" Target="fonts/font20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41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font" Target="fonts/font1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4" Type="http://schemas.openxmlformats.org/officeDocument/2006/relationships/font" Target="fonts/font1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font" Target="fonts/font17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image" Target="../media/image5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08184-1EFA-4DEE-B989-09846A98B8CF}" type="datetimeFigureOut">
              <a:rPr lang="en-US" smtClean="0"/>
              <a:pPr/>
              <a:t>10/14/2009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0C0647-F2CC-4D6F-B6CA-F350EF397AD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08184-1EFA-4DEE-B989-09846A98B8CF}" type="datetimeFigureOut">
              <a:rPr lang="en-US" smtClean="0"/>
              <a:pPr/>
              <a:t>10/14/2009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C0647-F2CC-4D6F-B6CA-F350EF397A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08184-1EFA-4DEE-B989-09846A98B8CF}" type="datetimeFigureOut">
              <a:rPr lang="en-US" smtClean="0"/>
              <a:pPr/>
              <a:t>10/14/2009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C0647-F2CC-4D6F-B6CA-F350EF397A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08184-1EFA-4DEE-B989-09846A98B8CF}" type="datetimeFigureOut">
              <a:rPr lang="en-US" smtClean="0"/>
              <a:pPr/>
              <a:t>10/14/2009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C0647-F2CC-4D6F-B6CA-F350EF397AD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08184-1EFA-4DEE-B989-09846A98B8CF}" type="datetimeFigureOut">
              <a:rPr lang="en-US" smtClean="0"/>
              <a:pPr/>
              <a:t>10/14/2009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0C0647-F2CC-4D6F-B6CA-F350EF397A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08184-1EFA-4DEE-B989-09846A98B8CF}" type="datetimeFigureOut">
              <a:rPr lang="en-US" smtClean="0"/>
              <a:pPr/>
              <a:t>10/14/2009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C0647-F2CC-4D6F-B6CA-F350EF397AD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08184-1EFA-4DEE-B989-09846A98B8CF}" type="datetimeFigureOut">
              <a:rPr lang="en-US" smtClean="0"/>
              <a:pPr/>
              <a:t>10/14/2009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C0647-F2CC-4D6F-B6CA-F350EF397AD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08184-1EFA-4DEE-B989-09846A98B8CF}" type="datetimeFigureOut">
              <a:rPr lang="en-US" smtClean="0"/>
              <a:pPr/>
              <a:t>10/14/2009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C0647-F2CC-4D6F-B6CA-F350EF397A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08184-1EFA-4DEE-B989-09846A98B8CF}" type="datetimeFigureOut">
              <a:rPr lang="en-US" smtClean="0"/>
              <a:pPr/>
              <a:t>10/14/2009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C0647-F2CC-4D6F-B6CA-F350EF397A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08184-1EFA-4DEE-B989-09846A98B8CF}" type="datetimeFigureOut">
              <a:rPr lang="en-US" smtClean="0"/>
              <a:pPr/>
              <a:t>10/14/2009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C0647-F2CC-4D6F-B6CA-F350EF397AD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08184-1EFA-4DEE-B989-09846A98B8CF}" type="datetimeFigureOut">
              <a:rPr lang="en-US" smtClean="0"/>
              <a:pPr/>
              <a:t>10/14/2009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0C0647-F2CC-4D6F-B6CA-F350EF397AD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2408184-1EFA-4DEE-B989-09846A98B8CF}" type="datetimeFigureOut">
              <a:rPr lang="en-US" smtClean="0"/>
              <a:pPr/>
              <a:t>10/14/2009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0C0647-F2CC-4D6F-B6CA-F350EF397AD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tags" Target="../tags/tag22.xml"/><Relationship Id="rId7" Type="http://schemas.openxmlformats.org/officeDocument/2006/relationships/image" Target="../media/image18.png"/><Relationship Id="rId2" Type="http://schemas.openxmlformats.org/officeDocument/2006/relationships/tags" Target="../tags/tag2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2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10" Type="http://schemas.openxmlformats.org/officeDocument/2006/relationships/image" Target="../media/image35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12" Type="http://schemas.openxmlformats.org/officeDocument/2006/relationships/image" Target="../media/image32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11" Type="http://schemas.openxmlformats.org/officeDocument/2006/relationships/image" Target="../media/image31.jpeg"/><Relationship Id="rId5" Type="http://schemas.openxmlformats.org/officeDocument/2006/relationships/image" Target="../media/image37.jpeg"/><Relationship Id="rId10" Type="http://schemas.openxmlformats.org/officeDocument/2006/relationships/image" Target="../media/image30.jpeg"/><Relationship Id="rId4" Type="http://schemas.openxmlformats.org/officeDocument/2006/relationships/image" Target="../media/image36.jpeg"/><Relationship Id="rId9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4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tif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tags" Target="../tags/tag4.xml"/><Relationship Id="rId7" Type="http://schemas.openxmlformats.org/officeDocument/2006/relationships/image" Target="../media/image4.jpeg"/><Relationship Id="rId2" Type="http://schemas.openxmlformats.org/officeDocument/2006/relationships/tags" Target="../tags/tag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3" Type="http://schemas.openxmlformats.org/officeDocument/2006/relationships/tags" Target="../tags/tag27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45.png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tags" Target="../tags/tag30.xml"/><Relationship Id="rId11" Type="http://schemas.openxmlformats.org/officeDocument/2006/relationships/image" Target="../media/image44.png"/><Relationship Id="rId5" Type="http://schemas.openxmlformats.org/officeDocument/2006/relationships/tags" Target="../tags/tag29.xml"/><Relationship Id="rId10" Type="http://schemas.openxmlformats.org/officeDocument/2006/relationships/image" Target="../media/image43.png"/><Relationship Id="rId4" Type="http://schemas.openxmlformats.org/officeDocument/2006/relationships/tags" Target="../tags/tag28.xml"/><Relationship Id="rId9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7" Type="http://schemas.openxmlformats.org/officeDocument/2006/relationships/image" Target="../media/image49.png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7.xml"/><Relationship Id="rId7" Type="http://schemas.openxmlformats.org/officeDocument/2006/relationships/image" Target="../media/image8.png"/><Relationship Id="rId2" Type="http://schemas.openxmlformats.org/officeDocument/2006/relationships/tags" Target="../tags/tag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11.xml"/><Relationship Id="rId7" Type="http://schemas.openxmlformats.org/officeDocument/2006/relationships/image" Target="../media/image11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10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2.xml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tags" Target="../tags/tag17.xml"/><Relationship Id="rId7" Type="http://schemas.openxmlformats.org/officeDocument/2006/relationships/image" Target="../media/image17.png"/><Relationship Id="rId2" Type="http://schemas.openxmlformats.org/officeDocument/2006/relationships/tags" Target="../tags/tag16.xml"/><Relationship Id="rId1" Type="http://schemas.openxmlformats.org/officeDocument/2006/relationships/vmlDrawing" Target="../drawings/vmlDrawing6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9.xml"/><Relationship Id="rId10" Type="http://schemas.openxmlformats.org/officeDocument/2006/relationships/image" Target="../media/image20.png"/><Relationship Id="rId4" Type="http://schemas.openxmlformats.org/officeDocument/2006/relationships/tags" Target="../tags/tag18.xml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Logistic Regression</a:t>
            </a:r>
            <a:br>
              <a:rPr lang="en-US" dirty="0" smtClean="0"/>
            </a:br>
            <a:r>
              <a:rPr lang="en-US" dirty="0" smtClean="0"/>
              <a:t>Principal Component Analysis</a:t>
            </a:r>
            <a:br>
              <a:rPr lang="en-US" dirty="0" smtClean="0"/>
            </a:br>
            <a:r>
              <a:rPr lang="en-US" dirty="0" smtClean="0"/>
              <a:t>Sampling</a:t>
            </a:r>
            <a:endParaRPr lang="en-US" dirty="0"/>
          </a:p>
        </p:txBody>
      </p:sp>
      <p:sp>
        <p:nvSpPr>
          <p:cNvPr id="4" name="TextBox 3"/>
          <p:cNvSpPr txBox="1"/>
          <p:nvPr>
            <p:custDataLst>
              <p:tags r:id="rId1"/>
            </p:custDataLst>
          </p:nvPr>
        </p:nvSpPr>
        <p:spPr>
          <a:xfrm>
            <a:off x="0" y="7112000"/>
            <a:ext cx="9144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/>
              <a:t>TexPoint fonts used in EMF. </a:t>
            </a:r>
          </a:p>
          <a:p>
            <a:r>
              <a:rPr lang="en-US" smtClean="0"/>
              <a:t>Read the TexPoint manual before you delete this box.: </a:t>
            </a:r>
            <a:r>
              <a:rPr lang="en-US" smtClean="0">
                <a:latin typeface="CMMI10"/>
              </a:rPr>
              <a:t>A</a:t>
            </a:r>
            <a:r>
              <a:rPr lang="en-US" smtClean="0">
                <a:latin typeface="CMR10"/>
              </a:rPr>
              <a:t>A</a:t>
            </a:r>
            <a:r>
              <a:rPr lang="en-US" smtClean="0">
                <a:latin typeface="CMMI7"/>
              </a:rPr>
              <a:t>A</a:t>
            </a:r>
            <a:r>
              <a:rPr lang="en-US" smtClean="0">
                <a:latin typeface="CMBX10"/>
              </a:rPr>
              <a:t>A</a:t>
            </a:r>
            <a:r>
              <a:rPr lang="en-US" smtClean="0">
                <a:latin typeface="CMSY10ORIG"/>
              </a:rPr>
              <a:t>A</a:t>
            </a:r>
            <a:r>
              <a:rPr lang="en-US" smtClean="0">
                <a:latin typeface="CMR7"/>
              </a:rPr>
              <a:t>A</a:t>
            </a:r>
            <a:r>
              <a:rPr lang="en-US" smtClean="0">
                <a:latin typeface="CMEX10"/>
              </a:rPr>
              <a:t>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92162"/>
          </a:xfrm>
        </p:spPr>
        <p:txBody>
          <a:bodyPr/>
          <a:lstStyle/>
          <a:p>
            <a:r>
              <a:rPr lang="en-US" dirty="0" smtClean="0"/>
              <a:t>Further Expansion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066800"/>
            <a:ext cx="8382000" cy="4953000"/>
          </a:xfrm>
        </p:spPr>
        <p:txBody>
          <a:bodyPr/>
          <a:lstStyle/>
          <a:p>
            <a:r>
              <a:rPr lang="en-US" dirty="0" smtClean="0"/>
              <a:t>More Algebra</a:t>
            </a:r>
            <a:endParaRPr lang="en-US" dirty="0"/>
          </a:p>
        </p:txBody>
      </p:sp>
      <p:pic>
        <p:nvPicPr>
          <p:cNvPr id="7" name="Picture 6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 bwMode="auto">
          <a:xfrm>
            <a:off x="609600" y="1524000"/>
            <a:ext cx="8258667" cy="4392116"/>
          </a:xfrm>
          <a:prstGeom prst="rect">
            <a:avLst/>
          </a:prstGeom>
          <a:noFill/>
          <a:ln/>
          <a:effectLst/>
        </p:spPr>
      </p:pic>
      <p:sp>
        <p:nvSpPr>
          <p:cNvPr id="8" name="TextBox 7"/>
          <p:cNvSpPr txBox="1"/>
          <p:nvPr/>
        </p:nvSpPr>
        <p:spPr>
          <a:xfrm>
            <a:off x="381000" y="3048000"/>
            <a:ext cx="23244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Assume variance does not</a:t>
            </a:r>
          </a:p>
          <a:p>
            <a:r>
              <a:rPr lang="en-US" dirty="0" smtClean="0"/>
              <a:t>depend on class label.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153400" cy="960438"/>
          </a:xfrm>
        </p:spPr>
        <p:txBody>
          <a:bodyPr>
            <a:normAutofit/>
          </a:bodyPr>
          <a:lstStyle/>
          <a:p>
            <a:r>
              <a:rPr lang="en-US" dirty="0" smtClean="0"/>
              <a:t>Finally!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838200"/>
            <a:ext cx="8305800" cy="5791200"/>
          </a:xfrm>
        </p:spPr>
        <p:txBody>
          <a:bodyPr/>
          <a:lstStyle/>
          <a:p>
            <a:r>
              <a:rPr lang="en-US" dirty="0" smtClean="0"/>
              <a:t>We have shown that this: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Can be written like this: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Which is the same </a:t>
            </a:r>
            <a:r>
              <a:rPr lang="en-US" b="1" dirty="0" smtClean="0"/>
              <a:t>form</a:t>
            </a:r>
            <a:r>
              <a:rPr lang="en-US" dirty="0" smtClean="0"/>
              <a:t> as:</a:t>
            </a:r>
          </a:p>
        </p:txBody>
      </p:sp>
      <p:pic>
        <p:nvPicPr>
          <p:cNvPr id="10" name="Picture 9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457200" y="2997807"/>
            <a:ext cx="8278881" cy="812193"/>
          </a:xfrm>
          <a:prstGeom prst="rect">
            <a:avLst/>
          </a:prstGeom>
          <a:noFill/>
          <a:ln/>
          <a:effectLst/>
        </p:spPr>
      </p:pic>
      <p:pic>
        <p:nvPicPr>
          <p:cNvPr id="11" name="Picture 10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990600" y="1295400"/>
            <a:ext cx="7009531" cy="787811"/>
          </a:xfrm>
          <a:prstGeom prst="rect">
            <a:avLst/>
          </a:prstGeom>
          <a:noFill/>
          <a:ln/>
          <a:effectLst/>
        </p:spPr>
      </p:pic>
      <p:pic>
        <p:nvPicPr>
          <p:cNvPr id="13" name="Picture 12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1295400" y="4876800"/>
            <a:ext cx="6073213" cy="914609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152400"/>
            <a:ext cx="7772400" cy="1143000"/>
          </a:xfrm>
        </p:spPr>
        <p:txBody>
          <a:bodyPr/>
          <a:lstStyle/>
          <a:p>
            <a:r>
              <a:rPr lang="en-US" dirty="0" smtClean="0"/>
              <a:t>Big Question?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371600"/>
            <a:ext cx="7772400" cy="685800"/>
          </a:xfrm>
        </p:spPr>
        <p:txBody>
          <a:bodyPr/>
          <a:lstStyle/>
          <a:p>
            <a:r>
              <a:rPr lang="en-US" dirty="0" smtClean="0"/>
              <a:t>Can I compute the LR weights by learning a NB classifier?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Singular Value Decomposition</a:t>
            </a:r>
            <a:br>
              <a:rPr lang="en-US" dirty="0" smtClean="0"/>
            </a:br>
            <a:r>
              <a:rPr lang="en-US" dirty="0" smtClean="0"/>
              <a:t>Principal Component Analysis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main idea (in 2 Dimensions)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8229600" cy="4572000"/>
          </a:xfrm>
        </p:spPr>
        <p:txBody>
          <a:bodyPr/>
          <a:lstStyle/>
          <a:p>
            <a:r>
              <a:rPr lang="en-US" dirty="0" smtClean="0"/>
              <a:t>Suppose I have the following data: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rot="5400000">
            <a:off x="735623" y="4050323"/>
            <a:ext cx="3024554" cy="0"/>
          </a:xfrm>
          <a:prstGeom prst="line">
            <a:avLst/>
          </a:prstGeom>
          <a:ln>
            <a:headEnd type="arrow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09600" y="3924300"/>
            <a:ext cx="3528646" cy="0"/>
          </a:xfrm>
          <a:prstGeom prst="line">
            <a:avLst/>
          </a:prstGeom>
          <a:ln>
            <a:headEnd type="arrow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861646" y="4554415"/>
            <a:ext cx="126023" cy="1260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365738" y="4428392"/>
            <a:ext cx="126023" cy="1260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743808" y="4050323"/>
            <a:ext cx="126023" cy="1260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617785" y="4176346"/>
            <a:ext cx="126023" cy="1260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995854" y="3924300"/>
            <a:ext cx="126023" cy="1260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373923" y="3798277"/>
            <a:ext cx="126023" cy="1260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247900" y="3672254"/>
            <a:ext cx="126023" cy="1260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625969" y="3546231"/>
            <a:ext cx="126023" cy="1260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004038" y="3294185"/>
            <a:ext cx="126023" cy="1260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508131" y="2916115"/>
            <a:ext cx="126023" cy="1260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09600" y="4932485"/>
            <a:ext cx="126023" cy="1260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995854" y="3546231"/>
            <a:ext cx="126023" cy="1260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365738" y="4176346"/>
            <a:ext cx="126023" cy="1260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1743808" y="4428392"/>
            <a:ext cx="126023" cy="1260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382108" y="4806462"/>
            <a:ext cx="126023" cy="1260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995854" y="4176346"/>
            <a:ext cx="126023" cy="1260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2247900" y="3924300"/>
            <a:ext cx="126023" cy="1260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2751992" y="3294185"/>
            <a:ext cx="126023" cy="1260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861646" y="3420208"/>
            <a:ext cx="126023" cy="1260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1113692" y="4680438"/>
            <a:ext cx="126023" cy="1260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4012223" y="3672254"/>
            <a:ext cx="658009" cy="6108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31" name="TextBox 30"/>
          <p:cNvSpPr txBox="1"/>
          <p:nvPr/>
        </p:nvSpPr>
        <p:spPr>
          <a:xfrm>
            <a:off x="2247900" y="2286000"/>
            <a:ext cx="658009" cy="6108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33" name="TextBox 32"/>
          <p:cNvSpPr txBox="1"/>
          <p:nvPr/>
        </p:nvSpPr>
        <p:spPr>
          <a:xfrm>
            <a:off x="685800" y="6172200"/>
            <a:ext cx="3083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“High dimensional correlated data”</a:t>
            </a:r>
            <a:endParaRPr lang="en-US" dirty="0"/>
          </a:p>
        </p:txBody>
      </p:sp>
      <p:grpSp>
        <p:nvGrpSpPr>
          <p:cNvPr id="40" name="Group 39"/>
          <p:cNvGrpSpPr/>
          <p:nvPr/>
        </p:nvGrpSpPr>
        <p:grpSpPr>
          <a:xfrm>
            <a:off x="451657" y="2445939"/>
            <a:ext cx="3588308" cy="3112558"/>
            <a:chOff x="451657" y="2445939"/>
            <a:chExt cx="3588308" cy="3112558"/>
          </a:xfrm>
        </p:grpSpPr>
        <p:cxnSp>
          <p:nvCxnSpPr>
            <p:cNvPr id="35" name="Straight Connector 34"/>
            <p:cNvCxnSpPr/>
            <p:nvPr/>
          </p:nvCxnSpPr>
          <p:spPr>
            <a:xfrm rot="3025235">
              <a:off x="798364" y="4046220"/>
              <a:ext cx="3024554" cy="0"/>
            </a:xfrm>
            <a:prstGeom prst="line">
              <a:avLst/>
            </a:prstGeom>
            <a:ln>
              <a:prstDash val="dashDot"/>
              <a:headEnd type="arrow" w="med" len="med"/>
              <a:tailEnd type="arrow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V="1">
              <a:off x="451657" y="2744661"/>
              <a:ext cx="3235658" cy="2674812"/>
            </a:xfrm>
            <a:prstGeom prst="line">
              <a:avLst/>
            </a:prstGeom>
            <a:ln>
              <a:prstDash val="dashDot"/>
              <a:headEnd type="arrow" w="med" len="med"/>
              <a:tailEnd type="arrow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 rot="19225235">
              <a:off x="3654923" y="2445939"/>
              <a:ext cx="3850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Z</a:t>
              </a:r>
              <a:r>
                <a:rPr lang="en-US" baseline="-25000" dirty="0" smtClean="0"/>
                <a:t>1</a:t>
              </a:r>
              <a:endParaRPr lang="en-US" baseline="-25000" dirty="0"/>
            </a:p>
          </p:txBody>
        </p:sp>
        <p:sp>
          <p:nvSpPr>
            <p:cNvPr id="38" name="TextBox 37"/>
            <p:cNvSpPr txBox="1"/>
            <p:nvPr/>
          </p:nvSpPr>
          <p:spPr>
            <a:xfrm rot="19225235">
              <a:off x="1368923" y="2598339"/>
              <a:ext cx="3850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Z</a:t>
              </a:r>
              <a:r>
                <a:rPr lang="en-US" baseline="-25000" dirty="0" smtClean="0"/>
                <a:t>2</a:t>
              </a:r>
              <a:endParaRPr lang="en-US" baseline="-25000" dirty="0"/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4343400" y="1611868"/>
            <a:ext cx="3505200" cy="2169256"/>
            <a:chOff x="4343400" y="1611868"/>
            <a:chExt cx="3505200" cy="2169256"/>
          </a:xfrm>
        </p:grpSpPr>
        <p:grpSp>
          <p:nvGrpSpPr>
            <p:cNvPr id="108" name="Group 107"/>
            <p:cNvGrpSpPr/>
            <p:nvPr/>
          </p:nvGrpSpPr>
          <p:grpSpPr>
            <a:xfrm rot="2393551">
              <a:off x="5593693" y="1980199"/>
              <a:ext cx="2076194" cy="1800925"/>
              <a:chOff x="4390611" y="2463524"/>
              <a:chExt cx="3588308" cy="3112558"/>
            </a:xfrm>
          </p:grpSpPr>
          <p:sp>
            <p:nvSpPr>
              <p:cNvPr id="83" name="Oval 82"/>
              <p:cNvSpPr/>
              <p:nvPr/>
            </p:nvSpPr>
            <p:spPr>
              <a:xfrm>
                <a:off x="4800600" y="4572000"/>
                <a:ext cx="126023" cy="12602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5304692" y="4445977"/>
                <a:ext cx="126023" cy="12602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5682762" y="4067908"/>
                <a:ext cx="126023" cy="12602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5556739" y="4193931"/>
                <a:ext cx="126023" cy="12602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5934808" y="3941885"/>
                <a:ext cx="126023" cy="12602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6312877" y="3815862"/>
                <a:ext cx="126023" cy="12602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Oval 88"/>
              <p:cNvSpPr/>
              <p:nvPr/>
            </p:nvSpPr>
            <p:spPr>
              <a:xfrm>
                <a:off x="6186854" y="3689839"/>
                <a:ext cx="126023" cy="12602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Oval 89"/>
              <p:cNvSpPr/>
              <p:nvPr/>
            </p:nvSpPr>
            <p:spPr>
              <a:xfrm>
                <a:off x="6564923" y="3563816"/>
                <a:ext cx="126023" cy="12602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6942992" y="3311770"/>
                <a:ext cx="126023" cy="12602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Oval 91"/>
              <p:cNvSpPr/>
              <p:nvPr/>
            </p:nvSpPr>
            <p:spPr>
              <a:xfrm>
                <a:off x="7447085" y="2933700"/>
                <a:ext cx="126023" cy="12602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Oval 92"/>
              <p:cNvSpPr/>
              <p:nvPr/>
            </p:nvSpPr>
            <p:spPr>
              <a:xfrm>
                <a:off x="4548554" y="4950070"/>
                <a:ext cx="126023" cy="12602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Oval 93"/>
              <p:cNvSpPr/>
              <p:nvPr/>
            </p:nvSpPr>
            <p:spPr>
              <a:xfrm>
                <a:off x="5934808" y="3563816"/>
                <a:ext cx="126023" cy="12602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Oval 94"/>
              <p:cNvSpPr/>
              <p:nvPr/>
            </p:nvSpPr>
            <p:spPr>
              <a:xfrm>
                <a:off x="5304692" y="4193931"/>
                <a:ext cx="126023" cy="12602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Oval 95"/>
              <p:cNvSpPr/>
              <p:nvPr/>
            </p:nvSpPr>
            <p:spPr>
              <a:xfrm>
                <a:off x="5682762" y="4445977"/>
                <a:ext cx="126023" cy="12602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Oval 96"/>
              <p:cNvSpPr/>
              <p:nvPr/>
            </p:nvSpPr>
            <p:spPr>
              <a:xfrm>
                <a:off x="7321062" y="4824047"/>
                <a:ext cx="126023" cy="12602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Oval 97"/>
              <p:cNvSpPr/>
              <p:nvPr/>
            </p:nvSpPr>
            <p:spPr>
              <a:xfrm>
                <a:off x="5934808" y="4193931"/>
                <a:ext cx="126023" cy="12602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Oval 98"/>
              <p:cNvSpPr/>
              <p:nvPr/>
            </p:nvSpPr>
            <p:spPr>
              <a:xfrm>
                <a:off x="6186854" y="3941885"/>
                <a:ext cx="126023" cy="12602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Oval 99"/>
              <p:cNvSpPr/>
              <p:nvPr/>
            </p:nvSpPr>
            <p:spPr>
              <a:xfrm>
                <a:off x="6690946" y="3311770"/>
                <a:ext cx="126023" cy="12602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Oval 100"/>
              <p:cNvSpPr/>
              <p:nvPr/>
            </p:nvSpPr>
            <p:spPr>
              <a:xfrm>
                <a:off x="4800600" y="3437793"/>
                <a:ext cx="126023" cy="12602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Oval 101"/>
              <p:cNvSpPr/>
              <p:nvPr/>
            </p:nvSpPr>
            <p:spPr>
              <a:xfrm>
                <a:off x="5052646" y="4698023"/>
                <a:ext cx="126023" cy="12602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3" name="Group 102"/>
              <p:cNvGrpSpPr/>
              <p:nvPr/>
            </p:nvGrpSpPr>
            <p:grpSpPr>
              <a:xfrm>
                <a:off x="4390611" y="2463524"/>
                <a:ext cx="3588308" cy="3112558"/>
                <a:chOff x="451657" y="2445939"/>
                <a:chExt cx="3588308" cy="3112558"/>
              </a:xfrm>
            </p:grpSpPr>
            <p:cxnSp>
              <p:nvCxnSpPr>
                <p:cNvPr id="104" name="Straight Connector 103"/>
                <p:cNvCxnSpPr/>
                <p:nvPr/>
              </p:nvCxnSpPr>
              <p:spPr>
                <a:xfrm rot="3025235">
                  <a:off x="798364" y="4046220"/>
                  <a:ext cx="3024554" cy="0"/>
                </a:xfrm>
                <a:prstGeom prst="line">
                  <a:avLst/>
                </a:prstGeom>
                <a:ln>
                  <a:prstDash val="dashDot"/>
                  <a:headEnd type="arrow" w="med" len="med"/>
                  <a:tailEnd type="arrow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Connector 104"/>
                <p:cNvCxnSpPr/>
                <p:nvPr/>
              </p:nvCxnSpPr>
              <p:spPr>
                <a:xfrm flipV="1">
                  <a:off x="451657" y="2744661"/>
                  <a:ext cx="3235658" cy="2674812"/>
                </a:xfrm>
                <a:prstGeom prst="line">
                  <a:avLst/>
                </a:prstGeom>
                <a:ln>
                  <a:prstDash val="dashDot"/>
                  <a:headEnd type="arrow" w="med" len="med"/>
                  <a:tailEnd type="arrow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06" name="TextBox 105"/>
                <p:cNvSpPr txBox="1"/>
                <p:nvPr/>
              </p:nvSpPr>
              <p:spPr>
                <a:xfrm rot="19225235">
                  <a:off x="3654923" y="2445939"/>
                  <a:ext cx="38504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Z</a:t>
                  </a:r>
                  <a:r>
                    <a:rPr lang="en-US" baseline="-25000" dirty="0" smtClean="0"/>
                    <a:t>1</a:t>
                  </a:r>
                  <a:endParaRPr lang="en-US" baseline="-25000" dirty="0"/>
                </a:p>
              </p:txBody>
            </p:sp>
            <p:sp>
              <p:nvSpPr>
                <p:cNvPr id="107" name="TextBox 106"/>
                <p:cNvSpPr txBox="1"/>
                <p:nvPr/>
              </p:nvSpPr>
              <p:spPr>
                <a:xfrm rot="19225235">
                  <a:off x="1368923" y="2598339"/>
                  <a:ext cx="38504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Z</a:t>
                  </a:r>
                  <a:r>
                    <a:rPr lang="en-US" baseline="-25000" dirty="0" smtClean="0"/>
                    <a:t>2</a:t>
                  </a:r>
                  <a:endParaRPr lang="en-US" baseline="-25000" dirty="0"/>
                </a:p>
              </p:txBody>
            </p:sp>
          </p:grpSp>
        </p:grpSp>
        <p:sp>
          <p:nvSpPr>
            <p:cNvPr id="135" name="TextBox 134"/>
            <p:cNvSpPr txBox="1"/>
            <p:nvPr/>
          </p:nvSpPr>
          <p:spPr>
            <a:xfrm>
              <a:off x="5562600" y="1611868"/>
              <a:ext cx="228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Uncorrelated Data</a:t>
              </a:r>
              <a:endParaRPr lang="en-US" dirty="0"/>
            </a:p>
          </p:txBody>
        </p:sp>
        <p:sp>
          <p:nvSpPr>
            <p:cNvPr id="137" name="Right Arrow 136"/>
            <p:cNvSpPr/>
            <p:nvPr/>
          </p:nvSpPr>
          <p:spPr>
            <a:xfrm rot="19703294">
              <a:off x="4343400" y="2971800"/>
              <a:ext cx="838200" cy="3048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8" name="Group 147"/>
          <p:cNvGrpSpPr/>
          <p:nvPr/>
        </p:nvGrpSpPr>
        <p:grpSpPr>
          <a:xfrm>
            <a:off x="4518912" y="4099812"/>
            <a:ext cx="3939288" cy="2441720"/>
            <a:chOff x="4518912" y="4099812"/>
            <a:chExt cx="3939288" cy="2441720"/>
          </a:xfrm>
        </p:grpSpPr>
        <p:cxnSp>
          <p:nvCxnSpPr>
            <p:cNvPr id="132" name="Straight Connector 131"/>
            <p:cNvCxnSpPr/>
            <p:nvPr/>
          </p:nvCxnSpPr>
          <p:spPr>
            <a:xfrm rot="2393551" flipV="1">
              <a:off x="5587808" y="4439056"/>
              <a:ext cx="1872151" cy="1547645"/>
            </a:xfrm>
            <a:prstGeom prst="line">
              <a:avLst/>
            </a:prstGeom>
            <a:ln>
              <a:prstDash val="dashDot"/>
              <a:headEnd type="arrow" w="med" len="med"/>
              <a:tailEnd type="arrow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36" name="TextBox 135"/>
            <p:cNvSpPr txBox="1"/>
            <p:nvPr/>
          </p:nvSpPr>
          <p:spPr>
            <a:xfrm>
              <a:off x="4800600" y="6172200"/>
              <a:ext cx="3657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Low dimensional Approximation</a:t>
              </a:r>
              <a:endParaRPr lang="en-US" dirty="0"/>
            </a:p>
          </p:txBody>
        </p:sp>
        <p:sp>
          <p:nvSpPr>
            <p:cNvPr id="139" name="Right Arrow 138"/>
            <p:cNvSpPr/>
            <p:nvPr/>
          </p:nvSpPr>
          <p:spPr>
            <a:xfrm rot="2700000">
              <a:off x="4252212" y="4366512"/>
              <a:ext cx="838200" cy="3048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6" name="Group 145"/>
            <p:cNvGrpSpPr/>
            <p:nvPr/>
          </p:nvGrpSpPr>
          <p:grpSpPr>
            <a:xfrm>
              <a:off x="5528351" y="4485745"/>
              <a:ext cx="2434829" cy="1623622"/>
              <a:chOff x="5528351" y="4485745"/>
              <a:chExt cx="2434829" cy="1623622"/>
            </a:xfrm>
          </p:grpSpPr>
          <p:sp>
            <p:nvSpPr>
              <p:cNvPr id="110" name="Oval 109"/>
              <p:cNvSpPr/>
              <p:nvPr/>
            </p:nvSpPr>
            <p:spPr>
              <a:xfrm rot="2393551">
                <a:off x="5780537" y="4989254"/>
                <a:ext cx="72917" cy="7291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Oval 110"/>
              <p:cNvSpPr/>
              <p:nvPr/>
            </p:nvSpPr>
            <p:spPr>
              <a:xfrm rot="2393551">
                <a:off x="6051084" y="5120369"/>
                <a:ext cx="72917" cy="7291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Oval 111"/>
              <p:cNvSpPr/>
              <p:nvPr/>
            </p:nvSpPr>
            <p:spPr>
              <a:xfrm rot="2393551">
                <a:off x="6359216" y="5092829"/>
                <a:ext cx="72917" cy="7291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Oval 112"/>
              <p:cNvSpPr/>
              <p:nvPr/>
            </p:nvSpPr>
            <p:spPr>
              <a:xfrm rot="2393551">
                <a:off x="6256506" y="5102009"/>
                <a:ext cx="72917" cy="7291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Oval 113"/>
              <p:cNvSpPr/>
              <p:nvPr/>
            </p:nvSpPr>
            <p:spPr>
              <a:xfrm rot="2393551">
                <a:off x="6517872" y="5130414"/>
                <a:ext cx="72917" cy="7291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Oval 114"/>
              <p:cNvSpPr/>
              <p:nvPr/>
            </p:nvSpPr>
            <p:spPr>
              <a:xfrm rot="2393551">
                <a:off x="6732474" y="5214764"/>
                <a:ext cx="72917" cy="7291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Oval 115"/>
              <p:cNvSpPr/>
              <p:nvPr/>
            </p:nvSpPr>
            <p:spPr>
              <a:xfrm rot="2393551">
                <a:off x="6723294" y="5112054"/>
                <a:ext cx="72917" cy="7291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Oval 116"/>
              <p:cNvSpPr/>
              <p:nvPr/>
            </p:nvSpPr>
            <p:spPr>
              <a:xfrm rot="2393551">
                <a:off x="6937895" y="5196404"/>
                <a:ext cx="72917" cy="7291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Oval 117"/>
              <p:cNvSpPr/>
              <p:nvPr/>
            </p:nvSpPr>
            <p:spPr>
              <a:xfrm rot="2393551">
                <a:off x="7199262" y="5224809"/>
                <a:ext cx="72917" cy="7291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Oval 118"/>
              <p:cNvSpPr/>
              <p:nvPr/>
            </p:nvSpPr>
            <p:spPr>
              <a:xfrm rot="2393551">
                <a:off x="7563339" y="5244033"/>
                <a:ext cx="72917" cy="7291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Oval 119"/>
              <p:cNvSpPr/>
              <p:nvPr/>
            </p:nvSpPr>
            <p:spPr>
              <a:xfrm rot="2393551">
                <a:off x="5528351" y="5063560"/>
                <a:ext cx="72917" cy="7291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Oval 120"/>
              <p:cNvSpPr/>
              <p:nvPr/>
            </p:nvSpPr>
            <p:spPr>
              <a:xfrm rot="2393551">
                <a:off x="6658168" y="4962578"/>
                <a:ext cx="72917" cy="7291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Oval 121"/>
              <p:cNvSpPr/>
              <p:nvPr/>
            </p:nvSpPr>
            <p:spPr>
              <a:xfrm rot="2393551">
                <a:off x="6144615" y="5008478"/>
                <a:ext cx="72917" cy="7291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Oval 122"/>
              <p:cNvSpPr/>
              <p:nvPr/>
            </p:nvSpPr>
            <p:spPr>
              <a:xfrm rot="2393551">
                <a:off x="6218921" y="5260665"/>
                <a:ext cx="72917" cy="7291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Oval 123"/>
              <p:cNvSpPr/>
              <p:nvPr/>
            </p:nvSpPr>
            <p:spPr>
              <a:xfrm rot="2393551">
                <a:off x="6805915" y="6036450"/>
                <a:ext cx="72917" cy="7291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Oval 124"/>
              <p:cNvSpPr/>
              <p:nvPr/>
            </p:nvSpPr>
            <p:spPr>
              <a:xfrm rot="2393551">
                <a:off x="6424342" y="5242305"/>
                <a:ext cx="72917" cy="7291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Oval 125"/>
              <p:cNvSpPr/>
              <p:nvPr/>
            </p:nvSpPr>
            <p:spPr>
              <a:xfrm rot="2393551">
                <a:off x="6629763" y="5223944"/>
                <a:ext cx="72917" cy="7291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Oval 126"/>
              <p:cNvSpPr/>
              <p:nvPr/>
            </p:nvSpPr>
            <p:spPr>
              <a:xfrm rot="2393551">
                <a:off x="7087371" y="5131278"/>
                <a:ext cx="72917" cy="7291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Oval 127"/>
              <p:cNvSpPr/>
              <p:nvPr/>
            </p:nvSpPr>
            <p:spPr>
              <a:xfrm rot="2393551">
                <a:off x="6201424" y="4485745"/>
                <a:ext cx="72917" cy="7291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Oval 128"/>
              <p:cNvSpPr/>
              <p:nvPr/>
            </p:nvSpPr>
            <p:spPr>
              <a:xfrm rot="2393551">
                <a:off x="5845663" y="5138730"/>
                <a:ext cx="72917" cy="7291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TextBox 132"/>
              <p:cNvSpPr txBox="1"/>
              <p:nvPr/>
            </p:nvSpPr>
            <p:spPr>
              <a:xfrm rot="18786">
                <a:off x="7740395" y="5121456"/>
                <a:ext cx="222785" cy="2136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Z</a:t>
                </a:r>
                <a:r>
                  <a:rPr lang="en-US" baseline="-25000" dirty="0" smtClean="0"/>
                  <a:t>1</a:t>
                </a:r>
                <a:endParaRPr lang="en-US" baseline="-25000" dirty="0"/>
              </a:p>
            </p:txBody>
          </p:sp>
          <p:cxnSp>
            <p:nvCxnSpPr>
              <p:cNvPr id="141" name="Straight Connector 140"/>
              <p:cNvCxnSpPr>
                <a:stCxn id="128" idx="5"/>
              </p:cNvCxnSpPr>
              <p:nvPr/>
            </p:nvCxnSpPr>
            <p:spPr>
              <a:xfrm rot="5400000">
                <a:off x="5929587" y="4870059"/>
                <a:ext cx="62308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/>
              <p:cNvCxnSpPr/>
              <p:nvPr/>
            </p:nvCxnSpPr>
            <p:spPr>
              <a:xfrm rot="5400000">
                <a:off x="6415491" y="5609822"/>
                <a:ext cx="856445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7" name="TextBox 146"/>
            <p:cNvSpPr txBox="1"/>
            <p:nvPr/>
          </p:nvSpPr>
          <p:spPr>
            <a:xfrm>
              <a:off x="6248400" y="4343400"/>
              <a:ext cx="143513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 smtClean="0"/>
                <a:t>Anomaly Detection</a:t>
              </a:r>
              <a:endParaRPr lang="en-US" sz="1600" i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face as a Linear Combination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524000"/>
            <a:ext cx="77724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Suppose I wanted to represent your face as a weighted mixture of faces: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Could I accurately represent myself as a combination of these faces?</a:t>
            </a:r>
          </a:p>
          <a:p>
            <a:r>
              <a:rPr lang="en-US" dirty="0" smtClean="0"/>
              <a:t>What are the “optimal” faces to represent my face as?</a:t>
            </a:r>
          </a:p>
          <a:p>
            <a:endParaRPr lang="en-US" dirty="0"/>
          </a:p>
        </p:txBody>
      </p:sp>
      <p:pic>
        <p:nvPicPr>
          <p:cNvPr id="4" name="Picture 3" descr="joe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1" y="2895600"/>
            <a:ext cx="1371600" cy="16030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09800" y="3352800"/>
            <a:ext cx="5229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≈</a:t>
            </a:r>
            <a:endParaRPr lang="en-US" sz="4800" dirty="0"/>
          </a:p>
        </p:txBody>
      </p:sp>
      <p:pic>
        <p:nvPicPr>
          <p:cNvPr id="6" name="Picture 5" descr="obama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24200" y="3048000"/>
            <a:ext cx="952500" cy="1285875"/>
          </a:xfrm>
          <a:prstGeom prst="rect">
            <a:avLst/>
          </a:prstGeom>
        </p:spPr>
      </p:pic>
      <p:pic>
        <p:nvPicPr>
          <p:cNvPr id="7" name="Picture 6" descr="hillar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29200" y="3048000"/>
            <a:ext cx="1295400" cy="1317889"/>
          </a:xfrm>
          <a:prstGeom prst="rect">
            <a:avLst/>
          </a:prstGeom>
        </p:spPr>
      </p:pic>
      <p:pic>
        <p:nvPicPr>
          <p:cNvPr id="8" name="Picture 7" descr="bush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62800" y="3048000"/>
            <a:ext cx="1285827" cy="138313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667000" y="3429000"/>
            <a:ext cx="4603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z</a:t>
            </a:r>
            <a:r>
              <a:rPr lang="en-US" sz="3200" baseline="-25000" dirty="0" smtClean="0"/>
              <a:t>1</a:t>
            </a:r>
            <a:endParaRPr lang="en-US" sz="3200" baseline="-25000" dirty="0"/>
          </a:p>
        </p:txBody>
      </p:sp>
      <p:sp>
        <p:nvSpPr>
          <p:cNvPr id="10" name="TextBox 9"/>
          <p:cNvSpPr txBox="1"/>
          <p:nvPr/>
        </p:nvSpPr>
        <p:spPr>
          <a:xfrm>
            <a:off x="4339588" y="3429000"/>
            <a:ext cx="6896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+ </a:t>
            </a:r>
            <a:r>
              <a:rPr lang="en-US" sz="3200" dirty="0" smtClean="0"/>
              <a:t>z</a:t>
            </a:r>
            <a:r>
              <a:rPr lang="en-US" sz="3200" baseline="-25000" dirty="0" smtClean="0"/>
              <a:t>2</a:t>
            </a:r>
            <a:endParaRPr lang="en-US" sz="3200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6477000" y="3429000"/>
            <a:ext cx="6896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+ </a:t>
            </a:r>
            <a:r>
              <a:rPr lang="en-US" sz="3200" dirty="0" smtClean="0"/>
              <a:t>z</a:t>
            </a:r>
            <a:r>
              <a:rPr lang="en-US" sz="3200" baseline="-25000" dirty="0" smtClean="0"/>
              <a:t>3</a:t>
            </a:r>
            <a:endParaRPr lang="en-US" sz="3200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152400"/>
            <a:ext cx="7772400" cy="1143000"/>
          </a:xfrm>
        </p:spPr>
        <p:txBody>
          <a:bodyPr/>
          <a:lstStyle/>
          <a:p>
            <a:r>
              <a:rPr lang="en-US" dirty="0" smtClean="0"/>
              <a:t>Graphical Intuition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 rot="5400000">
            <a:off x="735623" y="3059723"/>
            <a:ext cx="3024554" cy="0"/>
          </a:xfrm>
          <a:prstGeom prst="line">
            <a:avLst/>
          </a:prstGeom>
          <a:ln>
            <a:headEnd type="arrow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609600" y="2933700"/>
            <a:ext cx="3528646" cy="0"/>
          </a:xfrm>
          <a:prstGeom prst="line">
            <a:avLst/>
          </a:prstGeom>
          <a:ln>
            <a:headEnd type="arrow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9" name="Picture 8" descr="obama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7000" y="1676400"/>
            <a:ext cx="342900" cy="462915"/>
          </a:xfrm>
          <a:prstGeom prst="rect">
            <a:avLst/>
          </a:prstGeom>
        </p:spPr>
      </p:pic>
      <p:pic>
        <p:nvPicPr>
          <p:cNvPr id="10" name="Picture 9" descr="hilla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6600" y="2057400"/>
            <a:ext cx="321704" cy="327289"/>
          </a:xfrm>
          <a:prstGeom prst="rect">
            <a:avLst/>
          </a:prstGeom>
        </p:spPr>
      </p:pic>
      <p:pic>
        <p:nvPicPr>
          <p:cNvPr id="11" name="Picture 10" descr="bush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62200" y="2514601"/>
            <a:ext cx="304800" cy="327866"/>
          </a:xfrm>
          <a:prstGeom prst="rect">
            <a:avLst/>
          </a:prstGeom>
        </p:spPr>
      </p:pic>
      <p:pic>
        <p:nvPicPr>
          <p:cNvPr id="12" name="Picture 11" descr="face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43200" y="2286000"/>
            <a:ext cx="431800" cy="323850"/>
          </a:xfrm>
          <a:prstGeom prst="rect">
            <a:avLst/>
          </a:prstGeom>
        </p:spPr>
      </p:pic>
      <p:pic>
        <p:nvPicPr>
          <p:cNvPr id="13" name="Picture 12" descr="face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00400" y="1447800"/>
            <a:ext cx="457200" cy="342900"/>
          </a:xfrm>
          <a:prstGeom prst="rect">
            <a:avLst/>
          </a:prstGeom>
        </p:spPr>
      </p:pic>
      <p:pic>
        <p:nvPicPr>
          <p:cNvPr id="14" name="Picture 13" descr="face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733800" y="1295400"/>
            <a:ext cx="533400" cy="400050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 rot="5400000">
            <a:off x="4774223" y="3097823"/>
            <a:ext cx="3024554" cy="0"/>
          </a:xfrm>
          <a:prstGeom prst="line">
            <a:avLst/>
          </a:prstGeom>
          <a:ln>
            <a:headEnd type="arrow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648200" y="2971800"/>
            <a:ext cx="3528646" cy="0"/>
          </a:xfrm>
          <a:prstGeom prst="line">
            <a:avLst/>
          </a:prstGeom>
          <a:ln>
            <a:headEnd type="arrow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7" name="Picture 16" descr="obama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0" y="2667000"/>
            <a:ext cx="342900" cy="462915"/>
          </a:xfrm>
          <a:prstGeom prst="rect">
            <a:avLst/>
          </a:prstGeom>
        </p:spPr>
      </p:pic>
      <p:pic>
        <p:nvPicPr>
          <p:cNvPr id="18" name="Picture 17" descr="hilla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24600" y="3048000"/>
            <a:ext cx="321704" cy="327289"/>
          </a:xfrm>
          <a:prstGeom prst="rect">
            <a:avLst/>
          </a:prstGeom>
        </p:spPr>
      </p:pic>
      <p:pic>
        <p:nvPicPr>
          <p:cNvPr id="19" name="Picture 18" descr="bush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10200" y="3505201"/>
            <a:ext cx="304800" cy="327866"/>
          </a:xfrm>
          <a:prstGeom prst="rect">
            <a:avLst/>
          </a:prstGeom>
        </p:spPr>
      </p:pic>
      <p:pic>
        <p:nvPicPr>
          <p:cNvPr id="20" name="Picture 19" descr="face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91200" y="3276600"/>
            <a:ext cx="431800" cy="323850"/>
          </a:xfrm>
          <a:prstGeom prst="rect">
            <a:avLst/>
          </a:prstGeom>
        </p:spPr>
      </p:pic>
      <p:pic>
        <p:nvPicPr>
          <p:cNvPr id="21" name="Picture 20" descr="face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48400" y="2438400"/>
            <a:ext cx="457200" cy="342900"/>
          </a:xfrm>
          <a:prstGeom prst="rect">
            <a:avLst/>
          </a:prstGeom>
        </p:spPr>
      </p:pic>
      <p:pic>
        <p:nvPicPr>
          <p:cNvPr id="22" name="Picture 21" descr="face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81800" y="2286000"/>
            <a:ext cx="533400" cy="40005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257800" y="1066800"/>
            <a:ext cx="2300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Subtract the average face:</a:t>
            </a:r>
            <a:endParaRPr lang="en-US" dirty="0"/>
          </a:p>
        </p:txBody>
      </p:sp>
      <p:pic>
        <p:nvPicPr>
          <p:cNvPr id="24" name="Picture 23" descr="avgface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581400" y="4953000"/>
            <a:ext cx="2108200" cy="158115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990600" y="5410200"/>
            <a:ext cx="2170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 Average Faces:</a:t>
            </a:r>
            <a:endParaRPr lang="en-US" dirty="0"/>
          </a:p>
        </p:txBody>
      </p:sp>
      <p:pic>
        <p:nvPicPr>
          <p:cNvPr id="26" name="Picture 25" descr="avgface2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791200" y="5094150"/>
            <a:ext cx="1158240" cy="14478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3276600" y="6604084"/>
            <a:ext cx="565892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http://www.uni-regensburg.de/Fakultaeten/phil_Fak_II/Psychologie/Psy_II/beautycheck/english/index.htm</a:t>
            </a:r>
            <a:endParaRPr lang="en-US" sz="1050" dirty="0"/>
          </a:p>
        </p:txBody>
      </p:sp>
      <p:pic>
        <p:nvPicPr>
          <p:cNvPr id="28" name="Picture 27" descr="avgface3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934200" y="5113200"/>
            <a:ext cx="1152000" cy="144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772400" cy="1143000"/>
          </a:xfrm>
        </p:spPr>
        <p:txBody>
          <a:bodyPr/>
          <a:lstStyle/>
          <a:p>
            <a:r>
              <a:rPr lang="en-US" dirty="0" smtClean="0"/>
              <a:t>Now I express my face as:</a:t>
            </a:r>
            <a:endParaRPr lang="en-US" dirty="0"/>
          </a:p>
        </p:txBody>
      </p:sp>
      <p:pic>
        <p:nvPicPr>
          <p:cNvPr id="4" name="Picture 3" descr="joe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905000"/>
            <a:ext cx="1371600" cy="16030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3999" y="2362200"/>
            <a:ext cx="5229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≈</a:t>
            </a:r>
            <a:endParaRPr lang="en-US" sz="4800" dirty="0"/>
          </a:p>
        </p:txBody>
      </p:sp>
      <p:sp>
        <p:nvSpPr>
          <p:cNvPr id="9" name="TextBox 8"/>
          <p:cNvSpPr txBox="1"/>
          <p:nvPr/>
        </p:nvSpPr>
        <p:spPr>
          <a:xfrm>
            <a:off x="3276600" y="2438400"/>
            <a:ext cx="10456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+   </a:t>
            </a:r>
            <a:r>
              <a:rPr lang="en-US" sz="3200" dirty="0" smtClean="0"/>
              <a:t>z</a:t>
            </a:r>
            <a:r>
              <a:rPr lang="en-US" sz="3200" baseline="-25000" dirty="0" smtClean="0"/>
              <a:t>1</a:t>
            </a:r>
            <a:endParaRPr lang="en-US" sz="3200" baseline="-25000" dirty="0"/>
          </a:p>
        </p:txBody>
      </p:sp>
      <p:sp>
        <p:nvSpPr>
          <p:cNvPr id="10" name="TextBox 9"/>
          <p:cNvSpPr txBox="1"/>
          <p:nvPr/>
        </p:nvSpPr>
        <p:spPr>
          <a:xfrm>
            <a:off x="6019800" y="2438400"/>
            <a:ext cx="6896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+ </a:t>
            </a:r>
            <a:r>
              <a:rPr lang="en-US" sz="3200" dirty="0" smtClean="0"/>
              <a:t>z</a:t>
            </a:r>
            <a:r>
              <a:rPr lang="en-US" sz="3200" baseline="-25000" dirty="0" smtClean="0"/>
              <a:t>2</a:t>
            </a:r>
            <a:endParaRPr lang="en-US" sz="3200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6019800" y="3657600"/>
            <a:ext cx="6896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+ </a:t>
            </a:r>
            <a:r>
              <a:rPr lang="en-US" sz="3200" dirty="0" smtClean="0"/>
              <a:t>z</a:t>
            </a:r>
            <a:r>
              <a:rPr lang="en-US" sz="3200" baseline="-25000" dirty="0" smtClean="0"/>
              <a:t>3</a:t>
            </a:r>
            <a:endParaRPr lang="en-US" sz="3200" baseline="-25000" dirty="0"/>
          </a:p>
        </p:txBody>
      </p:sp>
      <p:pic>
        <p:nvPicPr>
          <p:cNvPr id="13" name="Picture 12" descr="avgface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18360" y="1981200"/>
            <a:ext cx="1158240" cy="1447800"/>
          </a:xfrm>
          <a:prstGeom prst="rect">
            <a:avLst/>
          </a:prstGeom>
        </p:spPr>
      </p:pic>
      <p:grpSp>
        <p:nvGrpSpPr>
          <p:cNvPr id="36" name="Group 35"/>
          <p:cNvGrpSpPr/>
          <p:nvPr/>
        </p:nvGrpSpPr>
        <p:grpSpPr>
          <a:xfrm>
            <a:off x="6705600" y="2209800"/>
            <a:ext cx="1981200" cy="990600"/>
            <a:chOff x="6172200" y="1600200"/>
            <a:chExt cx="1981200" cy="990600"/>
          </a:xfrm>
        </p:grpSpPr>
        <p:pic>
          <p:nvPicPr>
            <p:cNvPr id="7" name="Picture 6" descr="hillary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24600" y="1752600"/>
              <a:ext cx="674097" cy="685800"/>
            </a:xfrm>
            <a:prstGeom prst="rect">
              <a:avLst/>
            </a:prstGeom>
          </p:spPr>
        </p:pic>
        <p:pic>
          <p:nvPicPr>
            <p:cNvPr id="15" name="Picture 14" descr="avgface2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452360" y="1752599"/>
              <a:ext cx="548640" cy="685800"/>
            </a:xfrm>
            <a:prstGeom prst="rect">
              <a:avLst/>
            </a:prstGeom>
          </p:spPr>
        </p:pic>
        <p:cxnSp>
          <p:nvCxnSpPr>
            <p:cNvPr id="21" name="Straight Connector 20"/>
            <p:cNvCxnSpPr/>
            <p:nvPr/>
          </p:nvCxnSpPr>
          <p:spPr>
            <a:xfrm>
              <a:off x="7086600" y="2133599"/>
              <a:ext cx="30480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Double Bracket 22"/>
            <p:cNvSpPr/>
            <p:nvPr/>
          </p:nvSpPr>
          <p:spPr>
            <a:xfrm>
              <a:off x="6172200" y="1600200"/>
              <a:ext cx="1981200" cy="990600"/>
            </a:xfrm>
            <a:prstGeom prst="bracketPair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4038600" y="2209800"/>
            <a:ext cx="1981200" cy="990600"/>
            <a:chOff x="6263640" y="2895601"/>
            <a:chExt cx="1981200" cy="990600"/>
          </a:xfrm>
        </p:grpSpPr>
        <p:pic>
          <p:nvPicPr>
            <p:cNvPr id="6" name="Picture 5" descr="obama.jpe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477000" y="3048000"/>
              <a:ext cx="508000" cy="685800"/>
            </a:xfrm>
            <a:prstGeom prst="rect">
              <a:avLst/>
            </a:prstGeom>
          </p:spPr>
        </p:pic>
        <p:pic>
          <p:nvPicPr>
            <p:cNvPr id="28" name="Picture 27" descr="avgface2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543800" y="3048000"/>
              <a:ext cx="548640" cy="685800"/>
            </a:xfrm>
            <a:prstGeom prst="rect">
              <a:avLst/>
            </a:prstGeom>
          </p:spPr>
        </p:pic>
        <p:cxnSp>
          <p:nvCxnSpPr>
            <p:cNvPr id="29" name="Straight Connector 28"/>
            <p:cNvCxnSpPr/>
            <p:nvPr/>
          </p:nvCxnSpPr>
          <p:spPr>
            <a:xfrm>
              <a:off x="7178040" y="3429000"/>
              <a:ext cx="30480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Double Bracket 29"/>
            <p:cNvSpPr/>
            <p:nvPr/>
          </p:nvSpPr>
          <p:spPr>
            <a:xfrm>
              <a:off x="6263640" y="2895601"/>
              <a:ext cx="1981200" cy="990600"/>
            </a:xfrm>
            <a:prstGeom prst="bracketPair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705600" y="3429000"/>
            <a:ext cx="1981200" cy="990600"/>
            <a:chOff x="6263640" y="4038601"/>
            <a:chExt cx="1981200" cy="990600"/>
          </a:xfrm>
        </p:grpSpPr>
        <p:pic>
          <p:nvPicPr>
            <p:cNvPr id="8" name="Picture 7" descr="bush.jpe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400800" y="4191000"/>
              <a:ext cx="637553" cy="685800"/>
            </a:xfrm>
            <a:prstGeom prst="rect">
              <a:avLst/>
            </a:prstGeom>
          </p:spPr>
        </p:pic>
        <p:pic>
          <p:nvPicPr>
            <p:cNvPr id="31" name="Picture 30" descr="avgface2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543800" y="4191000"/>
              <a:ext cx="548640" cy="685800"/>
            </a:xfrm>
            <a:prstGeom prst="rect">
              <a:avLst/>
            </a:prstGeom>
          </p:spPr>
        </p:pic>
        <p:cxnSp>
          <p:nvCxnSpPr>
            <p:cNvPr id="32" name="Straight Connector 31"/>
            <p:cNvCxnSpPr/>
            <p:nvPr/>
          </p:nvCxnSpPr>
          <p:spPr>
            <a:xfrm>
              <a:off x="7178040" y="4572000"/>
              <a:ext cx="30480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3" name="Double Bracket 32"/>
            <p:cNvSpPr/>
            <p:nvPr/>
          </p:nvSpPr>
          <p:spPr>
            <a:xfrm>
              <a:off x="6263640" y="4038601"/>
              <a:ext cx="1981200" cy="990600"/>
            </a:xfrm>
            <a:prstGeom prst="bracketPair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8" name="Straight Connector 37"/>
          <p:cNvCxnSpPr/>
          <p:nvPr/>
        </p:nvCxnSpPr>
        <p:spPr>
          <a:xfrm rot="5400000">
            <a:off x="926123" y="5093677"/>
            <a:ext cx="3024554" cy="0"/>
          </a:xfrm>
          <a:prstGeom prst="line">
            <a:avLst/>
          </a:prstGeom>
          <a:ln>
            <a:headEnd type="arrow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800100" y="4967654"/>
            <a:ext cx="3528646" cy="0"/>
          </a:xfrm>
          <a:prstGeom prst="line">
            <a:avLst/>
          </a:prstGeom>
          <a:ln>
            <a:headEnd type="arrow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40" name="Picture 39" descr="obama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28800" y="4267200"/>
            <a:ext cx="342900" cy="462915"/>
          </a:xfrm>
          <a:prstGeom prst="rect">
            <a:avLst/>
          </a:prstGeom>
        </p:spPr>
      </p:pic>
      <p:pic>
        <p:nvPicPr>
          <p:cNvPr id="41" name="Picture 40" descr="hillary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438400" y="5334000"/>
            <a:ext cx="321704" cy="327289"/>
          </a:xfrm>
          <a:prstGeom prst="rect">
            <a:avLst/>
          </a:prstGeom>
        </p:spPr>
      </p:pic>
      <p:pic>
        <p:nvPicPr>
          <p:cNvPr id="42" name="Picture 41" descr="bush.jpe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562100" y="5501055"/>
            <a:ext cx="304800" cy="327866"/>
          </a:xfrm>
          <a:prstGeom prst="rect">
            <a:avLst/>
          </a:prstGeom>
        </p:spPr>
      </p:pic>
      <p:pic>
        <p:nvPicPr>
          <p:cNvPr id="43" name="Picture 42" descr="face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905000" y="5486400"/>
            <a:ext cx="431800" cy="323850"/>
          </a:xfrm>
          <a:prstGeom prst="rect">
            <a:avLst/>
          </a:prstGeom>
        </p:spPr>
      </p:pic>
      <p:pic>
        <p:nvPicPr>
          <p:cNvPr id="44" name="Picture 43" descr="face2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514600" y="4495800"/>
            <a:ext cx="457200" cy="342900"/>
          </a:xfrm>
          <a:prstGeom prst="rect">
            <a:avLst/>
          </a:prstGeom>
        </p:spPr>
      </p:pic>
      <p:pic>
        <p:nvPicPr>
          <p:cNvPr id="45" name="Picture 44" descr="face3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048000" y="4114800"/>
            <a:ext cx="533400" cy="400050"/>
          </a:xfrm>
          <a:prstGeom prst="rect">
            <a:avLst/>
          </a:prstGeom>
        </p:spPr>
      </p:pic>
      <p:cxnSp>
        <p:nvCxnSpPr>
          <p:cNvPr id="47" name="Straight Arrow Connector 46"/>
          <p:cNvCxnSpPr/>
          <p:nvPr/>
        </p:nvCxnSpPr>
        <p:spPr>
          <a:xfrm rot="5400000">
            <a:off x="1905000" y="4953000"/>
            <a:ext cx="533400" cy="533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rot="16200000" flipV="1">
            <a:off x="2209800" y="4724400"/>
            <a:ext cx="228600" cy="228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rot="16200000" flipH="1">
            <a:off x="2328326" y="5063074"/>
            <a:ext cx="381000" cy="1608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6" name="Curved Connector 55"/>
          <p:cNvCxnSpPr>
            <a:stCxn id="6" idx="2"/>
          </p:cNvCxnSpPr>
          <p:nvPr/>
        </p:nvCxnSpPr>
        <p:spPr>
          <a:xfrm rot="5400000">
            <a:off x="2595880" y="2738119"/>
            <a:ext cx="1600201" cy="2219960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60" name="Curved Connector 55"/>
          <p:cNvCxnSpPr>
            <a:stCxn id="7" idx="2"/>
          </p:cNvCxnSpPr>
          <p:nvPr/>
        </p:nvCxnSpPr>
        <p:spPr>
          <a:xfrm rot="5400000">
            <a:off x="3826124" y="2117477"/>
            <a:ext cx="2438402" cy="4299449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64" name="Curved Connector 55"/>
          <p:cNvCxnSpPr>
            <a:stCxn id="8" idx="2"/>
          </p:cNvCxnSpPr>
          <p:nvPr/>
        </p:nvCxnSpPr>
        <p:spPr>
          <a:xfrm rot="5400000">
            <a:off x="3733169" y="2439031"/>
            <a:ext cx="1600201" cy="5256537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6934200" y="4648200"/>
            <a:ext cx="16051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First </a:t>
            </a:r>
            <a:r>
              <a:rPr lang="en-US" dirty="0" err="1" smtClean="0"/>
              <a:t>Eigenface</a:t>
            </a:r>
            <a:endParaRPr lang="en-US" dirty="0" smtClean="0"/>
          </a:p>
          <a:p>
            <a:r>
              <a:rPr lang="en-US" dirty="0" smtClean="0"/>
              <a:t>First Eigenvector</a:t>
            </a:r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4191000" y="1447800"/>
            <a:ext cx="18169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Second </a:t>
            </a:r>
            <a:r>
              <a:rPr lang="en-US" dirty="0" err="1" smtClean="0"/>
              <a:t>Eigenface</a:t>
            </a:r>
            <a:endParaRPr lang="en-US" dirty="0" smtClean="0"/>
          </a:p>
          <a:p>
            <a:r>
              <a:rPr lang="en-US" dirty="0" smtClean="0"/>
              <a:t>Second Eigenvector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Math behind SVD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724400"/>
          </a:xfrm>
        </p:spPr>
        <p:txBody>
          <a:bodyPr/>
          <a:lstStyle/>
          <a:p>
            <a:r>
              <a:rPr lang="en-US" dirty="0" smtClean="0"/>
              <a:t>The SVD “Function”:</a:t>
            </a:r>
          </a:p>
          <a:p>
            <a:pPr lvl="1"/>
            <a:r>
              <a:rPr lang="en-US" dirty="0" smtClean="0"/>
              <a:t>Matrix decomposition</a:t>
            </a:r>
          </a:p>
        </p:txBody>
      </p:sp>
      <p:pic>
        <p:nvPicPr>
          <p:cNvPr id="6" name="Picture 5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4114800" y="1447800"/>
            <a:ext cx="2184602" cy="409612"/>
          </a:xfrm>
          <a:prstGeom prst="rect">
            <a:avLst/>
          </a:prstGeom>
          <a:noFill/>
          <a:ln/>
          <a:effectLst/>
        </p:spPr>
      </p:pic>
      <p:sp>
        <p:nvSpPr>
          <p:cNvPr id="7" name="Rectangle 6"/>
          <p:cNvSpPr/>
          <p:nvPr/>
        </p:nvSpPr>
        <p:spPr>
          <a:xfrm>
            <a:off x="1066800" y="2819400"/>
            <a:ext cx="1447800" cy="2971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295400" y="2981980"/>
            <a:ext cx="990600" cy="523220"/>
            <a:chOff x="3810000" y="2895600"/>
            <a:chExt cx="990600" cy="523220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3810000" y="3124200"/>
              <a:ext cx="990600" cy="0"/>
            </a:xfrm>
            <a:prstGeom prst="line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4114800" y="2895600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X</a:t>
              </a:r>
              <a:r>
                <a:rPr lang="en-US" sz="2800" baseline="-25000" dirty="0" smtClean="0"/>
                <a:t>1</a:t>
              </a:r>
              <a:endParaRPr lang="en-US" sz="2800" baseline="-25000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295400" y="3362980"/>
            <a:ext cx="990600" cy="523220"/>
            <a:chOff x="3810000" y="2895600"/>
            <a:chExt cx="990600" cy="523220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3810000" y="3124200"/>
              <a:ext cx="990600" cy="0"/>
            </a:xfrm>
            <a:prstGeom prst="line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4114800" y="2895600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X</a:t>
              </a:r>
              <a:r>
                <a:rPr lang="en-US" sz="2800" baseline="-25000" dirty="0" smtClean="0"/>
                <a:t>2</a:t>
              </a:r>
              <a:endParaRPr lang="en-US" sz="2800" baseline="-250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295400" y="3743980"/>
            <a:ext cx="990600" cy="523220"/>
            <a:chOff x="3810000" y="2895600"/>
            <a:chExt cx="990600" cy="523220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3810000" y="3124200"/>
              <a:ext cx="990600" cy="0"/>
            </a:xfrm>
            <a:prstGeom prst="line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4114800" y="2895600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X</a:t>
              </a:r>
              <a:r>
                <a:rPr lang="en-US" sz="2800" baseline="-25000" dirty="0" smtClean="0"/>
                <a:t>3</a:t>
              </a:r>
              <a:endParaRPr lang="en-US" sz="2800" baseline="-25000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295400" y="4191000"/>
            <a:ext cx="990600" cy="523220"/>
            <a:chOff x="3810000" y="2895600"/>
            <a:chExt cx="990600" cy="523220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3810000" y="3124200"/>
              <a:ext cx="990600" cy="0"/>
            </a:xfrm>
            <a:prstGeom prst="line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4114800" y="2895600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X</a:t>
              </a:r>
              <a:r>
                <a:rPr lang="en-US" sz="2800" baseline="-25000" dirty="0" smtClean="0"/>
                <a:t>4</a:t>
              </a:r>
              <a:endParaRPr lang="en-US" sz="2800" baseline="-250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295400" y="4658380"/>
            <a:ext cx="990600" cy="523220"/>
            <a:chOff x="3810000" y="2895600"/>
            <a:chExt cx="990600" cy="523220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3810000" y="3124200"/>
              <a:ext cx="990600" cy="0"/>
            </a:xfrm>
            <a:prstGeom prst="line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4114800" y="2895600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X</a:t>
              </a:r>
              <a:r>
                <a:rPr lang="en-US" sz="2800" baseline="-25000" dirty="0" smtClean="0"/>
                <a:t>5</a:t>
              </a:r>
              <a:endParaRPr lang="en-US" sz="2800" baseline="-25000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295400" y="5115580"/>
            <a:ext cx="990600" cy="523220"/>
            <a:chOff x="3810000" y="2895600"/>
            <a:chExt cx="990600" cy="523220"/>
          </a:xfrm>
        </p:grpSpPr>
        <p:cxnSp>
          <p:nvCxnSpPr>
            <p:cNvPr id="25" name="Straight Connector 24"/>
            <p:cNvCxnSpPr/>
            <p:nvPr/>
          </p:nvCxnSpPr>
          <p:spPr>
            <a:xfrm>
              <a:off x="3810000" y="3124200"/>
              <a:ext cx="990600" cy="0"/>
            </a:xfrm>
            <a:prstGeom prst="line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4114800" y="2895600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X</a:t>
              </a:r>
              <a:r>
                <a:rPr lang="en-US" sz="2800" baseline="-25000" dirty="0" smtClean="0"/>
                <a:t>6</a:t>
              </a:r>
              <a:endParaRPr lang="en-US" sz="2800" baseline="-25000" dirty="0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2667000" y="3810000"/>
            <a:ext cx="74892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/>
              <a:t>=</a:t>
            </a:r>
            <a:endParaRPr lang="en-US" b="1" dirty="0"/>
          </a:p>
        </p:txBody>
      </p:sp>
      <p:sp>
        <p:nvSpPr>
          <p:cNvPr id="28" name="Rectangle 27"/>
          <p:cNvSpPr/>
          <p:nvPr/>
        </p:nvSpPr>
        <p:spPr>
          <a:xfrm>
            <a:off x="3505200" y="2819400"/>
            <a:ext cx="1143000" cy="2895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Arial" pitchFamily="34" charset="0"/>
                <a:cs typeface="Arial" pitchFamily="34" charset="0"/>
              </a:rPr>
              <a:t>U</a:t>
            </a:r>
            <a:endParaRPr lang="en-US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876800" y="2819400"/>
            <a:ext cx="1143000" cy="1066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4876800" y="2819400"/>
            <a:ext cx="1143000" cy="10668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6172200" y="2819400"/>
            <a:ext cx="2514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Arial" pitchFamily="34" charset="0"/>
                <a:cs typeface="Arial" pitchFamily="34" charset="0"/>
              </a:rPr>
              <a:t>V</a:t>
            </a:r>
            <a:r>
              <a:rPr lang="en-US" sz="4400" baseline="30000" dirty="0" smtClean="0">
                <a:latin typeface="Arial" pitchFamily="34" charset="0"/>
                <a:cs typeface="Arial" pitchFamily="34" charset="0"/>
              </a:rPr>
              <a:t>T</a:t>
            </a:r>
            <a:endParaRPr lang="en-US" sz="4400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105400" y="2854404"/>
            <a:ext cx="74892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latin typeface="Arial" pitchFamily="34" charset="0"/>
                <a:cs typeface="Arial" pitchFamily="34" charset="0"/>
              </a:rPr>
              <a:t>S</a:t>
            </a:r>
            <a:endParaRPr lang="en-US" sz="6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876800" y="4114800"/>
            <a:ext cx="40386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When you call </a:t>
            </a:r>
            <a:r>
              <a:rPr lang="en-US" b="1" dirty="0" err="1" smtClean="0"/>
              <a:t>svd</a:t>
            </a:r>
            <a:r>
              <a:rPr lang="en-US" dirty="0" smtClean="0"/>
              <a:t> in </a:t>
            </a:r>
            <a:r>
              <a:rPr lang="en-US" dirty="0" err="1" smtClean="0"/>
              <a:t>matlab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r>
              <a:rPr lang="en-US" dirty="0" smtClean="0">
                <a:latin typeface="Consolas" pitchFamily="49" charset="0"/>
              </a:rPr>
              <a:t>%&gt;  [</a:t>
            </a:r>
            <a:r>
              <a:rPr lang="en-US" dirty="0" err="1" smtClean="0">
                <a:latin typeface="Consolas" pitchFamily="49" charset="0"/>
              </a:rPr>
              <a:t>u,s,v</a:t>
            </a:r>
            <a:r>
              <a:rPr lang="en-US" dirty="0" smtClean="0">
                <a:latin typeface="Consolas" pitchFamily="49" charset="0"/>
              </a:rPr>
              <a:t>] = </a:t>
            </a:r>
            <a:r>
              <a:rPr lang="en-US" dirty="0" err="1" smtClean="0">
                <a:latin typeface="Consolas" pitchFamily="49" charset="0"/>
              </a:rPr>
              <a:t>svds</a:t>
            </a:r>
            <a:r>
              <a:rPr lang="en-US" dirty="0" smtClean="0">
                <a:latin typeface="Consolas" pitchFamily="49" charset="0"/>
              </a:rPr>
              <a:t>(X, 100);</a:t>
            </a:r>
          </a:p>
          <a:p>
            <a:endParaRPr lang="en-US" dirty="0" smtClean="0"/>
          </a:p>
          <a:p>
            <a:r>
              <a:rPr lang="en-US" dirty="0" smtClean="0"/>
              <a:t>Then:</a:t>
            </a:r>
          </a:p>
          <a:p>
            <a:pPr algn="ctr"/>
            <a:r>
              <a:rPr lang="en-US" sz="2800" dirty="0" smtClean="0">
                <a:latin typeface="Consolas" pitchFamily="49" charset="0"/>
              </a:rPr>
              <a:t>X ≈ u * s * v’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5486400" y="5638800"/>
            <a:ext cx="25908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4191000" y="6324600"/>
            <a:ext cx="1265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Don’t Forget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152400"/>
            <a:ext cx="7772400" cy="1143000"/>
          </a:xfrm>
        </p:spPr>
        <p:txBody>
          <a:bodyPr/>
          <a:lstStyle/>
          <a:p>
            <a:r>
              <a:rPr lang="en-US" dirty="0" err="1" smtClean="0"/>
              <a:t>Matlab</a:t>
            </a:r>
            <a:r>
              <a:rPr lang="en-US" dirty="0" smtClean="0"/>
              <a:t> Example: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" y="4071878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latin typeface="Consolas" pitchFamily="49" charset="0"/>
              </a:rPr>
              <a:t>z = randn(1000, 2);</a:t>
            </a:r>
            <a:r>
              <a:rPr lang="en-US" dirty="0" smtClean="0">
                <a:latin typeface="Consolas" pitchFamily="49" charset="0"/>
              </a:rPr>
              <a:t> </a:t>
            </a:r>
            <a:r>
              <a:rPr lang="pl-PL" dirty="0" smtClean="0">
                <a:latin typeface="Consolas" pitchFamily="49" charset="0"/>
              </a:rPr>
              <a:t>M = [1, 2; 3, 1];</a:t>
            </a:r>
            <a:r>
              <a:rPr lang="en-US" dirty="0" smtClean="0">
                <a:latin typeface="Consolas" pitchFamily="49" charset="0"/>
              </a:rPr>
              <a:t> </a:t>
            </a:r>
            <a:r>
              <a:rPr lang="pl-PL" dirty="0" smtClean="0">
                <a:latin typeface="Consolas" pitchFamily="49" charset="0"/>
              </a:rPr>
              <a:t>x = z * M;</a:t>
            </a:r>
            <a:endParaRPr lang="en-US" dirty="0" smtClean="0">
              <a:latin typeface="Consolas" pitchFamily="49" charset="0"/>
            </a:endParaRPr>
          </a:p>
          <a:p>
            <a:endParaRPr lang="en-US" dirty="0" smtClean="0">
              <a:latin typeface="Consolas" pitchFamily="49" charset="0"/>
            </a:endParaRPr>
          </a:p>
          <a:p>
            <a:r>
              <a:rPr lang="en-US" dirty="0" smtClean="0">
                <a:latin typeface="Consolas" pitchFamily="49" charset="0"/>
              </a:rPr>
              <a:t>subplot(1,2,1); plot(z(:,1), z(:,2), '.'); axis('equal')</a:t>
            </a:r>
          </a:p>
          <a:p>
            <a:r>
              <a:rPr lang="en-US" dirty="0" smtClean="0">
                <a:latin typeface="Consolas" pitchFamily="49" charset="0"/>
              </a:rPr>
              <a:t>subplot(1,2,2); plot(x(:,1), x(:,2), '.'); axis('equal')</a:t>
            </a:r>
          </a:p>
          <a:p>
            <a:endParaRPr lang="en-US" dirty="0" smtClean="0">
              <a:latin typeface="Consolas" pitchFamily="49" charset="0"/>
            </a:endParaRPr>
          </a:p>
          <a:p>
            <a:r>
              <a:rPr lang="en-US" dirty="0" smtClean="0">
                <a:latin typeface="Consolas" pitchFamily="49" charset="0"/>
              </a:rPr>
              <a:t>[</a:t>
            </a:r>
            <a:r>
              <a:rPr lang="en-US" dirty="0" err="1" smtClean="0">
                <a:latin typeface="Consolas" pitchFamily="49" charset="0"/>
              </a:rPr>
              <a:t>u,d,v</a:t>
            </a:r>
            <a:r>
              <a:rPr lang="en-US" dirty="0" smtClean="0">
                <a:latin typeface="Consolas" pitchFamily="49" charset="0"/>
              </a:rPr>
              <a:t>] = </a:t>
            </a:r>
            <a:r>
              <a:rPr lang="en-US" dirty="0" err="1" smtClean="0">
                <a:latin typeface="Consolas" pitchFamily="49" charset="0"/>
              </a:rPr>
              <a:t>svds</a:t>
            </a:r>
            <a:r>
              <a:rPr lang="en-US" dirty="0" smtClean="0">
                <a:latin typeface="Consolas" pitchFamily="49" charset="0"/>
              </a:rPr>
              <a:t>(M, 2);</a:t>
            </a:r>
          </a:p>
          <a:p>
            <a:r>
              <a:rPr lang="en-US" dirty="0" err="1" smtClean="0">
                <a:latin typeface="Consolas" pitchFamily="49" charset="0"/>
              </a:rPr>
              <a:t>vtrans</a:t>
            </a:r>
            <a:r>
              <a:rPr lang="en-US" dirty="0" smtClean="0">
                <a:latin typeface="Consolas" pitchFamily="49" charset="0"/>
              </a:rPr>
              <a:t> = </a:t>
            </a:r>
            <a:r>
              <a:rPr lang="en-US" dirty="0" err="1" smtClean="0">
                <a:latin typeface="Consolas" pitchFamily="49" charset="0"/>
              </a:rPr>
              <a:t>sqrt</a:t>
            </a:r>
            <a:r>
              <a:rPr lang="en-US" dirty="0" smtClean="0">
                <a:latin typeface="Consolas" pitchFamily="49" charset="0"/>
              </a:rPr>
              <a:t>(d) * v';</a:t>
            </a:r>
          </a:p>
          <a:p>
            <a:r>
              <a:rPr lang="en-US" dirty="0" smtClean="0">
                <a:latin typeface="Consolas" pitchFamily="49" charset="0"/>
              </a:rPr>
              <a:t>line([0, </a:t>
            </a:r>
            <a:r>
              <a:rPr lang="en-US" dirty="0" err="1" smtClean="0">
                <a:latin typeface="Consolas" pitchFamily="49" charset="0"/>
              </a:rPr>
              <a:t>vtrans</a:t>
            </a:r>
            <a:r>
              <a:rPr lang="en-US" dirty="0" smtClean="0">
                <a:latin typeface="Consolas" pitchFamily="49" charset="0"/>
              </a:rPr>
              <a:t>(1,1)], [0, </a:t>
            </a:r>
            <a:r>
              <a:rPr lang="en-US" dirty="0" err="1" smtClean="0">
                <a:latin typeface="Consolas" pitchFamily="49" charset="0"/>
              </a:rPr>
              <a:t>vtrans</a:t>
            </a:r>
            <a:r>
              <a:rPr lang="en-US" dirty="0" smtClean="0">
                <a:latin typeface="Consolas" pitchFamily="49" charset="0"/>
              </a:rPr>
              <a:t>(1,2)], '</a:t>
            </a:r>
            <a:r>
              <a:rPr lang="en-US" dirty="0" err="1" smtClean="0">
                <a:latin typeface="Consolas" pitchFamily="49" charset="0"/>
              </a:rPr>
              <a:t>Color','r</a:t>
            </a:r>
            <a:r>
              <a:rPr lang="en-US" dirty="0" smtClean="0">
                <a:latin typeface="Consolas" pitchFamily="49" charset="0"/>
              </a:rPr>
              <a:t>', '</a:t>
            </a:r>
            <a:r>
              <a:rPr lang="en-US" dirty="0" err="1" smtClean="0">
                <a:latin typeface="Consolas" pitchFamily="49" charset="0"/>
              </a:rPr>
              <a:t>Linewidth</a:t>
            </a:r>
            <a:r>
              <a:rPr lang="en-US" dirty="0" smtClean="0">
                <a:latin typeface="Consolas" pitchFamily="49" charset="0"/>
              </a:rPr>
              <a:t>', 5);</a:t>
            </a:r>
          </a:p>
          <a:p>
            <a:r>
              <a:rPr lang="en-US" dirty="0" smtClean="0">
                <a:latin typeface="Consolas" pitchFamily="49" charset="0"/>
              </a:rPr>
              <a:t>line([0, </a:t>
            </a:r>
            <a:r>
              <a:rPr lang="en-US" dirty="0" err="1" smtClean="0">
                <a:latin typeface="Consolas" pitchFamily="49" charset="0"/>
              </a:rPr>
              <a:t>vtrans</a:t>
            </a:r>
            <a:r>
              <a:rPr lang="en-US" dirty="0" smtClean="0">
                <a:latin typeface="Consolas" pitchFamily="49" charset="0"/>
              </a:rPr>
              <a:t>(2,1)], [0, </a:t>
            </a:r>
            <a:r>
              <a:rPr lang="en-US" dirty="0" err="1" smtClean="0">
                <a:latin typeface="Consolas" pitchFamily="49" charset="0"/>
              </a:rPr>
              <a:t>vtrans</a:t>
            </a:r>
            <a:r>
              <a:rPr lang="en-US" dirty="0" smtClean="0">
                <a:latin typeface="Consolas" pitchFamily="49" charset="0"/>
              </a:rPr>
              <a:t>(2,2)], '</a:t>
            </a:r>
            <a:r>
              <a:rPr lang="en-US" dirty="0" err="1" smtClean="0">
                <a:latin typeface="Consolas" pitchFamily="49" charset="0"/>
              </a:rPr>
              <a:t>Color','g</a:t>
            </a:r>
            <a:r>
              <a:rPr lang="en-US" dirty="0" smtClean="0">
                <a:latin typeface="Consolas" pitchFamily="49" charset="0"/>
              </a:rPr>
              <a:t>', '</a:t>
            </a:r>
            <a:r>
              <a:rPr lang="en-US" dirty="0" err="1" smtClean="0">
                <a:latin typeface="Consolas" pitchFamily="49" charset="0"/>
              </a:rPr>
              <a:t>Linewidth</a:t>
            </a:r>
            <a:r>
              <a:rPr lang="en-US" dirty="0" smtClean="0">
                <a:latin typeface="Consolas" pitchFamily="49" charset="0"/>
              </a:rPr>
              <a:t>', 5);</a:t>
            </a:r>
          </a:p>
          <a:p>
            <a:endParaRPr lang="en-US" dirty="0">
              <a:latin typeface="Consolas" pitchFamily="49" charset="0"/>
            </a:endParaRPr>
          </a:p>
        </p:txBody>
      </p:sp>
      <p:pic>
        <p:nvPicPr>
          <p:cNvPr id="6" name="Picture 5" descr="image2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1143000"/>
            <a:ext cx="6096000" cy="251849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43600" y="1447800"/>
            <a:ext cx="2797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Why don’t I subtract the mean?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7772400" cy="1143000"/>
          </a:xfrm>
        </p:spPr>
        <p:txBody>
          <a:bodyPr/>
          <a:lstStyle/>
          <a:p>
            <a:r>
              <a:rPr lang="en-US" dirty="0" smtClean="0"/>
              <a:t>Logistic Regression: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295400"/>
            <a:ext cx="7772400" cy="4572000"/>
          </a:xfrm>
        </p:spPr>
        <p:txBody>
          <a:bodyPr/>
          <a:lstStyle/>
          <a:p>
            <a:r>
              <a:rPr lang="en-US" dirty="0" smtClean="0"/>
              <a:t>A form of Generalized Linear Model (GLM):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Where:</a:t>
            </a:r>
          </a:p>
        </p:txBody>
      </p:sp>
      <p:pic>
        <p:nvPicPr>
          <p:cNvPr id="7" name="Picture 6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3124200" y="1981200"/>
            <a:ext cx="2667000" cy="1103072"/>
          </a:xfrm>
          <a:prstGeom prst="rect">
            <a:avLst/>
          </a:prstGeom>
        </p:spPr>
      </p:pic>
      <p:pic>
        <p:nvPicPr>
          <p:cNvPr id="9" name="Picture 8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2892702" y="3505200"/>
            <a:ext cx="3129996" cy="783034"/>
          </a:xfrm>
          <a:prstGeom prst="rect">
            <a:avLst/>
          </a:prstGeom>
          <a:noFill/>
          <a:ln/>
          <a:effectLst/>
        </p:spPr>
      </p:pic>
      <p:pic>
        <p:nvPicPr>
          <p:cNvPr id="10" name="Picture 9" descr="linear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28600" y="4343400"/>
            <a:ext cx="3048000" cy="2286000"/>
          </a:xfrm>
          <a:prstGeom prst="rect">
            <a:avLst/>
          </a:prstGeom>
        </p:spPr>
      </p:pic>
      <p:pic>
        <p:nvPicPr>
          <p:cNvPr id="12" name="Picture 11" descr="logisticCurve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943600" y="4343400"/>
            <a:ext cx="3048000" cy="2286000"/>
          </a:xfrm>
          <a:prstGeom prst="rect">
            <a:avLst/>
          </a:prstGeom>
        </p:spPr>
      </p:pic>
      <p:sp>
        <p:nvSpPr>
          <p:cNvPr id="13" name="Right Arrow 12"/>
          <p:cNvSpPr/>
          <p:nvPr/>
        </p:nvSpPr>
        <p:spPr>
          <a:xfrm>
            <a:off x="3733800" y="5257800"/>
            <a:ext cx="19812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362"/>
            <a:ext cx="7772400" cy="808038"/>
          </a:xfrm>
        </p:spPr>
        <p:txBody>
          <a:bodyPr/>
          <a:lstStyle/>
          <a:p>
            <a:r>
              <a:rPr lang="en-US" dirty="0" smtClean="0"/>
              <a:t>SVD and PCA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990600"/>
            <a:ext cx="8458200" cy="5486400"/>
          </a:xfrm>
        </p:spPr>
        <p:txBody>
          <a:bodyPr>
            <a:normAutofit/>
          </a:bodyPr>
          <a:lstStyle/>
          <a:p>
            <a:r>
              <a:rPr lang="en-US" dirty="0" smtClean="0"/>
              <a:t>Typically PCA is thought of as finding the eigenvectors of the Covariance Matrix</a:t>
            </a:r>
          </a:p>
          <a:p>
            <a:pPr lvl="1"/>
            <a:r>
              <a:rPr lang="en-US" dirty="0" smtClean="0"/>
              <a:t>Want to find a single dimension (vector) </a:t>
            </a:r>
            <a:r>
              <a:rPr lang="en-US" i="1" dirty="0" smtClean="0"/>
              <a:t>z</a:t>
            </a:r>
            <a:r>
              <a:rPr lang="en-US" dirty="0" smtClean="0"/>
              <a:t> to project onto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The projected variance becomes: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Add the constraint:</a:t>
            </a:r>
          </a:p>
          <a:p>
            <a:pPr lvl="1"/>
            <a:r>
              <a:rPr lang="en-US" dirty="0" smtClean="0"/>
              <a:t>Unconstrained </a:t>
            </a:r>
            <a:r>
              <a:rPr lang="en-US" dirty="0" err="1" smtClean="0"/>
              <a:t>Lagrangian</a:t>
            </a:r>
            <a:r>
              <a:rPr lang="en-US" dirty="0" smtClean="0"/>
              <a:t> Optimization:</a:t>
            </a:r>
          </a:p>
          <a:p>
            <a:pPr lvl="1"/>
            <a:r>
              <a:rPr lang="en-US" dirty="0" smtClean="0"/>
              <a:t>Setting derivative equal to zero and solving:</a:t>
            </a:r>
            <a:endParaRPr lang="en-US" dirty="0"/>
          </a:p>
        </p:txBody>
      </p:sp>
      <p:pic>
        <p:nvPicPr>
          <p:cNvPr id="5" name="Picture 4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1930905" y="2362200"/>
            <a:ext cx="1498095" cy="7620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2590800"/>
            <a:ext cx="1484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Average Vector:</a:t>
            </a:r>
            <a:endParaRPr lang="en-US" dirty="0"/>
          </a:p>
        </p:txBody>
      </p:sp>
      <p:pic>
        <p:nvPicPr>
          <p:cNvPr id="8" name="Picture 7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/>
          <a:stretch>
            <a:fillRect/>
          </a:stretch>
        </p:blipFill>
        <p:spPr bwMode="auto">
          <a:xfrm>
            <a:off x="4675198" y="3429255"/>
            <a:ext cx="3249602" cy="761745"/>
          </a:xfrm>
          <a:prstGeom prst="rect">
            <a:avLst/>
          </a:prstGeom>
          <a:noFill/>
          <a:ln/>
          <a:effectLst/>
        </p:spPr>
      </p:pic>
      <p:pic>
        <p:nvPicPr>
          <p:cNvPr id="11" name="Picture 10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5257800" y="2438400"/>
            <a:ext cx="3122677" cy="761629"/>
          </a:xfrm>
          <a:prstGeom prst="rect">
            <a:avLst/>
          </a:prstGeom>
          <a:noFill/>
          <a:ln/>
          <a:effectLst/>
        </p:spPr>
      </p:pic>
      <p:sp>
        <p:nvSpPr>
          <p:cNvPr id="12" name="TextBox 11"/>
          <p:cNvSpPr txBox="1"/>
          <p:nvPr/>
        </p:nvSpPr>
        <p:spPr>
          <a:xfrm>
            <a:off x="3962400" y="2590800"/>
            <a:ext cx="1180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Covariance:</a:t>
            </a:r>
            <a:endParaRPr lang="en-US" dirty="0"/>
          </a:p>
        </p:txBody>
      </p:sp>
      <p:pic>
        <p:nvPicPr>
          <p:cNvPr id="17" name="Picture 16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3048000" y="4393817"/>
            <a:ext cx="888058" cy="254383"/>
          </a:xfrm>
          <a:prstGeom prst="rect">
            <a:avLst/>
          </a:prstGeom>
          <a:noFill/>
          <a:ln/>
          <a:effectLst/>
        </p:spPr>
      </p:pic>
      <p:pic>
        <p:nvPicPr>
          <p:cNvPr id="16" name="Picture 15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/>
          <a:stretch>
            <a:fillRect/>
          </a:stretch>
        </p:blipFill>
        <p:spPr bwMode="auto">
          <a:xfrm>
            <a:off x="5486400" y="4800600"/>
            <a:ext cx="3276600" cy="452587"/>
          </a:xfrm>
          <a:prstGeom prst="rect">
            <a:avLst/>
          </a:prstGeom>
          <a:noFill/>
          <a:ln/>
          <a:effectLst/>
        </p:spPr>
      </p:pic>
      <p:pic>
        <p:nvPicPr>
          <p:cNvPr id="21" name="Picture 20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/>
          <a:stretch>
            <a:fillRect/>
          </a:stretch>
        </p:blipFill>
        <p:spPr bwMode="auto">
          <a:xfrm>
            <a:off x="3429000" y="5943600"/>
            <a:ext cx="1981200" cy="427064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228600"/>
            <a:ext cx="7772400" cy="1143000"/>
          </a:xfrm>
        </p:spPr>
        <p:txBody>
          <a:bodyPr/>
          <a:lstStyle/>
          <a:p>
            <a:r>
              <a:rPr lang="en-US" dirty="0" smtClean="0"/>
              <a:t>SVD finds the PCA Eigenvectors: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295400"/>
            <a:ext cx="8686800" cy="5410200"/>
          </a:xfrm>
        </p:spPr>
        <p:txBody>
          <a:bodyPr/>
          <a:lstStyle/>
          <a:p>
            <a:r>
              <a:rPr lang="en-US" dirty="0" smtClean="0"/>
              <a:t>Lets assume that the data matrix X is zero mean</a:t>
            </a:r>
          </a:p>
          <a:p>
            <a:pPr lvl="1"/>
            <a:r>
              <a:rPr lang="en-US" dirty="0" smtClean="0"/>
              <a:t>Assume: </a:t>
            </a:r>
          </a:p>
          <a:p>
            <a:pPr lvl="1"/>
            <a:r>
              <a:rPr lang="en-US" dirty="0" smtClean="0"/>
              <a:t>The covariance of X is: </a:t>
            </a:r>
          </a:p>
          <a:p>
            <a:r>
              <a:rPr lang="en-US" dirty="0" smtClean="0"/>
              <a:t>Then by some linear algebra: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Where </a:t>
            </a:r>
            <a:r>
              <a:rPr lang="en-US" i="1" dirty="0" smtClean="0"/>
              <a:t>V</a:t>
            </a:r>
            <a:r>
              <a:rPr lang="en-US" dirty="0" smtClean="0"/>
              <a:t> are the eigenvectors of the covariance matrix.</a:t>
            </a:r>
          </a:p>
        </p:txBody>
      </p:sp>
      <p:pic>
        <p:nvPicPr>
          <p:cNvPr id="6" name="Picture 5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1905000" y="1752600"/>
            <a:ext cx="1550677" cy="304662"/>
          </a:xfrm>
          <a:prstGeom prst="rect">
            <a:avLst/>
          </a:prstGeom>
          <a:noFill/>
          <a:ln/>
          <a:effectLst/>
        </p:spPr>
      </p:pic>
      <p:pic>
        <p:nvPicPr>
          <p:cNvPr id="10" name="Picture 9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3505200" y="2209800"/>
            <a:ext cx="3497239" cy="304662"/>
          </a:xfrm>
          <a:prstGeom prst="rect">
            <a:avLst/>
          </a:prstGeom>
          <a:noFill/>
          <a:ln/>
          <a:effectLst/>
        </p:spPr>
      </p:pic>
      <p:pic>
        <p:nvPicPr>
          <p:cNvPr id="12" name="Picture 11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2133600" y="3276600"/>
            <a:ext cx="4153134" cy="457200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Gibbs Sampling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76200"/>
            <a:ext cx="7772400" cy="1143000"/>
          </a:xfrm>
        </p:spPr>
        <p:txBody>
          <a:bodyPr/>
          <a:lstStyle/>
          <a:p>
            <a:r>
              <a:rPr lang="en-US" dirty="0" smtClean="0"/>
              <a:t>Image </a:t>
            </a:r>
            <a:r>
              <a:rPr lang="en-US" dirty="0" err="1" smtClean="0"/>
              <a:t>Denoising</a:t>
            </a:r>
            <a:r>
              <a:rPr lang="en-US" dirty="0" smtClean="0"/>
              <a:t> Problem</a:t>
            </a:r>
            <a:endParaRPr lang="en-US" dirty="0"/>
          </a:p>
        </p:txBody>
      </p:sp>
      <p:sp>
        <p:nvSpPr>
          <p:cNvPr id="238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305800" cy="60960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Graphical represent of local statistical dependencies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239" name="Group 275"/>
          <p:cNvGrpSpPr/>
          <p:nvPr/>
        </p:nvGrpSpPr>
        <p:grpSpPr>
          <a:xfrm>
            <a:off x="3809997" y="1676400"/>
            <a:ext cx="3733800" cy="4179332"/>
            <a:chOff x="3886200" y="1688068"/>
            <a:chExt cx="3733800" cy="4179332"/>
          </a:xfrm>
        </p:grpSpPr>
        <p:grpSp>
          <p:nvGrpSpPr>
            <p:cNvPr id="240" name="Group 165"/>
            <p:cNvGrpSpPr/>
            <p:nvPr/>
          </p:nvGrpSpPr>
          <p:grpSpPr>
            <a:xfrm>
              <a:off x="3886200" y="2133600"/>
              <a:ext cx="3733800" cy="3733800"/>
              <a:chOff x="3962400" y="2133600"/>
              <a:chExt cx="3733800" cy="3733800"/>
            </a:xfrm>
          </p:grpSpPr>
          <p:sp>
            <p:nvSpPr>
              <p:cNvPr id="242" name="Rectangle 241"/>
              <p:cNvSpPr/>
              <p:nvPr/>
            </p:nvSpPr>
            <p:spPr bwMode="auto">
              <a:xfrm>
                <a:off x="3962400" y="2133600"/>
                <a:ext cx="304800" cy="304800"/>
              </a:xfrm>
              <a:prstGeom prst="rect">
                <a:avLst/>
              </a:prstGeom>
              <a:solidFill>
                <a:sysClr val="windowText" lastClr="000000">
                  <a:lumMod val="95000"/>
                  <a:lumOff val="5000"/>
                </a:sysClr>
              </a:solidFill>
              <a:ln w="25400" cap="flat" cmpd="sng" algn="ctr">
                <a:solidFill>
                  <a:sysClr val="windowText" lastClr="000000"/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itchFamily="-64" charset="0"/>
                  <a:ea typeface="+mn-ea"/>
                  <a:cs typeface="+mn-cs"/>
                </a:endParaRPr>
              </a:p>
            </p:txBody>
          </p:sp>
          <p:sp>
            <p:nvSpPr>
              <p:cNvPr id="243" name="Rectangle 242"/>
              <p:cNvSpPr/>
              <p:nvPr/>
            </p:nvSpPr>
            <p:spPr bwMode="auto">
              <a:xfrm>
                <a:off x="4648200" y="2133600"/>
                <a:ext cx="304800" cy="304800"/>
              </a:xfrm>
              <a:prstGeom prst="rect">
                <a:avLst/>
              </a:prstGeom>
              <a:solidFill>
                <a:sysClr val="windowText" lastClr="000000">
                  <a:lumMod val="95000"/>
                  <a:lumOff val="5000"/>
                </a:sysClr>
              </a:solidFill>
              <a:ln w="25400" cap="flat" cmpd="sng" algn="ctr">
                <a:solidFill>
                  <a:sysClr val="windowText" lastClr="000000"/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itchFamily="-64" charset="0"/>
                  <a:ea typeface="+mn-ea"/>
                  <a:cs typeface="+mn-cs"/>
                </a:endParaRPr>
              </a:p>
            </p:txBody>
          </p:sp>
          <p:sp>
            <p:nvSpPr>
              <p:cNvPr id="244" name="Rectangle 243"/>
              <p:cNvSpPr/>
              <p:nvPr/>
            </p:nvSpPr>
            <p:spPr bwMode="auto">
              <a:xfrm>
                <a:off x="5334000" y="2133600"/>
                <a:ext cx="304800" cy="304800"/>
              </a:xfrm>
              <a:prstGeom prst="rect">
                <a:avLst/>
              </a:prstGeom>
              <a:solidFill>
                <a:sysClr val="window" lastClr="FFFFFF">
                  <a:lumMod val="85000"/>
                </a:sysClr>
              </a:solidFill>
              <a:ln w="25400" cap="flat" cmpd="sng" algn="ctr">
                <a:solidFill>
                  <a:sysClr val="windowText" lastClr="000000"/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itchFamily="-64" charset="0"/>
                  <a:ea typeface="+mn-ea"/>
                  <a:cs typeface="+mn-cs"/>
                </a:endParaRPr>
              </a:p>
            </p:txBody>
          </p:sp>
          <p:sp>
            <p:nvSpPr>
              <p:cNvPr id="245" name="Rectangle 244"/>
              <p:cNvSpPr/>
              <p:nvPr/>
            </p:nvSpPr>
            <p:spPr bwMode="auto">
              <a:xfrm>
                <a:off x="6019800" y="2133600"/>
                <a:ext cx="304800" cy="304800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itchFamily="-64" charset="0"/>
                  <a:ea typeface="+mn-ea"/>
                  <a:cs typeface="+mn-cs"/>
                </a:endParaRPr>
              </a:p>
            </p:txBody>
          </p:sp>
          <p:sp>
            <p:nvSpPr>
              <p:cNvPr id="246" name="Rectangle 245"/>
              <p:cNvSpPr/>
              <p:nvPr/>
            </p:nvSpPr>
            <p:spPr bwMode="auto">
              <a:xfrm>
                <a:off x="6705600" y="2133600"/>
                <a:ext cx="304800" cy="304800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itchFamily="-64" charset="0"/>
                  <a:ea typeface="+mn-ea"/>
                  <a:cs typeface="+mn-cs"/>
                </a:endParaRPr>
              </a:p>
            </p:txBody>
          </p:sp>
          <p:sp>
            <p:nvSpPr>
              <p:cNvPr id="247" name="Rectangle 246"/>
              <p:cNvSpPr/>
              <p:nvPr/>
            </p:nvSpPr>
            <p:spPr bwMode="auto">
              <a:xfrm>
                <a:off x="7391400" y="2133600"/>
                <a:ext cx="304800" cy="304800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itchFamily="-64" charset="0"/>
                  <a:ea typeface="+mn-ea"/>
                  <a:cs typeface="+mn-cs"/>
                </a:endParaRPr>
              </a:p>
            </p:txBody>
          </p:sp>
          <p:sp>
            <p:nvSpPr>
              <p:cNvPr id="248" name="Rectangle 247"/>
              <p:cNvSpPr/>
              <p:nvPr/>
            </p:nvSpPr>
            <p:spPr bwMode="auto">
              <a:xfrm>
                <a:off x="3962400" y="2819400"/>
                <a:ext cx="304800" cy="304800"/>
              </a:xfrm>
              <a:prstGeom prst="rect">
                <a:avLst/>
              </a:prstGeom>
              <a:solidFill>
                <a:sysClr val="windowText" lastClr="000000">
                  <a:lumMod val="95000"/>
                  <a:lumOff val="5000"/>
                </a:sysClr>
              </a:solidFill>
              <a:ln w="25400" cap="flat" cmpd="sng" algn="ctr">
                <a:solidFill>
                  <a:sysClr val="windowText" lastClr="000000"/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itchFamily="-64" charset="0"/>
                  <a:ea typeface="+mn-ea"/>
                  <a:cs typeface="+mn-cs"/>
                </a:endParaRPr>
              </a:p>
            </p:txBody>
          </p:sp>
          <p:sp>
            <p:nvSpPr>
              <p:cNvPr id="249" name="Rectangle 248"/>
              <p:cNvSpPr/>
              <p:nvPr/>
            </p:nvSpPr>
            <p:spPr bwMode="auto">
              <a:xfrm>
                <a:off x="4648200" y="2819400"/>
                <a:ext cx="304800" cy="304800"/>
              </a:xfrm>
              <a:prstGeom prst="rect">
                <a:avLst/>
              </a:prstGeom>
              <a:solidFill>
                <a:sysClr val="windowText" lastClr="000000">
                  <a:lumMod val="65000"/>
                  <a:lumOff val="35000"/>
                </a:sysClr>
              </a:solidFill>
              <a:ln w="25400" cap="flat" cmpd="sng" algn="ctr">
                <a:solidFill>
                  <a:sysClr val="windowText" lastClr="000000"/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itchFamily="-64" charset="0"/>
                  <a:ea typeface="+mn-ea"/>
                  <a:cs typeface="+mn-cs"/>
                </a:endParaRPr>
              </a:p>
            </p:txBody>
          </p:sp>
          <p:sp>
            <p:nvSpPr>
              <p:cNvPr id="250" name="Rectangle 249"/>
              <p:cNvSpPr/>
              <p:nvPr/>
            </p:nvSpPr>
            <p:spPr bwMode="auto">
              <a:xfrm>
                <a:off x="5334000" y="2819400"/>
                <a:ext cx="304800" cy="304800"/>
              </a:xfrm>
              <a:prstGeom prst="rect">
                <a:avLst/>
              </a:prstGeom>
              <a:solidFill>
                <a:sysClr val="windowText" lastClr="000000">
                  <a:lumMod val="95000"/>
                  <a:lumOff val="5000"/>
                </a:sysClr>
              </a:solidFill>
              <a:ln w="25400" cap="flat" cmpd="sng" algn="ctr">
                <a:solidFill>
                  <a:sysClr val="windowText" lastClr="000000"/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itchFamily="-64" charset="0"/>
                  <a:ea typeface="+mn-ea"/>
                  <a:cs typeface="+mn-cs"/>
                </a:endParaRPr>
              </a:p>
            </p:txBody>
          </p:sp>
          <p:sp>
            <p:nvSpPr>
              <p:cNvPr id="251" name="Rectangle 250"/>
              <p:cNvSpPr/>
              <p:nvPr/>
            </p:nvSpPr>
            <p:spPr bwMode="auto">
              <a:xfrm>
                <a:off x="6019800" y="2819400"/>
                <a:ext cx="304800" cy="304800"/>
              </a:xfrm>
              <a:prstGeom prst="rect">
                <a:avLst/>
              </a:prstGeom>
              <a:solidFill>
                <a:sysClr val="window" lastClr="FFFFFF">
                  <a:lumMod val="65000"/>
                </a:sysClr>
              </a:solidFill>
              <a:ln w="25400" cap="flat" cmpd="sng" algn="ctr">
                <a:solidFill>
                  <a:sysClr val="windowText" lastClr="000000"/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itchFamily="-64" charset="0"/>
                  <a:ea typeface="+mn-ea"/>
                  <a:cs typeface="+mn-cs"/>
                </a:endParaRPr>
              </a:p>
            </p:txBody>
          </p:sp>
          <p:sp>
            <p:nvSpPr>
              <p:cNvPr id="252" name="Rectangle 251"/>
              <p:cNvSpPr/>
              <p:nvPr/>
            </p:nvSpPr>
            <p:spPr bwMode="auto">
              <a:xfrm>
                <a:off x="6705600" y="2819400"/>
                <a:ext cx="304800" cy="304800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itchFamily="-64" charset="0"/>
                  <a:ea typeface="+mn-ea"/>
                  <a:cs typeface="+mn-cs"/>
                </a:endParaRPr>
              </a:p>
            </p:txBody>
          </p:sp>
          <p:sp>
            <p:nvSpPr>
              <p:cNvPr id="253" name="Rectangle 252"/>
              <p:cNvSpPr/>
              <p:nvPr/>
            </p:nvSpPr>
            <p:spPr bwMode="auto">
              <a:xfrm>
                <a:off x="7391400" y="2819400"/>
                <a:ext cx="304800" cy="304800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itchFamily="-64" charset="0"/>
                  <a:ea typeface="+mn-ea"/>
                  <a:cs typeface="+mn-cs"/>
                </a:endParaRPr>
              </a:p>
            </p:txBody>
          </p:sp>
          <p:sp>
            <p:nvSpPr>
              <p:cNvPr id="254" name="Rectangle 253"/>
              <p:cNvSpPr/>
              <p:nvPr/>
            </p:nvSpPr>
            <p:spPr bwMode="auto">
              <a:xfrm>
                <a:off x="3962400" y="3505200"/>
                <a:ext cx="304800" cy="304800"/>
              </a:xfrm>
              <a:prstGeom prst="rect">
                <a:avLst/>
              </a:prstGeom>
              <a:solidFill>
                <a:sysClr val="windowText" lastClr="000000">
                  <a:lumMod val="95000"/>
                  <a:lumOff val="5000"/>
                </a:sysClr>
              </a:solidFill>
              <a:ln w="25400" cap="flat" cmpd="sng" algn="ctr">
                <a:solidFill>
                  <a:sysClr val="windowText" lastClr="000000"/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itchFamily="-64" charset="0"/>
                  <a:ea typeface="+mn-ea"/>
                  <a:cs typeface="+mn-cs"/>
                </a:endParaRPr>
              </a:p>
            </p:txBody>
          </p:sp>
          <p:sp>
            <p:nvSpPr>
              <p:cNvPr id="255" name="Rectangle 254"/>
              <p:cNvSpPr/>
              <p:nvPr/>
            </p:nvSpPr>
            <p:spPr bwMode="auto">
              <a:xfrm>
                <a:off x="4648200" y="3505200"/>
                <a:ext cx="304800" cy="304800"/>
              </a:xfrm>
              <a:prstGeom prst="rect">
                <a:avLst/>
              </a:prstGeom>
              <a:solidFill>
                <a:sysClr val="windowText" lastClr="000000">
                  <a:lumMod val="95000"/>
                  <a:lumOff val="5000"/>
                </a:sysClr>
              </a:solidFill>
              <a:ln w="25400" cap="flat" cmpd="sng" algn="ctr">
                <a:solidFill>
                  <a:sysClr val="windowText" lastClr="000000"/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itchFamily="-64" charset="0"/>
                  <a:ea typeface="+mn-ea"/>
                  <a:cs typeface="+mn-cs"/>
                </a:endParaRPr>
              </a:p>
            </p:txBody>
          </p:sp>
          <p:sp>
            <p:nvSpPr>
              <p:cNvPr id="256" name="Rectangle 255"/>
              <p:cNvSpPr/>
              <p:nvPr/>
            </p:nvSpPr>
            <p:spPr bwMode="auto">
              <a:xfrm>
                <a:off x="5334000" y="3505200"/>
                <a:ext cx="304800" cy="304800"/>
              </a:xfrm>
              <a:prstGeom prst="rect">
                <a:avLst/>
              </a:prstGeom>
              <a:solidFill>
                <a:sysClr val="windowText" lastClr="000000">
                  <a:lumMod val="95000"/>
                  <a:lumOff val="5000"/>
                </a:sysClr>
              </a:solidFill>
              <a:ln w="25400" cap="flat" cmpd="sng" algn="ctr">
                <a:solidFill>
                  <a:sysClr val="windowText" lastClr="000000"/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itchFamily="-64" charset="0"/>
                  <a:ea typeface="+mn-ea"/>
                  <a:cs typeface="+mn-cs"/>
                </a:endParaRPr>
              </a:p>
            </p:txBody>
          </p:sp>
          <p:sp>
            <p:nvSpPr>
              <p:cNvPr id="257" name="Rectangle 256"/>
              <p:cNvSpPr/>
              <p:nvPr/>
            </p:nvSpPr>
            <p:spPr bwMode="auto">
              <a:xfrm>
                <a:off x="6019800" y="3505200"/>
                <a:ext cx="304800" cy="304800"/>
              </a:xfrm>
              <a:prstGeom prst="rect">
                <a:avLst/>
              </a:prstGeom>
              <a:solidFill>
                <a:sysClr val="windowText" lastClr="000000">
                  <a:lumMod val="95000"/>
                  <a:lumOff val="5000"/>
                </a:sysClr>
              </a:solidFill>
              <a:ln w="25400" cap="flat" cmpd="sng" algn="ctr">
                <a:solidFill>
                  <a:sysClr val="windowText" lastClr="000000"/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itchFamily="-64" charset="0"/>
                  <a:ea typeface="+mn-ea"/>
                  <a:cs typeface="+mn-cs"/>
                </a:endParaRPr>
              </a:p>
            </p:txBody>
          </p:sp>
          <p:sp>
            <p:nvSpPr>
              <p:cNvPr id="258" name="Rectangle 257"/>
              <p:cNvSpPr/>
              <p:nvPr/>
            </p:nvSpPr>
            <p:spPr bwMode="auto">
              <a:xfrm>
                <a:off x="6705600" y="3505200"/>
                <a:ext cx="304800" cy="304800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itchFamily="-64" charset="0"/>
                  <a:ea typeface="+mn-ea"/>
                  <a:cs typeface="+mn-cs"/>
                </a:endParaRPr>
              </a:p>
            </p:txBody>
          </p:sp>
          <p:sp>
            <p:nvSpPr>
              <p:cNvPr id="259" name="Rectangle 258"/>
              <p:cNvSpPr/>
              <p:nvPr/>
            </p:nvSpPr>
            <p:spPr bwMode="auto">
              <a:xfrm>
                <a:off x="7391400" y="3505200"/>
                <a:ext cx="304800" cy="304800"/>
              </a:xfrm>
              <a:prstGeom prst="rect">
                <a:avLst/>
              </a:prstGeom>
              <a:solidFill>
                <a:sysClr val="window" lastClr="FFFFFF">
                  <a:lumMod val="85000"/>
                </a:sysClr>
              </a:solidFill>
              <a:ln w="25400" cap="flat" cmpd="sng" algn="ctr">
                <a:solidFill>
                  <a:sysClr val="windowText" lastClr="000000"/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itchFamily="-64" charset="0"/>
                  <a:ea typeface="+mn-ea"/>
                  <a:cs typeface="+mn-cs"/>
                </a:endParaRPr>
              </a:p>
            </p:txBody>
          </p:sp>
          <p:sp>
            <p:nvSpPr>
              <p:cNvPr id="260" name="Rectangle 259"/>
              <p:cNvSpPr/>
              <p:nvPr/>
            </p:nvSpPr>
            <p:spPr bwMode="auto">
              <a:xfrm>
                <a:off x="3962400" y="4191000"/>
                <a:ext cx="304800" cy="304800"/>
              </a:xfrm>
              <a:prstGeom prst="rect">
                <a:avLst/>
              </a:prstGeom>
              <a:solidFill>
                <a:sysClr val="windowText" lastClr="000000">
                  <a:lumMod val="95000"/>
                  <a:lumOff val="5000"/>
                </a:sysClr>
              </a:solidFill>
              <a:ln w="25400" cap="flat" cmpd="sng" algn="ctr">
                <a:solidFill>
                  <a:sysClr val="windowText" lastClr="000000"/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itchFamily="-64" charset="0"/>
                  <a:ea typeface="+mn-ea"/>
                  <a:cs typeface="+mn-cs"/>
                </a:endParaRPr>
              </a:p>
            </p:txBody>
          </p:sp>
          <p:sp>
            <p:nvSpPr>
              <p:cNvPr id="261" name="Rectangle 260"/>
              <p:cNvSpPr/>
              <p:nvPr/>
            </p:nvSpPr>
            <p:spPr bwMode="auto">
              <a:xfrm>
                <a:off x="4648200" y="4191000"/>
                <a:ext cx="304800" cy="304800"/>
              </a:xfrm>
              <a:prstGeom prst="rect">
                <a:avLst/>
              </a:prstGeom>
              <a:solidFill>
                <a:sysClr val="windowText" lastClr="000000">
                  <a:lumMod val="65000"/>
                  <a:lumOff val="35000"/>
                </a:sysClr>
              </a:solidFill>
              <a:ln w="25400" cap="flat" cmpd="sng" algn="ctr">
                <a:solidFill>
                  <a:sysClr val="windowText" lastClr="000000"/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itchFamily="-64" charset="0"/>
                  <a:ea typeface="+mn-ea"/>
                  <a:cs typeface="+mn-cs"/>
                </a:endParaRPr>
              </a:p>
            </p:txBody>
          </p:sp>
          <p:sp>
            <p:nvSpPr>
              <p:cNvPr id="262" name="Rectangle 261"/>
              <p:cNvSpPr/>
              <p:nvPr/>
            </p:nvSpPr>
            <p:spPr bwMode="auto">
              <a:xfrm>
                <a:off x="5334000" y="4191000"/>
                <a:ext cx="304800" cy="304800"/>
              </a:xfrm>
              <a:prstGeom prst="rect">
                <a:avLst/>
              </a:prstGeom>
              <a:solidFill>
                <a:sysClr val="windowText" lastClr="000000">
                  <a:lumMod val="95000"/>
                  <a:lumOff val="5000"/>
                </a:sysClr>
              </a:solidFill>
              <a:ln w="25400" cap="flat" cmpd="sng" algn="ctr">
                <a:solidFill>
                  <a:sysClr val="windowText" lastClr="000000"/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itchFamily="-64" charset="0"/>
                  <a:ea typeface="+mn-ea"/>
                  <a:cs typeface="+mn-cs"/>
                </a:endParaRPr>
              </a:p>
            </p:txBody>
          </p:sp>
          <p:sp>
            <p:nvSpPr>
              <p:cNvPr id="263" name="Rectangle 262"/>
              <p:cNvSpPr/>
              <p:nvPr/>
            </p:nvSpPr>
            <p:spPr bwMode="auto">
              <a:xfrm>
                <a:off x="6019800" y="4191000"/>
                <a:ext cx="304800" cy="304800"/>
              </a:xfrm>
              <a:prstGeom prst="rect">
                <a:avLst/>
              </a:prstGeom>
              <a:solidFill>
                <a:sysClr val="window" lastClr="FFFFFF">
                  <a:lumMod val="65000"/>
                </a:sysClr>
              </a:solidFill>
              <a:ln w="25400" cap="flat" cmpd="sng" algn="ctr">
                <a:solidFill>
                  <a:sysClr val="windowText" lastClr="000000"/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itchFamily="-64" charset="0"/>
                  <a:ea typeface="+mn-ea"/>
                  <a:cs typeface="+mn-cs"/>
                </a:endParaRPr>
              </a:p>
            </p:txBody>
          </p:sp>
          <p:sp>
            <p:nvSpPr>
              <p:cNvPr id="264" name="Rectangle 263"/>
              <p:cNvSpPr/>
              <p:nvPr/>
            </p:nvSpPr>
            <p:spPr bwMode="auto">
              <a:xfrm>
                <a:off x="6705600" y="4191000"/>
                <a:ext cx="304800" cy="304800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itchFamily="-64" charset="0"/>
                  <a:ea typeface="+mn-ea"/>
                  <a:cs typeface="+mn-cs"/>
                </a:endParaRPr>
              </a:p>
            </p:txBody>
          </p:sp>
          <p:sp>
            <p:nvSpPr>
              <p:cNvPr id="265" name="Rectangle 264"/>
              <p:cNvSpPr/>
              <p:nvPr/>
            </p:nvSpPr>
            <p:spPr bwMode="auto">
              <a:xfrm>
                <a:off x="7391400" y="4191000"/>
                <a:ext cx="304800" cy="304800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itchFamily="-64" charset="0"/>
                  <a:ea typeface="+mn-ea"/>
                  <a:cs typeface="+mn-cs"/>
                </a:endParaRPr>
              </a:p>
            </p:txBody>
          </p:sp>
          <p:sp>
            <p:nvSpPr>
              <p:cNvPr id="266" name="Rectangle 265"/>
              <p:cNvSpPr/>
              <p:nvPr/>
            </p:nvSpPr>
            <p:spPr bwMode="auto">
              <a:xfrm>
                <a:off x="3962400" y="4876800"/>
                <a:ext cx="304800" cy="304800"/>
              </a:xfrm>
              <a:prstGeom prst="rect">
                <a:avLst/>
              </a:prstGeom>
              <a:solidFill>
                <a:sysClr val="windowText" lastClr="000000">
                  <a:lumMod val="95000"/>
                  <a:lumOff val="5000"/>
                </a:sysClr>
              </a:solidFill>
              <a:ln w="25400" cap="flat" cmpd="sng" algn="ctr">
                <a:solidFill>
                  <a:sysClr val="windowText" lastClr="000000"/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itchFamily="-64" charset="0"/>
                  <a:ea typeface="+mn-ea"/>
                  <a:cs typeface="+mn-cs"/>
                </a:endParaRPr>
              </a:p>
            </p:txBody>
          </p:sp>
          <p:sp>
            <p:nvSpPr>
              <p:cNvPr id="267" name="Rectangle 266"/>
              <p:cNvSpPr/>
              <p:nvPr/>
            </p:nvSpPr>
            <p:spPr bwMode="auto">
              <a:xfrm>
                <a:off x="4648200" y="4876800"/>
                <a:ext cx="304800" cy="304800"/>
              </a:xfrm>
              <a:prstGeom prst="rect">
                <a:avLst/>
              </a:prstGeom>
              <a:solidFill>
                <a:sysClr val="windowText" lastClr="000000">
                  <a:lumMod val="95000"/>
                  <a:lumOff val="5000"/>
                </a:sysClr>
              </a:solidFill>
              <a:ln w="25400" cap="flat" cmpd="sng" algn="ctr">
                <a:solidFill>
                  <a:sysClr val="windowText" lastClr="000000"/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itchFamily="-64" charset="0"/>
                  <a:ea typeface="+mn-ea"/>
                  <a:cs typeface="+mn-cs"/>
                </a:endParaRPr>
              </a:p>
            </p:txBody>
          </p:sp>
          <p:sp>
            <p:nvSpPr>
              <p:cNvPr id="268" name="Rectangle 267"/>
              <p:cNvSpPr/>
              <p:nvPr/>
            </p:nvSpPr>
            <p:spPr bwMode="auto">
              <a:xfrm>
                <a:off x="5334000" y="4876800"/>
                <a:ext cx="304800" cy="304800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itchFamily="-64" charset="0"/>
                  <a:ea typeface="+mn-ea"/>
                  <a:cs typeface="+mn-cs"/>
                </a:endParaRPr>
              </a:p>
            </p:txBody>
          </p:sp>
          <p:sp>
            <p:nvSpPr>
              <p:cNvPr id="269" name="Rectangle 268"/>
              <p:cNvSpPr/>
              <p:nvPr/>
            </p:nvSpPr>
            <p:spPr bwMode="auto">
              <a:xfrm>
                <a:off x="6019800" y="4876800"/>
                <a:ext cx="304800" cy="304800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itchFamily="-64" charset="0"/>
                  <a:ea typeface="+mn-ea"/>
                  <a:cs typeface="+mn-cs"/>
                </a:endParaRPr>
              </a:p>
            </p:txBody>
          </p:sp>
          <p:sp>
            <p:nvSpPr>
              <p:cNvPr id="270" name="Rectangle 269"/>
              <p:cNvSpPr/>
              <p:nvPr/>
            </p:nvSpPr>
            <p:spPr bwMode="auto">
              <a:xfrm>
                <a:off x="6705600" y="4876800"/>
                <a:ext cx="304800" cy="304800"/>
              </a:xfrm>
              <a:prstGeom prst="rect">
                <a:avLst/>
              </a:prstGeom>
              <a:solidFill>
                <a:sysClr val="window" lastClr="FFFFFF">
                  <a:lumMod val="85000"/>
                </a:sysClr>
              </a:solidFill>
              <a:ln w="25400" cap="flat" cmpd="sng" algn="ctr">
                <a:solidFill>
                  <a:sysClr val="windowText" lastClr="000000"/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itchFamily="-64" charset="0"/>
                  <a:ea typeface="+mn-ea"/>
                  <a:cs typeface="+mn-cs"/>
                </a:endParaRPr>
              </a:p>
            </p:txBody>
          </p:sp>
          <p:sp>
            <p:nvSpPr>
              <p:cNvPr id="271" name="Rectangle 270"/>
              <p:cNvSpPr/>
              <p:nvPr/>
            </p:nvSpPr>
            <p:spPr bwMode="auto">
              <a:xfrm>
                <a:off x="7391400" y="4876800"/>
                <a:ext cx="304800" cy="304800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itchFamily="-64" charset="0"/>
                  <a:ea typeface="+mn-ea"/>
                  <a:cs typeface="+mn-cs"/>
                </a:endParaRPr>
              </a:p>
            </p:txBody>
          </p:sp>
          <p:sp>
            <p:nvSpPr>
              <p:cNvPr id="272" name="Rectangle 271"/>
              <p:cNvSpPr/>
              <p:nvPr/>
            </p:nvSpPr>
            <p:spPr bwMode="auto">
              <a:xfrm>
                <a:off x="3962400" y="5562600"/>
                <a:ext cx="304800" cy="304800"/>
              </a:xfrm>
              <a:prstGeom prst="rect">
                <a:avLst/>
              </a:prstGeom>
              <a:solidFill>
                <a:sysClr val="window" lastClr="FFFFFF">
                  <a:lumMod val="65000"/>
                </a:sysClr>
              </a:solidFill>
              <a:ln w="25400" cap="flat" cmpd="sng" algn="ctr">
                <a:solidFill>
                  <a:sysClr val="windowText" lastClr="000000"/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itchFamily="-64" charset="0"/>
                  <a:ea typeface="+mn-ea"/>
                  <a:cs typeface="+mn-cs"/>
                </a:endParaRPr>
              </a:p>
            </p:txBody>
          </p:sp>
          <p:sp>
            <p:nvSpPr>
              <p:cNvPr id="273" name="Rectangle 272"/>
              <p:cNvSpPr/>
              <p:nvPr/>
            </p:nvSpPr>
            <p:spPr bwMode="auto">
              <a:xfrm>
                <a:off x="4648200" y="5562600"/>
                <a:ext cx="304800" cy="304800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itchFamily="-64" charset="0"/>
                  <a:ea typeface="+mn-ea"/>
                  <a:cs typeface="+mn-cs"/>
                </a:endParaRPr>
              </a:p>
            </p:txBody>
          </p:sp>
          <p:sp>
            <p:nvSpPr>
              <p:cNvPr id="274" name="Rectangle 273"/>
              <p:cNvSpPr/>
              <p:nvPr/>
            </p:nvSpPr>
            <p:spPr bwMode="auto">
              <a:xfrm>
                <a:off x="5334000" y="5562600"/>
                <a:ext cx="304800" cy="304800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itchFamily="-64" charset="0"/>
                  <a:ea typeface="+mn-ea"/>
                  <a:cs typeface="+mn-cs"/>
                </a:endParaRPr>
              </a:p>
            </p:txBody>
          </p:sp>
          <p:sp>
            <p:nvSpPr>
              <p:cNvPr id="275" name="Rectangle 274"/>
              <p:cNvSpPr/>
              <p:nvPr/>
            </p:nvSpPr>
            <p:spPr bwMode="auto">
              <a:xfrm>
                <a:off x="6019800" y="5562600"/>
                <a:ext cx="304800" cy="304800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itchFamily="-64" charset="0"/>
                  <a:ea typeface="+mn-ea"/>
                  <a:cs typeface="+mn-cs"/>
                </a:endParaRPr>
              </a:p>
            </p:txBody>
          </p:sp>
          <p:sp>
            <p:nvSpPr>
              <p:cNvPr id="276" name="Rectangle 275"/>
              <p:cNvSpPr/>
              <p:nvPr/>
            </p:nvSpPr>
            <p:spPr bwMode="auto">
              <a:xfrm>
                <a:off x="6705600" y="5562600"/>
                <a:ext cx="304800" cy="304800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itchFamily="-64" charset="0"/>
                  <a:ea typeface="+mn-ea"/>
                  <a:cs typeface="+mn-cs"/>
                </a:endParaRPr>
              </a:p>
            </p:txBody>
          </p:sp>
          <p:sp>
            <p:nvSpPr>
              <p:cNvPr id="277" name="Rectangle 276"/>
              <p:cNvSpPr/>
              <p:nvPr/>
            </p:nvSpPr>
            <p:spPr bwMode="auto">
              <a:xfrm>
                <a:off x="7391400" y="5562600"/>
                <a:ext cx="304800" cy="304800"/>
              </a:xfrm>
              <a:prstGeom prst="rect">
                <a:avLst/>
              </a:prstGeom>
              <a:solidFill>
                <a:sysClr val="window" lastClr="FFFFFF">
                  <a:lumMod val="65000"/>
                </a:sysClr>
              </a:solidFill>
              <a:ln w="25400" cap="flat" cmpd="sng" algn="ctr">
                <a:solidFill>
                  <a:sysClr val="windowText" lastClr="000000"/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itchFamily="-6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241" name="TextBox 240"/>
            <p:cNvSpPr txBox="1"/>
            <p:nvPr/>
          </p:nvSpPr>
          <p:spPr>
            <a:xfrm>
              <a:off x="4267200" y="1688068"/>
              <a:ext cx="30428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Observed Random Variables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78" name="Group 321"/>
          <p:cNvGrpSpPr/>
          <p:nvPr/>
        </p:nvGrpSpPr>
        <p:grpSpPr>
          <a:xfrm>
            <a:off x="4305297" y="2617232"/>
            <a:ext cx="3429000" cy="3429000"/>
            <a:chOff x="4381500" y="2857500"/>
            <a:chExt cx="3429000" cy="3429000"/>
          </a:xfrm>
        </p:grpSpPr>
        <p:cxnSp>
          <p:nvCxnSpPr>
            <p:cNvPr id="279" name="Straight Connector 278"/>
            <p:cNvCxnSpPr>
              <a:stCxn id="330" idx="6"/>
              <a:endCxn id="334" idx="2"/>
            </p:cNvCxnSpPr>
            <p:nvPr/>
          </p:nvCxnSpPr>
          <p:spPr bwMode="auto">
            <a:xfrm>
              <a:off x="4495800" y="2857500"/>
              <a:ext cx="3200400" cy="0"/>
            </a:xfrm>
            <a:prstGeom prst="line">
              <a:avLst/>
            </a:prstGeom>
            <a:noFill/>
            <a:ln w="38100" cap="flat" cmpd="sng" algn="ctr">
              <a:solidFill>
                <a:srgbClr val="C0504D"/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280" name="Straight Connector 279"/>
            <p:cNvCxnSpPr>
              <a:stCxn id="336" idx="6"/>
              <a:endCxn id="340" idx="2"/>
            </p:cNvCxnSpPr>
            <p:nvPr/>
          </p:nvCxnSpPr>
          <p:spPr bwMode="auto">
            <a:xfrm>
              <a:off x="4495800" y="3543300"/>
              <a:ext cx="3200400" cy="0"/>
            </a:xfrm>
            <a:prstGeom prst="line">
              <a:avLst/>
            </a:prstGeom>
            <a:noFill/>
            <a:ln w="38100" cap="flat" cmpd="sng" algn="ctr">
              <a:solidFill>
                <a:srgbClr val="C0504D"/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281" name="Straight Connector 280"/>
            <p:cNvCxnSpPr>
              <a:stCxn id="342" idx="6"/>
              <a:endCxn id="346" idx="2"/>
            </p:cNvCxnSpPr>
            <p:nvPr/>
          </p:nvCxnSpPr>
          <p:spPr bwMode="auto">
            <a:xfrm>
              <a:off x="4495800" y="4229100"/>
              <a:ext cx="3200400" cy="0"/>
            </a:xfrm>
            <a:prstGeom prst="line">
              <a:avLst/>
            </a:prstGeom>
            <a:noFill/>
            <a:ln w="38100" cap="flat" cmpd="sng" algn="ctr">
              <a:solidFill>
                <a:srgbClr val="C0504D"/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282" name="Straight Connector 281"/>
            <p:cNvCxnSpPr>
              <a:stCxn id="348" idx="6"/>
              <a:endCxn id="352" idx="2"/>
            </p:cNvCxnSpPr>
            <p:nvPr/>
          </p:nvCxnSpPr>
          <p:spPr bwMode="auto">
            <a:xfrm>
              <a:off x="4495800" y="4914900"/>
              <a:ext cx="3200400" cy="0"/>
            </a:xfrm>
            <a:prstGeom prst="line">
              <a:avLst/>
            </a:prstGeom>
            <a:noFill/>
            <a:ln w="38100" cap="flat" cmpd="sng" algn="ctr">
              <a:solidFill>
                <a:srgbClr val="C0504D"/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283" name="Straight Connector 282"/>
            <p:cNvCxnSpPr>
              <a:stCxn id="354" idx="6"/>
              <a:endCxn id="358" idx="2"/>
            </p:cNvCxnSpPr>
            <p:nvPr/>
          </p:nvCxnSpPr>
          <p:spPr bwMode="auto">
            <a:xfrm>
              <a:off x="4495800" y="5600700"/>
              <a:ext cx="3200400" cy="0"/>
            </a:xfrm>
            <a:prstGeom prst="line">
              <a:avLst/>
            </a:prstGeom>
            <a:noFill/>
            <a:ln w="38100" cap="flat" cmpd="sng" algn="ctr">
              <a:solidFill>
                <a:srgbClr val="C0504D"/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284" name="Straight Connector 283"/>
            <p:cNvCxnSpPr>
              <a:stCxn id="360" idx="6"/>
              <a:endCxn id="364" idx="2"/>
            </p:cNvCxnSpPr>
            <p:nvPr/>
          </p:nvCxnSpPr>
          <p:spPr bwMode="auto">
            <a:xfrm>
              <a:off x="4495800" y="6286500"/>
              <a:ext cx="3200400" cy="0"/>
            </a:xfrm>
            <a:prstGeom prst="line">
              <a:avLst/>
            </a:prstGeom>
            <a:noFill/>
            <a:ln w="38100" cap="flat" cmpd="sng" algn="ctr">
              <a:solidFill>
                <a:srgbClr val="C0504D"/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285" name="Straight Connector 284"/>
            <p:cNvCxnSpPr>
              <a:stCxn id="330" idx="4"/>
              <a:endCxn id="360" idx="0"/>
            </p:cNvCxnSpPr>
            <p:nvPr/>
          </p:nvCxnSpPr>
          <p:spPr bwMode="auto">
            <a:xfrm rot="5400000">
              <a:off x="2781300" y="4572000"/>
              <a:ext cx="3200400" cy="0"/>
            </a:xfrm>
            <a:prstGeom prst="line">
              <a:avLst/>
            </a:prstGeom>
            <a:noFill/>
            <a:ln w="38100" cap="flat" cmpd="sng" algn="ctr">
              <a:solidFill>
                <a:srgbClr val="C0504D"/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286" name="Straight Connector 285"/>
            <p:cNvCxnSpPr>
              <a:stCxn id="329" idx="4"/>
              <a:endCxn id="359" idx="0"/>
            </p:cNvCxnSpPr>
            <p:nvPr/>
          </p:nvCxnSpPr>
          <p:spPr bwMode="auto">
            <a:xfrm rot="5400000">
              <a:off x="3467100" y="4572000"/>
              <a:ext cx="3200400" cy="0"/>
            </a:xfrm>
            <a:prstGeom prst="line">
              <a:avLst/>
            </a:prstGeom>
            <a:noFill/>
            <a:ln w="38100" cap="flat" cmpd="sng" algn="ctr">
              <a:solidFill>
                <a:srgbClr val="C0504D"/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287" name="Straight Connector 286"/>
            <p:cNvCxnSpPr>
              <a:stCxn id="331" idx="4"/>
              <a:endCxn id="361" idx="0"/>
            </p:cNvCxnSpPr>
            <p:nvPr/>
          </p:nvCxnSpPr>
          <p:spPr bwMode="auto">
            <a:xfrm rot="5400000">
              <a:off x="4152900" y="4572000"/>
              <a:ext cx="3200400" cy="0"/>
            </a:xfrm>
            <a:prstGeom prst="line">
              <a:avLst/>
            </a:prstGeom>
            <a:noFill/>
            <a:ln w="38100" cap="flat" cmpd="sng" algn="ctr">
              <a:solidFill>
                <a:srgbClr val="C0504D"/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288" name="Straight Connector 287"/>
            <p:cNvCxnSpPr>
              <a:stCxn id="332" idx="4"/>
              <a:endCxn id="362" idx="0"/>
            </p:cNvCxnSpPr>
            <p:nvPr/>
          </p:nvCxnSpPr>
          <p:spPr bwMode="auto">
            <a:xfrm rot="5400000">
              <a:off x="4838700" y="4572000"/>
              <a:ext cx="3200400" cy="0"/>
            </a:xfrm>
            <a:prstGeom prst="line">
              <a:avLst/>
            </a:prstGeom>
            <a:noFill/>
            <a:ln w="38100" cap="flat" cmpd="sng" algn="ctr">
              <a:solidFill>
                <a:srgbClr val="C0504D"/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289" name="Straight Connector 288"/>
            <p:cNvCxnSpPr>
              <a:stCxn id="333" idx="4"/>
              <a:endCxn id="363" idx="0"/>
            </p:cNvCxnSpPr>
            <p:nvPr/>
          </p:nvCxnSpPr>
          <p:spPr bwMode="auto">
            <a:xfrm rot="5400000">
              <a:off x="5524500" y="4572000"/>
              <a:ext cx="3200400" cy="0"/>
            </a:xfrm>
            <a:prstGeom prst="line">
              <a:avLst/>
            </a:prstGeom>
            <a:noFill/>
            <a:ln w="38100" cap="flat" cmpd="sng" algn="ctr">
              <a:solidFill>
                <a:srgbClr val="C0504D"/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290" name="Straight Connector 289"/>
            <p:cNvCxnSpPr>
              <a:stCxn id="334" idx="4"/>
              <a:endCxn id="364" idx="0"/>
            </p:cNvCxnSpPr>
            <p:nvPr/>
          </p:nvCxnSpPr>
          <p:spPr bwMode="auto">
            <a:xfrm rot="5400000">
              <a:off x="6210300" y="4572000"/>
              <a:ext cx="3200400" cy="0"/>
            </a:xfrm>
            <a:prstGeom prst="line">
              <a:avLst/>
            </a:prstGeom>
            <a:noFill/>
            <a:ln w="38100" cap="flat" cmpd="sng" algn="ctr">
              <a:solidFill>
                <a:srgbClr val="C0504D"/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</p:grpSp>
      <p:grpSp>
        <p:nvGrpSpPr>
          <p:cNvPr id="291" name="Group 397"/>
          <p:cNvGrpSpPr/>
          <p:nvPr/>
        </p:nvGrpSpPr>
        <p:grpSpPr>
          <a:xfrm>
            <a:off x="3962397" y="2274332"/>
            <a:ext cx="3691078" cy="3691078"/>
            <a:chOff x="3962397" y="2274332"/>
            <a:chExt cx="3691078" cy="3691078"/>
          </a:xfrm>
        </p:grpSpPr>
        <p:cxnSp>
          <p:nvCxnSpPr>
            <p:cNvPr id="292" name="Straight Connector 291"/>
            <p:cNvCxnSpPr>
              <a:endCxn id="329" idx="1"/>
            </p:cNvCxnSpPr>
            <p:nvPr/>
          </p:nvCxnSpPr>
          <p:spPr bwMode="auto">
            <a:xfrm rot="16200000" flipH="1">
              <a:off x="4648197" y="2274332"/>
              <a:ext cx="262078" cy="262078"/>
            </a:xfrm>
            <a:prstGeom prst="line">
              <a:avLst/>
            </a:prstGeom>
            <a:noFill/>
            <a:ln w="38100" cap="flat" cmpd="sng" algn="ctr">
              <a:solidFill>
                <a:srgbClr val="4F81BD"/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293" name="Straight Connector 292"/>
            <p:cNvCxnSpPr>
              <a:endCxn id="330" idx="1"/>
            </p:cNvCxnSpPr>
            <p:nvPr/>
          </p:nvCxnSpPr>
          <p:spPr bwMode="auto">
            <a:xfrm rot="16200000" flipH="1">
              <a:off x="3962397" y="2274332"/>
              <a:ext cx="262078" cy="262078"/>
            </a:xfrm>
            <a:prstGeom prst="line">
              <a:avLst/>
            </a:prstGeom>
            <a:noFill/>
            <a:ln w="38100" cap="flat" cmpd="sng" algn="ctr">
              <a:solidFill>
                <a:srgbClr val="4F81BD"/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294" name="Straight Connector 293"/>
            <p:cNvCxnSpPr>
              <a:endCxn id="331" idx="1"/>
            </p:cNvCxnSpPr>
            <p:nvPr/>
          </p:nvCxnSpPr>
          <p:spPr bwMode="auto">
            <a:xfrm rot="16200000" flipH="1">
              <a:off x="5333997" y="2274332"/>
              <a:ext cx="262078" cy="262078"/>
            </a:xfrm>
            <a:prstGeom prst="line">
              <a:avLst/>
            </a:prstGeom>
            <a:noFill/>
            <a:ln w="38100" cap="flat" cmpd="sng" algn="ctr">
              <a:solidFill>
                <a:srgbClr val="4F81BD"/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295" name="Straight Connector 294"/>
            <p:cNvCxnSpPr>
              <a:endCxn id="332" idx="1"/>
            </p:cNvCxnSpPr>
            <p:nvPr/>
          </p:nvCxnSpPr>
          <p:spPr bwMode="auto">
            <a:xfrm rot="16200000" flipH="1">
              <a:off x="6019797" y="2274332"/>
              <a:ext cx="262078" cy="262078"/>
            </a:xfrm>
            <a:prstGeom prst="line">
              <a:avLst/>
            </a:prstGeom>
            <a:noFill/>
            <a:ln w="38100" cap="flat" cmpd="sng" algn="ctr">
              <a:solidFill>
                <a:srgbClr val="4F81BD"/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296" name="Straight Connector 295"/>
            <p:cNvCxnSpPr>
              <a:endCxn id="333" idx="1"/>
            </p:cNvCxnSpPr>
            <p:nvPr/>
          </p:nvCxnSpPr>
          <p:spPr bwMode="auto">
            <a:xfrm rot="16200000" flipH="1">
              <a:off x="6705597" y="2274332"/>
              <a:ext cx="262078" cy="262078"/>
            </a:xfrm>
            <a:prstGeom prst="line">
              <a:avLst/>
            </a:prstGeom>
            <a:noFill/>
            <a:ln w="38100" cap="flat" cmpd="sng" algn="ctr">
              <a:solidFill>
                <a:srgbClr val="4F81BD"/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297" name="Straight Connector 296"/>
            <p:cNvCxnSpPr>
              <a:endCxn id="334" idx="1"/>
            </p:cNvCxnSpPr>
            <p:nvPr/>
          </p:nvCxnSpPr>
          <p:spPr bwMode="auto">
            <a:xfrm rot="16200000" flipH="1">
              <a:off x="7391397" y="2274332"/>
              <a:ext cx="262078" cy="262078"/>
            </a:xfrm>
            <a:prstGeom prst="line">
              <a:avLst/>
            </a:prstGeom>
            <a:noFill/>
            <a:ln w="38100" cap="flat" cmpd="sng" algn="ctr">
              <a:solidFill>
                <a:srgbClr val="4F81BD"/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298" name="Straight Connector 297"/>
            <p:cNvCxnSpPr>
              <a:endCxn id="335" idx="1"/>
            </p:cNvCxnSpPr>
            <p:nvPr/>
          </p:nvCxnSpPr>
          <p:spPr bwMode="auto">
            <a:xfrm rot="16200000" flipH="1">
              <a:off x="4648197" y="2960132"/>
              <a:ext cx="262078" cy="262078"/>
            </a:xfrm>
            <a:prstGeom prst="line">
              <a:avLst/>
            </a:prstGeom>
            <a:noFill/>
            <a:ln w="38100" cap="flat" cmpd="sng" algn="ctr">
              <a:solidFill>
                <a:srgbClr val="4F81BD"/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299" name="Straight Connector 298"/>
            <p:cNvCxnSpPr>
              <a:endCxn id="336" idx="1"/>
            </p:cNvCxnSpPr>
            <p:nvPr/>
          </p:nvCxnSpPr>
          <p:spPr bwMode="auto">
            <a:xfrm rot="16200000" flipH="1">
              <a:off x="3962397" y="2960132"/>
              <a:ext cx="262078" cy="262078"/>
            </a:xfrm>
            <a:prstGeom prst="line">
              <a:avLst/>
            </a:prstGeom>
            <a:noFill/>
            <a:ln w="38100" cap="flat" cmpd="sng" algn="ctr">
              <a:solidFill>
                <a:srgbClr val="4F81BD"/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300" name="Straight Connector 299"/>
            <p:cNvCxnSpPr>
              <a:endCxn id="337" idx="1"/>
            </p:cNvCxnSpPr>
            <p:nvPr/>
          </p:nvCxnSpPr>
          <p:spPr bwMode="auto">
            <a:xfrm rot="16200000" flipH="1">
              <a:off x="5333997" y="2960132"/>
              <a:ext cx="262078" cy="262078"/>
            </a:xfrm>
            <a:prstGeom prst="line">
              <a:avLst/>
            </a:prstGeom>
            <a:noFill/>
            <a:ln w="38100" cap="flat" cmpd="sng" algn="ctr">
              <a:solidFill>
                <a:srgbClr val="4F81BD"/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301" name="Straight Connector 300"/>
            <p:cNvCxnSpPr>
              <a:endCxn id="338" idx="1"/>
            </p:cNvCxnSpPr>
            <p:nvPr/>
          </p:nvCxnSpPr>
          <p:spPr bwMode="auto">
            <a:xfrm rot="16200000" flipH="1">
              <a:off x="6019797" y="2960132"/>
              <a:ext cx="262078" cy="262078"/>
            </a:xfrm>
            <a:prstGeom prst="line">
              <a:avLst/>
            </a:prstGeom>
            <a:noFill/>
            <a:ln w="38100" cap="flat" cmpd="sng" algn="ctr">
              <a:solidFill>
                <a:srgbClr val="4F81BD"/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302" name="Straight Connector 301"/>
            <p:cNvCxnSpPr>
              <a:endCxn id="339" idx="1"/>
            </p:cNvCxnSpPr>
            <p:nvPr/>
          </p:nvCxnSpPr>
          <p:spPr bwMode="auto">
            <a:xfrm rot="16200000" flipH="1">
              <a:off x="6705597" y="2960132"/>
              <a:ext cx="262078" cy="262078"/>
            </a:xfrm>
            <a:prstGeom prst="line">
              <a:avLst/>
            </a:prstGeom>
            <a:noFill/>
            <a:ln w="38100" cap="flat" cmpd="sng" algn="ctr">
              <a:solidFill>
                <a:srgbClr val="4F81BD"/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303" name="Straight Connector 302"/>
            <p:cNvCxnSpPr>
              <a:endCxn id="340" idx="1"/>
            </p:cNvCxnSpPr>
            <p:nvPr/>
          </p:nvCxnSpPr>
          <p:spPr bwMode="auto">
            <a:xfrm rot="16200000" flipH="1">
              <a:off x="7391397" y="2960132"/>
              <a:ext cx="262078" cy="262078"/>
            </a:xfrm>
            <a:prstGeom prst="line">
              <a:avLst/>
            </a:prstGeom>
            <a:noFill/>
            <a:ln w="38100" cap="flat" cmpd="sng" algn="ctr">
              <a:solidFill>
                <a:srgbClr val="4F81BD"/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304" name="Straight Connector 303"/>
            <p:cNvCxnSpPr>
              <a:endCxn id="341" idx="1"/>
            </p:cNvCxnSpPr>
            <p:nvPr/>
          </p:nvCxnSpPr>
          <p:spPr bwMode="auto">
            <a:xfrm rot="16200000" flipH="1">
              <a:off x="4648197" y="3645932"/>
              <a:ext cx="262078" cy="262078"/>
            </a:xfrm>
            <a:prstGeom prst="line">
              <a:avLst/>
            </a:prstGeom>
            <a:noFill/>
            <a:ln w="38100" cap="flat" cmpd="sng" algn="ctr">
              <a:solidFill>
                <a:srgbClr val="4F81BD"/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305" name="Straight Connector 304"/>
            <p:cNvCxnSpPr>
              <a:endCxn id="342" idx="1"/>
            </p:cNvCxnSpPr>
            <p:nvPr/>
          </p:nvCxnSpPr>
          <p:spPr bwMode="auto">
            <a:xfrm rot="16200000" flipH="1">
              <a:off x="3962397" y="3645932"/>
              <a:ext cx="262078" cy="262078"/>
            </a:xfrm>
            <a:prstGeom prst="line">
              <a:avLst/>
            </a:prstGeom>
            <a:noFill/>
            <a:ln w="38100" cap="flat" cmpd="sng" algn="ctr">
              <a:solidFill>
                <a:srgbClr val="4F81BD"/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306" name="Straight Connector 305"/>
            <p:cNvCxnSpPr>
              <a:endCxn id="343" idx="1"/>
            </p:cNvCxnSpPr>
            <p:nvPr/>
          </p:nvCxnSpPr>
          <p:spPr bwMode="auto">
            <a:xfrm rot="16200000" flipH="1">
              <a:off x="5333997" y="3645932"/>
              <a:ext cx="262078" cy="262078"/>
            </a:xfrm>
            <a:prstGeom prst="line">
              <a:avLst/>
            </a:prstGeom>
            <a:noFill/>
            <a:ln w="38100" cap="flat" cmpd="sng" algn="ctr">
              <a:solidFill>
                <a:srgbClr val="4F81BD"/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307" name="Straight Connector 306"/>
            <p:cNvCxnSpPr>
              <a:endCxn id="344" idx="1"/>
            </p:cNvCxnSpPr>
            <p:nvPr/>
          </p:nvCxnSpPr>
          <p:spPr bwMode="auto">
            <a:xfrm rot="16200000" flipH="1">
              <a:off x="6019797" y="3645932"/>
              <a:ext cx="262078" cy="262078"/>
            </a:xfrm>
            <a:prstGeom prst="line">
              <a:avLst/>
            </a:prstGeom>
            <a:noFill/>
            <a:ln w="38100" cap="flat" cmpd="sng" algn="ctr">
              <a:solidFill>
                <a:srgbClr val="4F81BD"/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308" name="Straight Connector 307"/>
            <p:cNvCxnSpPr>
              <a:endCxn id="345" idx="1"/>
            </p:cNvCxnSpPr>
            <p:nvPr/>
          </p:nvCxnSpPr>
          <p:spPr bwMode="auto">
            <a:xfrm rot="16200000" flipH="1">
              <a:off x="6705597" y="3645932"/>
              <a:ext cx="262078" cy="262078"/>
            </a:xfrm>
            <a:prstGeom prst="line">
              <a:avLst/>
            </a:prstGeom>
            <a:noFill/>
            <a:ln w="38100" cap="flat" cmpd="sng" algn="ctr">
              <a:solidFill>
                <a:srgbClr val="4F81BD"/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309" name="Straight Connector 308"/>
            <p:cNvCxnSpPr>
              <a:endCxn id="346" idx="1"/>
            </p:cNvCxnSpPr>
            <p:nvPr/>
          </p:nvCxnSpPr>
          <p:spPr bwMode="auto">
            <a:xfrm rot="16200000" flipH="1">
              <a:off x="7391397" y="3645932"/>
              <a:ext cx="262078" cy="262078"/>
            </a:xfrm>
            <a:prstGeom prst="line">
              <a:avLst/>
            </a:prstGeom>
            <a:noFill/>
            <a:ln w="38100" cap="flat" cmpd="sng" algn="ctr">
              <a:solidFill>
                <a:srgbClr val="4F81BD"/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310" name="Straight Connector 309"/>
            <p:cNvCxnSpPr>
              <a:endCxn id="347" idx="1"/>
            </p:cNvCxnSpPr>
            <p:nvPr/>
          </p:nvCxnSpPr>
          <p:spPr bwMode="auto">
            <a:xfrm rot="16200000" flipH="1">
              <a:off x="4648197" y="4331732"/>
              <a:ext cx="262078" cy="262078"/>
            </a:xfrm>
            <a:prstGeom prst="line">
              <a:avLst/>
            </a:prstGeom>
            <a:noFill/>
            <a:ln w="38100" cap="flat" cmpd="sng" algn="ctr">
              <a:solidFill>
                <a:srgbClr val="4F81BD"/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311" name="Straight Connector 310"/>
            <p:cNvCxnSpPr>
              <a:endCxn id="348" idx="1"/>
            </p:cNvCxnSpPr>
            <p:nvPr/>
          </p:nvCxnSpPr>
          <p:spPr bwMode="auto">
            <a:xfrm rot="16200000" flipH="1">
              <a:off x="3962397" y="4331732"/>
              <a:ext cx="262078" cy="262078"/>
            </a:xfrm>
            <a:prstGeom prst="line">
              <a:avLst/>
            </a:prstGeom>
            <a:noFill/>
            <a:ln w="38100" cap="flat" cmpd="sng" algn="ctr">
              <a:solidFill>
                <a:srgbClr val="4F81BD"/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312" name="Straight Connector 311"/>
            <p:cNvCxnSpPr>
              <a:endCxn id="349" idx="1"/>
            </p:cNvCxnSpPr>
            <p:nvPr/>
          </p:nvCxnSpPr>
          <p:spPr bwMode="auto">
            <a:xfrm rot="16200000" flipH="1">
              <a:off x="5333997" y="4331732"/>
              <a:ext cx="262078" cy="262078"/>
            </a:xfrm>
            <a:prstGeom prst="line">
              <a:avLst/>
            </a:prstGeom>
            <a:noFill/>
            <a:ln w="38100" cap="flat" cmpd="sng" algn="ctr">
              <a:solidFill>
                <a:srgbClr val="4F81BD"/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313" name="Straight Connector 312"/>
            <p:cNvCxnSpPr>
              <a:endCxn id="350" idx="1"/>
            </p:cNvCxnSpPr>
            <p:nvPr/>
          </p:nvCxnSpPr>
          <p:spPr bwMode="auto">
            <a:xfrm rot="16200000" flipH="1">
              <a:off x="6019797" y="4331732"/>
              <a:ext cx="262078" cy="262078"/>
            </a:xfrm>
            <a:prstGeom prst="line">
              <a:avLst/>
            </a:prstGeom>
            <a:noFill/>
            <a:ln w="38100" cap="flat" cmpd="sng" algn="ctr">
              <a:solidFill>
                <a:srgbClr val="4F81BD"/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314" name="Straight Connector 313"/>
            <p:cNvCxnSpPr>
              <a:endCxn id="351" idx="1"/>
            </p:cNvCxnSpPr>
            <p:nvPr/>
          </p:nvCxnSpPr>
          <p:spPr bwMode="auto">
            <a:xfrm rot="16200000" flipH="1">
              <a:off x="6705597" y="4331732"/>
              <a:ext cx="262078" cy="262078"/>
            </a:xfrm>
            <a:prstGeom prst="line">
              <a:avLst/>
            </a:prstGeom>
            <a:noFill/>
            <a:ln w="38100" cap="flat" cmpd="sng" algn="ctr">
              <a:solidFill>
                <a:srgbClr val="4F81BD"/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315" name="Straight Connector 314"/>
            <p:cNvCxnSpPr>
              <a:endCxn id="352" idx="1"/>
            </p:cNvCxnSpPr>
            <p:nvPr/>
          </p:nvCxnSpPr>
          <p:spPr bwMode="auto">
            <a:xfrm rot="16200000" flipH="1">
              <a:off x="7391397" y="4331732"/>
              <a:ext cx="262078" cy="262078"/>
            </a:xfrm>
            <a:prstGeom prst="line">
              <a:avLst/>
            </a:prstGeom>
            <a:noFill/>
            <a:ln w="38100" cap="flat" cmpd="sng" algn="ctr">
              <a:solidFill>
                <a:srgbClr val="4F81BD"/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316" name="Straight Connector 315"/>
            <p:cNvCxnSpPr>
              <a:endCxn id="353" idx="1"/>
            </p:cNvCxnSpPr>
            <p:nvPr/>
          </p:nvCxnSpPr>
          <p:spPr bwMode="auto">
            <a:xfrm rot="16200000" flipH="1">
              <a:off x="4648197" y="5017532"/>
              <a:ext cx="262078" cy="262078"/>
            </a:xfrm>
            <a:prstGeom prst="line">
              <a:avLst/>
            </a:prstGeom>
            <a:noFill/>
            <a:ln w="38100" cap="flat" cmpd="sng" algn="ctr">
              <a:solidFill>
                <a:srgbClr val="4F81BD"/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317" name="Straight Connector 316"/>
            <p:cNvCxnSpPr>
              <a:endCxn id="354" idx="1"/>
            </p:cNvCxnSpPr>
            <p:nvPr/>
          </p:nvCxnSpPr>
          <p:spPr bwMode="auto">
            <a:xfrm rot="16200000" flipH="1">
              <a:off x="3962397" y="5017532"/>
              <a:ext cx="262078" cy="262078"/>
            </a:xfrm>
            <a:prstGeom prst="line">
              <a:avLst/>
            </a:prstGeom>
            <a:noFill/>
            <a:ln w="38100" cap="flat" cmpd="sng" algn="ctr">
              <a:solidFill>
                <a:srgbClr val="4F81BD"/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318" name="Straight Connector 317"/>
            <p:cNvCxnSpPr>
              <a:endCxn id="355" idx="1"/>
            </p:cNvCxnSpPr>
            <p:nvPr/>
          </p:nvCxnSpPr>
          <p:spPr bwMode="auto">
            <a:xfrm rot="16200000" flipH="1">
              <a:off x="5333997" y="5017532"/>
              <a:ext cx="262078" cy="262078"/>
            </a:xfrm>
            <a:prstGeom prst="line">
              <a:avLst/>
            </a:prstGeom>
            <a:noFill/>
            <a:ln w="38100" cap="flat" cmpd="sng" algn="ctr">
              <a:solidFill>
                <a:srgbClr val="4F81BD"/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319" name="Straight Connector 318"/>
            <p:cNvCxnSpPr>
              <a:endCxn id="356" idx="1"/>
            </p:cNvCxnSpPr>
            <p:nvPr/>
          </p:nvCxnSpPr>
          <p:spPr bwMode="auto">
            <a:xfrm rot="16200000" flipH="1">
              <a:off x="6019797" y="5017532"/>
              <a:ext cx="262078" cy="262078"/>
            </a:xfrm>
            <a:prstGeom prst="line">
              <a:avLst/>
            </a:prstGeom>
            <a:noFill/>
            <a:ln w="38100" cap="flat" cmpd="sng" algn="ctr">
              <a:solidFill>
                <a:srgbClr val="4F81BD"/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320" name="Straight Connector 319"/>
            <p:cNvCxnSpPr>
              <a:endCxn id="357" idx="1"/>
            </p:cNvCxnSpPr>
            <p:nvPr/>
          </p:nvCxnSpPr>
          <p:spPr bwMode="auto">
            <a:xfrm rot="16200000" flipH="1">
              <a:off x="6705597" y="5017532"/>
              <a:ext cx="262078" cy="262078"/>
            </a:xfrm>
            <a:prstGeom prst="line">
              <a:avLst/>
            </a:prstGeom>
            <a:noFill/>
            <a:ln w="38100" cap="flat" cmpd="sng" algn="ctr">
              <a:solidFill>
                <a:srgbClr val="4F81BD"/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321" name="Straight Connector 320"/>
            <p:cNvCxnSpPr>
              <a:endCxn id="358" idx="1"/>
            </p:cNvCxnSpPr>
            <p:nvPr/>
          </p:nvCxnSpPr>
          <p:spPr bwMode="auto">
            <a:xfrm rot="16200000" flipH="1">
              <a:off x="7391397" y="5017532"/>
              <a:ext cx="262078" cy="262078"/>
            </a:xfrm>
            <a:prstGeom prst="line">
              <a:avLst/>
            </a:prstGeom>
            <a:noFill/>
            <a:ln w="38100" cap="flat" cmpd="sng" algn="ctr">
              <a:solidFill>
                <a:srgbClr val="4F81BD"/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322" name="Straight Connector 321"/>
            <p:cNvCxnSpPr>
              <a:endCxn id="359" idx="1"/>
            </p:cNvCxnSpPr>
            <p:nvPr/>
          </p:nvCxnSpPr>
          <p:spPr bwMode="auto">
            <a:xfrm rot="16200000" flipH="1">
              <a:off x="4648197" y="5703332"/>
              <a:ext cx="262078" cy="262078"/>
            </a:xfrm>
            <a:prstGeom prst="line">
              <a:avLst/>
            </a:prstGeom>
            <a:noFill/>
            <a:ln w="38100" cap="flat" cmpd="sng" algn="ctr">
              <a:solidFill>
                <a:srgbClr val="4F81BD"/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323" name="Straight Connector 322"/>
            <p:cNvCxnSpPr>
              <a:endCxn id="360" idx="1"/>
            </p:cNvCxnSpPr>
            <p:nvPr/>
          </p:nvCxnSpPr>
          <p:spPr bwMode="auto">
            <a:xfrm rot="16200000" flipH="1">
              <a:off x="3962397" y="5703332"/>
              <a:ext cx="262078" cy="262078"/>
            </a:xfrm>
            <a:prstGeom prst="line">
              <a:avLst/>
            </a:prstGeom>
            <a:noFill/>
            <a:ln w="38100" cap="flat" cmpd="sng" algn="ctr">
              <a:solidFill>
                <a:srgbClr val="4F81BD"/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324" name="Straight Connector 323"/>
            <p:cNvCxnSpPr>
              <a:endCxn id="361" idx="1"/>
            </p:cNvCxnSpPr>
            <p:nvPr/>
          </p:nvCxnSpPr>
          <p:spPr bwMode="auto">
            <a:xfrm rot="16200000" flipH="1">
              <a:off x="5333997" y="5703332"/>
              <a:ext cx="262078" cy="262078"/>
            </a:xfrm>
            <a:prstGeom prst="line">
              <a:avLst/>
            </a:prstGeom>
            <a:noFill/>
            <a:ln w="38100" cap="flat" cmpd="sng" algn="ctr">
              <a:solidFill>
                <a:srgbClr val="4F81BD"/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325" name="Straight Connector 324"/>
            <p:cNvCxnSpPr>
              <a:endCxn id="362" idx="1"/>
            </p:cNvCxnSpPr>
            <p:nvPr/>
          </p:nvCxnSpPr>
          <p:spPr bwMode="auto">
            <a:xfrm rot="16200000" flipH="1">
              <a:off x="6019797" y="5703332"/>
              <a:ext cx="262078" cy="262078"/>
            </a:xfrm>
            <a:prstGeom prst="line">
              <a:avLst/>
            </a:prstGeom>
            <a:noFill/>
            <a:ln w="38100" cap="flat" cmpd="sng" algn="ctr">
              <a:solidFill>
                <a:srgbClr val="4F81BD"/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326" name="Straight Connector 325"/>
            <p:cNvCxnSpPr>
              <a:endCxn id="363" idx="1"/>
            </p:cNvCxnSpPr>
            <p:nvPr/>
          </p:nvCxnSpPr>
          <p:spPr bwMode="auto">
            <a:xfrm rot="16200000" flipH="1">
              <a:off x="6705597" y="5703332"/>
              <a:ext cx="262078" cy="262078"/>
            </a:xfrm>
            <a:prstGeom prst="line">
              <a:avLst/>
            </a:prstGeom>
            <a:noFill/>
            <a:ln w="38100" cap="flat" cmpd="sng" algn="ctr">
              <a:solidFill>
                <a:srgbClr val="4F81BD"/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327" name="Straight Connector 326"/>
            <p:cNvCxnSpPr>
              <a:endCxn id="364" idx="1"/>
            </p:cNvCxnSpPr>
            <p:nvPr/>
          </p:nvCxnSpPr>
          <p:spPr bwMode="auto">
            <a:xfrm rot="16200000" flipH="1">
              <a:off x="7391397" y="5703332"/>
              <a:ext cx="262078" cy="262078"/>
            </a:xfrm>
            <a:prstGeom prst="line">
              <a:avLst/>
            </a:prstGeom>
            <a:noFill/>
            <a:ln w="38100" cap="flat" cmpd="sng" algn="ctr">
              <a:solidFill>
                <a:srgbClr val="4F81BD"/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</p:grpSp>
      <p:grpSp>
        <p:nvGrpSpPr>
          <p:cNvPr id="328" name="Group 398"/>
          <p:cNvGrpSpPr/>
          <p:nvPr/>
        </p:nvGrpSpPr>
        <p:grpSpPr>
          <a:xfrm>
            <a:off x="4190997" y="2502932"/>
            <a:ext cx="3657600" cy="3657600"/>
            <a:chOff x="4190997" y="2502932"/>
            <a:chExt cx="3657600" cy="3657600"/>
          </a:xfrm>
        </p:grpSpPr>
        <p:sp>
          <p:nvSpPr>
            <p:cNvPr id="329" name="Oval 328"/>
            <p:cNvSpPr/>
            <p:nvPr/>
          </p:nvSpPr>
          <p:spPr bwMode="auto">
            <a:xfrm>
              <a:off x="4876797" y="2502932"/>
              <a:ext cx="228600" cy="228600"/>
            </a:xfrm>
            <a:prstGeom prst="ellipse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-64" charset="0"/>
                <a:ea typeface="+mn-ea"/>
                <a:cs typeface="+mn-cs"/>
              </a:endParaRPr>
            </a:p>
          </p:txBody>
        </p:sp>
        <p:sp>
          <p:nvSpPr>
            <p:cNvPr id="330" name="Oval 329"/>
            <p:cNvSpPr/>
            <p:nvPr/>
          </p:nvSpPr>
          <p:spPr bwMode="auto">
            <a:xfrm>
              <a:off x="4190997" y="2502932"/>
              <a:ext cx="228600" cy="228600"/>
            </a:xfrm>
            <a:prstGeom prst="ellipse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-64" charset="0"/>
                <a:ea typeface="+mn-ea"/>
                <a:cs typeface="+mn-cs"/>
              </a:endParaRPr>
            </a:p>
          </p:txBody>
        </p:sp>
        <p:sp>
          <p:nvSpPr>
            <p:cNvPr id="331" name="Oval 330"/>
            <p:cNvSpPr/>
            <p:nvPr/>
          </p:nvSpPr>
          <p:spPr bwMode="auto">
            <a:xfrm>
              <a:off x="5562597" y="2502932"/>
              <a:ext cx="228600" cy="228600"/>
            </a:xfrm>
            <a:prstGeom prst="ellipse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-64" charset="0"/>
                <a:ea typeface="+mn-ea"/>
                <a:cs typeface="+mn-cs"/>
              </a:endParaRPr>
            </a:p>
          </p:txBody>
        </p:sp>
        <p:sp>
          <p:nvSpPr>
            <p:cNvPr id="332" name="Oval 331"/>
            <p:cNvSpPr/>
            <p:nvPr/>
          </p:nvSpPr>
          <p:spPr bwMode="auto">
            <a:xfrm>
              <a:off x="6248397" y="2502932"/>
              <a:ext cx="228600" cy="228600"/>
            </a:xfrm>
            <a:prstGeom prst="ellipse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-64" charset="0"/>
                <a:ea typeface="+mn-ea"/>
                <a:cs typeface="+mn-cs"/>
              </a:endParaRPr>
            </a:p>
          </p:txBody>
        </p:sp>
        <p:sp>
          <p:nvSpPr>
            <p:cNvPr id="333" name="Oval 332"/>
            <p:cNvSpPr/>
            <p:nvPr/>
          </p:nvSpPr>
          <p:spPr bwMode="auto">
            <a:xfrm>
              <a:off x="6934197" y="2502932"/>
              <a:ext cx="228600" cy="228600"/>
            </a:xfrm>
            <a:prstGeom prst="ellipse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-64" charset="0"/>
                <a:ea typeface="+mn-ea"/>
                <a:cs typeface="+mn-cs"/>
              </a:endParaRPr>
            </a:p>
          </p:txBody>
        </p:sp>
        <p:sp>
          <p:nvSpPr>
            <p:cNvPr id="334" name="Oval 333"/>
            <p:cNvSpPr/>
            <p:nvPr/>
          </p:nvSpPr>
          <p:spPr bwMode="auto">
            <a:xfrm>
              <a:off x="7619997" y="2502932"/>
              <a:ext cx="228600" cy="228600"/>
            </a:xfrm>
            <a:prstGeom prst="ellipse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-64" charset="0"/>
                <a:ea typeface="+mn-ea"/>
                <a:cs typeface="+mn-cs"/>
              </a:endParaRPr>
            </a:p>
          </p:txBody>
        </p:sp>
        <p:sp>
          <p:nvSpPr>
            <p:cNvPr id="335" name="Oval 334"/>
            <p:cNvSpPr/>
            <p:nvPr/>
          </p:nvSpPr>
          <p:spPr bwMode="auto">
            <a:xfrm>
              <a:off x="4876797" y="3188732"/>
              <a:ext cx="228600" cy="228600"/>
            </a:xfrm>
            <a:prstGeom prst="ellipse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-64" charset="0"/>
                <a:ea typeface="+mn-ea"/>
                <a:cs typeface="+mn-cs"/>
              </a:endParaRPr>
            </a:p>
          </p:txBody>
        </p:sp>
        <p:sp>
          <p:nvSpPr>
            <p:cNvPr id="336" name="Oval 335"/>
            <p:cNvSpPr/>
            <p:nvPr/>
          </p:nvSpPr>
          <p:spPr bwMode="auto">
            <a:xfrm>
              <a:off x="4190997" y="3188732"/>
              <a:ext cx="228600" cy="228600"/>
            </a:xfrm>
            <a:prstGeom prst="ellipse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-64" charset="0"/>
                <a:ea typeface="+mn-ea"/>
                <a:cs typeface="+mn-cs"/>
              </a:endParaRPr>
            </a:p>
          </p:txBody>
        </p:sp>
        <p:sp>
          <p:nvSpPr>
            <p:cNvPr id="337" name="Oval 336"/>
            <p:cNvSpPr/>
            <p:nvPr/>
          </p:nvSpPr>
          <p:spPr bwMode="auto">
            <a:xfrm>
              <a:off x="5562597" y="3188732"/>
              <a:ext cx="228600" cy="228600"/>
            </a:xfrm>
            <a:prstGeom prst="ellipse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-64" charset="0"/>
                <a:ea typeface="+mn-ea"/>
                <a:cs typeface="+mn-cs"/>
              </a:endParaRPr>
            </a:p>
          </p:txBody>
        </p:sp>
        <p:sp>
          <p:nvSpPr>
            <p:cNvPr id="338" name="Oval 337"/>
            <p:cNvSpPr/>
            <p:nvPr/>
          </p:nvSpPr>
          <p:spPr bwMode="auto">
            <a:xfrm>
              <a:off x="6248397" y="3188732"/>
              <a:ext cx="228600" cy="228600"/>
            </a:xfrm>
            <a:prstGeom prst="ellipse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-64" charset="0"/>
                <a:ea typeface="+mn-ea"/>
                <a:cs typeface="+mn-cs"/>
              </a:endParaRPr>
            </a:p>
          </p:txBody>
        </p:sp>
        <p:sp>
          <p:nvSpPr>
            <p:cNvPr id="339" name="Oval 338"/>
            <p:cNvSpPr/>
            <p:nvPr/>
          </p:nvSpPr>
          <p:spPr bwMode="auto">
            <a:xfrm>
              <a:off x="6934197" y="3188732"/>
              <a:ext cx="228600" cy="228600"/>
            </a:xfrm>
            <a:prstGeom prst="ellipse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-64" charset="0"/>
                <a:ea typeface="+mn-ea"/>
                <a:cs typeface="+mn-cs"/>
              </a:endParaRPr>
            </a:p>
          </p:txBody>
        </p:sp>
        <p:sp>
          <p:nvSpPr>
            <p:cNvPr id="340" name="Oval 339"/>
            <p:cNvSpPr/>
            <p:nvPr/>
          </p:nvSpPr>
          <p:spPr bwMode="auto">
            <a:xfrm>
              <a:off x="7619997" y="3188732"/>
              <a:ext cx="228600" cy="228600"/>
            </a:xfrm>
            <a:prstGeom prst="ellipse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-64" charset="0"/>
                <a:ea typeface="+mn-ea"/>
                <a:cs typeface="+mn-cs"/>
              </a:endParaRPr>
            </a:p>
          </p:txBody>
        </p:sp>
        <p:sp>
          <p:nvSpPr>
            <p:cNvPr id="341" name="Oval 340"/>
            <p:cNvSpPr/>
            <p:nvPr/>
          </p:nvSpPr>
          <p:spPr bwMode="auto">
            <a:xfrm>
              <a:off x="4876797" y="3874532"/>
              <a:ext cx="228600" cy="228600"/>
            </a:xfrm>
            <a:prstGeom prst="ellipse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-64" charset="0"/>
                <a:ea typeface="+mn-ea"/>
                <a:cs typeface="+mn-cs"/>
              </a:endParaRPr>
            </a:p>
          </p:txBody>
        </p:sp>
        <p:sp>
          <p:nvSpPr>
            <p:cNvPr id="342" name="Oval 341"/>
            <p:cNvSpPr/>
            <p:nvPr/>
          </p:nvSpPr>
          <p:spPr bwMode="auto">
            <a:xfrm>
              <a:off x="4190997" y="3874532"/>
              <a:ext cx="228600" cy="228600"/>
            </a:xfrm>
            <a:prstGeom prst="ellipse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-64" charset="0"/>
                <a:ea typeface="+mn-ea"/>
                <a:cs typeface="+mn-cs"/>
              </a:endParaRPr>
            </a:p>
          </p:txBody>
        </p:sp>
        <p:sp>
          <p:nvSpPr>
            <p:cNvPr id="343" name="Oval 342"/>
            <p:cNvSpPr/>
            <p:nvPr/>
          </p:nvSpPr>
          <p:spPr bwMode="auto">
            <a:xfrm>
              <a:off x="5562597" y="3874532"/>
              <a:ext cx="228600" cy="228600"/>
            </a:xfrm>
            <a:prstGeom prst="ellipse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-64" charset="0"/>
                <a:ea typeface="+mn-ea"/>
                <a:cs typeface="+mn-cs"/>
              </a:endParaRPr>
            </a:p>
          </p:txBody>
        </p:sp>
        <p:sp>
          <p:nvSpPr>
            <p:cNvPr id="344" name="Oval 343"/>
            <p:cNvSpPr/>
            <p:nvPr/>
          </p:nvSpPr>
          <p:spPr bwMode="auto">
            <a:xfrm>
              <a:off x="6248397" y="3874532"/>
              <a:ext cx="228600" cy="228600"/>
            </a:xfrm>
            <a:prstGeom prst="ellipse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-64" charset="0"/>
                <a:ea typeface="+mn-ea"/>
                <a:cs typeface="+mn-cs"/>
              </a:endParaRPr>
            </a:p>
          </p:txBody>
        </p:sp>
        <p:sp>
          <p:nvSpPr>
            <p:cNvPr id="345" name="Oval 344"/>
            <p:cNvSpPr/>
            <p:nvPr/>
          </p:nvSpPr>
          <p:spPr bwMode="auto">
            <a:xfrm>
              <a:off x="6934197" y="3874532"/>
              <a:ext cx="228600" cy="228600"/>
            </a:xfrm>
            <a:prstGeom prst="ellipse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-64" charset="0"/>
                <a:ea typeface="+mn-ea"/>
                <a:cs typeface="+mn-cs"/>
              </a:endParaRPr>
            </a:p>
          </p:txBody>
        </p:sp>
        <p:sp>
          <p:nvSpPr>
            <p:cNvPr id="346" name="Oval 345"/>
            <p:cNvSpPr/>
            <p:nvPr/>
          </p:nvSpPr>
          <p:spPr bwMode="auto">
            <a:xfrm>
              <a:off x="7619997" y="3874532"/>
              <a:ext cx="228600" cy="228600"/>
            </a:xfrm>
            <a:prstGeom prst="ellipse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-64" charset="0"/>
                <a:ea typeface="+mn-ea"/>
                <a:cs typeface="+mn-cs"/>
              </a:endParaRPr>
            </a:p>
          </p:txBody>
        </p:sp>
        <p:sp>
          <p:nvSpPr>
            <p:cNvPr id="347" name="Oval 346"/>
            <p:cNvSpPr/>
            <p:nvPr/>
          </p:nvSpPr>
          <p:spPr bwMode="auto">
            <a:xfrm>
              <a:off x="4876797" y="4560332"/>
              <a:ext cx="228600" cy="228600"/>
            </a:xfrm>
            <a:prstGeom prst="ellipse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-64" charset="0"/>
                <a:ea typeface="+mn-ea"/>
                <a:cs typeface="+mn-cs"/>
              </a:endParaRPr>
            </a:p>
          </p:txBody>
        </p:sp>
        <p:sp>
          <p:nvSpPr>
            <p:cNvPr id="348" name="Oval 347"/>
            <p:cNvSpPr/>
            <p:nvPr/>
          </p:nvSpPr>
          <p:spPr bwMode="auto">
            <a:xfrm>
              <a:off x="4190997" y="4560332"/>
              <a:ext cx="228600" cy="228600"/>
            </a:xfrm>
            <a:prstGeom prst="ellipse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-64" charset="0"/>
                <a:ea typeface="+mn-ea"/>
                <a:cs typeface="+mn-cs"/>
              </a:endParaRPr>
            </a:p>
          </p:txBody>
        </p:sp>
        <p:sp>
          <p:nvSpPr>
            <p:cNvPr id="349" name="Oval 348"/>
            <p:cNvSpPr/>
            <p:nvPr/>
          </p:nvSpPr>
          <p:spPr bwMode="auto">
            <a:xfrm>
              <a:off x="5562597" y="4560332"/>
              <a:ext cx="228600" cy="228600"/>
            </a:xfrm>
            <a:prstGeom prst="ellipse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-64" charset="0"/>
                <a:ea typeface="+mn-ea"/>
                <a:cs typeface="+mn-cs"/>
              </a:endParaRPr>
            </a:p>
          </p:txBody>
        </p:sp>
        <p:sp>
          <p:nvSpPr>
            <p:cNvPr id="350" name="Oval 349"/>
            <p:cNvSpPr/>
            <p:nvPr/>
          </p:nvSpPr>
          <p:spPr bwMode="auto">
            <a:xfrm>
              <a:off x="6248397" y="4560332"/>
              <a:ext cx="228600" cy="228600"/>
            </a:xfrm>
            <a:prstGeom prst="ellipse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-64" charset="0"/>
                <a:ea typeface="+mn-ea"/>
                <a:cs typeface="+mn-cs"/>
              </a:endParaRPr>
            </a:p>
          </p:txBody>
        </p:sp>
        <p:sp>
          <p:nvSpPr>
            <p:cNvPr id="351" name="Oval 350"/>
            <p:cNvSpPr/>
            <p:nvPr/>
          </p:nvSpPr>
          <p:spPr bwMode="auto">
            <a:xfrm>
              <a:off x="6934197" y="4560332"/>
              <a:ext cx="228600" cy="228600"/>
            </a:xfrm>
            <a:prstGeom prst="ellipse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-64" charset="0"/>
                <a:ea typeface="+mn-ea"/>
                <a:cs typeface="+mn-cs"/>
              </a:endParaRPr>
            </a:p>
          </p:txBody>
        </p:sp>
        <p:sp>
          <p:nvSpPr>
            <p:cNvPr id="352" name="Oval 351"/>
            <p:cNvSpPr/>
            <p:nvPr/>
          </p:nvSpPr>
          <p:spPr bwMode="auto">
            <a:xfrm>
              <a:off x="7619997" y="4560332"/>
              <a:ext cx="228600" cy="228600"/>
            </a:xfrm>
            <a:prstGeom prst="ellipse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-64" charset="0"/>
                <a:ea typeface="+mn-ea"/>
                <a:cs typeface="+mn-cs"/>
              </a:endParaRPr>
            </a:p>
          </p:txBody>
        </p:sp>
        <p:sp>
          <p:nvSpPr>
            <p:cNvPr id="353" name="Oval 352"/>
            <p:cNvSpPr/>
            <p:nvPr/>
          </p:nvSpPr>
          <p:spPr bwMode="auto">
            <a:xfrm>
              <a:off x="4876797" y="5246132"/>
              <a:ext cx="228600" cy="228600"/>
            </a:xfrm>
            <a:prstGeom prst="ellipse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-64" charset="0"/>
                <a:ea typeface="+mn-ea"/>
                <a:cs typeface="+mn-cs"/>
              </a:endParaRPr>
            </a:p>
          </p:txBody>
        </p:sp>
        <p:sp>
          <p:nvSpPr>
            <p:cNvPr id="354" name="Oval 353"/>
            <p:cNvSpPr/>
            <p:nvPr/>
          </p:nvSpPr>
          <p:spPr bwMode="auto">
            <a:xfrm>
              <a:off x="4190997" y="5246132"/>
              <a:ext cx="228600" cy="228600"/>
            </a:xfrm>
            <a:prstGeom prst="ellipse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-64" charset="0"/>
                <a:ea typeface="+mn-ea"/>
                <a:cs typeface="+mn-cs"/>
              </a:endParaRPr>
            </a:p>
          </p:txBody>
        </p:sp>
        <p:sp>
          <p:nvSpPr>
            <p:cNvPr id="355" name="Oval 354"/>
            <p:cNvSpPr/>
            <p:nvPr/>
          </p:nvSpPr>
          <p:spPr bwMode="auto">
            <a:xfrm>
              <a:off x="5562597" y="5246132"/>
              <a:ext cx="228600" cy="228600"/>
            </a:xfrm>
            <a:prstGeom prst="ellipse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-64" charset="0"/>
                <a:ea typeface="+mn-ea"/>
                <a:cs typeface="+mn-cs"/>
              </a:endParaRPr>
            </a:p>
          </p:txBody>
        </p:sp>
        <p:sp>
          <p:nvSpPr>
            <p:cNvPr id="356" name="Oval 355"/>
            <p:cNvSpPr/>
            <p:nvPr/>
          </p:nvSpPr>
          <p:spPr bwMode="auto">
            <a:xfrm>
              <a:off x="6248397" y="5246132"/>
              <a:ext cx="228600" cy="228600"/>
            </a:xfrm>
            <a:prstGeom prst="ellipse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-64" charset="0"/>
                <a:ea typeface="+mn-ea"/>
                <a:cs typeface="+mn-cs"/>
              </a:endParaRPr>
            </a:p>
          </p:txBody>
        </p:sp>
        <p:sp>
          <p:nvSpPr>
            <p:cNvPr id="357" name="Oval 356"/>
            <p:cNvSpPr/>
            <p:nvPr/>
          </p:nvSpPr>
          <p:spPr bwMode="auto">
            <a:xfrm>
              <a:off x="6934197" y="5246132"/>
              <a:ext cx="228600" cy="228600"/>
            </a:xfrm>
            <a:prstGeom prst="ellipse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-64" charset="0"/>
                <a:ea typeface="+mn-ea"/>
                <a:cs typeface="+mn-cs"/>
              </a:endParaRPr>
            </a:p>
          </p:txBody>
        </p:sp>
        <p:sp>
          <p:nvSpPr>
            <p:cNvPr id="358" name="Oval 357"/>
            <p:cNvSpPr/>
            <p:nvPr/>
          </p:nvSpPr>
          <p:spPr bwMode="auto">
            <a:xfrm>
              <a:off x="7619997" y="5246132"/>
              <a:ext cx="228600" cy="228600"/>
            </a:xfrm>
            <a:prstGeom prst="ellipse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-64" charset="0"/>
                <a:ea typeface="+mn-ea"/>
                <a:cs typeface="+mn-cs"/>
              </a:endParaRPr>
            </a:p>
          </p:txBody>
        </p:sp>
        <p:sp>
          <p:nvSpPr>
            <p:cNvPr id="359" name="Oval 358"/>
            <p:cNvSpPr/>
            <p:nvPr/>
          </p:nvSpPr>
          <p:spPr bwMode="auto">
            <a:xfrm>
              <a:off x="4876797" y="5931932"/>
              <a:ext cx="228600" cy="228600"/>
            </a:xfrm>
            <a:prstGeom prst="ellipse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-64" charset="0"/>
                <a:ea typeface="+mn-ea"/>
                <a:cs typeface="+mn-cs"/>
              </a:endParaRPr>
            </a:p>
          </p:txBody>
        </p:sp>
        <p:sp>
          <p:nvSpPr>
            <p:cNvPr id="360" name="Oval 359"/>
            <p:cNvSpPr/>
            <p:nvPr/>
          </p:nvSpPr>
          <p:spPr bwMode="auto">
            <a:xfrm>
              <a:off x="4190997" y="5931932"/>
              <a:ext cx="228600" cy="228600"/>
            </a:xfrm>
            <a:prstGeom prst="ellipse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-64" charset="0"/>
                <a:ea typeface="+mn-ea"/>
                <a:cs typeface="+mn-cs"/>
              </a:endParaRPr>
            </a:p>
          </p:txBody>
        </p:sp>
        <p:sp>
          <p:nvSpPr>
            <p:cNvPr id="361" name="Oval 360"/>
            <p:cNvSpPr/>
            <p:nvPr/>
          </p:nvSpPr>
          <p:spPr bwMode="auto">
            <a:xfrm>
              <a:off x="5562597" y="5931932"/>
              <a:ext cx="228600" cy="228600"/>
            </a:xfrm>
            <a:prstGeom prst="ellipse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-64" charset="0"/>
                <a:ea typeface="+mn-ea"/>
                <a:cs typeface="+mn-cs"/>
              </a:endParaRPr>
            </a:p>
          </p:txBody>
        </p:sp>
        <p:sp>
          <p:nvSpPr>
            <p:cNvPr id="362" name="Oval 361"/>
            <p:cNvSpPr/>
            <p:nvPr/>
          </p:nvSpPr>
          <p:spPr bwMode="auto">
            <a:xfrm>
              <a:off x="6248397" y="5931932"/>
              <a:ext cx="228600" cy="228600"/>
            </a:xfrm>
            <a:prstGeom prst="ellipse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-64" charset="0"/>
                <a:ea typeface="+mn-ea"/>
                <a:cs typeface="+mn-cs"/>
              </a:endParaRPr>
            </a:p>
          </p:txBody>
        </p:sp>
        <p:sp>
          <p:nvSpPr>
            <p:cNvPr id="363" name="Oval 362"/>
            <p:cNvSpPr/>
            <p:nvPr/>
          </p:nvSpPr>
          <p:spPr bwMode="auto">
            <a:xfrm>
              <a:off x="6934197" y="5931932"/>
              <a:ext cx="228600" cy="228600"/>
            </a:xfrm>
            <a:prstGeom prst="ellipse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-64" charset="0"/>
                <a:ea typeface="+mn-ea"/>
                <a:cs typeface="+mn-cs"/>
              </a:endParaRPr>
            </a:p>
          </p:txBody>
        </p:sp>
        <p:sp>
          <p:nvSpPr>
            <p:cNvPr id="364" name="Oval 363"/>
            <p:cNvSpPr/>
            <p:nvPr/>
          </p:nvSpPr>
          <p:spPr bwMode="auto">
            <a:xfrm>
              <a:off x="7619997" y="5931932"/>
              <a:ext cx="228600" cy="228600"/>
            </a:xfrm>
            <a:prstGeom prst="ellipse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-64" charset="0"/>
                <a:ea typeface="+mn-ea"/>
                <a:cs typeface="+mn-cs"/>
              </a:endParaRPr>
            </a:p>
          </p:txBody>
        </p:sp>
      </p:grpSp>
      <p:sp>
        <p:nvSpPr>
          <p:cNvPr id="365" name="TextBox 364"/>
          <p:cNvSpPr txBox="1"/>
          <p:nvPr/>
        </p:nvSpPr>
        <p:spPr>
          <a:xfrm rot="16200000">
            <a:off x="2287194" y="3992077"/>
            <a:ext cx="2348143" cy="369332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Latent Pixel Variables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grpSp>
        <p:nvGrpSpPr>
          <p:cNvPr id="366" name="Group 394"/>
          <p:cNvGrpSpPr/>
          <p:nvPr/>
        </p:nvGrpSpPr>
        <p:grpSpPr>
          <a:xfrm>
            <a:off x="4190997" y="2502932"/>
            <a:ext cx="3657600" cy="3657600"/>
            <a:chOff x="4267200" y="2743200"/>
            <a:chExt cx="3657600" cy="3657600"/>
          </a:xfrm>
        </p:grpSpPr>
        <p:sp>
          <p:nvSpPr>
            <p:cNvPr id="367" name="Rounded Rectangle 366"/>
            <p:cNvSpPr/>
            <p:nvPr/>
          </p:nvSpPr>
          <p:spPr bwMode="auto">
            <a:xfrm>
              <a:off x="4648200" y="2743200"/>
              <a:ext cx="152400" cy="228600"/>
            </a:xfrm>
            <a:prstGeom prst="roundRect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-64" charset="0"/>
                <a:ea typeface="+mn-ea"/>
                <a:cs typeface="+mn-cs"/>
              </a:endParaRPr>
            </a:p>
          </p:txBody>
        </p:sp>
        <p:sp>
          <p:nvSpPr>
            <p:cNvPr id="368" name="Rounded Rectangle 367"/>
            <p:cNvSpPr/>
            <p:nvPr/>
          </p:nvSpPr>
          <p:spPr bwMode="auto">
            <a:xfrm>
              <a:off x="5334000" y="2743200"/>
              <a:ext cx="152400" cy="228600"/>
            </a:xfrm>
            <a:prstGeom prst="roundRect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-64" charset="0"/>
                <a:ea typeface="+mn-ea"/>
                <a:cs typeface="+mn-cs"/>
              </a:endParaRPr>
            </a:p>
          </p:txBody>
        </p:sp>
        <p:sp>
          <p:nvSpPr>
            <p:cNvPr id="369" name="Rounded Rectangle 368"/>
            <p:cNvSpPr/>
            <p:nvPr/>
          </p:nvSpPr>
          <p:spPr bwMode="auto">
            <a:xfrm>
              <a:off x="6019800" y="2743200"/>
              <a:ext cx="152400" cy="228600"/>
            </a:xfrm>
            <a:prstGeom prst="roundRect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-64" charset="0"/>
                <a:ea typeface="+mn-ea"/>
                <a:cs typeface="+mn-cs"/>
              </a:endParaRPr>
            </a:p>
          </p:txBody>
        </p:sp>
        <p:sp>
          <p:nvSpPr>
            <p:cNvPr id="370" name="Rounded Rectangle 369"/>
            <p:cNvSpPr/>
            <p:nvPr/>
          </p:nvSpPr>
          <p:spPr bwMode="auto">
            <a:xfrm>
              <a:off x="6705600" y="2743200"/>
              <a:ext cx="152400" cy="228600"/>
            </a:xfrm>
            <a:prstGeom prst="roundRect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-64" charset="0"/>
                <a:ea typeface="+mn-ea"/>
                <a:cs typeface="+mn-cs"/>
              </a:endParaRPr>
            </a:p>
          </p:txBody>
        </p:sp>
        <p:sp>
          <p:nvSpPr>
            <p:cNvPr id="371" name="Rounded Rectangle 370"/>
            <p:cNvSpPr/>
            <p:nvPr/>
          </p:nvSpPr>
          <p:spPr bwMode="auto">
            <a:xfrm>
              <a:off x="7391400" y="2743200"/>
              <a:ext cx="152400" cy="228600"/>
            </a:xfrm>
            <a:prstGeom prst="roundRect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-64" charset="0"/>
                <a:ea typeface="+mn-ea"/>
                <a:cs typeface="+mn-cs"/>
              </a:endParaRPr>
            </a:p>
          </p:txBody>
        </p:sp>
        <p:sp>
          <p:nvSpPr>
            <p:cNvPr id="372" name="Rounded Rectangle 371"/>
            <p:cNvSpPr/>
            <p:nvPr/>
          </p:nvSpPr>
          <p:spPr bwMode="auto">
            <a:xfrm>
              <a:off x="4648200" y="3429000"/>
              <a:ext cx="152400" cy="228600"/>
            </a:xfrm>
            <a:prstGeom prst="roundRect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-64" charset="0"/>
                <a:ea typeface="+mn-ea"/>
                <a:cs typeface="+mn-cs"/>
              </a:endParaRPr>
            </a:p>
          </p:txBody>
        </p:sp>
        <p:sp>
          <p:nvSpPr>
            <p:cNvPr id="373" name="Rounded Rectangle 372"/>
            <p:cNvSpPr/>
            <p:nvPr/>
          </p:nvSpPr>
          <p:spPr bwMode="auto">
            <a:xfrm>
              <a:off x="5334000" y="3429000"/>
              <a:ext cx="152400" cy="228600"/>
            </a:xfrm>
            <a:prstGeom prst="roundRect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-64" charset="0"/>
                <a:ea typeface="+mn-ea"/>
                <a:cs typeface="+mn-cs"/>
              </a:endParaRPr>
            </a:p>
          </p:txBody>
        </p:sp>
        <p:sp>
          <p:nvSpPr>
            <p:cNvPr id="374" name="Rounded Rectangle 373"/>
            <p:cNvSpPr/>
            <p:nvPr/>
          </p:nvSpPr>
          <p:spPr bwMode="auto">
            <a:xfrm>
              <a:off x="6019800" y="3429000"/>
              <a:ext cx="152400" cy="228600"/>
            </a:xfrm>
            <a:prstGeom prst="roundRect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-64" charset="0"/>
                <a:ea typeface="+mn-ea"/>
                <a:cs typeface="+mn-cs"/>
              </a:endParaRPr>
            </a:p>
          </p:txBody>
        </p:sp>
        <p:sp>
          <p:nvSpPr>
            <p:cNvPr id="375" name="Rounded Rectangle 374"/>
            <p:cNvSpPr/>
            <p:nvPr/>
          </p:nvSpPr>
          <p:spPr bwMode="auto">
            <a:xfrm>
              <a:off x="6705600" y="3429000"/>
              <a:ext cx="152400" cy="228600"/>
            </a:xfrm>
            <a:prstGeom prst="roundRect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-64" charset="0"/>
                <a:ea typeface="+mn-ea"/>
                <a:cs typeface="+mn-cs"/>
              </a:endParaRPr>
            </a:p>
          </p:txBody>
        </p:sp>
        <p:sp>
          <p:nvSpPr>
            <p:cNvPr id="376" name="Rounded Rectangle 375"/>
            <p:cNvSpPr/>
            <p:nvPr/>
          </p:nvSpPr>
          <p:spPr bwMode="auto">
            <a:xfrm>
              <a:off x="7391400" y="3429000"/>
              <a:ext cx="152400" cy="228600"/>
            </a:xfrm>
            <a:prstGeom prst="roundRect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-64" charset="0"/>
                <a:ea typeface="+mn-ea"/>
                <a:cs typeface="+mn-cs"/>
              </a:endParaRPr>
            </a:p>
          </p:txBody>
        </p:sp>
        <p:sp>
          <p:nvSpPr>
            <p:cNvPr id="377" name="Rounded Rectangle 376"/>
            <p:cNvSpPr/>
            <p:nvPr/>
          </p:nvSpPr>
          <p:spPr bwMode="auto">
            <a:xfrm>
              <a:off x="4648200" y="4114800"/>
              <a:ext cx="152400" cy="228600"/>
            </a:xfrm>
            <a:prstGeom prst="roundRect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-64" charset="0"/>
                <a:ea typeface="+mn-ea"/>
                <a:cs typeface="+mn-cs"/>
              </a:endParaRPr>
            </a:p>
          </p:txBody>
        </p:sp>
        <p:sp>
          <p:nvSpPr>
            <p:cNvPr id="378" name="Rounded Rectangle 377"/>
            <p:cNvSpPr/>
            <p:nvPr/>
          </p:nvSpPr>
          <p:spPr bwMode="auto">
            <a:xfrm>
              <a:off x="5334000" y="4114800"/>
              <a:ext cx="152400" cy="228600"/>
            </a:xfrm>
            <a:prstGeom prst="roundRect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-64" charset="0"/>
                <a:ea typeface="+mn-ea"/>
                <a:cs typeface="+mn-cs"/>
              </a:endParaRPr>
            </a:p>
          </p:txBody>
        </p:sp>
        <p:sp>
          <p:nvSpPr>
            <p:cNvPr id="379" name="Rounded Rectangle 378"/>
            <p:cNvSpPr/>
            <p:nvPr/>
          </p:nvSpPr>
          <p:spPr bwMode="auto">
            <a:xfrm>
              <a:off x="6019800" y="4114800"/>
              <a:ext cx="152400" cy="228600"/>
            </a:xfrm>
            <a:prstGeom prst="roundRect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-64" charset="0"/>
                <a:ea typeface="+mn-ea"/>
                <a:cs typeface="+mn-cs"/>
              </a:endParaRPr>
            </a:p>
          </p:txBody>
        </p:sp>
        <p:sp>
          <p:nvSpPr>
            <p:cNvPr id="380" name="Rounded Rectangle 379"/>
            <p:cNvSpPr/>
            <p:nvPr/>
          </p:nvSpPr>
          <p:spPr bwMode="auto">
            <a:xfrm>
              <a:off x="6705600" y="4114800"/>
              <a:ext cx="152400" cy="228600"/>
            </a:xfrm>
            <a:prstGeom prst="roundRect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-64" charset="0"/>
                <a:ea typeface="+mn-ea"/>
                <a:cs typeface="+mn-cs"/>
              </a:endParaRPr>
            </a:p>
          </p:txBody>
        </p:sp>
        <p:sp>
          <p:nvSpPr>
            <p:cNvPr id="381" name="Rounded Rectangle 380"/>
            <p:cNvSpPr/>
            <p:nvPr/>
          </p:nvSpPr>
          <p:spPr bwMode="auto">
            <a:xfrm>
              <a:off x="7391400" y="4114800"/>
              <a:ext cx="152400" cy="228600"/>
            </a:xfrm>
            <a:prstGeom prst="roundRect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-64" charset="0"/>
                <a:ea typeface="+mn-ea"/>
                <a:cs typeface="+mn-cs"/>
              </a:endParaRPr>
            </a:p>
          </p:txBody>
        </p:sp>
        <p:sp>
          <p:nvSpPr>
            <p:cNvPr id="382" name="Rounded Rectangle 381"/>
            <p:cNvSpPr/>
            <p:nvPr/>
          </p:nvSpPr>
          <p:spPr bwMode="auto">
            <a:xfrm>
              <a:off x="4648200" y="4800600"/>
              <a:ext cx="152400" cy="228600"/>
            </a:xfrm>
            <a:prstGeom prst="roundRect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-64" charset="0"/>
                <a:ea typeface="+mn-ea"/>
                <a:cs typeface="+mn-cs"/>
              </a:endParaRPr>
            </a:p>
          </p:txBody>
        </p:sp>
        <p:sp>
          <p:nvSpPr>
            <p:cNvPr id="383" name="Rounded Rectangle 382"/>
            <p:cNvSpPr/>
            <p:nvPr/>
          </p:nvSpPr>
          <p:spPr bwMode="auto">
            <a:xfrm>
              <a:off x="5334000" y="4800600"/>
              <a:ext cx="152400" cy="228600"/>
            </a:xfrm>
            <a:prstGeom prst="roundRect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-64" charset="0"/>
                <a:ea typeface="+mn-ea"/>
                <a:cs typeface="+mn-cs"/>
              </a:endParaRPr>
            </a:p>
          </p:txBody>
        </p:sp>
        <p:sp>
          <p:nvSpPr>
            <p:cNvPr id="384" name="Rounded Rectangle 383"/>
            <p:cNvSpPr/>
            <p:nvPr/>
          </p:nvSpPr>
          <p:spPr bwMode="auto">
            <a:xfrm>
              <a:off x="6019800" y="4800600"/>
              <a:ext cx="152400" cy="228600"/>
            </a:xfrm>
            <a:prstGeom prst="roundRect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-64" charset="0"/>
                <a:ea typeface="+mn-ea"/>
                <a:cs typeface="+mn-cs"/>
              </a:endParaRPr>
            </a:p>
          </p:txBody>
        </p:sp>
        <p:sp>
          <p:nvSpPr>
            <p:cNvPr id="385" name="Rounded Rectangle 384"/>
            <p:cNvSpPr/>
            <p:nvPr/>
          </p:nvSpPr>
          <p:spPr bwMode="auto">
            <a:xfrm>
              <a:off x="6705600" y="4800600"/>
              <a:ext cx="152400" cy="228600"/>
            </a:xfrm>
            <a:prstGeom prst="roundRect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-64" charset="0"/>
                <a:ea typeface="+mn-ea"/>
                <a:cs typeface="+mn-cs"/>
              </a:endParaRPr>
            </a:p>
          </p:txBody>
        </p:sp>
        <p:sp>
          <p:nvSpPr>
            <p:cNvPr id="386" name="Rounded Rectangle 385"/>
            <p:cNvSpPr/>
            <p:nvPr/>
          </p:nvSpPr>
          <p:spPr bwMode="auto">
            <a:xfrm>
              <a:off x="7391400" y="4800600"/>
              <a:ext cx="152400" cy="228600"/>
            </a:xfrm>
            <a:prstGeom prst="roundRect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-64" charset="0"/>
                <a:ea typeface="+mn-ea"/>
                <a:cs typeface="+mn-cs"/>
              </a:endParaRPr>
            </a:p>
          </p:txBody>
        </p:sp>
        <p:sp>
          <p:nvSpPr>
            <p:cNvPr id="387" name="Rounded Rectangle 386"/>
            <p:cNvSpPr/>
            <p:nvPr/>
          </p:nvSpPr>
          <p:spPr bwMode="auto">
            <a:xfrm>
              <a:off x="4648200" y="5486400"/>
              <a:ext cx="152400" cy="228600"/>
            </a:xfrm>
            <a:prstGeom prst="roundRect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-64" charset="0"/>
                <a:ea typeface="+mn-ea"/>
                <a:cs typeface="+mn-cs"/>
              </a:endParaRPr>
            </a:p>
          </p:txBody>
        </p:sp>
        <p:sp>
          <p:nvSpPr>
            <p:cNvPr id="388" name="Rounded Rectangle 387"/>
            <p:cNvSpPr/>
            <p:nvPr/>
          </p:nvSpPr>
          <p:spPr bwMode="auto">
            <a:xfrm>
              <a:off x="5334000" y="5486400"/>
              <a:ext cx="152400" cy="228600"/>
            </a:xfrm>
            <a:prstGeom prst="roundRect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-64" charset="0"/>
                <a:ea typeface="+mn-ea"/>
                <a:cs typeface="+mn-cs"/>
              </a:endParaRPr>
            </a:p>
          </p:txBody>
        </p:sp>
        <p:sp>
          <p:nvSpPr>
            <p:cNvPr id="389" name="Rounded Rectangle 388"/>
            <p:cNvSpPr/>
            <p:nvPr/>
          </p:nvSpPr>
          <p:spPr bwMode="auto">
            <a:xfrm>
              <a:off x="6019800" y="5486400"/>
              <a:ext cx="152400" cy="228600"/>
            </a:xfrm>
            <a:prstGeom prst="roundRect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-64" charset="0"/>
                <a:ea typeface="+mn-ea"/>
                <a:cs typeface="+mn-cs"/>
              </a:endParaRPr>
            </a:p>
          </p:txBody>
        </p:sp>
        <p:sp>
          <p:nvSpPr>
            <p:cNvPr id="390" name="Rounded Rectangle 389"/>
            <p:cNvSpPr/>
            <p:nvPr/>
          </p:nvSpPr>
          <p:spPr bwMode="auto">
            <a:xfrm>
              <a:off x="6705600" y="5486400"/>
              <a:ext cx="152400" cy="228600"/>
            </a:xfrm>
            <a:prstGeom prst="roundRect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-64" charset="0"/>
                <a:ea typeface="+mn-ea"/>
                <a:cs typeface="+mn-cs"/>
              </a:endParaRPr>
            </a:p>
          </p:txBody>
        </p:sp>
        <p:sp>
          <p:nvSpPr>
            <p:cNvPr id="391" name="Rounded Rectangle 390"/>
            <p:cNvSpPr/>
            <p:nvPr/>
          </p:nvSpPr>
          <p:spPr bwMode="auto">
            <a:xfrm>
              <a:off x="7391400" y="5486400"/>
              <a:ext cx="152400" cy="228600"/>
            </a:xfrm>
            <a:prstGeom prst="roundRect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-64" charset="0"/>
                <a:ea typeface="+mn-ea"/>
                <a:cs typeface="+mn-cs"/>
              </a:endParaRPr>
            </a:p>
          </p:txBody>
        </p:sp>
        <p:sp>
          <p:nvSpPr>
            <p:cNvPr id="392" name="Rounded Rectangle 391"/>
            <p:cNvSpPr/>
            <p:nvPr/>
          </p:nvSpPr>
          <p:spPr bwMode="auto">
            <a:xfrm>
              <a:off x="4648200" y="6172200"/>
              <a:ext cx="152400" cy="228600"/>
            </a:xfrm>
            <a:prstGeom prst="roundRect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-64" charset="0"/>
                <a:ea typeface="+mn-ea"/>
                <a:cs typeface="+mn-cs"/>
              </a:endParaRPr>
            </a:p>
          </p:txBody>
        </p:sp>
        <p:sp>
          <p:nvSpPr>
            <p:cNvPr id="393" name="Rounded Rectangle 392"/>
            <p:cNvSpPr/>
            <p:nvPr/>
          </p:nvSpPr>
          <p:spPr bwMode="auto">
            <a:xfrm>
              <a:off x="5334000" y="6172200"/>
              <a:ext cx="152400" cy="228600"/>
            </a:xfrm>
            <a:prstGeom prst="roundRect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-64" charset="0"/>
                <a:ea typeface="+mn-ea"/>
                <a:cs typeface="+mn-cs"/>
              </a:endParaRPr>
            </a:p>
          </p:txBody>
        </p:sp>
        <p:sp>
          <p:nvSpPr>
            <p:cNvPr id="394" name="Rounded Rectangle 393"/>
            <p:cNvSpPr/>
            <p:nvPr/>
          </p:nvSpPr>
          <p:spPr bwMode="auto">
            <a:xfrm>
              <a:off x="6019800" y="6172200"/>
              <a:ext cx="152400" cy="228600"/>
            </a:xfrm>
            <a:prstGeom prst="roundRect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-64" charset="0"/>
                <a:ea typeface="+mn-ea"/>
                <a:cs typeface="+mn-cs"/>
              </a:endParaRPr>
            </a:p>
          </p:txBody>
        </p:sp>
        <p:sp>
          <p:nvSpPr>
            <p:cNvPr id="395" name="Rounded Rectangle 394"/>
            <p:cNvSpPr/>
            <p:nvPr/>
          </p:nvSpPr>
          <p:spPr bwMode="auto">
            <a:xfrm>
              <a:off x="6705600" y="6172200"/>
              <a:ext cx="152400" cy="228600"/>
            </a:xfrm>
            <a:prstGeom prst="roundRect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-64" charset="0"/>
                <a:ea typeface="+mn-ea"/>
                <a:cs typeface="+mn-cs"/>
              </a:endParaRPr>
            </a:p>
          </p:txBody>
        </p:sp>
        <p:sp>
          <p:nvSpPr>
            <p:cNvPr id="396" name="Rounded Rectangle 395"/>
            <p:cNvSpPr/>
            <p:nvPr/>
          </p:nvSpPr>
          <p:spPr bwMode="auto">
            <a:xfrm>
              <a:off x="7391400" y="6172200"/>
              <a:ext cx="152400" cy="228600"/>
            </a:xfrm>
            <a:prstGeom prst="roundRect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-64" charset="0"/>
                <a:ea typeface="+mn-ea"/>
                <a:cs typeface="+mn-cs"/>
              </a:endParaRPr>
            </a:p>
          </p:txBody>
        </p:sp>
        <p:sp>
          <p:nvSpPr>
            <p:cNvPr id="397" name="Rounded Rectangle 396"/>
            <p:cNvSpPr/>
            <p:nvPr/>
          </p:nvSpPr>
          <p:spPr bwMode="auto">
            <a:xfrm>
              <a:off x="4267200" y="5867400"/>
              <a:ext cx="228600" cy="152400"/>
            </a:xfrm>
            <a:prstGeom prst="roundRect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-64" charset="0"/>
                <a:ea typeface="+mn-ea"/>
                <a:cs typeface="+mn-cs"/>
              </a:endParaRPr>
            </a:p>
          </p:txBody>
        </p:sp>
        <p:sp>
          <p:nvSpPr>
            <p:cNvPr id="398" name="Rounded Rectangle 397"/>
            <p:cNvSpPr/>
            <p:nvPr/>
          </p:nvSpPr>
          <p:spPr bwMode="auto">
            <a:xfrm>
              <a:off x="4953000" y="5867400"/>
              <a:ext cx="228600" cy="152400"/>
            </a:xfrm>
            <a:prstGeom prst="roundRect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-64" charset="0"/>
                <a:ea typeface="+mn-ea"/>
                <a:cs typeface="+mn-cs"/>
              </a:endParaRPr>
            </a:p>
          </p:txBody>
        </p:sp>
        <p:sp>
          <p:nvSpPr>
            <p:cNvPr id="399" name="Rounded Rectangle 398"/>
            <p:cNvSpPr/>
            <p:nvPr/>
          </p:nvSpPr>
          <p:spPr bwMode="auto">
            <a:xfrm>
              <a:off x="5638800" y="5867400"/>
              <a:ext cx="228600" cy="152400"/>
            </a:xfrm>
            <a:prstGeom prst="roundRect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-64" charset="0"/>
                <a:ea typeface="+mn-ea"/>
                <a:cs typeface="+mn-cs"/>
              </a:endParaRPr>
            </a:p>
          </p:txBody>
        </p:sp>
        <p:sp>
          <p:nvSpPr>
            <p:cNvPr id="400" name="Rounded Rectangle 399"/>
            <p:cNvSpPr/>
            <p:nvPr/>
          </p:nvSpPr>
          <p:spPr bwMode="auto">
            <a:xfrm>
              <a:off x="6324600" y="5867400"/>
              <a:ext cx="228600" cy="152400"/>
            </a:xfrm>
            <a:prstGeom prst="roundRect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-64" charset="0"/>
                <a:ea typeface="+mn-ea"/>
                <a:cs typeface="+mn-cs"/>
              </a:endParaRPr>
            </a:p>
          </p:txBody>
        </p:sp>
        <p:sp>
          <p:nvSpPr>
            <p:cNvPr id="401" name="Rounded Rectangle 400"/>
            <p:cNvSpPr/>
            <p:nvPr/>
          </p:nvSpPr>
          <p:spPr bwMode="auto">
            <a:xfrm>
              <a:off x="7010400" y="5867400"/>
              <a:ext cx="228600" cy="152400"/>
            </a:xfrm>
            <a:prstGeom prst="roundRect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-64" charset="0"/>
                <a:ea typeface="+mn-ea"/>
                <a:cs typeface="+mn-cs"/>
              </a:endParaRPr>
            </a:p>
          </p:txBody>
        </p:sp>
        <p:sp>
          <p:nvSpPr>
            <p:cNvPr id="402" name="Rounded Rectangle 401"/>
            <p:cNvSpPr/>
            <p:nvPr/>
          </p:nvSpPr>
          <p:spPr bwMode="auto">
            <a:xfrm>
              <a:off x="7696200" y="5867400"/>
              <a:ext cx="228600" cy="152400"/>
            </a:xfrm>
            <a:prstGeom prst="roundRect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-64" charset="0"/>
                <a:ea typeface="+mn-ea"/>
                <a:cs typeface="+mn-cs"/>
              </a:endParaRPr>
            </a:p>
          </p:txBody>
        </p:sp>
        <p:sp>
          <p:nvSpPr>
            <p:cNvPr id="403" name="Rounded Rectangle 402"/>
            <p:cNvSpPr/>
            <p:nvPr/>
          </p:nvSpPr>
          <p:spPr bwMode="auto">
            <a:xfrm>
              <a:off x="4267200" y="5181600"/>
              <a:ext cx="228600" cy="152400"/>
            </a:xfrm>
            <a:prstGeom prst="roundRect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-64" charset="0"/>
                <a:ea typeface="+mn-ea"/>
                <a:cs typeface="+mn-cs"/>
              </a:endParaRPr>
            </a:p>
          </p:txBody>
        </p:sp>
        <p:sp>
          <p:nvSpPr>
            <p:cNvPr id="404" name="Rounded Rectangle 403"/>
            <p:cNvSpPr/>
            <p:nvPr/>
          </p:nvSpPr>
          <p:spPr bwMode="auto">
            <a:xfrm>
              <a:off x="4953000" y="5181600"/>
              <a:ext cx="228600" cy="152400"/>
            </a:xfrm>
            <a:prstGeom prst="roundRect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-64" charset="0"/>
                <a:ea typeface="+mn-ea"/>
                <a:cs typeface="+mn-cs"/>
              </a:endParaRPr>
            </a:p>
          </p:txBody>
        </p:sp>
        <p:sp>
          <p:nvSpPr>
            <p:cNvPr id="405" name="Rounded Rectangle 404"/>
            <p:cNvSpPr/>
            <p:nvPr/>
          </p:nvSpPr>
          <p:spPr bwMode="auto">
            <a:xfrm>
              <a:off x="5638800" y="5181600"/>
              <a:ext cx="228600" cy="152400"/>
            </a:xfrm>
            <a:prstGeom prst="roundRect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-64" charset="0"/>
                <a:ea typeface="+mn-ea"/>
                <a:cs typeface="+mn-cs"/>
              </a:endParaRPr>
            </a:p>
          </p:txBody>
        </p:sp>
        <p:sp>
          <p:nvSpPr>
            <p:cNvPr id="406" name="Rounded Rectangle 405"/>
            <p:cNvSpPr/>
            <p:nvPr/>
          </p:nvSpPr>
          <p:spPr bwMode="auto">
            <a:xfrm>
              <a:off x="6324600" y="5181600"/>
              <a:ext cx="228600" cy="152400"/>
            </a:xfrm>
            <a:prstGeom prst="roundRect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-64" charset="0"/>
                <a:ea typeface="+mn-ea"/>
                <a:cs typeface="+mn-cs"/>
              </a:endParaRPr>
            </a:p>
          </p:txBody>
        </p:sp>
        <p:sp>
          <p:nvSpPr>
            <p:cNvPr id="407" name="Rounded Rectangle 406"/>
            <p:cNvSpPr/>
            <p:nvPr/>
          </p:nvSpPr>
          <p:spPr bwMode="auto">
            <a:xfrm>
              <a:off x="7010400" y="5181600"/>
              <a:ext cx="228600" cy="152400"/>
            </a:xfrm>
            <a:prstGeom prst="roundRect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-64" charset="0"/>
                <a:ea typeface="+mn-ea"/>
                <a:cs typeface="+mn-cs"/>
              </a:endParaRPr>
            </a:p>
          </p:txBody>
        </p:sp>
        <p:sp>
          <p:nvSpPr>
            <p:cNvPr id="408" name="Rounded Rectangle 407"/>
            <p:cNvSpPr/>
            <p:nvPr/>
          </p:nvSpPr>
          <p:spPr bwMode="auto">
            <a:xfrm>
              <a:off x="7696200" y="5181600"/>
              <a:ext cx="228600" cy="152400"/>
            </a:xfrm>
            <a:prstGeom prst="roundRect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-64" charset="0"/>
                <a:ea typeface="+mn-ea"/>
                <a:cs typeface="+mn-cs"/>
              </a:endParaRPr>
            </a:p>
          </p:txBody>
        </p:sp>
        <p:sp>
          <p:nvSpPr>
            <p:cNvPr id="409" name="Rounded Rectangle 408"/>
            <p:cNvSpPr/>
            <p:nvPr/>
          </p:nvSpPr>
          <p:spPr bwMode="auto">
            <a:xfrm>
              <a:off x="4267200" y="4495800"/>
              <a:ext cx="228600" cy="152400"/>
            </a:xfrm>
            <a:prstGeom prst="roundRect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-64" charset="0"/>
                <a:ea typeface="+mn-ea"/>
                <a:cs typeface="+mn-cs"/>
              </a:endParaRPr>
            </a:p>
          </p:txBody>
        </p:sp>
        <p:sp>
          <p:nvSpPr>
            <p:cNvPr id="410" name="Rounded Rectangle 409"/>
            <p:cNvSpPr/>
            <p:nvPr/>
          </p:nvSpPr>
          <p:spPr bwMode="auto">
            <a:xfrm>
              <a:off x="4953000" y="4495800"/>
              <a:ext cx="228600" cy="152400"/>
            </a:xfrm>
            <a:prstGeom prst="roundRect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-64" charset="0"/>
                <a:ea typeface="+mn-ea"/>
                <a:cs typeface="+mn-cs"/>
              </a:endParaRPr>
            </a:p>
          </p:txBody>
        </p:sp>
        <p:sp>
          <p:nvSpPr>
            <p:cNvPr id="411" name="Rounded Rectangle 410"/>
            <p:cNvSpPr/>
            <p:nvPr/>
          </p:nvSpPr>
          <p:spPr bwMode="auto">
            <a:xfrm>
              <a:off x="5638800" y="4495800"/>
              <a:ext cx="228600" cy="152400"/>
            </a:xfrm>
            <a:prstGeom prst="roundRect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-64" charset="0"/>
                <a:ea typeface="+mn-ea"/>
                <a:cs typeface="+mn-cs"/>
              </a:endParaRPr>
            </a:p>
          </p:txBody>
        </p:sp>
        <p:sp>
          <p:nvSpPr>
            <p:cNvPr id="412" name="Rounded Rectangle 411"/>
            <p:cNvSpPr/>
            <p:nvPr/>
          </p:nvSpPr>
          <p:spPr bwMode="auto">
            <a:xfrm>
              <a:off x="6324600" y="4495800"/>
              <a:ext cx="228600" cy="152400"/>
            </a:xfrm>
            <a:prstGeom prst="roundRect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-64" charset="0"/>
                <a:ea typeface="+mn-ea"/>
                <a:cs typeface="+mn-cs"/>
              </a:endParaRPr>
            </a:p>
          </p:txBody>
        </p:sp>
        <p:sp>
          <p:nvSpPr>
            <p:cNvPr id="413" name="Rounded Rectangle 412"/>
            <p:cNvSpPr/>
            <p:nvPr/>
          </p:nvSpPr>
          <p:spPr bwMode="auto">
            <a:xfrm>
              <a:off x="7010400" y="4495800"/>
              <a:ext cx="228600" cy="152400"/>
            </a:xfrm>
            <a:prstGeom prst="roundRect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-64" charset="0"/>
                <a:ea typeface="+mn-ea"/>
                <a:cs typeface="+mn-cs"/>
              </a:endParaRPr>
            </a:p>
          </p:txBody>
        </p:sp>
        <p:sp>
          <p:nvSpPr>
            <p:cNvPr id="414" name="Rounded Rectangle 413"/>
            <p:cNvSpPr/>
            <p:nvPr/>
          </p:nvSpPr>
          <p:spPr bwMode="auto">
            <a:xfrm>
              <a:off x="7696200" y="4495800"/>
              <a:ext cx="228600" cy="152400"/>
            </a:xfrm>
            <a:prstGeom prst="roundRect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-64" charset="0"/>
                <a:ea typeface="+mn-ea"/>
                <a:cs typeface="+mn-cs"/>
              </a:endParaRPr>
            </a:p>
          </p:txBody>
        </p:sp>
        <p:sp>
          <p:nvSpPr>
            <p:cNvPr id="415" name="Rounded Rectangle 414"/>
            <p:cNvSpPr/>
            <p:nvPr/>
          </p:nvSpPr>
          <p:spPr bwMode="auto">
            <a:xfrm>
              <a:off x="4267200" y="3810000"/>
              <a:ext cx="228600" cy="152400"/>
            </a:xfrm>
            <a:prstGeom prst="roundRect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-64" charset="0"/>
                <a:ea typeface="+mn-ea"/>
                <a:cs typeface="+mn-cs"/>
              </a:endParaRPr>
            </a:p>
          </p:txBody>
        </p:sp>
        <p:sp>
          <p:nvSpPr>
            <p:cNvPr id="416" name="Rounded Rectangle 415"/>
            <p:cNvSpPr/>
            <p:nvPr/>
          </p:nvSpPr>
          <p:spPr bwMode="auto">
            <a:xfrm>
              <a:off x="4953000" y="3810000"/>
              <a:ext cx="228600" cy="152400"/>
            </a:xfrm>
            <a:prstGeom prst="roundRect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-64" charset="0"/>
                <a:ea typeface="+mn-ea"/>
                <a:cs typeface="+mn-cs"/>
              </a:endParaRPr>
            </a:p>
          </p:txBody>
        </p:sp>
        <p:sp>
          <p:nvSpPr>
            <p:cNvPr id="417" name="Rounded Rectangle 416"/>
            <p:cNvSpPr/>
            <p:nvPr/>
          </p:nvSpPr>
          <p:spPr bwMode="auto">
            <a:xfrm>
              <a:off x="5638800" y="3810000"/>
              <a:ext cx="228600" cy="152400"/>
            </a:xfrm>
            <a:prstGeom prst="roundRect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-64" charset="0"/>
                <a:ea typeface="+mn-ea"/>
                <a:cs typeface="+mn-cs"/>
              </a:endParaRPr>
            </a:p>
          </p:txBody>
        </p:sp>
        <p:sp>
          <p:nvSpPr>
            <p:cNvPr id="418" name="Rounded Rectangle 417"/>
            <p:cNvSpPr/>
            <p:nvPr/>
          </p:nvSpPr>
          <p:spPr bwMode="auto">
            <a:xfrm>
              <a:off x="6324600" y="3810000"/>
              <a:ext cx="228600" cy="152400"/>
            </a:xfrm>
            <a:prstGeom prst="roundRect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-64" charset="0"/>
                <a:ea typeface="+mn-ea"/>
                <a:cs typeface="+mn-cs"/>
              </a:endParaRPr>
            </a:p>
          </p:txBody>
        </p:sp>
        <p:sp>
          <p:nvSpPr>
            <p:cNvPr id="419" name="Rounded Rectangle 418"/>
            <p:cNvSpPr/>
            <p:nvPr/>
          </p:nvSpPr>
          <p:spPr bwMode="auto">
            <a:xfrm>
              <a:off x="7010400" y="3810000"/>
              <a:ext cx="228600" cy="152400"/>
            </a:xfrm>
            <a:prstGeom prst="roundRect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-64" charset="0"/>
                <a:ea typeface="+mn-ea"/>
                <a:cs typeface="+mn-cs"/>
              </a:endParaRPr>
            </a:p>
          </p:txBody>
        </p:sp>
        <p:sp>
          <p:nvSpPr>
            <p:cNvPr id="420" name="Rounded Rectangle 419"/>
            <p:cNvSpPr/>
            <p:nvPr/>
          </p:nvSpPr>
          <p:spPr bwMode="auto">
            <a:xfrm>
              <a:off x="7696200" y="3810000"/>
              <a:ext cx="228600" cy="152400"/>
            </a:xfrm>
            <a:prstGeom prst="roundRect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-64" charset="0"/>
                <a:ea typeface="+mn-ea"/>
                <a:cs typeface="+mn-cs"/>
              </a:endParaRPr>
            </a:p>
          </p:txBody>
        </p:sp>
        <p:sp>
          <p:nvSpPr>
            <p:cNvPr id="421" name="Rounded Rectangle 420"/>
            <p:cNvSpPr/>
            <p:nvPr/>
          </p:nvSpPr>
          <p:spPr bwMode="auto">
            <a:xfrm>
              <a:off x="4267200" y="3124200"/>
              <a:ext cx="228600" cy="152400"/>
            </a:xfrm>
            <a:prstGeom prst="roundRect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-64" charset="0"/>
                <a:ea typeface="+mn-ea"/>
                <a:cs typeface="+mn-cs"/>
              </a:endParaRPr>
            </a:p>
          </p:txBody>
        </p:sp>
        <p:sp>
          <p:nvSpPr>
            <p:cNvPr id="422" name="Rounded Rectangle 421"/>
            <p:cNvSpPr/>
            <p:nvPr/>
          </p:nvSpPr>
          <p:spPr bwMode="auto">
            <a:xfrm>
              <a:off x="4953000" y="3124200"/>
              <a:ext cx="228600" cy="152400"/>
            </a:xfrm>
            <a:prstGeom prst="roundRect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-64" charset="0"/>
                <a:ea typeface="+mn-ea"/>
                <a:cs typeface="+mn-cs"/>
              </a:endParaRPr>
            </a:p>
          </p:txBody>
        </p:sp>
        <p:sp>
          <p:nvSpPr>
            <p:cNvPr id="423" name="Rounded Rectangle 422"/>
            <p:cNvSpPr/>
            <p:nvPr/>
          </p:nvSpPr>
          <p:spPr bwMode="auto">
            <a:xfrm>
              <a:off x="5638800" y="3124200"/>
              <a:ext cx="228600" cy="152400"/>
            </a:xfrm>
            <a:prstGeom prst="roundRect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-64" charset="0"/>
                <a:ea typeface="+mn-ea"/>
                <a:cs typeface="+mn-cs"/>
              </a:endParaRPr>
            </a:p>
          </p:txBody>
        </p:sp>
        <p:sp>
          <p:nvSpPr>
            <p:cNvPr id="424" name="Rounded Rectangle 423"/>
            <p:cNvSpPr/>
            <p:nvPr/>
          </p:nvSpPr>
          <p:spPr bwMode="auto">
            <a:xfrm>
              <a:off x="6324600" y="3124200"/>
              <a:ext cx="228600" cy="152400"/>
            </a:xfrm>
            <a:prstGeom prst="roundRect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-64" charset="0"/>
                <a:ea typeface="+mn-ea"/>
                <a:cs typeface="+mn-cs"/>
              </a:endParaRPr>
            </a:p>
          </p:txBody>
        </p:sp>
        <p:sp>
          <p:nvSpPr>
            <p:cNvPr id="425" name="Rounded Rectangle 424"/>
            <p:cNvSpPr/>
            <p:nvPr/>
          </p:nvSpPr>
          <p:spPr bwMode="auto">
            <a:xfrm>
              <a:off x="7010400" y="3124200"/>
              <a:ext cx="228600" cy="152400"/>
            </a:xfrm>
            <a:prstGeom prst="roundRect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-64" charset="0"/>
                <a:ea typeface="+mn-ea"/>
                <a:cs typeface="+mn-cs"/>
              </a:endParaRPr>
            </a:p>
          </p:txBody>
        </p:sp>
        <p:sp>
          <p:nvSpPr>
            <p:cNvPr id="426" name="Rounded Rectangle 425"/>
            <p:cNvSpPr/>
            <p:nvPr/>
          </p:nvSpPr>
          <p:spPr bwMode="auto">
            <a:xfrm>
              <a:off x="7696200" y="3124200"/>
              <a:ext cx="228600" cy="152400"/>
            </a:xfrm>
            <a:prstGeom prst="roundRect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-64" charset="0"/>
                <a:ea typeface="+mn-ea"/>
                <a:cs typeface="+mn-cs"/>
              </a:endParaRPr>
            </a:p>
          </p:txBody>
        </p:sp>
      </p:grpSp>
      <p:sp>
        <p:nvSpPr>
          <p:cNvPr id="427" name="TextBox 426"/>
          <p:cNvSpPr txBox="1"/>
          <p:nvPr/>
        </p:nvSpPr>
        <p:spPr>
          <a:xfrm rot="5400000">
            <a:off x="7087450" y="3949884"/>
            <a:ext cx="2196435" cy="369332"/>
          </a:xfrm>
          <a:prstGeom prst="rect">
            <a:avLst/>
          </a:prstGeom>
          <a:solidFill>
            <a:srgbClr val="C0504D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Local Dependencies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428" name="Rectangle 427"/>
          <p:cNvSpPr/>
          <p:nvPr/>
        </p:nvSpPr>
        <p:spPr bwMode="auto">
          <a:xfrm>
            <a:off x="3505200" y="2514600"/>
            <a:ext cx="304800" cy="304800"/>
          </a:xfrm>
          <a:prstGeom prst="rect">
            <a:avLst/>
          </a:prstGeom>
          <a:solidFill>
            <a:sysClr val="windowText" lastClr="000000">
              <a:lumMod val="95000"/>
              <a:lumOff val="5000"/>
            </a:sysClr>
          </a:solidFill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itchFamily="-64" charset="0"/>
              <a:ea typeface="+mn-ea"/>
              <a:cs typeface="+mn-cs"/>
            </a:endParaRPr>
          </a:p>
        </p:txBody>
      </p:sp>
      <p:sp>
        <p:nvSpPr>
          <p:cNvPr id="429" name="Rectangle 428"/>
          <p:cNvSpPr/>
          <p:nvPr/>
        </p:nvSpPr>
        <p:spPr bwMode="auto">
          <a:xfrm>
            <a:off x="3886200" y="2514600"/>
            <a:ext cx="304800" cy="304800"/>
          </a:xfrm>
          <a:prstGeom prst="rect">
            <a:avLst/>
          </a:prstGeom>
          <a:solidFill>
            <a:sysClr val="windowText" lastClr="000000">
              <a:lumMod val="95000"/>
              <a:lumOff val="5000"/>
            </a:sysClr>
          </a:solidFill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itchFamily="-64" charset="0"/>
              <a:ea typeface="+mn-ea"/>
              <a:cs typeface="+mn-cs"/>
            </a:endParaRPr>
          </a:p>
        </p:txBody>
      </p:sp>
      <p:sp>
        <p:nvSpPr>
          <p:cNvPr id="430" name="Rectangle 429"/>
          <p:cNvSpPr/>
          <p:nvPr/>
        </p:nvSpPr>
        <p:spPr bwMode="auto">
          <a:xfrm>
            <a:off x="4267200" y="2514600"/>
            <a:ext cx="304800" cy="304800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itchFamily="-64" charset="0"/>
              <a:ea typeface="+mn-ea"/>
              <a:cs typeface="+mn-cs"/>
            </a:endParaRPr>
          </a:p>
        </p:txBody>
      </p:sp>
      <p:sp>
        <p:nvSpPr>
          <p:cNvPr id="431" name="Rectangle 430"/>
          <p:cNvSpPr/>
          <p:nvPr/>
        </p:nvSpPr>
        <p:spPr bwMode="auto">
          <a:xfrm>
            <a:off x="4648200" y="2514600"/>
            <a:ext cx="304800" cy="3048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itchFamily="-64" charset="0"/>
              <a:ea typeface="+mn-ea"/>
              <a:cs typeface="+mn-cs"/>
            </a:endParaRPr>
          </a:p>
        </p:txBody>
      </p:sp>
      <p:sp>
        <p:nvSpPr>
          <p:cNvPr id="432" name="Rectangle 431"/>
          <p:cNvSpPr/>
          <p:nvPr/>
        </p:nvSpPr>
        <p:spPr bwMode="auto">
          <a:xfrm>
            <a:off x="5029200" y="2514600"/>
            <a:ext cx="304800" cy="3048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itchFamily="-64" charset="0"/>
              <a:ea typeface="+mn-ea"/>
              <a:cs typeface="+mn-cs"/>
            </a:endParaRPr>
          </a:p>
        </p:txBody>
      </p:sp>
      <p:sp>
        <p:nvSpPr>
          <p:cNvPr id="433" name="Rectangle 432"/>
          <p:cNvSpPr/>
          <p:nvPr/>
        </p:nvSpPr>
        <p:spPr bwMode="auto">
          <a:xfrm>
            <a:off x="5410200" y="2514600"/>
            <a:ext cx="304800" cy="3048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itchFamily="-64" charset="0"/>
              <a:ea typeface="+mn-ea"/>
              <a:cs typeface="+mn-cs"/>
            </a:endParaRPr>
          </a:p>
        </p:txBody>
      </p:sp>
      <p:sp>
        <p:nvSpPr>
          <p:cNvPr id="434" name="Rectangle 433"/>
          <p:cNvSpPr/>
          <p:nvPr/>
        </p:nvSpPr>
        <p:spPr bwMode="auto">
          <a:xfrm>
            <a:off x="3505200" y="2895600"/>
            <a:ext cx="304800" cy="304800"/>
          </a:xfrm>
          <a:prstGeom prst="rect">
            <a:avLst/>
          </a:prstGeom>
          <a:solidFill>
            <a:sysClr val="windowText" lastClr="000000">
              <a:lumMod val="95000"/>
              <a:lumOff val="5000"/>
            </a:sysClr>
          </a:solidFill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itchFamily="-64" charset="0"/>
              <a:ea typeface="+mn-ea"/>
              <a:cs typeface="+mn-cs"/>
            </a:endParaRPr>
          </a:p>
        </p:txBody>
      </p:sp>
      <p:sp>
        <p:nvSpPr>
          <p:cNvPr id="435" name="Rectangle 434"/>
          <p:cNvSpPr/>
          <p:nvPr/>
        </p:nvSpPr>
        <p:spPr bwMode="auto">
          <a:xfrm>
            <a:off x="3886200" y="2895600"/>
            <a:ext cx="304800" cy="304800"/>
          </a:xfrm>
          <a:prstGeom prst="rect">
            <a:avLst/>
          </a:prstGeom>
          <a:solidFill>
            <a:sysClr val="windowText" lastClr="000000">
              <a:lumMod val="65000"/>
              <a:lumOff val="35000"/>
            </a:sysClr>
          </a:solidFill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itchFamily="-64" charset="0"/>
              <a:ea typeface="+mn-ea"/>
              <a:cs typeface="+mn-cs"/>
            </a:endParaRPr>
          </a:p>
        </p:txBody>
      </p:sp>
      <p:sp>
        <p:nvSpPr>
          <p:cNvPr id="436" name="Rectangle 435"/>
          <p:cNvSpPr/>
          <p:nvPr/>
        </p:nvSpPr>
        <p:spPr bwMode="auto">
          <a:xfrm>
            <a:off x="4267200" y="2895600"/>
            <a:ext cx="304800" cy="304800"/>
          </a:xfrm>
          <a:prstGeom prst="rect">
            <a:avLst/>
          </a:prstGeom>
          <a:solidFill>
            <a:sysClr val="windowText" lastClr="000000">
              <a:lumMod val="95000"/>
              <a:lumOff val="5000"/>
            </a:sysClr>
          </a:solidFill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itchFamily="-64" charset="0"/>
              <a:ea typeface="+mn-ea"/>
              <a:cs typeface="+mn-cs"/>
            </a:endParaRPr>
          </a:p>
        </p:txBody>
      </p:sp>
      <p:sp>
        <p:nvSpPr>
          <p:cNvPr id="437" name="Rectangle 436"/>
          <p:cNvSpPr/>
          <p:nvPr/>
        </p:nvSpPr>
        <p:spPr bwMode="auto">
          <a:xfrm>
            <a:off x="4648200" y="2895600"/>
            <a:ext cx="304800" cy="304800"/>
          </a:xfrm>
          <a:prstGeom prst="rect">
            <a:avLst/>
          </a:prstGeom>
          <a:solidFill>
            <a:sysClr val="window" lastClr="FFFFFF">
              <a:lumMod val="65000"/>
            </a:sysClr>
          </a:solidFill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itchFamily="-64" charset="0"/>
              <a:ea typeface="+mn-ea"/>
              <a:cs typeface="+mn-cs"/>
            </a:endParaRPr>
          </a:p>
        </p:txBody>
      </p:sp>
      <p:sp>
        <p:nvSpPr>
          <p:cNvPr id="438" name="Rectangle 437"/>
          <p:cNvSpPr/>
          <p:nvPr/>
        </p:nvSpPr>
        <p:spPr bwMode="auto">
          <a:xfrm>
            <a:off x="5029200" y="2895600"/>
            <a:ext cx="304800" cy="3048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itchFamily="-64" charset="0"/>
              <a:ea typeface="+mn-ea"/>
              <a:cs typeface="+mn-cs"/>
            </a:endParaRPr>
          </a:p>
        </p:txBody>
      </p:sp>
      <p:sp>
        <p:nvSpPr>
          <p:cNvPr id="439" name="Rectangle 438"/>
          <p:cNvSpPr/>
          <p:nvPr/>
        </p:nvSpPr>
        <p:spPr bwMode="auto">
          <a:xfrm>
            <a:off x="5410200" y="2895600"/>
            <a:ext cx="304800" cy="3048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itchFamily="-64" charset="0"/>
              <a:ea typeface="+mn-ea"/>
              <a:cs typeface="+mn-cs"/>
            </a:endParaRPr>
          </a:p>
        </p:txBody>
      </p:sp>
      <p:sp>
        <p:nvSpPr>
          <p:cNvPr id="440" name="Rectangle 439"/>
          <p:cNvSpPr/>
          <p:nvPr/>
        </p:nvSpPr>
        <p:spPr bwMode="auto">
          <a:xfrm>
            <a:off x="3505200" y="3276600"/>
            <a:ext cx="304800" cy="304800"/>
          </a:xfrm>
          <a:prstGeom prst="rect">
            <a:avLst/>
          </a:prstGeom>
          <a:solidFill>
            <a:sysClr val="windowText" lastClr="000000">
              <a:lumMod val="95000"/>
              <a:lumOff val="5000"/>
            </a:sysClr>
          </a:solidFill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itchFamily="-64" charset="0"/>
              <a:ea typeface="+mn-ea"/>
              <a:cs typeface="+mn-cs"/>
            </a:endParaRPr>
          </a:p>
        </p:txBody>
      </p:sp>
      <p:sp>
        <p:nvSpPr>
          <p:cNvPr id="441" name="Rectangle 440"/>
          <p:cNvSpPr/>
          <p:nvPr/>
        </p:nvSpPr>
        <p:spPr bwMode="auto">
          <a:xfrm>
            <a:off x="3886200" y="3276600"/>
            <a:ext cx="304800" cy="304800"/>
          </a:xfrm>
          <a:prstGeom prst="rect">
            <a:avLst/>
          </a:prstGeom>
          <a:solidFill>
            <a:sysClr val="windowText" lastClr="000000">
              <a:lumMod val="95000"/>
              <a:lumOff val="5000"/>
            </a:sysClr>
          </a:solidFill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itchFamily="-64" charset="0"/>
              <a:ea typeface="+mn-ea"/>
              <a:cs typeface="+mn-cs"/>
            </a:endParaRPr>
          </a:p>
        </p:txBody>
      </p:sp>
      <p:sp>
        <p:nvSpPr>
          <p:cNvPr id="442" name="Rectangle 441"/>
          <p:cNvSpPr/>
          <p:nvPr/>
        </p:nvSpPr>
        <p:spPr bwMode="auto">
          <a:xfrm>
            <a:off x="4267200" y="3276600"/>
            <a:ext cx="304800" cy="304800"/>
          </a:xfrm>
          <a:prstGeom prst="rect">
            <a:avLst/>
          </a:prstGeom>
          <a:solidFill>
            <a:sysClr val="windowText" lastClr="000000">
              <a:lumMod val="95000"/>
              <a:lumOff val="5000"/>
            </a:sysClr>
          </a:solidFill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itchFamily="-64" charset="0"/>
              <a:ea typeface="+mn-ea"/>
              <a:cs typeface="+mn-cs"/>
            </a:endParaRPr>
          </a:p>
        </p:txBody>
      </p:sp>
      <p:sp>
        <p:nvSpPr>
          <p:cNvPr id="443" name="Rectangle 442"/>
          <p:cNvSpPr/>
          <p:nvPr/>
        </p:nvSpPr>
        <p:spPr bwMode="auto">
          <a:xfrm>
            <a:off x="4648200" y="3276600"/>
            <a:ext cx="304800" cy="304800"/>
          </a:xfrm>
          <a:prstGeom prst="rect">
            <a:avLst/>
          </a:prstGeom>
          <a:solidFill>
            <a:sysClr val="windowText" lastClr="000000">
              <a:lumMod val="95000"/>
              <a:lumOff val="5000"/>
            </a:sysClr>
          </a:solidFill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itchFamily="-64" charset="0"/>
              <a:ea typeface="+mn-ea"/>
              <a:cs typeface="+mn-cs"/>
            </a:endParaRPr>
          </a:p>
        </p:txBody>
      </p:sp>
      <p:sp>
        <p:nvSpPr>
          <p:cNvPr id="444" name="Rectangle 443"/>
          <p:cNvSpPr/>
          <p:nvPr/>
        </p:nvSpPr>
        <p:spPr bwMode="auto">
          <a:xfrm>
            <a:off x="5029200" y="3276600"/>
            <a:ext cx="304800" cy="3048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itchFamily="-64" charset="0"/>
              <a:ea typeface="+mn-ea"/>
              <a:cs typeface="+mn-cs"/>
            </a:endParaRPr>
          </a:p>
        </p:txBody>
      </p:sp>
      <p:sp>
        <p:nvSpPr>
          <p:cNvPr id="445" name="Rectangle 444"/>
          <p:cNvSpPr/>
          <p:nvPr/>
        </p:nvSpPr>
        <p:spPr bwMode="auto">
          <a:xfrm>
            <a:off x="5410200" y="3276600"/>
            <a:ext cx="304800" cy="304800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itchFamily="-64" charset="0"/>
              <a:ea typeface="+mn-ea"/>
              <a:cs typeface="+mn-cs"/>
            </a:endParaRPr>
          </a:p>
        </p:txBody>
      </p:sp>
      <p:sp>
        <p:nvSpPr>
          <p:cNvPr id="446" name="Rectangle 445"/>
          <p:cNvSpPr/>
          <p:nvPr/>
        </p:nvSpPr>
        <p:spPr bwMode="auto">
          <a:xfrm>
            <a:off x="3505200" y="3657600"/>
            <a:ext cx="304800" cy="304800"/>
          </a:xfrm>
          <a:prstGeom prst="rect">
            <a:avLst/>
          </a:prstGeom>
          <a:solidFill>
            <a:sysClr val="windowText" lastClr="000000">
              <a:lumMod val="95000"/>
              <a:lumOff val="5000"/>
            </a:sysClr>
          </a:solidFill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itchFamily="-64" charset="0"/>
              <a:ea typeface="+mn-ea"/>
              <a:cs typeface="+mn-cs"/>
            </a:endParaRPr>
          </a:p>
        </p:txBody>
      </p:sp>
      <p:sp>
        <p:nvSpPr>
          <p:cNvPr id="447" name="Rectangle 446"/>
          <p:cNvSpPr/>
          <p:nvPr/>
        </p:nvSpPr>
        <p:spPr bwMode="auto">
          <a:xfrm>
            <a:off x="3886200" y="3657600"/>
            <a:ext cx="304800" cy="304800"/>
          </a:xfrm>
          <a:prstGeom prst="rect">
            <a:avLst/>
          </a:prstGeom>
          <a:solidFill>
            <a:sysClr val="windowText" lastClr="000000">
              <a:lumMod val="65000"/>
              <a:lumOff val="35000"/>
            </a:sysClr>
          </a:solidFill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itchFamily="-64" charset="0"/>
              <a:ea typeface="+mn-ea"/>
              <a:cs typeface="+mn-cs"/>
            </a:endParaRPr>
          </a:p>
        </p:txBody>
      </p:sp>
      <p:sp>
        <p:nvSpPr>
          <p:cNvPr id="448" name="Rectangle 447"/>
          <p:cNvSpPr/>
          <p:nvPr/>
        </p:nvSpPr>
        <p:spPr bwMode="auto">
          <a:xfrm>
            <a:off x="4267200" y="3657600"/>
            <a:ext cx="304800" cy="304800"/>
          </a:xfrm>
          <a:prstGeom prst="rect">
            <a:avLst/>
          </a:prstGeom>
          <a:solidFill>
            <a:sysClr val="windowText" lastClr="000000">
              <a:lumMod val="95000"/>
              <a:lumOff val="5000"/>
            </a:sysClr>
          </a:solidFill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itchFamily="-64" charset="0"/>
              <a:ea typeface="+mn-ea"/>
              <a:cs typeface="+mn-cs"/>
            </a:endParaRPr>
          </a:p>
        </p:txBody>
      </p:sp>
      <p:sp>
        <p:nvSpPr>
          <p:cNvPr id="449" name="Rectangle 448"/>
          <p:cNvSpPr/>
          <p:nvPr/>
        </p:nvSpPr>
        <p:spPr bwMode="auto">
          <a:xfrm>
            <a:off x="4648200" y="3657600"/>
            <a:ext cx="304800" cy="304800"/>
          </a:xfrm>
          <a:prstGeom prst="rect">
            <a:avLst/>
          </a:prstGeom>
          <a:solidFill>
            <a:sysClr val="window" lastClr="FFFFFF">
              <a:lumMod val="65000"/>
            </a:sysClr>
          </a:solidFill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itchFamily="-64" charset="0"/>
              <a:ea typeface="+mn-ea"/>
              <a:cs typeface="+mn-cs"/>
            </a:endParaRPr>
          </a:p>
        </p:txBody>
      </p:sp>
      <p:sp>
        <p:nvSpPr>
          <p:cNvPr id="450" name="Rectangle 449"/>
          <p:cNvSpPr/>
          <p:nvPr/>
        </p:nvSpPr>
        <p:spPr bwMode="auto">
          <a:xfrm>
            <a:off x="5029200" y="3657600"/>
            <a:ext cx="304800" cy="3048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itchFamily="-64" charset="0"/>
              <a:ea typeface="+mn-ea"/>
              <a:cs typeface="+mn-cs"/>
            </a:endParaRPr>
          </a:p>
        </p:txBody>
      </p:sp>
      <p:sp>
        <p:nvSpPr>
          <p:cNvPr id="451" name="Rectangle 450"/>
          <p:cNvSpPr/>
          <p:nvPr/>
        </p:nvSpPr>
        <p:spPr bwMode="auto">
          <a:xfrm>
            <a:off x="5410200" y="3657600"/>
            <a:ext cx="304800" cy="3048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itchFamily="-64" charset="0"/>
              <a:ea typeface="+mn-ea"/>
              <a:cs typeface="+mn-cs"/>
            </a:endParaRPr>
          </a:p>
        </p:txBody>
      </p:sp>
      <p:sp>
        <p:nvSpPr>
          <p:cNvPr id="452" name="Rectangle 451"/>
          <p:cNvSpPr/>
          <p:nvPr/>
        </p:nvSpPr>
        <p:spPr bwMode="auto">
          <a:xfrm>
            <a:off x="3505200" y="4038600"/>
            <a:ext cx="304800" cy="304800"/>
          </a:xfrm>
          <a:prstGeom prst="rect">
            <a:avLst/>
          </a:prstGeom>
          <a:solidFill>
            <a:sysClr val="windowText" lastClr="000000">
              <a:lumMod val="95000"/>
              <a:lumOff val="5000"/>
            </a:sysClr>
          </a:solidFill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itchFamily="-64" charset="0"/>
              <a:ea typeface="+mn-ea"/>
              <a:cs typeface="+mn-cs"/>
            </a:endParaRPr>
          </a:p>
        </p:txBody>
      </p:sp>
      <p:sp>
        <p:nvSpPr>
          <p:cNvPr id="453" name="Rectangle 452"/>
          <p:cNvSpPr/>
          <p:nvPr/>
        </p:nvSpPr>
        <p:spPr bwMode="auto">
          <a:xfrm>
            <a:off x="3886200" y="4038600"/>
            <a:ext cx="304800" cy="304800"/>
          </a:xfrm>
          <a:prstGeom prst="rect">
            <a:avLst/>
          </a:prstGeom>
          <a:solidFill>
            <a:sysClr val="windowText" lastClr="000000">
              <a:lumMod val="95000"/>
              <a:lumOff val="5000"/>
            </a:sysClr>
          </a:solidFill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itchFamily="-64" charset="0"/>
              <a:ea typeface="+mn-ea"/>
              <a:cs typeface="+mn-cs"/>
            </a:endParaRPr>
          </a:p>
        </p:txBody>
      </p:sp>
      <p:sp>
        <p:nvSpPr>
          <p:cNvPr id="454" name="Rectangle 453"/>
          <p:cNvSpPr/>
          <p:nvPr/>
        </p:nvSpPr>
        <p:spPr bwMode="auto">
          <a:xfrm>
            <a:off x="4267200" y="4038600"/>
            <a:ext cx="304800" cy="3048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itchFamily="-64" charset="0"/>
              <a:ea typeface="+mn-ea"/>
              <a:cs typeface="+mn-cs"/>
            </a:endParaRPr>
          </a:p>
        </p:txBody>
      </p:sp>
      <p:sp>
        <p:nvSpPr>
          <p:cNvPr id="455" name="Rectangle 454"/>
          <p:cNvSpPr/>
          <p:nvPr/>
        </p:nvSpPr>
        <p:spPr bwMode="auto">
          <a:xfrm>
            <a:off x="4648200" y="4038600"/>
            <a:ext cx="304800" cy="3048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itchFamily="-64" charset="0"/>
              <a:ea typeface="+mn-ea"/>
              <a:cs typeface="+mn-cs"/>
            </a:endParaRPr>
          </a:p>
        </p:txBody>
      </p:sp>
      <p:sp>
        <p:nvSpPr>
          <p:cNvPr id="456" name="Rectangle 455"/>
          <p:cNvSpPr/>
          <p:nvPr/>
        </p:nvSpPr>
        <p:spPr bwMode="auto">
          <a:xfrm>
            <a:off x="5029200" y="4038600"/>
            <a:ext cx="304800" cy="304800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itchFamily="-64" charset="0"/>
              <a:ea typeface="+mn-ea"/>
              <a:cs typeface="+mn-cs"/>
            </a:endParaRPr>
          </a:p>
        </p:txBody>
      </p:sp>
      <p:sp>
        <p:nvSpPr>
          <p:cNvPr id="457" name="Rectangle 456"/>
          <p:cNvSpPr/>
          <p:nvPr/>
        </p:nvSpPr>
        <p:spPr bwMode="auto">
          <a:xfrm>
            <a:off x="5410200" y="4038600"/>
            <a:ext cx="304800" cy="3048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itchFamily="-64" charset="0"/>
              <a:ea typeface="+mn-ea"/>
              <a:cs typeface="+mn-cs"/>
            </a:endParaRPr>
          </a:p>
        </p:txBody>
      </p:sp>
      <p:sp>
        <p:nvSpPr>
          <p:cNvPr id="458" name="Rectangle 457"/>
          <p:cNvSpPr/>
          <p:nvPr/>
        </p:nvSpPr>
        <p:spPr bwMode="auto">
          <a:xfrm>
            <a:off x="3505200" y="4419600"/>
            <a:ext cx="304800" cy="304800"/>
          </a:xfrm>
          <a:prstGeom prst="rect">
            <a:avLst/>
          </a:prstGeom>
          <a:solidFill>
            <a:sysClr val="window" lastClr="FFFFFF">
              <a:lumMod val="65000"/>
            </a:sysClr>
          </a:solidFill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itchFamily="-64" charset="0"/>
              <a:ea typeface="+mn-ea"/>
              <a:cs typeface="+mn-cs"/>
            </a:endParaRPr>
          </a:p>
        </p:txBody>
      </p:sp>
      <p:sp>
        <p:nvSpPr>
          <p:cNvPr id="459" name="Rectangle 458"/>
          <p:cNvSpPr/>
          <p:nvPr/>
        </p:nvSpPr>
        <p:spPr bwMode="auto">
          <a:xfrm>
            <a:off x="3886200" y="4419600"/>
            <a:ext cx="304800" cy="3048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itchFamily="-64" charset="0"/>
              <a:ea typeface="+mn-ea"/>
              <a:cs typeface="+mn-cs"/>
            </a:endParaRPr>
          </a:p>
        </p:txBody>
      </p:sp>
      <p:sp>
        <p:nvSpPr>
          <p:cNvPr id="460" name="Rectangle 459"/>
          <p:cNvSpPr/>
          <p:nvPr/>
        </p:nvSpPr>
        <p:spPr bwMode="auto">
          <a:xfrm>
            <a:off x="4267200" y="4419600"/>
            <a:ext cx="304800" cy="3048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itchFamily="-64" charset="0"/>
              <a:ea typeface="+mn-ea"/>
              <a:cs typeface="+mn-cs"/>
            </a:endParaRPr>
          </a:p>
        </p:txBody>
      </p:sp>
      <p:sp>
        <p:nvSpPr>
          <p:cNvPr id="461" name="Rectangle 460"/>
          <p:cNvSpPr/>
          <p:nvPr/>
        </p:nvSpPr>
        <p:spPr bwMode="auto">
          <a:xfrm>
            <a:off x="4648200" y="4419600"/>
            <a:ext cx="304800" cy="3048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itchFamily="-64" charset="0"/>
              <a:ea typeface="+mn-ea"/>
              <a:cs typeface="+mn-cs"/>
            </a:endParaRPr>
          </a:p>
        </p:txBody>
      </p:sp>
      <p:sp>
        <p:nvSpPr>
          <p:cNvPr id="462" name="Rectangle 461"/>
          <p:cNvSpPr/>
          <p:nvPr/>
        </p:nvSpPr>
        <p:spPr bwMode="auto">
          <a:xfrm>
            <a:off x="5029200" y="4419600"/>
            <a:ext cx="304800" cy="3048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itchFamily="-64" charset="0"/>
              <a:ea typeface="+mn-ea"/>
              <a:cs typeface="+mn-cs"/>
            </a:endParaRPr>
          </a:p>
        </p:txBody>
      </p:sp>
      <p:sp>
        <p:nvSpPr>
          <p:cNvPr id="463" name="Rectangle 462"/>
          <p:cNvSpPr/>
          <p:nvPr/>
        </p:nvSpPr>
        <p:spPr bwMode="auto">
          <a:xfrm>
            <a:off x="5410200" y="4419600"/>
            <a:ext cx="304800" cy="304800"/>
          </a:xfrm>
          <a:prstGeom prst="rect">
            <a:avLst/>
          </a:prstGeom>
          <a:solidFill>
            <a:sysClr val="window" lastClr="FFFFFF">
              <a:lumMod val="65000"/>
            </a:sysClr>
          </a:solidFill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itchFamily="-64" charset="0"/>
              <a:ea typeface="+mn-ea"/>
              <a:cs typeface="+mn-cs"/>
            </a:endParaRPr>
          </a:p>
        </p:txBody>
      </p:sp>
      <p:sp>
        <p:nvSpPr>
          <p:cNvPr id="464" name="TextBox 463"/>
          <p:cNvSpPr txBox="1"/>
          <p:nvPr/>
        </p:nvSpPr>
        <p:spPr>
          <a:xfrm>
            <a:off x="3886200" y="2057400"/>
            <a:ext cx="1501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Noisy Picture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465" name="Group 464"/>
          <p:cNvGrpSpPr/>
          <p:nvPr/>
        </p:nvGrpSpPr>
        <p:grpSpPr>
          <a:xfrm>
            <a:off x="304800" y="4648200"/>
            <a:ext cx="3886197" cy="1398032"/>
            <a:chOff x="609600" y="3607831"/>
            <a:chExt cx="3886197" cy="1398032"/>
          </a:xfrm>
        </p:grpSpPr>
        <p:grpSp>
          <p:nvGrpSpPr>
            <p:cNvPr id="466" name="Group 243"/>
            <p:cNvGrpSpPr/>
            <p:nvPr/>
          </p:nvGrpSpPr>
          <p:grpSpPr>
            <a:xfrm>
              <a:off x="609600" y="3607831"/>
              <a:ext cx="2743200" cy="1103531"/>
              <a:chOff x="609600" y="3607831"/>
              <a:chExt cx="2743200" cy="1103531"/>
            </a:xfrm>
          </p:grpSpPr>
          <p:sp>
            <p:nvSpPr>
              <p:cNvPr id="468" name="TextBox 467"/>
              <p:cNvSpPr txBox="1"/>
              <p:nvPr/>
            </p:nvSpPr>
            <p:spPr>
              <a:xfrm>
                <a:off x="609600" y="3607831"/>
                <a:ext cx="2743200" cy="461665"/>
              </a:xfrm>
              <a:prstGeom prst="rect">
                <a:avLst/>
              </a:prstGeom>
              <a:gradFill rotWithShape="1">
                <a:gsLst>
                  <a:gs pos="0">
                    <a:srgbClr val="F79646">
                      <a:tint val="50000"/>
                      <a:satMod val="300000"/>
                    </a:srgbClr>
                  </a:gs>
                  <a:gs pos="35000">
                    <a:srgbClr val="F79646">
                      <a:tint val="37000"/>
                      <a:satMod val="300000"/>
                    </a:srgbClr>
                  </a:gs>
                  <a:gs pos="100000">
                    <a:srgbClr val="F79646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F79646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Inference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69" name="TextBox 468"/>
              <p:cNvSpPr txBox="1"/>
              <p:nvPr/>
            </p:nvSpPr>
            <p:spPr>
              <a:xfrm>
                <a:off x="609600" y="4065031"/>
                <a:ext cx="2743200" cy="646331"/>
              </a:xfrm>
              <a:prstGeom prst="rect">
                <a:avLst/>
              </a:prstGeom>
              <a:gradFill rotWithShape="1">
                <a:gsLst>
                  <a:gs pos="0">
                    <a:srgbClr val="F79646">
                      <a:tint val="50000"/>
                      <a:satMod val="300000"/>
                    </a:srgbClr>
                  </a:gs>
                  <a:gs pos="35000">
                    <a:srgbClr val="F79646">
                      <a:tint val="37000"/>
                      <a:satMod val="300000"/>
                    </a:srgbClr>
                  </a:gs>
                  <a:gs pos="100000">
                    <a:srgbClr val="F79646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F79646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What is the probability 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that this pixel is black?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</p:grpSp>
        <p:cxnSp>
          <p:nvCxnSpPr>
            <p:cNvPr id="467" name="Shape 249"/>
            <p:cNvCxnSpPr>
              <a:stCxn id="469" idx="3"/>
              <a:endCxn id="360" idx="2"/>
            </p:cNvCxnSpPr>
            <p:nvPr/>
          </p:nvCxnSpPr>
          <p:spPr bwMode="auto">
            <a:xfrm>
              <a:off x="3352800" y="4388197"/>
              <a:ext cx="1142997" cy="617666"/>
            </a:xfrm>
            <a:prstGeom prst="curvedConnector3">
              <a:avLst>
                <a:gd name="adj1" fmla="val 50000"/>
              </a:avLst>
            </a:prstGeom>
            <a:noFill/>
            <a:ln w="38100" cap="flat" cmpd="sng" algn="ctr">
              <a:solidFill>
                <a:srgbClr val="F79646"/>
              </a:solidFill>
              <a:prstDash val="solid"/>
              <a:headEnd type="none" w="med" len="med"/>
              <a:tailEnd type="arrow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</p:grpSp>
      <p:sp>
        <p:nvSpPr>
          <p:cNvPr id="470" name="TextBox 469"/>
          <p:cNvSpPr txBox="1"/>
          <p:nvPr/>
        </p:nvSpPr>
        <p:spPr>
          <a:xfrm>
            <a:off x="228600" y="2438400"/>
            <a:ext cx="22891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“True” Pixel Values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  <p:sp>
        <p:nvSpPr>
          <p:cNvPr id="471" name="TextBox 470"/>
          <p:cNvSpPr txBox="1"/>
          <p:nvPr/>
        </p:nvSpPr>
        <p:spPr>
          <a:xfrm>
            <a:off x="228600" y="3429000"/>
            <a:ext cx="28260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Continuity Assumptions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0.03333 -0.05556 " pathEditMode="relative" ptsTypes="AA">
                                      <p:cBhvr>
                                        <p:cTn id="9" dur="100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0.06666 -0.05556 " pathEditMode="relative" ptsTypes="AA">
                                      <p:cBhvr>
                                        <p:cTn id="11" dur="10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0.1 -0.05556 " pathEditMode="relative" ptsTypes="AA">
                                      <p:cBhvr>
                                        <p:cTn id="13" dur="1000" fill="hold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0.13333 -0.05556 " pathEditMode="relative" ptsTypes="AA">
                                      <p:cBhvr>
                                        <p:cTn id="15" dur="10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0.16666 -0.05556 " pathEditMode="relative" ptsTypes="AA">
                                      <p:cBhvr>
                                        <p:cTn id="17" dur="1000" fill="hold"/>
                                        <p:tgtEl>
                                          <p:spTgt spid="4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0.2 -0.05556 " pathEditMode="relative" ptsTypes="AA">
                                      <p:cBhvr>
                                        <p:cTn id="19" dur="10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1.11111E-6 L 0.03333 -0.01111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6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0.06666 -0.01111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" y="-6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0.1 -0.01111 " pathEditMode="relative" rAng="0" ptsTypes="AA">
                                      <p:cBhvr>
                                        <p:cTn id="25" dur="10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" y="-6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L 0.13333 -0.01111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4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" y="-6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0.16666 -0.01111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" y="-6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0.2 -0.01111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-6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333 0.03333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4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7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0.06666 0.03333 " pathEditMode="relative" rAng="0" ptsTypes="AA">
                                      <p:cBhvr>
                                        <p:cTn id="35" dur="100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" y="17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 L 0.1 0.03333 " pathEditMode="relative" rAng="0" ptsTypes="AA">
                                      <p:cBhvr>
                                        <p:cTn id="37" dur="100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" y="17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3333 0.03333 " pathEditMode="relative" rAng="0" ptsTypes="AA">
                                      <p:cBhvr>
                                        <p:cTn id="39" dur="100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" y="17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0.16666 0.03333 " pathEditMode="relative" rAng="0" ptsTypes="AA">
                                      <p:cBhvr>
                                        <p:cTn id="41" dur="1000" fill="hold"/>
                                        <p:tgtEl>
                                          <p:spTgt spid="4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" y="17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 L 0.2 0.03333 " pathEditMode="relative" rAng="0" ptsTypes="AA">
                                      <p:cBhvr>
                                        <p:cTn id="43" dur="1000" fill="hold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17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4444E-6 L 0.03333 0.07777 " pathEditMode="relative" rAng="0" ptsTypes="AA">
                                      <p:cBhvr>
                                        <p:cTn id="45" dur="1000" fill="hold"/>
                                        <p:tgtEl>
                                          <p:spTgt spid="4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39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0.06666 0.07777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4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" y="39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0.1 0.07777 " pathEditMode="relative" rAng="0" ptsTypes="AA">
                                      <p:cBhvr>
                                        <p:cTn id="49" dur="100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" y="39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4444E-6 L 0.13333 0.07777 " pathEditMode="relative" rAng="0" ptsTypes="AA">
                                      <p:cBhvr>
                                        <p:cTn id="51" dur="100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" y="39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0.16666 0.07777 " pathEditMode="relative" rAng="0" ptsTypes="AA">
                                      <p:cBhvr>
                                        <p:cTn id="53" dur="100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" y="39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0.2 0.07777 " pathEditMode="relative" rAng="0" ptsTypes="AA">
                                      <p:cBhvr>
                                        <p:cTn id="55" dur="1000" fill="hold"/>
                                        <p:tgtEl>
                                          <p:spTgt spid="4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39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L 0.03333 0.12222 " pathEditMode="relative" rAng="0" ptsTypes="AA">
                                      <p:cBhvr>
                                        <p:cTn id="57" dur="1000" fill="hold"/>
                                        <p:tgtEl>
                                          <p:spTgt spid="4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61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0.06666 0.12222 " pathEditMode="relative" rAng="0" ptsTypes="AA">
                                      <p:cBhvr>
                                        <p:cTn id="59" dur="1000" fill="hold"/>
                                        <p:tgtEl>
                                          <p:spTgt spid="4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" y="61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0.1 0.12222 " pathEditMode="relative" rAng="0" ptsTypes="AA">
                                      <p:cBhvr>
                                        <p:cTn id="61" dur="1000" fill="hold"/>
                                        <p:tgtEl>
                                          <p:spTgt spid="4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" y="61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L 0.13333 0.12222 " pathEditMode="relative" rAng="0" ptsTypes="AA">
                                      <p:cBhvr>
                                        <p:cTn id="63" dur="100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" y="61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0.16666 0.12222 " pathEditMode="relative" rAng="0" ptsTypes="AA">
                                      <p:cBhvr>
                                        <p:cTn id="65" dur="100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" y="61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0.2 0.12222 " pathEditMode="relative" rAng="0" ptsTypes="AA">
                                      <p:cBhvr>
                                        <p:cTn id="67" dur="100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61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33333E-6 L 0.03333 0.16666 " pathEditMode="relative" rAng="0" ptsTypes="AA">
                                      <p:cBhvr>
                                        <p:cTn id="69" dur="1000" fill="hold"/>
                                        <p:tgtEl>
                                          <p:spTgt spid="4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83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0.06666 0.16666 " pathEditMode="relative" rAng="0" ptsTypes="AA">
                                      <p:cBhvr>
                                        <p:cTn id="71" dur="1000" fill="hold"/>
                                        <p:tgtEl>
                                          <p:spTgt spid="4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" y="83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0.1 0.16666 " pathEditMode="relative" rAng="0" ptsTypes="AA">
                                      <p:cBhvr>
                                        <p:cTn id="73" dur="1000" fill="hold"/>
                                        <p:tgtEl>
                                          <p:spTgt spid="4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" y="83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0.13334 0.16666 " pathEditMode="relative" rAng="0" ptsTypes="AA">
                                      <p:cBhvr>
                                        <p:cTn id="75" dur="1000" fill="hold"/>
                                        <p:tgtEl>
                                          <p:spTgt spid="4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" y="83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0.16666 0.16666 " pathEditMode="relative" rAng="0" ptsTypes="AA">
                                      <p:cBhvr>
                                        <p:cTn id="77" dur="100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" y="83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0.2 0.16666 " pathEditMode="relative" rAng="0" ptsTypes="AA">
                                      <p:cBhvr>
                                        <p:cTn id="79" dur="100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8" dur="indefinite"/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59" dur="indefinite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1" dur="indefinite"/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72" dur="indefinite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4" dur="indefinite"/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5" dur="indefinite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7" dur="indefinite"/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78" dur="indefinite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4" dur="indefinite"/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5" dur="indefinite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5" grpId="0" animBg="1"/>
      <p:bldP spid="365" grpId="1" animBg="1"/>
      <p:bldP spid="427" grpId="0" animBg="1"/>
      <p:bldP spid="428" grpId="0" animBg="1"/>
      <p:bldP spid="428" grpId="1" animBg="1"/>
      <p:bldP spid="429" grpId="0" animBg="1"/>
      <p:bldP spid="429" grpId="1" animBg="1"/>
      <p:bldP spid="430" grpId="0" animBg="1"/>
      <p:bldP spid="430" grpId="1" animBg="1"/>
      <p:bldP spid="431" grpId="0" animBg="1"/>
      <p:bldP spid="431" grpId="1" animBg="1"/>
      <p:bldP spid="432" grpId="0" animBg="1"/>
      <p:bldP spid="432" grpId="1" animBg="1"/>
      <p:bldP spid="433" grpId="0" animBg="1"/>
      <p:bldP spid="433" grpId="1" animBg="1"/>
      <p:bldP spid="434" grpId="0" animBg="1"/>
      <p:bldP spid="434" grpId="1" animBg="1"/>
      <p:bldP spid="435" grpId="0" animBg="1"/>
      <p:bldP spid="435" grpId="1" animBg="1"/>
      <p:bldP spid="436" grpId="0" animBg="1"/>
      <p:bldP spid="436" grpId="1" animBg="1"/>
      <p:bldP spid="437" grpId="0" animBg="1"/>
      <p:bldP spid="437" grpId="1" animBg="1"/>
      <p:bldP spid="438" grpId="0" animBg="1"/>
      <p:bldP spid="438" grpId="1" animBg="1"/>
      <p:bldP spid="439" grpId="0" animBg="1"/>
      <p:bldP spid="439" grpId="1" animBg="1"/>
      <p:bldP spid="440" grpId="0" animBg="1"/>
      <p:bldP spid="440" grpId="1" animBg="1"/>
      <p:bldP spid="441" grpId="0" animBg="1"/>
      <p:bldP spid="441" grpId="1" animBg="1"/>
      <p:bldP spid="442" grpId="0" animBg="1"/>
      <p:bldP spid="442" grpId="1" animBg="1"/>
      <p:bldP spid="443" grpId="0" animBg="1"/>
      <p:bldP spid="443" grpId="1" animBg="1"/>
      <p:bldP spid="444" grpId="0" animBg="1"/>
      <p:bldP spid="444" grpId="1" animBg="1"/>
      <p:bldP spid="445" grpId="0" animBg="1"/>
      <p:bldP spid="445" grpId="1" animBg="1"/>
      <p:bldP spid="446" grpId="0" animBg="1"/>
      <p:bldP spid="446" grpId="1" animBg="1"/>
      <p:bldP spid="447" grpId="0" animBg="1"/>
      <p:bldP spid="447" grpId="1" animBg="1"/>
      <p:bldP spid="448" grpId="0" animBg="1"/>
      <p:bldP spid="448" grpId="1" animBg="1"/>
      <p:bldP spid="449" grpId="0" animBg="1"/>
      <p:bldP spid="449" grpId="1" animBg="1"/>
      <p:bldP spid="450" grpId="0" animBg="1"/>
      <p:bldP spid="450" grpId="1" animBg="1"/>
      <p:bldP spid="451" grpId="0" animBg="1"/>
      <p:bldP spid="451" grpId="1" animBg="1"/>
      <p:bldP spid="452" grpId="0" animBg="1"/>
      <p:bldP spid="452" grpId="1" animBg="1"/>
      <p:bldP spid="453" grpId="0" animBg="1"/>
      <p:bldP spid="453" grpId="1" animBg="1"/>
      <p:bldP spid="454" grpId="0" animBg="1"/>
      <p:bldP spid="454" grpId="1" animBg="1"/>
      <p:bldP spid="455" grpId="0" animBg="1"/>
      <p:bldP spid="455" grpId="1" animBg="1"/>
      <p:bldP spid="456" grpId="0" animBg="1"/>
      <p:bldP spid="456" grpId="1" animBg="1"/>
      <p:bldP spid="457" grpId="0" animBg="1"/>
      <p:bldP spid="457" grpId="1" animBg="1"/>
      <p:bldP spid="458" grpId="0" animBg="1"/>
      <p:bldP spid="458" grpId="1" animBg="1"/>
      <p:bldP spid="459" grpId="0" animBg="1"/>
      <p:bldP spid="459" grpId="1" animBg="1"/>
      <p:bldP spid="460" grpId="0" animBg="1"/>
      <p:bldP spid="460" grpId="1" animBg="1"/>
      <p:bldP spid="461" grpId="0" animBg="1"/>
      <p:bldP spid="461" grpId="1" animBg="1"/>
      <p:bldP spid="462" grpId="0" animBg="1"/>
      <p:bldP spid="462" grpId="1" animBg="1"/>
      <p:bldP spid="463" grpId="0" animBg="1"/>
      <p:bldP spid="463" grpId="1" animBg="1"/>
      <p:bldP spid="464" grpId="0"/>
      <p:bldP spid="470" grpId="0"/>
      <p:bldP spid="470" grpId="1"/>
      <p:bldP spid="471" grpId="0"/>
      <p:bldP spid="471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real Synthetic Data:</a:t>
            </a:r>
            <a:endParaRPr lang="en-US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176016" y="2031653"/>
          <a:ext cx="2843784" cy="2768947"/>
        </p:xfrm>
        <a:graphic>
          <a:graphicData uri="http://schemas.openxmlformats.org/presentationml/2006/ole">
            <p:oleObj spid="_x0000_s1026" name="Acrobat Document" r:id="rId3" imgW="1791000" imgH="1852560" progId="AcroExch.Document.7">
              <p:embed/>
            </p:oleObj>
          </a:graphicData>
        </a:graphic>
      </p:graphicFrame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228600" y="2031653"/>
          <a:ext cx="2839430" cy="2743200"/>
        </p:xfrm>
        <a:graphic>
          <a:graphicData uri="http://schemas.openxmlformats.org/presentationml/2006/ole">
            <p:oleObj spid="_x0000_s1029" name="Acrobat Document" r:id="rId4" imgW="4032000" imgH="3286440" progId="AcroExch.Document.7">
              <p:embed/>
            </p:oleObj>
          </a:graphicData>
        </a:graphic>
      </p:graphicFrame>
      <p:graphicFrame>
        <p:nvGraphicFramePr>
          <p:cNvPr id="1030" name="Object 6"/>
          <p:cNvGraphicFramePr>
            <a:graphicFrameLocks noChangeAspect="1"/>
          </p:cNvGraphicFramePr>
          <p:nvPr/>
        </p:nvGraphicFramePr>
        <p:xfrm>
          <a:off x="6172200" y="2031653"/>
          <a:ext cx="2819400" cy="2743200"/>
        </p:xfrm>
        <a:graphic>
          <a:graphicData uri="http://schemas.openxmlformats.org/presentationml/2006/ole">
            <p:oleObj spid="_x0000_s1030" name="Acrobat Document" r:id="rId5" imgW="4032000" imgH="3286440" progId="AcroExch.Document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/>
          <p:cNvCxnSpPr>
            <a:stCxn id="10" idx="0"/>
            <a:endCxn id="8" idx="4"/>
          </p:cNvCxnSpPr>
          <p:nvPr/>
        </p:nvCxnSpPr>
        <p:spPr>
          <a:xfrm rot="5400000" flipH="1" flipV="1">
            <a:off x="1295400" y="4419600"/>
            <a:ext cx="3048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9" idx="6"/>
            <a:endCxn id="11" idx="2"/>
          </p:cNvCxnSpPr>
          <p:nvPr/>
        </p:nvCxnSpPr>
        <p:spPr>
          <a:xfrm>
            <a:off x="1143000" y="4476750"/>
            <a:ext cx="33528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304800"/>
            <a:ext cx="86868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Conditioning on the Markov Blanket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476500" y="4133850"/>
            <a:ext cx="6858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X</a:t>
            </a:r>
            <a:r>
              <a:rPr lang="en-US" sz="2800" baseline="-25000" dirty="0" smtClean="0"/>
              <a:t>i</a:t>
            </a:r>
            <a:endParaRPr lang="en-US" sz="2800" baseline="-25000" dirty="0"/>
          </a:p>
        </p:txBody>
      </p:sp>
      <p:sp>
        <p:nvSpPr>
          <p:cNvPr id="5" name="Rectangle 4"/>
          <p:cNvSpPr/>
          <p:nvPr/>
        </p:nvSpPr>
        <p:spPr>
          <a:xfrm>
            <a:off x="2438400" y="3257550"/>
            <a:ext cx="762000" cy="4572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f1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2476500" y="2209800"/>
            <a:ext cx="685800" cy="6858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1</a:t>
            </a:r>
            <a:endParaRPr lang="en-US" sz="2800" baseline="-25000" dirty="0"/>
          </a:p>
        </p:txBody>
      </p:sp>
      <p:sp>
        <p:nvSpPr>
          <p:cNvPr id="9" name="Oval 8"/>
          <p:cNvSpPr/>
          <p:nvPr/>
        </p:nvSpPr>
        <p:spPr>
          <a:xfrm>
            <a:off x="457200" y="4133850"/>
            <a:ext cx="685800" cy="6858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0</a:t>
            </a:r>
            <a:endParaRPr lang="en-US" sz="2800" baseline="-25000" dirty="0"/>
          </a:p>
        </p:txBody>
      </p:sp>
      <p:sp>
        <p:nvSpPr>
          <p:cNvPr id="10" name="Oval 9"/>
          <p:cNvSpPr/>
          <p:nvPr/>
        </p:nvSpPr>
        <p:spPr>
          <a:xfrm>
            <a:off x="2476500" y="5943600"/>
            <a:ext cx="685800" cy="6858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1</a:t>
            </a:r>
            <a:endParaRPr lang="en-US" sz="2800" baseline="-25000" dirty="0"/>
          </a:p>
        </p:txBody>
      </p:sp>
      <p:sp>
        <p:nvSpPr>
          <p:cNvPr id="11" name="Oval 10"/>
          <p:cNvSpPr/>
          <p:nvPr/>
        </p:nvSpPr>
        <p:spPr>
          <a:xfrm>
            <a:off x="4495800" y="4133850"/>
            <a:ext cx="685800" cy="6858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1</a:t>
            </a:r>
            <a:endParaRPr lang="en-US" sz="2800" baseline="-25000" dirty="0"/>
          </a:p>
        </p:txBody>
      </p:sp>
      <p:sp>
        <p:nvSpPr>
          <p:cNvPr id="12" name="Rectangle 11"/>
          <p:cNvSpPr/>
          <p:nvPr/>
        </p:nvSpPr>
        <p:spPr>
          <a:xfrm rot="5400000">
            <a:off x="3448050" y="4248150"/>
            <a:ext cx="762000" cy="4572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f3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5400000">
            <a:off x="1428750" y="4248151"/>
            <a:ext cx="762000" cy="4572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f2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438400" y="5124450"/>
            <a:ext cx="762000" cy="4572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f4</a:t>
            </a:r>
            <a:endParaRPr lang="en-US" dirty="0"/>
          </a:p>
        </p:txBody>
      </p:sp>
      <p:pic>
        <p:nvPicPr>
          <p:cNvPr id="28" name="Picture 27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266687" y="1219200"/>
            <a:ext cx="8611437" cy="685867"/>
          </a:xfrm>
          <a:prstGeom prst="rect">
            <a:avLst/>
          </a:prstGeom>
          <a:noFill/>
          <a:ln/>
          <a:effectLst/>
        </p:spPr>
      </p:pic>
      <p:sp>
        <p:nvSpPr>
          <p:cNvPr id="25" name="TextBox 24"/>
          <p:cNvSpPr txBox="1"/>
          <p:nvPr/>
        </p:nvSpPr>
        <p:spPr>
          <a:xfrm>
            <a:off x="4572000" y="2133600"/>
            <a:ext cx="4419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Sweep:</a:t>
            </a:r>
          </a:p>
          <a:p>
            <a:r>
              <a:rPr lang="en-US" dirty="0" smtClean="0"/>
              <a:t>For each vertex in the model (in some order):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Collect the joint assignment to all variables as a single sample and repeat.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27" name="Picture 26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5207199" y="2845281"/>
            <a:ext cx="3174800" cy="278919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Logistic Regression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524000"/>
            <a:ext cx="7772400" cy="4572000"/>
          </a:xfrm>
        </p:spPr>
        <p:txBody>
          <a:bodyPr/>
          <a:lstStyle/>
          <a:p>
            <a:r>
              <a:rPr lang="en-US" dirty="0" smtClean="0"/>
              <a:t>Classification Rule:</a:t>
            </a:r>
            <a:endParaRPr lang="en-US" dirty="0"/>
          </a:p>
        </p:txBody>
      </p:sp>
      <p:pic>
        <p:nvPicPr>
          <p:cNvPr id="5" name="Picture 4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524000" y="2209800"/>
            <a:ext cx="5867400" cy="31839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76200"/>
            <a:ext cx="7772400" cy="1143000"/>
          </a:xfrm>
        </p:spPr>
        <p:txBody>
          <a:bodyPr/>
          <a:lstStyle/>
          <a:p>
            <a:r>
              <a:rPr lang="en-US" dirty="0" smtClean="0"/>
              <a:t>Decision Surface: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029200"/>
          </a:xfrm>
        </p:spPr>
        <p:txBody>
          <a:bodyPr/>
          <a:lstStyle/>
          <a:p>
            <a:r>
              <a:rPr lang="en-US" dirty="0" smtClean="0"/>
              <a:t>We say  Y=0 when: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Therefore: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Which leads to:</a:t>
            </a:r>
            <a:endParaRPr lang="en-US" dirty="0"/>
          </a:p>
        </p:txBody>
      </p:sp>
      <p:pic>
        <p:nvPicPr>
          <p:cNvPr id="5" name="Picture 4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3962400" y="1219200"/>
            <a:ext cx="2895600" cy="916831"/>
          </a:xfrm>
          <a:prstGeom prst="rect">
            <a:avLst/>
          </a:prstGeom>
        </p:spPr>
      </p:pic>
      <p:pic>
        <p:nvPicPr>
          <p:cNvPr id="7" name="Picture 6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3200400" y="2438400"/>
            <a:ext cx="5033891" cy="2362200"/>
          </a:xfrm>
          <a:prstGeom prst="rect">
            <a:avLst/>
          </a:prstGeom>
          <a:noFill/>
          <a:ln/>
          <a:effectLst/>
        </p:spPr>
      </p:pic>
      <p:pic>
        <p:nvPicPr>
          <p:cNvPr id="9" name="Picture 8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3810000" y="5257800"/>
            <a:ext cx="2132835" cy="114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76200"/>
            <a:ext cx="7772400" cy="838200"/>
          </a:xfrm>
        </p:spPr>
        <p:txBody>
          <a:bodyPr/>
          <a:lstStyle/>
          <a:p>
            <a:r>
              <a:rPr lang="en-US" dirty="0" smtClean="0"/>
              <a:t>How do we choose weights?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724904"/>
            <a:ext cx="8382000" cy="5904495"/>
          </a:xfrm>
        </p:spPr>
        <p:txBody>
          <a:bodyPr/>
          <a:lstStyle/>
          <a:p>
            <a:r>
              <a:rPr lang="en-US" dirty="0" smtClean="0"/>
              <a:t>We want:</a:t>
            </a:r>
          </a:p>
          <a:p>
            <a:endParaRPr lang="en-US" dirty="0" smtClean="0"/>
          </a:p>
          <a:p>
            <a:r>
              <a:rPr lang="en-US" dirty="0" smtClean="0"/>
              <a:t>Writing the log-likelihood: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Rearranging terms: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Simplifying: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Take the derivative:</a:t>
            </a:r>
            <a:endParaRPr lang="en-US" dirty="0"/>
          </a:p>
        </p:txBody>
      </p:sp>
      <p:pic>
        <p:nvPicPr>
          <p:cNvPr id="13" name="Picture 12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2627198" y="827010"/>
            <a:ext cx="4652006" cy="659897"/>
          </a:xfrm>
          <a:prstGeom prst="rect">
            <a:avLst/>
          </a:prstGeom>
          <a:noFill/>
          <a:ln/>
          <a:effectLst/>
        </p:spPr>
      </p:pic>
      <p:pic>
        <p:nvPicPr>
          <p:cNvPr id="14" name="Picture 13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279283" y="2342770"/>
            <a:ext cx="8396841" cy="591937"/>
          </a:xfrm>
          <a:prstGeom prst="rect">
            <a:avLst/>
          </a:prstGeom>
          <a:noFill/>
          <a:ln/>
          <a:effectLst/>
        </p:spPr>
      </p:pic>
      <p:pic>
        <p:nvPicPr>
          <p:cNvPr id="15" name="Picture 14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638004" y="3620505"/>
            <a:ext cx="7599367" cy="799039"/>
          </a:xfrm>
          <a:prstGeom prst="rect">
            <a:avLst/>
          </a:prstGeom>
          <a:noFill/>
          <a:ln/>
          <a:effectLst/>
        </p:spPr>
      </p:pic>
      <p:pic>
        <p:nvPicPr>
          <p:cNvPr id="17" name="Picture 16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/>
          <a:stretch>
            <a:fillRect/>
          </a:stretch>
        </p:blipFill>
        <p:spPr bwMode="auto">
          <a:xfrm>
            <a:off x="1369008" y="4953000"/>
            <a:ext cx="6054260" cy="799095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Minimizing the derivative: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447800"/>
            <a:ext cx="8610600" cy="4572000"/>
          </a:xfrm>
        </p:spPr>
        <p:txBody>
          <a:bodyPr/>
          <a:lstStyle/>
          <a:p>
            <a:r>
              <a:rPr lang="en-US" dirty="0" smtClean="0"/>
              <a:t>Derivative: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Can’t be analytically solved so we use gradient ascent: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… or you could use:</a:t>
            </a:r>
          </a:p>
          <a:p>
            <a:pPr lvl="1"/>
            <a:r>
              <a:rPr lang="en-US" dirty="0" err="1" smtClean="0"/>
              <a:t>Matlab</a:t>
            </a:r>
            <a:endParaRPr lang="en-US" dirty="0" smtClean="0"/>
          </a:p>
        </p:txBody>
      </p:sp>
      <p:pic>
        <p:nvPicPr>
          <p:cNvPr id="5" name="Picture 4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2209800" y="1447800"/>
            <a:ext cx="6428675" cy="1219200"/>
          </a:xfrm>
          <a:prstGeom prst="rect">
            <a:avLst/>
          </a:prstGeom>
        </p:spPr>
      </p:pic>
      <p:pic>
        <p:nvPicPr>
          <p:cNvPr id="7" name="Picture 6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2819400" y="3505200"/>
            <a:ext cx="3047233" cy="914400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5181600" cy="960438"/>
          </a:xfrm>
        </p:spPr>
        <p:txBody>
          <a:bodyPr/>
          <a:lstStyle/>
          <a:p>
            <a:r>
              <a:rPr lang="en-US" dirty="0" smtClean="0"/>
              <a:t>Gaussian Naïve </a:t>
            </a:r>
            <a:r>
              <a:rPr lang="en-US" dirty="0" err="1" smtClean="0"/>
              <a:t>Bayes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905000"/>
            <a:ext cx="8305800" cy="4114800"/>
          </a:xfrm>
        </p:spPr>
        <p:txBody>
          <a:bodyPr/>
          <a:lstStyle/>
          <a:p>
            <a:r>
              <a:rPr lang="en-US" dirty="0" smtClean="0"/>
              <a:t>General Gaussian </a:t>
            </a:r>
            <a:r>
              <a:rPr lang="en-US" dirty="0" err="1" smtClean="0"/>
              <a:t>Naï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Bayes</a:t>
            </a:r>
            <a:r>
              <a:rPr lang="en-US" dirty="0" smtClean="0"/>
              <a:t> equation: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We can impose different assumptions about the class variances.</a:t>
            </a:r>
          </a:p>
          <a:p>
            <a:pPr lvl="1"/>
            <a:r>
              <a:rPr lang="en-US" dirty="0" err="1" smtClean="0"/>
              <a:t>Mathematica</a:t>
            </a:r>
            <a:r>
              <a:rPr lang="en-US" dirty="0" smtClean="0"/>
              <a:t> Demo</a:t>
            </a:r>
            <a:endParaRPr lang="en-US" dirty="0"/>
          </a:p>
        </p:txBody>
      </p:sp>
      <p:cxnSp>
        <p:nvCxnSpPr>
          <p:cNvPr id="13" name="Straight Arrow Connector 12"/>
          <p:cNvCxnSpPr>
            <a:stCxn id="6" idx="4"/>
            <a:endCxn id="10" idx="0"/>
          </p:cNvCxnSpPr>
          <p:nvPr/>
        </p:nvCxnSpPr>
        <p:spPr>
          <a:xfrm rot="5400000">
            <a:off x="7162800" y="1143000"/>
            <a:ext cx="7620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6" idx="3"/>
            <a:endCxn id="9" idx="0"/>
          </p:cNvCxnSpPr>
          <p:nvPr/>
        </p:nvCxnSpPr>
        <p:spPr>
          <a:xfrm rot="5400000">
            <a:off x="6673080" y="814925"/>
            <a:ext cx="817796" cy="60035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6" idx="5"/>
            <a:endCxn id="11" idx="0"/>
          </p:cNvCxnSpPr>
          <p:nvPr/>
        </p:nvCxnSpPr>
        <p:spPr>
          <a:xfrm rot="16200000" flipH="1">
            <a:off x="7596724" y="814924"/>
            <a:ext cx="817796" cy="60035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208063" y="381000"/>
            <a:ext cx="1183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Class Label: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601568" y="1524000"/>
            <a:ext cx="942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Features:</a:t>
            </a:r>
            <a:endParaRPr lang="en-US" dirty="0"/>
          </a:p>
        </p:txBody>
      </p:sp>
      <p:pic>
        <p:nvPicPr>
          <p:cNvPr id="23" name="Picture 22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228600" y="2438400"/>
            <a:ext cx="7950225" cy="1676299"/>
          </a:xfrm>
          <a:prstGeom prst="rect">
            <a:avLst/>
          </a:prstGeom>
          <a:noFill/>
          <a:ln/>
          <a:effectLst/>
        </p:spPr>
      </p:pic>
      <p:cxnSp>
        <p:nvCxnSpPr>
          <p:cNvPr id="25" name="Straight Arrow Connector 24"/>
          <p:cNvCxnSpPr/>
          <p:nvPr/>
        </p:nvCxnSpPr>
        <p:spPr>
          <a:xfrm rot="5400000" flipH="1" flipV="1">
            <a:off x="6934200" y="4114800"/>
            <a:ext cx="304800" cy="152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7315200" y="381000"/>
            <a:ext cx="457200" cy="38100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Y</a:t>
            </a:r>
            <a:endParaRPr lang="en-US" sz="2800" dirty="0"/>
          </a:p>
        </p:txBody>
      </p:sp>
      <p:sp>
        <p:nvSpPr>
          <p:cNvPr id="9" name="Oval 8"/>
          <p:cNvSpPr/>
          <p:nvPr/>
        </p:nvSpPr>
        <p:spPr>
          <a:xfrm>
            <a:off x="6477000" y="1524000"/>
            <a:ext cx="609600" cy="38100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X</a:t>
            </a:r>
            <a:r>
              <a:rPr lang="en-US" sz="2000" baseline="-25000" dirty="0" smtClean="0"/>
              <a:t>1</a:t>
            </a:r>
            <a:endParaRPr lang="en-US" sz="2000" baseline="-25000" dirty="0"/>
          </a:p>
        </p:txBody>
      </p:sp>
      <p:sp>
        <p:nvSpPr>
          <p:cNvPr id="10" name="Oval 9"/>
          <p:cNvSpPr/>
          <p:nvPr/>
        </p:nvSpPr>
        <p:spPr>
          <a:xfrm>
            <a:off x="7239000" y="1524000"/>
            <a:ext cx="609600" cy="38100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X</a:t>
            </a:r>
            <a:r>
              <a:rPr lang="en-US" sz="2000" baseline="-25000" dirty="0" smtClean="0"/>
              <a:t>2</a:t>
            </a:r>
            <a:endParaRPr lang="en-US" sz="2000" baseline="-25000" dirty="0"/>
          </a:p>
        </p:txBody>
      </p:sp>
      <p:sp>
        <p:nvSpPr>
          <p:cNvPr id="11" name="Oval 10"/>
          <p:cNvSpPr/>
          <p:nvPr/>
        </p:nvSpPr>
        <p:spPr>
          <a:xfrm>
            <a:off x="8001000" y="1524000"/>
            <a:ext cx="609600" cy="38100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X</a:t>
            </a:r>
            <a:r>
              <a:rPr lang="en-US" sz="2000" baseline="-25000" dirty="0" smtClean="0"/>
              <a:t>3</a:t>
            </a:r>
            <a:endParaRPr lang="en-US" sz="2000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153400" cy="960438"/>
          </a:xfrm>
        </p:spPr>
        <p:txBody>
          <a:bodyPr>
            <a:normAutofit/>
          </a:bodyPr>
          <a:lstStyle/>
          <a:p>
            <a:r>
              <a:rPr lang="en-US" dirty="0" smtClean="0"/>
              <a:t>Relation between GNB and LR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838200"/>
            <a:ext cx="8305800" cy="5791200"/>
          </a:xfrm>
        </p:spPr>
        <p:txBody>
          <a:bodyPr/>
          <a:lstStyle/>
          <a:p>
            <a:r>
              <a:rPr lang="en-US" dirty="0" smtClean="0"/>
              <a:t>Prediction Probability from the (G)NB model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Factoring the model we get:</a:t>
            </a:r>
          </a:p>
        </p:txBody>
      </p:sp>
      <p:pic>
        <p:nvPicPr>
          <p:cNvPr id="14" name="Picture 13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508246" y="1371591"/>
            <a:ext cx="7822724" cy="2286009"/>
          </a:xfrm>
          <a:prstGeom prst="rect">
            <a:avLst/>
          </a:prstGeom>
          <a:noFill/>
          <a:ln/>
          <a:effectLst/>
        </p:spPr>
      </p:pic>
      <p:pic>
        <p:nvPicPr>
          <p:cNvPr id="22" name="Picture 21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685800" y="4343400"/>
            <a:ext cx="7009531" cy="787811"/>
          </a:xfrm>
          <a:prstGeom prst="rect">
            <a:avLst/>
          </a:prstGeom>
          <a:noFill/>
          <a:ln/>
          <a:effectLst/>
        </p:spPr>
      </p:pic>
      <p:pic>
        <p:nvPicPr>
          <p:cNvPr id="24" name="Picture 23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/>
          <a:stretch>
            <a:fillRect/>
          </a:stretch>
        </p:blipFill>
        <p:spPr bwMode="auto">
          <a:xfrm>
            <a:off x="152400" y="5612969"/>
            <a:ext cx="3326485" cy="635431"/>
          </a:xfrm>
          <a:prstGeom prst="rect">
            <a:avLst/>
          </a:prstGeom>
          <a:noFill/>
          <a:ln/>
          <a:effectLst/>
        </p:spPr>
      </p:pic>
      <p:cxnSp>
        <p:nvCxnSpPr>
          <p:cNvPr id="26" name="Straight Connector 25"/>
          <p:cNvCxnSpPr/>
          <p:nvPr/>
        </p:nvCxnSpPr>
        <p:spPr>
          <a:xfrm>
            <a:off x="152400" y="5257800"/>
            <a:ext cx="8839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3162300" y="5905500"/>
            <a:ext cx="990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2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3810000" y="5486400"/>
            <a:ext cx="5050927" cy="838200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DISPLAYSOURCE" val="\documentclass{article}\pagestyle{empty}&#10;&#10;\usepackage{amssymb, amsmath, amsfonts}&#10;\usepackage[tight]{subfigure}&#10;%\usepackage[ruled,vlined]{algorithm2e}&#10;\usepackage{capt-of}&#10;\usepackage{amssymb}&#10;\usepackage{url}&#10;\usepackage{graphicx}&#10;\usepackage{color}&#10;&#10;&#10;\numberwithin{equation}{section}&#10;&#10;\graphicspath{{figures/}}&#10;&#10;\newcommand{\Solution}[1]{&#10;  \paragraph{\bf $\bigstar$ SOLUTION:}{ \sf #1} \bigskip&#10;}&#10;&#10;&#10;\newcommand{\denselist}{&#10;  \itemsep -5pt &#10;  \partopsep-8pt    &#10;}&#10;%% ---------------------------------------------------------&#10;%% Commenting Macros&#10;\newcommand{\geoff}[1]{\textcolor{red}{Geoff: #1}}&#10;\newcommand{\miro}[1]{\textcolor{purple}{Joey: #1}}&#10;\newcommand{\joey}[1]{\textcolor{blue}{Joey: #1}}&#10;\newcommand{\oznur}[1]{\textcolor{green}{Oznur: #1}}&#10;&#10;%% ---------------------------------------------------------&#10;%% Basic Math&#10;\newcommand{\abs}[1]{\left|#1\right|}&#10;\newcommand{\ceil}[1]{\left\lceil #1 \right\rceil}&#10;\newcommand{\floor}[1]{\left\lfloor #1 \right\rfloor}&#10;\newcommand{\degrees}{^\circ}&#10;&#10;%% ---------------------------------------------------------&#10;%% Norms&#10;\newcommand{\LInfNorm}[1]{\left|\left| #1 \right|\right|_{\infty}}&#10;\newcommand{\LOneNorm}[1]{\left|\left| #1 \right|\right|_1}&#10;&#10;%% ---------------------------------------------------------&#10;%% Probability notation&#10;\newcommand{\given}{\,|\,}&#10;\newcommand{\Prb}[1]{\mathbf{P} \left( #1 \right) }&#10;\newcommand{\Ex}[1]{\mathbf{E} \left[ #1 \right] }&#10;\newcommand{\ApproxPrb}[1]{\mathbf{\tilde{P}} \left( #1 \right) }&#10;\newcommand{\data}{\mathcal{D}}&#10;\newcommand{\betadist}[1]{\text{Beta}\left( #1 \right)}&#10;&#10;\newcommand{\likely}[1]{ \mathcal{L} \left( #1 \right) }&#10;&#10;%% ---------------------------------------------------------&#10;%% Set notation&#10;\newcommand{\reals}{\mathbb{R}}&#10;\newcommand{\integers}{\mathbb{Z}}&#10;\newcommand{\set}[1]{\left\{#1\right\}}&#10;\newcommand{\vecspace}{\mathcal{V}}&#10;\newcommand{\Union}{\bigcup}&#10;\newcommand{\Inter}{\bigcap}&#10;\newcommand{\union}{\cup}&#10;\newcommand{\inter}{\cap}&#10;\newcommand{\size}[1]{\left| #1 \right|}&#10;&#10;%% ---------------------------------------------------------&#10;%% Citation/Reference commands&#10;\newcommand{\citecf}[1]{(\cf, \cite{#1})}&#10;\newcommand{\tableref}[1]{Table~\ref{#1}}&#10;\newcommand{\figref}[1]{Fig.~\ref{#1}}&#10;\newcommand{\eqnref}[1]{Eq.~(\ref{#1})}&#10;\newcommand{\secref}[1]{Sec.~\ref{#1}}&#10;\newcommand{\dfnref}[1]{Definition~\ref{#1}}&#10;\newcommand{\thmref}[1]{Theorem~\ref{#1}}&#10;\newcommand{\propref}[1]{Prop.~\ref{#1}}&#10;\newcommand{\lemref}[1]{Lemma~\ref{#1}}&#10;\newcommand{\corref}[1]{Corollary~\ref{#1}}&#10;\newcommand{\algref}[1]{Alg.~\ref{#1}}&#10;\newcommand{\procref}[1]{Proc.~\ref{#1}}&#10;\newcommand{\lineref}[1]{Line~\ref{#1}}&#10;\newcommand{\probref}[1]{Problem~(\ref{#1})}&#10;&#10;&#10;\begin{document}&#10;&#10;\end{document}&#10;"/>
  <p:tag name="EMBEDFONTS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\usepackage{amssymb, amsmath, amsfonts}&#10;\usepackage[tight]{subfigure}&#10;%\usepackage[ruled,vlined]{algorithm2e}&#10;\usepackage{capt-of}&#10;\usepackage{amssymb}&#10;\usepackage{url}&#10;\usepackage{graphicx}&#10;\usepackage{color}&#10;&#10;&#10;\numberwithin{equation}{section}&#10;&#10;\graphicspath{{figures/}}&#10;&#10;\newcommand{\Solution}[1]{&#10;  \paragraph{\bf $\bigstar$ SOLUTION:}{ \sf #1} \bigskip&#10;}&#10;&#10;&#10;\newcommand{\denselist}{&#10;  \itemsep -5pt &#10;  \partopsep-8pt    &#10;}&#10;%% ---------------------------------------------------------&#10;%% Commenting Macros&#10;\newcommand{\geoff}[1]{\textcolor{red}{Geoff: #1}}&#10;\newcommand{\miro}[1]{\textcolor{purple}{Joey: #1}}&#10;\newcommand{\joey}[1]{\textcolor{blue}{Joey: #1}}&#10;\newcommand{\oznur}[1]{\textcolor{green}{Oznur: #1}}&#10;&#10;%% ---------------------------------------------------------&#10;%% Basic Math&#10;\newcommand{\abs}[1]{\left|#1\right|}&#10;\newcommand{\ceil}[1]{\left\lceil #1 \right\rceil}&#10;\newcommand{\floor}[1]{\left\lfloor #1 \right\rfloor}&#10;\newcommand{\degrees}{^\circ}&#10;&#10;%% ---------------------------------------------------------&#10;%% Norms&#10;\newcommand{\LInfNorm}[1]{\left|\left| #1 \right|\right|_{\infty}}&#10;\newcommand{\LOneNorm}[1]{\left|\left| #1 \right|\right|_1}&#10;&#10;%% ---------------------------------------------------------&#10;%% Probability notation&#10;\newcommand{\given}{\,|\,}&#10;\newcommand{\Prb}[1]{\mathbf{P} \left( #1 \right) }&#10;\newcommand{\Ex}[1]{\mathbf{E} \left[ #1 \right] }&#10;\newcommand{\ApproxPrb}[1]{\mathbf{\tilde{P}} \left( #1 \right) }&#10;\newcommand{\data}{\mathcal{D}}&#10;\newcommand{\betadist}[1]{\text{Beta}\left( #1 \right)}&#10;&#10;\newcommand{\likely}[1]{ \mathcal{L} \left( #1 \right) }&#10;&#10;%% ---------------------------------------------------------&#10;%% Set notation&#10;\newcommand{\reals}{\mathbb{R}}&#10;\newcommand{\integers}{\mathbb{Z}}&#10;\newcommand{\set}[1]{\left\{#1\right\}}&#10;\newcommand{\vecspace}{\mathcal{V}}&#10;\newcommand{\Union}{\bigcup}&#10;\newcommand{\Inter}{\bigcap}&#10;\newcommand{\union}{\cup}&#10;\newcommand{\inter}{\cap}&#10;\newcommand{\size}[1]{\left| #1 \right|}&#10;&#10;%% ---------------------------------------------------------&#10;%% Citation/Reference commands&#10;\newcommand{\citecf}[1]{(\cf, \cite{#1})}&#10;\newcommand{\tableref}[1]{Table~\ref{#1}}&#10;\newcommand{\figref}[1]{Fig.~\ref{#1}}&#10;\newcommand{\eqnref}[1]{Eq.~(\ref{#1})}&#10;\newcommand{\secref}[1]{Sec.~\ref{#1}}&#10;\newcommand{\dfnref}[1]{Definition~\ref{#1}}&#10;\newcommand{\thmref}[1]{Theorem~\ref{#1}}&#10;\newcommand{\propref}[1]{Prop.~\ref{#1}}&#10;\newcommand{\lemref}[1]{Lemma~\ref{#1}}&#10;\newcommand{\corref}[1]{Corollary~\ref{#1}}&#10;\newcommand{\algref}[1]{Alg.~\ref{#1}}&#10;\newcommand{\procref}[1]{Proc.~\ref{#1}}&#10;\newcommand{\lineref}[1]{Line~\ref{#1}}&#10;\newcommand{\probref}[1]{Problem~(\ref{#1})}&#10;&#10;&#10;\begin{document}&#10;&#10;\begin{equation*}&#10;l(w) = \sum_{k \in \data} Y^k \log\left( \Prb{Y^k = 1 \given X^k, w} \right) + (1 - Y^k) \log\left( \Prb{Y^k = 0 \given X^k, w} \right)&#10;\end{equation*}&#10;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326"/>
  <p:tag name="PICTUREFILESIZE" val="1411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\usepackage{amssymb, amsmath, amsfonts}&#10;\usepackage[tight]{subfigure}&#10;%\usepackage[ruled,vlined]{algorithm2e}&#10;\usepackage{capt-of}&#10;\usepackage{amssymb}&#10;\usepackage{url}&#10;\usepackage{graphicx}&#10;\usepackage{color}&#10;&#10;&#10;\numberwithin{equation}{section}&#10;&#10;\graphicspath{{figures/}}&#10;&#10;\newcommand{\Solution}[1]{&#10;  \paragraph{\bf $\bigstar$ SOLUTION:}{ \sf #1} \bigskip&#10;}&#10;&#10;&#10;\newcommand{\denselist}{&#10;  \itemsep -5pt &#10;  \partopsep-8pt    &#10;}&#10;%% ---------------------------------------------------------&#10;%% Commenting Macros&#10;\newcommand{\geoff}[1]{\textcolor{red}{Geoff: #1}}&#10;\newcommand{\miro}[1]{\textcolor{purple}{Joey: #1}}&#10;\newcommand{\joey}[1]{\textcolor{blue}{Joey: #1}}&#10;\newcommand{\oznur}[1]{\textcolor{green}{Oznur: #1}}&#10;&#10;%% ---------------------------------------------------------&#10;%% Basic Math&#10;\newcommand{\abs}[1]{\left|#1\right|}&#10;\newcommand{\ceil}[1]{\left\lceil #1 \right\rceil}&#10;\newcommand{\floor}[1]{\left\lfloor #1 \right\rfloor}&#10;\newcommand{\degrees}{^\circ}&#10;&#10;%% ---------------------------------------------------------&#10;%% Norms&#10;\newcommand{\LInfNorm}[1]{\left|\left| #1 \right|\right|_{\infty}}&#10;\newcommand{\LOneNorm}[1]{\left|\left| #1 \right|\right|_1}&#10;&#10;%% ---------------------------------------------------------&#10;%% Probability notation&#10;\newcommand{\given}{\,|\,}&#10;\newcommand{\Prb}[1]{\mathbf{P} \left( #1 \right) }&#10;\newcommand{\Ex}[1]{\mathbf{E} \left[ #1 \right] }&#10;\newcommand{\ApproxPrb}[1]{\mathbf{\tilde{P}} \left( #1 \right) }&#10;\newcommand{\data}{\mathcal{D}}&#10;\newcommand{\betadist}[1]{\text{Beta}\left( #1 \right)}&#10;&#10;\newcommand{\likely}[1]{ \mathcal{L} \left( #1 \right) }&#10;&#10;%% ---------------------------------------------------------&#10;%% Set notation&#10;\newcommand{\reals}{\mathbb{R}}&#10;\newcommand{\integers}{\mathbb{Z}}&#10;\newcommand{\set}[1]{\left\{#1\right\}}&#10;\newcommand{\vecspace}{\mathcal{V}}&#10;\newcommand{\Union}{\bigcup}&#10;\newcommand{\Inter}{\bigcap}&#10;\newcommand{\union}{\cup}&#10;\newcommand{\inter}{\cap}&#10;\newcommand{\size}[1]{\left| #1 \right|}&#10;&#10;%% ---------------------------------------------------------&#10;%% Citation/Reference commands&#10;\newcommand{\citecf}[1]{(\cf, \cite{#1})}&#10;\newcommand{\tableref}[1]{Table~\ref{#1}}&#10;\newcommand{\figref}[1]{Fig.~\ref{#1}}&#10;\newcommand{\eqnref}[1]{Eq.~(\ref{#1})}&#10;\newcommand{\secref}[1]{Sec.~\ref{#1}}&#10;\newcommand{\dfnref}[1]{Definition~\ref{#1}}&#10;\newcommand{\thmref}[1]{Theorem~\ref{#1}}&#10;\newcommand{\propref}[1]{Prop.~\ref{#1}}&#10;\newcommand{\lemref}[1]{Lemma~\ref{#1}}&#10;\newcommand{\corref}[1]{Corollary~\ref{#1}}&#10;\newcommand{\algref}[1]{Alg.~\ref{#1}}&#10;\newcommand{\procref}[1]{Proc.~\ref{#1}}&#10;\newcommand{\lineref}[1]{Line~\ref{#1}}&#10;\newcommand{\probref}[1]{Problem~(\ref{#1})}&#10;&#10;&#10;\begin{document}&#10;&#10;\begin{equation*}&#10;l(w) = \sum_{k \in \data} Y^k \log\left( \frac{\Prb{Y^k = 1 \given X^k, w}}{ \Prb{Y^k = 0 \given X^k, w} } \right) + &#10;\log\left( \Prb{Y^k = 0 \given X^k, w} \right)&#10;\end{equation*}&#10;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95"/>
  <p:tag name="PICTUREFILESIZE" val="1947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\usepackage{amssymb, amsmath, amsfonts}&#10;\usepackage[tight]{subfigure}&#10;%\usepackage[ruled,vlined]{algorithm2e}&#10;\usepackage{capt-of}&#10;\usepackage{amssymb}&#10;\usepackage{url}&#10;\usepackage{graphicx}&#10;\usepackage{color}&#10;&#10;&#10;\numberwithin{equation}{section}&#10;&#10;\graphicspath{{figures/}}&#10;&#10;\newcommand{\Solution}[1]{&#10;  \paragraph{\bf $\bigstar$ SOLUTION:}{ \sf #1} \bigskip&#10;}&#10;&#10;&#10;\newcommand{\denselist}{&#10;  \itemsep -5pt &#10;  \partopsep-8pt    &#10;}&#10;%% ---------------------------------------------------------&#10;%% Commenting Macros&#10;\newcommand{\geoff}[1]{\textcolor{red}{Geoff: #1}}&#10;\newcommand{\miro}[1]{\textcolor{purple}{Joey: #1}}&#10;\newcommand{\joey}[1]{\textcolor{blue}{Joey: #1}}&#10;\newcommand{\oznur}[1]{\textcolor{green}{Oznur: #1}}&#10;&#10;%% ---------------------------------------------------------&#10;%% Basic Math&#10;\newcommand{\abs}[1]{\left|#1\right|}&#10;\newcommand{\ceil}[1]{\left\lceil #1 \right\rceil}&#10;\newcommand{\floor}[1]{\left\lfloor #1 \right\rfloor}&#10;\newcommand{\degrees}{^\circ}&#10;&#10;%% ---------------------------------------------------------&#10;%% Norms&#10;\newcommand{\LInfNorm}[1]{\left|\left| #1 \right|\right|_{\infty}}&#10;\newcommand{\LOneNorm}[1]{\left|\left| #1 \right|\right|_1}&#10;&#10;%% ---------------------------------------------------------&#10;%% Probability notation&#10;\newcommand{\given}{\,|\,}&#10;\newcommand{\Prb}[1]{\mathbf{P} \left( #1 \right) }&#10;\newcommand{\Ex}[1]{\mathbf{E} \left[ #1 \right] }&#10;\newcommand{\ApproxPrb}[1]{\mathbf{\tilde{P}} \left( #1 \right) }&#10;\newcommand{\data}{\mathcal{D}}&#10;\newcommand{\betadist}[1]{\text{Beta}\left( #1 \right)}&#10;&#10;\newcommand{\likely}[1]{ \mathcal{L} \left( #1 \right) }&#10;&#10;%% ---------------------------------------------------------&#10;%% Set notation&#10;\newcommand{\reals}{\mathbb{R}}&#10;\newcommand{\integers}{\mathbb{Z}}&#10;\newcommand{\set}[1]{\left\{#1\right\}}&#10;\newcommand{\vecspace}{\mathcal{V}}&#10;\newcommand{\Union}{\bigcup}&#10;\newcommand{\Inter}{\bigcap}&#10;\newcommand{\union}{\cup}&#10;\newcommand{\inter}{\cap}&#10;\newcommand{\size}[1]{\left| #1 \right|}&#10;&#10;%% ---------------------------------------------------------&#10;%% Citation/Reference commands&#10;\newcommand{\citecf}[1]{(\cf, \cite{#1})}&#10;\newcommand{\tableref}[1]{Table~\ref{#1}}&#10;\newcommand{\figref}[1]{Fig.~\ref{#1}}&#10;\newcommand{\eqnref}[1]{Eq.~(\ref{#1})}&#10;\newcommand{\secref}[1]{Sec.~\ref{#1}}&#10;\newcommand{\dfnref}[1]{Definition~\ref{#1}}&#10;\newcommand{\thmref}[1]{Theorem~\ref{#1}}&#10;\newcommand{\propref}[1]{Prop.~\ref{#1}}&#10;\newcommand{\lemref}[1]{Lemma~\ref{#1}}&#10;\newcommand{\corref}[1]{Corollary~\ref{#1}}&#10;\newcommand{\algref}[1]{Alg.~\ref{#1}}&#10;\newcommand{\procref}[1]{Proc.~\ref{#1}}&#10;\newcommand{\lineref}[1]{Line~\ref{#1}}&#10;\newcommand{\probref}[1]{Problem~(\ref{#1})}&#10;&#10;&#10;\begin{document}&#10;&#10;\begin{equation*}&#10;l(w) = \sum_{k \in \data} Y^k \sum_{i=1}^d w_i X_i^k  - \log\left( 1 + \exp\left(\sum_{i=1}^d w_i X_i^k \right) \right)&#10;\end{equation*}&#10;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35"/>
  <p:tag name="PICTUREFILESIZE" val="1570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\usepackage{amssymb, amsmath, amsfonts}&#10;\usepackage[tight]{subfigure}&#10;%\usepackage[ruled,vlined]{algorithm2e}&#10;\usepackage{capt-of}&#10;\usepackage{amssymb}&#10;\usepackage{url}&#10;\usepackage{graphicx}&#10;\usepackage{color}&#10;&#10;&#10;\numberwithin{equation}{section}&#10;&#10;\graphicspath{{figures/}}&#10;&#10;\newcommand{\Solution}[1]{&#10;  \paragraph{\bf $\bigstar$ SOLUTION:}{ \sf #1} \bigskip&#10;}&#10;&#10;&#10;\newcommand{\denselist}{&#10;  \itemsep -5pt &#10;  \partopsep-8pt    &#10;}&#10;%% ---------------------------------------------------------&#10;%% Commenting Macros&#10;\newcommand{\geoff}[1]{\textcolor{red}{Geoff: #1}}&#10;\newcommand{\miro}[1]{\textcolor{purple}{Joey: #1}}&#10;\newcommand{\joey}[1]{\textcolor{blue}{Joey: #1}}&#10;\newcommand{\oznur}[1]{\textcolor{green}{Oznur: #1}}&#10;&#10;%% ---------------------------------------------------------&#10;%% Basic Math&#10;\newcommand{\abs}[1]{\left|#1\right|}&#10;\newcommand{\ceil}[1]{\left\lceil #1 \right\rceil}&#10;\newcommand{\floor}[1]{\left\lfloor #1 \right\rfloor}&#10;\newcommand{\degrees}{^\circ}&#10;&#10;%% ---------------------------------------------------------&#10;%% Norms&#10;\newcommand{\LInfNorm}[1]{\left|\left| #1 \right|\right|_{\infty}}&#10;\newcommand{\LOneNorm}[1]{\left|\left| #1 \right|\right|_1}&#10;&#10;%% ---------------------------------------------------------&#10;%% Probability notation&#10;\newcommand{\given}{\,|\,}&#10;\newcommand{\Prb}[1]{\mathbf{P} \left( #1 \right) }&#10;\newcommand{\Ex}[1]{\mathbf{E} \left[ #1 \right] }&#10;\newcommand{\ApproxPrb}[1]{\mathbf{\tilde{P}} \left( #1 \right) }&#10;\newcommand{\data}{\mathcal{D}}&#10;\newcommand{\betadist}[1]{\text{Beta}\left( #1 \right)}&#10;&#10;\newcommand{\likely}[1]{ \mathcal{L} \left( #1 \right) }&#10;&#10;%% ---------------------------------------------------------&#10;%% Set notation&#10;\newcommand{\reals}{\mathbb{R}}&#10;\newcommand{\integers}{\mathbb{Z}}&#10;\newcommand{\set}[1]{\left\{#1\right\}}&#10;\newcommand{\vecspace}{\mathcal{V}}&#10;\newcommand{\Union}{\bigcup}&#10;\newcommand{\Inter}{\bigcap}&#10;\newcommand{\union}{\cup}&#10;\newcommand{\inter}{\cap}&#10;\newcommand{\size}[1]{\left| #1 \right|}&#10;&#10;%% ---------------------------------------------------------&#10;%% Citation/Reference commands&#10;\newcommand{\citecf}[1]{(\cf, \cite{#1})}&#10;\newcommand{\tableref}[1]{Table~\ref{#1}}&#10;\newcommand{\figref}[1]{Fig.~\ref{#1}}&#10;\newcommand{\eqnref}[1]{Eq.~(\ref{#1})}&#10;\newcommand{\secref}[1]{Sec.~\ref{#1}}&#10;\newcommand{\dfnref}[1]{Definition~\ref{#1}}&#10;\newcommand{\thmref}[1]{Theorem~\ref{#1}}&#10;\newcommand{\propref}[1]{Prop.~\ref{#1}}&#10;\newcommand{\lemref}[1]{Lemma~\ref{#1}}&#10;\newcommand{\corref}[1]{Corollary~\ref{#1}}&#10;\newcommand{\algref}[1]{Alg.~\ref{#1}}&#10;\newcommand{\procref}[1]{Proc.~\ref{#1}}&#10;\newcommand{\lineref}[1]{Line~\ref{#1}}&#10;\newcommand{\probref}[1]{Problem~(\ref{#1})}&#10;&#10;&#10;\begin{document}&#10;\begin{equation*}&#10;\frac{ \partial l(w) }{ \partial w_i} = \sum_{k \in \data} X_i^k \left( Y^k - &#10;\frac{ \exp \left( \sum_{i=1}^d w_i X_i^k \right) }&#10;{1+\exp \left( \sum_{i=1}^d w_i X_i^k \right)}&#10;\right)&#10;\end{equation*}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11"/>
  <p:tag name="PICTUREFILESIZE" val="1970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\usepackage{amssymb, amsmath, amsfonts}&#10;\usepackage[tight]{subfigure}&#10;%\usepackage[ruled,vlined]{algorithm2e}&#10;\usepackage{capt-of}&#10;\usepackage{amssymb}&#10;\usepackage{url}&#10;\usepackage{graphicx}&#10;\usepackage{color}&#10;&#10;&#10;\numberwithin{equation}{section}&#10;&#10;\graphicspath{{figures/}}&#10;&#10;\newcommand{\Solution}[1]{&#10;  \paragraph{\bf $\bigstar$ SOLUTION:}{ \sf #1} \bigskip&#10;}&#10;&#10;&#10;\newcommand{\denselist}{&#10;  \itemsep -5pt &#10;  \partopsep-8pt    &#10;}&#10;%% ---------------------------------------------------------&#10;%% Commenting Macros&#10;\newcommand{\geoff}[1]{\textcolor{red}{Geoff: #1}}&#10;\newcommand{\miro}[1]{\textcolor{purple}{Joey: #1}}&#10;\newcommand{\joey}[1]{\textcolor{blue}{Joey: #1}}&#10;\newcommand{\oznur}[1]{\textcolor{green}{Oznur: #1}}&#10;&#10;%% ---------------------------------------------------------&#10;%% Basic Math&#10;\newcommand{\abs}[1]{\left|#1\right|}&#10;\newcommand{\ceil}[1]{\left\lceil #1 \right\rceil}&#10;\newcommand{\floor}[1]{\left\lfloor #1 \right\rfloor}&#10;\newcommand{\degrees}{^\circ}&#10;&#10;%% ---------------------------------------------------------&#10;%% Norms&#10;\newcommand{\LInfNorm}[1]{\left|\left| #1 \right|\right|_{\infty}}&#10;\newcommand{\LOneNorm}[1]{\left|\left| #1 \right|\right|_1}&#10;&#10;%% ---------------------------------------------------------&#10;%% Probability notation&#10;\newcommand{\given}{\,|\,}&#10;\newcommand{\Prb}[1]{\mathbf{P} \left( #1 \right) }&#10;\newcommand{\Ex}[1]{\mathbf{E} \left[ #1 \right] }&#10;\newcommand{\ApproxPrb}[1]{\mathbf{\tilde{P}} \left( #1 \right) }&#10;\newcommand{\data}{\mathcal{D}}&#10;\newcommand{\betadist}[1]{\text{Beta}\left( #1 \right)}&#10;&#10;\newcommand{\likely}[1]{ \mathcal{L} \left( #1 \right) }&#10;&#10;%% ---------------------------------------------------------&#10;%% Set notation&#10;\newcommand{\reals}{\mathbb{R}}&#10;\newcommand{\integers}{\mathbb{Z}}&#10;\newcommand{\set}[1]{\left\{#1\right\}}&#10;\newcommand{\vecspace}{\mathcal{V}}&#10;\newcommand{\Union}{\bigcup}&#10;\newcommand{\Inter}{\bigcap}&#10;\newcommand{\union}{\cup}&#10;\newcommand{\inter}{\cap}&#10;\newcommand{\size}[1]{\left| #1 \right|}&#10;&#10;%% ---------------------------------------------------------&#10;%% Citation/Reference commands&#10;\newcommand{\citecf}[1]{(\cf, \cite{#1})}&#10;\newcommand{\tableref}[1]{Table~\ref{#1}}&#10;\newcommand{\figref}[1]{Fig.~\ref{#1}}&#10;\newcommand{\eqnref}[1]{Eq.~(\ref{#1})}&#10;\newcommand{\secref}[1]{Sec.~\ref{#1}}&#10;\newcommand{\dfnref}[1]{Definition~\ref{#1}}&#10;\newcommand{\thmref}[1]{Theorem~\ref{#1}}&#10;\newcommand{\propref}[1]{Prop.~\ref{#1}}&#10;\newcommand{\lemref}[1]{Lemma~\ref{#1}}&#10;\newcommand{\corref}[1]{Corollary~\ref{#1}}&#10;\newcommand{\algref}[1]{Alg.~\ref{#1}}&#10;\newcommand{\procref}[1]{Proc.~\ref{#1}}&#10;\newcommand{\lineref}[1]{Line~\ref{#1}}&#10;\newcommand{\probref}[1]{Problem~(\ref{#1})}&#10;&#10;&#10;\begin{document}&#10;\begin{equation*}&#10;w_i \leftarrow w_i + \eta \frac{ \partial l(w) }{ \partial w_i}&#10;\end{equation*}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80"/>
  <p:tag name="PICTUREFILESIZE" val="479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\usepackage{amssymb, amsmath, amsfonts}&#10;\usepackage[tight]{subfigure}&#10;%\usepackage[ruled,vlined]{algorithm2e}&#10;\usepackage{capt-of}&#10;\usepackage{amssymb}&#10;\usepackage{url}&#10;\usepackage{graphicx}&#10;\usepackage{color}&#10;&#10;&#10;\numberwithin{equation}{section}&#10;&#10;\graphicspath{{figures/}}&#10;&#10;\newcommand{\Solution}[1]{&#10;  \paragraph{\bf $\bigstar$ SOLUTION:}{ \sf #1} \bigskip&#10;}&#10;&#10;&#10;\newcommand{\denselist}{&#10;  \itemsep -5pt &#10;  \partopsep-8pt    &#10;}&#10;%% ---------------------------------------------------------&#10;%% Commenting Macros&#10;\newcommand{\geoff}[1]{\textcolor{red}{Geoff: #1}}&#10;\newcommand{\miro}[1]{\textcolor{purple}{Joey: #1}}&#10;\newcommand{\joey}[1]{\textcolor{blue}{Joey: #1}}&#10;\newcommand{\oznur}[1]{\textcolor{green}{Oznur: #1}}&#10;&#10;%% ---------------------------------------------------------&#10;%% Basic Math&#10;\newcommand{\abs}[1]{\left|#1\right|}&#10;\newcommand{\ceil}[1]{\left\lceil #1 \right\rceil}&#10;\newcommand{\floor}[1]{\left\lfloor #1 \right\rfloor}&#10;\newcommand{\degrees}{^\circ}&#10;&#10;%% ---------------------------------------------------------&#10;%% Norms&#10;\newcommand{\LInfNorm}[1]{\left|\left| #1 \right|\right|_{\infty}}&#10;\newcommand{\LOneNorm}[1]{\left|\left| #1 \right|\right|_1}&#10;&#10;%% ---------------------------------------------------------&#10;%% Probability notation&#10;\newcommand{\given}{\,|\,}&#10;\newcommand{\Prb}[1]{\mathbf{P} \left( #1 \right) }&#10;\newcommand{\Ex}[1]{\mathbf{E} \left[ #1 \right] }&#10;\newcommand{\ApproxPrb}[1]{\mathbf{\tilde{P}} \left( #1 \right) }&#10;\newcommand{\data}{\mathcal{D}}&#10;\newcommand{\betadist}[1]{\text{Beta}\left( #1 \right)}&#10;&#10;\newcommand{\likely}[1]{ \mathcal{L} \left( #1 \right) }&#10;&#10;%% ---------------------------------------------------------&#10;%% Set notation&#10;\newcommand{\reals}{\mathbb{R}}&#10;\newcommand{\integers}{\mathbb{Z}}&#10;\newcommand{\set}[1]{\left\{#1\right\}}&#10;\newcommand{\vecspace}{\mathcal{V}}&#10;\newcommand{\Union}{\bigcup}&#10;\newcommand{\Inter}{\bigcap}&#10;\newcommand{\union}{\cup}&#10;\newcommand{\inter}{\cap}&#10;\newcommand{\size}[1]{\left| #1 \right|}&#10;&#10;%% ---------------------------------------------------------&#10;%% Citation/Reference commands&#10;\newcommand{\citecf}[1]{(\cf, \cite{#1})}&#10;\newcommand{\tableref}[1]{Table~\ref{#1}}&#10;\newcommand{\figref}[1]{Fig.~\ref{#1}}&#10;\newcommand{\eqnref}[1]{Eq.~(\ref{#1})}&#10;\newcommand{\secref}[1]{Sec.~\ref{#1}}&#10;\newcommand{\dfnref}[1]{Definition~\ref{#1}}&#10;\newcommand{\thmref}[1]{Theorem~\ref{#1}}&#10;\newcommand{\propref}[1]{Prop.~\ref{#1}}&#10;\newcommand{\lemref}[1]{Lemma~\ref{#1}}&#10;\newcommand{\corref}[1]{Corollary~\ref{#1}}&#10;\newcommand{\algref}[1]{Alg.~\ref{#1}}&#10;\newcommand{\procref}[1]{Proc.~\ref{#1}}&#10;\newcommand{\lineref}[1]{Line~\ref{#1}}&#10;\newcommand{\probref}[1]{Problem~(\ref{#1})}&#10;&#10;&#10;\begin{document}&#10;&#10;\begin{eqnarray*}&#10;\Prb{X_1,\ldots,X_d, Y \given \theta, \mu, \sigma} &amp; = &amp;&#10;\Prb{Y \given \theta} \prod_{i=1}^d \Prb{X_i \given Y} \\&#10;&amp; \propto &amp;&#10;\theta^{Y} (1-\theta)^{(1-Y)} \prod_{i=1}^{d}&#10;\exp\left(- \frac{\left(X_i - \mu_{i,Y} \right)^2}{2 \sigma_{i,Y}^2} \right)&#10;\end{eqnarray*}&#10;&#10;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313"/>
  <p:tag name="PICTUREFILESIZE" val="2407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\usepackage{amssymb, amsmath, amsfonts}&#10;\usepackage[tight]{subfigure}&#10;%\usepackage[ruled,vlined]{algorithm2e}&#10;\usepackage{capt-of}&#10;\usepackage{amssymb}&#10;\usepackage{url}&#10;\usepackage{graphicx}&#10;\usepackage{color}&#10;&#10;&#10;\numberwithin{equation}{section}&#10;&#10;\graphicspath{{figures/}}&#10;&#10;\newcommand{\Solution}[1]{&#10;  \paragraph{\bf $\bigstar$ SOLUTION:}{ \sf #1} \bigskip&#10;}&#10;&#10;&#10;\newcommand{\denselist}{&#10;  \itemsep -5pt &#10;  \partopsep-8pt    &#10;}&#10;%% ---------------------------------------------------------&#10;%% Commenting Macros&#10;\newcommand{\geoff}[1]{\textcolor{red}{Geoff: #1}}&#10;\newcommand{\miro}[1]{\textcolor{purple}{Joey: #1}}&#10;\newcommand{\joey}[1]{\textcolor{blue}{Joey: #1}}&#10;\newcommand{\oznur}[1]{\textcolor{green}{Oznur: #1}}&#10;&#10;%% ---------------------------------------------------------&#10;%% Basic Math&#10;\newcommand{\abs}[1]{\left|#1\right|}&#10;\newcommand{\ceil}[1]{\left\lceil #1 \right\rceil}&#10;\newcommand{\floor}[1]{\left\lfloor #1 \right\rfloor}&#10;\newcommand{\degrees}{^\circ}&#10;&#10;%% ---------------------------------------------------------&#10;%% Norms&#10;\newcommand{\LInfNorm}[1]{\left|\left| #1 \right|\right|_{\infty}}&#10;\newcommand{\LOneNorm}[1]{\left|\left| #1 \right|\right|_1}&#10;&#10;%% ---------------------------------------------------------&#10;%% Probability notation&#10;\newcommand{\given}{\,|\,}&#10;\newcommand{\Prb}[1]{\mathbf{P} \left( #1 \right) }&#10;\newcommand{\Ex}[1]{\mathbf{E} \left[ #1 \right] }&#10;\newcommand{\ApproxPrb}[1]{\mathbf{\tilde{P}} \left( #1 \right) }&#10;\newcommand{\data}{\mathcal{D}}&#10;\newcommand{\betadist}[1]{\text{Beta}\left( #1 \right)}&#10;&#10;\newcommand{\likely}[1]{ \mathcal{L} \left( #1 \right) }&#10;&#10;%% ---------------------------------------------------------&#10;%% Set notation&#10;\newcommand{\reals}{\mathbb{R}}&#10;\newcommand{\integers}{\mathbb{Z}}&#10;\newcommand{\set}[1]{\left\{#1\right\}}&#10;\newcommand{\vecspace}{\mathcal{V}}&#10;\newcommand{\Union}{\bigcup}&#10;\newcommand{\Inter}{\bigcap}&#10;\newcommand{\union}{\cup}&#10;\newcommand{\inter}{\cap}&#10;\newcommand{\size}[1]{\left| #1 \right|}&#10;&#10;%% ---------------------------------------------------------&#10;%% Citation/Reference commands&#10;\newcommand{\citecf}[1]{(\cf, \cite{#1})}&#10;\newcommand{\tableref}[1]{Table~\ref{#1}}&#10;\newcommand{\figref}[1]{Fig.~\ref{#1}}&#10;\newcommand{\eqnref}[1]{Eq.~(\ref{#1})}&#10;\newcommand{\secref}[1]{Sec.~\ref{#1}}&#10;\newcommand{\dfnref}[1]{Definition~\ref{#1}}&#10;\newcommand{\thmref}[1]{Theorem~\ref{#1}}&#10;\newcommand{\propref}[1]{Prop.~\ref{#1}}&#10;\newcommand{\lemref}[1]{Lemma~\ref{#1}}&#10;\newcommand{\corref}[1]{Corollary~\ref{#1}}&#10;\newcommand{\algref}[1]{Alg.~\ref{#1}}&#10;\newcommand{\procref}[1]{Proc.~\ref{#1}}&#10;\newcommand{\lineref}[1]{Line~\ref{#1}}&#10;\newcommand{\probref}[1]{Problem~(\ref{#1})}&#10;&#10;&#10;\begin{document}&#10;&#10;\begin{eqnarray*}&#10;\Prb{Y = 1 \given X} &amp; = &amp; &#10;\frac{ \Prb{Y=1} \Prb{X  \given Y = 1}  } { &#10;  \Prb{Y=1} \Prb{X \given Y=1} + \Prb{Y=0} \Prb{X \given Y = 0}&#10; } \\&#10;&amp; = &amp; &#10;\frac{1} { &#10;  1 + \frac{\Prb{Y=0} \Prb{X \given Y = 0}}{\Prb{Y=1} \Prb{X \given Y=1}}&#10; } \\&#10;&amp; = &amp; &#10;\frac{1} { &#10;  1 + \exp\left( \ln \left( &#10;     \frac{\Prb{Y=0} \Prb{X \given Y = 0}}{\Prb{Y=1} \Prb{X \given Y=1}}&#10;     \right) \right)&#10; } &#10;\end{eqnarray*}&#10;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308"/>
  <p:tag name="PICTUREFILESIZE" val="3182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\usepackage{amssymb, amsmath, amsfonts}&#10;\usepackage[tight]{subfigure}&#10;%\usepackage[ruled,vlined]{algorithm2e}&#10;\usepackage{capt-of}&#10;\usepackage{amssymb}&#10;\usepackage{url}&#10;\usepackage{graphicx}&#10;\usepackage{color}&#10;&#10;&#10;\numberwithin{equation}{section}&#10;&#10;\graphicspath{{figures/}}&#10;&#10;\newcommand{\Solution}[1]{&#10;  \paragraph{\bf $\bigstar$ SOLUTION:}{ \sf #1} \bigskip&#10;}&#10;&#10;&#10;\newcommand{\denselist}{&#10;  \itemsep -5pt &#10;  \partopsep-8pt    &#10;}&#10;%% ---------------------------------------------------------&#10;%% Commenting Macros&#10;\newcommand{\geoff}[1]{\textcolor{red}{Geoff: #1}}&#10;\newcommand{\miro}[1]{\textcolor{purple}{Joey: #1}}&#10;\newcommand{\joey}[1]{\textcolor{blue}{Joey: #1}}&#10;\newcommand{\oznur}[1]{\textcolor{green}{Oznur: #1}}&#10;&#10;%% ---------------------------------------------------------&#10;%% Basic Math&#10;\newcommand{\abs}[1]{\left|#1\right|}&#10;\newcommand{\ceil}[1]{\left\lceil #1 \right\rceil}&#10;\newcommand{\floor}[1]{\left\lfloor #1 \right\rfloor}&#10;\newcommand{\degrees}{^\circ}&#10;&#10;%% ---------------------------------------------------------&#10;%% Norms&#10;\newcommand{\LInfNorm}[1]{\left|\left| #1 \right|\right|_{\infty}}&#10;\newcommand{\LOneNorm}[1]{\left|\left| #1 \right|\right|_1}&#10;&#10;%% ---------------------------------------------------------&#10;%% Probability notation&#10;\newcommand{\given}{\,|\,}&#10;\newcommand{\Prb}[1]{\mathbf{P} \left( #1 \right) }&#10;\newcommand{\Ex}[1]{\mathbf{E} \left[ #1 \right] }&#10;\newcommand{\ApproxPrb}[1]{\mathbf{\tilde{P}} \left( #1 \right) }&#10;\newcommand{\data}{\mathcal{D}}&#10;\newcommand{\betadist}[1]{\text{Beta}\left( #1 \right)}&#10;&#10;\newcommand{\likely}[1]{ \mathcal{L} \left( #1 \right) }&#10;&#10;%% ---------------------------------------------------------&#10;%% Set notation&#10;\newcommand{\reals}{\mathbb{R}}&#10;\newcommand{\integers}{\mathbb{Z}}&#10;\newcommand{\set}[1]{\left\{#1\right\}}&#10;\newcommand{\vecspace}{\mathcal{V}}&#10;\newcommand{\Union}{\bigcup}&#10;\newcommand{\Inter}{\bigcap}&#10;\newcommand{\union}{\cup}&#10;\newcommand{\inter}{\cap}&#10;\newcommand{\size}[1]{\left| #1 \right|}&#10;&#10;%% ---------------------------------------------------------&#10;%% Citation/Reference commands&#10;\newcommand{\citecf}[1]{(\cf, \cite{#1})}&#10;\newcommand{\tableref}[1]{Table~\ref{#1}}&#10;\newcommand{\figref}[1]{Fig.~\ref{#1}}&#10;\newcommand{\eqnref}[1]{Eq.~(\ref{#1})}&#10;\newcommand{\secref}[1]{Sec.~\ref{#1}}&#10;\newcommand{\dfnref}[1]{Definition~\ref{#1}}&#10;\newcommand{\thmref}[1]{Theorem~\ref{#1}}&#10;\newcommand{\propref}[1]{Prop.~\ref{#1}}&#10;\newcommand{\lemref}[1]{Lemma~\ref{#1}}&#10;\newcommand{\corref}[1]{Corollary~\ref{#1}}&#10;\newcommand{\algref}[1]{Alg.~\ref{#1}}&#10;\newcommand{\procref}[1]{Proc.~\ref{#1}}&#10;\newcommand{\lineref}[1]{Line~\ref{#1}}&#10;\newcommand{\probref}[1]{Problem~(\ref{#1})}&#10;&#10;&#10;\begin{document}&#10;&#10;\begin{equation*}&#10;\Prb{Y = 1 \given X}  = &#10;\frac{1}{ &#10;  1 + &#10;\exp \left( &#10;      \ln \left( \frac{ \Prb{Y=0} }{ \Prb{Y=1} } \right) +&#10;      \sum_{i=1}^d \ln \left(&#10;           \frac{  \Prb{X \given Y=0}   }{   \Prb{X \given Y=1}   } &#10;      \right)&#10;  \right)&#10; }&#10;\end{equation*}&#10;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76"/>
  <p:tag name="PICTUREFILESIZE" val="1441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\usepackage{amssymb, amsmath, amsfonts}&#10;\usepackage[tight]{subfigure}&#10;%\usepackage[ruled,vlined]{algorithm2e}&#10;\usepackage{capt-of}&#10;\usepackage{amssymb}&#10;\usepackage{url}&#10;\usepackage{graphicx}&#10;\usepackage{color}&#10;&#10;&#10;\numberwithin{equation}{section}&#10;&#10;\graphicspath{{figures/}}&#10;&#10;\newcommand{\Solution}[1]{&#10;  \paragraph{\bf $\bigstar$ SOLUTION:}{ \sf #1} \bigskip&#10;}&#10;&#10;&#10;\newcommand{\denselist}{&#10;  \itemsep -5pt &#10;  \partopsep-8pt    &#10;}&#10;%% ---------------------------------------------------------&#10;%% Commenting Macros&#10;\newcommand{\geoff}[1]{\textcolor{red}{Geoff: #1}}&#10;\newcommand{\miro}[1]{\textcolor{purple}{Joey: #1}}&#10;\newcommand{\joey}[1]{\textcolor{blue}{Joey: #1}}&#10;\newcommand{\oznur}[1]{\textcolor{green}{Oznur: #1}}&#10;&#10;%% ---------------------------------------------------------&#10;%% Basic Math&#10;\newcommand{\abs}[1]{\left|#1\right|}&#10;\newcommand{\ceil}[1]{\left\lceil #1 \right\rceil}&#10;\newcommand{\floor}[1]{\left\lfloor #1 \right\rfloor}&#10;\newcommand{\degrees}{^\circ}&#10;&#10;%% ---------------------------------------------------------&#10;%% Norms&#10;\newcommand{\LInfNorm}[1]{\left|\left| #1 \right|\right|_{\infty}}&#10;\newcommand{\LOneNorm}[1]{\left|\left| #1 \right|\right|_1}&#10;&#10;%% ---------------------------------------------------------&#10;%% Probability notation&#10;\newcommand{\given}{\,|\,}&#10;\newcommand{\Prb}[1]{\mathbf{P} \left( #1 \right) }&#10;\newcommand{\Ex}[1]{\mathbf{E} \left[ #1 \right] }&#10;\newcommand{\ApproxPrb}[1]{\mathbf{\tilde{P}} \left( #1 \right) }&#10;\newcommand{\data}{\mathcal{D}}&#10;\newcommand{\betadist}[1]{\text{Beta}\left( #1 \right)}&#10;&#10;\newcommand{\likely}[1]{ \mathcal{L} \left( #1 \right) }&#10;&#10;%% ---------------------------------------------------------&#10;%% Set notation&#10;\newcommand{\reals}{\mathbb{R}}&#10;\newcommand{\integers}{\mathbb{Z}}&#10;\newcommand{\set}[1]{\left\{#1\right\}}&#10;\newcommand{\vecspace}{\mathcal{V}}&#10;\newcommand{\Union}{\bigcup}&#10;\newcommand{\Inter}{\bigcap}&#10;\newcommand{\union}{\cup}&#10;\newcommand{\inter}{\cap}&#10;\newcommand{\size}[1]{\left| #1 \right|}&#10;&#10;%% ---------------------------------------------------------&#10;%% Citation/Reference commands&#10;\newcommand{\citecf}[1]{(\cf, \cite{#1})}&#10;\newcommand{\tableref}[1]{Table~\ref{#1}}&#10;\newcommand{\figref}[1]{Fig.~\ref{#1}}&#10;\newcommand{\eqnref}[1]{Eq.~(\ref{#1})}&#10;\newcommand{\secref}[1]{Sec.~\ref{#1}}&#10;\newcommand{\dfnref}[1]{Definition~\ref{#1}}&#10;\newcommand{\thmref}[1]{Theorem~\ref{#1}}&#10;\newcommand{\propref}[1]{Prop.~\ref{#1}}&#10;\newcommand{\lemref}[1]{Lemma~\ref{#1}}&#10;\newcommand{\corref}[1]{Corollary~\ref{#1}}&#10;\newcommand{\algref}[1]{Alg.~\ref{#1}}&#10;\newcommand{\procref}[1]{Proc.~\ref{#1}}&#10;\newcommand{\lineref}[1]{Line~\ref{#1}}&#10;\newcommand{\probref}[1]{Problem~(\ref{#1})}&#10;&#10;&#10;\begin{document}&#10;&#10;\begin{equation*}&#10;\ln \left( \frac{ \Prb{Y=0} }{ \Prb{Y=1} } \right) = &#10;\ln \left( \frac{ 1-\theta  }{ \theta }  \right)&#10;\end{equation*}&#10;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31"/>
  <p:tag name="PICTUREFILESIZE" val="764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\usepackage{amssymb, amsmath, amsfonts}&#10;\usepackage[tight]{subfigure}&#10;%\usepackage[ruled,vlined]{algorithm2e}&#10;\usepackage{capt-of}&#10;\usepackage{amssymb}&#10;\usepackage{url}&#10;\usepackage{graphicx}&#10;\usepackage{color}&#10;&#10;&#10;\numberwithin{equation}{section}&#10;&#10;\graphicspath{{figures/}}&#10;&#10;\newcommand{\Solution}[1]{&#10;  \paragraph{\bf $\bigstar$ SOLUTION:}{ \sf #1} \bigskip&#10;}&#10;&#10;&#10;\newcommand{\denselist}{&#10;  \itemsep -5pt &#10;  \partopsep-8pt    &#10;}&#10;%% ---------------------------------------------------------&#10;%% Commenting Macros&#10;\newcommand{\geoff}[1]{\textcolor{red}{Geoff: #1}}&#10;\newcommand{\miro}[1]{\textcolor{purple}{Joey: #1}}&#10;\newcommand{\joey}[1]{\textcolor{blue}{Joey: #1}}&#10;\newcommand{\oznur}[1]{\textcolor{green}{Oznur: #1}}&#10;&#10;%% ---------------------------------------------------------&#10;%% Basic Math&#10;\newcommand{\abs}[1]{\left|#1\right|}&#10;\newcommand{\ceil}[1]{\left\lceil #1 \right\rceil}&#10;\newcommand{\floor}[1]{\left\lfloor #1 \right\rfloor}&#10;\newcommand{\degrees}{^\circ}&#10;&#10;%% ---------------------------------------------------------&#10;%% Norms&#10;\newcommand{\LInfNorm}[1]{\left|\left| #1 \right|\right|_{\infty}}&#10;\newcommand{\LOneNorm}[1]{\left|\left| #1 \right|\right|_1}&#10;&#10;%% ---------------------------------------------------------&#10;%% Probability notation&#10;\newcommand{\given}{\,|\,}&#10;\newcommand{\Prb}[1]{\mathbf{P} \left( #1 \right) }&#10;\newcommand{\Ex}[1]{\mathbf{E} \left[ #1 \right] }&#10;\newcommand{\ApproxPrb}[1]{\mathbf{\tilde{P}} \left( #1 \right) }&#10;\newcommand{\data}{\mathcal{D}}&#10;\newcommand{\betadist}[1]{\text{Beta}\left( #1 \right)}&#10;&#10;\newcommand{\likely}[1]{ \mathcal{L} \left( #1 \right) }&#10;&#10;%% ---------------------------------------------------------&#10;%% Set notation&#10;\newcommand{\reals}{\mathbb{R}}&#10;\newcommand{\integers}{\mathbb{Z}}&#10;\newcommand{\set}[1]{\left\{#1\right\}}&#10;\newcommand{\vecspace}{\mathcal{V}}&#10;\newcommand{\Union}{\bigcup}&#10;\newcommand{\Inter}{\bigcap}&#10;\newcommand{\union}{\cup}&#10;\newcommand{\inter}{\cap}&#10;\newcommand{\size}[1]{\left| #1 \right|}&#10;&#10;%% ---------------------------------------------------------&#10;%% Citation/Reference commands&#10;\newcommand{\citecf}[1]{(\cf, \cite{#1})}&#10;\newcommand{\tableref}[1]{Table~\ref{#1}}&#10;\newcommand{\figref}[1]{Fig.~\ref{#1}}&#10;\newcommand{\eqnref}[1]{Eq.~(\ref{#1})}&#10;\newcommand{\secref}[1]{Sec.~\ref{#1}}&#10;\newcommand{\dfnref}[1]{Definition~\ref{#1}}&#10;\newcommand{\thmref}[1]{Theorem~\ref{#1}}&#10;\newcommand{\propref}[1]{Prop.~\ref{#1}}&#10;\newcommand{\lemref}[1]{Lemma~\ref{#1}}&#10;\newcommand{\corref}[1]{Corollary~\ref{#1}}&#10;\newcommand{\algref}[1]{Alg.~\ref{#1}}&#10;\newcommand{\procref}[1]{Proc.~\ref{#1}}&#10;\newcommand{\lineref}[1]{Line~\ref{#1}}&#10;\newcommand{\probref}[1]{Problem~(\ref{#1})}&#10;&#10;&#10;\begin{document}&#10;&#10;\begin{equation*}&#10;\sum_{i=1}^d &#10;   \ln \left( \frac{  \Prb{X \given Y=0}   }{   \Prb{X \given Y=1}   } \right)  = &#10;\sum_{i=1}^d &#10;   \ln \left( &#10;   \frac{  &#10;      \frac{1}{  \sqrt{2 \pi \sigma^2_i}  } &#10;           \exp \left( \frac{ -(X_i - \mu_{i,0})^2 }{ 2 \sigma_i^2 } \right)&#10;   }{    &#10;      \frac{1}{  \sqrt{2 \pi \sigma^2_i}  } &#10;           \exp \left( \frac{ -(X_i - \mu_{i,1})^2 }{ 2 \sigma_i^2 } \right)&#10;   } \right)  &#10;\end{equation*}&#10;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65"/>
  <p:tag name="PICTUREFILESIZE" val="2587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\usepackage{amssymb, amsmath, amsfonts}&#10;\usepackage[tight]{subfigure}&#10;%\usepackage[ruled,vlined]{algorithm2e}&#10;\usepackage{capt-of}&#10;\usepackage{amssymb}&#10;\usepackage{url}&#10;\usepackage{graphicx}&#10;\usepackage{color}&#10;&#10;&#10;\numberwithin{equation}{section}&#10;&#10;\graphicspath{{figures/}}&#10;&#10;\newcommand{\Solution}[1]{&#10;  \paragraph{\bf $\bigstar$ SOLUTION:}{ \sf #1} \bigskip&#10;}&#10;&#10;&#10;\newcommand{\denselist}{&#10;  \itemsep -5pt &#10;  \partopsep-8pt    &#10;}&#10;%% ---------------------------------------------------------&#10;%% Commenting Macros&#10;\newcommand{\geoff}[1]{\textcolor{red}{Geoff: #1}}&#10;\newcommand{\miro}[1]{\textcolor{purple}{Joey: #1}}&#10;\newcommand{\joey}[1]{\textcolor{blue}{Joey: #1}}&#10;\newcommand{\oznur}[1]{\textcolor{green}{Oznur: #1}}&#10;&#10;%% ---------------------------------------------------------&#10;%% Basic Math&#10;\newcommand{\abs}[1]{\left|#1\right|}&#10;\newcommand{\ceil}[1]{\left\lceil #1 \right\rceil}&#10;\newcommand{\floor}[1]{\left\lfloor #1 \right\rfloor}&#10;\newcommand{\degrees}{^\circ}&#10;&#10;%% ---------------------------------------------------------&#10;%% Norms&#10;\newcommand{\LInfNorm}[1]{\left|\left| #1 \right|\right|_{\infty}}&#10;\newcommand{\LOneNorm}[1]{\left|\left| #1 \right|\right|_1}&#10;&#10;%% ---------------------------------------------------------&#10;%% Probability notation&#10;\newcommand{\given}{\,|\,}&#10;\newcommand{\Prb}[1]{\mathbf{P} \left( #1 \right) }&#10;\newcommand{\Ex}[1]{\mathbf{E} \left[ #1 \right] }&#10;\newcommand{\ApproxPrb}[1]{\mathbf{\tilde{P}} \left( #1 \right) }&#10;\newcommand{\data}{\mathcal{D}}&#10;\newcommand{\betadist}[1]{\text{Beta}\left( #1 \right)}&#10;&#10;\newcommand{\likely}[1]{ \mathcal{L} \left( #1 \right) }&#10;&#10;%% ---------------------------------------------------------&#10;%% Set notation&#10;\newcommand{\reals}{\mathbb{R}}&#10;\newcommand{\integers}{\mathbb{Z}}&#10;\newcommand{\set}[1]{\left\{#1\right\}}&#10;\newcommand{\vecspace}{\mathcal{V}}&#10;\newcommand{\Union}{\bigcup}&#10;\newcommand{\Inter}{\bigcap}&#10;\newcommand{\union}{\cup}&#10;\newcommand{\inter}{\cap}&#10;\newcommand{\size}[1]{\left| #1 \right|}&#10;&#10;%% ---------------------------------------------------------&#10;%% Citation/Reference commands&#10;\newcommand{\citecf}[1]{(\cf, \cite{#1})}&#10;\newcommand{\tableref}[1]{Table~\ref{#1}}&#10;\newcommand{\figref}[1]{Fig.~\ref{#1}}&#10;\newcommand{\eqnref}[1]{Eq.~(\ref{#1})}&#10;\newcommand{\secref}[1]{Sec.~\ref{#1}}&#10;\newcommand{\dfnref}[1]{Definition~\ref{#1}}&#10;\newcommand{\thmref}[1]{Theorem~\ref{#1}}&#10;\newcommand{\propref}[1]{Prop.~\ref{#1}}&#10;\newcommand{\lemref}[1]{Lemma~\ref{#1}}&#10;\newcommand{\corref}[1]{Corollary~\ref{#1}}&#10;\newcommand{\algref}[1]{Alg.~\ref{#1}}&#10;\newcommand{\procref}[1]{Proc.~\ref{#1}}&#10;\newcommand{\lineref}[1]{Line~\ref{#1}}&#10;\newcommand{\probref}[1]{Problem~(\ref{#1})}&#10;&#10;&#10;\begin{document}&#10;&#10;\begin{eqnarray*}&#10;\sum_{i=1}^d &#10;   \ln \left( \frac{  \Prb{X \given Y=0}   }{   \Prb{X \given Y=1}   } \right)  &amp; =  &amp;&#10;\sum_{i=1}^d &#10;   \ln \left( &#10;   \frac{  &#10;      \frac{1}{  \sqrt{2 \pi \sigma^2_i}  } &#10;           \exp \left( \frac{ -(X_i - \mu_{i,0})^2 }{ 2 \sigma_i^2 } \right)&#10;   }{    &#10;      \frac{1}{  \sqrt{2 \pi \sigma^2_i}  } &#10;           \exp \left( \frac{ -(X_i - \mu_{i,1})^2 }{ 2 \sigma_i^2 } \right)&#10;   } \right)   \\&#10;&amp; =  &amp;&#10;\sum_{i=1}^d &#10;   \ln \exp\left( &#10;   \frac{  &#10;       (X_i - \mu_{i,1})^2 - (X_i - \mu_{i,0})^2&#10;   }{    &#10;      2 \sigma_i^2&#10;   } \right)   \\&#10;&amp; =  &amp;&#10;\sum_{i=1}^d  &#10;   \frac{  &#10;       (X_i^2 - 2 X_i \mu_{i,1} + \mu_{i,1}^2) - (X_i^2 - 2 X_i \mu_{i,0} + \mu_{i,0}^2)&#10;   }{    &#10;      2 \sigma_i^2&#10;   }   \\&#10;&amp; =  &amp;&#10;\sum_{i=1}^d &#10;   \frac{  &#10;       (X_i^2 - X_i^2) + 2 X_i (\mu_{i,0} - \mu_{i,1}) + (\mu_{i,1}^2 - \mu_{i,0}^2)&#10;   }{    &#10;      2 \sigma_i^2&#10;   }    \\&#10;&amp;=&amp;&#10;\sum_{i=1}^d &#10;   \left( &#10;     X_i \frac{\mu_{i,0} - \mu_{i,1}}{ \sigma_i^2 } &#10;     + \frac{\mu_{i,1}^2  - \mu_{i,0}^2}{ 2 \sigma_i^2} &#10;   \right)   &#10;\end{eqnarray*}&#10;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346"/>
  <p:tag name="PICTUREFILESIZE" val="7701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\usepackage{amssymb, amsmath, amsfonts}&#10;\usepackage[tight]{subfigure}&#10;%\usepackage[ruled,vlined]{algorithm2e}&#10;\usepackage{capt-of}&#10;\usepackage{amssymb}&#10;\usepackage{url}&#10;\usepackage{graphicx}&#10;\usepackage{color}&#10;&#10;&#10;\numberwithin{equation}{section}&#10;&#10;\graphicspath{{figures/}}&#10;&#10;\newcommand{\Solution}[1]{&#10;  \paragraph{\bf $\bigstar$ SOLUTION:}{ \sf #1} \bigskip&#10;}&#10;&#10;&#10;\newcommand{\denselist}{&#10;  \itemsep -5pt &#10;  \partopsep-8pt    &#10;}&#10;%% ---------------------------------------------------------&#10;%% Commenting Macros&#10;\newcommand{\geoff}[1]{\textcolor{red}{Geoff: #1}}&#10;\newcommand{\miro}[1]{\textcolor{purple}{Joey: #1}}&#10;\newcommand{\joey}[1]{\textcolor{blue}{Joey: #1}}&#10;\newcommand{\oznur}[1]{\textcolor{green}{Oznur: #1}}&#10;&#10;%% ---------------------------------------------------------&#10;%% Basic Math&#10;\newcommand{\abs}[1]{\left|#1\right|}&#10;\newcommand{\ceil}[1]{\left\lceil #1 \right\rceil}&#10;\newcommand{\floor}[1]{\left\lfloor #1 \right\rfloor}&#10;\newcommand{\degrees}{^\circ}&#10;&#10;%% ---------------------------------------------------------&#10;%% Norms&#10;\newcommand{\LInfNorm}[1]{\left|\left| #1 \right|\right|_{\infty}}&#10;\newcommand{\LOneNorm}[1]{\left|\left| #1 \right|\right|_1}&#10;&#10;%% ---------------------------------------------------------&#10;%% Probability notation&#10;\newcommand{\given}{\,|\,}&#10;\newcommand{\Prb}[1]{\mathbf{P} \left( #1 \right) }&#10;\newcommand{\Ex}[1]{\mathbf{E} \left[ #1 \right] }&#10;\newcommand{\ApproxPrb}[1]{\mathbf{\tilde{P}} \left( #1 \right) }&#10;\newcommand{\data}{\mathcal{D}}&#10;\newcommand{\betadist}[1]{\text{Beta}\left( #1 \right)}&#10;&#10;\newcommand{\likely}[1]{ \mathcal{L} \left( #1 \right) }&#10;&#10;%% ---------------------------------------------------------&#10;%% Set notation&#10;\newcommand{\reals}{\mathbb{R}}&#10;\newcommand{\integers}{\mathbb{Z}}&#10;\newcommand{\set}[1]{\left\{#1\right\}}&#10;\newcommand{\vecspace}{\mathcal{V}}&#10;\newcommand{\Union}{\bigcup}&#10;\newcommand{\Inter}{\bigcap}&#10;\newcommand{\union}{\cup}&#10;\newcommand{\inter}{\cap}&#10;\newcommand{\size}[1]{\left| #1 \right|}&#10;&#10;%% ---------------------------------------------------------&#10;%% Citation/Reference commands&#10;\newcommand{\citecf}[1]{(\cf, \cite{#1})}&#10;\newcommand{\tableref}[1]{Table~\ref{#1}}&#10;\newcommand{\figref}[1]{Fig.~\ref{#1}}&#10;\newcommand{\eqnref}[1]{Eq.~(\ref{#1})}&#10;\newcommand{\secref}[1]{Sec.~\ref{#1}}&#10;\newcommand{\dfnref}[1]{Definition~\ref{#1}}&#10;\newcommand{\thmref}[1]{Theorem~\ref{#1}}&#10;\newcommand{\propref}[1]{Prop.~\ref{#1}}&#10;\newcommand{\lemref}[1]{Lemma~\ref{#1}}&#10;\newcommand{\corref}[1]{Corollary~\ref{#1}}&#10;\newcommand{\algref}[1]{Alg.~\ref{#1}}&#10;\newcommand{\procref}[1]{Proc.~\ref{#1}}&#10;\newcommand{\lineref}[1]{Line~\ref{#1}}&#10;\newcommand{\probref}[1]{Problem~(\ref{#1})}&#10;&#10;&#10;\begin{document}&#10;&#10;\begin{equation*}&#10;\Prb{Y = 1 \given X}  = &#10;\frac{1}{ &#10;  1 + &#10;\exp \left( &#10;      \left( &#10;       \ln \left(\frac{ 1 - \theta }{ \theta } \right) + &#10;       \sum_{i=1}^d \frac{ \mu_{i,1}^2 - \mu_{i,0}^2}{2\sigma_i^2}&#10;     \right)&#10;     +&#10;     \sum_{i=1}^d  \frac{\mu_{i,0} - \mu_{i,1}}{\sigma_i^2} X_i&#10;  \right)&#10; }&#10;\end{equation*}&#10;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326"/>
  <p:tag name="PICTUREFILESIZE" val="1535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\usepackage{amssymb, amsmath, amsfonts}&#10;\usepackage[tight]{subfigure}&#10;%\usepackage[ruled,vlined]{algorithm2e}&#10;\usepackage{capt-of}&#10;\usepackage{amssymb}&#10;\usepackage{url}&#10;\usepackage{graphicx}&#10;\usepackage{color}&#10;&#10;&#10;\numberwithin{equation}{section}&#10;&#10;\graphicspath{{figures/}}&#10;&#10;\newcommand{\Solution}[1]{&#10;  \paragraph{\bf $\bigstar$ SOLUTION:}{ \sf #1} \bigskip&#10;}&#10;&#10;&#10;\newcommand{\denselist}{&#10;  \itemsep -5pt &#10;  \partopsep-8pt    &#10;}&#10;%% ---------------------------------------------------------&#10;%% Commenting Macros&#10;\newcommand{\geoff}[1]{\textcolor{red}{Geoff: #1}}&#10;\newcommand{\miro}[1]{\textcolor{purple}{Joey: #1}}&#10;\newcommand{\joey}[1]{\textcolor{blue}{Joey: #1}}&#10;\newcommand{\oznur}[1]{\textcolor{green}{Oznur: #1}}&#10;&#10;%% ---------------------------------------------------------&#10;%% Basic Math&#10;\newcommand{\abs}[1]{\left|#1\right|}&#10;\newcommand{\ceil}[1]{\left\lceil #1 \right\rceil}&#10;\newcommand{\floor}[1]{\left\lfloor #1 \right\rfloor}&#10;\newcommand{\degrees}{^\circ}&#10;&#10;%% ---------------------------------------------------------&#10;%% Norms&#10;\newcommand{\LInfNorm}[1]{\left|\left| #1 \right|\right|_{\infty}}&#10;\newcommand{\LOneNorm}[1]{\left|\left| #1 \right|\right|_1}&#10;&#10;%% ---------------------------------------------------------&#10;%% Probability notation&#10;\newcommand{\given}{\,|\,}&#10;\newcommand{\Prb}[1]{\mathbf{P} \left( #1 \right) }&#10;\newcommand{\Ex}[1]{\mathbf{E} \left[ #1 \right] }&#10;\newcommand{\ApproxPrb}[1]{\mathbf{\tilde{P}} \left( #1 \right) }&#10;\newcommand{\data}{\mathcal{D}}&#10;\newcommand{\betadist}[1]{\text{Beta}\left( #1 \right)}&#10;&#10;\newcommand{\likely}[1]{ \mathcal{L} \left( #1 \right) }&#10;&#10;%% ---------------------------------------------------------&#10;%% Set notation&#10;\newcommand{\reals}{\mathbb{R}}&#10;\newcommand{\integers}{\mathbb{Z}}&#10;\newcommand{\set}[1]{\left\{#1\right\}}&#10;\newcommand{\vecspace}{\mathcal{V}}&#10;\newcommand{\Union}{\bigcup}&#10;\newcommand{\Inter}{\bigcap}&#10;\newcommand{\union}{\cup}&#10;\newcommand{\inter}{\cap}&#10;\newcommand{\size}[1]{\left| #1 \right|}&#10;&#10;%% ---------------------------------------------------------&#10;%% Citation/Reference commands&#10;\newcommand{\citecf}[1]{(\cf, \cite{#1})}&#10;\newcommand{\tableref}[1]{Table~\ref{#1}}&#10;\newcommand{\figref}[1]{Fig.~\ref{#1}}&#10;\newcommand{\eqnref}[1]{Eq.~(\ref{#1})}&#10;\newcommand{\secref}[1]{Sec.~\ref{#1}}&#10;\newcommand{\dfnref}[1]{Definition~\ref{#1}}&#10;\newcommand{\thmref}[1]{Theorem~\ref{#1}}&#10;\newcommand{\propref}[1]{Prop.~\ref{#1}}&#10;\newcommand{\lemref}[1]{Lemma~\ref{#1}}&#10;\newcommand{\corref}[1]{Corollary~\ref{#1}}&#10;\newcommand{\algref}[1]{Alg.~\ref{#1}}&#10;\newcommand{\procref}[1]{Proc.~\ref{#1}}&#10;\newcommand{\lineref}[1]{Line~\ref{#1}}&#10;\newcommand{\probref}[1]{Problem~(\ref{#1})}&#10;&#10;&#10;\begin{document}&#10;&#10;\begin{equation*}&#10;\Prb{Y = 1 \given X}  = &#10;\frac{1}{ &#10;  1 + &#10;\exp \left( &#10;      \ln \left( \frac{ \Prb{Y=0} }{ \Prb{Y=1} } \right) +&#10;      \sum_{i=1}^d \ln \left(&#10;           \frac{  \Prb{X \given Y=0}   }{   \Prb{X \given Y=1}   } &#10;      \right)&#10;  \right)&#10; }&#10;\end{equation*}&#10;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76"/>
  <p:tag name="PICTUREFILESIZE" val="1441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\usepackage{amssymb, amsmath, amsfonts}&#10;\usepackage[tight]{subfigure}&#10;%\usepackage[ruled,vlined]{algorithm2e}&#10;\usepackage{capt-of}&#10;\usepackage{amssymb}&#10;\usepackage{url}&#10;\usepackage{graphicx}&#10;\usepackage{color}&#10;&#10;&#10;\numberwithin{equation}{section}&#10;&#10;\graphicspath{{figures/}}&#10;&#10;\newcommand{\Solution}[1]{&#10;  \paragraph{\bf $\bigstar$ SOLUTION:}{ \sf #1} \bigskip&#10;}&#10;&#10;&#10;\newcommand{\denselist}{&#10;  \itemsep -5pt &#10;  \partopsep-8pt    &#10;}&#10;%% ---------------------------------------------------------&#10;%% Commenting Macros&#10;\newcommand{\geoff}[1]{\textcolor{red}{Geoff: #1}}&#10;\newcommand{\miro}[1]{\textcolor{purple}{Joey: #1}}&#10;\newcommand{\joey}[1]{\textcolor{blue}{Joey: #1}}&#10;\newcommand{\oznur}[1]{\textcolor{green}{Oznur: #1}}&#10;&#10;%% ---------------------------------------------------------&#10;%% Basic Math&#10;\newcommand{\abs}[1]{\left|#1\right|}&#10;\newcommand{\ceil}[1]{\left\lceil #1 \right\rceil}&#10;\newcommand{\floor}[1]{\left\lfloor #1 \right\rfloor}&#10;\newcommand{\degrees}{^\circ}&#10;&#10;%% ---------------------------------------------------------&#10;%% Norms&#10;\newcommand{\LInfNorm}[1]{\left|\left| #1 \right|\right|_{\infty}}&#10;\newcommand{\LOneNorm}[1]{\left|\left| #1 \right|\right|_1}&#10;&#10;%% ---------------------------------------------------------&#10;%% Probability notation&#10;\newcommand{\given}{\,|\,}&#10;\newcommand{\Prb}[1]{\mathbf{P} \left( #1 \right) }&#10;\newcommand{\Ex}[1]{\mathbf{E} \left[ #1 \right] }&#10;\newcommand{\ApproxPrb}[1]{\mathbf{\tilde{P}} \left( #1 \right) }&#10;\newcommand{\data}{\mathcal{D}}&#10;\newcommand{\betadist}[1]{\text{Beta}\left( #1 \right)}&#10;&#10;\newcommand{\likely}[1]{ \mathcal{L} \left( #1 \right) }&#10;&#10;%% ---------------------------------------------------------&#10;%% Set notation&#10;\newcommand{\reals}{\mathbb{R}}&#10;\newcommand{\integers}{\mathbb{Z}}&#10;\newcommand{\set}[1]{\left\{#1\right\}}&#10;\newcommand{\vecspace}{\mathcal{V}}&#10;\newcommand{\Union}{\bigcup}&#10;\newcommand{\Inter}{\bigcap}&#10;\newcommand{\union}{\cup}&#10;\newcommand{\inter}{\cap}&#10;\newcommand{\size}[1]{\left| #1 \right|}&#10;&#10;%% ---------------------------------------------------------&#10;%% Citation/Reference commands&#10;\newcommand{\citecf}[1]{(\cf, \cite{#1})}&#10;\newcommand{\tableref}[1]{Table~\ref{#1}}&#10;\newcommand{\figref}[1]{Fig.~\ref{#1}}&#10;\newcommand{\eqnref}[1]{Eq.~(\ref{#1})}&#10;\newcommand{\secref}[1]{Sec.~\ref{#1}}&#10;\newcommand{\dfnref}[1]{Definition~\ref{#1}}&#10;\newcommand{\thmref}[1]{Theorem~\ref{#1}}&#10;\newcommand{\propref}[1]{Prop.~\ref{#1}}&#10;\newcommand{\lemref}[1]{Lemma~\ref{#1}}&#10;\newcommand{\corref}[1]{Corollary~\ref{#1}}&#10;\newcommand{\algref}[1]{Alg.~\ref{#1}}&#10;\newcommand{\procref}[1]{Proc.~\ref{#1}}&#10;\newcommand{\lineref}[1]{Line~\ref{#1}}&#10;\newcommand{\probref}[1]{Problem~(\ref{#1})}&#10;&#10;&#10;\begin{document}&#10;&#10;\begin{eqnarray*}&#10;\Prb{Y = 1 \given X} &amp; = &amp; \frac{1}{1 + \exp\left( w_0 + \sum_{i=1}^d w_i X_i \right) } &#10;\end{eqnarray*}&#10;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06"/>
  <p:tag name="PICTUREFILESIZE" val="899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\usepackage{amssymb, amsmath, amsfonts}&#10;\usepackage[tight]{subfigure}&#10;%\usepackage[ruled,vlined]{algorithm2e}&#10;\usepackage{capt-of}&#10;\usepackage{amssymb}&#10;\usepackage{url}&#10;\usepackage{graphicx}&#10;\usepackage{color}&#10;&#10;&#10;\numberwithin{equation}{section}&#10;&#10;\graphicspath{{figures/}}&#10;&#10;\newcommand{\Solution}[1]{&#10;  \paragraph{\bf $\bigstar$ SOLUTION:}{ \sf #1} \bigskip&#10;}&#10;&#10;&#10;\newcommand{\denselist}{&#10;  \itemsep -5pt &#10;  \partopsep-8pt    &#10;}&#10;%% ---------------------------------------------------------&#10;%% Commenting Macros&#10;\newcommand{\geoff}[1]{\textcolor{red}{Geoff: #1}}&#10;\newcommand{\miro}[1]{\textcolor{purple}{Joey: #1}}&#10;\newcommand{\joey}[1]{\textcolor{blue}{Joey: #1}}&#10;\newcommand{\oznur}[1]{\textcolor{green}{Oznur: #1}}&#10;&#10;%% ---------------------------------------------------------&#10;%% Basic Math&#10;\newcommand{\abs}[1]{\left|#1\right|}&#10;\newcommand{\ceil}[1]{\left\lceil #1 \right\rceil}&#10;\newcommand{\floor}[1]{\left\lfloor #1 \right\rfloor}&#10;\newcommand{\degrees}{^\circ}&#10;&#10;%% ---------------------------------------------------------&#10;%% Norms&#10;\newcommand{\LInfNorm}[1]{\left|\left| #1 \right|\right|_{\infty}}&#10;\newcommand{\LOneNorm}[1]{\left|\left| #1 \right|\right|_1}&#10;&#10;%% ---------------------------------------------------------&#10;%% Probability notation&#10;\newcommand{\given}{\,|\,}&#10;\newcommand{\Prb}[1]{\mathbf{P} \left( #1 \right) }&#10;\newcommand{\Ex}[1]{\mathbf{E} \left[ #1 \right] }&#10;\newcommand{\ApproxPrb}[1]{\mathbf{\tilde{P}} \left( #1 \right) }&#10;\newcommand{\data}{\mathcal{D}}&#10;\newcommand{\betadist}[1]{\text{Beta}\left( #1 \right)}&#10;&#10;\newcommand{\likely}[1]{ \mathcal{L} \left( #1 \right) }&#10;&#10;%% ---------------------------------------------------------&#10;%% Set notation&#10;\newcommand{\reals}{\mathbb{R}}&#10;\newcommand{\integers}{\mathbb{Z}}&#10;\newcommand{\set}[1]{\left\{#1\right\}}&#10;\newcommand{\vecspace}{\mathcal{V}}&#10;\newcommand{\Union}{\bigcup}&#10;\newcommand{\Inter}{\bigcap}&#10;\newcommand{\union}{\cup}&#10;\newcommand{\inter}{\cap}&#10;\newcommand{\size}[1]{\left| #1 \right|}&#10;&#10;%% ---------------------------------------------------------&#10;%% Citation/Reference commands&#10;\newcommand{\citecf}[1]{(\cf, \cite{#1})}&#10;\newcommand{\tableref}[1]{Table~\ref{#1}}&#10;\newcommand{\figref}[1]{Fig.~\ref{#1}}&#10;\newcommand{\eqnref}[1]{Eq.~(\ref{#1})}&#10;\newcommand{\secref}[1]{Sec.~\ref{#1}}&#10;\newcommand{\dfnref}[1]{Definition~\ref{#1}}&#10;\newcommand{\thmref}[1]{Theorem~\ref{#1}}&#10;\newcommand{\propref}[1]{Prop.~\ref{#1}}&#10;\newcommand{\lemref}[1]{Lemma~\ref{#1}}&#10;\newcommand{\corref}[1]{Corollary~\ref{#1}}&#10;\newcommand{\algref}[1]{Alg.~\ref{#1}}&#10;\newcommand{\procref}[1]{Proc.~\ref{#1}}&#10;\newcommand{\lineref}[1]{Line~\ref{#1}}&#10;\newcommand{\probref}[1]{Problem~(\ref{#1})}&#10;&#10;&#10;\begin{document}&#10;\begin{equation*}&#10;X = U S V^t&#10;\end{equation*}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48"/>
  <p:tag name="PICTUREFILESIZE" val="207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\usepackage{amssymb, amsmath, amsfonts}&#10;\usepackage[tight]{subfigure}&#10;%\usepackage[ruled,vlined]{algorithm2e}&#10;\usepackage{capt-of}&#10;\usepackage{amssymb}&#10;\usepackage{url}&#10;\usepackage{graphicx}&#10;\usepackage{color}&#10;&#10;&#10;\numberwithin{equation}{section}&#10;&#10;\graphicspath{{figures/}}&#10;&#10;\newcommand{\Solution}[1]{&#10;  \paragraph{\bf $\bigstar$ SOLUTION:}{ \sf #1} \bigskip&#10;}&#10;&#10;&#10;\newcommand{\denselist}{&#10;  \itemsep -5pt &#10;  \partopsep-8pt    &#10;}&#10;%% ---------------------------------------------------------&#10;%% Commenting Macros&#10;\newcommand{\geoff}[1]{\textcolor{red}{Geoff: #1}}&#10;\newcommand{\miro}[1]{\textcolor{purple}{Joey: #1}}&#10;\newcommand{\joey}[1]{\textcolor{blue}{Joey: #1}}&#10;\newcommand{\oznur}[1]{\textcolor{green}{Oznur: #1}}&#10;&#10;%% ---------------------------------------------------------&#10;%% Basic Math&#10;\newcommand{\abs}[1]{\left|#1\right|}&#10;\newcommand{\ceil}[1]{\left\lceil #1 \right\rceil}&#10;\newcommand{\floor}[1]{\left\lfloor #1 \right\rfloor}&#10;\newcommand{\degrees}{^\circ}&#10;&#10;%% ---------------------------------------------------------&#10;%% Norms&#10;\newcommand{\LInfNorm}[1]{\left|\left| #1 \right|\right|_{\infty}}&#10;\newcommand{\LOneNorm}[1]{\left|\left| #1 \right|\right|_1}&#10;&#10;%% ---------------------------------------------------------&#10;%% Probability notation&#10;\newcommand{\given}{\,|\,}&#10;\newcommand{\Prb}[1]{\mathbf{P} \left( #1 \right) }&#10;\newcommand{\Ex}[1]{\mathbf{E} \left[ #1 \right] }&#10;\newcommand{\ApproxPrb}[1]{\mathbf{\tilde{P}} \left( #1 \right) }&#10;\newcommand{\data}{\mathcal{D}}&#10;\newcommand{\betadist}[1]{\text{Beta}\left( #1 \right)}&#10;&#10;\newcommand{\likely}[1]{ \mathcal{L} \left( #1 \right) }&#10;&#10;%% ---------------------------------------------------------&#10;%% Set notation&#10;\newcommand{\reals}{\mathbb{R}}&#10;\newcommand{\integers}{\mathbb{Z}}&#10;\newcommand{\set}[1]{\left\{#1\right\}}&#10;\newcommand{\vecspace}{\mathcal{V}}&#10;\newcommand{\Union}{\bigcup}&#10;\newcommand{\Inter}{\bigcap}&#10;\newcommand{\union}{\cup}&#10;\newcommand{\inter}{\cap}&#10;\newcommand{\size}[1]{\left| #1 \right|}&#10;&#10;%% ---------------------------------------------------------&#10;%% Citation/Reference commands&#10;\newcommand{\citecf}[1]{(\cf, \cite{#1})}&#10;\newcommand{\tableref}[1]{Table~\ref{#1}}&#10;\newcommand{\figref}[1]{Fig.~\ref{#1}}&#10;\newcommand{\eqnref}[1]{Eq.~(\ref{#1})}&#10;\newcommand{\secref}[1]{Sec.~\ref{#1}}&#10;\newcommand{\dfnref}[1]{Definition~\ref{#1}}&#10;\newcommand{\thmref}[1]{Theorem~\ref{#1}}&#10;\newcommand{\propref}[1]{Prop.~\ref{#1}}&#10;\newcommand{\lemref}[1]{Lemma~\ref{#1}}&#10;\newcommand{\corref}[1]{Corollary~\ref{#1}}&#10;\newcommand{\algref}[1]{Alg.~\ref{#1}}&#10;\newcommand{\procref}[1]{Proc.~\ref{#1}}&#10;\newcommand{\lineref}[1]{Line~\ref{#1}}&#10;\newcommand{\probref}[1]{Problem~(\ref{#1})}&#10;&#10;&#10;\begin{document}&#10;\begin{equation*}&#10;\bar{x} = \frac{1}{N} \sum_{i = 1}^N x^n&#10;\end{equation*}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59"/>
  <p:tag name="PICTUREFILESIZE" val="356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\usepackage{amssymb, amsmath, amsfonts}&#10;\usepackage[tight]{subfigure}&#10;%\usepackage[ruled,vlined]{algorithm2e}&#10;\usepackage{capt-of}&#10;\usepackage{amssymb}&#10;\usepackage{url}&#10;\usepackage{graphicx}&#10;\usepackage{color}&#10;&#10;&#10;\numberwithin{equation}{section}&#10;&#10;\graphicspath{{figures/}}&#10;&#10;\newcommand{\Solution}[1]{&#10;  \paragraph{\bf $\bigstar$ SOLUTION:}{ \sf #1} \bigskip&#10;}&#10;&#10;&#10;\newcommand{\denselist}{&#10;  \itemsep -5pt &#10;  \partopsep-8pt    &#10;}&#10;%% ---------------------------------------------------------&#10;%% Commenting Macros&#10;\newcommand{\geoff}[1]{\textcolor{red}{Geoff: #1}}&#10;\newcommand{\miro}[1]{\textcolor{purple}{Joey: #1}}&#10;\newcommand{\joey}[1]{\textcolor{blue}{Joey: #1}}&#10;\newcommand{\oznur}[1]{\textcolor{green}{Oznur: #1}}&#10;&#10;%% ---------------------------------------------------------&#10;%% Basic Math&#10;\newcommand{\abs}[1]{\left|#1\right|}&#10;\newcommand{\ceil}[1]{\left\lceil #1 \right\rceil}&#10;\newcommand{\floor}[1]{\left\lfloor #1 \right\rfloor}&#10;\newcommand{\degrees}{^\circ}&#10;&#10;%% ---------------------------------------------------------&#10;%% Norms&#10;\newcommand{\LInfNorm}[1]{\left|\left| #1 \right|\right|_{\infty}}&#10;\newcommand{\LOneNorm}[1]{\left|\left| #1 \right|\right|_1}&#10;&#10;%% ---------------------------------------------------------&#10;%% Probability notation&#10;\newcommand{\given}{\,|\,}&#10;\newcommand{\Prb}[1]{\mathbf{P} \left( #1 \right) }&#10;\newcommand{\Ex}[1]{\mathbf{E} \left[ #1 \right] }&#10;\newcommand{\ApproxPrb}[1]{\mathbf{\tilde{P}} \left( #1 \right) }&#10;\newcommand{\data}{\mathcal{D}}&#10;\newcommand{\betadist}[1]{\text{Beta}\left( #1 \right)}&#10;&#10;\newcommand{\likely}[1]{ \mathcal{L} \left( #1 \right) }&#10;&#10;%% ---------------------------------------------------------&#10;%% Set notation&#10;\newcommand{\reals}{\mathbb{R}}&#10;\newcommand{\integers}{\mathbb{Z}}&#10;\newcommand{\set}[1]{\left\{#1\right\}}&#10;\newcommand{\vecspace}{\mathcal{V}}&#10;\newcommand{\Union}{\bigcup}&#10;\newcommand{\Inter}{\bigcap}&#10;\newcommand{\union}{\cup}&#10;\newcommand{\inter}{\cap}&#10;\newcommand{\size}[1]{\left| #1 \right|}&#10;&#10;%% ---------------------------------------------------------&#10;%% Citation/Reference commands&#10;\newcommand{\citecf}[1]{(\cf, \cite{#1})}&#10;\newcommand{\tableref}[1]{Table~\ref{#1}}&#10;\newcommand{\figref}[1]{Fig.~\ref{#1}}&#10;\newcommand{\eqnref}[1]{Eq.~(\ref{#1})}&#10;\newcommand{\secref}[1]{Sec.~\ref{#1}}&#10;\newcommand{\dfnref}[1]{Definition~\ref{#1}}&#10;\newcommand{\thmref}[1]{Theorem~\ref{#1}}&#10;\newcommand{\propref}[1]{Prop.~\ref{#1}}&#10;\newcommand{\lemref}[1]{Lemma~\ref{#1}}&#10;\newcommand{\corref}[1]{Corollary~\ref{#1}}&#10;\newcommand{\algref}[1]{Alg.~\ref{#1}}&#10;\newcommand{\procref}[1]{Proc.~\ref{#1}}&#10;\newcommand{\lineref}[1]{Line~\ref{#1}}&#10;\newcommand{\probref}[1]{Problem~(\ref{#1})}&#10;&#10;&#10;\begin{document}&#10;\begin{equation*}&#10;\frac{1}{N} \sum_{i = 1}^N \left(z^T x^i - z^T \bar{x} \right)^2 = z^T \Sigma  z&#10;\end{equation*}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28"/>
  <p:tag name="PICTUREFILESIZE" val="755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\usepackage{amssymb, amsmath, amsfonts}&#10;\usepackage[tight]{subfigure}&#10;%\usepackage[ruled,vlined]{algorithm2e}&#10;\usepackage{capt-of}&#10;\usepackage{amssymb}&#10;\usepackage{url}&#10;\usepackage{graphicx}&#10;\usepackage{color}&#10;&#10;&#10;\numberwithin{equation}{section}&#10;&#10;\graphicspath{{figures/}}&#10;&#10;\newcommand{\Solution}[1]{&#10;  \paragraph{\bf $\bigstar$ SOLUTION:}{ \sf #1} \bigskip&#10;}&#10;&#10;&#10;\newcommand{\denselist}{&#10;  \itemsep -5pt &#10;  \partopsep-8pt    &#10;}&#10;%% ---------------------------------------------------------&#10;%% Commenting Macros&#10;\newcommand{\geoff}[1]{\textcolor{red}{Geoff: #1}}&#10;\newcommand{\miro}[1]{\textcolor{purple}{Joey: #1}}&#10;\newcommand{\joey}[1]{\textcolor{blue}{Joey: #1}}&#10;\newcommand{\oznur}[1]{\textcolor{green}{Oznur: #1}}&#10;&#10;%% ---------------------------------------------------------&#10;%% Basic Math&#10;\newcommand{\abs}[1]{\left|#1\right|}&#10;\newcommand{\ceil}[1]{\left\lceil #1 \right\rceil}&#10;\newcommand{\floor}[1]{\left\lfloor #1 \right\rfloor}&#10;\newcommand{\degrees}{^\circ}&#10;&#10;%% ---------------------------------------------------------&#10;%% Norms&#10;\newcommand{\LInfNorm}[1]{\left|\left| #1 \right|\right|_{\infty}}&#10;\newcommand{\LOneNorm}[1]{\left|\left| #1 \right|\right|_1}&#10;&#10;%% ---------------------------------------------------------&#10;%% Probability notation&#10;\newcommand{\given}{\,|\,}&#10;\newcommand{\Prb}[1]{\mathbf{P} \left( #1 \right) }&#10;\newcommand{\Ex}[1]{\mathbf{E} \left[ #1 \right] }&#10;\newcommand{\ApproxPrb}[1]{\mathbf{\tilde{P}} \left( #1 \right) }&#10;\newcommand{\data}{\mathcal{D}}&#10;\newcommand{\betadist}[1]{\text{Beta}\left( #1 \right)}&#10;&#10;\newcommand{\likely}[1]{ \mathcal{L} \left( #1 \right) }&#10;&#10;%% ---------------------------------------------------------&#10;%% Set notation&#10;\newcommand{\reals}{\mathbb{R}}&#10;\newcommand{\integers}{\mathbb{Z}}&#10;\newcommand{\set}[1]{\left\{#1\right\}}&#10;\newcommand{\vecspace}{\mathcal{V}}&#10;\newcommand{\Union}{\bigcup}&#10;\newcommand{\Inter}{\bigcap}&#10;\newcommand{\union}{\cup}&#10;\newcommand{\inter}{\cap}&#10;\newcommand{\size}[1]{\left| #1 \right|}&#10;&#10;%% ---------------------------------------------------------&#10;%% Citation/Reference commands&#10;\newcommand{\citecf}[1]{(\cf, \cite{#1})}&#10;\newcommand{\tableref}[1]{Table~\ref{#1}}&#10;\newcommand{\figref}[1]{Fig.~\ref{#1}}&#10;\newcommand{\eqnref}[1]{Eq.~(\ref{#1})}&#10;\newcommand{\secref}[1]{Sec.~\ref{#1}}&#10;\newcommand{\dfnref}[1]{Definition~\ref{#1}}&#10;\newcommand{\thmref}[1]{Theorem~\ref{#1}}&#10;\newcommand{\propref}[1]{Prop.~\ref{#1}}&#10;\newcommand{\lemref}[1]{Lemma~\ref{#1}}&#10;\newcommand{\corref}[1]{Corollary~\ref{#1}}&#10;\newcommand{\algref}[1]{Alg.~\ref{#1}}&#10;\newcommand{\procref}[1]{Proc.~\ref{#1}}&#10;\newcommand{\lineref}[1]{Line~\ref{#1}}&#10;\newcommand{\probref}[1]{Problem~(\ref{#1})}&#10;&#10;&#10;\begin{document}&#10;\begin{equation*}&#10;\Sigma = \frac{1}{N} \sum_{i = 1}^N (x^i - \bar{x})(x^i - \bar{x})^T&#10;\end{equation*}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23"/>
  <p:tag name="PICTUREFILESIZE" val="669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\usepackage{amssymb, amsmath, amsfonts}&#10;\usepackage[tight]{subfigure}&#10;%\usepackage[ruled,vlined]{algorithm2e}&#10;\usepackage{capt-of}&#10;\usepackage{amssymb}&#10;\usepackage{url}&#10;\usepackage{graphicx}&#10;\usepackage{color}&#10;&#10;&#10;\numberwithin{equation}{section}&#10;&#10;\graphicspath{{figures/}}&#10;&#10;\newcommand{\Solution}[1]{&#10;  \paragraph{\bf $\bigstar$ SOLUTION:}{ \sf #1} \bigskip&#10;}&#10;&#10;&#10;\newcommand{\denselist}{&#10;  \itemsep -5pt &#10;  \partopsep-8pt    &#10;}&#10;%% ---------------------------------------------------------&#10;%% Commenting Macros&#10;\newcommand{\geoff}[1]{\textcolor{red}{Geoff: #1}}&#10;\newcommand{\miro}[1]{\textcolor{purple}{Joey: #1}}&#10;\newcommand{\joey}[1]{\textcolor{blue}{Joey: #1}}&#10;\newcommand{\oznur}[1]{\textcolor{green}{Oznur: #1}}&#10;&#10;%% ---------------------------------------------------------&#10;%% Basic Math&#10;\newcommand{\abs}[1]{\left|#1\right|}&#10;\newcommand{\ceil}[1]{\left\lceil #1 \right\rceil}&#10;\newcommand{\floor}[1]{\left\lfloor #1 \right\rfloor}&#10;\newcommand{\degrees}{^\circ}&#10;&#10;%% ---------------------------------------------------------&#10;%% Norms&#10;\newcommand{\LInfNorm}[1]{\left|\left| #1 \right|\right|_{\infty}}&#10;\newcommand{\LOneNorm}[1]{\left|\left| #1 \right|\right|_1}&#10;&#10;%% ---------------------------------------------------------&#10;%% Probability notation&#10;\newcommand{\given}{\,|\,}&#10;\newcommand{\Prb}[1]{\mathbf{P} \left( #1 \right) }&#10;\newcommand{\Ex}[1]{\mathbf{E} \left[ #1 \right] }&#10;\newcommand{\ApproxPrb}[1]{\mathbf{\tilde{P}} \left( #1 \right) }&#10;\newcommand{\data}{\mathcal{D}}&#10;\newcommand{\betadist}[1]{\text{Beta}\left( #1 \right)}&#10;&#10;\newcommand{\likely}[1]{ \mathcal{L} \left( #1 \right) }&#10;&#10;%% ---------------------------------------------------------&#10;%% Set notation&#10;\newcommand{\reals}{\mathbb{R}}&#10;\newcommand{\integers}{\mathbb{Z}}&#10;\newcommand{\set}[1]{\left\{#1\right\}}&#10;\newcommand{\vecspace}{\mathcal{V}}&#10;\newcommand{\Union}{\bigcup}&#10;\newcommand{\Inter}{\bigcap}&#10;\newcommand{\union}{\cup}&#10;\newcommand{\inter}{\cap}&#10;\newcommand{\size}[1]{\left| #1 \right|}&#10;&#10;%% ---------------------------------------------------------&#10;%% Citation/Reference commands&#10;\newcommand{\citecf}[1]{(\cf, \cite{#1})}&#10;\newcommand{\tableref}[1]{Table~\ref{#1}}&#10;\newcommand{\figref}[1]{Fig.~\ref{#1}}&#10;\newcommand{\eqnref}[1]{Eq.~(\ref{#1})}&#10;\newcommand{\secref}[1]{Sec.~\ref{#1}}&#10;\newcommand{\dfnref}[1]{Definition~\ref{#1}}&#10;\newcommand{\thmref}[1]{Theorem~\ref{#1}}&#10;\newcommand{\propref}[1]{Prop.~\ref{#1}}&#10;\newcommand{\lemref}[1]{Lemma~\ref{#1}}&#10;\newcommand{\corref}[1]{Corollary~\ref{#1}}&#10;\newcommand{\algref}[1]{Alg.~\ref{#1}}&#10;\newcommand{\procref}[1]{Proc.~\ref{#1}}&#10;\newcommand{\lineref}[1]{Line~\ref{#1}}&#10;\newcommand{\probref}[1]{Problem~(\ref{#1})}&#10;&#10;&#10;\begin{document}&#10;\begin{equation*}&#10;z^T z = 1&#10;\end{equation*}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35"/>
  <p:tag name="PICTUREFILESIZE" val="112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\usepackage{amssymb, amsmath, amsfonts}&#10;\usepackage[tight]{subfigure}&#10;%\usepackage[ruled,vlined]{algorithm2e}&#10;\usepackage{capt-of}&#10;\usepackage{amssymb}&#10;\usepackage{url}&#10;\usepackage{graphicx}&#10;\usepackage{color}&#10;&#10;&#10;\numberwithin{equation}{section}&#10;&#10;\graphicspath{{figures/}}&#10;&#10;\newcommand{\Solution}[1]{&#10;  \paragraph{\bf $\bigstar$ SOLUTION:}{ \sf #1} \bigskip&#10;}&#10;&#10;&#10;\newcommand{\denselist}{&#10;  \itemsep -5pt &#10;  \partopsep-8pt    &#10;}&#10;%% ---------------------------------------------------------&#10;%% Commenting Macros&#10;\newcommand{\geoff}[1]{\textcolor{red}{Geoff: #1}}&#10;\newcommand{\miro}[1]{\textcolor{purple}{Joey: #1}}&#10;\newcommand{\joey}[1]{\textcolor{blue}{Joey: #1}}&#10;\newcommand{\oznur}[1]{\textcolor{green}{Oznur: #1}}&#10;&#10;%% ---------------------------------------------------------&#10;%% Basic Math&#10;\newcommand{\abs}[1]{\left|#1\right|}&#10;\newcommand{\ceil}[1]{\left\lceil #1 \right\rceil}&#10;\newcommand{\floor}[1]{\left\lfloor #1 \right\rfloor}&#10;\newcommand{\degrees}{^\circ}&#10;&#10;%% ---------------------------------------------------------&#10;%% Norms&#10;\newcommand{\LInfNorm}[1]{\left|\left| #1 \right|\right|_{\infty}}&#10;\newcommand{\LOneNorm}[1]{\left|\left| #1 \right|\right|_1}&#10;&#10;%% ---------------------------------------------------------&#10;%% Probability notation&#10;\newcommand{\given}{\,|\,}&#10;\newcommand{\Prb}[1]{\mathbf{P} \left( #1 \right) }&#10;\newcommand{\Ex}[1]{\mathbf{E} \left[ #1 \right] }&#10;\newcommand{\ApproxPrb}[1]{\mathbf{\tilde{P}} \left( #1 \right) }&#10;\newcommand{\data}{\mathcal{D}}&#10;\newcommand{\betadist}[1]{\text{Beta}\left( #1 \right)}&#10;&#10;\newcommand{\likely}[1]{ \mathcal{L} \left( #1 \right) }&#10;&#10;%% ---------------------------------------------------------&#10;%% Set notation&#10;\newcommand{\reals}{\mathbb{R}}&#10;\newcommand{\integers}{\mathbb{Z}}&#10;\newcommand{\set}[1]{\left\{#1\right\}}&#10;\newcommand{\vecspace}{\mathcal{V}}&#10;\newcommand{\Union}{\bigcup}&#10;\newcommand{\Inter}{\bigcap}&#10;\newcommand{\union}{\cup}&#10;\newcommand{\inter}{\cap}&#10;\newcommand{\size}[1]{\left| #1 \right|}&#10;&#10;%% ---------------------------------------------------------&#10;%% Citation/Reference commands&#10;\newcommand{\citecf}[1]{(\cf, \cite{#1})}&#10;\newcommand{\tableref}[1]{Table~\ref{#1}}&#10;\newcommand{\figref}[1]{Fig.~\ref{#1}}&#10;\newcommand{\eqnref}[1]{Eq.~(\ref{#1})}&#10;\newcommand{\secref}[1]{Sec.~\ref{#1}}&#10;\newcommand{\dfnref}[1]{Definition~\ref{#1}}&#10;\newcommand{\thmref}[1]{Theorem~\ref{#1}}&#10;\newcommand{\propref}[1]{Prop.~\ref{#1}}&#10;\newcommand{\lemref}[1]{Lemma~\ref{#1}}&#10;\newcommand{\corref}[1]{Corollary~\ref{#1}}&#10;\newcommand{\algref}[1]{Alg.~\ref{#1}}&#10;\newcommand{\procref}[1]{Proc.~\ref{#1}}&#10;\newcommand{\lineref}[1]{Line~\ref{#1}}&#10;\newcommand{\probref}[1]{Problem~(\ref{#1})}&#10;&#10;&#10;\begin{document}&#10;\begin{equation*}&#10;\arg \max_z  z^T \Sigma  z + \lambda (1 - z^t z)&#10;\end{equation*}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16"/>
  <p:tag name="PICTUREFILESIZE" val="559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\usepackage{amssymb, amsmath, amsfonts}&#10;\usepackage[tight]{subfigure}&#10;%\usepackage[ruled,vlined]{algorithm2e}&#10;\usepackage{capt-of}&#10;\usepackage{amssymb}&#10;\usepackage{url}&#10;\usepackage{graphicx}&#10;\usepackage{color}&#10;&#10;&#10;\numberwithin{equation}{section}&#10;&#10;\graphicspath{{figures/}}&#10;&#10;\newcommand{\Solution}[1]{&#10;  \paragraph{\bf $\bigstar$ SOLUTION:}{ \sf #1} \bigskip&#10;}&#10;&#10;&#10;\newcommand{\denselist}{&#10;  \itemsep -5pt &#10;  \partopsep-8pt    &#10;}&#10;%% ---------------------------------------------------------&#10;%% Commenting Macros&#10;\newcommand{\geoff}[1]{\textcolor{red}{Geoff: #1}}&#10;\newcommand{\miro}[1]{\textcolor{purple}{Joey: #1}}&#10;\newcommand{\joey}[1]{\textcolor{blue}{Joey: #1}}&#10;\newcommand{\oznur}[1]{\textcolor{green}{Oznur: #1}}&#10;&#10;%% ---------------------------------------------------------&#10;%% Basic Math&#10;\newcommand{\abs}[1]{\left|#1\right|}&#10;\newcommand{\ceil}[1]{\left\lceil #1 \right\rceil}&#10;\newcommand{\floor}[1]{\left\lfloor #1 \right\rfloor}&#10;\newcommand{\degrees}{^\circ}&#10;&#10;%% ---------------------------------------------------------&#10;%% Norms&#10;\newcommand{\LInfNorm}[1]{\left|\left| #1 \right|\right|_{\infty}}&#10;\newcommand{\LOneNorm}[1]{\left|\left| #1 \right|\right|_1}&#10;&#10;%% ---------------------------------------------------------&#10;%% Probability notation&#10;\newcommand{\given}{\,|\,}&#10;\newcommand{\Prb}[1]{\mathbf{P} \left( #1 \right) }&#10;\newcommand{\Ex}[1]{\mathbf{E} \left[ #1 \right] }&#10;\newcommand{\ApproxPrb}[1]{\mathbf{\tilde{P}} \left( #1 \right) }&#10;\newcommand{\data}{\mathcal{D}}&#10;\newcommand{\betadist}[1]{\text{Beta}\left( #1 \right)}&#10;&#10;\newcommand{\likely}[1]{ \mathcal{L} \left( #1 \right) }&#10;&#10;%% ---------------------------------------------------------&#10;%% Set notation&#10;\newcommand{\reals}{\mathbb{R}}&#10;\newcommand{\integers}{\mathbb{Z}}&#10;\newcommand{\set}[1]{\left\{#1\right\}}&#10;\newcommand{\vecspace}{\mathcal{V}}&#10;\newcommand{\Union}{\bigcup}&#10;\newcommand{\Inter}{\bigcap}&#10;\newcommand{\union}{\cup}&#10;\newcommand{\inter}{\cap}&#10;\newcommand{\size}[1]{\left| #1 \right|}&#10;&#10;%% ---------------------------------------------------------&#10;%% Citation/Reference commands&#10;\newcommand{\citecf}[1]{(\cf, \cite{#1})}&#10;\newcommand{\tableref}[1]{Table~\ref{#1}}&#10;\newcommand{\figref}[1]{Fig.~\ref{#1}}&#10;\newcommand{\eqnref}[1]{Eq.~(\ref{#1})}&#10;\newcommand{\secref}[1]{Sec.~\ref{#1}}&#10;\newcommand{\dfnref}[1]{Definition~\ref{#1}}&#10;\newcommand{\thmref}[1]{Theorem~\ref{#1}}&#10;\newcommand{\propref}[1]{Prop.~\ref{#1}}&#10;\newcommand{\lemref}[1]{Lemma~\ref{#1}}&#10;\newcommand{\corref}[1]{Corollary~\ref{#1}}&#10;\newcommand{\algref}[1]{Alg.~\ref{#1}}&#10;\newcommand{\procref}[1]{Proc.~\ref{#1}}&#10;\newcommand{\lineref}[1]{Line~\ref{#1}}&#10;\newcommand{\probref}[1]{Problem~(\ref{#1})}&#10;&#10;&#10;\begin{document}&#10;\begin{equation*}&#10;y = g\left(\sum_{i=1}^d w_i x_i \right)&#10;\end{equation*}&#10;&#10;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75"/>
  <p:tag name="PICTUREFILESIZE" val="569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\usepackage{amssymb, amsmath, amsfonts}&#10;\usepackage[tight]{subfigure}&#10;%\usepackage[ruled,vlined]{algorithm2e}&#10;\usepackage{capt-of}&#10;\usepackage{amssymb}&#10;\usepackage{url}&#10;\usepackage{graphicx}&#10;\usepackage{color}&#10;&#10;&#10;\numberwithin{equation}{section}&#10;&#10;\graphicspath{{figures/}}&#10;&#10;\newcommand{\Solution}[1]{&#10;  \paragraph{\bf $\bigstar$ SOLUTION:}{ \sf #1} \bigskip&#10;}&#10;&#10;&#10;\newcommand{\denselist}{&#10;  \itemsep -5pt &#10;  \partopsep-8pt    &#10;}&#10;%% ---------------------------------------------------------&#10;%% Commenting Macros&#10;\newcommand{\geoff}[1]{\textcolor{red}{Geoff: #1}}&#10;\newcommand{\miro}[1]{\textcolor{purple}{Joey: #1}}&#10;\newcommand{\joey}[1]{\textcolor{blue}{Joey: #1}}&#10;\newcommand{\oznur}[1]{\textcolor{green}{Oznur: #1}}&#10;&#10;%% ---------------------------------------------------------&#10;%% Basic Math&#10;\newcommand{\abs}[1]{\left|#1\right|}&#10;\newcommand{\ceil}[1]{\left\lceil #1 \right\rceil}&#10;\newcommand{\floor}[1]{\left\lfloor #1 \right\rfloor}&#10;\newcommand{\degrees}{^\circ}&#10;&#10;%% ---------------------------------------------------------&#10;%% Norms&#10;\newcommand{\LInfNorm}[1]{\left|\left| #1 \right|\right|_{\infty}}&#10;\newcommand{\LOneNorm}[1]{\left|\left| #1 \right|\right|_1}&#10;&#10;%% ---------------------------------------------------------&#10;%% Probability notation&#10;\newcommand{\given}{\,|\,}&#10;\newcommand{\Prb}[1]{\mathbf{P} \left( #1 \right) }&#10;\newcommand{\Ex}[1]{\mathbf{E} \left[ #1 \right] }&#10;\newcommand{\ApproxPrb}[1]{\mathbf{\tilde{P}} \left( #1 \right) }&#10;\newcommand{\data}{\mathcal{D}}&#10;\newcommand{\betadist}[1]{\text{Beta}\left( #1 \right)}&#10;&#10;\newcommand{\likely}[1]{ \mathcal{L} \left( #1 \right) }&#10;&#10;%% ---------------------------------------------------------&#10;%% Set notation&#10;\newcommand{\reals}{\mathbb{R}}&#10;\newcommand{\integers}{\mathbb{Z}}&#10;\newcommand{\set}[1]{\left\{#1\right\}}&#10;\newcommand{\vecspace}{\mathcal{V}}&#10;\newcommand{\Union}{\bigcup}&#10;\newcommand{\Inter}{\bigcap}&#10;\newcommand{\union}{\cup}&#10;\newcommand{\inter}{\cap}&#10;\newcommand{\size}[1]{\left| #1 \right|}&#10;&#10;%% ---------------------------------------------------------&#10;%% Citation/Reference commands&#10;\newcommand{\citecf}[1]{(\cf, \cite{#1})}&#10;\newcommand{\tableref}[1]{Table~\ref{#1}}&#10;\newcommand{\figref}[1]{Fig.~\ref{#1}}&#10;\newcommand{\eqnref}[1]{Eq.~(\ref{#1})}&#10;\newcommand{\secref}[1]{Sec.~\ref{#1}}&#10;\newcommand{\dfnref}[1]{Definition~\ref{#1}}&#10;\newcommand{\thmref}[1]{Theorem~\ref{#1}}&#10;\newcommand{\propref}[1]{Prop.~\ref{#1}}&#10;\newcommand{\lemref}[1]{Lemma~\ref{#1}}&#10;\newcommand{\corref}[1]{Corollary~\ref{#1}}&#10;\newcommand{\algref}[1]{Alg.~\ref{#1}}&#10;\newcommand{\procref}[1]{Proc.~\ref{#1}}&#10;\newcommand{\lineref}[1]{Line~\ref{#1}}&#10;\newcommand{\probref}[1]{Problem~(\ref{#1})}&#10;&#10;&#10;\begin{document}&#10;\begin{equation*}&#10;\Sigma z = \lambda z&#10;\end{equation*}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37"/>
  <p:tag name="PICTUREFILESIZE" val="1607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\usepackage{amssymb, amsmath, amsfonts}&#10;\usepackage[tight]{subfigure}&#10;%\usepackage[ruled,vlined]{algorithm2e}&#10;\usepackage{capt-of}&#10;\usepackage{amssymb}&#10;\usepackage{url}&#10;\usepackage{graphicx}&#10;\usepackage{color}&#10;&#10;&#10;\numberwithin{equation}{section}&#10;&#10;\graphicspath{{figures/}}&#10;&#10;\newcommand{\Solution}[1]{&#10;  \paragraph{\bf $\bigstar$ SOLUTION:}{ \sf #1} \bigskip&#10;}&#10;&#10;&#10;\newcommand{\denselist}{&#10;  \itemsep -5pt &#10;  \partopsep-8pt    &#10;}&#10;%% ---------------------------------------------------------&#10;%% Commenting Macros&#10;\newcommand{\geoff}[1]{\textcolor{red}{Geoff: #1}}&#10;\newcommand{\miro}[1]{\textcolor{purple}{Joey: #1}}&#10;\newcommand{\joey}[1]{\textcolor{blue}{Joey: #1}}&#10;\newcommand{\oznur}[1]{\textcolor{green}{Oznur: #1}}&#10;&#10;%% ---------------------------------------------------------&#10;%% Basic Math&#10;\newcommand{\abs}[1]{\left|#1\right|}&#10;\newcommand{\ceil}[1]{\left\lceil #1 \right\rceil}&#10;\newcommand{\floor}[1]{\left\lfloor #1 \right\rfloor}&#10;\newcommand{\degrees}{^\circ}&#10;&#10;%% ---------------------------------------------------------&#10;%% Norms&#10;\newcommand{\LInfNorm}[1]{\left|\left| #1 \right|\right|_{\infty}}&#10;\newcommand{\LOneNorm}[1]{\left|\left| #1 \right|\right|_1}&#10;&#10;%% ---------------------------------------------------------&#10;%% Probability notation&#10;\newcommand{\given}{\,|\,}&#10;\newcommand{\Prb}[1]{\mathbf{P} \left( #1 \right) }&#10;\newcommand{\Ex}[1]{\mathbf{E} \left[ #1 \right] }&#10;\newcommand{\ApproxPrb}[1]{\mathbf{\tilde{P}} \left( #1 \right) }&#10;\newcommand{\data}{\mathcal{D}}&#10;\newcommand{\betadist}[1]{\text{Beta}\left( #1 \right)}&#10;&#10;\newcommand{\likely}[1]{ \mathcal{L} \left( #1 \right) }&#10;&#10;%% ---------------------------------------------------------&#10;%% Set notation&#10;\newcommand{\reals}{\mathbb{R}}&#10;\newcommand{\integers}{\mathbb{Z}}&#10;\newcommand{\set}[1]{\left\{#1\right\}}&#10;\newcommand{\vecspace}{\mathcal{V}}&#10;\newcommand{\Union}{\bigcup}&#10;\newcommand{\Inter}{\bigcap}&#10;\newcommand{\union}{\cup}&#10;\newcommand{\inter}{\cap}&#10;\newcommand{\size}[1]{\left| #1 \right|}&#10;&#10;%% ---------------------------------------------------------&#10;%% Citation/Reference commands&#10;\newcommand{\citecf}[1]{(\cf, \cite{#1})}&#10;\newcommand{\tableref}[1]{Table~\ref{#1}}&#10;\newcommand{\figref}[1]{Fig.~\ref{#1}}&#10;\newcommand{\eqnref}[1]{Eq.~(\ref{#1})}&#10;\newcommand{\secref}[1]{Sec.~\ref{#1}}&#10;\newcommand{\dfnref}[1]{Definition~\ref{#1}}&#10;\newcommand{\thmref}[1]{Theorem~\ref{#1}}&#10;\newcommand{\propref}[1]{Prop.~\ref{#1}}&#10;\newcommand{\lemref}[1]{Lemma~\ref{#1}}&#10;\newcommand{\corref}[1]{Corollary~\ref{#1}}&#10;\newcommand{\algref}[1]{Alg.~\ref{#1}}&#10;\newcommand{\procref}[1]{Proc.~\ref{#1}}&#10;\newcommand{\lineref}[1]{Line~\ref{#1}}&#10;\newcommand{\probref}[1]{Problem~(\ref{#1})}&#10;&#10;&#10;\begin{document}&#10;\begin{equation*}&#10;X = U S V^T&#10;\end{equation*}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51"/>
  <p:tag name="PICTUREFILESIZE" val="217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\usepackage{amssymb, amsmath, amsfonts}&#10;\usepackage[tight]{subfigure}&#10;%\usepackage[ruled,vlined]{algorithm2e}&#10;\usepackage{capt-of}&#10;\usepackage{amssymb}&#10;\usepackage{url}&#10;\usepackage{graphicx}&#10;\usepackage{color}&#10;&#10;&#10;\numberwithin{equation}{section}&#10;&#10;\graphicspath{{figures/}}&#10;&#10;\newcommand{\Solution}[1]{&#10;  \paragraph{\bf $\bigstar$ SOLUTION:}{ \sf #1} \bigskip&#10;}&#10;&#10;&#10;\newcommand{\denselist}{&#10;  \itemsep -5pt &#10;  \partopsep-8pt    &#10;}&#10;%% ---------------------------------------------------------&#10;%% Commenting Macros&#10;\newcommand{\geoff}[1]{\textcolor{red}{Geoff: #1}}&#10;\newcommand{\miro}[1]{\textcolor{purple}{Joey: #1}}&#10;\newcommand{\joey}[1]{\textcolor{blue}{Joey: #1}}&#10;\newcommand{\oznur}[1]{\textcolor{green}{Oznur: #1}}&#10;&#10;%% ---------------------------------------------------------&#10;%% Basic Math&#10;\newcommand{\abs}[1]{\left|#1\right|}&#10;\newcommand{\ceil}[1]{\left\lceil #1 \right\rceil}&#10;\newcommand{\floor}[1]{\left\lfloor #1 \right\rfloor}&#10;\newcommand{\degrees}{^\circ}&#10;&#10;%% ---------------------------------------------------------&#10;%% Norms&#10;\newcommand{\LInfNorm}[1]{\left|\left| #1 \right|\right|_{\infty}}&#10;\newcommand{\LOneNorm}[1]{\left|\left| #1 \right|\right|_1}&#10;&#10;%% ---------------------------------------------------------&#10;%% Probability notation&#10;\newcommand{\given}{\,|\,}&#10;\newcommand{\Prb}[1]{\mathbf{P} \left( #1 \right) }&#10;\newcommand{\Ex}[1]{\mathbf{E} \left[ #1 \right] }&#10;\newcommand{\ApproxPrb}[1]{\mathbf{\tilde{P}} \left( #1 \right) }&#10;\newcommand{\data}{\mathcal{D}}&#10;\newcommand{\betadist}[1]{\text{Beta}\left( #1 \right)}&#10;&#10;\newcommand{\likely}[1]{ \mathcal{L} \left( #1 \right) }&#10;&#10;%% ---------------------------------------------------------&#10;%% Set notation&#10;\newcommand{\reals}{\mathbb{R}}&#10;\newcommand{\integers}{\mathbb{Z}}&#10;\newcommand{\set}[1]{\left\{#1\right\}}&#10;\newcommand{\vecspace}{\mathcal{V}}&#10;\newcommand{\Union}{\bigcup}&#10;\newcommand{\Inter}{\bigcap}&#10;\newcommand{\union}{\cup}&#10;\newcommand{\inter}{\cap}&#10;\newcommand{\size}[1]{\left| #1 \right|}&#10;&#10;%% ---------------------------------------------------------&#10;%% Citation/Reference commands&#10;\newcommand{\citecf}[1]{(\cf, \cite{#1})}&#10;\newcommand{\tableref}[1]{Table~\ref{#1}}&#10;\newcommand{\figref}[1]{Fig.~\ref{#1}}&#10;\newcommand{\eqnref}[1]{Eq.~(\ref{#1})}&#10;\newcommand{\secref}[1]{Sec.~\ref{#1}}&#10;\newcommand{\dfnref}[1]{Definition~\ref{#1}}&#10;\newcommand{\thmref}[1]{Theorem~\ref{#1}}&#10;\newcommand{\propref}[1]{Prop.~\ref{#1}}&#10;\newcommand{\lemref}[1]{Lemma~\ref{#1}}&#10;\newcommand{\corref}[1]{Corollary~\ref{#1}}&#10;\newcommand{\algref}[1]{Alg.~\ref{#1}}&#10;\newcommand{\procref}[1]{Proc.~\ref{#1}}&#10;\newcommand{\lineref}[1]{Line~\ref{#1}}&#10;\newcommand{\probref}[1]{Problem~(\ref{#1})}&#10;&#10;&#10;\begin{document}&#10;\begin{equation*}&#10;\Sigma = X^T X = V S U^T U S V^T&#10;\end{equation*}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15"/>
  <p:tag name="PICTUREFILESIZE" val="4937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\usepackage{amssymb, amsmath, amsfonts}&#10;\usepackage[tight]{subfigure}&#10;%\usepackage[ruled,vlined]{algorithm2e}&#10;\usepackage{capt-of}&#10;\usepackage{amssymb}&#10;\usepackage{url}&#10;\usepackage{graphicx}&#10;\usepackage{color}&#10;&#10;&#10;\numberwithin{equation}{section}&#10;&#10;\graphicspath{{figures/}}&#10;&#10;\newcommand{\Solution}[1]{&#10;  \paragraph{\bf $\bigstar$ SOLUTION:}{ \sf #1} \bigskip&#10;}&#10;&#10;&#10;\newcommand{\denselist}{&#10;  \itemsep -5pt &#10;  \partopsep-8pt    &#10;}&#10;%% ---------------------------------------------------------&#10;%% Commenting Macros&#10;\newcommand{\geoff}[1]{\textcolor{red}{Geoff: #1}}&#10;\newcommand{\miro}[1]{\textcolor{purple}{Joey: #1}}&#10;\newcommand{\joey}[1]{\textcolor{blue}{Joey: #1}}&#10;\newcommand{\oznur}[1]{\textcolor{green}{Oznur: #1}}&#10;&#10;%% ---------------------------------------------------------&#10;%% Basic Math&#10;\newcommand{\abs}[1]{\left|#1\right|}&#10;\newcommand{\ceil}[1]{\left\lceil #1 \right\rceil}&#10;\newcommand{\floor}[1]{\left\lfloor #1 \right\rfloor}&#10;\newcommand{\degrees}{^\circ}&#10;&#10;%% ---------------------------------------------------------&#10;%% Norms&#10;\newcommand{\LInfNorm}[1]{\left|\left| #1 \right|\right|_{\infty}}&#10;\newcommand{\LOneNorm}[1]{\left|\left| #1 \right|\right|_1}&#10;&#10;%% ---------------------------------------------------------&#10;%% Probability notation&#10;\newcommand{\given}{\,|\,}&#10;\newcommand{\Prb}[1]{\mathbf{P} \left( #1 \right) }&#10;\newcommand{\Ex}[1]{\mathbf{E} \left[ #1 \right] }&#10;\newcommand{\ApproxPrb}[1]{\mathbf{\tilde{P}} \left( #1 \right) }&#10;\newcommand{\data}{\mathcal{D}}&#10;\newcommand{\betadist}[1]{\text{Beta}\left( #1 \right)}&#10;&#10;\newcommand{\likely}[1]{ \mathcal{L} \left( #1 \right) }&#10;&#10;%% ---------------------------------------------------------&#10;%% Set notation&#10;\newcommand{\reals}{\mathbb{R}}&#10;\newcommand{\integers}{\mathbb{Z}}&#10;\newcommand{\set}[1]{\left\{#1\right\}}&#10;\newcommand{\vecspace}{\mathcal{V}}&#10;\newcommand{\Union}{\bigcup}&#10;\newcommand{\Inter}{\bigcap}&#10;\newcommand{\union}{\cup}&#10;\newcommand{\inter}{\cap}&#10;\newcommand{\size}[1]{\left| #1 \right|}&#10;&#10;%% ---------------------------------------------------------&#10;%% Citation/Reference commands&#10;\newcommand{\citecf}[1]{(\cf, \cite{#1})}&#10;\newcommand{\tableref}[1]{Table~\ref{#1}}&#10;\newcommand{\figref}[1]{Fig.~\ref{#1}}&#10;\newcommand{\eqnref}[1]{Eq.~(\ref{#1})}&#10;\newcommand{\secref}[1]{Sec.~\ref{#1}}&#10;\newcommand{\dfnref}[1]{Definition~\ref{#1}}&#10;\newcommand{\thmref}[1]{Theorem~\ref{#1}}&#10;\newcommand{\propref}[1]{Prop.~\ref{#1}}&#10;\newcommand{\lemref}[1]{Lemma~\ref{#1}}&#10;\newcommand{\corref}[1]{Corollary~\ref{#1}}&#10;\newcommand{\algref}[1]{Alg.~\ref{#1}}&#10;\newcommand{\procref}[1]{Proc.~\ref{#1}}&#10;\newcommand{\lineref}[1]{Line~\ref{#1}}&#10;\newcommand{\probref}[1]{Problem~(\ref{#1})}&#10;&#10;&#10;\begin{document}&#10;\begin{equation*}&#10;\Sigma = X^T X = V S^2 V^T&#10;\end{equation*}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91"/>
  <p:tag name="PICTUREFILESIZE" val="355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\usepackage{amssymb, amsmath, amsfonts}&#10;\usepackage[tight]{subfigure}&#10;%\usepackage[ruled,vlined]{algorithm2e}&#10;\usepackage{capt-of}&#10;\usepackage{amssymb}&#10;\usepackage{url}&#10;\usepackage{graphicx}&#10;\usepackage{color}&#10;&#10;&#10;\numberwithin{equation}{section}&#10;&#10;\graphicspath{{figures/}}&#10;&#10;\newcommand{\Solution}[1]{&#10;  \paragraph{\bf $\bigstar$ SOLUTION:}{ \sf #1} \bigskip&#10;}&#10;&#10;&#10;\newcommand{\denselist}{&#10;  \itemsep -5pt &#10;  \partopsep-8pt    &#10;}&#10;%% ---------------------------------------------------------&#10;%% Commenting Macros&#10;\newcommand{\geoff}[1]{\textcolor{red}{Geoff: #1}}&#10;\newcommand{\miro}[1]{\textcolor{purple}{Joey: #1}}&#10;\newcommand{\joey}[1]{\textcolor{blue}{Joey: #1}}&#10;\newcommand{\oznur}[1]{\textcolor{green}{Oznur: #1}}&#10;&#10;%% ---------------------------------------------------------&#10;%% Basic Math&#10;\newcommand{\abs}[1]{\left|#1\right|}&#10;\newcommand{\ceil}[1]{\left\lceil #1 \right\rceil}&#10;\newcommand{\floor}[1]{\left\lfloor #1 \right\rfloor}&#10;\newcommand{\degrees}{^\circ}&#10;&#10;%% ---------------------------------------------------------&#10;%% Norms&#10;\newcommand{\LInfNorm}[1]{\left|\left| #1 \right|\right|_{\infty}}&#10;\newcommand{\LOneNorm}[1]{\left|\left| #1 \right|\right|_1}&#10;&#10;%% ---------------------------------------------------------&#10;%% Probability notation&#10;\newcommand{\given}{\,|\,}&#10;\newcommand{\Prb}[1]{\mathbf{P} \left( #1 \right) }&#10;\newcommand{\Ex}[1]{\mathbf{E} \left[ #1 \right] }&#10;\newcommand{\ApproxPrb}[1]{\mathbf{\tilde{P}} \left( #1 \right) }&#10;\newcommand{\data}{\mathcal{D}}&#10;\newcommand{\betadist}[1]{\text{Beta}\left( #1 \right)}&#10;&#10;\newcommand{\likely}[1]{ \mathcal{L} \left( #1 \right) }&#10;&#10;%% ---------------------------------------------------------&#10;%% Set notation&#10;\newcommand{\reals}{\mathbb{R}}&#10;\newcommand{\integers}{\mathbb{Z}}&#10;\newcommand{\set}[1]{\left\{#1\right\}}&#10;\newcommand{\vecspace}{\mathcal{V}}&#10;\newcommand{\Union}{\bigcup}&#10;\newcommand{\Inter}{\bigcap}&#10;\newcommand{\union}{\cup}&#10;\newcommand{\inter}{\cap}&#10;\newcommand{\size}[1]{\left| #1 \right|}&#10;&#10;%% ---------------------------------------------------------&#10;%% Citation/Reference commands&#10;\newcommand{\citecf}[1]{(\cf, \cite{#1})}&#10;\newcommand{\tableref}[1]{Table~\ref{#1}}&#10;\newcommand{\figref}[1]{Fig.~\ref{#1}}&#10;\newcommand{\eqnref}[1]{Eq.~(\ref{#1})}&#10;\newcommand{\secref}[1]{Sec.~\ref{#1}}&#10;\newcommand{\dfnref}[1]{Definition~\ref{#1}}&#10;\newcommand{\thmref}[1]{Theorem~\ref{#1}}&#10;\newcommand{\propref}[1]{Prop.~\ref{#1}}&#10;\newcommand{\lemref}[1]{Lemma~\ref{#1}}&#10;\newcommand{\corref}[1]{Corollary~\ref{#1}}&#10;\newcommand{\algref}[1]{Alg.~\ref{#1}}&#10;\newcommand{\procref}[1]{Proc.~\ref{#1}}&#10;\newcommand{\lineref}[1]{Line~\ref{#1}}&#10;\newcommand{\probref}[1]{Problem~(\ref{#1})}&#10;&#10;&#10;\begin{document}&#10;&#10;\begin{equation*}&#10;\Prb{X_i=1 \given \text{MB}} = \frac{f_1(X_i=1,1) f_2(X_i=1,0) f_3(X_i=1,1) f_4(X_i=1,1)}{&#10;  \sum_{k=0}^1 f_1(X_i=k,1) f_2(X_i=k,0) f_3(X_i=k,1) f_4(X_i=k,1)&#10;}&#10;\end{equation*}&#10;&#10;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339"/>
  <p:tag name="PICTUREFILESIZE" val="2336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\usepackage{amssymb, amsmath, amsfonts}&#10;\usepackage[tight]{subfigure}&#10;%\usepackage[ruled,vlined]{algorithm2e}&#10;\usepackage{capt-of}&#10;\usepackage{amssymb}&#10;\usepackage{url}&#10;\usepackage{graphicx}&#10;\usepackage{color}&#10;&#10;&#10;\numberwithin{equation}{section}&#10;&#10;\graphicspath{{figures/}}&#10;&#10;\newcommand{\Solution}[1]{&#10;  \paragraph{\bf $\bigstar$ SOLUTION:}{ \sf #1} \bigskip&#10;}&#10;&#10;&#10;\newcommand{\denselist}{&#10;  \itemsep -5pt &#10;  \partopsep-8pt    &#10;}&#10;%% ---------------------------------------------------------&#10;%% Commenting Macros&#10;\newcommand{\geoff}[1]{\textcolor{red}{Geoff: #1}}&#10;\newcommand{\miro}[1]{\textcolor{purple}{Joey: #1}}&#10;\newcommand{\joey}[1]{\textcolor{blue}{Joey: #1}}&#10;\newcommand{\oznur}[1]{\textcolor{green}{Oznur: #1}}&#10;&#10;%% ---------------------------------------------------------&#10;%% Basic Math&#10;\newcommand{\abs}[1]{\left|#1\right|}&#10;\newcommand{\ceil}[1]{\left\lceil #1 \right\rceil}&#10;\newcommand{\floor}[1]{\left\lfloor #1 \right\rfloor}&#10;\newcommand{\degrees}{^\circ}&#10;&#10;%% ---------------------------------------------------------&#10;%% Norms&#10;\newcommand{\LInfNorm}[1]{\left|\left| #1 \right|\right|_{\infty}}&#10;\newcommand{\LOneNorm}[1]{\left|\left| #1 \right|\right|_1}&#10;&#10;%% ---------------------------------------------------------&#10;%% Probability notation&#10;\newcommand{\given}{\,|\,}&#10;\newcommand{\Prb}[1]{\mathbf{P} \left( #1 \right) }&#10;\newcommand{\Ex}[1]{\mathbf{E} \left[ #1 \right] }&#10;\newcommand{\ApproxPrb}[1]{\mathbf{\tilde{P}} \left( #1 \right) }&#10;\newcommand{\data}{\mathcal{D}}&#10;\newcommand{\betadist}[1]{\text{Beta}\left( #1 \right)}&#10;&#10;\newcommand{\likely}[1]{ \mathcal{L} \left( #1 \right) }&#10;&#10;%% ---------------------------------------------------------&#10;%% Set notation&#10;\newcommand{\reals}{\mathbb{R}}&#10;\newcommand{\integers}{\mathbb{Z}}&#10;\newcommand{\set}[1]{\left\{#1\right\}}&#10;\newcommand{\vecspace}{\mathcal{V}}&#10;\newcommand{\Union}{\bigcup}&#10;\newcommand{\Inter}{\bigcap}&#10;\newcommand{\union}{\cup}&#10;\newcommand{\inter}{\cap}&#10;\newcommand{\size}[1]{\left| #1 \right|}&#10;&#10;%% ---------------------------------------------------------&#10;%% Citation/Reference commands&#10;\newcommand{\citecf}[1]{(\cf, \cite{#1})}&#10;\newcommand{\tableref}[1]{Table~\ref{#1}}&#10;\newcommand{\figref}[1]{Fig.~\ref{#1}}&#10;\newcommand{\eqnref}[1]{Eq.~(\ref{#1})}&#10;\newcommand{\secref}[1]{Sec.~\ref{#1}}&#10;\newcommand{\dfnref}[1]{Definition~\ref{#1}}&#10;\newcommand{\thmref}[1]{Theorem~\ref{#1}}&#10;\newcommand{\propref}[1]{Prop.~\ref{#1}}&#10;\newcommand{\lemref}[1]{Lemma~\ref{#1}}&#10;\newcommand{\corref}[1]{Corollary~\ref{#1}}&#10;\newcommand{\algref}[1]{Alg.~\ref{#1}}&#10;\newcommand{\procref}[1]{Proc.~\ref{#1}}&#10;\newcommand{\lineref}[1]{Line~\ref{#1}}&#10;\newcommand{\probref}[1]{Problem~(\ref{#1})}&#10;&#10;&#10;\begin{document}&#10;&#10;\begin{equation*}&#10;X_i \leftarrow \text{Bern}(\Prb{X_i=1 \given \text{MB}} )&#10;\end{equation*}&#10;&#10;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25"/>
  <p:tag name="PICTUREFILESIZE" val="497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\usepackage{amssymb, amsmath, amsfonts}&#10;\usepackage[tight]{subfigure}&#10;%\usepackage[ruled,vlined]{algorithm2e}&#10;\usepackage{capt-of}&#10;\usepackage{amssymb}&#10;\usepackage{url}&#10;\usepackage{graphicx}&#10;\usepackage{color}&#10;&#10;&#10;\numberwithin{equation}{section}&#10;&#10;\graphicspath{{figures/}}&#10;&#10;\newcommand{\Solution}[1]{&#10;  \paragraph{\bf $\bigstar$ SOLUTION:}{ \sf #1} \bigskip&#10;}&#10;&#10;&#10;\newcommand{\denselist}{&#10;  \itemsep -5pt &#10;  \partopsep-8pt    &#10;}&#10;%% ---------------------------------------------------------&#10;%% Commenting Macros&#10;\newcommand{\geoff}[1]{\textcolor{red}{Geoff: #1}}&#10;\newcommand{\miro}[1]{\textcolor{purple}{Joey: #1}}&#10;\newcommand{\joey}[1]{\textcolor{blue}{Joey: #1}}&#10;\newcommand{\oznur}[1]{\textcolor{green}{Oznur: #1}}&#10;&#10;%% ---------------------------------------------------------&#10;%% Basic Math&#10;\newcommand{\abs}[1]{\left|#1\right|}&#10;\newcommand{\ceil}[1]{\left\lceil #1 \right\rceil}&#10;\newcommand{\floor}[1]{\left\lfloor #1 \right\rfloor}&#10;\newcommand{\degrees}{^\circ}&#10;&#10;%% ---------------------------------------------------------&#10;%% Norms&#10;\newcommand{\LInfNorm}[1]{\left|\left| #1 \right|\right|_{\infty}}&#10;\newcommand{\LOneNorm}[1]{\left|\left| #1 \right|\right|_1}&#10;&#10;%% ---------------------------------------------------------&#10;%% Probability notation&#10;\newcommand{\given}{\,|\,}&#10;\newcommand{\Prb}[1]{\mathbf{P} \left( #1 \right) }&#10;\newcommand{\Ex}[1]{\mathbf{E} \left[ #1 \right] }&#10;\newcommand{\ApproxPrb}[1]{\mathbf{\tilde{P}} \left( #1 \right) }&#10;\newcommand{\data}{\mathcal{D}}&#10;\newcommand{\betadist}[1]{\text{Beta}\left( #1 \right)}&#10;&#10;\newcommand{\likely}[1]{ \mathcal{L} \left( #1 \right) }&#10;&#10;%% ---------------------------------------------------------&#10;%% Set notation&#10;\newcommand{\reals}{\mathbb{R}}&#10;\newcommand{\integers}{\mathbb{Z}}&#10;\newcommand{\set}[1]{\left\{#1\right\}}&#10;\newcommand{\vecspace}{\mathcal{V}}&#10;\newcommand{\Union}{\bigcup}&#10;\newcommand{\Inter}{\bigcap}&#10;\newcommand{\union}{\cup}&#10;\newcommand{\inter}{\cap}&#10;\newcommand{\size}[1]{\left| #1 \right|}&#10;&#10;%% ---------------------------------------------------------&#10;%% Citation/Reference commands&#10;\newcommand{\citecf}[1]{(\cf, \cite{#1})}&#10;\newcommand{\tableref}[1]{Table~\ref{#1}}&#10;\newcommand{\figref}[1]{Fig.~\ref{#1}}&#10;\newcommand{\eqnref}[1]{Eq.~(\ref{#1})}&#10;\newcommand{\secref}[1]{Sec.~\ref{#1}}&#10;\newcommand{\dfnref}[1]{Definition~\ref{#1}}&#10;\newcommand{\thmref}[1]{Theorem~\ref{#1}}&#10;\newcommand{\propref}[1]{Prop.~\ref{#1}}&#10;\newcommand{\lemref}[1]{Lemma~\ref{#1}}&#10;\newcommand{\corref}[1]{Corollary~\ref{#1}}&#10;\newcommand{\algref}[1]{Alg.~\ref{#1}}&#10;\newcommand{\procref}[1]{Proc.~\ref{#1}}&#10;\newcommand{\lineref}[1]{Line~\ref{#1}}&#10;\newcommand{\probref}[1]{Problem~(\ref{#1})}&#10;&#10;&#10;\begin{document}&#10;\begin{equation*}&#10;g(z) = \frac{z}{1 + \exp\left(-z\right)}&#10;\end{equation*}&#10;&#10;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88"/>
  <p:tag name="PICTUREFILESIZE" val="439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\usepackage{amssymb, amsmath, amsfonts}&#10;\usepackage[tight]{subfigure}&#10;%\usepackage[ruled,vlined]{algorithm2e}&#10;\usepackage{capt-of}&#10;\usepackage{amssymb}&#10;\usepackage{url}&#10;\usepackage{graphicx}&#10;\usepackage{color}&#10;&#10;&#10;\numberwithin{equation}{section}&#10;&#10;\graphicspath{{figures/}}&#10;&#10;\newcommand{\Solution}[1]{&#10;  \paragraph{\bf $\bigstar$ SOLUTION:}{ \sf #1} \bigskip&#10;}&#10;&#10;&#10;\newcommand{\denselist}{&#10;  \itemsep -5pt &#10;  \partopsep-8pt    &#10;}&#10;%% ---------------------------------------------------------&#10;%% Commenting Macros&#10;\newcommand{\geoff}[1]{\textcolor{red}{Geoff: #1}}&#10;\newcommand{\miro}[1]{\textcolor{purple}{Joey: #1}}&#10;\newcommand{\joey}[1]{\textcolor{blue}{Joey: #1}}&#10;\newcommand{\oznur}[1]{\textcolor{green}{Oznur: #1}}&#10;&#10;%% ---------------------------------------------------------&#10;%% Basic Math&#10;\newcommand{\abs}[1]{\left|#1\right|}&#10;\newcommand{\ceil}[1]{\left\lceil #1 \right\rceil}&#10;\newcommand{\floor}[1]{\left\lfloor #1 \right\rfloor}&#10;\newcommand{\degrees}{^\circ}&#10;&#10;%% ---------------------------------------------------------&#10;%% Norms&#10;\newcommand{\LInfNorm}[1]{\left|\left| #1 \right|\right|_{\infty}}&#10;\newcommand{\LOneNorm}[1]{\left|\left| #1 \right|\right|_1}&#10;&#10;%% ---------------------------------------------------------&#10;%% Probability notation&#10;\newcommand{\given}{\,|\,}&#10;\newcommand{\Prb}[1]{\mathbf{P} \left( #1 \right) }&#10;\newcommand{\Ex}[1]{\mathbf{E} \left[ #1 \right] }&#10;\newcommand{\ApproxPrb}[1]{\mathbf{\tilde{P}} \left( #1 \right) }&#10;\newcommand{\data}{\mathcal{D}}&#10;\newcommand{\betadist}[1]{\text{Beta}\left( #1 \right)}&#10;&#10;\newcommand{\likely}[1]{ \mathcal{L} \left( #1 \right) }&#10;&#10;%% ---------------------------------------------------------&#10;%% Set notation&#10;\newcommand{\reals}{\mathbb{R}}&#10;\newcommand{\integers}{\mathbb{Z}}&#10;\newcommand{\set}[1]{\left\{#1\right\}}&#10;\newcommand{\vecspace}{\mathcal{V}}&#10;\newcommand{\Union}{\bigcup}&#10;\newcommand{\Inter}{\bigcap}&#10;\newcommand{\union}{\cup}&#10;\newcommand{\inter}{\cap}&#10;\newcommand{\size}[1]{\left| #1 \right|}&#10;&#10;%% ---------------------------------------------------------&#10;%% Citation/Reference commands&#10;\newcommand{\citecf}[1]{(\cf, \cite{#1})}&#10;\newcommand{\tableref}[1]{Table~\ref{#1}}&#10;\newcommand{\figref}[1]{Fig.~\ref{#1}}&#10;\newcommand{\eqnref}[1]{Eq.~(\ref{#1})}&#10;\newcommand{\secref}[1]{Sec.~\ref{#1}}&#10;\newcommand{\dfnref}[1]{Definition~\ref{#1}}&#10;\newcommand{\thmref}[1]{Theorem~\ref{#1}}&#10;\newcommand{\propref}[1]{Prop.~\ref{#1}}&#10;\newcommand{\lemref}[1]{Lemma~\ref{#1}}&#10;\newcommand{\corref}[1]{Corollary~\ref{#1}}&#10;\newcommand{\algref}[1]{Alg.~\ref{#1}}&#10;\newcommand{\procref}[1]{Proc.~\ref{#1}}&#10;\newcommand{\lineref}[1]{Line~\ref{#1}}&#10;\newcommand{\probref}[1]{Problem~(\ref{#1})}&#10;&#10;&#10;\begin{document}&#10;&#10;\begin{eqnarray*}&#10;\Prb{Y = 1 \given X} &amp; = &amp; \frac{1}{1 + \exp\left( \sum_{i=1}^d w_i X_i \right) } \\&#10;\Prb{Y = 0 \given X} &amp; = &amp; 1 - \frac{1}{1 + \exp\left( \sum_{i=1}^d w_i X_i \right) } \\&#10; &amp; = &amp;  \frac{ \exp\left( \sum_{i=1}^d w_i X_i \right) }{1 + \exp\left( \sum_{i=1}^d w_i X_i \right) }&#10;\end{eqnarray*}&#10;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99"/>
  <p:tag name="PICTUREFILESIZE" val="2807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\usepackage{amssymb, amsmath, amsfonts}&#10;\usepackage[tight]{subfigure}&#10;%\usepackage[ruled,vlined]{algorithm2e}&#10;\usepackage{capt-of}&#10;\usepackage{amssymb}&#10;\usepackage{url}&#10;\usepackage{graphicx}&#10;\usepackage{color}&#10;&#10;&#10;\numberwithin{equation}{section}&#10;&#10;\graphicspath{{figures/}}&#10;&#10;\newcommand{\Solution}[1]{&#10;  \paragraph{\bf $\bigstar$ SOLUTION:}{ \sf #1} \bigskip&#10;}&#10;&#10;&#10;\newcommand{\denselist}{&#10;  \itemsep -5pt &#10;  \partopsep-8pt    &#10;}&#10;%% ---------------------------------------------------------&#10;%% Commenting Macros&#10;\newcommand{\geoff}[1]{\textcolor{red}{Geoff: #1}}&#10;\newcommand{\miro}[1]{\textcolor{purple}{Joey: #1}}&#10;\newcommand{\joey}[1]{\textcolor{blue}{Joey: #1}}&#10;\newcommand{\oznur}[1]{\textcolor{green}{Oznur: #1}}&#10;&#10;%% ---------------------------------------------------------&#10;%% Basic Math&#10;\newcommand{\abs}[1]{\left|#1\right|}&#10;\newcommand{\ceil}[1]{\left\lceil #1 \right\rceil}&#10;\newcommand{\floor}[1]{\left\lfloor #1 \right\rfloor}&#10;\newcommand{\degrees}{^\circ}&#10;&#10;%% ---------------------------------------------------------&#10;%% Norms&#10;\newcommand{\LInfNorm}[1]{\left|\left| #1 \right|\right|_{\infty}}&#10;\newcommand{\LOneNorm}[1]{\left|\left| #1 \right|\right|_1}&#10;&#10;%% ---------------------------------------------------------&#10;%% Probability notation&#10;\newcommand{\given}{\,|\,}&#10;\newcommand{\Prb}[1]{\mathbf{P} \left( #1 \right) }&#10;\newcommand{\Ex}[1]{\mathbf{E} \left[ #1 \right] }&#10;\newcommand{\ApproxPrb}[1]{\mathbf{\tilde{P}} \left( #1 \right) }&#10;\newcommand{\data}{\mathcal{D}}&#10;\newcommand{\betadist}[1]{\text{Beta}\left( #1 \right)}&#10;&#10;\newcommand{\likely}[1]{ \mathcal{L} \left( #1 \right) }&#10;&#10;%% ---------------------------------------------------------&#10;%% Set notation&#10;\newcommand{\reals}{\mathbb{R}}&#10;\newcommand{\integers}{\mathbb{Z}}&#10;\newcommand{\set}[1]{\left\{#1\right\}}&#10;\newcommand{\vecspace}{\mathcal{V}}&#10;\newcommand{\Union}{\bigcup}&#10;\newcommand{\Inter}{\bigcap}&#10;\newcommand{\union}{\cup}&#10;\newcommand{\inter}{\cap}&#10;\newcommand{\size}[1]{\left| #1 \right|}&#10;&#10;%% ---------------------------------------------------------&#10;%% Citation/Reference commands&#10;\newcommand{\citecf}[1]{(\cf, \cite{#1})}&#10;\newcommand{\tableref}[1]{Table~\ref{#1}}&#10;\newcommand{\figref}[1]{Fig.~\ref{#1}}&#10;\newcommand{\eqnref}[1]{Eq.~(\ref{#1})}&#10;\newcommand{\secref}[1]{Sec.~\ref{#1}}&#10;\newcommand{\dfnref}[1]{Definition~\ref{#1}}&#10;\newcommand{\thmref}[1]{Theorem~\ref{#1}}&#10;\newcommand{\propref}[1]{Prop.~\ref{#1}}&#10;\newcommand{\lemref}[1]{Lemma~\ref{#1}}&#10;\newcommand{\corref}[1]{Corollary~\ref{#1}}&#10;\newcommand{\algref}[1]{Alg.~\ref{#1}}&#10;\newcommand{\procref}[1]{Proc.~\ref{#1}}&#10;\newcommand{\lineref}[1]{Line~\ref{#1}}&#10;\newcommand{\probref}[1]{Problem~(\ref{#1})}&#10;&#10;&#10;\begin{document}&#10;\begin{equation*}&#10;1 &lt; \frac{\Prb{Y=0 \given X} }{\Prb{ Y = 1 \given X }}&#10;\end{equation*}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79"/>
  <p:tag name="PICTUREFILESIZE" val="467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\usepackage{amssymb, amsmath, amsfonts}&#10;\usepackage[tight]{subfigure}&#10;%\usepackage[ruled,vlined]{algorithm2e}&#10;\usepackage{capt-of}&#10;\usepackage{amssymb}&#10;\usepackage{url}&#10;\usepackage{graphicx}&#10;\usepackage{color}&#10;&#10;&#10;\numberwithin{equation}{section}&#10;&#10;\graphicspath{{figures/}}&#10;&#10;\newcommand{\Solution}[1]{&#10;  \paragraph{\bf $\bigstar$ SOLUTION:}{ \sf #1} \bigskip&#10;}&#10;&#10;&#10;\newcommand{\denselist}{&#10;  \itemsep -5pt &#10;  \partopsep-8pt    &#10;}&#10;%% ---------------------------------------------------------&#10;%% Commenting Macros&#10;\newcommand{\geoff}[1]{\textcolor{red}{Geoff: #1}}&#10;\newcommand{\miro}[1]{\textcolor{purple}{Joey: #1}}&#10;\newcommand{\joey}[1]{\textcolor{blue}{Joey: #1}}&#10;\newcommand{\oznur}[1]{\textcolor{green}{Oznur: #1}}&#10;&#10;%% ---------------------------------------------------------&#10;%% Basic Math&#10;\newcommand{\abs}[1]{\left|#1\right|}&#10;\newcommand{\ceil}[1]{\left\lceil #1 \right\rceil}&#10;\newcommand{\floor}[1]{\left\lfloor #1 \right\rfloor}&#10;\newcommand{\degrees}{^\circ}&#10;&#10;%% ---------------------------------------------------------&#10;%% Norms&#10;\newcommand{\LInfNorm}[1]{\left|\left| #1 \right|\right|_{\infty}}&#10;\newcommand{\LOneNorm}[1]{\left|\left| #1 \right|\right|_1}&#10;&#10;%% ---------------------------------------------------------&#10;%% Probability notation&#10;\newcommand{\given}{\,|\,}&#10;\newcommand{\Prb}[1]{\mathbf{P} \left( #1 \right) }&#10;\newcommand{\Ex}[1]{\mathbf{E} \left[ #1 \right] }&#10;\newcommand{\ApproxPrb}[1]{\mathbf{\tilde{P}} \left( #1 \right) }&#10;\newcommand{\data}{\mathcal{D}}&#10;\newcommand{\betadist}[1]{\text{Beta}\left( #1 \right)}&#10;&#10;\newcommand{\likely}[1]{ \mathcal{L} \left( #1 \right) }&#10;&#10;%% ---------------------------------------------------------&#10;%% Set notation&#10;\newcommand{\reals}{\mathbb{R}}&#10;\newcommand{\integers}{\mathbb{Z}}&#10;\newcommand{\set}[1]{\left\{#1\right\}}&#10;\newcommand{\vecspace}{\mathcal{V}}&#10;\newcommand{\Union}{\bigcup}&#10;\newcommand{\Inter}{\bigcap}&#10;\newcommand{\union}{\cup}&#10;\newcommand{\inter}{\cap}&#10;\newcommand{\size}[1]{\left| #1 \right|}&#10;&#10;%% ---------------------------------------------------------&#10;%% Citation/Reference commands&#10;\newcommand{\citecf}[1]{(\cf, \cite{#1})}&#10;\newcommand{\tableref}[1]{Table~\ref{#1}}&#10;\newcommand{\figref}[1]{Fig.~\ref{#1}}&#10;\newcommand{\eqnref}[1]{Eq.~(\ref{#1})}&#10;\newcommand{\secref}[1]{Sec.~\ref{#1}}&#10;\newcommand{\dfnref}[1]{Definition~\ref{#1}}&#10;\newcommand{\thmref}[1]{Theorem~\ref{#1}}&#10;\newcommand{\propref}[1]{Prop.~\ref{#1}}&#10;\newcommand{\lemref}[1]{Lemma~\ref{#1}}&#10;\newcommand{\corref}[1]{Corollary~\ref{#1}}&#10;\newcommand{\algref}[1]{Alg.~\ref{#1}}&#10;\newcommand{\procref}[1]{Proc.~\ref{#1}}&#10;\newcommand{\lineref}[1]{Line~\ref{#1}}&#10;\newcommand{\probref}[1]{Problem~(\ref{#1})}&#10;&#10;&#10;\begin{document}&#10;\begin{eqnarray*}&#10;\frac{\Prb{Y=0 \given X} }{\Prb{ Y = 1 \given X }} &amp; = &amp;&#10;\frac{\frac{ \exp\left( \sum_{i=1}^d w_i X_i \right) }{1 + \exp\left( \sum_{i=1}^d w_i X_i \right) } }{&#10;\frac{1}{1 + \exp\left( \sum_{i=1}^d w_i X_i \right) }} \\&#10;&amp; = &amp; \exp\left( \sum_{i=1}^d w_i X_i \right)&#10;\end{eqnarray*}&#10;\end{document}&#10;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62"/>
  <p:tag name="PICTUREFILESIZE" val="2155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\usepackage{amssymb, amsmath, amsfonts}&#10;\usepackage[tight]{subfigure}&#10;%\usepackage[ruled,vlined]{algorithm2e}&#10;\usepackage{capt-of}&#10;\usepackage{amssymb}&#10;\usepackage{url}&#10;\usepackage{graphicx}&#10;\usepackage{color}&#10;&#10;&#10;\numberwithin{equation}{section}&#10;&#10;\graphicspath{{figures/}}&#10;&#10;\newcommand{\Solution}[1]{&#10;  \paragraph{\bf $\bigstar$ SOLUTION:}{ \sf #1} \bigskip&#10;}&#10;&#10;&#10;\newcommand{\denselist}{&#10;  \itemsep -5pt &#10;  \partopsep-8pt    &#10;}&#10;%% ---------------------------------------------------------&#10;%% Commenting Macros&#10;\newcommand{\geoff}[1]{\textcolor{red}{Geoff: #1}}&#10;\newcommand{\miro}[1]{\textcolor{purple}{Joey: #1}}&#10;\newcommand{\joey}[1]{\textcolor{blue}{Joey: #1}}&#10;\newcommand{\oznur}[1]{\textcolor{green}{Oznur: #1}}&#10;&#10;%% ---------------------------------------------------------&#10;%% Basic Math&#10;\newcommand{\abs}[1]{\left|#1\right|}&#10;\newcommand{\ceil}[1]{\left\lceil #1 \right\rceil}&#10;\newcommand{\floor}[1]{\left\lfloor #1 \right\rfloor}&#10;\newcommand{\degrees}{^\circ}&#10;&#10;%% ---------------------------------------------------------&#10;%% Norms&#10;\newcommand{\LInfNorm}[1]{\left|\left| #1 \right|\right|_{\infty}}&#10;\newcommand{\LOneNorm}[1]{\left|\left| #1 \right|\right|_1}&#10;&#10;%% ---------------------------------------------------------&#10;%% Probability notation&#10;\newcommand{\given}{\,|\,}&#10;\newcommand{\Prb}[1]{\mathbf{P} \left( #1 \right) }&#10;\newcommand{\Ex}[1]{\mathbf{E} \left[ #1 \right] }&#10;\newcommand{\ApproxPrb}[1]{\mathbf{\tilde{P}} \left( #1 \right) }&#10;\newcommand{\data}{\mathcal{D}}&#10;\newcommand{\betadist}[1]{\text{Beta}\left( #1 \right)}&#10;&#10;\newcommand{\likely}[1]{ \mathcal{L} \left( #1 \right) }&#10;&#10;%% ---------------------------------------------------------&#10;%% Set notation&#10;\newcommand{\reals}{\mathbb{R}}&#10;\newcommand{\integers}{\mathbb{Z}}&#10;\newcommand{\set}[1]{\left\{#1\right\}}&#10;\newcommand{\vecspace}{\mathcal{V}}&#10;\newcommand{\Union}{\bigcup}&#10;\newcommand{\Inter}{\bigcap}&#10;\newcommand{\union}{\cup}&#10;\newcommand{\inter}{\cap}&#10;\newcommand{\size}[1]{\left| #1 \right|}&#10;&#10;%% ---------------------------------------------------------&#10;%% Citation/Reference commands&#10;\newcommand{\citecf}[1]{(\cf, \cite{#1})}&#10;\newcommand{\tableref}[1]{Table~\ref{#1}}&#10;\newcommand{\figref}[1]{Fig.~\ref{#1}}&#10;\newcommand{\eqnref}[1]{Eq.~(\ref{#1})}&#10;\newcommand{\secref}[1]{Sec.~\ref{#1}}&#10;\newcommand{\dfnref}[1]{Definition~\ref{#1}}&#10;\newcommand{\thmref}[1]{Theorem~\ref{#1}}&#10;\newcommand{\propref}[1]{Prop.~\ref{#1}}&#10;\newcommand{\lemref}[1]{Lemma~\ref{#1}}&#10;\newcommand{\corref}[1]{Corollary~\ref{#1}}&#10;\newcommand{\algref}[1]{Alg.~\ref{#1}}&#10;\newcommand{\procref}[1]{Proc.~\ref{#1}}&#10;\newcommand{\lineref}[1]{Line~\ref{#1}}&#10;\newcommand{\probref}[1]{Problem~(\ref{#1})}&#10;&#10;&#10;\begin{document}&#10;\begin{equation*}&#10;0 &lt; \sum_{i=1}^d w_i X_i &#10;\end{equation*}&#10;\end{document}&#10;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56"/>
  <p:tag name="PICTUREFILESIZE" val="359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\usepackage{amssymb, amsmath, amsfonts}&#10;\usepackage[tight]{subfigure}&#10;%\usepackage[ruled,vlined]{algorithm2e}&#10;\usepackage{capt-of}&#10;\usepackage{amssymb}&#10;\usepackage{url}&#10;\usepackage{graphicx}&#10;\usepackage{color}&#10;&#10;&#10;\numberwithin{equation}{section}&#10;&#10;\graphicspath{{figures/}}&#10;&#10;\newcommand{\Solution}[1]{&#10;  \paragraph{\bf $\bigstar$ SOLUTION:}{ \sf #1} \bigskip&#10;}&#10;&#10;&#10;\newcommand{\denselist}{&#10;  \itemsep -5pt &#10;  \partopsep-8pt    &#10;}&#10;%% ---------------------------------------------------------&#10;%% Commenting Macros&#10;\newcommand{\geoff}[1]{\textcolor{red}{Geoff: #1}}&#10;\newcommand{\miro}[1]{\textcolor{purple}{Joey: #1}}&#10;\newcommand{\joey}[1]{\textcolor{blue}{Joey: #1}}&#10;\newcommand{\oznur}[1]{\textcolor{green}{Oznur: #1}}&#10;&#10;%% ---------------------------------------------------------&#10;%% Basic Math&#10;\newcommand{\abs}[1]{\left|#1\right|}&#10;\newcommand{\ceil}[1]{\left\lceil #1 \right\rceil}&#10;\newcommand{\floor}[1]{\left\lfloor #1 \right\rfloor}&#10;\newcommand{\degrees}{^\circ}&#10;&#10;%% ---------------------------------------------------------&#10;%% Norms&#10;\newcommand{\LInfNorm}[1]{\left|\left| #1 \right|\right|_{\infty}}&#10;\newcommand{\LOneNorm}[1]{\left|\left| #1 \right|\right|_1}&#10;&#10;%% ---------------------------------------------------------&#10;%% Probability notation&#10;\newcommand{\given}{\,|\,}&#10;\newcommand{\Prb}[1]{\mathbf{P} \left( #1 \right) }&#10;\newcommand{\Ex}[1]{\mathbf{E} \left[ #1 \right] }&#10;\newcommand{\ApproxPrb}[1]{\mathbf{\tilde{P}} \left( #1 \right) }&#10;\newcommand{\data}{\mathcal{D}}&#10;\newcommand{\betadist}[1]{\text{Beta}\left( #1 \right)}&#10;&#10;\newcommand{\likely}[1]{ \mathcal{L} \left( #1 \right) }&#10;&#10;%% ---------------------------------------------------------&#10;%% Set notation&#10;\newcommand{\reals}{\mathbb{R}}&#10;\newcommand{\integers}{\mathbb{Z}}&#10;\newcommand{\set}[1]{\left\{#1\right\}}&#10;\newcommand{\vecspace}{\mathcal{V}}&#10;\newcommand{\Union}{\bigcup}&#10;\newcommand{\Inter}{\bigcap}&#10;\newcommand{\union}{\cup}&#10;\newcommand{\inter}{\cap}&#10;\newcommand{\size}[1]{\left| #1 \right|}&#10;&#10;%% ---------------------------------------------------------&#10;%% Citation/Reference commands&#10;\newcommand{\citecf}[1]{(\cf, \cite{#1})}&#10;\newcommand{\tableref}[1]{Table~\ref{#1}}&#10;\newcommand{\figref}[1]{Fig.~\ref{#1}}&#10;\newcommand{\eqnref}[1]{Eq.~(\ref{#1})}&#10;\newcommand{\secref}[1]{Sec.~\ref{#1}}&#10;\newcommand{\dfnref}[1]{Definition~\ref{#1}}&#10;\newcommand{\thmref}[1]{Theorem~\ref{#1}}&#10;\newcommand{\propref}[1]{Prop.~\ref{#1}}&#10;\newcommand{\lemref}[1]{Lemma~\ref{#1}}&#10;\newcommand{\corref}[1]{Corollary~\ref{#1}}&#10;\newcommand{\algref}[1]{Alg.~\ref{#1}}&#10;\newcommand{\procref}[1]{Proc.~\ref{#1}}&#10;\newcommand{\lineref}[1]{Line~\ref{#1}}&#10;\newcommand{\probref}[1]{Problem~(\ref{#1})}&#10;&#10;&#10;\begin{document}&#10;&#10;\begin{equation*}&#10;w \leftarrow \arg \max_w \sum_{k \in \data} \log\left( \Prb{Y^k \given X^k, w} \right)&#10;\end{equation*}&#10;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62"/>
  <p:tag name="PICTUREFILESIZE" val="952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394</TotalTime>
  <Words>650</Words>
  <Application>Microsoft Office PowerPoint</Application>
  <PresentationFormat>On-screen Show (4:3)</PresentationFormat>
  <Paragraphs>201</Paragraphs>
  <Slides>25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40" baseType="lpstr">
      <vt:lpstr>Arial</vt:lpstr>
      <vt:lpstr>Perpetua</vt:lpstr>
      <vt:lpstr>Wingdings 2</vt:lpstr>
      <vt:lpstr>Franklin Gothic Book</vt:lpstr>
      <vt:lpstr>CMMI10</vt:lpstr>
      <vt:lpstr>CMR10</vt:lpstr>
      <vt:lpstr>CMMI7</vt:lpstr>
      <vt:lpstr>CMBX10</vt:lpstr>
      <vt:lpstr>CMSY10ORIG</vt:lpstr>
      <vt:lpstr>CMR7</vt:lpstr>
      <vt:lpstr>CMEX10</vt:lpstr>
      <vt:lpstr>Consolas</vt:lpstr>
      <vt:lpstr>Tahoma</vt:lpstr>
      <vt:lpstr>Equity</vt:lpstr>
      <vt:lpstr>Acrobat Document</vt:lpstr>
      <vt:lpstr>Logistic Regression Principal Component Analysis Sampling</vt:lpstr>
      <vt:lpstr>Logistic Regression:</vt:lpstr>
      <vt:lpstr>Logistic Regression Model</vt:lpstr>
      <vt:lpstr>Decision Surface:</vt:lpstr>
      <vt:lpstr>How do we choose weights?</vt:lpstr>
      <vt:lpstr>Minimizing the derivative:</vt:lpstr>
      <vt:lpstr>Gaussian Naïve Bayes </vt:lpstr>
      <vt:lpstr>Slide 8</vt:lpstr>
      <vt:lpstr>Relation between GNB and LR</vt:lpstr>
      <vt:lpstr>Further Expansion</vt:lpstr>
      <vt:lpstr>Finally!</vt:lpstr>
      <vt:lpstr>Big Question?</vt:lpstr>
      <vt:lpstr>Singular Value Decomposition Principal Component Analysis</vt:lpstr>
      <vt:lpstr>The main idea (in 2 Dimensions)</vt:lpstr>
      <vt:lpstr>Your face as a Linear Combination</vt:lpstr>
      <vt:lpstr>Graphical Intuition</vt:lpstr>
      <vt:lpstr>Now I express my face as:</vt:lpstr>
      <vt:lpstr>The Math behind SVD</vt:lpstr>
      <vt:lpstr>Matlab Example:</vt:lpstr>
      <vt:lpstr>SVD and PCA</vt:lpstr>
      <vt:lpstr>SVD finds the PCA Eigenvectors:</vt:lpstr>
      <vt:lpstr>Gibbs Sampling</vt:lpstr>
      <vt:lpstr>Image Denoising Problem</vt:lpstr>
      <vt:lpstr>Some real Synthetic Data:</vt:lpstr>
      <vt:lpstr>Conditioning on the Markov Blanket</vt:lpstr>
    </vt:vector>
  </TitlesOfParts>
  <Company>CMU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Logistic Regression Principal Component Analysis Sampling</dc:title>
  <dc:creator>Joseph E. Gonzalez</dc:creator>
  <cp:lastModifiedBy>Carnegie Mellon University</cp:lastModifiedBy>
  <cp:revision>56</cp:revision>
  <dcterms:created xsi:type="dcterms:W3CDTF">2009-10-14T14:32:30Z</dcterms:created>
  <dcterms:modified xsi:type="dcterms:W3CDTF">2009-10-14T23:01:47Z</dcterms:modified>
</cp:coreProperties>
</file>