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03" r:id="rId1"/>
  </p:sldMasterIdLst>
  <p:notesMasterIdLst>
    <p:notesMasterId r:id="rId41"/>
  </p:notesMasterIdLst>
  <p:handoutMasterIdLst>
    <p:handoutMasterId r:id="rId42"/>
  </p:handoutMasterIdLst>
  <p:sldIdLst>
    <p:sldId id="256" r:id="rId2"/>
    <p:sldId id="258" r:id="rId3"/>
    <p:sldId id="261" r:id="rId4"/>
    <p:sldId id="259" r:id="rId5"/>
    <p:sldId id="260" r:id="rId6"/>
    <p:sldId id="257" r:id="rId7"/>
    <p:sldId id="262" r:id="rId8"/>
    <p:sldId id="263" r:id="rId9"/>
    <p:sldId id="265" r:id="rId10"/>
    <p:sldId id="264" r:id="rId11"/>
    <p:sldId id="267" r:id="rId12"/>
    <p:sldId id="266" r:id="rId13"/>
    <p:sldId id="268" r:id="rId14"/>
    <p:sldId id="270" r:id="rId15"/>
    <p:sldId id="269" r:id="rId16"/>
    <p:sldId id="271" r:id="rId17"/>
    <p:sldId id="272" r:id="rId18"/>
    <p:sldId id="273" r:id="rId19"/>
    <p:sldId id="274" r:id="rId20"/>
    <p:sldId id="275" r:id="rId21"/>
    <p:sldId id="277" r:id="rId22"/>
    <p:sldId id="278" r:id="rId23"/>
    <p:sldId id="276" r:id="rId24"/>
    <p:sldId id="279" r:id="rId25"/>
    <p:sldId id="280" r:id="rId26"/>
    <p:sldId id="281" r:id="rId27"/>
    <p:sldId id="282" r:id="rId28"/>
    <p:sldId id="284" r:id="rId29"/>
    <p:sldId id="283" r:id="rId30"/>
    <p:sldId id="285" r:id="rId31"/>
    <p:sldId id="286" r:id="rId32"/>
    <p:sldId id="287" r:id="rId33"/>
    <p:sldId id="288" r:id="rId34"/>
    <p:sldId id="289" r:id="rId35"/>
    <p:sldId id="290" r:id="rId36"/>
    <p:sldId id="291" r:id="rId37"/>
    <p:sldId id="294" r:id="rId38"/>
    <p:sldId id="292" r:id="rId39"/>
    <p:sldId id="293"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323" autoAdjust="0"/>
    <p:restoredTop sz="92653" autoAdjust="0"/>
  </p:normalViewPr>
  <p:slideViewPr>
    <p:cSldViewPr snapToObjects="1">
      <p:cViewPr varScale="1">
        <p:scale>
          <a:sx n="118" d="100"/>
          <a:sy n="118" d="100"/>
        </p:scale>
        <p:origin x="1528"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F807785-E150-A146-A4A1-3B743C013BD6}" type="datetimeFigureOut">
              <a:rPr lang="en-US" smtClean="0"/>
              <a:t>3/25/20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30D1839-937B-5349-AFEF-A10AADEE4A3E}" type="slidenum">
              <a:rPr lang="en-US" smtClean="0"/>
              <a:t>‹#›</a:t>
            </a:fld>
            <a:endParaRPr lang="en-US"/>
          </a:p>
        </p:txBody>
      </p:sp>
    </p:spTree>
    <p:extLst>
      <p:ext uri="{BB962C8B-B14F-4D97-AF65-F5344CB8AC3E}">
        <p14:creationId xmlns:p14="http://schemas.microsoft.com/office/powerpoint/2010/main" val="24267219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BF24D11-F150-674D-991D-E062CC05FA0E}" type="datetimeFigureOut">
              <a:rPr lang="en-US" smtClean="0"/>
              <a:t>3/25/20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C27C8F-0A43-CA45-B830-AC9403175262}" type="slidenum">
              <a:rPr lang="en-US" smtClean="0"/>
              <a:t>‹#›</a:t>
            </a:fld>
            <a:endParaRPr lang="en-US"/>
          </a:p>
        </p:txBody>
      </p:sp>
    </p:spTree>
    <p:extLst>
      <p:ext uri="{BB962C8B-B14F-4D97-AF65-F5344CB8AC3E}">
        <p14:creationId xmlns:p14="http://schemas.microsoft.com/office/powerpoint/2010/main" val="128960416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Note:  To print these slides in </a:t>
            </a:r>
            <a:r>
              <a:rPr lang="en-US" dirty="0" err="1"/>
              <a:t>grayscale</a:t>
            </a:r>
            <a:r>
              <a:rPr lang="en-US" dirty="0"/>
              <a:t> (e.g., on a laser printer), first change the Theme Background to “Style 1” (i.e., dark text on white background), and then tell PowerPoint’s print dialog that the “Output” is “</a:t>
            </a:r>
            <a:r>
              <a:rPr lang="en-US" dirty="0" err="1"/>
              <a:t>Grayscale</a:t>
            </a:r>
            <a:r>
              <a:rPr lang="en-US" dirty="0"/>
              <a:t>.”  Everything should be clearly legible then.  This is how I also generate the .</a:t>
            </a:r>
            <a:r>
              <a:rPr lang="en-US" dirty="0" err="1"/>
              <a:t>pdf</a:t>
            </a:r>
            <a:r>
              <a:rPr lang="en-US" dirty="0"/>
              <a:t> handouts.</a:t>
            </a:r>
          </a:p>
        </p:txBody>
      </p:sp>
      <p:sp>
        <p:nvSpPr>
          <p:cNvPr id="4" name="Slide Number Placeholder 3"/>
          <p:cNvSpPr>
            <a:spLocks noGrp="1"/>
          </p:cNvSpPr>
          <p:nvPr>
            <p:ph type="sldNum" sz="quarter" idx="10"/>
          </p:nvPr>
        </p:nvSpPr>
        <p:spPr/>
        <p:txBody>
          <a:bodyPr/>
          <a:lstStyle/>
          <a:p>
            <a:fld id="{62C27C8F-0A43-CA45-B830-AC9403175262}" type="slidenum">
              <a:rPr lang="en-US" smtClean="0"/>
              <a:t>1</a:t>
            </a:fld>
            <a:endParaRPr lang="en-US"/>
          </a:p>
        </p:txBody>
      </p:sp>
    </p:spTree>
    <p:extLst>
      <p:ext uri="{BB962C8B-B14F-4D97-AF65-F5344CB8AC3E}">
        <p14:creationId xmlns:p14="http://schemas.microsoft.com/office/powerpoint/2010/main" val="3159469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2560AC5-8F36-A64E-8B54-CFF0797CC8DC}" type="slidenum">
              <a:rPr lang="en-US"/>
              <a:pPr/>
              <a:t>2</a:t>
            </a:fld>
            <a:endParaRPr lang="en-US"/>
          </a:p>
        </p:txBody>
      </p:sp>
      <p:sp>
        <p:nvSpPr>
          <p:cNvPr id="50178"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0179"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96439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552E6C-5643-9E47-9FE0-A345021079C1}" type="slidenum">
              <a:rPr lang="en-US"/>
              <a:pPr/>
              <a:t>4</a:t>
            </a:fld>
            <a:endParaRPr lang="en-US"/>
          </a:p>
        </p:txBody>
      </p:sp>
      <p:sp>
        <p:nvSpPr>
          <p:cNvPr id="51202"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1203"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597667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B6B39-404F-5849-8951-86A7291E48E6}" type="slidenum">
              <a:rPr lang="en-US"/>
              <a:pPr/>
              <a:t>5</a:t>
            </a:fld>
            <a:endParaRPr lang="en-US"/>
          </a:p>
        </p:txBody>
      </p:sp>
      <p:sp>
        <p:nvSpPr>
          <p:cNvPr id="55298" name="Rectangle 1026"/>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5299"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74881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C27C8F-0A43-CA45-B830-AC9403175262}" type="slidenum">
              <a:rPr lang="en-US" smtClean="0"/>
              <a:t>23</a:t>
            </a:fld>
            <a:endParaRPr lang="en-US"/>
          </a:p>
        </p:txBody>
      </p:sp>
    </p:spTree>
    <p:extLst>
      <p:ext uri="{BB962C8B-B14F-4D97-AF65-F5344CB8AC3E}">
        <p14:creationId xmlns:p14="http://schemas.microsoft.com/office/powerpoint/2010/main" val="615586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 for sphere drawing:  public domain from http://</a:t>
            </a:r>
            <a:r>
              <a:rPr lang="en-US" dirty="0" err="1"/>
              <a:t>en.wikipedia.org</a:t>
            </a:r>
            <a:r>
              <a:rPr lang="en-US" dirty="0"/>
              <a:t>/wiki/</a:t>
            </a:r>
            <a:r>
              <a:rPr lang="en-US" dirty="0" err="1"/>
              <a:t>File:Spherical_triangle.svg</a:t>
            </a:r>
            <a:endParaRPr lang="en-US" dirty="0"/>
          </a:p>
        </p:txBody>
      </p:sp>
      <p:sp>
        <p:nvSpPr>
          <p:cNvPr id="4" name="Slide Number Placeholder 3"/>
          <p:cNvSpPr>
            <a:spLocks noGrp="1"/>
          </p:cNvSpPr>
          <p:nvPr>
            <p:ph type="sldNum" sz="quarter" idx="10"/>
          </p:nvPr>
        </p:nvSpPr>
        <p:spPr/>
        <p:txBody>
          <a:bodyPr/>
          <a:lstStyle/>
          <a:p>
            <a:fld id="{62C27C8F-0A43-CA45-B830-AC9403175262}" type="slidenum">
              <a:rPr lang="en-US" smtClean="0"/>
              <a:t>24</a:t>
            </a:fld>
            <a:endParaRPr lang="en-US"/>
          </a:p>
        </p:txBody>
      </p:sp>
    </p:spTree>
    <p:extLst>
      <p:ext uri="{BB962C8B-B14F-4D97-AF65-F5344CB8AC3E}">
        <p14:creationId xmlns:p14="http://schemas.microsoft.com/office/powerpoint/2010/main" val="3887526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C27C8F-0A43-CA45-B830-AC9403175262}" type="slidenum">
              <a:rPr lang="en-US" smtClean="0"/>
              <a:t>28</a:t>
            </a:fld>
            <a:endParaRPr lang="en-US"/>
          </a:p>
        </p:txBody>
      </p:sp>
    </p:spTree>
    <p:extLst>
      <p:ext uri="{BB962C8B-B14F-4D97-AF65-F5344CB8AC3E}">
        <p14:creationId xmlns:p14="http://schemas.microsoft.com/office/powerpoint/2010/main" val="3887526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C27C8F-0A43-CA45-B830-AC9403175262}" type="slidenum">
              <a:rPr lang="en-US" smtClean="0"/>
              <a:t>29</a:t>
            </a:fld>
            <a:endParaRPr lang="en-US"/>
          </a:p>
        </p:txBody>
      </p:sp>
    </p:spTree>
    <p:extLst>
      <p:ext uri="{BB962C8B-B14F-4D97-AF65-F5344CB8AC3E}">
        <p14:creationId xmlns:p14="http://schemas.microsoft.com/office/powerpoint/2010/main" val="846560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tk@galeotti.net?subject=ITK%20Lecture%20Permissions" TargetMode="Externa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itk@galeotti.net?subject=ITK%20Lecture%20Permissions" TargetMode="External"/><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itk@galeotti.net?subject=ITK%20Lecture%20Permissions"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itk@galeotti.net?subject=ITK%20Lecture%20Permissions"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404872"/>
            <a:ext cx="7315200" cy="1822226"/>
          </a:xfrm>
        </p:spPr>
        <p:txBody>
          <a:bodyPr>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754880"/>
            <a:ext cx="7315200" cy="2057400"/>
          </a:xfrm>
        </p:spPr>
        <p:txBody>
          <a:bodyPr>
            <a:normAutofit/>
          </a:bodyPr>
          <a:lstStyle>
            <a:lvl1pPr marL="0" indent="0" algn="ctr">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365102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737358"/>
            <a:ext cx="7772400" cy="4114800"/>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5897880"/>
            <a:ext cx="7772400" cy="36420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AE3CDFE0-DFB2-6F4D-94B1-6EAECD8E0F85}" type="datetime1">
              <a:rPr lang="en-US" smtClean="0"/>
              <a:t>3/25/20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3B72AE3-F8CE-184B-AED5-89DC3EF21753}" type="slidenum">
              <a:rPr lang="en-US" smtClean="0"/>
              <a:t>‹#›</a:t>
            </a:fld>
            <a:endParaRPr lang="en-US"/>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19270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191000" y="1737360"/>
            <a:ext cx="4267200" cy="45720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1740845"/>
            <a:ext cx="3182112" cy="45685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70B620FE-7281-9442-BA08-20662836F8F5}" type="datetime1">
              <a:rPr lang="en-US" smtClean="0"/>
              <a:t>3/25/20</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3B72AE3-F8CE-184B-AED5-89DC3EF21753}" type="slidenum">
              <a:rPr lang="en-US" smtClean="0"/>
              <a:t>‹#›</a:t>
            </a:fld>
            <a:endParaRPr lang="en-US"/>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3464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57AE76-CB39-6043-B657-E54FE53F5097}" type="datetime1">
              <a:rPr lang="en-US" smtClean="0"/>
              <a:t>3/25/20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AE3-F8CE-184B-AED5-89DC3EF21753}" type="slidenum">
              <a:rPr lang="en-US" smtClean="0"/>
              <a:t>‹#›</a:t>
            </a:fld>
            <a:endParaRPr lang="en-US"/>
          </a:p>
        </p:txBody>
      </p:sp>
    </p:spTree>
    <p:extLst>
      <p:ext uri="{BB962C8B-B14F-4D97-AF65-F5344CB8AC3E}">
        <p14:creationId xmlns:p14="http://schemas.microsoft.com/office/powerpoint/2010/main" val="876357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61576" y="602179"/>
            <a:ext cx="1492499"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7071" y="602179"/>
            <a:ext cx="6392751" cy="57089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07072" y="6400800"/>
            <a:ext cx="2133600" cy="365125"/>
          </a:xfrm>
        </p:spPr>
        <p:txBody>
          <a:bodyPr/>
          <a:lstStyle/>
          <a:p>
            <a:fld id="{12959C8C-CC5C-5A46-B829-9E36C7CF72D3}" type="datetime1">
              <a:rPr lang="en-US" smtClean="0"/>
              <a:t>3/25/20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138160" y="6400800"/>
            <a:ext cx="914400" cy="365125"/>
          </a:xfrm>
        </p:spPr>
        <p:txBody>
          <a:bodyPr/>
          <a:lstStyle/>
          <a:p>
            <a:fld id="{13B72AE3-F8CE-184B-AED5-89DC3EF21753}" type="slidenum">
              <a:rPr lang="en-US" smtClean="0"/>
              <a:t>‹#›</a:t>
            </a:fld>
            <a:endParaRPr lang="en-US"/>
          </a:p>
        </p:txBody>
      </p:sp>
    </p:spTree>
    <p:extLst>
      <p:ext uri="{BB962C8B-B14F-4D97-AF65-F5344CB8AC3E}">
        <p14:creationId xmlns:p14="http://schemas.microsoft.com/office/powerpoint/2010/main" val="40197904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091C98AE-3740-C24C-A5A9-22E3A97A868B}" type="datetime1">
              <a:rPr lang="en-US" smtClean="0"/>
              <a:t>3/25/20</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3B72AE3-F8CE-184B-AED5-89DC3EF21753}"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31631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482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39B17097-3454-0D40-B857-6FA967E9F4E9}" type="datetime1">
              <a:rPr lang="en-US" smtClean="0"/>
              <a:t>3/25/20</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3B72AE3-F8CE-184B-AED5-89DC3EF21753}"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9870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and Content Over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24000"/>
            <a:ext cx="77724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886200"/>
            <a:ext cx="77724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A8B4F164-830B-D44F-B49C-5876D3EE73CE}" type="datetime1">
              <a:rPr lang="en-US" smtClean="0"/>
              <a:t>3/25/20</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3B72AE3-F8CE-184B-AED5-89DC3EF21753}"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6957689"/>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2 Content Over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85800" y="15240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4648200" y="1524000"/>
            <a:ext cx="3810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half" idx="3"/>
          </p:nvPr>
        </p:nvSpPr>
        <p:spPr>
          <a:xfrm>
            <a:off x="685800" y="3886200"/>
            <a:ext cx="77724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5"/>
          <p:cNvSpPr>
            <a:spLocks noGrp="1"/>
          </p:cNvSpPr>
          <p:nvPr>
            <p:ph type="dt" sz="half" idx="10"/>
          </p:nvPr>
        </p:nvSpPr>
        <p:spPr>
          <a:xfrm>
            <a:off x="685800" y="6248400"/>
            <a:ext cx="1905000" cy="457200"/>
          </a:xfrm>
        </p:spPr>
        <p:txBody>
          <a:bodyPr/>
          <a:lstStyle>
            <a:lvl1pPr>
              <a:defRPr/>
            </a:lvl1pPr>
          </a:lstStyle>
          <a:p>
            <a:fld id="{A8B4F164-830B-D44F-B49C-5876D3EE73CE}" type="datetime1">
              <a:rPr lang="en-US" smtClean="0"/>
              <a:t>3/25/20</a:t>
            </a:fld>
            <a:endParaRPr 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13B72AE3-F8CE-184B-AED5-89DC3EF21753}" type="slidenum">
              <a:rPr lang="en-US" smtClean="0"/>
              <a:t>‹#›</a:t>
            </a:fld>
            <a:endParaRPr lang="en-US"/>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4427361"/>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1_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A8B4F164-830B-D44F-B49C-5876D3EE73CE}" type="datetime1">
              <a:rPr lang="en-US" smtClean="0"/>
              <a:t>3/25/20</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3B72AE3-F8CE-184B-AED5-89DC3EF21753}"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101979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482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A8B4F164-830B-D44F-B49C-5876D3EE73CE}" type="datetime1">
              <a:rPr lang="en-US" smtClean="0"/>
              <a:t>3/25/20</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3B72AE3-F8CE-184B-AED5-89DC3EF21753}"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0235745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NC ITKv4-Contra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0"/>
            <a:ext cx="7315200" cy="1822226"/>
          </a:xfrm>
        </p:spPr>
        <p:txBody>
          <a:bodyPr>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038600"/>
            <a:ext cx="7315200" cy="2056574"/>
          </a:xfrm>
        </p:spPr>
        <p:txBody>
          <a:bodyPr>
            <a:normAutofit/>
          </a:bodyPr>
          <a:lstStyle>
            <a:lvl1pPr marL="0" indent="0" algn="ctr">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5" name="Group 4"/>
          <p:cNvGrpSpPr/>
          <p:nvPr/>
        </p:nvGrpSpPr>
        <p:grpSpPr>
          <a:xfrm>
            <a:off x="621030" y="6172201"/>
            <a:ext cx="7901940" cy="685800"/>
            <a:chOff x="708660" y="6172201"/>
            <a:chExt cx="7901940" cy="685800"/>
          </a:xfrm>
        </p:grpSpPr>
        <p:sp>
          <p:nvSpPr>
            <p:cNvPr id="11" name="TextBox 10">
              <a:hlinkClick r:id="rId2"/>
            </p:cNvPr>
            <p:cNvSpPr txBox="1"/>
            <p:nvPr/>
          </p:nvSpPr>
          <p:spPr>
            <a:xfrm>
              <a:off x="1801272" y="6172201"/>
              <a:ext cx="6809328" cy="685800"/>
            </a:xfrm>
            <a:prstGeom prst="rect">
              <a:avLst/>
            </a:prstGeom>
            <a:noFill/>
          </p:spPr>
          <p:txBody>
            <a:bodyPr wrap="square" lIns="91440" tIns="0" rIns="0" bIns="0" rtlCol="0" anchor="ctr" anchorCtr="0">
              <a:no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900" dirty="0">
                  <a:latin typeface="+mn-lt"/>
                </a:rPr>
                <a:t>The</a:t>
              </a:r>
              <a:r>
                <a:rPr lang="en-US" sz="900" baseline="0" dirty="0">
                  <a:latin typeface="+mn-lt"/>
                </a:rPr>
                <a:t> content of these slides </a:t>
              </a:r>
              <a:r>
                <a:rPr lang="en-US" sz="900" dirty="0">
                  <a:latin typeface="+mn-lt"/>
                </a:rPr>
                <a:t>by John Galeotti, © 2012 - 2020 Carnegie Mellon University (CMU), was made possible in part by NIH NLM contract# HHSN276201000580P, and is licensed under a Creative Commons Attribution-</a:t>
              </a:r>
              <a:r>
                <a:rPr lang="en-US" sz="900" dirty="0" err="1">
                  <a:latin typeface="+mn-lt"/>
                </a:rPr>
                <a:t>NonCommercial</a:t>
              </a:r>
              <a:r>
                <a:rPr lang="en-US" sz="900" dirty="0">
                  <a:latin typeface="+mn-lt"/>
                </a:rPr>
                <a:t> 3.0 </a:t>
              </a:r>
              <a:r>
                <a:rPr lang="en-US" sz="900" dirty="0" err="1">
                  <a:latin typeface="+mn-lt"/>
                </a:rPr>
                <a:t>Unported</a:t>
              </a:r>
              <a:r>
                <a:rPr lang="en-US" sz="900" dirty="0">
                  <a:latin typeface="+mn-lt"/>
                </a:rPr>
                <a:t> License.  To view a copy of this license, visit http://</a:t>
              </a:r>
              <a:r>
                <a:rPr lang="en-US" sz="900" dirty="0" err="1">
                  <a:latin typeface="+mn-lt"/>
                </a:rPr>
                <a:t>creativecommons.org</a:t>
              </a:r>
              <a:r>
                <a:rPr lang="en-US" sz="900" dirty="0">
                  <a:latin typeface="+mn-lt"/>
                </a:rPr>
                <a:t>/licenses/by-</a:t>
              </a:r>
              <a:r>
                <a:rPr lang="en-US" sz="900" dirty="0" err="1">
                  <a:latin typeface="+mn-lt"/>
                </a:rPr>
                <a:t>nc</a:t>
              </a:r>
              <a:r>
                <a:rPr lang="en-US" sz="900" dirty="0">
                  <a:latin typeface="+mn-lt"/>
                </a:rPr>
                <a:t>/3.0/ or send a letter to Creative Commons, 171 2nd Street, Suite 300, San Francisco, California, 94105, USA.  Permissions beyond the scope of this license may be available either from CMU or by emailing </a:t>
              </a:r>
              <a:r>
                <a:rPr lang="en-US" sz="900" dirty="0" err="1">
                  <a:latin typeface="+mn-lt"/>
                </a:rPr>
                <a:t>itk@galeotti.net</a:t>
              </a:r>
              <a:r>
                <a:rPr lang="en-US" sz="900" dirty="0">
                  <a:latin typeface="+mn-lt"/>
                </a:rPr>
                <a:t>.</a:t>
              </a:r>
            </a:p>
            <a:p>
              <a:pPr marL="0" marR="0" indent="0" algn="l" defTabSz="914400" rtl="0" eaLnBrk="0" fontAlgn="base" latinLnBrk="0" hangingPunct="0">
                <a:lnSpc>
                  <a:spcPct val="100000"/>
                </a:lnSpc>
                <a:spcBef>
                  <a:spcPct val="0"/>
                </a:spcBef>
                <a:spcAft>
                  <a:spcPct val="0"/>
                </a:spcAft>
                <a:buClrTx/>
                <a:buSzTx/>
                <a:buFontTx/>
                <a:buNone/>
                <a:tabLst/>
                <a:defRPr/>
              </a:pPr>
              <a:r>
                <a:rPr lang="en-US" sz="900" b="1" dirty="0">
                  <a:latin typeface="+mn-lt"/>
                </a:rPr>
                <a:t>The most recent version of these slides may be accessed online via http://</a:t>
              </a:r>
              <a:r>
                <a:rPr lang="en-US" sz="900" b="1" dirty="0" err="1">
                  <a:latin typeface="+mn-lt"/>
                </a:rPr>
                <a:t>itk.galeotti.net</a:t>
              </a:r>
              <a:r>
                <a:rPr lang="en-US" sz="900" b="1" dirty="0">
                  <a:latin typeface="+mn-lt"/>
                </a:rPr>
                <a:t>/</a:t>
              </a:r>
            </a:p>
          </p:txBody>
        </p:sp>
        <p:pic>
          <p:nvPicPr>
            <p:cNvPr id="4" name="Picture 3"/>
            <p:cNvPicPr>
              <a:picLocks noChangeAspect="1"/>
            </p:cNvPicPr>
            <p:nvPr/>
          </p:nvPicPr>
          <p:blipFill>
            <a:blip r:embed="rId3"/>
            <a:stretch>
              <a:fillRect/>
            </a:stretch>
          </p:blipFill>
          <p:spPr>
            <a:xfrm>
              <a:off x="708660" y="6318251"/>
              <a:ext cx="1117600" cy="393700"/>
            </a:xfrm>
            <a:prstGeom prst="rect">
              <a:avLst/>
            </a:prstGeom>
          </p:spPr>
        </p:pic>
      </p:grpSp>
      <p:sp>
        <p:nvSpPr>
          <p:cNvPr id="7" name="Rectangle 3"/>
          <p:cNvSpPr txBox="1">
            <a:spLocks noChangeArrowheads="1"/>
          </p:cNvSpPr>
          <p:nvPr/>
        </p:nvSpPr>
        <p:spPr>
          <a:xfrm>
            <a:off x="914400" y="4420426"/>
            <a:ext cx="7315200" cy="2056574"/>
          </a:xfrm>
          <a:prstGeom prst="rect">
            <a:avLst/>
          </a:prstGeom>
          <a:noFill/>
          <a:ln/>
        </p:spPr>
        <p:txBody>
          <a:bodyPr vert="horz" lIns="91440" tIns="45720" rIns="91440" bIns="45720" rtlCol="0">
            <a:normAutofit/>
          </a:bodyPr>
          <a:lstStyle>
            <a:lvl1pPr marL="45720" indent="0" algn="ctr" defTabSz="914400" rtl="0" eaLnBrk="1" latinLnBrk="0" hangingPunct="1">
              <a:spcBef>
                <a:spcPct val="20000"/>
              </a:spcBef>
              <a:buClr>
                <a:schemeClr val="tx2"/>
              </a:buClr>
              <a:buFont typeface="Wingdings" charset="2"/>
              <a:buNone/>
              <a:defRPr sz="3200" kern="1200">
                <a:solidFill>
                  <a:schemeClr val="tx1"/>
                </a:solidFill>
                <a:latin typeface="+mn-lt"/>
                <a:ea typeface="+mn-ea"/>
                <a:cs typeface="Calibri"/>
              </a:defRPr>
            </a:lvl1pPr>
            <a:lvl2pPr marL="502920" indent="-182880" algn="l" defTabSz="914400" rtl="0" eaLnBrk="1" latinLnBrk="0" hangingPunct="1">
              <a:spcBef>
                <a:spcPct val="20000"/>
              </a:spcBef>
              <a:buClr>
                <a:schemeClr val="tx2"/>
              </a:buClr>
              <a:buFont typeface="Wingdings" charset="2"/>
              <a:buChar char="§"/>
              <a:defRPr sz="2800" kern="1200">
                <a:solidFill>
                  <a:schemeClr val="tx1"/>
                </a:solidFill>
                <a:latin typeface="+mn-lt"/>
                <a:ea typeface="+mn-ea"/>
                <a:cs typeface="Calibri"/>
              </a:defRPr>
            </a:lvl2pPr>
            <a:lvl3pPr marL="685800" indent="-182880" algn="l" defTabSz="914400" rtl="0" eaLnBrk="1" latinLnBrk="0" hangingPunct="1">
              <a:spcBef>
                <a:spcPct val="20000"/>
              </a:spcBef>
              <a:buClr>
                <a:schemeClr val="tx2"/>
              </a:buClr>
              <a:buFont typeface="Wingdings" charset="2"/>
              <a:buChar char="§"/>
              <a:defRPr sz="2400" kern="1200">
                <a:solidFill>
                  <a:schemeClr val="tx1"/>
                </a:solidFill>
                <a:latin typeface="+mn-lt"/>
                <a:ea typeface="+mn-ea"/>
                <a:cs typeface="Calibri"/>
              </a:defRPr>
            </a:lvl3pPr>
            <a:lvl4pPr marL="9144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Calibri"/>
              </a:defRPr>
            </a:lvl4pPr>
            <a:lvl5pPr marL="11430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Calibri"/>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fontAlgn="auto">
              <a:spcAft>
                <a:spcPts val="0"/>
              </a:spcAft>
            </a:pPr>
            <a:r>
              <a:rPr lang="en-US" sz="2400" dirty="0"/>
              <a:t>Spring 2020</a:t>
            </a:r>
          </a:p>
          <a:p>
            <a:pPr fontAlgn="auto">
              <a:spcAft>
                <a:spcPts val="0"/>
              </a:spcAft>
            </a:pPr>
            <a:r>
              <a:rPr lang="en-US" sz="2400" dirty="0"/>
              <a:t>16-725 (CMU RI) : </a:t>
            </a:r>
            <a:r>
              <a:rPr lang="en-US" sz="1600" dirty="0"/>
              <a:t> </a:t>
            </a:r>
            <a:r>
              <a:rPr lang="en-US" sz="2400" dirty="0" err="1"/>
              <a:t>BioE</a:t>
            </a:r>
            <a:r>
              <a:rPr lang="en-US" sz="2400" dirty="0"/>
              <a:t> 2630 (Pitt)</a:t>
            </a:r>
          </a:p>
          <a:p>
            <a:pPr fontAlgn="auto">
              <a:spcAft>
                <a:spcPts val="0"/>
              </a:spcAft>
            </a:pPr>
            <a:endParaRPr lang="en-US" sz="2400" dirty="0"/>
          </a:p>
          <a:p>
            <a:pPr fontAlgn="auto">
              <a:spcAft>
                <a:spcPts val="0"/>
              </a:spcAft>
            </a:pPr>
            <a:r>
              <a:rPr lang="en-US" sz="2400" dirty="0"/>
              <a:t>Dr. John Galeotti</a:t>
            </a:r>
          </a:p>
        </p:txBody>
      </p:sp>
    </p:spTree>
    <p:extLst>
      <p:ext uri="{BB962C8B-B14F-4D97-AF65-F5344CB8AC3E}">
        <p14:creationId xmlns:p14="http://schemas.microsoft.com/office/powerpoint/2010/main" val="1062573140"/>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A8B4F164-830B-D44F-B49C-5876D3EE73CE}" type="datetime1">
              <a:rPr lang="en-US" smtClean="0"/>
              <a:t>3/25/20</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3B72AE3-F8CE-184B-AED5-89DC3EF21753}"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277151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2_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482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A8B4F164-830B-D44F-B49C-5876D3EE73CE}" type="datetime1">
              <a:rPr lang="en-US" smtClean="0"/>
              <a:t>3/25/20</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3B72AE3-F8CE-184B-AED5-89DC3EF21753}"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1448795"/>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A8B4F164-830B-D44F-B49C-5876D3EE73CE}" type="datetime1">
              <a:rPr lang="en-US" smtClean="0"/>
              <a:t>3/25/20</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3B72AE3-F8CE-184B-AED5-89DC3EF21753}"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42641972"/>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3_Title, Content and Tex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58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648200" y="1524000"/>
            <a:ext cx="3810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5800" y="6248400"/>
            <a:ext cx="1905000" cy="457200"/>
          </a:xfrm>
        </p:spPr>
        <p:txBody>
          <a:bodyPr/>
          <a:lstStyle>
            <a:lvl1pPr>
              <a:defRPr/>
            </a:lvl1pPr>
          </a:lstStyle>
          <a:p>
            <a:fld id="{A8B4F164-830B-D44F-B49C-5876D3EE73CE}" type="datetime1">
              <a:rPr lang="en-US" smtClean="0"/>
              <a:t>3/25/20</a:t>
            </a:fld>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3B72AE3-F8CE-184B-AED5-89DC3EF21753}"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73764633"/>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1_Title Slide (NC ITKv4-Contra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0"/>
            <a:ext cx="7315200" cy="1822226"/>
          </a:xfrm>
        </p:spPr>
        <p:txBody>
          <a:bodyPr>
            <a:normAutofit/>
          </a:bodyPr>
          <a:lstStyle>
            <a:lvl1pPr algn="ctr">
              <a:defRPr sz="4800"/>
            </a:lvl1pPr>
          </a:lstStyle>
          <a:p>
            <a:r>
              <a:rPr lang="en-US"/>
              <a:t>Click to edit Master title style</a:t>
            </a:r>
            <a:endParaRPr lang="en-US" dirty="0"/>
          </a:p>
        </p:txBody>
      </p:sp>
      <p:grpSp>
        <p:nvGrpSpPr>
          <p:cNvPr id="5" name="Group 4"/>
          <p:cNvGrpSpPr/>
          <p:nvPr/>
        </p:nvGrpSpPr>
        <p:grpSpPr>
          <a:xfrm>
            <a:off x="621030" y="6172201"/>
            <a:ext cx="7901940" cy="685800"/>
            <a:chOff x="708660" y="6172201"/>
            <a:chExt cx="7901940" cy="685800"/>
          </a:xfrm>
        </p:grpSpPr>
        <p:sp>
          <p:nvSpPr>
            <p:cNvPr id="11" name="TextBox 10">
              <a:hlinkClick r:id="rId2"/>
            </p:cNvPr>
            <p:cNvSpPr txBox="1"/>
            <p:nvPr/>
          </p:nvSpPr>
          <p:spPr>
            <a:xfrm>
              <a:off x="1801272" y="6172201"/>
              <a:ext cx="6809328" cy="685800"/>
            </a:xfrm>
            <a:prstGeom prst="rect">
              <a:avLst/>
            </a:prstGeom>
            <a:noFill/>
          </p:spPr>
          <p:txBody>
            <a:bodyPr wrap="square" lIns="91440" tIns="0" rIns="0" bIns="0" rtlCol="0" anchor="ctr" anchorCtr="0">
              <a:no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900" dirty="0">
                  <a:latin typeface="+mn-lt"/>
                </a:rPr>
                <a:t>The</a:t>
              </a:r>
              <a:r>
                <a:rPr lang="en-US" sz="900" baseline="0" dirty="0">
                  <a:latin typeface="+mn-lt"/>
                </a:rPr>
                <a:t> content of these slides </a:t>
              </a:r>
              <a:r>
                <a:rPr lang="en-US" sz="900" dirty="0">
                  <a:latin typeface="+mn-lt"/>
                </a:rPr>
                <a:t>by John Galeotti, © 2012 - 2020 Carnegie Mellon University (CMU), was made possible in part by NIH NLM contract# HHSN276201000580P, and is licensed under a Creative Commons Attribution-</a:t>
              </a:r>
              <a:r>
                <a:rPr lang="en-US" sz="900" dirty="0" err="1">
                  <a:latin typeface="+mn-lt"/>
                </a:rPr>
                <a:t>NonCommercial</a:t>
              </a:r>
              <a:r>
                <a:rPr lang="en-US" sz="900" dirty="0">
                  <a:latin typeface="+mn-lt"/>
                </a:rPr>
                <a:t> 3.0 </a:t>
              </a:r>
              <a:r>
                <a:rPr lang="en-US" sz="900" dirty="0" err="1">
                  <a:latin typeface="+mn-lt"/>
                </a:rPr>
                <a:t>Unported</a:t>
              </a:r>
              <a:r>
                <a:rPr lang="en-US" sz="900" dirty="0">
                  <a:latin typeface="+mn-lt"/>
                </a:rPr>
                <a:t> License.  To view a copy of this license, visit http://</a:t>
              </a:r>
              <a:r>
                <a:rPr lang="en-US" sz="900" dirty="0" err="1">
                  <a:latin typeface="+mn-lt"/>
                </a:rPr>
                <a:t>creativecommons.org</a:t>
              </a:r>
              <a:r>
                <a:rPr lang="en-US" sz="900" dirty="0">
                  <a:latin typeface="+mn-lt"/>
                </a:rPr>
                <a:t>/licenses/by-</a:t>
              </a:r>
              <a:r>
                <a:rPr lang="en-US" sz="900" dirty="0" err="1">
                  <a:latin typeface="+mn-lt"/>
                </a:rPr>
                <a:t>nc</a:t>
              </a:r>
              <a:r>
                <a:rPr lang="en-US" sz="900" dirty="0">
                  <a:latin typeface="+mn-lt"/>
                </a:rPr>
                <a:t>/3.0/ or send a letter to Creative Commons, 171 2nd Street, Suite 300, San Francisco, California, 94105, USA.  Permissions beyond the scope of this license may be available either from CMU or by emailing </a:t>
              </a:r>
              <a:r>
                <a:rPr lang="en-US" sz="900" dirty="0" err="1">
                  <a:latin typeface="+mn-lt"/>
                </a:rPr>
                <a:t>itk@galeotti.net</a:t>
              </a:r>
              <a:r>
                <a:rPr lang="en-US" sz="900" dirty="0">
                  <a:latin typeface="+mn-lt"/>
                </a:rPr>
                <a:t>.</a:t>
              </a:r>
            </a:p>
            <a:p>
              <a:pPr marL="0" marR="0" indent="0" algn="l" defTabSz="914400" rtl="0" eaLnBrk="0" fontAlgn="base" latinLnBrk="0" hangingPunct="0">
                <a:lnSpc>
                  <a:spcPct val="100000"/>
                </a:lnSpc>
                <a:spcBef>
                  <a:spcPct val="0"/>
                </a:spcBef>
                <a:spcAft>
                  <a:spcPct val="0"/>
                </a:spcAft>
                <a:buClrTx/>
                <a:buSzTx/>
                <a:buFontTx/>
                <a:buNone/>
                <a:tabLst/>
                <a:defRPr/>
              </a:pPr>
              <a:r>
                <a:rPr lang="en-US" sz="900" b="1" dirty="0">
                  <a:latin typeface="+mn-lt"/>
                </a:rPr>
                <a:t>The most recent version of these slides may be accessed online via http://</a:t>
              </a:r>
              <a:r>
                <a:rPr lang="en-US" sz="900" b="1" dirty="0" err="1">
                  <a:latin typeface="+mn-lt"/>
                </a:rPr>
                <a:t>itk.galeotti.net</a:t>
              </a:r>
              <a:r>
                <a:rPr lang="en-US" sz="900" b="1" dirty="0">
                  <a:latin typeface="+mn-lt"/>
                </a:rPr>
                <a:t>/</a:t>
              </a:r>
            </a:p>
          </p:txBody>
        </p:sp>
        <p:pic>
          <p:nvPicPr>
            <p:cNvPr id="4" name="Picture 3"/>
            <p:cNvPicPr>
              <a:picLocks noChangeAspect="1"/>
            </p:cNvPicPr>
            <p:nvPr/>
          </p:nvPicPr>
          <p:blipFill>
            <a:blip r:embed="rId3"/>
            <a:stretch>
              <a:fillRect/>
            </a:stretch>
          </p:blipFill>
          <p:spPr>
            <a:xfrm>
              <a:off x="708660" y="6318251"/>
              <a:ext cx="1117600" cy="393700"/>
            </a:xfrm>
            <a:prstGeom prst="rect">
              <a:avLst/>
            </a:prstGeom>
          </p:spPr>
        </p:pic>
      </p:grpSp>
      <p:sp>
        <p:nvSpPr>
          <p:cNvPr id="7" name="Rectangle 3"/>
          <p:cNvSpPr>
            <a:spLocks noGrp="1" noChangeArrowheads="1"/>
          </p:cNvSpPr>
          <p:nvPr>
            <p:ph type="subTitle" idx="1" hasCustomPrompt="1"/>
          </p:nvPr>
        </p:nvSpPr>
        <p:spPr>
          <a:xfrm>
            <a:off x="914400" y="4038600"/>
            <a:ext cx="7315200" cy="2056574"/>
          </a:xfrm>
          <a:noFill/>
          <a:ln/>
        </p:spPr>
        <p:txBody>
          <a:bodyPr>
            <a:normAutofit/>
          </a:bodyPr>
          <a:lstStyle>
            <a:lvl1pPr marL="45720" indent="0" algn="ctr">
              <a:buNone/>
              <a:defRPr/>
            </a:lvl1pPr>
          </a:lstStyle>
          <a:p>
            <a:pPr algn="ctr"/>
            <a:r>
              <a:rPr lang="en-US" sz="2400" dirty="0"/>
              <a:t>Spring 2020</a:t>
            </a:r>
          </a:p>
          <a:p>
            <a:r>
              <a:rPr lang="en-US" sz="2400" dirty="0"/>
              <a:t>16-725 (CMU RI) : </a:t>
            </a:r>
            <a:r>
              <a:rPr lang="en-US" sz="1600" dirty="0"/>
              <a:t> </a:t>
            </a:r>
            <a:r>
              <a:rPr lang="en-US" sz="2400" dirty="0" err="1"/>
              <a:t>BioE</a:t>
            </a:r>
            <a:r>
              <a:rPr lang="en-US" sz="2400" dirty="0"/>
              <a:t> 2630 (Pitt)</a:t>
            </a:r>
          </a:p>
          <a:p>
            <a:pPr algn="ctr"/>
            <a:endParaRPr lang="en-US" sz="2400" dirty="0"/>
          </a:p>
          <a:p>
            <a:pPr algn="ctr"/>
            <a:r>
              <a:rPr lang="en-US" sz="2400" dirty="0"/>
              <a:t>Dr. John Galeotti</a:t>
            </a:r>
          </a:p>
        </p:txBody>
      </p:sp>
    </p:spTree>
    <p:extLst>
      <p:ext uri="{BB962C8B-B14F-4D97-AF65-F5344CB8AC3E}">
        <p14:creationId xmlns:p14="http://schemas.microsoft.com/office/powerpoint/2010/main" val="4164593419"/>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1_Title Slide (CC ITKv4-Contra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0"/>
            <a:ext cx="7315200" cy="1822226"/>
          </a:xfrm>
        </p:spPr>
        <p:txBody>
          <a:bodyPr>
            <a:normAutofit/>
          </a:bodyPr>
          <a:lstStyle>
            <a:lvl1pPr algn="ctr">
              <a:defRPr sz="4800"/>
            </a:lvl1pPr>
          </a:lstStyle>
          <a:p>
            <a:r>
              <a:rPr lang="en-US"/>
              <a:t>Click to edit Master title style</a:t>
            </a:r>
            <a:endParaRPr lang="en-US" dirty="0"/>
          </a:p>
        </p:txBody>
      </p:sp>
      <p:grpSp>
        <p:nvGrpSpPr>
          <p:cNvPr id="4" name="Group 3"/>
          <p:cNvGrpSpPr/>
          <p:nvPr/>
        </p:nvGrpSpPr>
        <p:grpSpPr>
          <a:xfrm>
            <a:off x="685800" y="6172201"/>
            <a:ext cx="7772400" cy="685800"/>
            <a:chOff x="734100" y="6172201"/>
            <a:chExt cx="7724100" cy="685800"/>
          </a:xfrm>
        </p:grpSpPr>
        <p:sp>
          <p:nvSpPr>
            <p:cNvPr id="11" name="TextBox 10">
              <a:hlinkClick r:id="rId2"/>
            </p:cNvPr>
            <p:cNvSpPr txBox="1"/>
            <p:nvPr/>
          </p:nvSpPr>
          <p:spPr>
            <a:xfrm>
              <a:off x="1829172" y="6172201"/>
              <a:ext cx="6629028" cy="685800"/>
            </a:xfrm>
            <a:prstGeom prst="rect">
              <a:avLst/>
            </a:prstGeom>
            <a:noFill/>
          </p:spPr>
          <p:txBody>
            <a:bodyPr wrap="square" lIns="91440" tIns="0" rIns="0" bIns="0" rtlCol="0" anchor="ctr" anchorCtr="0">
              <a:no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900" dirty="0">
                  <a:latin typeface="+mn-lt"/>
                </a:rPr>
                <a:t>The</a:t>
              </a:r>
              <a:r>
                <a:rPr lang="en-US" sz="900" baseline="0" dirty="0">
                  <a:latin typeface="+mn-lt"/>
                </a:rPr>
                <a:t> content of these slides </a:t>
              </a:r>
              <a:r>
                <a:rPr lang="en-US" sz="900" dirty="0">
                  <a:latin typeface="+mn-lt"/>
                </a:rPr>
                <a:t>by John Galeotti, © 2008</a:t>
              </a:r>
              <a:r>
                <a:rPr lang="en-US" sz="900" kern="1200" baseline="0" dirty="0">
                  <a:solidFill>
                    <a:schemeClr val="tx1"/>
                  </a:solidFill>
                  <a:latin typeface="Arial" charset="0"/>
                  <a:ea typeface="ＭＳ Ｐゴシック" charset="0"/>
                  <a:cs typeface="ＭＳ Ｐゴシック" charset="0"/>
                </a:rPr>
                <a:t> to</a:t>
              </a:r>
              <a:r>
                <a:rPr lang="en-US" sz="900" kern="1200" dirty="0">
                  <a:solidFill>
                    <a:schemeClr val="tx1"/>
                  </a:solidFill>
                  <a:latin typeface="Arial" charset="0"/>
                  <a:ea typeface="ＭＳ Ｐゴシック" charset="0"/>
                  <a:cs typeface="ＭＳ Ｐゴシック" charset="0"/>
                </a:rPr>
                <a:t> 2020</a:t>
              </a:r>
              <a:r>
                <a:rPr lang="en-US" sz="900" dirty="0">
                  <a:latin typeface="+mn-lt"/>
                </a:rPr>
                <a:t> Carnegie Mellon University (CMU), was made possible in part by NIH NLM contract# HHSN276201000580P, and </a:t>
              </a:r>
              <a:r>
                <a:rPr lang="en-US" sz="900" kern="1200" dirty="0">
                  <a:solidFill>
                    <a:schemeClr val="tx1"/>
                  </a:solidFill>
                  <a:latin typeface="Arial" charset="0"/>
                  <a:ea typeface="ＭＳ Ｐゴシック" charset="0"/>
                  <a:cs typeface="ＭＳ Ｐゴシック" charset="0"/>
                </a:rPr>
                <a:t>is licensed under a Creative Commons Attribution 3.0 Unported License. To view a copy of this license, visit http://</a:t>
              </a:r>
              <a:r>
                <a:rPr lang="en-US" sz="900" kern="1200" dirty="0" err="1">
                  <a:solidFill>
                    <a:schemeClr val="tx1"/>
                  </a:solidFill>
                  <a:latin typeface="Arial" charset="0"/>
                  <a:ea typeface="ＭＳ Ｐゴシック" charset="0"/>
                  <a:cs typeface="ＭＳ Ｐゴシック" charset="0"/>
                </a:rPr>
                <a:t>creativecommons.org</a:t>
              </a:r>
              <a:r>
                <a:rPr lang="en-US" sz="900" kern="1200" dirty="0">
                  <a:solidFill>
                    <a:schemeClr val="tx1"/>
                  </a:solidFill>
                  <a:latin typeface="Arial" charset="0"/>
                  <a:ea typeface="ＭＳ Ｐゴシック" charset="0"/>
                  <a:cs typeface="ＭＳ Ｐゴシック" charset="0"/>
                </a:rPr>
                <a:t>/licenses/by/3.0/ </a:t>
              </a:r>
              <a:r>
                <a:rPr lang="en-US" sz="900" dirty="0">
                  <a:latin typeface="+mn-lt"/>
                </a:rPr>
                <a:t>or send a letter to Creative Commons, 171 2nd Street, Suite 300, San Francisco, California, 94105, USA.  Permissions beyond the scope of this license may be available either from CMU or by emailing </a:t>
              </a:r>
              <a:r>
                <a:rPr lang="en-US" sz="900" dirty="0" err="1">
                  <a:latin typeface="+mn-lt"/>
                </a:rPr>
                <a:t>itk@galeotti.net</a:t>
              </a:r>
              <a:r>
                <a:rPr lang="en-US" sz="900" dirty="0">
                  <a:latin typeface="+mn-lt"/>
                </a:rPr>
                <a:t>.</a:t>
              </a:r>
              <a:endParaRPr lang="en-US" sz="900" baseline="0" dirty="0">
                <a:latin typeface="+mn-lt"/>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sz="900" b="1" dirty="0">
                  <a:latin typeface="+mn-lt"/>
                </a:rPr>
                <a:t>The most recent version of these slides may be accessed online via http://</a:t>
              </a:r>
              <a:r>
                <a:rPr lang="en-US" sz="900" b="1" dirty="0" err="1">
                  <a:latin typeface="+mn-lt"/>
                </a:rPr>
                <a:t>itk.galeotti.net</a:t>
              </a:r>
              <a:r>
                <a:rPr lang="en-US" sz="900" b="1" dirty="0">
                  <a:latin typeface="+mn-lt"/>
                </a:rPr>
                <a:t>/</a:t>
              </a:r>
            </a:p>
          </p:txBody>
        </p:sp>
        <p:pic>
          <p:nvPicPr>
            <p:cNvPr id="8" name="Picture 7"/>
            <p:cNvPicPr>
              <a:picLocks noChangeAspect="1"/>
            </p:cNvPicPr>
            <p:nvPr/>
          </p:nvPicPr>
          <p:blipFill>
            <a:blip r:embed="rId3"/>
            <a:stretch>
              <a:fillRect/>
            </a:stretch>
          </p:blipFill>
          <p:spPr>
            <a:xfrm>
              <a:off x="734100" y="6318251"/>
              <a:ext cx="1117600" cy="393700"/>
            </a:xfrm>
            <a:prstGeom prst="rect">
              <a:avLst/>
            </a:prstGeom>
          </p:spPr>
        </p:pic>
      </p:grpSp>
      <p:sp>
        <p:nvSpPr>
          <p:cNvPr id="9" name="Rectangle 3"/>
          <p:cNvSpPr>
            <a:spLocks noGrp="1" noChangeArrowheads="1"/>
          </p:cNvSpPr>
          <p:nvPr>
            <p:ph type="subTitle" idx="1" hasCustomPrompt="1"/>
          </p:nvPr>
        </p:nvSpPr>
        <p:spPr>
          <a:xfrm>
            <a:off x="914400" y="4038600"/>
            <a:ext cx="7315200" cy="2056574"/>
          </a:xfrm>
          <a:noFill/>
          <a:ln/>
        </p:spPr>
        <p:txBody>
          <a:bodyPr>
            <a:normAutofit/>
          </a:bodyPr>
          <a:lstStyle>
            <a:lvl1pPr marL="45720" indent="0" algn="ctr">
              <a:buNone/>
              <a:defRPr/>
            </a:lvl1pPr>
          </a:lstStyle>
          <a:p>
            <a:pPr algn="ctr"/>
            <a:r>
              <a:rPr lang="en-US" sz="2400" dirty="0"/>
              <a:t>Spring 2020</a:t>
            </a:r>
          </a:p>
          <a:p>
            <a:r>
              <a:rPr lang="en-US" sz="2400" dirty="0"/>
              <a:t>16-725 (CMU RI) : </a:t>
            </a:r>
            <a:r>
              <a:rPr lang="en-US" sz="1600" dirty="0"/>
              <a:t> </a:t>
            </a:r>
            <a:r>
              <a:rPr lang="en-US" sz="2400" dirty="0" err="1"/>
              <a:t>BioE</a:t>
            </a:r>
            <a:r>
              <a:rPr lang="en-US" sz="2400" dirty="0"/>
              <a:t> 2630 (Pitt)</a:t>
            </a:r>
          </a:p>
          <a:p>
            <a:pPr algn="ctr"/>
            <a:endParaRPr lang="en-US" sz="2400" dirty="0"/>
          </a:p>
          <a:p>
            <a:pPr algn="ctr"/>
            <a:r>
              <a:rPr lang="en-US" sz="2400" dirty="0"/>
              <a:t>Dr. John Galeotti</a:t>
            </a:r>
          </a:p>
        </p:txBody>
      </p:sp>
    </p:spTree>
    <p:extLst>
      <p:ext uri="{BB962C8B-B14F-4D97-AF65-F5344CB8AC3E}">
        <p14:creationId xmlns:p14="http://schemas.microsoft.com/office/powerpoint/2010/main" val="924080773"/>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CC ITKv4-Contract)">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752600"/>
            <a:ext cx="7315200" cy="1822226"/>
          </a:xfrm>
        </p:spPr>
        <p:txBody>
          <a:bodyPr>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914400" y="4038600"/>
            <a:ext cx="7315200" cy="2056574"/>
          </a:xfrm>
        </p:spPr>
        <p:txBody>
          <a:bodyPr>
            <a:normAutofit/>
          </a:bodyPr>
          <a:lstStyle>
            <a:lvl1pPr marL="0" indent="0" algn="ctr">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grpSp>
        <p:nvGrpSpPr>
          <p:cNvPr id="4" name="Group 3"/>
          <p:cNvGrpSpPr/>
          <p:nvPr/>
        </p:nvGrpSpPr>
        <p:grpSpPr>
          <a:xfrm>
            <a:off x="685800" y="6172201"/>
            <a:ext cx="7772400" cy="685800"/>
            <a:chOff x="734100" y="6172201"/>
            <a:chExt cx="7724100" cy="685800"/>
          </a:xfrm>
        </p:grpSpPr>
        <p:sp>
          <p:nvSpPr>
            <p:cNvPr id="11" name="TextBox 10">
              <a:hlinkClick r:id="rId2"/>
            </p:cNvPr>
            <p:cNvSpPr txBox="1"/>
            <p:nvPr/>
          </p:nvSpPr>
          <p:spPr>
            <a:xfrm>
              <a:off x="1829172" y="6172201"/>
              <a:ext cx="6629028" cy="685800"/>
            </a:xfrm>
            <a:prstGeom prst="rect">
              <a:avLst/>
            </a:prstGeom>
            <a:noFill/>
          </p:spPr>
          <p:txBody>
            <a:bodyPr wrap="square" lIns="91440" tIns="0" rIns="0" bIns="0" rtlCol="0" anchor="ctr" anchorCtr="0">
              <a:noAutofit/>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sz="900" dirty="0">
                  <a:latin typeface="+mn-lt"/>
                </a:rPr>
                <a:t>The</a:t>
              </a:r>
              <a:r>
                <a:rPr lang="en-US" sz="900" baseline="0" dirty="0">
                  <a:latin typeface="+mn-lt"/>
                </a:rPr>
                <a:t> content of these slides </a:t>
              </a:r>
              <a:r>
                <a:rPr lang="en-US" sz="900" dirty="0">
                  <a:latin typeface="+mn-lt"/>
                </a:rPr>
                <a:t>by John Galeotti, © 2008</a:t>
              </a:r>
              <a:r>
                <a:rPr lang="en-US" sz="900" kern="1200" baseline="0" dirty="0">
                  <a:solidFill>
                    <a:schemeClr val="tx1"/>
                  </a:solidFill>
                  <a:latin typeface="Arial" charset="0"/>
                  <a:ea typeface="ＭＳ Ｐゴシック" charset="0"/>
                  <a:cs typeface="ＭＳ Ｐゴシック" charset="0"/>
                </a:rPr>
                <a:t> to</a:t>
              </a:r>
              <a:r>
                <a:rPr lang="en-US" sz="900" kern="1200" dirty="0">
                  <a:solidFill>
                    <a:schemeClr val="tx1"/>
                  </a:solidFill>
                  <a:latin typeface="Arial" charset="0"/>
                  <a:ea typeface="ＭＳ Ｐゴシック" charset="0"/>
                  <a:cs typeface="ＭＳ Ｐゴシック" charset="0"/>
                </a:rPr>
                <a:t> 2020</a:t>
              </a:r>
              <a:r>
                <a:rPr lang="en-US" sz="900" dirty="0">
                  <a:latin typeface="+mn-lt"/>
                </a:rPr>
                <a:t> Carnegie Mellon University (CMU), was made possible in part by NIH NLM contract# HHSN276201000580P, and </a:t>
              </a:r>
              <a:r>
                <a:rPr lang="en-US" sz="900" kern="1200" dirty="0">
                  <a:solidFill>
                    <a:schemeClr val="tx1"/>
                  </a:solidFill>
                  <a:latin typeface="Arial" charset="0"/>
                  <a:ea typeface="ＭＳ Ｐゴシック" charset="0"/>
                  <a:cs typeface="ＭＳ Ｐゴシック" charset="0"/>
                </a:rPr>
                <a:t>is licensed under a Creative Commons Attribution 3.0 Unported License. To view a copy of this license, visit http://</a:t>
              </a:r>
              <a:r>
                <a:rPr lang="en-US" sz="900" kern="1200" dirty="0" err="1">
                  <a:solidFill>
                    <a:schemeClr val="tx1"/>
                  </a:solidFill>
                  <a:latin typeface="Arial" charset="0"/>
                  <a:ea typeface="ＭＳ Ｐゴシック" charset="0"/>
                  <a:cs typeface="ＭＳ Ｐゴシック" charset="0"/>
                </a:rPr>
                <a:t>creativecommons.org</a:t>
              </a:r>
              <a:r>
                <a:rPr lang="en-US" sz="900" kern="1200" dirty="0">
                  <a:solidFill>
                    <a:schemeClr val="tx1"/>
                  </a:solidFill>
                  <a:latin typeface="Arial" charset="0"/>
                  <a:ea typeface="ＭＳ Ｐゴシック" charset="0"/>
                  <a:cs typeface="ＭＳ Ｐゴシック" charset="0"/>
                </a:rPr>
                <a:t>/licenses/by/3.0/ </a:t>
              </a:r>
              <a:r>
                <a:rPr lang="en-US" sz="900" dirty="0">
                  <a:latin typeface="+mn-lt"/>
                </a:rPr>
                <a:t>or send a letter to Creative Commons, 171 2nd Street, Suite 300, San Francisco, California, 94105, USA.  Permissions beyond the scope of this license may be available either from CMU or by emailing </a:t>
              </a:r>
              <a:r>
                <a:rPr lang="en-US" sz="900" dirty="0" err="1">
                  <a:latin typeface="+mn-lt"/>
                </a:rPr>
                <a:t>itk@galeotti.net</a:t>
              </a:r>
              <a:r>
                <a:rPr lang="en-US" sz="900" dirty="0">
                  <a:latin typeface="+mn-lt"/>
                </a:rPr>
                <a:t>.</a:t>
              </a:r>
              <a:endParaRPr lang="en-US" sz="900" baseline="0" dirty="0">
                <a:latin typeface="+mn-lt"/>
              </a:endParaRPr>
            </a:p>
            <a:p>
              <a:pPr marL="0" marR="0" indent="0" algn="l" defTabSz="914400" rtl="0" eaLnBrk="0" fontAlgn="base" latinLnBrk="0" hangingPunct="0">
                <a:lnSpc>
                  <a:spcPct val="100000"/>
                </a:lnSpc>
                <a:spcBef>
                  <a:spcPct val="0"/>
                </a:spcBef>
                <a:spcAft>
                  <a:spcPct val="0"/>
                </a:spcAft>
                <a:buClrTx/>
                <a:buSzTx/>
                <a:buFontTx/>
                <a:buNone/>
                <a:tabLst/>
                <a:defRPr/>
              </a:pPr>
              <a:r>
                <a:rPr lang="en-US" sz="900" b="1" dirty="0">
                  <a:latin typeface="+mn-lt"/>
                </a:rPr>
                <a:t>The most recent version of these slides may be accessed online via http://</a:t>
              </a:r>
              <a:r>
                <a:rPr lang="en-US" sz="900" b="1" dirty="0" err="1">
                  <a:latin typeface="+mn-lt"/>
                </a:rPr>
                <a:t>itk.galeotti.net</a:t>
              </a:r>
              <a:r>
                <a:rPr lang="en-US" sz="900" b="1" dirty="0">
                  <a:latin typeface="+mn-lt"/>
                </a:rPr>
                <a:t>/</a:t>
              </a:r>
            </a:p>
          </p:txBody>
        </p:sp>
        <p:pic>
          <p:nvPicPr>
            <p:cNvPr id="8" name="Picture 7"/>
            <p:cNvPicPr>
              <a:picLocks noChangeAspect="1"/>
            </p:cNvPicPr>
            <p:nvPr/>
          </p:nvPicPr>
          <p:blipFill>
            <a:blip r:embed="rId3"/>
            <a:stretch>
              <a:fillRect/>
            </a:stretch>
          </p:blipFill>
          <p:spPr>
            <a:xfrm>
              <a:off x="734100" y="6318251"/>
              <a:ext cx="1117600" cy="393700"/>
            </a:xfrm>
            <a:prstGeom prst="rect">
              <a:avLst/>
            </a:prstGeom>
          </p:spPr>
        </p:pic>
      </p:grpSp>
      <p:sp>
        <p:nvSpPr>
          <p:cNvPr id="7" name="Rectangle 3"/>
          <p:cNvSpPr txBox="1">
            <a:spLocks noChangeArrowheads="1"/>
          </p:cNvSpPr>
          <p:nvPr/>
        </p:nvSpPr>
        <p:spPr>
          <a:xfrm>
            <a:off x="914400" y="4420426"/>
            <a:ext cx="7315200" cy="2056574"/>
          </a:xfrm>
          <a:prstGeom prst="rect">
            <a:avLst/>
          </a:prstGeom>
          <a:noFill/>
          <a:ln/>
        </p:spPr>
        <p:txBody>
          <a:bodyPr vert="horz" lIns="91440" tIns="45720" rIns="91440" bIns="45720" rtlCol="0">
            <a:normAutofit/>
          </a:bodyPr>
          <a:lstStyle>
            <a:lvl1pPr marL="45720" indent="0" algn="ctr" defTabSz="914400" rtl="0" eaLnBrk="1" latinLnBrk="0" hangingPunct="1">
              <a:spcBef>
                <a:spcPct val="20000"/>
              </a:spcBef>
              <a:buClr>
                <a:schemeClr val="tx2"/>
              </a:buClr>
              <a:buFont typeface="Wingdings" charset="2"/>
              <a:buNone/>
              <a:defRPr sz="3200" kern="1200">
                <a:solidFill>
                  <a:schemeClr val="tx1"/>
                </a:solidFill>
                <a:latin typeface="+mn-lt"/>
                <a:ea typeface="+mn-ea"/>
                <a:cs typeface="Calibri"/>
              </a:defRPr>
            </a:lvl1pPr>
            <a:lvl2pPr marL="502920" indent="-182880" algn="l" defTabSz="914400" rtl="0" eaLnBrk="1" latinLnBrk="0" hangingPunct="1">
              <a:spcBef>
                <a:spcPct val="20000"/>
              </a:spcBef>
              <a:buClr>
                <a:schemeClr val="tx2"/>
              </a:buClr>
              <a:buFont typeface="Wingdings" charset="2"/>
              <a:buChar char="§"/>
              <a:defRPr sz="2800" kern="1200">
                <a:solidFill>
                  <a:schemeClr val="tx1"/>
                </a:solidFill>
                <a:latin typeface="+mn-lt"/>
                <a:ea typeface="+mn-ea"/>
                <a:cs typeface="Calibri"/>
              </a:defRPr>
            </a:lvl2pPr>
            <a:lvl3pPr marL="685800" indent="-182880" algn="l" defTabSz="914400" rtl="0" eaLnBrk="1" latinLnBrk="0" hangingPunct="1">
              <a:spcBef>
                <a:spcPct val="20000"/>
              </a:spcBef>
              <a:buClr>
                <a:schemeClr val="tx2"/>
              </a:buClr>
              <a:buFont typeface="Wingdings" charset="2"/>
              <a:buChar char="§"/>
              <a:defRPr sz="2400" kern="1200">
                <a:solidFill>
                  <a:schemeClr val="tx1"/>
                </a:solidFill>
                <a:latin typeface="+mn-lt"/>
                <a:ea typeface="+mn-ea"/>
                <a:cs typeface="Calibri"/>
              </a:defRPr>
            </a:lvl3pPr>
            <a:lvl4pPr marL="9144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Calibri"/>
              </a:defRPr>
            </a:lvl4pPr>
            <a:lvl5pPr marL="11430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Calibri"/>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a:lstStyle>
          <a:p>
            <a:pPr fontAlgn="auto">
              <a:spcAft>
                <a:spcPts val="0"/>
              </a:spcAft>
            </a:pPr>
            <a:r>
              <a:rPr lang="en-US" sz="2400" dirty="0"/>
              <a:t>Spring 2020</a:t>
            </a:r>
          </a:p>
          <a:p>
            <a:pPr fontAlgn="auto">
              <a:spcAft>
                <a:spcPts val="0"/>
              </a:spcAft>
            </a:pPr>
            <a:r>
              <a:rPr lang="en-US" sz="2400" dirty="0"/>
              <a:t>16-725 (CMU RI) : </a:t>
            </a:r>
            <a:r>
              <a:rPr lang="en-US" sz="1600" dirty="0"/>
              <a:t> </a:t>
            </a:r>
            <a:r>
              <a:rPr lang="en-US" sz="2400" dirty="0" err="1"/>
              <a:t>BioE</a:t>
            </a:r>
            <a:r>
              <a:rPr lang="en-US" sz="2400" dirty="0"/>
              <a:t> 2630 (Pitt)</a:t>
            </a:r>
          </a:p>
          <a:p>
            <a:pPr fontAlgn="auto">
              <a:spcAft>
                <a:spcPts val="0"/>
              </a:spcAft>
            </a:pPr>
            <a:endParaRPr lang="en-US" sz="2400" dirty="0"/>
          </a:p>
          <a:p>
            <a:pPr fontAlgn="auto">
              <a:spcAft>
                <a:spcPts val="0"/>
              </a:spcAft>
            </a:pPr>
            <a:r>
              <a:rPr lang="en-US" sz="2400" dirty="0"/>
              <a:t>Dr. John Galeotti</a:t>
            </a:r>
          </a:p>
        </p:txBody>
      </p:sp>
    </p:spTree>
    <p:extLst>
      <p:ext uri="{BB962C8B-B14F-4D97-AF65-F5344CB8AC3E}">
        <p14:creationId xmlns:p14="http://schemas.microsoft.com/office/powerpoint/2010/main" val="2887858333"/>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7492CAC5-5672-9F49-9AAB-EF223641696E}" type="datetime1">
              <a:rPr lang="en-US" smtClean="0"/>
              <a:t>3/25/20</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13B72AE3-F8CE-184B-AED5-89DC3EF21753}" type="slidenum">
              <a:rPr lang="en-US" smtClean="0"/>
              <a:t>‹#›</a:t>
            </a:fld>
            <a:endParaRPr lang="en-US"/>
          </a:p>
        </p:txBody>
      </p:sp>
    </p:spTree>
    <p:extLst>
      <p:ext uri="{BB962C8B-B14F-4D97-AF65-F5344CB8AC3E}">
        <p14:creationId xmlns:p14="http://schemas.microsoft.com/office/powerpoint/2010/main" val="2131845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5017572"/>
            <a:ext cx="7772400" cy="1293592"/>
          </a:xfrm>
        </p:spPr>
        <p:txBody>
          <a:bodyPr anchor="t"/>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5800" y="3865097"/>
            <a:ext cx="77724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7F36F9CA-243E-8546-9BB9-5259B01A40D5}" type="datetime1">
              <a:rPr lang="en-US" smtClean="0"/>
              <a:t>3/25/20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AE3-F8CE-184B-AED5-89DC3EF21753}" type="slidenum">
              <a:rPr lang="en-US" smtClean="0"/>
              <a:t>‹#›</a:t>
            </a:fld>
            <a:endParaRPr lang="en-US"/>
          </a:p>
        </p:txBody>
      </p:sp>
    </p:spTree>
    <p:extLst>
      <p:ext uri="{BB962C8B-B14F-4D97-AF65-F5344CB8AC3E}">
        <p14:creationId xmlns:p14="http://schemas.microsoft.com/office/powerpoint/2010/main" val="3170967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685800" y="1737359"/>
            <a:ext cx="379476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81728" y="1737360"/>
            <a:ext cx="377647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p:txBody>
          <a:bodyPr/>
          <a:lstStyle/>
          <a:p>
            <a:fld id="{F96DA6E3-5CE3-0C4B-9C46-1EEF65F48B15}" type="datetime1">
              <a:rPr lang="en-US" smtClean="0"/>
              <a:t>3/25/20</a:t>
            </a:fld>
            <a:endParaRPr lang="en-US"/>
          </a:p>
        </p:txBody>
      </p:sp>
      <p:sp>
        <p:nvSpPr>
          <p:cNvPr id="3" name="Footer Placeholder 2"/>
          <p:cNvSpPr>
            <a:spLocks noGrp="1"/>
          </p:cNvSpPr>
          <p:nvPr>
            <p:ph type="ftr" sz="quarter" idx="16"/>
          </p:nvPr>
        </p:nvSpPr>
        <p:spPr/>
        <p:txBody>
          <a:bodyPr/>
          <a:lstStyle/>
          <a:p>
            <a:endParaRPr lang="en-US"/>
          </a:p>
        </p:txBody>
      </p:sp>
      <p:sp>
        <p:nvSpPr>
          <p:cNvPr id="4" name="Slide Number Placeholder 3"/>
          <p:cNvSpPr>
            <a:spLocks noGrp="1"/>
          </p:cNvSpPr>
          <p:nvPr>
            <p:ph type="sldNum" sz="quarter" idx="17"/>
          </p:nvPr>
        </p:nvSpPr>
        <p:spPr/>
        <p:txBody>
          <a:bodyPr/>
          <a:lstStyle/>
          <a:p>
            <a:fld id="{13B72AE3-F8CE-184B-AED5-89DC3EF21753}"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5657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14400" y="1737360"/>
            <a:ext cx="3581400"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85144" y="1737360"/>
            <a:ext cx="3573056"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10"/>
          <p:cNvSpPr>
            <a:spLocks noGrp="1"/>
          </p:cNvSpPr>
          <p:nvPr>
            <p:ph sz="quarter" idx="13"/>
          </p:nvPr>
        </p:nvSpPr>
        <p:spPr>
          <a:xfrm>
            <a:off x="685800" y="2359152"/>
            <a:ext cx="3810000"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81726" y="2359152"/>
            <a:ext cx="3776474" cy="39502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5"/>
          </p:nvPr>
        </p:nvSpPr>
        <p:spPr/>
        <p:txBody>
          <a:bodyPr/>
          <a:lstStyle/>
          <a:p>
            <a:fld id="{D0C82466-6028-5246-AD49-873291907DAA}" type="datetime1">
              <a:rPr lang="en-US" smtClean="0"/>
              <a:t>3/25/20</a:t>
            </a:fld>
            <a:endParaRPr lang="en-US"/>
          </a:p>
        </p:txBody>
      </p:sp>
      <p:sp>
        <p:nvSpPr>
          <p:cNvPr id="4" name="Footer Placeholder 3"/>
          <p:cNvSpPr>
            <a:spLocks noGrp="1"/>
          </p:cNvSpPr>
          <p:nvPr>
            <p:ph type="ftr" sz="quarter" idx="16"/>
          </p:nvPr>
        </p:nvSpPr>
        <p:spPr/>
        <p:txBody>
          <a:bodyPr/>
          <a:lstStyle/>
          <a:p>
            <a:endParaRPr lang="en-US"/>
          </a:p>
        </p:txBody>
      </p:sp>
      <p:sp>
        <p:nvSpPr>
          <p:cNvPr id="6" name="Slide Number Placeholder 5"/>
          <p:cNvSpPr>
            <a:spLocks noGrp="1"/>
          </p:cNvSpPr>
          <p:nvPr>
            <p:ph type="sldNum" sz="quarter" idx="17"/>
          </p:nvPr>
        </p:nvSpPr>
        <p:spPr/>
        <p:txBody>
          <a:bodyPr/>
          <a:lstStyle/>
          <a:p>
            <a:fld id="{13B72AE3-F8CE-184B-AED5-89DC3EF21753}" type="slidenum">
              <a:rPr lang="en-US" smtClean="0"/>
              <a:t>‹#›</a:t>
            </a:fld>
            <a:endParaRPr lang="en-US"/>
          </a:p>
        </p:txBody>
      </p:sp>
      <p:sp>
        <p:nvSpPr>
          <p:cNvPr id="12" name="Title 1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82397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CB63A988-B462-7B4D-9B4B-277E932F7482}" type="datetime1">
              <a:rPr lang="en-US" smtClean="0"/>
              <a:t>3/25/20</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13B72AE3-F8CE-184B-AED5-89DC3EF21753}" type="slidenum">
              <a:rPr lang="en-US" smtClean="0"/>
              <a:t>‹#›</a:t>
            </a:fld>
            <a:endParaRPr lang="en-US"/>
          </a:p>
        </p:txBody>
      </p:sp>
    </p:spTree>
    <p:extLst>
      <p:ext uri="{BB962C8B-B14F-4D97-AF65-F5344CB8AC3E}">
        <p14:creationId xmlns:p14="http://schemas.microsoft.com/office/powerpoint/2010/main" val="1534880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7B9B69F-F6E0-7F45-9554-29C7BA169CAC}" type="datetime1">
              <a:rPr lang="en-US" smtClean="0"/>
              <a:t>3/25/20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AE3-F8CE-184B-AED5-89DC3EF21753}" type="slidenum">
              <a:rPr lang="en-US" smtClean="0"/>
              <a:t>‹#›</a:t>
            </a:fld>
            <a:endParaRPr lang="en-US"/>
          </a:p>
        </p:txBody>
      </p:sp>
    </p:spTree>
    <p:extLst>
      <p:ext uri="{BB962C8B-B14F-4D97-AF65-F5344CB8AC3E}">
        <p14:creationId xmlns:p14="http://schemas.microsoft.com/office/powerpoint/2010/main" val="3111828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7">
            <a:alphaModFix amt="67000"/>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228600"/>
            <a:ext cx="7772399" cy="1136259"/>
          </a:xfrm>
          <a:prstGeom prst="rect">
            <a:avLst/>
          </a:prstGeom>
        </p:spPr>
        <p:txBody>
          <a:bodyPr vert="horz" lIns="91440" tIns="45720" rIns="91440" bIns="45720" rtlCol="0" anchor="ctr"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685800" y="1740845"/>
            <a:ext cx="7772400" cy="45685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2"/>
          </p:nvPr>
        </p:nvSpPr>
        <p:spPr>
          <a:xfrm>
            <a:off x="685800" y="6400800"/>
            <a:ext cx="2133600" cy="365125"/>
          </a:xfrm>
          <a:prstGeom prst="rect">
            <a:avLst/>
          </a:prstGeom>
        </p:spPr>
        <p:txBody>
          <a:bodyPr vert="horz" lIns="91440" tIns="45720" rIns="91440" bIns="45720" rtlCol="0" anchor="ctr"/>
          <a:lstStyle>
            <a:lvl1pPr algn="l">
              <a:defRPr sz="1200">
                <a:solidFill>
                  <a:schemeClr val="tx1"/>
                </a:solidFill>
                <a:latin typeface="Calibri"/>
                <a:cs typeface="Calibri"/>
              </a:defRPr>
            </a:lvl1pPr>
          </a:lstStyle>
          <a:p>
            <a:fld id="{A8B4F164-830B-D44F-B49C-5876D3EE73CE}" type="datetime1">
              <a:rPr lang="en-US" smtClean="0"/>
              <a:t>3/25/20</a:t>
            </a:fld>
            <a:endParaRPr lang="en-US"/>
          </a:p>
        </p:txBody>
      </p:sp>
      <p:sp>
        <p:nvSpPr>
          <p:cNvPr id="8" name="Footer Placeholder 7"/>
          <p:cNvSpPr>
            <a:spLocks noGrp="1"/>
          </p:cNvSpPr>
          <p:nvPr>
            <p:ph type="ftr" sz="quarter" idx="3"/>
          </p:nvPr>
        </p:nvSpPr>
        <p:spPr>
          <a:xfrm>
            <a:off x="3276600" y="6400800"/>
            <a:ext cx="4343400" cy="365125"/>
          </a:xfrm>
          <a:prstGeom prst="rect">
            <a:avLst/>
          </a:prstGeom>
        </p:spPr>
        <p:txBody>
          <a:bodyPr vert="horz" lIns="91440" tIns="45720" rIns="91440" bIns="45720" rtlCol="0" anchor="ctr"/>
          <a:lstStyle>
            <a:lvl1pPr algn="ctr">
              <a:defRPr sz="1200">
                <a:solidFill>
                  <a:srgbClr val="000000"/>
                </a:solidFill>
                <a:latin typeface="Calibri"/>
                <a:cs typeface="Calibri"/>
              </a:defRPr>
            </a:lvl1pPr>
          </a:lstStyle>
          <a:p>
            <a:endParaRPr lang="en-US"/>
          </a:p>
        </p:txBody>
      </p:sp>
      <p:sp>
        <p:nvSpPr>
          <p:cNvPr id="9" name="Slide Number Placeholder 8"/>
          <p:cNvSpPr>
            <a:spLocks noGrp="1"/>
          </p:cNvSpPr>
          <p:nvPr>
            <p:ph type="sldNum" sz="quarter" idx="4"/>
          </p:nvPr>
        </p:nvSpPr>
        <p:spPr>
          <a:xfrm>
            <a:off x="8138160" y="6400800"/>
            <a:ext cx="914400" cy="365125"/>
          </a:xfrm>
          <a:prstGeom prst="rect">
            <a:avLst/>
          </a:prstGeom>
        </p:spPr>
        <p:txBody>
          <a:bodyPr vert="horz" lIns="91440" tIns="45720" rIns="91440" bIns="45720" rtlCol="0" anchor="ctr"/>
          <a:lstStyle>
            <a:lvl1pPr algn="r">
              <a:defRPr sz="1200">
                <a:solidFill>
                  <a:srgbClr val="000000"/>
                </a:solidFill>
                <a:latin typeface="Calibri"/>
                <a:cs typeface="Calibri"/>
              </a:defRPr>
            </a:lvl1pPr>
          </a:lstStyle>
          <a:p>
            <a:fld id="{13B72AE3-F8CE-184B-AED5-89DC3EF21753}" type="slidenum">
              <a:rPr lang="en-US" smtClean="0"/>
              <a:t>‹#›</a:t>
            </a:fld>
            <a:endParaRPr lang="en-US"/>
          </a:p>
        </p:txBody>
      </p:sp>
    </p:spTree>
    <p:extLst>
      <p:ext uri="{BB962C8B-B14F-4D97-AF65-F5344CB8AC3E}">
        <p14:creationId xmlns:p14="http://schemas.microsoft.com/office/powerpoint/2010/main" val="739164243"/>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 id="2147483825" r:id="rId22"/>
    <p:sldLayoutId id="2147483826" r:id="rId23"/>
    <p:sldLayoutId id="2147483827" r:id="rId24"/>
    <p:sldLayoutId id="2147483828" r:id="rId25"/>
  </p:sldLayoutIdLst>
  <p:hf hdr="0" ftr="0" dt="0"/>
  <p:txStyles>
    <p:titleStyle>
      <a:lvl1pPr algn="l" defTabSz="914400" rtl="0" eaLnBrk="1" latinLnBrk="0" hangingPunct="1">
        <a:spcBef>
          <a:spcPct val="0"/>
        </a:spcBef>
        <a:buNone/>
        <a:defRPr sz="4400" b="0" i="0" kern="1200" spc="50">
          <a:solidFill>
            <a:schemeClr val="tx1"/>
          </a:solidFill>
          <a:effectLst>
            <a:outerShdw blurRad="50800" dist="38100" dir="2700000" algn="tl" rotWithShape="0">
              <a:prstClr val="black">
                <a:alpha val="40000"/>
              </a:prstClr>
            </a:outerShdw>
          </a:effectLst>
          <a:latin typeface="Arial"/>
          <a:ea typeface="+mj-ea"/>
          <a:cs typeface="Calibri"/>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3200" kern="1200">
          <a:solidFill>
            <a:schemeClr val="tx1"/>
          </a:solidFill>
          <a:latin typeface="+mn-lt"/>
          <a:ea typeface="+mn-ea"/>
          <a:cs typeface="Calibri"/>
        </a:defRPr>
      </a:lvl1pPr>
      <a:lvl2pPr marL="502920" indent="-182880" algn="l" defTabSz="914400" rtl="0" eaLnBrk="1" latinLnBrk="0" hangingPunct="1">
        <a:spcBef>
          <a:spcPct val="20000"/>
        </a:spcBef>
        <a:buClr>
          <a:schemeClr val="tx2"/>
        </a:buClr>
        <a:buFont typeface="Wingdings" charset="2"/>
        <a:buChar char="§"/>
        <a:defRPr sz="2800" kern="1200">
          <a:solidFill>
            <a:schemeClr val="tx1"/>
          </a:solidFill>
          <a:latin typeface="+mn-lt"/>
          <a:ea typeface="+mn-ea"/>
          <a:cs typeface="Calibri"/>
        </a:defRPr>
      </a:lvl2pPr>
      <a:lvl3pPr marL="685800" indent="-182880" algn="l" defTabSz="914400" rtl="0" eaLnBrk="1" latinLnBrk="0" hangingPunct="1">
        <a:spcBef>
          <a:spcPct val="20000"/>
        </a:spcBef>
        <a:buClr>
          <a:schemeClr val="tx2"/>
        </a:buClr>
        <a:buFont typeface="Wingdings" charset="2"/>
        <a:buChar char="§"/>
        <a:defRPr sz="2400" kern="1200">
          <a:solidFill>
            <a:schemeClr val="tx1"/>
          </a:solidFill>
          <a:latin typeface="+mn-lt"/>
          <a:ea typeface="+mn-ea"/>
          <a:cs typeface="Calibri"/>
        </a:defRPr>
      </a:lvl3pPr>
      <a:lvl4pPr marL="9144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Calibri"/>
        </a:defRPr>
      </a:lvl4pPr>
      <a:lvl5pPr marL="11430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Calibri"/>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5.xml"/><Relationship Id="rId1" Type="http://schemas.openxmlformats.org/officeDocument/2006/relationships/vmlDrawing" Target="../drawings/vmlDrawing3.vml"/><Relationship Id="rId4"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8.xml"/><Relationship Id="rId1" Type="http://schemas.openxmlformats.org/officeDocument/2006/relationships/vmlDrawing" Target="../drawings/vmlDrawing5.vml"/><Relationship Id="rId4" Type="http://schemas.openxmlformats.org/officeDocument/2006/relationships/image" Target="../media/image10.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4.xml"/><Relationship Id="rId1" Type="http://schemas.openxmlformats.org/officeDocument/2006/relationships/vmlDrawing" Target="../drawings/vmlDrawing6.vml"/><Relationship Id="rId4" Type="http://schemas.openxmlformats.org/officeDocument/2006/relationships/image" Target="../media/image11.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image" Target="../media/image13.emf"/><Relationship Id="rId5" Type="http://schemas.openxmlformats.org/officeDocument/2006/relationships/oleObject" Target="../embeddings/oleObject8.bin"/><Relationship Id="rId4" Type="http://schemas.openxmlformats.org/officeDocument/2006/relationships/image" Target="../media/image1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4.xml"/><Relationship Id="rId1" Type="http://schemas.openxmlformats.org/officeDocument/2006/relationships/vmlDrawing" Target="../drawings/vmlDrawing8.vml"/><Relationship Id="rId4" Type="http://schemas.openxmlformats.org/officeDocument/2006/relationships/image" Target="../media/image15.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vmlDrawing" Target="../drawings/vmlDrawing9.vml"/><Relationship Id="rId5" Type="http://schemas.openxmlformats.org/officeDocument/2006/relationships/image" Target="../media/image16.emf"/><Relationship Id="rId4" Type="http://schemas.openxmlformats.org/officeDocument/2006/relationships/oleObject" Target="../embeddings/oleObject10.bin"/></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p:txBody>
          <a:bodyPr>
            <a:normAutofit fontScale="90000"/>
          </a:bodyPr>
          <a:lstStyle/>
          <a:p>
            <a:r>
              <a:rPr lang="en-US" dirty="0"/>
              <a:t>Lecture 13</a:t>
            </a:r>
            <a:br>
              <a:rPr lang="en-US" dirty="0"/>
            </a:br>
            <a:r>
              <a:rPr lang="en-US" dirty="0"/>
              <a:t>Theory of Registration</a:t>
            </a:r>
            <a:br>
              <a:rPr lang="en-US" dirty="0"/>
            </a:br>
            <a:br>
              <a:rPr lang="en-US" sz="1000" dirty="0"/>
            </a:br>
            <a:r>
              <a:rPr lang="en-US" sz="2000" dirty="0" err="1"/>
              <a:t>ch.</a:t>
            </a:r>
            <a:r>
              <a:rPr lang="en-US" sz="2000" dirty="0"/>
              <a:t> 10 of </a:t>
            </a:r>
            <a:r>
              <a:rPr lang="en-US" sz="2000" i="1" dirty="0"/>
              <a:t>Insight into Images</a:t>
            </a:r>
            <a:r>
              <a:rPr lang="en-US" sz="2000" dirty="0"/>
              <a:t> edited by Terry </a:t>
            </a:r>
            <a:r>
              <a:rPr lang="en-US" sz="2000" dirty="0" err="1"/>
              <a:t>Yoo</a:t>
            </a:r>
            <a:r>
              <a:rPr lang="en-US" sz="2000" dirty="0"/>
              <a:t>, et al.</a:t>
            </a:r>
          </a:p>
        </p:txBody>
      </p:sp>
    </p:spTree>
    <p:extLst>
      <p:ext uri="{BB962C8B-B14F-4D97-AF65-F5344CB8AC3E}">
        <p14:creationId xmlns:p14="http://schemas.microsoft.com/office/powerpoint/2010/main" val="4059869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Identity Transform</a:t>
            </a:r>
          </a:p>
        </p:txBody>
      </p:sp>
      <p:sp>
        <p:nvSpPr>
          <p:cNvPr id="3" name="Content Placeholder 2"/>
          <p:cNvSpPr>
            <a:spLocks noGrp="1"/>
          </p:cNvSpPr>
          <p:nvPr>
            <p:ph idx="1"/>
          </p:nvPr>
        </p:nvSpPr>
        <p:spPr/>
        <p:txBody>
          <a:bodyPr/>
          <a:lstStyle/>
          <a:p>
            <a:r>
              <a:rPr lang="en-US" dirty="0"/>
              <a:t>Does “nothing”</a:t>
            </a:r>
          </a:p>
          <a:p>
            <a:r>
              <a:rPr lang="en-US" dirty="0"/>
              <a:t>Every point is mapped to itself</a:t>
            </a:r>
          </a:p>
          <a:p>
            <a:r>
              <a:rPr lang="en-US" dirty="0"/>
              <a:t>Fixed set = everything (i.e., the entire space)</a:t>
            </a:r>
          </a:p>
        </p:txBody>
      </p:sp>
      <p:sp>
        <p:nvSpPr>
          <p:cNvPr id="4" name="Slide Number Placeholder 3"/>
          <p:cNvSpPr>
            <a:spLocks noGrp="1"/>
          </p:cNvSpPr>
          <p:nvPr>
            <p:ph type="sldNum" sz="quarter" idx="12"/>
          </p:nvPr>
        </p:nvSpPr>
        <p:spPr/>
        <p:txBody>
          <a:bodyPr/>
          <a:lstStyle/>
          <a:p>
            <a:fld id="{13B72AE3-F8CE-184B-AED5-89DC3EF21753}" type="slidenum">
              <a:rPr lang="en-US" smtClean="0"/>
              <a:t>10</a:t>
            </a:fld>
            <a:endParaRPr lang="en-US"/>
          </a:p>
        </p:txBody>
      </p:sp>
    </p:spTree>
    <p:extLst>
      <p:ext uri="{BB962C8B-B14F-4D97-AF65-F5344CB8AC3E}">
        <p14:creationId xmlns:p14="http://schemas.microsoft.com/office/powerpoint/2010/main" val="405372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Translation Transform</a:t>
            </a:r>
          </a:p>
        </p:txBody>
      </p:sp>
      <p:sp>
        <p:nvSpPr>
          <p:cNvPr id="3" name="Content Placeholder 2"/>
          <p:cNvSpPr>
            <a:spLocks noGrp="1"/>
          </p:cNvSpPr>
          <p:nvPr>
            <p:ph idx="1"/>
          </p:nvPr>
        </p:nvSpPr>
        <p:spPr/>
        <p:txBody>
          <a:bodyPr>
            <a:normAutofit lnSpcReduction="10000"/>
          </a:bodyPr>
          <a:lstStyle/>
          <a:p>
            <a:r>
              <a:rPr lang="en-US" dirty="0"/>
              <a:t>Fixed set = empty set</a:t>
            </a:r>
          </a:p>
          <a:p>
            <a:r>
              <a:rPr lang="en-US" dirty="0"/>
              <a:t>Translation can be closely approximated by:</a:t>
            </a:r>
          </a:p>
          <a:p>
            <a:pPr lvl="1"/>
            <a:r>
              <a:rPr lang="en-US" dirty="0"/>
              <a:t>Small rotation about distant origin, and/or…</a:t>
            </a:r>
          </a:p>
          <a:p>
            <a:pPr lvl="1"/>
            <a:r>
              <a:rPr lang="en-US" dirty="0"/>
              <a:t>Small scale about distant origin</a:t>
            </a:r>
          </a:p>
          <a:p>
            <a:pPr lvl="1"/>
            <a:r>
              <a:rPr lang="en-US" dirty="0"/>
              <a:t>Both of these </a:t>
            </a:r>
            <a:r>
              <a:rPr lang="en-US" i="1" dirty="0"/>
              <a:t>do</a:t>
            </a:r>
            <a:r>
              <a:rPr lang="en-US" dirty="0"/>
              <a:t> have a fixed point</a:t>
            </a:r>
          </a:p>
          <a:p>
            <a:r>
              <a:rPr lang="en-US" dirty="0"/>
              <a:t>Optimizers will frequently (accidently) do translation by using either rotation or scale</a:t>
            </a:r>
          </a:p>
          <a:p>
            <a:pPr lvl="1"/>
            <a:r>
              <a:rPr lang="en-US" dirty="0"/>
              <a:t>This makes the optimization space harder to use</a:t>
            </a:r>
          </a:p>
          <a:p>
            <a:pPr lvl="1"/>
            <a:r>
              <a:rPr lang="en-US" dirty="0"/>
              <a:t>The final transform may be harder to understand</a:t>
            </a:r>
          </a:p>
          <a:p>
            <a:pPr lvl="1"/>
            <a:endParaRPr lang="en-US" dirty="0"/>
          </a:p>
        </p:txBody>
      </p:sp>
      <p:sp>
        <p:nvSpPr>
          <p:cNvPr id="4" name="Slide Number Placeholder 3"/>
          <p:cNvSpPr>
            <a:spLocks noGrp="1"/>
          </p:cNvSpPr>
          <p:nvPr>
            <p:ph type="sldNum" sz="quarter" idx="12"/>
          </p:nvPr>
        </p:nvSpPr>
        <p:spPr/>
        <p:txBody>
          <a:bodyPr/>
          <a:lstStyle/>
          <a:p>
            <a:fld id="{13B72AE3-F8CE-184B-AED5-89DC3EF21753}" type="slidenum">
              <a:rPr lang="en-US" smtClean="0"/>
              <a:t>11</a:t>
            </a:fld>
            <a:endParaRPr lang="en-US"/>
          </a:p>
        </p:txBody>
      </p:sp>
    </p:spTree>
    <p:extLst>
      <p:ext uri="{BB962C8B-B14F-4D97-AF65-F5344CB8AC3E}">
        <p14:creationId xmlns:p14="http://schemas.microsoft.com/office/powerpoint/2010/main" val="518852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Scaling Transform</a:t>
            </a:r>
          </a:p>
        </p:txBody>
      </p:sp>
      <p:sp>
        <p:nvSpPr>
          <p:cNvPr id="3" name="Content Placeholder 2"/>
          <p:cNvSpPr>
            <a:spLocks noGrp="1"/>
          </p:cNvSpPr>
          <p:nvPr>
            <p:ph idx="1"/>
          </p:nvPr>
        </p:nvSpPr>
        <p:spPr/>
        <p:txBody>
          <a:bodyPr/>
          <a:lstStyle/>
          <a:p>
            <a:r>
              <a:rPr lang="en-US" dirty="0"/>
              <a:t>Isotropic scaling (same in all directions)</a:t>
            </a:r>
          </a:p>
          <a:p>
            <a:r>
              <a:rPr lang="en-US" dirty="0"/>
              <a:t>Anisotropic scaling</a:t>
            </a:r>
          </a:p>
          <a:p>
            <a:r>
              <a:rPr lang="en-US" dirty="0"/>
              <a:t>Fixed set = origin = “center” = </a:t>
            </a:r>
            <a:r>
              <a:rPr lang="en-US" i="1" dirty="0">
                <a:latin typeface="Times New Roman"/>
                <a:cs typeface="Times New Roman"/>
              </a:rPr>
              <a:t>C</a:t>
            </a:r>
            <a:endParaRPr lang="en-US" dirty="0"/>
          </a:p>
          <a:p>
            <a:r>
              <a:rPr lang="en-US" dirty="0"/>
              <a:t>But, we can shift the origin:</a:t>
            </a:r>
          </a:p>
        </p:txBody>
      </p:sp>
      <p:sp>
        <p:nvSpPr>
          <p:cNvPr id="28" name="Slide Number Placeholder 27"/>
          <p:cNvSpPr>
            <a:spLocks noGrp="1"/>
          </p:cNvSpPr>
          <p:nvPr>
            <p:ph type="sldNum" sz="quarter" idx="12"/>
          </p:nvPr>
        </p:nvSpPr>
        <p:spPr/>
        <p:txBody>
          <a:bodyPr/>
          <a:lstStyle/>
          <a:p>
            <a:fld id="{13B72AE3-F8CE-184B-AED5-89DC3EF21753}" type="slidenum">
              <a:rPr lang="en-US" smtClean="0"/>
              <a:t>12</a:t>
            </a:fld>
            <a:endParaRPr lang="en-US"/>
          </a:p>
        </p:txBody>
      </p:sp>
      <p:grpSp>
        <p:nvGrpSpPr>
          <p:cNvPr id="25" name="Group 24"/>
          <p:cNvGrpSpPr/>
          <p:nvPr/>
        </p:nvGrpSpPr>
        <p:grpSpPr>
          <a:xfrm>
            <a:off x="685800" y="4484364"/>
            <a:ext cx="1825016" cy="1822709"/>
            <a:chOff x="685800" y="4484364"/>
            <a:chExt cx="1825016" cy="1822709"/>
          </a:xfrm>
        </p:grpSpPr>
        <p:sp>
          <p:nvSpPr>
            <p:cNvPr id="12" name="Freeform 11"/>
            <p:cNvSpPr>
              <a:spLocks/>
            </p:cNvSpPr>
            <p:nvPr/>
          </p:nvSpPr>
          <p:spPr>
            <a:xfrm>
              <a:off x="1261247" y="5077708"/>
              <a:ext cx="685800" cy="685800"/>
            </a:xfrm>
            <a:custGeom>
              <a:avLst/>
              <a:gdLst>
                <a:gd name="connsiteX0" fmla="*/ 554456 w 1640504"/>
                <a:gd name="connsiteY0" fmla="*/ 659498 h 1529718"/>
                <a:gd name="connsiteX1" fmla="*/ 344200 w 1640504"/>
                <a:gd name="connsiteY1" fmla="*/ 474459 h 1529718"/>
                <a:gd name="connsiteX2" fmla="*/ 478764 w 1640504"/>
                <a:gd name="connsiteY2" fmla="*/ 95971 h 1529718"/>
                <a:gd name="connsiteX3" fmla="*/ 1176811 w 1640504"/>
                <a:gd name="connsiteY3" fmla="*/ 37095 h 1529718"/>
                <a:gd name="connsiteX4" fmla="*/ 1168401 w 1640504"/>
                <a:gd name="connsiteY4" fmla="*/ 583800 h 1529718"/>
                <a:gd name="connsiteX5" fmla="*/ 949735 w 1640504"/>
                <a:gd name="connsiteY5" fmla="*/ 836126 h 1529718"/>
                <a:gd name="connsiteX6" fmla="*/ 1639373 w 1640504"/>
                <a:gd name="connsiteY6" fmla="*/ 1147327 h 1529718"/>
                <a:gd name="connsiteX7" fmla="*/ 1084299 w 1640504"/>
                <a:gd name="connsiteY7" fmla="*/ 1466940 h 1529718"/>
                <a:gd name="connsiteX8" fmla="*/ 66664 w 1640504"/>
                <a:gd name="connsiteY8" fmla="*/ 1483762 h 1529718"/>
                <a:gd name="connsiteX9" fmla="*/ 150766 w 1640504"/>
                <a:gd name="connsiteY9" fmla="*/ 970699 h 1529718"/>
                <a:gd name="connsiteX10" fmla="*/ 579686 w 1640504"/>
                <a:gd name="connsiteY10" fmla="*/ 819304 h 1529718"/>
                <a:gd name="connsiteX11" fmla="*/ 554456 w 1640504"/>
                <a:gd name="connsiteY11" fmla="*/ 659498 h 15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0504" h="1529718">
                  <a:moveTo>
                    <a:pt x="554456" y="659498"/>
                  </a:moveTo>
                  <a:cubicBezTo>
                    <a:pt x="515208" y="602024"/>
                    <a:pt x="356815" y="568380"/>
                    <a:pt x="344200" y="474459"/>
                  </a:cubicBezTo>
                  <a:cubicBezTo>
                    <a:pt x="331585" y="380538"/>
                    <a:pt x="339996" y="168865"/>
                    <a:pt x="478764" y="95971"/>
                  </a:cubicBezTo>
                  <a:cubicBezTo>
                    <a:pt x="617532" y="23077"/>
                    <a:pt x="1061871" y="-44210"/>
                    <a:pt x="1176811" y="37095"/>
                  </a:cubicBezTo>
                  <a:cubicBezTo>
                    <a:pt x="1291751" y="118400"/>
                    <a:pt x="1206247" y="450628"/>
                    <a:pt x="1168401" y="583800"/>
                  </a:cubicBezTo>
                  <a:cubicBezTo>
                    <a:pt x="1130555" y="716972"/>
                    <a:pt x="871240" y="742205"/>
                    <a:pt x="949735" y="836126"/>
                  </a:cubicBezTo>
                  <a:cubicBezTo>
                    <a:pt x="1028230" y="930047"/>
                    <a:pt x="1616946" y="1042191"/>
                    <a:pt x="1639373" y="1147327"/>
                  </a:cubicBezTo>
                  <a:cubicBezTo>
                    <a:pt x="1661800" y="1252463"/>
                    <a:pt x="1346417" y="1410868"/>
                    <a:pt x="1084299" y="1466940"/>
                  </a:cubicBezTo>
                  <a:cubicBezTo>
                    <a:pt x="822181" y="1523012"/>
                    <a:pt x="222253" y="1566469"/>
                    <a:pt x="66664" y="1483762"/>
                  </a:cubicBezTo>
                  <a:cubicBezTo>
                    <a:pt x="-88925" y="1401055"/>
                    <a:pt x="65262" y="1081442"/>
                    <a:pt x="150766" y="970699"/>
                  </a:cubicBezTo>
                  <a:cubicBezTo>
                    <a:pt x="236270" y="859956"/>
                    <a:pt x="512404" y="869769"/>
                    <a:pt x="579686" y="819304"/>
                  </a:cubicBezTo>
                  <a:cubicBezTo>
                    <a:pt x="646968" y="768839"/>
                    <a:pt x="593704" y="716972"/>
                    <a:pt x="554456" y="659498"/>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1" name="Group 10"/>
            <p:cNvGrpSpPr/>
            <p:nvPr/>
          </p:nvGrpSpPr>
          <p:grpSpPr>
            <a:xfrm>
              <a:off x="685800" y="4484364"/>
              <a:ext cx="1825016" cy="1822709"/>
              <a:chOff x="3020281" y="2800814"/>
              <a:chExt cx="1825016" cy="1822709"/>
            </a:xfrm>
          </p:grpSpPr>
          <p:cxnSp>
            <p:nvCxnSpPr>
              <p:cNvPr id="7" name="Straight Arrow Connector 6"/>
              <p:cNvCxnSpPr/>
              <p:nvPr/>
            </p:nvCxnSpPr>
            <p:spPr>
              <a:xfrm>
                <a:off x="3020281" y="4623523"/>
                <a:ext cx="18250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3020281" y="2800814"/>
                <a:ext cx="0" cy="18227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grpSp>
      <p:grpSp>
        <p:nvGrpSpPr>
          <p:cNvPr id="26" name="Group 25"/>
          <p:cNvGrpSpPr/>
          <p:nvPr/>
        </p:nvGrpSpPr>
        <p:grpSpPr>
          <a:xfrm>
            <a:off x="2743761" y="4484364"/>
            <a:ext cx="1825016" cy="1822709"/>
            <a:chOff x="2743761" y="4484364"/>
            <a:chExt cx="1825016" cy="1822709"/>
          </a:xfrm>
        </p:grpSpPr>
        <p:sp>
          <p:nvSpPr>
            <p:cNvPr id="5" name="Freeform 4"/>
            <p:cNvSpPr/>
            <p:nvPr/>
          </p:nvSpPr>
          <p:spPr>
            <a:xfrm>
              <a:off x="2969422" y="4730791"/>
              <a:ext cx="1371600" cy="1371600"/>
            </a:xfrm>
            <a:custGeom>
              <a:avLst/>
              <a:gdLst>
                <a:gd name="connsiteX0" fmla="*/ 554456 w 1640504"/>
                <a:gd name="connsiteY0" fmla="*/ 659498 h 1529718"/>
                <a:gd name="connsiteX1" fmla="*/ 344200 w 1640504"/>
                <a:gd name="connsiteY1" fmla="*/ 474459 h 1529718"/>
                <a:gd name="connsiteX2" fmla="*/ 478764 w 1640504"/>
                <a:gd name="connsiteY2" fmla="*/ 95971 h 1529718"/>
                <a:gd name="connsiteX3" fmla="*/ 1176811 w 1640504"/>
                <a:gd name="connsiteY3" fmla="*/ 37095 h 1529718"/>
                <a:gd name="connsiteX4" fmla="*/ 1168401 w 1640504"/>
                <a:gd name="connsiteY4" fmla="*/ 583800 h 1529718"/>
                <a:gd name="connsiteX5" fmla="*/ 949735 w 1640504"/>
                <a:gd name="connsiteY5" fmla="*/ 836126 h 1529718"/>
                <a:gd name="connsiteX6" fmla="*/ 1639373 w 1640504"/>
                <a:gd name="connsiteY6" fmla="*/ 1147327 h 1529718"/>
                <a:gd name="connsiteX7" fmla="*/ 1084299 w 1640504"/>
                <a:gd name="connsiteY7" fmla="*/ 1466940 h 1529718"/>
                <a:gd name="connsiteX8" fmla="*/ 66664 w 1640504"/>
                <a:gd name="connsiteY8" fmla="*/ 1483762 h 1529718"/>
                <a:gd name="connsiteX9" fmla="*/ 150766 w 1640504"/>
                <a:gd name="connsiteY9" fmla="*/ 970699 h 1529718"/>
                <a:gd name="connsiteX10" fmla="*/ 579686 w 1640504"/>
                <a:gd name="connsiteY10" fmla="*/ 819304 h 1529718"/>
                <a:gd name="connsiteX11" fmla="*/ 554456 w 1640504"/>
                <a:gd name="connsiteY11" fmla="*/ 659498 h 15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0504" h="1529718">
                  <a:moveTo>
                    <a:pt x="554456" y="659498"/>
                  </a:moveTo>
                  <a:cubicBezTo>
                    <a:pt x="515208" y="602024"/>
                    <a:pt x="356815" y="568380"/>
                    <a:pt x="344200" y="474459"/>
                  </a:cubicBezTo>
                  <a:cubicBezTo>
                    <a:pt x="331585" y="380538"/>
                    <a:pt x="339996" y="168865"/>
                    <a:pt x="478764" y="95971"/>
                  </a:cubicBezTo>
                  <a:cubicBezTo>
                    <a:pt x="617532" y="23077"/>
                    <a:pt x="1061871" y="-44210"/>
                    <a:pt x="1176811" y="37095"/>
                  </a:cubicBezTo>
                  <a:cubicBezTo>
                    <a:pt x="1291751" y="118400"/>
                    <a:pt x="1206247" y="450628"/>
                    <a:pt x="1168401" y="583800"/>
                  </a:cubicBezTo>
                  <a:cubicBezTo>
                    <a:pt x="1130555" y="716972"/>
                    <a:pt x="871240" y="742205"/>
                    <a:pt x="949735" y="836126"/>
                  </a:cubicBezTo>
                  <a:cubicBezTo>
                    <a:pt x="1028230" y="930047"/>
                    <a:pt x="1616946" y="1042191"/>
                    <a:pt x="1639373" y="1147327"/>
                  </a:cubicBezTo>
                  <a:cubicBezTo>
                    <a:pt x="1661800" y="1252463"/>
                    <a:pt x="1346417" y="1410868"/>
                    <a:pt x="1084299" y="1466940"/>
                  </a:cubicBezTo>
                  <a:cubicBezTo>
                    <a:pt x="822181" y="1523012"/>
                    <a:pt x="222253" y="1566469"/>
                    <a:pt x="66664" y="1483762"/>
                  </a:cubicBezTo>
                  <a:cubicBezTo>
                    <a:pt x="-88925" y="1401055"/>
                    <a:pt x="65262" y="1081442"/>
                    <a:pt x="150766" y="970699"/>
                  </a:cubicBezTo>
                  <a:cubicBezTo>
                    <a:pt x="236270" y="859956"/>
                    <a:pt x="512404" y="869769"/>
                    <a:pt x="579686" y="819304"/>
                  </a:cubicBezTo>
                  <a:cubicBezTo>
                    <a:pt x="646968" y="768839"/>
                    <a:pt x="593704" y="716972"/>
                    <a:pt x="554456" y="659498"/>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2743761" y="4484364"/>
              <a:ext cx="1825016" cy="1822709"/>
              <a:chOff x="3020281" y="2800814"/>
              <a:chExt cx="1825016" cy="1822709"/>
            </a:xfrm>
          </p:grpSpPr>
          <p:cxnSp>
            <p:nvCxnSpPr>
              <p:cNvPr id="14" name="Straight Arrow Connector 13"/>
              <p:cNvCxnSpPr/>
              <p:nvPr/>
            </p:nvCxnSpPr>
            <p:spPr>
              <a:xfrm>
                <a:off x="3020281" y="4623523"/>
                <a:ext cx="18250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3020281" y="2800814"/>
                <a:ext cx="0" cy="18227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2" name="Oval 21"/>
            <p:cNvSpPr>
              <a:spLocks noChangeAspect="1"/>
            </p:cNvSpPr>
            <p:nvPr/>
          </p:nvSpPr>
          <p:spPr>
            <a:xfrm>
              <a:off x="3544857" y="5304348"/>
              <a:ext cx="228600" cy="228600"/>
            </a:xfrm>
            <a:prstGeom prst="ellipse">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0" tIns="0" rIns="0" bIns="45720" rtlCol="0" anchor="ctr" anchorCtr="1"/>
            <a:lstStyle/>
            <a:p>
              <a:pPr algn="ctr"/>
              <a:r>
                <a:rPr lang="en-US" sz="1600" i="1" dirty="0">
                  <a:latin typeface="Times New Roman"/>
                  <a:cs typeface="Times New Roman"/>
                </a:rPr>
                <a:t>C</a:t>
              </a:r>
            </a:p>
          </p:txBody>
        </p:sp>
      </p:grpSp>
      <p:grpSp>
        <p:nvGrpSpPr>
          <p:cNvPr id="27" name="Group 26"/>
          <p:cNvGrpSpPr/>
          <p:nvPr/>
        </p:nvGrpSpPr>
        <p:grpSpPr>
          <a:xfrm>
            <a:off x="4793108" y="3798564"/>
            <a:ext cx="2625116" cy="2625096"/>
            <a:chOff x="4793108" y="3798564"/>
            <a:chExt cx="2625116" cy="2625096"/>
          </a:xfrm>
        </p:grpSpPr>
        <p:grpSp>
          <p:nvGrpSpPr>
            <p:cNvPr id="16" name="Group 15"/>
            <p:cNvGrpSpPr/>
            <p:nvPr/>
          </p:nvGrpSpPr>
          <p:grpSpPr>
            <a:xfrm>
              <a:off x="4907408" y="4484364"/>
              <a:ext cx="1825016" cy="1822709"/>
              <a:chOff x="3020281" y="2800814"/>
              <a:chExt cx="1825016" cy="1822709"/>
            </a:xfrm>
          </p:grpSpPr>
          <p:cxnSp>
            <p:nvCxnSpPr>
              <p:cNvPr id="17" name="Straight Arrow Connector 16"/>
              <p:cNvCxnSpPr/>
              <p:nvPr/>
            </p:nvCxnSpPr>
            <p:spPr>
              <a:xfrm>
                <a:off x="3020281" y="4623523"/>
                <a:ext cx="18250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3020281" y="2800814"/>
                <a:ext cx="0" cy="18227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9" name="Freeform 18"/>
            <p:cNvSpPr/>
            <p:nvPr/>
          </p:nvSpPr>
          <p:spPr>
            <a:xfrm>
              <a:off x="6046624" y="3798564"/>
              <a:ext cx="1371600" cy="1371600"/>
            </a:xfrm>
            <a:custGeom>
              <a:avLst/>
              <a:gdLst>
                <a:gd name="connsiteX0" fmla="*/ 554456 w 1640504"/>
                <a:gd name="connsiteY0" fmla="*/ 659498 h 1529718"/>
                <a:gd name="connsiteX1" fmla="*/ 344200 w 1640504"/>
                <a:gd name="connsiteY1" fmla="*/ 474459 h 1529718"/>
                <a:gd name="connsiteX2" fmla="*/ 478764 w 1640504"/>
                <a:gd name="connsiteY2" fmla="*/ 95971 h 1529718"/>
                <a:gd name="connsiteX3" fmla="*/ 1176811 w 1640504"/>
                <a:gd name="connsiteY3" fmla="*/ 37095 h 1529718"/>
                <a:gd name="connsiteX4" fmla="*/ 1168401 w 1640504"/>
                <a:gd name="connsiteY4" fmla="*/ 583800 h 1529718"/>
                <a:gd name="connsiteX5" fmla="*/ 949735 w 1640504"/>
                <a:gd name="connsiteY5" fmla="*/ 836126 h 1529718"/>
                <a:gd name="connsiteX6" fmla="*/ 1639373 w 1640504"/>
                <a:gd name="connsiteY6" fmla="*/ 1147327 h 1529718"/>
                <a:gd name="connsiteX7" fmla="*/ 1084299 w 1640504"/>
                <a:gd name="connsiteY7" fmla="*/ 1466940 h 1529718"/>
                <a:gd name="connsiteX8" fmla="*/ 66664 w 1640504"/>
                <a:gd name="connsiteY8" fmla="*/ 1483762 h 1529718"/>
                <a:gd name="connsiteX9" fmla="*/ 150766 w 1640504"/>
                <a:gd name="connsiteY9" fmla="*/ 970699 h 1529718"/>
                <a:gd name="connsiteX10" fmla="*/ 579686 w 1640504"/>
                <a:gd name="connsiteY10" fmla="*/ 819304 h 1529718"/>
                <a:gd name="connsiteX11" fmla="*/ 554456 w 1640504"/>
                <a:gd name="connsiteY11" fmla="*/ 659498 h 15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0504" h="1529718">
                  <a:moveTo>
                    <a:pt x="554456" y="659498"/>
                  </a:moveTo>
                  <a:cubicBezTo>
                    <a:pt x="515208" y="602024"/>
                    <a:pt x="356815" y="568380"/>
                    <a:pt x="344200" y="474459"/>
                  </a:cubicBezTo>
                  <a:cubicBezTo>
                    <a:pt x="331585" y="380538"/>
                    <a:pt x="339996" y="168865"/>
                    <a:pt x="478764" y="95971"/>
                  </a:cubicBezTo>
                  <a:cubicBezTo>
                    <a:pt x="617532" y="23077"/>
                    <a:pt x="1061871" y="-44210"/>
                    <a:pt x="1176811" y="37095"/>
                  </a:cubicBezTo>
                  <a:cubicBezTo>
                    <a:pt x="1291751" y="118400"/>
                    <a:pt x="1206247" y="450628"/>
                    <a:pt x="1168401" y="583800"/>
                  </a:cubicBezTo>
                  <a:cubicBezTo>
                    <a:pt x="1130555" y="716972"/>
                    <a:pt x="871240" y="742205"/>
                    <a:pt x="949735" y="836126"/>
                  </a:cubicBezTo>
                  <a:cubicBezTo>
                    <a:pt x="1028230" y="930047"/>
                    <a:pt x="1616946" y="1042191"/>
                    <a:pt x="1639373" y="1147327"/>
                  </a:cubicBezTo>
                  <a:cubicBezTo>
                    <a:pt x="1661800" y="1252463"/>
                    <a:pt x="1346417" y="1410868"/>
                    <a:pt x="1084299" y="1466940"/>
                  </a:cubicBezTo>
                  <a:cubicBezTo>
                    <a:pt x="822181" y="1523012"/>
                    <a:pt x="222253" y="1566469"/>
                    <a:pt x="66664" y="1483762"/>
                  </a:cubicBezTo>
                  <a:cubicBezTo>
                    <a:pt x="-88925" y="1401055"/>
                    <a:pt x="65262" y="1081442"/>
                    <a:pt x="150766" y="970699"/>
                  </a:cubicBezTo>
                  <a:cubicBezTo>
                    <a:pt x="236270" y="859956"/>
                    <a:pt x="512404" y="869769"/>
                    <a:pt x="579686" y="819304"/>
                  </a:cubicBezTo>
                  <a:cubicBezTo>
                    <a:pt x="646968" y="768839"/>
                    <a:pt x="593704" y="716972"/>
                    <a:pt x="554456" y="659498"/>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4793108" y="6195060"/>
              <a:ext cx="228600" cy="228600"/>
            </a:xfrm>
            <a:prstGeom prst="ellipse">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0" tIns="0" rIns="0" bIns="45720" rtlCol="0" anchor="ctr" anchorCtr="1"/>
            <a:lstStyle/>
            <a:p>
              <a:pPr algn="ctr"/>
              <a:r>
                <a:rPr lang="en-US" sz="1600" i="1" dirty="0">
                  <a:latin typeface="Times New Roman"/>
                  <a:cs typeface="Times New Roman"/>
                </a:rPr>
                <a:t>C</a:t>
              </a:r>
            </a:p>
          </p:txBody>
        </p:sp>
      </p:grpSp>
    </p:spTree>
    <p:extLst>
      <p:ext uri="{BB962C8B-B14F-4D97-AF65-F5344CB8AC3E}">
        <p14:creationId xmlns:p14="http://schemas.microsoft.com/office/powerpoint/2010/main" val="1502503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4041471794"/>
              </p:ext>
            </p:extLst>
          </p:nvPr>
        </p:nvGraphicFramePr>
        <p:xfrm>
          <a:off x="685800" y="1343333"/>
          <a:ext cx="4140200" cy="5080000"/>
        </p:xfrm>
        <a:graphic>
          <a:graphicData uri="http://schemas.openxmlformats.org/presentationml/2006/ole">
            <mc:AlternateContent xmlns:mc="http://schemas.openxmlformats.org/markup-compatibility/2006">
              <mc:Choice xmlns:v="urn:schemas-microsoft-com:vml" Requires="v">
                <p:oleObj spid="_x0000_s3148" name="Equation" r:id="rId3" imgW="2070100" imgH="2540000" progId="Equation.3">
                  <p:embed/>
                </p:oleObj>
              </mc:Choice>
              <mc:Fallback>
                <p:oleObj name="Equation" r:id="rId3" imgW="2070100" imgH="2540000" progId="Equation.3">
                  <p:embed/>
                  <p:pic>
                    <p:nvPicPr>
                      <p:cNvPr id="0" name=""/>
                      <p:cNvPicPr/>
                      <p:nvPr/>
                    </p:nvPicPr>
                    <p:blipFill>
                      <a:blip r:embed="rId4"/>
                      <a:stretch>
                        <a:fillRect/>
                      </a:stretch>
                    </p:blipFill>
                    <p:spPr>
                      <a:xfrm>
                        <a:off x="685800" y="1343333"/>
                        <a:ext cx="4140200" cy="5080000"/>
                      </a:xfrm>
                      <a:prstGeom prst="rect">
                        <a:avLst/>
                      </a:prstGeom>
                    </p:spPr>
                  </p:pic>
                </p:oleObj>
              </mc:Fallback>
            </mc:AlternateContent>
          </a:graphicData>
        </a:graphic>
      </p:graphicFrame>
      <p:sp>
        <p:nvSpPr>
          <p:cNvPr id="8" name="Text Placeholder 7"/>
          <p:cNvSpPr>
            <a:spLocks noGrp="1"/>
          </p:cNvSpPr>
          <p:nvPr>
            <p:ph type="body" sz="half" idx="2"/>
          </p:nvPr>
        </p:nvSpPr>
        <p:spPr>
          <a:xfrm>
            <a:off x="5264790" y="1364859"/>
            <a:ext cx="3193409" cy="4731141"/>
          </a:xfrm>
        </p:spPr>
        <p:txBody>
          <a:bodyPr>
            <a:normAutofit/>
          </a:bodyPr>
          <a:lstStyle/>
          <a:p>
            <a:r>
              <a:rPr lang="en-US" sz="2800" i="1" dirty="0">
                <a:latin typeface="Times New Roman"/>
                <a:cs typeface="Times New Roman"/>
              </a:rPr>
              <a:t>D</a:t>
            </a:r>
            <a:r>
              <a:rPr lang="en-US" sz="2800" dirty="0"/>
              <a:t> = Scaling Factor</a:t>
            </a:r>
          </a:p>
          <a:p>
            <a:r>
              <a:rPr lang="en-US" sz="2800" i="1" dirty="0">
                <a:latin typeface="Times New Roman"/>
                <a:cs typeface="Times New Roman"/>
              </a:rPr>
              <a:t>C</a:t>
            </a:r>
            <a:r>
              <a:rPr lang="en-US" sz="2800" dirty="0"/>
              <a:t> = Fixed Set</a:t>
            </a:r>
          </a:p>
          <a:p>
            <a:pPr marL="320040" lvl="1" indent="0">
              <a:buNone/>
            </a:pPr>
            <a:r>
              <a:rPr lang="en-US" sz="2000" dirty="0"/>
              <a:t>	i.e., shifted origin</a:t>
            </a:r>
          </a:p>
          <a:p>
            <a:r>
              <a:rPr lang="en-US" sz="2800" i="1" dirty="0">
                <a:latin typeface="Times New Roman"/>
                <a:cs typeface="Times New Roman"/>
              </a:rPr>
              <a:t>T</a:t>
            </a:r>
            <a:r>
              <a:rPr lang="en-US" sz="2800" i="1" baseline="-25000" dirty="0">
                <a:latin typeface="Times New Roman"/>
                <a:cs typeface="Times New Roman"/>
              </a:rPr>
              <a:t>i</a:t>
            </a:r>
            <a:r>
              <a:rPr lang="en-US" sz="2800" dirty="0"/>
              <a:t> = Translation derived from scaling along dimension </a:t>
            </a:r>
            <a:r>
              <a:rPr lang="en-US" sz="2800" i="1" dirty="0" err="1">
                <a:latin typeface="Times New Roman"/>
                <a:cs typeface="Times New Roman"/>
              </a:rPr>
              <a:t>i</a:t>
            </a:r>
            <a:r>
              <a:rPr lang="en-US" sz="2800" i="1" dirty="0">
                <a:latin typeface="Times New Roman"/>
                <a:cs typeface="Times New Roman"/>
              </a:rPr>
              <a:t> </a:t>
            </a:r>
            <a:r>
              <a:rPr lang="en-US" sz="2800" dirty="0"/>
              <a:t>if using center </a:t>
            </a:r>
            <a:r>
              <a:rPr lang="en-US" sz="2800" i="1" dirty="0">
                <a:latin typeface="Times New Roman"/>
                <a:cs typeface="Times New Roman"/>
              </a:rPr>
              <a:t>C</a:t>
            </a:r>
            <a:endParaRPr lang="en-US" sz="2800" dirty="0"/>
          </a:p>
        </p:txBody>
      </p:sp>
      <p:sp>
        <p:nvSpPr>
          <p:cNvPr id="9" name="Slide Number Placeholder 8"/>
          <p:cNvSpPr>
            <a:spLocks noGrp="1"/>
          </p:cNvSpPr>
          <p:nvPr>
            <p:ph type="sldNum" sz="quarter" idx="12"/>
          </p:nvPr>
        </p:nvSpPr>
        <p:spPr/>
        <p:txBody>
          <a:bodyPr/>
          <a:lstStyle/>
          <a:p>
            <a:fld id="{13B72AE3-F8CE-184B-AED5-89DC3EF21753}" type="slidenum">
              <a:rPr lang="en-US" smtClean="0"/>
              <a:t>13</a:t>
            </a:fld>
            <a:endParaRPr lang="en-US"/>
          </a:p>
        </p:txBody>
      </p:sp>
      <p:sp>
        <p:nvSpPr>
          <p:cNvPr id="2" name="Title 1"/>
          <p:cNvSpPr>
            <a:spLocks noGrp="1"/>
          </p:cNvSpPr>
          <p:nvPr>
            <p:ph type="title"/>
          </p:nvPr>
        </p:nvSpPr>
        <p:spPr/>
        <p:txBody>
          <a:bodyPr/>
          <a:lstStyle/>
          <a:p>
            <a:r>
              <a:rPr lang="en-US" dirty="0"/>
              <a:t>Translation from Scaling</a:t>
            </a:r>
          </a:p>
        </p:txBody>
      </p:sp>
    </p:spTree>
    <p:extLst>
      <p:ext uri="{BB962C8B-B14F-4D97-AF65-F5344CB8AC3E}">
        <p14:creationId xmlns:p14="http://schemas.microsoft.com/office/powerpoint/2010/main" val="2372474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2D Rotation Transform</a:t>
            </a:r>
          </a:p>
        </p:txBody>
      </p:sp>
      <p:sp>
        <p:nvSpPr>
          <p:cNvPr id="3" name="Content Placeholder 2"/>
          <p:cNvSpPr>
            <a:spLocks noGrp="1"/>
          </p:cNvSpPr>
          <p:nvPr>
            <p:ph idx="1"/>
          </p:nvPr>
        </p:nvSpPr>
        <p:spPr/>
        <p:txBody>
          <a:bodyPr/>
          <a:lstStyle/>
          <a:p>
            <a:r>
              <a:rPr lang="en-US" dirty="0"/>
              <a:t>Rotation transforms are typically specific to either 2D or 3D</a:t>
            </a:r>
          </a:p>
          <a:p>
            <a:r>
              <a:rPr lang="en-US" dirty="0"/>
              <a:t>Fixed set = origin = “center” = </a:t>
            </a:r>
            <a:r>
              <a:rPr lang="en-US" i="1" dirty="0">
                <a:latin typeface="Times New Roman"/>
                <a:cs typeface="Times New Roman"/>
              </a:rPr>
              <a:t>C</a:t>
            </a:r>
          </a:p>
        </p:txBody>
      </p:sp>
      <p:sp>
        <p:nvSpPr>
          <p:cNvPr id="34" name="Slide Number Placeholder 33"/>
          <p:cNvSpPr>
            <a:spLocks noGrp="1"/>
          </p:cNvSpPr>
          <p:nvPr>
            <p:ph type="sldNum" sz="quarter" idx="12"/>
          </p:nvPr>
        </p:nvSpPr>
        <p:spPr/>
        <p:txBody>
          <a:bodyPr/>
          <a:lstStyle/>
          <a:p>
            <a:fld id="{13B72AE3-F8CE-184B-AED5-89DC3EF21753}" type="slidenum">
              <a:rPr lang="en-US" smtClean="0"/>
              <a:t>14</a:t>
            </a:fld>
            <a:endParaRPr lang="en-US"/>
          </a:p>
        </p:txBody>
      </p:sp>
      <p:grpSp>
        <p:nvGrpSpPr>
          <p:cNvPr id="32" name="Group 31"/>
          <p:cNvGrpSpPr/>
          <p:nvPr/>
        </p:nvGrpSpPr>
        <p:grpSpPr>
          <a:xfrm>
            <a:off x="2743761" y="4484364"/>
            <a:ext cx="1825016" cy="1822709"/>
            <a:chOff x="2743761" y="4484364"/>
            <a:chExt cx="1825016" cy="1822709"/>
          </a:xfrm>
        </p:grpSpPr>
        <p:sp>
          <p:nvSpPr>
            <p:cNvPr id="20" name="Freeform 19"/>
            <p:cNvSpPr>
              <a:spLocks/>
            </p:cNvSpPr>
            <p:nvPr/>
          </p:nvSpPr>
          <p:spPr>
            <a:xfrm rot="1800000">
              <a:off x="3320115" y="5077708"/>
              <a:ext cx="685800" cy="685800"/>
            </a:xfrm>
            <a:custGeom>
              <a:avLst/>
              <a:gdLst>
                <a:gd name="connsiteX0" fmla="*/ 554456 w 1640504"/>
                <a:gd name="connsiteY0" fmla="*/ 659498 h 1529718"/>
                <a:gd name="connsiteX1" fmla="*/ 344200 w 1640504"/>
                <a:gd name="connsiteY1" fmla="*/ 474459 h 1529718"/>
                <a:gd name="connsiteX2" fmla="*/ 478764 w 1640504"/>
                <a:gd name="connsiteY2" fmla="*/ 95971 h 1529718"/>
                <a:gd name="connsiteX3" fmla="*/ 1176811 w 1640504"/>
                <a:gd name="connsiteY3" fmla="*/ 37095 h 1529718"/>
                <a:gd name="connsiteX4" fmla="*/ 1168401 w 1640504"/>
                <a:gd name="connsiteY4" fmla="*/ 583800 h 1529718"/>
                <a:gd name="connsiteX5" fmla="*/ 949735 w 1640504"/>
                <a:gd name="connsiteY5" fmla="*/ 836126 h 1529718"/>
                <a:gd name="connsiteX6" fmla="*/ 1639373 w 1640504"/>
                <a:gd name="connsiteY6" fmla="*/ 1147327 h 1529718"/>
                <a:gd name="connsiteX7" fmla="*/ 1084299 w 1640504"/>
                <a:gd name="connsiteY7" fmla="*/ 1466940 h 1529718"/>
                <a:gd name="connsiteX8" fmla="*/ 66664 w 1640504"/>
                <a:gd name="connsiteY8" fmla="*/ 1483762 h 1529718"/>
                <a:gd name="connsiteX9" fmla="*/ 150766 w 1640504"/>
                <a:gd name="connsiteY9" fmla="*/ 970699 h 1529718"/>
                <a:gd name="connsiteX10" fmla="*/ 579686 w 1640504"/>
                <a:gd name="connsiteY10" fmla="*/ 819304 h 1529718"/>
                <a:gd name="connsiteX11" fmla="*/ 554456 w 1640504"/>
                <a:gd name="connsiteY11" fmla="*/ 659498 h 15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0504" h="1529718">
                  <a:moveTo>
                    <a:pt x="554456" y="659498"/>
                  </a:moveTo>
                  <a:cubicBezTo>
                    <a:pt x="515208" y="602024"/>
                    <a:pt x="356815" y="568380"/>
                    <a:pt x="344200" y="474459"/>
                  </a:cubicBezTo>
                  <a:cubicBezTo>
                    <a:pt x="331585" y="380538"/>
                    <a:pt x="339996" y="168865"/>
                    <a:pt x="478764" y="95971"/>
                  </a:cubicBezTo>
                  <a:cubicBezTo>
                    <a:pt x="617532" y="23077"/>
                    <a:pt x="1061871" y="-44210"/>
                    <a:pt x="1176811" y="37095"/>
                  </a:cubicBezTo>
                  <a:cubicBezTo>
                    <a:pt x="1291751" y="118400"/>
                    <a:pt x="1206247" y="450628"/>
                    <a:pt x="1168401" y="583800"/>
                  </a:cubicBezTo>
                  <a:cubicBezTo>
                    <a:pt x="1130555" y="716972"/>
                    <a:pt x="871240" y="742205"/>
                    <a:pt x="949735" y="836126"/>
                  </a:cubicBezTo>
                  <a:cubicBezTo>
                    <a:pt x="1028230" y="930047"/>
                    <a:pt x="1616946" y="1042191"/>
                    <a:pt x="1639373" y="1147327"/>
                  </a:cubicBezTo>
                  <a:cubicBezTo>
                    <a:pt x="1661800" y="1252463"/>
                    <a:pt x="1346417" y="1410868"/>
                    <a:pt x="1084299" y="1466940"/>
                  </a:cubicBezTo>
                  <a:cubicBezTo>
                    <a:pt x="822181" y="1523012"/>
                    <a:pt x="222253" y="1566469"/>
                    <a:pt x="66664" y="1483762"/>
                  </a:cubicBezTo>
                  <a:cubicBezTo>
                    <a:pt x="-88925" y="1401055"/>
                    <a:pt x="65262" y="1081442"/>
                    <a:pt x="150766" y="970699"/>
                  </a:cubicBezTo>
                  <a:cubicBezTo>
                    <a:pt x="236270" y="859956"/>
                    <a:pt x="512404" y="869769"/>
                    <a:pt x="579686" y="819304"/>
                  </a:cubicBezTo>
                  <a:cubicBezTo>
                    <a:pt x="646968" y="768839"/>
                    <a:pt x="593704" y="716972"/>
                    <a:pt x="554456" y="659498"/>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3" name="Group 12"/>
            <p:cNvGrpSpPr/>
            <p:nvPr/>
          </p:nvGrpSpPr>
          <p:grpSpPr>
            <a:xfrm>
              <a:off x="2743761" y="4484364"/>
              <a:ext cx="1825016" cy="1822709"/>
              <a:chOff x="3020281" y="2800814"/>
              <a:chExt cx="1825016" cy="1822709"/>
            </a:xfrm>
          </p:grpSpPr>
          <p:cxnSp>
            <p:nvCxnSpPr>
              <p:cNvPr id="14" name="Straight Arrow Connector 13"/>
              <p:cNvCxnSpPr/>
              <p:nvPr/>
            </p:nvCxnSpPr>
            <p:spPr>
              <a:xfrm>
                <a:off x="3020281" y="4623523"/>
                <a:ext cx="18250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V="1">
                <a:off x="3020281" y="2800814"/>
                <a:ext cx="0" cy="18227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2" name="Oval 21"/>
            <p:cNvSpPr>
              <a:spLocks noChangeAspect="1"/>
            </p:cNvSpPr>
            <p:nvPr/>
          </p:nvSpPr>
          <p:spPr>
            <a:xfrm>
              <a:off x="3544857" y="5304348"/>
              <a:ext cx="228600" cy="228600"/>
            </a:xfrm>
            <a:prstGeom prst="ellipse">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0" tIns="0" rIns="0" bIns="45720" rtlCol="0" anchor="ctr" anchorCtr="1"/>
            <a:lstStyle/>
            <a:p>
              <a:pPr algn="ctr"/>
              <a:r>
                <a:rPr lang="en-US" sz="1600" i="1" dirty="0">
                  <a:latin typeface="Times New Roman"/>
                  <a:cs typeface="Times New Roman"/>
                </a:rPr>
                <a:t>C</a:t>
              </a:r>
            </a:p>
          </p:txBody>
        </p:sp>
      </p:grpSp>
      <p:grpSp>
        <p:nvGrpSpPr>
          <p:cNvPr id="33" name="Group 32"/>
          <p:cNvGrpSpPr/>
          <p:nvPr/>
        </p:nvGrpSpPr>
        <p:grpSpPr>
          <a:xfrm>
            <a:off x="685800" y="4484364"/>
            <a:ext cx="1825016" cy="1822709"/>
            <a:chOff x="685800" y="4484364"/>
            <a:chExt cx="1825016" cy="1822709"/>
          </a:xfrm>
        </p:grpSpPr>
        <p:grpSp>
          <p:nvGrpSpPr>
            <p:cNvPr id="11" name="Group 10"/>
            <p:cNvGrpSpPr/>
            <p:nvPr/>
          </p:nvGrpSpPr>
          <p:grpSpPr>
            <a:xfrm>
              <a:off x="685800" y="4484364"/>
              <a:ext cx="1825016" cy="1822709"/>
              <a:chOff x="3020281" y="2800814"/>
              <a:chExt cx="1825016" cy="1822709"/>
            </a:xfrm>
          </p:grpSpPr>
          <p:cxnSp>
            <p:nvCxnSpPr>
              <p:cNvPr id="7" name="Straight Arrow Connector 6"/>
              <p:cNvCxnSpPr/>
              <p:nvPr/>
            </p:nvCxnSpPr>
            <p:spPr>
              <a:xfrm>
                <a:off x="3020281" y="4623523"/>
                <a:ext cx="18250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flipV="1">
                <a:off x="3020281" y="2800814"/>
                <a:ext cx="0" cy="18227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12" name="Freeform 11"/>
            <p:cNvSpPr>
              <a:spLocks/>
            </p:cNvSpPr>
            <p:nvPr/>
          </p:nvSpPr>
          <p:spPr>
            <a:xfrm>
              <a:off x="1261247" y="5077708"/>
              <a:ext cx="685800" cy="685800"/>
            </a:xfrm>
            <a:custGeom>
              <a:avLst/>
              <a:gdLst>
                <a:gd name="connsiteX0" fmla="*/ 554456 w 1640504"/>
                <a:gd name="connsiteY0" fmla="*/ 659498 h 1529718"/>
                <a:gd name="connsiteX1" fmla="*/ 344200 w 1640504"/>
                <a:gd name="connsiteY1" fmla="*/ 474459 h 1529718"/>
                <a:gd name="connsiteX2" fmla="*/ 478764 w 1640504"/>
                <a:gd name="connsiteY2" fmla="*/ 95971 h 1529718"/>
                <a:gd name="connsiteX3" fmla="*/ 1176811 w 1640504"/>
                <a:gd name="connsiteY3" fmla="*/ 37095 h 1529718"/>
                <a:gd name="connsiteX4" fmla="*/ 1168401 w 1640504"/>
                <a:gd name="connsiteY4" fmla="*/ 583800 h 1529718"/>
                <a:gd name="connsiteX5" fmla="*/ 949735 w 1640504"/>
                <a:gd name="connsiteY5" fmla="*/ 836126 h 1529718"/>
                <a:gd name="connsiteX6" fmla="*/ 1639373 w 1640504"/>
                <a:gd name="connsiteY6" fmla="*/ 1147327 h 1529718"/>
                <a:gd name="connsiteX7" fmla="*/ 1084299 w 1640504"/>
                <a:gd name="connsiteY7" fmla="*/ 1466940 h 1529718"/>
                <a:gd name="connsiteX8" fmla="*/ 66664 w 1640504"/>
                <a:gd name="connsiteY8" fmla="*/ 1483762 h 1529718"/>
                <a:gd name="connsiteX9" fmla="*/ 150766 w 1640504"/>
                <a:gd name="connsiteY9" fmla="*/ 970699 h 1529718"/>
                <a:gd name="connsiteX10" fmla="*/ 579686 w 1640504"/>
                <a:gd name="connsiteY10" fmla="*/ 819304 h 1529718"/>
                <a:gd name="connsiteX11" fmla="*/ 554456 w 1640504"/>
                <a:gd name="connsiteY11" fmla="*/ 659498 h 15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0504" h="1529718">
                  <a:moveTo>
                    <a:pt x="554456" y="659498"/>
                  </a:moveTo>
                  <a:cubicBezTo>
                    <a:pt x="515208" y="602024"/>
                    <a:pt x="356815" y="568380"/>
                    <a:pt x="344200" y="474459"/>
                  </a:cubicBezTo>
                  <a:cubicBezTo>
                    <a:pt x="331585" y="380538"/>
                    <a:pt x="339996" y="168865"/>
                    <a:pt x="478764" y="95971"/>
                  </a:cubicBezTo>
                  <a:cubicBezTo>
                    <a:pt x="617532" y="23077"/>
                    <a:pt x="1061871" y="-44210"/>
                    <a:pt x="1176811" y="37095"/>
                  </a:cubicBezTo>
                  <a:cubicBezTo>
                    <a:pt x="1291751" y="118400"/>
                    <a:pt x="1206247" y="450628"/>
                    <a:pt x="1168401" y="583800"/>
                  </a:cubicBezTo>
                  <a:cubicBezTo>
                    <a:pt x="1130555" y="716972"/>
                    <a:pt x="871240" y="742205"/>
                    <a:pt x="949735" y="836126"/>
                  </a:cubicBezTo>
                  <a:cubicBezTo>
                    <a:pt x="1028230" y="930047"/>
                    <a:pt x="1616946" y="1042191"/>
                    <a:pt x="1639373" y="1147327"/>
                  </a:cubicBezTo>
                  <a:cubicBezTo>
                    <a:pt x="1661800" y="1252463"/>
                    <a:pt x="1346417" y="1410868"/>
                    <a:pt x="1084299" y="1466940"/>
                  </a:cubicBezTo>
                  <a:cubicBezTo>
                    <a:pt x="822181" y="1523012"/>
                    <a:pt x="222253" y="1566469"/>
                    <a:pt x="66664" y="1483762"/>
                  </a:cubicBezTo>
                  <a:cubicBezTo>
                    <a:pt x="-88925" y="1401055"/>
                    <a:pt x="65262" y="1081442"/>
                    <a:pt x="150766" y="970699"/>
                  </a:cubicBezTo>
                  <a:cubicBezTo>
                    <a:pt x="236270" y="859956"/>
                    <a:pt x="512404" y="869769"/>
                    <a:pt x="579686" y="819304"/>
                  </a:cubicBezTo>
                  <a:cubicBezTo>
                    <a:pt x="646968" y="768839"/>
                    <a:pt x="593704" y="716972"/>
                    <a:pt x="554456" y="659498"/>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4793108" y="4484364"/>
            <a:ext cx="1939316" cy="1939296"/>
            <a:chOff x="4793108" y="4484364"/>
            <a:chExt cx="1939316" cy="1939296"/>
          </a:xfrm>
        </p:grpSpPr>
        <p:grpSp>
          <p:nvGrpSpPr>
            <p:cNvPr id="16" name="Group 15"/>
            <p:cNvGrpSpPr/>
            <p:nvPr/>
          </p:nvGrpSpPr>
          <p:grpSpPr>
            <a:xfrm>
              <a:off x="4907408" y="4484364"/>
              <a:ext cx="1825016" cy="1822709"/>
              <a:chOff x="3020281" y="2800814"/>
              <a:chExt cx="1825016" cy="1822709"/>
            </a:xfrm>
          </p:grpSpPr>
          <p:cxnSp>
            <p:nvCxnSpPr>
              <p:cNvPr id="17" name="Straight Arrow Connector 16"/>
              <p:cNvCxnSpPr/>
              <p:nvPr/>
            </p:nvCxnSpPr>
            <p:spPr>
              <a:xfrm>
                <a:off x="3020281" y="4623523"/>
                <a:ext cx="1825016"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3020281" y="2800814"/>
                <a:ext cx="0" cy="18227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3" name="Oval 22"/>
            <p:cNvSpPr>
              <a:spLocks noChangeAspect="1"/>
            </p:cNvSpPr>
            <p:nvPr/>
          </p:nvSpPr>
          <p:spPr>
            <a:xfrm>
              <a:off x="4793108" y="6195060"/>
              <a:ext cx="228600" cy="228600"/>
            </a:xfrm>
            <a:prstGeom prst="ellipse">
              <a:avLst/>
            </a:prstGeom>
            <a:solidFill>
              <a:schemeClr val="accent3"/>
            </a:solidFill>
            <a:ln>
              <a:solidFill>
                <a:schemeClr val="accent3"/>
              </a:solidFill>
            </a:ln>
          </p:spPr>
          <p:style>
            <a:lnRef idx="1">
              <a:schemeClr val="accent1"/>
            </a:lnRef>
            <a:fillRef idx="3">
              <a:schemeClr val="accent1"/>
            </a:fillRef>
            <a:effectRef idx="2">
              <a:schemeClr val="accent1"/>
            </a:effectRef>
            <a:fontRef idx="minor">
              <a:schemeClr val="lt1"/>
            </a:fontRef>
          </p:style>
          <p:txBody>
            <a:bodyPr lIns="0" tIns="0" rIns="0" bIns="45720" rtlCol="0" anchor="ctr" anchorCtr="1"/>
            <a:lstStyle/>
            <a:p>
              <a:pPr algn="ctr"/>
              <a:r>
                <a:rPr lang="en-US" sz="1600" i="1" dirty="0">
                  <a:latin typeface="Times New Roman"/>
                  <a:cs typeface="Times New Roman"/>
                </a:rPr>
                <a:t>C</a:t>
              </a:r>
            </a:p>
          </p:txBody>
        </p:sp>
        <p:sp>
          <p:nvSpPr>
            <p:cNvPr id="29" name="Freeform 28"/>
            <p:cNvSpPr>
              <a:spLocks/>
            </p:cNvSpPr>
            <p:nvPr/>
          </p:nvSpPr>
          <p:spPr>
            <a:xfrm rot="1800000">
              <a:off x="5825139" y="5658498"/>
              <a:ext cx="685800" cy="685800"/>
            </a:xfrm>
            <a:custGeom>
              <a:avLst/>
              <a:gdLst>
                <a:gd name="connsiteX0" fmla="*/ 554456 w 1640504"/>
                <a:gd name="connsiteY0" fmla="*/ 659498 h 1529718"/>
                <a:gd name="connsiteX1" fmla="*/ 344200 w 1640504"/>
                <a:gd name="connsiteY1" fmla="*/ 474459 h 1529718"/>
                <a:gd name="connsiteX2" fmla="*/ 478764 w 1640504"/>
                <a:gd name="connsiteY2" fmla="*/ 95971 h 1529718"/>
                <a:gd name="connsiteX3" fmla="*/ 1176811 w 1640504"/>
                <a:gd name="connsiteY3" fmla="*/ 37095 h 1529718"/>
                <a:gd name="connsiteX4" fmla="*/ 1168401 w 1640504"/>
                <a:gd name="connsiteY4" fmla="*/ 583800 h 1529718"/>
                <a:gd name="connsiteX5" fmla="*/ 949735 w 1640504"/>
                <a:gd name="connsiteY5" fmla="*/ 836126 h 1529718"/>
                <a:gd name="connsiteX6" fmla="*/ 1639373 w 1640504"/>
                <a:gd name="connsiteY6" fmla="*/ 1147327 h 1529718"/>
                <a:gd name="connsiteX7" fmla="*/ 1084299 w 1640504"/>
                <a:gd name="connsiteY7" fmla="*/ 1466940 h 1529718"/>
                <a:gd name="connsiteX8" fmla="*/ 66664 w 1640504"/>
                <a:gd name="connsiteY8" fmla="*/ 1483762 h 1529718"/>
                <a:gd name="connsiteX9" fmla="*/ 150766 w 1640504"/>
                <a:gd name="connsiteY9" fmla="*/ 970699 h 1529718"/>
                <a:gd name="connsiteX10" fmla="*/ 579686 w 1640504"/>
                <a:gd name="connsiteY10" fmla="*/ 819304 h 1529718"/>
                <a:gd name="connsiteX11" fmla="*/ 554456 w 1640504"/>
                <a:gd name="connsiteY11" fmla="*/ 659498 h 1529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0504" h="1529718">
                  <a:moveTo>
                    <a:pt x="554456" y="659498"/>
                  </a:moveTo>
                  <a:cubicBezTo>
                    <a:pt x="515208" y="602024"/>
                    <a:pt x="356815" y="568380"/>
                    <a:pt x="344200" y="474459"/>
                  </a:cubicBezTo>
                  <a:cubicBezTo>
                    <a:pt x="331585" y="380538"/>
                    <a:pt x="339996" y="168865"/>
                    <a:pt x="478764" y="95971"/>
                  </a:cubicBezTo>
                  <a:cubicBezTo>
                    <a:pt x="617532" y="23077"/>
                    <a:pt x="1061871" y="-44210"/>
                    <a:pt x="1176811" y="37095"/>
                  </a:cubicBezTo>
                  <a:cubicBezTo>
                    <a:pt x="1291751" y="118400"/>
                    <a:pt x="1206247" y="450628"/>
                    <a:pt x="1168401" y="583800"/>
                  </a:cubicBezTo>
                  <a:cubicBezTo>
                    <a:pt x="1130555" y="716972"/>
                    <a:pt x="871240" y="742205"/>
                    <a:pt x="949735" y="836126"/>
                  </a:cubicBezTo>
                  <a:cubicBezTo>
                    <a:pt x="1028230" y="930047"/>
                    <a:pt x="1616946" y="1042191"/>
                    <a:pt x="1639373" y="1147327"/>
                  </a:cubicBezTo>
                  <a:cubicBezTo>
                    <a:pt x="1661800" y="1252463"/>
                    <a:pt x="1346417" y="1410868"/>
                    <a:pt x="1084299" y="1466940"/>
                  </a:cubicBezTo>
                  <a:cubicBezTo>
                    <a:pt x="822181" y="1523012"/>
                    <a:pt x="222253" y="1566469"/>
                    <a:pt x="66664" y="1483762"/>
                  </a:cubicBezTo>
                  <a:cubicBezTo>
                    <a:pt x="-88925" y="1401055"/>
                    <a:pt x="65262" y="1081442"/>
                    <a:pt x="150766" y="970699"/>
                  </a:cubicBezTo>
                  <a:cubicBezTo>
                    <a:pt x="236270" y="859956"/>
                    <a:pt x="512404" y="869769"/>
                    <a:pt x="579686" y="819304"/>
                  </a:cubicBezTo>
                  <a:cubicBezTo>
                    <a:pt x="646968" y="768839"/>
                    <a:pt x="593704" y="716972"/>
                    <a:pt x="554456" y="659498"/>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85296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3836981695"/>
              </p:ext>
            </p:extLst>
          </p:nvPr>
        </p:nvGraphicFramePr>
        <p:xfrm>
          <a:off x="685800" y="1622425"/>
          <a:ext cx="6375400" cy="4521200"/>
        </p:xfrm>
        <a:graphic>
          <a:graphicData uri="http://schemas.openxmlformats.org/presentationml/2006/ole">
            <mc:AlternateContent xmlns:mc="http://schemas.openxmlformats.org/markup-compatibility/2006">
              <mc:Choice xmlns:v="urn:schemas-microsoft-com:vml" Requires="v">
                <p:oleObj spid="_x0000_s4170" name="Equation" r:id="rId3" imgW="3187700" imgH="2260600" progId="Equation.3">
                  <p:embed/>
                </p:oleObj>
              </mc:Choice>
              <mc:Fallback>
                <p:oleObj name="Equation" r:id="rId3" imgW="3187700" imgH="2260600" progId="Equation.3">
                  <p:embed/>
                  <p:pic>
                    <p:nvPicPr>
                      <p:cNvPr id="0" name=""/>
                      <p:cNvPicPr/>
                      <p:nvPr/>
                    </p:nvPicPr>
                    <p:blipFill>
                      <a:blip r:embed="rId4"/>
                      <a:stretch>
                        <a:fillRect/>
                      </a:stretch>
                    </p:blipFill>
                    <p:spPr>
                      <a:xfrm>
                        <a:off x="685800" y="1622425"/>
                        <a:ext cx="6375400" cy="4521200"/>
                      </a:xfrm>
                      <a:prstGeom prst="rect">
                        <a:avLst/>
                      </a:prstGeom>
                    </p:spPr>
                  </p:pic>
                </p:oleObj>
              </mc:Fallback>
            </mc:AlternateContent>
          </a:graphicData>
        </a:graphic>
      </p:graphicFrame>
      <p:sp>
        <p:nvSpPr>
          <p:cNvPr id="8" name="Text Placeholder 7"/>
          <p:cNvSpPr>
            <a:spLocks noGrp="1"/>
          </p:cNvSpPr>
          <p:nvPr>
            <p:ph type="body" sz="half" idx="2"/>
          </p:nvPr>
        </p:nvSpPr>
        <p:spPr>
          <a:xfrm>
            <a:off x="5264790" y="3780162"/>
            <a:ext cx="3193409" cy="2363463"/>
          </a:xfrm>
          <a:solidFill>
            <a:schemeClr val="bg2">
              <a:alpha val="50000"/>
            </a:schemeClr>
          </a:solidFill>
        </p:spPr>
        <p:txBody>
          <a:bodyPr>
            <a:normAutofit fontScale="85000" lnSpcReduction="20000"/>
          </a:bodyPr>
          <a:lstStyle/>
          <a:p>
            <a:r>
              <a:rPr lang="en-US" sz="2800" dirty="0" err="1"/>
              <a:t>θ</a:t>
            </a:r>
            <a:r>
              <a:rPr lang="en-US" sz="2800" dirty="0"/>
              <a:t> = Rotation angle</a:t>
            </a:r>
          </a:p>
          <a:p>
            <a:r>
              <a:rPr lang="en-US" sz="2800" i="1" dirty="0">
                <a:latin typeface="Times New Roman"/>
                <a:cs typeface="Times New Roman"/>
              </a:rPr>
              <a:t>C</a:t>
            </a:r>
            <a:r>
              <a:rPr lang="en-US" sz="2800" dirty="0"/>
              <a:t> = Fixed Set</a:t>
            </a:r>
          </a:p>
          <a:p>
            <a:pPr marL="320040" lvl="1" indent="0">
              <a:buNone/>
            </a:pPr>
            <a:r>
              <a:rPr lang="en-US" sz="2400" dirty="0"/>
              <a:t>	(Just one point)</a:t>
            </a:r>
          </a:p>
          <a:p>
            <a:r>
              <a:rPr lang="en-US" sz="2800" i="1" dirty="0">
                <a:latin typeface="Times New Roman"/>
                <a:cs typeface="Times New Roman"/>
              </a:rPr>
              <a:t>T</a:t>
            </a:r>
            <a:r>
              <a:rPr lang="en-US" sz="2800" i="1" baseline="-25000" dirty="0">
                <a:latin typeface="Times New Roman"/>
                <a:cs typeface="Times New Roman"/>
              </a:rPr>
              <a:t>i</a:t>
            </a:r>
            <a:r>
              <a:rPr lang="en-US" sz="2800" dirty="0"/>
              <a:t> = Translation along dimension </a:t>
            </a:r>
            <a:r>
              <a:rPr lang="en-US" sz="2800" i="1" dirty="0" err="1">
                <a:latin typeface="Times New Roman"/>
                <a:cs typeface="Times New Roman"/>
              </a:rPr>
              <a:t>i</a:t>
            </a:r>
            <a:r>
              <a:rPr lang="en-US" sz="2800" i="1" dirty="0">
                <a:latin typeface="Times New Roman"/>
                <a:cs typeface="Times New Roman"/>
              </a:rPr>
              <a:t> </a:t>
            </a:r>
            <a:r>
              <a:rPr lang="en-US" sz="2800" dirty="0"/>
              <a:t>derived from rotation about center </a:t>
            </a:r>
            <a:r>
              <a:rPr lang="en-US" sz="2800" i="1" dirty="0">
                <a:latin typeface="Times New Roman"/>
                <a:cs typeface="Times New Roman"/>
              </a:rPr>
              <a:t>C</a:t>
            </a:r>
            <a:endParaRPr lang="en-US" sz="2800" dirty="0"/>
          </a:p>
        </p:txBody>
      </p:sp>
      <p:sp>
        <p:nvSpPr>
          <p:cNvPr id="3" name="Slide Number Placeholder 2"/>
          <p:cNvSpPr>
            <a:spLocks noGrp="1"/>
          </p:cNvSpPr>
          <p:nvPr>
            <p:ph type="sldNum" sz="quarter" idx="12"/>
          </p:nvPr>
        </p:nvSpPr>
        <p:spPr/>
        <p:txBody>
          <a:bodyPr/>
          <a:lstStyle/>
          <a:p>
            <a:fld id="{13B72AE3-F8CE-184B-AED5-89DC3EF21753}" type="slidenum">
              <a:rPr lang="en-US" smtClean="0"/>
              <a:t>15</a:t>
            </a:fld>
            <a:endParaRPr lang="en-US"/>
          </a:p>
        </p:txBody>
      </p:sp>
      <p:sp>
        <p:nvSpPr>
          <p:cNvPr id="2" name="Title 1"/>
          <p:cNvSpPr>
            <a:spLocks noGrp="1"/>
          </p:cNvSpPr>
          <p:nvPr>
            <p:ph type="title"/>
          </p:nvPr>
        </p:nvSpPr>
        <p:spPr/>
        <p:txBody>
          <a:bodyPr/>
          <a:lstStyle/>
          <a:p>
            <a:r>
              <a:rPr lang="en-US" dirty="0"/>
              <a:t>Translation from 2D Rotation</a:t>
            </a:r>
          </a:p>
        </p:txBody>
      </p:sp>
    </p:spTree>
    <p:extLst>
      <p:ext uri="{BB962C8B-B14F-4D97-AF65-F5344CB8AC3E}">
        <p14:creationId xmlns:p14="http://schemas.microsoft.com/office/powerpoint/2010/main" val="38623920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Polar Coordinates:</a:t>
            </a:r>
            <a:br>
              <a:rPr lang="en-US" dirty="0"/>
            </a:br>
            <a:r>
              <a:rPr lang="en-US" dirty="0"/>
              <a:t>2D Rotation = Multiplication</a:t>
            </a:r>
          </a:p>
        </p:txBody>
      </p:sp>
      <p:sp>
        <p:nvSpPr>
          <p:cNvPr id="7" name="Slide Number Placeholder 6"/>
          <p:cNvSpPr>
            <a:spLocks noGrp="1"/>
          </p:cNvSpPr>
          <p:nvPr>
            <p:ph type="sldNum" sz="quarter" idx="12"/>
          </p:nvPr>
        </p:nvSpPr>
        <p:spPr/>
        <p:txBody>
          <a:bodyPr/>
          <a:lstStyle/>
          <a:p>
            <a:fld id="{13B72AE3-F8CE-184B-AED5-89DC3EF21753}" type="slidenum">
              <a:rPr lang="en-US" smtClean="0"/>
              <a:t>16</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244000441"/>
              </p:ext>
            </p:extLst>
          </p:nvPr>
        </p:nvGraphicFramePr>
        <p:xfrm>
          <a:off x="685800" y="1740845"/>
          <a:ext cx="3860800" cy="2260600"/>
        </p:xfrm>
        <a:graphic>
          <a:graphicData uri="http://schemas.openxmlformats.org/presentationml/2006/ole">
            <mc:AlternateContent xmlns:mc="http://schemas.openxmlformats.org/markup-compatibility/2006">
              <mc:Choice xmlns:v="urn:schemas-microsoft-com:vml" Requires="v">
                <p:oleObj spid="_x0000_s5192" name="Equation" r:id="rId3" imgW="1930400" imgH="1130300" progId="Equation.3">
                  <p:embed/>
                </p:oleObj>
              </mc:Choice>
              <mc:Fallback>
                <p:oleObj name="Equation" r:id="rId3" imgW="1930400" imgH="1130300" progId="Equation.3">
                  <p:embed/>
                  <p:pic>
                    <p:nvPicPr>
                      <p:cNvPr id="0" name=""/>
                      <p:cNvPicPr/>
                      <p:nvPr/>
                    </p:nvPicPr>
                    <p:blipFill>
                      <a:blip r:embed="rId4"/>
                      <a:stretch>
                        <a:fillRect/>
                      </a:stretch>
                    </p:blipFill>
                    <p:spPr>
                      <a:xfrm>
                        <a:off x="685800" y="1740845"/>
                        <a:ext cx="3860800" cy="2260600"/>
                      </a:xfrm>
                      <a:prstGeom prst="rect">
                        <a:avLst/>
                      </a:prstGeom>
                    </p:spPr>
                  </p:pic>
                </p:oleObj>
              </mc:Fallback>
            </mc:AlternateContent>
          </a:graphicData>
        </a:graphic>
      </p:graphicFrame>
    </p:spTree>
    <p:extLst>
      <p:ext uri="{BB962C8B-B14F-4D97-AF65-F5344CB8AC3E}">
        <p14:creationId xmlns:p14="http://schemas.microsoft.com/office/powerpoint/2010/main" val="1995840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Optimizing 2D Rotations</a:t>
            </a:r>
          </a:p>
        </p:txBody>
      </p:sp>
      <p:sp>
        <p:nvSpPr>
          <p:cNvPr id="3" name="Content Placeholder 2"/>
          <p:cNvSpPr>
            <a:spLocks noGrp="1"/>
          </p:cNvSpPr>
          <p:nvPr>
            <p:ph idx="1"/>
          </p:nvPr>
        </p:nvSpPr>
        <p:spPr/>
        <p:txBody>
          <a:bodyPr>
            <a:noAutofit/>
          </a:bodyPr>
          <a:lstStyle/>
          <a:p>
            <a:r>
              <a:rPr lang="en-US" sz="2400" dirty="0"/>
              <a:t>Remember, optimization searches for the parameter values (i.e., </a:t>
            </a:r>
            <a:r>
              <a:rPr lang="en-US" sz="2400" dirty="0" err="1"/>
              <a:t>θ</a:t>
            </a:r>
            <a:r>
              <a:rPr lang="en-US" sz="2400" dirty="0"/>
              <a:t>) that give the best similarity score, </a:t>
            </a:r>
            <a:r>
              <a:rPr lang="en-US" sz="2400" i="1" dirty="0">
                <a:latin typeface="Times New Roman"/>
                <a:cs typeface="Times New Roman"/>
              </a:rPr>
              <a:t>S</a:t>
            </a:r>
          </a:p>
          <a:p>
            <a:r>
              <a:rPr lang="en-US" sz="2400" dirty="0"/>
              <a:t>Ex:  Gradient descent update step:</a:t>
            </a:r>
          </a:p>
          <a:p>
            <a:endParaRPr lang="en-US" sz="2400" dirty="0"/>
          </a:p>
          <a:p>
            <a:endParaRPr lang="en-US" sz="2400" dirty="0"/>
          </a:p>
          <a:p>
            <a:endParaRPr lang="en-US" sz="2400" dirty="0"/>
          </a:p>
          <a:p>
            <a:endParaRPr lang="en-US" sz="2400" dirty="0"/>
          </a:p>
          <a:p>
            <a:endParaRPr lang="en-US" sz="2400" dirty="0"/>
          </a:p>
          <a:p>
            <a:r>
              <a:rPr lang="en-US" sz="2400" dirty="0"/>
              <a:t>The variation, </a:t>
            </a:r>
            <a:r>
              <a:rPr lang="en-US" sz="2400" b="1" dirty="0">
                <a:latin typeface="Times New Roman"/>
                <a:cs typeface="Times New Roman"/>
              </a:rPr>
              <a:t>G</a:t>
            </a:r>
            <a:r>
              <a:rPr lang="en-US" sz="2400" dirty="0"/>
              <a:t>, is the gradient of </a:t>
            </a:r>
            <a:r>
              <a:rPr lang="en-US" sz="2400" i="1" dirty="0">
                <a:latin typeface="Times New Roman"/>
                <a:cs typeface="Times New Roman"/>
              </a:rPr>
              <a:t>S</a:t>
            </a:r>
            <a:endParaRPr lang="en-US" sz="2400" dirty="0"/>
          </a:p>
          <a:p>
            <a:r>
              <a:rPr lang="en-US" sz="2400" dirty="0"/>
              <a:t>Step length is </a:t>
            </a:r>
            <a:r>
              <a:rPr lang="en-US" sz="2400" dirty="0" err="1"/>
              <a:t>λ</a:t>
            </a:r>
            <a:endParaRPr lang="en-US" sz="2400" dirty="0"/>
          </a:p>
        </p:txBody>
      </p:sp>
      <p:sp>
        <p:nvSpPr>
          <p:cNvPr id="5" name="Slide Number Placeholder 4"/>
          <p:cNvSpPr>
            <a:spLocks noGrp="1"/>
          </p:cNvSpPr>
          <p:nvPr>
            <p:ph type="sldNum" sz="quarter" idx="12"/>
          </p:nvPr>
        </p:nvSpPr>
        <p:spPr/>
        <p:txBody>
          <a:bodyPr/>
          <a:lstStyle/>
          <a:p>
            <a:fld id="{13B72AE3-F8CE-184B-AED5-89DC3EF21753}" type="slidenum">
              <a:rPr lang="en-US" smtClean="0"/>
              <a:t>17</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114222737"/>
              </p:ext>
            </p:extLst>
          </p:nvPr>
        </p:nvGraphicFramePr>
        <p:xfrm>
          <a:off x="1358900" y="3314700"/>
          <a:ext cx="5588000" cy="1619250"/>
        </p:xfrm>
        <a:graphic>
          <a:graphicData uri="http://schemas.openxmlformats.org/presentationml/2006/ole">
            <mc:AlternateContent xmlns:mc="http://schemas.openxmlformats.org/markup-compatibility/2006">
              <mc:Choice xmlns:v="urn:schemas-microsoft-com:vml" Requires="v">
                <p:oleObj spid="_x0000_s6216" name="Equation" r:id="rId3" imgW="2235200" imgH="647700" progId="Equation.3">
                  <p:embed/>
                </p:oleObj>
              </mc:Choice>
              <mc:Fallback>
                <p:oleObj name="Equation" r:id="rId3" imgW="2235200" imgH="647700" progId="Equation.3">
                  <p:embed/>
                  <p:pic>
                    <p:nvPicPr>
                      <p:cNvPr id="0" name=""/>
                      <p:cNvPicPr/>
                      <p:nvPr/>
                    </p:nvPicPr>
                    <p:blipFill>
                      <a:blip r:embed="rId4"/>
                      <a:stretch>
                        <a:fillRect/>
                      </a:stretch>
                    </p:blipFill>
                    <p:spPr>
                      <a:xfrm>
                        <a:off x="1358900" y="3314700"/>
                        <a:ext cx="5588000" cy="1619250"/>
                      </a:xfrm>
                      <a:prstGeom prst="rect">
                        <a:avLst/>
                      </a:prstGeom>
                    </p:spPr>
                  </p:pic>
                </p:oleObj>
              </mc:Fallback>
            </mc:AlternateContent>
          </a:graphicData>
        </a:graphic>
      </p:graphicFrame>
    </p:spTree>
    <p:extLst>
      <p:ext uri="{BB962C8B-B14F-4D97-AF65-F5344CB8AC3E}">
        <p14:creationId xmlns:p14="http://schemas.microsoft.com/office/powerpoint/2010/main" val="18710073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Optimizing 2D Rotations with Scaling</a:t>
            </a:r>
          </a:p>
        </p:txBody>
      </p:sp>
      <p:sp>
        <p:nvSpPr>
          <p:cNvPr id="3" name="Content Placeholder 2"/>
          <p:cNvSpPr>
            <a:spLocks noGrp="1"/>
          </p:cNvSpPr>
          <p:nvPr>
            <p:ph idx="1"/>
          </p:nvPr>
        </p:nvSpPr>
        <p:spPr/>
        <p:txBody>
          <a:bodyPr>
            <a:noAutofit/>
          </a:bodyPr>
          <a:lstStyle/>
          <a:p>
            <a:r>
              <a:rPr lang="en-US" sz="2400" dirty="0"/>
              <a:t>Transform is now multiplication by </a:t>
            </a:r>
            <a:r>
              <a:rPr lang="en-US" sz="2400" i="1" dirty="0" err="1">
                <a:latin typeface="Times New Roman"/>
                <a:cs typeface="Times New Roman"/>
              </a:rPr>
              <a:t>De</a:t>
            </a:r>
            <a:r>
              <a:rPr lang="en-US" sz="2400" i="1" baseline="30000" dirty="0" err="1">
                <a:latin typeface="Times New Roman"/>
                <a:cs typeface="Times New Roman"/>
              </a:rPr>
              <a:t>i</a:t>
            </a:r>
            <a:r>
              <a:rPr lang="en-US" sz="2400" baseline="30000" dirty="0" err="1">
                <a:latin typeface="Times New Roman"/>
                <a:cs typeface="Times New Roman"/>
              </a:rPr>
              <a:t>θ</a:t>
            </a:r>
            <a:r>
              <a:rPr lang="en-US" sz="2400" dirty="0"/>
              <a:t>:</a:t>
            </a:r>
            <a:endParaRPr lang="en-US" sz="2000" i="1" dirty="0">
              <a:latin typeface="Times New Roman"/>
              <a:cs typeface="Times New Roman"/>
            </a:endParaRPr>
          </a:p>
          <a:p>
            <a:r>
              <a:rPr lang="en-US" sz="2400" dirty="0"/>
              <a:t>Ex:  Gradient descent update step:</a:t>
            </a:r>
          </a:p>
          <a:p>
            <a:endParaRPr lang="en-US" sz="2400" dirty="0"/>
          </a:p>
          <a:p>
            <a:endParaRPr lang="en-US" sz="2400" dirty="0"/>
          </a:p>
          <a:p>
            <a:endParaRPr lang="en-US" sz="2400" dirty="0"/>
          </a:p>
          <a:p>
            <a:endParaRPr lang="en-US" sz="2400" dirty="0"/>
          </a:p>
          <a:p>
            <a:endParaRPr lang="en-US" sz="2400" dirty="0"/>
          </a:p>
          <a:p>
            <a:r>
              <a:rPr lang="en-US" sz="2400" dirty="0"/>
              <a:t>Apply transform to point as:</a:t>
            </a:r>
          </a:p>
        </p:txBody>
      </p:sp>
      <p:sp>
        <p:nvSpPr>
          <p:cNvPr id="6" name="Slide Number Placeholder 5"/>
          <p:cNvSpPr>
            <a:spLocks noGrp="1"/>
          </p:cNvSpPr>
          <p:nvPr>
            <p:ph type="sldNum" sz="quarter" idx="12"/>
          </p:nvPr>
        </p:nvSpPr>
        <p:spPr/>
        <p:txBody>
          <a:bodyPr/>
          <a:lstStyle/>
          <a:p>
            <a:fld id="{13B72AE3-F8CE-184B-AED5-89DC3EF21753}" type="slidenum">
              <a:rPr lang="en-US" smtClean="0"/>
              <a:t>18</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2241988379"/>
              </p:ext>
            </p:extLst>
          </p:nvPr>
        </p:nvGraphicFramePr>
        <p:xfrm>
          <a:off x="1447800" y="2819400"/>
          <a:ext cx="2540000" cy="1714500"/>
        </p:xfrm>
        <a:graphic>
          <a:graphicData uri="http://schemas.openxmlformats.org/presentationml/2006/ole">
            <mc:AlternateContent xmlns:mc="http://schemas.openxmlformats.org/markup-compatibility/2006">
              <mc:Choice xmlns:v="urn:schemas-microsoft-com:vml" Requires="v">
                <p:oleObj spid="_x0000_s7305" name="Equation" r:id="rId3" imgW="1016000" imgH="685800" progId="Equation.3">
                  <p:embed/>
                </p:oleObj>
              </mc:Choice>
              <mc:Fallback>
                <p:oleObj name="Equation" r:id="rId3" imgW="1016000" imgH="685800" progId="Equation.3">
                  <p:embed/>
                  <p:pic>
                    <p:nvPicPr>
                      <p:cNvPr id="0" name=""/>
                      <p:cNvPicPr/>
                      <p:nvPr/>
                    </p:nvPicPr>
                    <p:blipFill>
                      <a:blip r:embed="rId4"/>
                      <a:stretch>
                        <a:fillRect/>
                      </a:stretch>
                    </p:blipFill>
                    <p:spPr>
                      <a:xfrm>
                        <a:off x="1447800" y="2819400"/>
                        <a:ext cx="2540000" cy="17145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908109844"/>
              </p:ext>
            </p:extLst>
          </p:nvPr>
        </p:nvGraphicFramePr>
        <p:xfrm>
          <a:off x="1371600" y="5716588"/>
          <a:ext cx="4381500" cy="666750"/>
        </p:xfrm>
        <a:graphic>
          <a:graphicData uri="http://schemas.openxmlformats.org/presentationml/2006/ole">
            <mc:AlternateContent xmlns:mc="http://schemas.openxmlformats.org/markup-compatibility/2006">
              <mc:Choice xmlns:v="urn:schemas-microsoft-com:vml" Requires="v">
                <p:oleObj spid="_x0000_s7306" name="Equation" r:id="rId5" imgW="1752600" imgH="266700" progId="Equation.3">
                  <p:embed/>
                </p:oleObj>
              </mc:Choice>
              <mc:Fallback>
                <p:oleObj name="Equation" r:id="rId5" imgW="1752600" imgH="266700" progId="Equation.3">
                  <p:embed/>
                  <p:pic>
                    <p:nvPicPr>
                      <p:cNvPr id="0" name=""/>
                      <p:cNvPicPr/>
                      <p:nvPr/>
                    </p:nvPicPr>
                    <p:blipFill>
                      <a:blip r:embed="rId6"/>
                      <a:stretch>
                        <a:fillRect/>
                      </a:stretch>
                    </p:blipFill>
                    <p:spPr>
                      <a:xfrm>
                        <a:off x="1371600" y="5716588"/>
                        <a:ext cx="4381500" cy="666750"/>
                      </a:xfrm>
                      <a:prstGeom prst="rect">
                        <a:avLst/>
                      </a:prstGeom>
                    </p:spPr>
                  </p:pic>
                </p:oleObj>
              </mc:Fallback>
            </mc:AlternateContent>
          </a:graphicData>
        </a:graphic>
      </p:graphicFrame>
    </p:spTree>
    <p:extLst>
      <p:ext uri="{BB962C8B-B14F-4D97-AF65-F5344CB8AC3E}">
        <p14:creationId xmlns:p14="http://schemas.microsoft.com/office/powerpoint/2010/main" val="3290208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Similarity Transform</a:t>
            </a:r>
          </a:p>
        </p:txBody>
      </p:sp>
      <p:sp>
        <p:nvSpPr>
          <p:cNvPr id="3" name="Content Placeholder 2"/>
          <p:cNvSpPr>
            <a:spLocks noGrp="1"/>
          </p:cNvSpPr>
          <p:nvPr>
            <p:ph idx="1"/>
          </p:nvPr>
        </p:nvSpPr>
        <p:spPr/>
        <p:txBody>
          <a:bodyPr>
            <a:normAutofit lnSpcReduction="10000"/>
          </a:bodyPr>
          <a:lstStyle/>
          <a:p>
            <a:r>
              <a:rPr lang="en-US" i="1" dirty="0">
                <a:latin typeface="Times New Roman"/>
                <a:cs typeface="Times New Roman"/>
              </a:rPr>
              <a:t>P’ = T</a:t>
            </a:r>
            <a:r>
              <a:rPr lang="en-US" dirty="0">
                <a:latin typeface="Times New Roman"/>
                <a:cs typeface="Times New Roman"/>
              </a:rPr>
              <a:t>(</a:t>
            </a:r>
            <a:r>
              <a:rPr lang="en-US" i="1" dirty="0">
                <a:latin typeface="Times New Roman"/>
                <a:cs typeface="Times New Roman"/>
              </a:rPr>
              <a:t>P</a:t>
            </a:r>
            <a:r>
              <a:rPr lang="en-US" dirty="0">
                <a:latin typeface="Times New Roman"/>
                <a:cs typeface="Times New Roman"/>
              </a:rPr>
              <a:t>) = (</a:t>
            </a:r>
            <a:r>
              <a:rPr lang="en-US" i="1" dirty="0">
                <a:latin typeface="Times New Roman"/>
                <a:cs typeface="Times New Roman"/>
              </a:rPr>
              <a:t>P</a:t>
            </a:r>
            <a:r>
              <a:rPr lang="en-US" dirty="0">
                <a:latin typeface="Times New Roman"/>
                <a:cs typeface="Times New Roman"/>
              </a:rPr>
              <a:t>-</a:t>
            </a:r>
            <a:r>
              <a:rPr lang="en-US" i="1" dirty="0">
                <a:latin typeface="Times New Roman"/>
                <a:cs typeface="Times New Roman"/>
              </a:rPr>
              <a:t>C</a:t>
            </a:r>
            <a:r>
              <a:rPr lang="en-US" dirty="0">
                <a:latin typeface="Times New Roman"/>
                <a:cs typeface="Times New Roman"/>
              </a:rPr>
              <a:t>)</a:t>
            </a:r>
            <a:r>
              <a:rPr lang="en-US" i="1" dirty="0" err="1">
                <a:latin typeface="Times New Roman"/>
                <a:cs typeface="Times New Roman"/>
              </a:rPr>
              <a:t>De</a:t>
            </a:r>
            <a:r>
              <a:rPr lang="en-US" b="1" i="1" baseline="30000" dirty="0" err="1">
                <a:latin typeface="Times New Roman"/>
                <a:cs typeface="Times New Roman"/>
              </a:rPr>
              <a:t>i</a:t>
            </a:r>
            <a:r>
              <a:rPr lang="en-US" i="1" baseline="30000" dirty="0" err="1">
                <a:latin typeface="Times New Roman"/>
                <a:cs typeface="Times New Roman"/>
              </a:rPr>
              <a:t>θ</a:t>
            </a:r>
            <a:r>
              <a:rPr lang="en-US" dirty="0" err="1">
                <a:latin typeface="Times New Roman"/>
                <a:cs typeface="Times New Roman"/>
              </a:rPr>
              <a:t>+</a:t>
            </a:r>
            <a:r>
              <a:rPr lang="en-US" i="1" dirty="0" err="1">
                <a:latin typeface="Times New Roman"/>
                <a:cs typeface="Times New Roman"/>
              </a:rPr>
              <a:t>C</a:t>
            </a:r>
            <a:endParaRPr lang="en-US" i="1" dirty="0">
              <a:latin typeface="Times New Roman"/>
              <a:cs typeface="Times New Roman"/>
            </a:endParaRPr>
          </a:p>
          <a:p>
            <a:r>
              <a:rPr lang="en-US" i="1" dirty="0">
                <a:latin typeface="Times New Roman"/>
                <a:cs typeface="Times New Roman"/>
              </a:rPr>
              <a:t>P </a:t>
            </a:r>
            <a:r>
              <a:rPr lang="en-US" dirty="0"/>
              <a:t>= arbitrary point</a:t>
            </a:r>
          </a:p>
          <a:p>
            <a:r>
              <a:rPr lang="en-US" i="1" dirty="0">
                <a:latin typeface="Times New Roman"/>
                <a:cs typeface="Times New Roman"/>
              </a:rPr>
              <a:t>C </a:t>
            </a:r>
            <a:r>
              <a:rPr lang="en-US" dirty="0"/>
              <a:t>= fixed point</a:t>
            </a:r>
          </a:p>
          <a:p>
            <a:r>
              <a:rPr lang="en-US" i="1" dirty="0">
                <a:latin typeface="Times New Roman"/>
                <a:cs typeface="Times New Roman"/>
              </a:rPr>
              <a:t>D </a:t>
            </a:r>
            <a:r>
              <a:rPr lang="en-US" dirty="0"/>
              <a:t>= scaling factor</a:t>
            </a:r>
          </a:p>
          <a:p>
            <a:pPr lvl="1"/>
            <a:r>
              <a:rPr lang="en-US" dirty="0"/>
              <a:t>Rigid transform if </a:t>
            </a:r>
            <a:r>
              <a:rPr lang="en-US" i="1" dirty="0">
                <a:latin typeface="Times New Roman"/>
                <a:cs typeface="Times New Roman"/>
              </a:rPr>
              <a:t>D</a:t>
            </a:r>
            <a:r>
              <a:rPr lang="en-US" dirty="0">
                <a:latin typeface="Times New Roman"/>
                <a:cs typeface="Times New Roman"/>
              </a:rPr>
              <a:t> = 1</a:t>
            </a:r>
            <a:endParaRPr lang="en-US" dirty="0"/>
          </a:p>
          <a:p>
            <a:r>
              <a:rPr lang="en-US" i="1" dirty="0" err="1">
                <a:latin typeface="Times New Roman"/>
                <a:cs typeface="Times New Roman"/>
              </a:rPr>
              <a:t>θ</a:t>
            </a:r>
            <a:r>
              <a:rPr lang="en-US" i="1" dirty="0">
                <a:latin typeface="Times New Roman"/>
                <a:cs typeface="Times New Roman"/>
              </a:rPr>
              <a:t> </a:t>
            </a:r>
            <a:r>
              <a:rPr lang="en-US" dirty="0"/>
              <a:t>= rotation angle</a:t>
            </a:r>
          </a:p>
          <a:p>
            <a:r>
              <a:rPr lang="en-US" i="1" dirty="0">
                <a:latin typeface="Times New Roman"/>
                <a:cs typeface="Times New Roman"/>
              </a:rPr>
              <a:t>P</a:t>
            </a:r>
            <a:r>
              <a:rPr lang="en-US" dirty="0"/>
              <a:t> &amp; </a:t>
            </a:r>
            <a:r>
              <a:rPr lang="en-US" i="1" dirty="0">
                <a:latin typeface="Times New Roman"/>
                <a:cs typeface="Times New Roman"/>
              </a:rPr>
              <a:t>C </a:t>
            </a:r>
            <a:r>
              <a:rPr lang="en-US" dirty="0"/>
              <a:t>are complex numbers:  </a:t>
            </a:r>
            <a:r>
              <a:rPr lang="en-US" dirty="0">
                <a:latin typeface="Times New Roman"/>
                <a:cs typeface="Times New Roman"/>
              </a:rPr>
              <a:t>(</a:t>
            </a:r>
            <a:r>
              <a:rPr lang="en-US" i="1" dirty="0" err="1">
                <a:latin typeface="Times New Roman"/>
                <a:cs typeface="Times New Roman"/>
              </a:rPr>
              <a:t>x</a:t>
            </a:r>
            <a:r>
              <a:rPr lang="en-US" dirty="0" err="1">
                <a:latin typeface="Times New Roman"/>
                <a:cs typeface="Times New Roman"/>
              </a:rPr>
              <a:t>+</a:t>
            </a:r>
            <a:r>
              <a:rPr lang="en-US" b="1" i="1" dirty="0" err="1">
                <a:latin typeface="Times New Roman"/>
                <a:cs typeface="Times New Roman"/>
              </a:rPr>
              <a:t>i</a:t>
            </a:r>
            <a:r>
              <a:rPr lang="en-US" i="1" dirty="0" err="1">
                <a:latin typeface="Times New Roman"/>
                <a:cs typeface="Times New Roman"/>
              </a:rPr>
              <a:t>y</a:t>
            </a:r>
            <a:r>
              <a:rPr lang="en-US" dirty="0">
                <a:latin typeface="Times New Roman"/>
                <a:cs typeface="Times New Roman"/>
              </a:rPr>
              <a:t>)</a:t>
            </a:r>
            <a:r>
              <a:rPr lang="en-US" dirty="0"/>
              <a:t> or </a:t>
            </a:r>
            <a:r>
              <a:rPr lang="en-US" i="1" dirty="0" err="1">
                <a:latin typeface="Times New Roman"/>
                <a:cs typeface="Times New Roman"/>
              </a:rPr>
              <a:t>re</a:t>
            </a:r>
            <a:r>
              <a:rPr lang="en-US" b="1" i="1" baseline="30000" dirty="0" err="1">
                <a:latin typeface="Times New Roman"/>
                <a:cs typeface="Times New Roman"/>
              </a:rPr>
              <a:t>i</a:t>
            </a:r>
            <a:r>
              <a:rPr lang="en-US" i="1" baseline="30000" dirty="0" err="1">
                <a:latin typeface="Times New Roman"/>
                <a:cs typeface="Times New Roman"/>
              </a:rPr>
              <a:t>θ</a:t>
            </a:r>
            <a:endParaRPr lang="en-US" dirty="0"/>
          </a:p>
          <a:p>
            <a:r>
              <a:rPr lang="en-US" dirty="0"/>
              <a:t>Store derivatives of </a:t>
            </a:r>
            <a:r>
              <a:rPr lang="en-US" i="1" dirty="0">
                <a:latin typeface="Times New Roman"/>
                <a:cs typeface="Times New Roman"/>
              </a:rPr>
              <a:t>P</a:t>
            </a:r>
            <a:r>
              <a:rPr lang="en-US" dirty="0"/>
              <a:t> in </a:t>
            </a:r>
            <a:r>
              <a:rPr lang="en-US" dirty="0" err="1"/>
              <a:t>Jacobian</a:t>
            </a:r>
            <a:r>
              <a:rPr lang="en-US" dirty="0"/>
              <a:t> matrix</a:t>
            </a:r>
          </a:p>
        </p:txBody>
      </p:sp>
      <p:sp>
        <p:nvSpPr>
          <p:cNvPr id="4" name="Slide Number Placeholder 3"/>
          <p:cNvSpPr>
            <a:spLocks noGrp="1"/>
          </p:cNvSpPr>
          <p:nvPr>
            <p:ph type="sldNum" sz="quarter" idx="12"/>
          </p:nvPr>
        </p:nvSpPr>
        <p:spPr/>
        <p:txBody>
          <a:bodyPr/>
          <a:lstStyle/>
          <a:p>
            <a:fld id="{13B72AE3-F8CE-184B-AED5-89DC3EF21753}" type="slidenum">
              <a:rPr lang="en-US" smtClean="0"/>
              <a:t>19</a:t>
            </a:fld>
            <a:endParaRPr lang="en-US"/>
          </a:p>
        </p:txBody>
      </p:sp>
    </p:spTree>
    <p:extLst>
      <p:ext uri="{BB962C8B-B14F-4D97-AF65-F5344CB8AC3E}">
        <p14:creationId xmlns:p14="http://schemas.microsoft.com/office/powerpoint/2010/main" val="35504729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p:txBody>
          <a:bodyPr/>
          <a:lstStyle/>
          <a:p>
            <a:r>
              <a:rPr lang="en-US" dirty="0"/>
              <a:t>Registration?</a:t>
            </a:r>
          </a:p>
        </p:txBody>
      </p:sp>
      <p:sp>
        <p:nvSpPr>
          <p:cNvPr id="1027" name="Rectangle 3"/>
          <p:cNvSpPr>
            <a:spLocks noGrp="1" noChangeArrowheads="1"/>
          </p:cNvSpPr>
          <p:nvPr>
            <p:ph idx="1"/>
          </p:nvPr>
        </p:nvSpPr>
        <p:spPr/>
        <p:txBody>
          <a:bodyPr/>
          <a:lstStyle/>
          <a:p>
            <a:r>
              <a:rPr lang="en-US" dirty="0"/>
              <a:t>The process of aligning a target image to a source image</a:t>
            </a:r>
          </a:p>
          <a:p>
            <a:r>
              <a:rPr lang="en-US" dirty="0"/>
              <a:t>More generally, determining the spatial transform that maps points in one image to corresponding points in the other image</a:t>
            </a:r>
          </a:p>
        </p:txBody>
      </p:sp>
      <p:sp>
        <p:nvSpPr>
          <p:cNvPr id="5" name="Slide Number Placeholder 5"/>
          <p:cNvSpPr>
            <a:spLocks noGrp="1"/>
          </p:cNvSpPr>
          <p:nvPr>
            <p:ph type="sldNum" sz="quarter" idx="12"/>
          </p:nvPr>
        </p:nvSpPr>
        <p:spPr/>
        <p:txBody>
          <a:bodyPr/>
          <a:lstStyle/>
          <a:p>
            <a:fld id="{FE416815-F0A6-E94F-8F39-A4867828615E}" type="slidenum">
              <a:rPr lang="en-US"/>
              <a:pPr/>
              <a:t>2</a:t>
            </a:fld>
            <a:endParaRPr lang="en-US"/>
          </a:p>
        </p:txBody>
      </p:sp>
    </p:spTree>
    <p:extLst>
      <p:ext uri="{BB962C8B-B14F-4D97-AF65-F5344CB8AC3E}">
        <p14:creationId xmlns:p14="http://schemas.microsoft.com/office/powerpoint/2010/main" val="40974305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Affine Transform</a:t>
            </a:r>
          </a:p>
        </p:txBody>
      </p:sp>
      <p:sp>
        <p:nvSpPr>
          <p:cNvPr id="3" name="Content Placeholder 2"/>
          <p:cNvSpPr>
            <a:spLocks noGrp="1"/>
          </p:cNvSpPr>
          <p:nvPr>
            <p:ph idx="1"/>
          </p:nvPr>
        </p:nvSpPr>
        <p:spPr/>
        <p:txBody>
          <a:bodyPr/>
          <a:lstStyle/>
          <a:p>
            <a:r>
              <a:rPr lang="en-US" dirty="0"/>
              <a:t>Only thing guaranteed preserved is </a:t>
            </a:r>
            <a:r>
              <a:rPr lang="en-US" dirty="0" err="1"/>
              <a:t>collinearity</a:t>
            </a:r>
            <a:endParaRPr lang="en-US" dirty="0"/>
          </a:p>
          <a:p>
            <a:r>
              <a:rPr lang="en-US" b="1" dirty="0">
                <a:latin typeface="Times New Roman"/>
                <a:cs typeface="Times New Roman"/>
              </a:rPr>
              <a:t>x</a:t>
            </a:r>
            <a:r>
              <a:rPr lang="en-US" dirty="0">
                <a:latin typeface="Times New Roman"/>
                <a:cs typeface="Times New Roman"/>
              </a:rPr>
              <a:t>’ = </a:t>
            </a:r>
            <a:r>
              <a:rPr lang="en-US" b="1" dirty="0">
                <a:latin typeface="Times New Roman"/>
                <a:cs typeface="Times New Roman"/>
              </a:rPr>
              <a:t>A x</a:t>
            </a:r>
            <a:r>
              <a:rPr lang="en-US" i="1" dirty="0">
                <a:latin typeface="Times New Roman"/>
                <a:cs typeface="Times New Roman"/>
              </a:rPr>
              <a:t> </a:t>
            </a:r>
            <a:r>
              <a:rPr lang="en-US" dirty="0">
                <a:latin typeface="Times New Roman"/>
                <a:cs typeface="Times New Roman"/>
              </a:rPr>
              <a:t>+ </a:t>
            </a:r>
            <a:r>
              <a:rPr lang="en-US" b="1" dirty="0">
                <a:latin typeface="Times New Roman"/>
                <a:cs typeface="Times New Roman"/>
              </a:rPr>
              <a:t>T</a:t>
            </a:r>
          </a:p>
          <a:p>
            <a:r>
              <a:rPr lang="en-US" b="1" dirty="0">
                <a:latin typeface="Times New Roman"/>
                <a:cs typeface="Times New Roman"/>
              </a:rPr>
              <a:t>A</a:t>
            </a:r>
            <a:r>
              <a:rPr lang="en-US" dirty="0"/>
              <a:t> is a complex matrix of coefficients</a:t>
            </a:r>
          </a:p>
          <a:p>
            <a:r>
              <a:rPr lang="en-US" dirty="0"/>
              <a:t>Translation expressed as shifted fixed point:</a:t>
            </a:r>
          </a:p>
          <a:p>
            <a:pPr lvl="1"/>
            <a:r>
              <a:rPr lang="en-US" b="1" dirty="0">
                <a:latin typeface="Times New Roman"/>
                <a:cs typeface="Times New Roman"/>
              </a:rPr>
              <a:t>x</a:t>
            </a:r>
            <a:r>
              <a:rPr lang="en-US" dirty="0">
                <a:latin typeface="Times New Roman"/>
                <a:cs typeface="Times New Roman"/>
              </a:rPr>
              <a:t>’ = </a:t>
            </a:r>
            <a:r>
              <a:rPr lang="en-US" b="1" dirty="0">
                <a:latin typeface="Times New Roman"/>
                <a:cs typeface="Times New Roman"/>
              </a:rPr>
              <a:t>A </a:t>
            </a:r>
            <a:r>
              <a:rPr lang="en-US" dirty="0">
                <a:latin typeface="Times New Roman"/>
                <a:cs typeface="Times New Roman"/>
              </a:rPr>
              <a:t>(</a:t>
            </a:r>
            <a:r>
              <a:rPr lang="en-US" b="1" dirty="0" err="1">
                <a:latin typeface="Times New Roman"/>
                <a:cs typeface="Times New Roman"/>
              </a:rPr>
              <a:t>x</a:t>
            </a:r>
            <a:r>
              <a:rPr lang="en-US" dirty="0" err="1">
                <a:latin typeface="Times New Roman"/>
                <a:cs typeface="Times New Roman"/>
              </a:rPr>
              <a:t>-</a:t>
            </a:r>
            <a:r>
              <a:rPr lang="en-US" b="1" dirty="0" err="1">
                <a:latin typeface="Times New Roman"/>
                <a:cs typeface="Times New Roman"/>
              </a:rPr>
              <a:t>C</a:t>
            </a:r>
            <a:r>
              <a:rPr lang="en-US" dirty="0">
                <a:latin typeface="Times New Roman"/>
                <a:cs typeface="Times New Roman"/>
              </a:rPr>
              <a:t>)</a:t>
            </a:r>
            <a:r>
              <a:rPr lang="en-US" i="1" dirty="0">
                <a:latin typeface="Times New Roman"/>
                <a:cs typeface="Times New Roman"/>
              </a:rPr>
              <a:t> </a:t>
            </a:r>
            <a:r>
              <a:rPr lang="en-US" dirty="0">
                <a:latin typeface="Times New Roman"/>
                <a:cs typeface="Times New Roman"/>
              </a:rPr>
              <a:t>+ </a:t>
            </a:r>
            <a:r>
              <a:rPr lang="en-US" b="1" dirty="0">
                <a:latin typeface="Times New Roman"/>
                <a:cs typeface="Times New Roman"/>
              </a:rPr>
              <a:t>C</a:t>
            </a:r>
            <a:endParaRPr lang="en-US" b="1" dirty="0"/>
          </a:p>
          <a:p>
            <a:r>
              <a:rPr lang="en-US" b="1" dirty="0">
                <a:latin typeface="Times New Roman"/>
                <a:cs typeface="Times New Roman"/>
              </a:rPr>
              <a:t>A</a:t>
            </a:r>
            <a:r>
              <a:rPr lang="en-US" dirty="0"/>
              <a:t> is optimized similar to scaling factor</a:t>
            </a:r>
          </a:p>
        </p:txBody>
      </p:sp>
      <p:sp>
        <p:nvSpPr>
          <p:cNvPr id="4" name="Slide Number Placeholder 3"/>
          <p:cNvSpPr>
            <a:spLocks noGrp="1"/>
          </p:cNvSpPr>
          <p:nvPr>
            <p:ph type="sldNum" sz="quarter" idx="12"/>
          </p:nvPr>
        </p:nvSpPr>
        <p:spPr/>
        <p:txBody>
          <a:bodyPr/>
          <a:lstStyle/>
          <a:p>
            <a:fld id="{13B72AE3-F8CE-184B-AED5-89DC3EF21753}" type="slidenum">
              <a:rPr lang="en-US" smtClean="0"/>
              <a:t>20</a:t>
            </a:fld>
            <a:endParaRPr lang="en-US"/>
          </a:p>
        </p:txBody>
      </p:sp>
    </p:spTree>
    <p:extLst>
      <p:ext uri="{BB962C8B-B14F-4D97-AF65-F5344CB8AC3E}">
        <p14:creationId xmlns:p14="http://schemas.microsoft.com/office/powerpoint/2010/main" val="13897838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Quaternions:  3D Scaling &amp; Rotation</a:t>
            </a:r>
          </a:p>
        </p:txBody>
      </p:sp>
      <p:sp>
        <p:nvSpPr>
          <p:cNvPr id="3" name="Content Placeholder 2"/>
          <p:cNvSpPr>
            <a:spLocks noGrp="1"/>
          </p:cNvSpPr>
          <p:nvPr>
            <p:ph idx="1"/>
          </p:nvPr>
        </p:nvSpPr>
        <p:spPr/>
        <p:txBody>
          <a:bodyPr>
            <a:normAutofit/>
          </a:bodyPr>
          <a:lstStyle/>
          <a:p>
            <a:r>
              <a:rPr lang="en-US" dirty="0"/>
              <a:t>Quotient of two vectors:</a:t>
            </a:r>
          </a:p>
          <a:p>
            <a:pPr lvl="1"/>
            <a:r>
              <a:rPr lang="en-US" b="1" i="1" dirty="0">
                <a:latin typeface="Times New Roman"/>
                <a:cs typeface="Times New Roman"/>
              </a:rPr>
              <a:t>Q</a:t>
            </a:r>
            <a:r>
              <a:rPr lang="en-US" dirty="0"/>
              <a:t> = </a:t>
            </a:r>
            <a:r>
              <a:rPr lang="en-US" b="1" dirty="0"/>
              <a:t>A</a:t>
            </a:r>
            <a:r>
              <a:rPr lang="en-US" dirty="0"/>
              <a:t> / </a:t>
            </a:r>
            <a:r>
              <a:rPr lang="en-US" b="1" dirty="0"/>
              <a:t>B</a:t>
            </a:r>
          </a:p>
          <a:p>
            <a:r>
              <a:rPr lang="en-US" dirty="0"/>
              <a:t>Operator that produces second vector:</a:t>
            </a:r>
          </a:p>
          <a:p>
            <a:pPr lvl="1"/>
            <a:r>
              <a:rPr lang="en-US" b="1" dirty="0"/>
              <a:t>A</a:t>
            </a:r>
            <a:r>
              <a:rPr lang="en-US" dirty="0"/>
              <a:t> = </a:t>
            </a:r>
            <a:r>
              <a:rPr lang="en-US" b="1" i="1" dirty="0">
                <a:latin typeface="Times New Roman"/>
                <a:cs typeface="Times New Roman"/>
              </a:rPr>
              <a:t>Q</a:t>
            </a:r>
            <a:r>
              <a:rPr lang="en-US" dirty="0"/>
              <a:t> </a:t>
            </a:r>
            <a:r>
              <a:rPr lang="en-US" dirty="0">
                <a:latin typeface="Zapf Dingbats"/>
                <a:ea typeface="Zapf Dingbats"/>
                <a:cs typeface="Zapf Dingbats"/>
                <a:sym typeface="Zapf Dingbats"/>
              </a:rPr>
              <a:t>★ </a:t>
            </a:r>
            <a:r>
              <a:rPr lang="en-US" b="1" dirty="0"/>
              <a:t>B</a:t>
            </a:r>
          </a:p>
          <a:p>
            <a:r>
              <a:rPr lang="en-US" dirty="0"/>
              <a:t>Composed of a </a:t>
            </a:r>
            <a:r>
              <a:rPr lang="en-US" i="1" dirty="0" err="1"/>
              <a:t>versor</a:t>
            </a:r>
            <a:r>
              <a:rPr lang="en-US" dirty="0"/>
              <a:t> (for rotation) and a </a:t>
            </a:r>
            <a:r>
              <a:rPr lang="en-US" i="1" dirty="0"/>
              <a:t>tensor</a:t>
            </a:r>
            <a:r>
              <a:rPr lang="en-US" dirty="0"/>
              <a:t> (for scaling)</a:t>
            </a:r>
          </a:p>
          <a:p>
            <a:pPr lvl="1"/>
            <a:r>
              <a:rPr lang="en-US" b="1" i="1" dirty="0">
                <a:latin typeface="Times New Roman"/>
                <a:cs typeface="Times New Roman"/>
              </a:rPr>
              <a:t>Q = </a:t>
            </a:r>
            <a:r>
              <a:rPr lang="en-US" b="1" dirty="0">
                <a:latin typeface="Times New Roman"/>
                <a:cs typeface="Times New Roman"/>
              </a:rPr>
              <a:t>T </a:t>
            </a:r>
            <a:r>
              <a:rPr lang="en-US" b="1" dirty="0">
                <a:ln>
                  <a:solidFill>
                    <a:schemeClr val="tx1"/>
                  </a:solidFill>
                </a:ln>
                <a:noFill/>
                <a:latin typeface="Wingdings"/>
                <a:ea typeface="Wingdings"/>
                <a:cs typeface="Wingdings"/>
                <a:sym typeface="Wingdings"/>
              </a:rPr>
              <a:t></a:t>
            </a:r>
            <a:r>
              <a:rPr lang="en-US" b="1" dirty="0">
                <a:latin typeface="Times New Roman"/>
                <a:cs typeface="Times New Roman"/>
                <a:sym typeface="Wingdings"/>
              </a:rPr>
              <a:t> </a:t>
            </a:r>
            <a:r>
              <a:rPr lang="en-US" b="1" dirty="0">
                <a:latin typeface="Times New Roman"/>
                <a:cs typeface="Times New Roman"/>
              </a:rPr>
              <a:t>V</a:t>
            </a:r>
            <a:endParaRPr lang="en-US" b="1" dirty="0"/>
          </a:p>
          <a:p>
            <a:pPr lvl="1"/>
            <a:r>
              <a:rPr lang="en-US" dirty="0"/>
              <a:t>Requires a total of 4 numbers</a:t>
            </a:r>
          </a:p>
        </p:txBody>
      </p:sp>
      <p:sp>
        <p:nvSpPr>
          <p:cNvPr id="4" name="Slide Number Placeholder 3"/>
          <p:cNvSpPr>
            <a:spLocks noGrp="1"/>
          </p:cNvSpPr>
          <p:nvPr>
            <p:ph type="sldNum" sz="quarter" idx="12"/>
          </p:nvPr>
        </p:nvSpPr>
        <p:spPr/>
        <p:txBody>
          <a:bodyPr/>
          <a:lstStyle/>
          <a:p>
            <a:fld id="{13B72AE3-F8CE-184B-AED5-89DC3EF21753}" type="slidenum">
              <a:rPr lang="en-US" smtClean="0"/>
              <a:t>21</a:t>
            </a:fld>
            <a:endParaRPr lang="en-US"/>
          </a:p>
        </p:txBody>
      </p:sp>
    </p:spTree>
    <p:extLst>
      <p:ext uri="{BB962C8B-B14F-4D97-AF65-F5344CB8AC3E}">
        <p14:creationId xmlns:p14="http://schemas.microsoft.com/office/powerpoint/2010/main" val="747062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Tensors:</a:t>
            </a:r>
            <a:br>
              <a:rPr lang="en-US" dirty="0"/>
            </a:br>
            <a:r>
              <a:rPr lang="en-US" dirty="0"/>
              <a:t>Representing 3D Scaling</a:t>
            </a:r>
          </a:p>
        </p:txBody>
      </p:sp>
      <p:sp>
        <p:nvSpPr>
          <p:cNvPr id="3" name="Content Placeholder 2"/>
          <p:cNvSpPr>
            <a:spLocks noGrp="1"/>
          </p:cNvSpPr>
          <p:nvPr>
            <p:ph idx="1"/>
          </p:nvPr>
        </p:nvSpPr>
        <p:spPr/>
        <p:txBody>
          <a:bodyPr/>
          <a:lstStyle/>
          <a:p>
            <a:r>
              <a:rPr lang="en-US" dirty="0"/>
              <a:t>Often denoted </a:t>
            </a:r>
            <a:r>
              <a:rPr lang="en-US" b="1" i="1" dirty="0">
                <a:latin typeface="Times New Roman"/>
                <a:cs typeface="Times New Roman"/>
              </a:rPr>
              <a:t>T</a:t>
            </a:r>
          </a:p>
          <a:p>
            <a:r>
              <a:rPr lang="en-US" dirty="0"/>
              <a:t>Tensors change the length of a vector</a:t>
            </a:r>
          </a:p>
          <a:p>
            <a:r>
              <a:rPr lang="en-US" dirty="0"/>
              <a:t>For parallel vectors, tensors are scalars</a:t>
            </a:r>
          </a:p>
        </p:txBody>
      </p:sp>
      <p:sp>
        <p:nvSpPr>
          <p:cNvPr id="4" name="Slide Number Placeholder 3"/>
          <p:cNvSpPr>
            <a:spLocks noGrp="1"/>
          </p:cNvSpPr>
          <p:nvPr>
            <p:ph type="sldNum" sz="quarter" idx="12"/>
          </p:nvPr>
        </p:nvSpPr>
        <p:spPr/>
        <p:txBody>
          <a:bodyPr/>
          <a:lstStyle/>
          <a:p>
            <a:fld id="{13B72AE3-F8CE-184B-AED5-89DC3EF21753}" type="slidenum">
              <a:rPr lang="en-US" smtClean="0"/>
              <a:t>22</a:t>
            </a:fld>
            <a:endParaRPr lang="en-US"/>
          </a:p>
        </p:txBody>
      </p:sp>
    </p:spTree>
    <p:extLst>
      <p:ext uri="{BB962C8B-B14F-4D97-AF65-F5344CB8AC3E}">
        <p14:creationId xmlns:p14="http://schemas.microsoft.com/office/powerpoint/2010/main" val="41022150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Versors</a:t>
            </a:r>
            <a:r>
              <a:rPr lang="en-US" dirty="0"/>
              <a:t>:</a:t>
            </a:r>
            <a:br>
              <a:rPr lang="en-US" dirty="0"/>
            </a:br>
            <a:r>
              <a:rPr lang="en-US" dirty="0"/>
              <a:t>Representing 3D Rotations</a:t>
            </a:r>
          </a:p>
        </p:txBody>
      </p:sp>
      <p:sp>
        <p:nvSpPr>
          <p:cNvPr id="3" name="Content Placeholder 2"/>
          <p:cNvSpPr>
            <a:spLocks noGrp="1"/>
          </p:cNvSpPr>
          <p:nvPr>
            <p:ph idx="1"/>
          </p:nvPr>
        </p:nvSpPr>
        <p:spPr/>
        <p:txBody>
          <a:bodyPr>
            <a:normAutofit fontScale="92500" lnSpcReduction="20000"/>
          </a:bodyPr>
          <a:lstStyle/>
          <a:p>
            <a:r>
              <a:rPr lang="en-US" dirty="0"/>
              <a:t>Often denoted </a:t>
            </a:r>
            <a:r>
              <a:rPr lang="en-US" b="1" i="1" dirty="0">
                <a:latin typeface="Times New Roman"/>
                <a:cs typeface="Times New Roman"/>
              </a:rPr>
              <a:t>V</a:t>
            </a:r>
          </a:p>
          <a:p>
            <a:r>
              <a:rPr lang="en-US" dirty="0"/>
              <a:t>Problem:  3D Polar coordinates have a singularity at the poles</a:t>
            </a:r>
          </a:p>
          <a:p>
            <a:pPr lvl="1"/>
            <a:r>
              <a:rPr lang="en-US" dirty="0"/>
              <a:t>As do all 2-parameter 3D rotation representations</a:t>
            </a:r>
          </a:p>
          <a:p>
            <a:pPr lvl="1"/>
            <a:r>
              <a:rPr lang="en-US" dirty="0"/>
              <a:t>Longitude lines converge at the north and south pole</a:t>
            </a:r>
          </a:p>
          <a:p>
            <a:r>
              <a:rPr lang="en-US" dirty="0"/>
              <a:t>Solution:  Use 3 parameters!</a:t>
            </a:r>
          </a:p>
          <a:p>
            <a:r>
              <a:rPr lang="en-US" dirty="0"/>
              <a:t>A </a:t>
            </a:r>
            <a:r>
              <a:rPr lang="en-US" dirty="0" err="1"/>
              <a:t>versor</a:t>
            </a:r>
            <a:r>
              <a:rPr lang="en-US" dirty="0"/>
              <a:t> is a vector pointing along the axis of rotation.</a:t>
            </a:r>
          </a:p>
          <a:p>
            <a:r>
              <a:rPr lang="en-US" dirty="0"/>
              <a:t>The length of a </a:t>
            </a:r>
            <a:r>
              <a:rPr lang="en-US" dirty="0" err="1"/>
              <a:t>versor</a:t>
            </a:r>
            <a:r>
              <a:rPr lang="en-US" dirty="0"/>
              <a:t> gives the amount of rotation.</a:t>
            </a:r>
          </a:p>
        </p:txBody>
      </p:sp>
      <p:sp>
        <p:nvSpPr>
          <p:cNvPr id="4" name="Slide Number Placeholder 3"/>
          <p:cNvSpPr>
            <a:spLocks noGrp="1"/>
          </p:cNvSpPr>
          <p:nvPr>
            <p:ph type="sldNum" sz="quarter" idx="12"/>
          </p:nvPr>
        </p:nvSpPr>
        <p:spPr/>
        <p:txBody>
          <a:bodyPr/>
          <a:lstStyle/>
          <a:p>
            <a:fld id="{13B72AE3-F8CE-184B-AED5-89DC3EF21753}" type="slidenum">
              <a:rPr lang="en-US" smtClean="0"/>
              <a:t>23</a:t>
            </a:fld>
            <a:endParaRPr lang="en-US"/>
          </a:p>
        </p:txBody>
      </p:sp>
    </p:spTree>
    <p:extLst>
      <p:ext uri="{BB962C8B-B14F-4D97-AF65-F5344CB8AC3E}">
        <p14:creationId xmlns:p14="http://schemas.microsoft.com/office/powerpoint/2010/main" val="35837504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
          </p:nvPr>
        </p:nvSpPr>
        <p:spPr/>
        <p:txBody>
          <a:bodyPr>
            <a:normAutofit fontScale="85000" lnSpcReduction="10000"/>
          </a:bodyPr>
          <a:lstStyle/>
          <a:p>
            <a:r>
              <a:rPr lang="en-US" dirty="0"/>
              <a:t>Arc </a:t>
            </a:r>
            <a:r>
              <a:rPr lang="en-US" i="1" dirty="0">
                <a:latin typeface="Times New Roman"/>
                <a:cs typeface="Times New Roman"/>
              </a:rPr>
              <a:t>c</a:t>
            </a:r>
            <a:r>
              <a:rPr lang="en-US" dirty="0"/>
              <a:t> is the </a:t>
            </a:r>
            <a:r>
              <a:rPr lang="en-US" dirty="0" err="1"/>
              <a:t>versor</a:t>
            </a:r>
            <a:r>
              <a:rPr lang="en-US" dirty="0"/>
              <a:t> </a:t>
            </a:r>
            <a:r>
              <a:rPr lang="en-US" b="1" i="1" dirty="0">
                <a:latin typeface="Times New Roman"/>
                <a:cs typeface="Times New Roman"/>
              </a:rPr>
              <a:t>V</a:t>
            </a:r>
            <a:r>
              <a:rPr lang="en-US" b="1" baseline="-25000" dirty="0">
                <a:latin typeface="Times New Roman"/>
                <a:cs typeface="Times New Roman"/>
              </a:rPr>
              <a:t>AB</a:t>
            </a:r>
            <a:r>
              <a:rPr lang="en-US" dirty="0"/>
              <a:t> that rotates the unit vector </a:t>
            </a:r>
            <a:r>
              <a:rPr lang="en-US" b="1" dirty="0">
                <a:latin typeface="Times New Roman"/>
                <a:cs typeface="Times New Roman"/>
              </a:rPr>
              <a:t>A</a:t>
            </a:r>
            <a:r>
              <a:rPr lang="en-US" dirty="0"/>
              <a:t> to the unit vector </a:t>
            </a:r>
            <a:r>
              <a:rPr lang="en-US" b="1" dirty="0">
                <a:latin typeface="Times New Roman"/>
                <a:cs typeface="Times New Roman"/>
              </a:rPr>
              <a:t>B</a:t>
            </a:r>
            <a:endParaRPr lang="en-US" dirty="0"/>
          </a:p>
          <a:p>
            <a:r>
              <a:rPr lang="en-US" b="1" i="1" dirty="0">
                <a:latin typeface="Times New Roman"/>
                <a:cs typeface="Times New Roman"/>
              </a:rPr>
              <a:t>V</a:t>
            </a:r>
            <a:r>
              <a:rPr lang="en-US" b="1" baseline="-25000" dirty="0">
                <a:latin typeface="Times New Roman"/>
                <a:cs typeface="Times New Roman"/>
              </a:rPr>
              <a:t>AB</a:t>
            </a:r>
            <a:r>
              <a:rPr lang="en-US" dirty="0"/>
              <a:t> = </a:t>
            </a:r>
            <a:r>
              <a:rPr lang="en-US" b="1" dirty="0">
                <a:latin typeface="Times New Roman"/>
                <a:cs typeface="Times New Roman"/>
              </a:rPr>
              <a:t>B </a:t>
            </a:r>
            <a:r>
              <a:rPr lang="en-US" dirty="0">
                <a:latin typeface="Times New Roman"/>
                <a:cs typeface="Times New Roman"/>
              </a:rPr>
              <a:t>/ </a:t>
            </a:r>
            <a:r>
              <a:rPr lang="en-US" b="1" dirty="0">
                <a:latin typeface="Times New Roman"/>
                <a:cs typeface="Times New Roman"/>
              </a:rPr>
              <a:t>A</a:t>
            </a:r>
            <a:endParaRPr lang="en-US" dirty="0"/>
          </a:p>
          <a:p>
            <a:r>
              <a:rPr lang="en-US" dirty="0"/>
              <a:t>The </a:t>
            </a:r>
            <a:r>
              <a:rPr lang="en-US" dirty="0" err="1"/>
              <a:t>versor</a:t>
            </a:r>
            <a:r>
              <a:rPr lang="en-US" dirty="0"/>
              <a:t> can be repositioned anywhere on the sphere without changing it</a:t>
            </a:r>
          </a:p>
          <a:p>
            <a:r>
              <a:rPr lang="en-US" b="1" i="1" dirty="0">
                <a:latin typeface="Times New Roman"/>
                <a:cs typeface="Times New Roman"/>
              </a:rPr>
              <a:t>V</a:t>
            </a:r>
            <a:r>
              <a:rPr lang="en-US" b="1" baseline="-25000" dirty="0">
                <a:latin typeface="Times New Roman"/>
                <a:cs typeface="Times New Roman"/>
              </a:rPr>
              <a:t>AC</a:t>
            </a:r>
            <a:r>
              <a:rPr lang="en-US" dirty="0"/>
              <a:t> = </a:t>
            </a:r>
            <a:r>
              <a:rPr lang="en-US" b="1" i="1" dirty="0">
                <a:latin typeface="Times New Roman"/>
                <a:cs typeface="Times New Roman"/>
              </a:rPr>
              <a:t>V</a:t>
            </a:r>
            <a:r>
              <a:rPr lang="en-US" b="1" baseline="-25000" dirty="0">
                <a:latin typeface="Times New Roman"/>
                <a:cs typeface="Times New Roman"/>
              </a:rPr>
              <a:t>BC </a:t>
            </a:r>
            <a:r>
              <a:rPr lang="en-US" b="1" dirty="0">
                <a:ln>
                  <a:solidFill>
                    <a:schemeClr val="tx1"/>
                  </a:solidFill>
                </a:ln>
                <a:noFill/>
                <a:latin typeface="Wingdings"/>
                <a:ea typeface="Wingdings"/>
                <a:cs typeface="Wingdings"/>
                <a:sym typeface="Wingdings"/>
              </a:rPr>
              <a:t></a:t>
            </a:r>
            <a:r>
              <a:rPr lang="en-US" b="1" baseline="-25000" dirty="0">
                <a:latin typeface="Times New Roman"/>
                <a:cs typeface="Times New Roman"/>
              </a:rPr>
              <a:t> </a:t>
            </a:r>
            <a:r>
              <a:rPr lang="en-US" b="1" i="1" dirty="0">
                <a:latin typeface="Times New Roman"/>
                <a:cs typeface="Times New Roman"/>
              </a:rPr>
              <a:t>V</a:t>
            </a:r>
            <a:r>
              <a:rPr lang="en-US" b="1" baseline="-25000" dirty="0">
                <a:latin typeface="Times New Roman"/>
                <a:cs typeface="Times New Roman"/>
              </a:rPr>
              <a:t>AB</a:t>
            </a:r>
          </a:p>
          <a:p>
            <a:pPr lvl="1"/>
            <a:r>
              <a:rPr lang="en-US" dirty="0"/>
              <a:t>NOT commutative</a:t>
            </a:r>
          </a:p>
        </p:txBody>
      </p:sp>
      <p:pic>
        <p:nvPicPr>
          <p:cNvPr id="4" name="Content Placeholder 3"/>
          <p:cNvPicPr>
            <a:picLocks noGrp="1" noChangeAspect="1"/>
          </p:cNvPicPr>
          <p:nvPr>
            <p:ph sz="half" idx="2"/>
          </p:nvPr>
        </p:nvPicPr>
        <p:blipFill>
          <a:blip r:embed="rId3"/>
          <a:stretch>
            <a:fillRect/>
          </a:stretch>
        </p:blipFill>
        <p:spPr>
          <a:xfrm>
            <a:off x="4648200" y="1894298"/>
            <a:ext cx="3810000" cy="3831404"/>
          </a:xfrm>
        </p:spPr>
      </p:pic>
      <p:sp>
        <p:nvSpPr>
          <p:cNvPr id="10" name="Slide Number Placeholder 9"/>
          <p:cNvSpPr>
            <a:spLocks noGrp="1"/>
          </p:cNvSpPr>
          <p:nvPr>
            <p:ph type="sldNum" sz="quarter" idx="12"/>
          </p:nvPr>
        </p:nvSpPr>
        <p:spPr/>
        <p:txBody>
          <a:bodyPr/>
          <a:lstStyle/>
          <a:p>
            <a:fld id="{13B72AE3-F8CE-184B-AED5-89DC3EF21753}" type="slidenum">
              <a:rPr lang="en-US" smtClean="0"/>
              <a:t>24</a:t>
            </a:fld>
            <a:endParaRPr lang="en-US"/>
          </a:p>
        </p:txBody>
      </p:sp>
      <p:sp>
        <p:nvSpPr>
          <p:cNvPr id="2" name="Title 1"/>
          <p:cNvSpPr>
            <a:spLocks noGrp="1"/>
          </p:cNvSpPr>
          <p:nvPr>
            <p:ph type="title"/>
          </p:nvPr>
        </p:nvSpPr>
        <p:spPr/>
        <p:txBody>
          <a:bodyPr/>
          <a:lstStyle/>
          <a:p>
            <a:r>
              <a:rPr lang="en-US" dirty="0" err="1"/>
              <a:t>Versors</a:t>
            </a:r>
            <a:r>
              <a:rPr lang="en-US" dirty="0"/>
              <a:t> on Unit Spheres</a:t>
            </a:r>
          </a:p>
        </p:txBody>
      </p:sp>
      <p:sp>
        <p:nvSpPr>
          <p:cNvPr id="6" name="TextBox 5"/>
          <p:cNvSpPr txBox="1"/>
          <p:nvPr/>
        </p:nvSpPr>
        <p:spPr>
          <a:xfrm>
            <a:off x="6658543" y="4278868"/>
            <a:ext cx="580457" cy="369332"/>
          </a:xfrm>
          <a:prstGeom prst="rect">
            <a:avLst/>
          </a:prstGeom>
          <a:noFill/>
        </p:spPr>
        <p:txBody>
          <a:bodyPr wrap="none" rtlCol="0">
            <a:spAutoFit/>
          </a:bodyPr>
          <a:lstStyle/>
          <a:p>
            <a:r>
              <a:rPr lang="en-US" b="1" i="1" dirty="0">
                <a:effectLst>
                  <a:glow rad="101600">
                    <a:schemeClr val="bg2">
                      <a:alpha val="50000"/>
                    </a:schemeClr>
                  </a:glow>
                </a:effectLst>
                <a:latin typeface="Times New Roman"/>
                <a:cs typeface="Times New Roman"/>
              </a:rPr>
              <a:t>V</a:t>
            </a:r>
            <a:r>
              <a:rPr lang="en-US" b="1" baseline="-25000" dirty="0">
                <a:effectLst>
                  <a:glow rad="101600">
                    <a:schemeClr val="bg2">
                      <a:alpha val="50000"/>
                    </a:schemeClr>
                  </a:glow>
                </a:effectLst>
                <a:latin typeface="Times New Roman"/>
                <a:cs typeface="Times New Roman"/>
              </a:rPr>
              <a:t>AB</a:t>
            </a:r>
            <a:endParaRPr lang="en-US" dirty="0">
              <a:effectLst>
                <a:glow rad="101600">
                  <a:schemeClr val="bg2">
                    <a:alpha val="50000"/>
                  </a:schemeClr>
                </a:glow>
              </a:effectLst>
            </a:endParaRPr>
          </a:p>
        </p:txBody>
      </p:sp>
      <p:sp>
        <p:nvSpPr>
          <p:cNvPr id="8" name="TextBox 7"/>
          <p:cNvSpPr txBox="1"/>
          <p:nvPr/>
        </p:nvSpPr>
        <p:spPr>
          <a:xfrm>
            <a:off x="7344343" y="3669268"/>
            <a:ext cx="580457" cy="369332"/>
          </a:xfrm>
          <a:prstGeom prst="rect">
            <a:avLst/>
          </a:prstGeom>
          <a:noFill/>
        </p:spPr>
        <p:txBody>
          <a:bodyPr wrap="none" rtlCol="0">
            <a:spAutoFit/>
          </a:bodyPr>
          <a:lstStyle/>
          <a:p>
            <a:r>
              <a:rPr lang="en-US" b="1" i="1" dirty="0">
                <a:effectLst>
                  <a:glow rad="101600">
                    <a:schemeClr val="bg2">
                      <a:alpha val="50000"/>
                    </a:schemeClr>
                  </a:glow>
                </a:effectLst>
                <a:latin typeface="Times New Roman"/>
                <a:cs typeface="Times New Roman"/>
              </a:rPr>
              <a:t>V</a:t>
            </a:r>
            <a:r>
              <a:rPr lang="en-US" b="1" baseline="-25000" dirty="0">
                <a:effectLst>
                  <a:glow rad="101600">
                    <a:schemeClr val="bg2">
                      <a:alpha val="50000"/>
                    </a:schemeClr>
                  </a:glow>
                </a:effectLst>
                <a:latin typeface="Times New Roman"/>
                <a:cs typeface="Times New Roman"/>
              </a:rPr>
              <a:t>BC</a:t>
            </a:r>
            <a:endParaRPr lang="en-US" dirty="0">
              <a:effectLst>
                <a:glow rad="101600">
                  <a:schemeClr val="bg2">
                    <a:alpha val="50000"/>
                  </a:schemeClr>
                </a:glow>
              </a:effectLst>
            </a:endParaRPr>
          </a:p>
        </p:txBody>
      </p:sp>
      <p:sp>
        <p:nvSpPr>
          <p:cNvPr id="9" name="TextBox 8"/>
          <p:cNvSpPr txBox="1"/>
          <p:nvPr/>
        </p:nvSpPr>
        <p:spPr>
          <a:xfrm>
            <a:off x="5972743" y="3200400"/>
            <a:ext cx="588948" cy="369332"/>
          </a:xfrm>
          <a:prstGeom prst="rect">
            <a:avLst/>
          </a:prstGeom>
          <a:noFill/>
        </p:spPr>
        <p:txBody>
          <a:bodyPr wrap="none" rtlCol="0">
            <a:spAutoFit/>
          </a:bodyPr>
          <a:lstStyle/>
          <a:p>
            <a:r>
              <a:rPr lang="en-US" b="1" i="1" dirty="0">
                <a:effectLst>
                  <a:glow rad="101600">
                    <a:schemeClr val="bg2">
                      <a:alpha val="50000"/>
                    </a:schemeClr>
                  </a:glow>
                </a:effectLst>
                <a:latin typeface="Times New Roman"/>
                <a:cs typeface="Times New Roman"/>
              </a:rPr>
              <a:t>V</a:t>
            </a:r>
            <a:r>
              <a:rPr lang="en-US" b="1" baseline="-25000" dirty="0">
                <a:effectLst>
                  <a:glow rad="101600">
                    <a:schemeClr val="bg2">
                      <a:alpha val="50000"/>
                    </a:schemeClr>
                  </a:glow>
                </a:effectLst>
                <a:latin typeface="Times New Roman"/>
                <a:cs typeface="Times New Roman"/>
              </a:rPr>
              <a:t>AC</a:t>
            </a:r>
            <a:endParaRPr lang="en-US" dirty="0">
              <a:effectLst>
                <a:glow rad="101600">
                  <a:schemeClr val="bg2">
                    <a:alpha val="50000"/>
                  </a:schemeClr>
                </a:glow>
              </a:effectLst>
            </a:endParaRPr>
          </a:p>
        </p:txBody>
      </p:sp>
    </p:spTree>
    <p:extLst>
      <p:ext uri="{BB962C8B-B14F-4D97-AF65-F5344CB8AC3E}">
        <p14:creationId xmlns:p14="http://schemas.microsoft.com/office/powerpoint/2010/main" val="286941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Versor</a:t>
            </a:r>
            <a:r>
              <a:rPr lang="en-US" dirty="0"/>
              <a:t> Addition</a:t>
            </a:r>
          </a:p>
        </p:txBody>
      </p:sp>
      <p:sp>
        <p:nvSpPr>
          <p:cNvPr id="5" name="Content Placeholder 4"/>
          <p:cNvSpPr>
            <a:spLocks noGrp="1"/>
          </p:cNvSpPr>
          <p:nvPr>
            <p:ph idx="1"/>
          </p:nvPr>
        </p:nvSpPr>
        <p:spPr/>
        <p:txBody>
          <a:bodyPr/>
          <a:lstStyle/>
          <a:p>
            <a:r>
              <a:rPr lang="en-US" dirty="0"/>
              <a:t>Adding two </a:t>
            </a:r>
            <a:r>
              <a:rPr lang="en-US" dirty="0" err="1"/>
              <a:t>versors</a:t>
            </a:r>
            <a:r>
              <a:rPr lang="en-US" dirty="0"/>
              <a:t> is analogous to averaging them.</a:t>
            </a:r>
          </a:p>
          <a:p>
            <a:r>
              <a:rPr lang="en-US" b="1" u="sng" dirty="0"/>
              <a:t>Do NOT use </a:t>
            </a:r>
            <a:r>
              <a:rPr lang="en-US" b="1" u="sng" dirty="0" err="1"/>
              <a:t>versor</a:t>
            </a:r>
            <a:r>
              <a:rPr lang="en-US" b="1" u="sng" dirty="0"/>
              <a:t> addition with gradient descent</a:t>
            </a:r>
          </a:p>
          <a:p>
            <a:pPr lvl="1"/>
            <a:r>
              <a:rPr lang="en-US" dirty="0"/>
              <a:t>Use composition instead:</a:t>
            </a:r>
          </a:p>
          <a:p>
            <a:pPr lvl="1"/>
            <a:r>
              <a:rPr lang="en-US" b="1" i="1" dirty="0">
                <a:latin typeface="Times New Roman"/>
                <a:cs typeface="Times New Roman"/>
              </a:rPr>
              <a:t>V</a:t>
            </a:r>
            <a:r>
              <a:rPr lang="en-US" i="1" baseline="-25000" dirty="0">
                <a:latin typeface="Times New Roman"/>
                <a:cs typeface="Times New Roman"/>
              </a:rPr>
              <a:t>t</a:t>
            </a:r>
            <a:r>
              <a:rPr lang="en-US" baseline="-25000" dirty="0">
                <a:latin typeface="Times New Roman"/>
                <a:cs typeface="Times New Roman"/>
              </a:rPr>
              <a:t>+1</a:t>
            </a:r>
            <a:r>
              <a:rPr lang="en-US" dirty="0">
                <a:latin typeface="Times New Roman"/>
                <a:cs typeface="Times New Roman"/>
              </a:rPr>
              <a:t>=</a:t>
            </a:r>
            <a:r>
              <a:rPr lang="en-US" dirty="0" err="1">
                <a:latin typeface="Times New Roman"/>
                <a:cs typeface="Times New Roman"/>
              </a:rPr>
              <a:t>d</a:t>
            </a:r>
            <a:r>
              <a:rPr lang="en-US" b="1" i="1" dirty="0" err="1">
                <a:latin typeface="Times New Roman"/>
                <a:cs typeface="Times New Roman"/>
              </a:rPr>
              <a:t>V</a:t>
            </a:r>
            <a:r>
              <a:rPr lang="en-US" baseline="-25000" dirty="0" err="1">
                <a:latin typeface="Times New Roman"/>
                <a:cs typeface="Times New Roman"/>
              </a:rPr>
              <a:t>t</a:t>
            </a:r>
            <a:r>
              <a:rPr lang="en-US" b="1" baseline="-25000" dirty="0">
                <a:latin typeface="Times New Roman"/>
                <a:cs typeface="Times New Roman"/>
              </a:rPr>
              <a:t> </a:t>
            </a:r>
            <a:r>
              <a:rPr lang="en-US" b="1" dirty="0">
                <a:ln>
                  <a:solidFill>
                    <a:schemeClr val="tx1"/>
                  </a:solidFill>
                </a:ln>
                <a:noFill/>
                <a:latin typeface="Wingdings"/>
                <a:ea typeface="Wingdings"/>
                <a:cs typeface="Wingdings"/>
                <a:sym typeface="Wingdings"/>
              </a:rPr>
              <a:t></a:t>
            </a:r>
            <a:r>
              <a:rPr lang="en-US" b="1" baseline="-25000" dirty="0">
                <a:latin typeface="Times New Roman"/>
                <a:cs typeface="Times New Roman"/>
              </a:rPr>
              <a:t> </a:t>
            </a:r>
            <a:r>
              <a:rPr lang="en-US" b="1" i="1" dirty="0" err="1">
                <a:latin typeface="Times New Roman"/>
                <a:cs typeface="Times New Roman"/>
              </a:rPr>
              <a:t>V</a:t>
            </a:r>
            <a:r>
              <a:rPr lang="en-US" baseline="-25000" dirty="0" err="1">
                <a:latin typeface="Times New Roman"/>
                <a:cs typeface="Times New Roman"/>
              </a:rPr>
              <a:t>t</a:t>
            </a:r>
            <a:endParaRPr lang="en-US" baseline="-25000" dirty="0"/>
          </a:p>
        </p:txBody>
      </p:sp>
      <p:sp>
        <p:nvSpPr>
          <p:cNvPr id="6" name="Slide Number Placeholder 5"/>
          <p:cNvSpPr>
            <a:spLocks noGrp="1"/>
          </p:cNvSpPr>
          <p:nvPr>
            <p:ph type="sldNum" sz="quarter" idx="12"/>
          </p:nvPr>
        </p:nvSpPr>
        <p:spPr/>
        <p:txBody>
          <a:bodyPr/>
          <a:lstStyle/>
          <a:p>
            <a:fld id="{13B72AE3-F8CE-184B-AED5-89DC3EF21753}" type="slidenum">
              <a:rPr lang="en-US" smtClean="0"/>
              <a:t>25</a:t>
            </a:fld>
            <a:endParaRPr lang="en-US"/>
          </a:p>
        </p:txBody>
      </p:sp>
    </p:spTree>
    <p:extLst>
      <p:ext uri="{BB962C8B-B14F-4D97-AF65-F5344CB8AC3E}">
        <p14:creationId xmlns:p14="http://schemas.microsoft.com/office/powerpoint/2010/main" val="2732504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Optimization of </a:t>
            </a:r>
            <a:r>
              <a:rPr lang="en-US" dirty="0" err="1"/>
              <a:t>Versors</a:t>
            </a:r>
            <a:endParaRPr lang="en-US" dirty="0"/>
          </a:p>
        </p:txBody>
      </p:sp>
      <p:sp>
        <p:nvSpPr>
          <p:cNvPr id="3" name="Content Placeholder 2"/>
          <p:cNvSpPr>
            <a:spLocks noGrp="1"/>
          </p:cNvSpPr>
          <p:nvPr>
            <p:ph idx="1"/>
          </p:nvPr>
        </p:nvSpPr>
        <p:spPr/>
        <p:txBody>
          <a:bodyPr/>
          <a:lstStyle/>
          <a:p>
            <a:r>
              <a:rPr lang="en-US" dirty="0" err="1"/>
              <a:t>Versor</a:t>
            </a:r>
            <a:r>
              <a:rPr lang="en-US" dirty="0"/>
              <a:t> angle should be scaled using an exponent</a:t>
            </a:r>
          </a:p>
          <a:p>
            <a:r>
              <a:rPr lang="en-US" b="1" i="1" dirty="0" err="1">
                <a:latin typeface="Times New Roman"/>
                <a:cs typeface="Times New Roman"/>
              </a:rPr>
              <a:t>V</a:t>
            </a:r>
            <a:r>
              <a:rPr lang="en-US" i="1" baseline="30000" dirty="0" err="1">
                <a:latin typeface="Times New Roman"/>
                <a:cs typeface="Times New Roman"/>
              </a:rPr>
              <a:t>w</a:t>
            </a:r>
            <a:r>
              <a:rPr lang="en-US" dirty="0"/>
              <a:t> will rotate by </a:t>
            </a:r>
            <a:r>
              <a:rPr lang="en-US" i="1" dirty="0">
                <a:latin typeface="Times New Roman"/>
                <a:cs typeface="Times New Roman"/>
              </a:rPr>
              <a:t>w</a:t>
            </a:r>
            <a:r>
              <a:rPr lang="en-US" i="1" baseline="30000" dirty="0">
                <a:latin typeface="Times New Roman"/>
                <a:cs typeface="Times New Roman"/>
              </a:rPr>
              <a:t> </a:t>
            </a:r>
            <a:r>
              <a:rPr lang="en-US" dirty="0"/>
              <a:t>times as much as </a:t>
            </a:r>
            <a:r>
              <a:rPr lang="en-US" b="1" i="1" dirty="0">
                <a:latin typeface="Times New Roman"/>
                <a:cs typeface="Times New Roman"/>
              </a:rPr>
              <a:t>V</a:t>
            </a:r>
          </a:p>
          <a:p>
            <a:pPr lvl="1"/>
            <a:r>
              <a:rPr lang="en-US" dirty="0" err="1"/>
              <a:t>Θ</a:t>
            </a:r>
            <a:r>
              <a:rPr lang="en-US" dirty="0"/>
              <a:t>(</a:t>
            </a:r>
            <a:r>
              <a:rPr lang="en-US" b="1" i="1" dirty="0" err="1">
                <a:latin typeface="Times New Roman"/>
                <a:cs typeface="Times New Roman"/>
              </a:rPr>
              <a:t>V</a:t>
            </a:r>
            <a:r>
              <a:rPr lang="en-US" i="1" baseline="30000" dirty="0" err="1">
                <a:latin typeface="Times New Roman"/>
                <a:cs typeface="Times New Roman"/>
              </a:rPr>
              <a:t>w</a:t>
            </a:r>
            <a:r>
              <a:rPr lang="en-US" dirty="0"/>
              <a:t>) = </a:t>
            </a:r>
            <a:r>
              <a:rPr lang="en-US" i="1" dirty="0" err="1">
                <a:latin typeface="Times New Roman"/>
                <a:cs typeface="Times New Roman"/>
              </a:rPr>
              <a:t>wθ</a:t>
            </a:r>
            <a:r>
              <a:rPr lang="en-US" i="1" dirty="0">
                <a:latin typeface="Times New Roman"/>
                <a:cs typeface="Times New Roman"/>
              </a:rPr>
              <a:t>, </a:t>
            </a:r>
            <a:r>
              <a:rPr lang="en-US" dirty="0"/>
              <a:t>where </a:t>
            </a:r>
            <a:r>
              <a:rPr lang="en-US" dirty="0" err="1"/>
              <a:t>Θ</a:t>
            </a:r>
            <a:r>
              <a:rPr lang="en-US" dirty="0"/>
              <a:t>(</a:t>
            </a:r>
            <a:r>
              <a:rPr lang="en-US" b="1" i="1" dirty="0">
                <a:latin typeface="Times New Roman"/>
                <a:cs typeface="Times New Roman"/>
              </a:rPr>
              <a:t>V</a:t>
            </a:r>
            <a:r>
              <a:rPr lang="en-US" dirty="0"/>
              <a:t>)=</a:t>
            </a:r>
            <a:r>
              <a:rPr lang="en-US" i="1" dirty="0" err="1">
                <a:latin typeface="Times New Roman"/>
                <a:cs typeface="Times New Roman"/>
              </a:rPr>
              <a:t>θ</a:t>
            </a:r>
            <a:endParaRPr lang="en-US" dirty="0"/>
          </a:p>
          <a:p>
            <a:r>
              <a:rPr lang="en-US" dirty="0" err="1"/>
              <a:t>Versor</a:t>
            </a:r>
            <a:r>
              <a:rPr lang="en-US" dirty="0"/>
              <a:t> increment rule:</a:t>
            </a:r>
          </a:p>
        </p:txBody>
      </p:sp>
      <p:sp>
        <p:nvSpPr>
          <p:cNvPr id="5" name="Slide Number Placeholder 4"/>
          <p:cNvSpPr>
            <a:spLocks noGrp="1"/>
          </p:cNvSpPr>
          <p:nvPr>
            <p:ph type="sldNum" sz="quarter" idx="12"/>
          </p:nvPr>
        </p:nvSpPr>
        <p:spPr/>
        <p:txBody>
          <a:bodyPr/>
          <a:lstStyle/>
          <a:p>
            <a:fld id="{13B72AE3-F8CE-184B-AED5-89DC3EF21753}" type="slidenum">
              <a:rPr lang="en-US" smtClean="0"/>
              <a:t>26</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590974752"/>
              </p:ext>
            </p:extLst>
          </p:nvPr>
        </p:nvGraphicFramePr>
        <p:xfrm>
          <a:off x="1219200" y="4572000"/>
          <a:ext cx="1879600" cy="1016000"/>
        </p:xfrm>
        <a:graphic>
          <a:graphicData uri="http://schemas.openxmlformats.org/presentationml/2006/ole">
            <mc:AlternateContent xmlns:mc="http://schemas.openxmlformats.org/markup-compatibility/2006">
              <mc:Choice xmlns:v="urn:schemas-microsoft-com:vml" Requires="v">
                <p:oleObj spid="_x0000_s8255" name="Equation" r:id="rId3" imgW="939800" imgH="508000" progId="Equation.3">
                  <p:embed/>
                </p:oleObj>
              </mc:Choice>
              <mc:Fallback>
                <p:oleObj name="Equation" r:id="rId3" imgW="939800" imgH="508000" progId="Equation.3">
                  <p:embed/>
                  <p:pic>
                    <p:nvPicPr>
                      <p:cNvPr id="0" name=""/>
                      <p:cNvPicPr/>
                      <p:nvPr/>
                    </p:nvPicPr>
                    <p:blipFill>
                      <a:blip r:embed="rId4"/>
                      <a:stretch>
                        <a:fillRect/>
                      </a:stretch>
                    </p:blipFill>
                    <p:spPr>
                      <a:xfrm>
                        <a:off x="1219200" y="4572000"/>
                        <a:ext cx="1879600" cy="1016000"/>
                      </a:xfrm>
                      <a:prstGeom prst="rect">
                        <a:avLst/>
                      </a:prstGeom>
                    </p:spPr>
                  </p:pic>
                </p:oleObj>
              </mc:Fallback>
            </mc:AlternateContent>
          </a:graphicData>
        </a:graphic>
      </p:graphicFrame>
    </p:spTree>
    <p:extLst>
      <p:ext uri="{BB962C8B-B14F-4D97-AF65-F5344CB8AC3E}">
        <p14:creationId xmlns:p14="http://schemas.microsoft.com/office/powerpoint/2010/main" val="329583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Rigid 3D Transform</a:t>
            </a:r>
          </a:p>
        </p:txBody>
      </p:sp>
      <p:sp>
        <p:nvSpPr>
          <p:cNvPr id="3" name="Content Placeholder 2"/>
          <p:cNvSpPr>
            <a:spLocks noGrp="1"/>
          </p:cNvSpPr>
          <p:nvPr>
            <p:ph idx="1"/>
          </p:nvPr>
        </p:nvSpPr>
        <p:spPr/>
        <p:txBody>
          <a:bodyPr>
            <a:normAutofit lnSpcReduction="10000"/>
          </a:bodyPr>
          <a:lstStyle/>
          <a:p>
            <a:r>
              <a:rPr lang="en-US" dirty="0"/>
              <a:t>Use </a:t>
            </a:r>
            <a:r>
              <a:rPr lang="en-US" dirty="0" err="1"/>
              <a:t>versor</a:t>
            </a:r>
            <a:r>
              <a:rPr lang="en-US" dirty="0"/>
              <a:t> instead of </a:t>
            </a:r>
            <a:r>
              <a:rPr lang="en-US" dirty="0" err="1"/>
              <a:t>phasors</a:t>
            </a:r>
            <a:r>
              <a:rPr lang="en-US" dirty="0"/>
              <a:t>/polar coordinates</a:t>
            </a:r>
          </a:p>
          <a:p>
            <a:r>
              <a:rPr lang="en-US" i="1" dirty="0">
                <a:latin typeface="Times New Roman"/>
                <a:cs typeface="Times New Roman"/>
              </a:rPr>
              <a:t>P’ = </a:t>
            </a:r>
            <a:r>
              <a:rPr lang="en-US" b="1" i="1" dirty="0">
                <a:latin typeface="Times New Roman"/>
                <a:cs typeface="Times New Roman"/>
              </a:rPr>
              <a:t>V</a:t>
            </a:r>
            <a:r>
              <a:rPr lang="en-US" dirty="0">
                <a:latin typeface="Zapf Dingbats"/>
                <a:ea typeface="Zapf Dingbats"/>
                <a:cs typeface="Zapf Dingbats"/>
                <a:sym typeface="Zapf Dingbats"/>
              </a:rPr>
              <a:t>★</a:t>
            </a:r>
            <a:r>
              <a:rPr lang="en-US" dirty="0">
                <a:latin typeface="Times New Roman"/>
                <a:cs typeface="Times New Roman"/>
              </a:rPr>
              <a:t>(</a:t>
            </a:r>
            <a:r>
              <a:rPr lang="en-US" i="1" dirty="0">
                <a:latin typeface="Times New Roman"/>
                <a:cs typeface="Times New Roman"/>
              </a:rPr>
              <a:t>P</a:t>
            </a:r>
            <a:r>
              <a:rPr lang="en-US" dirty="0">
                <a:latin typeface="Times New Roman"/>
                <a:cs typeface="Times New Roman"/>
              </a:rPr>
              <a:t>-</a:t>
            </a:r>
            <a:r>
              <a:rPr lang="en-US" i="1" dirty="0">
                <a:latin typeface="Times New Roman"/>
                <a:cs typeface="Times New Roman"/>
              </a:rPr>
              <a:t>C</a:t>
            </a:r>
            <a:r>
              <a:rPr lang="en-US" dirty="0">
                <a:latin typeface="Times New Roman"/>
                <a:cs typeface="Times New Roman"/>
              </a:rPr>
              <a:t>)</a:t>
            </a:r>
            <a:r>
              <a:rPr lang="en-US" i="1" dirty="0">
                <a:latin typeface="Times New Roman"/>
                <a:cs typeface="Times New Roman"/>
              </a:rPr>
              <a:t> </a:t>
            </a:r>
            <a:r>
              <a:rPr lang="en-US" dirty="0">
                <a:latin typeface="Times New Roman"/>
                <a:cs typeface="Times New Roman"/>
              </a:rPr>
              <a:t>+</a:t>
            </a:r>
            <a:r>
              <a:rPr lang="en-US" i="1" dirty="0">
                <a:latin typeface="Times New Roman"/>
                <a:cs typeface="Times New Roman"/>
              </a:rPr>
              <a:t>C</a:t>
            </a:r>
          </a:p>
          <a:p>
            <a:r>
              <a:rPr lang="en-US" i="1" dirty="0">
                <a:latin typeface="Times New Roman"/>
                <a:cs typeface="Times New Roman"/>
              </a:rPr>
              <a:t>P’ = </a:t>
            </a:r>
            <a:r>
              <a:rPr lang="en-US" b="1" i="1" dirty="0">
                <a:latin typeface="Times New Roman"/>
                <a:cs typeface="Times New Roman"/>
              </a:rPr>
              <a:t>V</a:t>
            </a:r>
            <a:r>
              <a:rPr lang="en-US" dirty="0">
                <a:latin typeface="Zapf Dingbats"/>
                <a:ea typeface="Zapf Dingbats"/>
                <a:cs typeface="Zapf Dingbats"/>
                <a:sym typeface="Zapf Dingbats"/>
              </a:rPr>
              <a:t>★</a:t>
            </a:r>
            <a:r>
              <a:rPr lang="en-US" i="1" dirty="0">
                <a:latin typeface="Times New Roman"/>
                <a:cs typeface="Times New Roman"/>
              </a:rPr>
              <a:t>P </a:t>
            </a:r>
            <a:r>
              <a:rPr lang="en-US" dirty="0">
                <a:latin typeface="Times New Roman"/>
                <a:cs typeface="Times New Roman"/>
              </a:rPr>
              <a:t>+ </a:t>
            </a:r>
            <a:r>
              <a:rPr lang="en-US" i="1" dirty="0">
                <a:latin typeface="Times New Roman"/>
                <a:cs typeface="Times New Roman"/>
              </a:rPr>
              <a:t>T</a:t>
            </a:r>
            <a:r>
              <a:rPr lang="en-US" dirty="0">
                <a:latin typeface="Times New Roman"/>
                <a:cs typeface="Times New Roman"/>
              </a:rPr>
              <a:t>, where </a:t>
            </a:r>
            <a:r>
              <a:rPr lang="en-US" i="1" dirty="0">
                <a:latin typeface="Times New Roman"/>
                <a:cs typeface="Times New Roman"/>
              </a:rPr>
              <a:t>T</a:t>
            </a:r>
            <a:r>
              <a:rPr lang="en-US" dirty="0">
                <a:latin typeface="Times New Roman"/>
                <a:cs typeface="Times New Roman"/>
              </a:rPr>
              <a:t>=</a:t>
            </a:r>
            <a:r>
              <a:rPr lang="en-US" i="1" dirty="0">
                <a:latin typeface="Times New Roman"/>
                <a:cs typeface="Times New Roman"/>
              </a:rPr>
              <a:t>C</a:t>
            </a:r>
            <a:r>
              <a:rPr lang="en-US" dirty="0">
                <a:latin typeface="Times New Roman"/>
                <a:cs typeface="Times New Roman"/>
              </a:rPr>
              <a:t>-</a:t>
            </a:r>
            <a:r>
              <a:rPr lang="en-US" b="1" i="1" dirty="0">
                <a:latin typeface="Times New Roman"/>
                <a:cs typeface="Times New Roman"/>
              </a:rPr>
              <a:t>V</a:t>
            </a:r>
            <a:r>
              <a:rPr lang="en-US" dirty="0">
                <a:latin typeface="Zapf Dingbats"/>
                <a:ea typeface="Zapf Dingbats"/>
                <a:cs typeface="Zapf Dingbats"/>
                <a:sym typeface="Zapf Dingbats"/>
              </a:rPr>
              <a:t>★</a:t>
            </a:r>
            <a:r>
              <a:rPr lang="en-US" i="1" dirty="0">
                <a:latin typeface="Times New Roman"/>
                <a:cs typeface="Times New Roman"/>
              </a:rPr>
              <a:t>C</a:t>
            </a:r>
          </a:p>
          <a:p>
            <a:r>
              <a:rPr lang="en-US" i="1" dirty="0">
                <a:latin typeface="Times New Roman"/>
                <a:cs typeface="Times New Roman"/>
              </a:rPr>
              <a:t>P </a:t>
            </a:r>
            <a:r>
              <a:rPr lang="en-US" dirty="0"/>
              <a:t>= point, </a:t>
            </a:r>
            <a:r>
              <a:rPr lang="en-US" i="1" dirty="0">
                <a:latin typeface="Times New Roman"/>
                <a:cs typeface="Times New Roman"/>
              </a:rPr>
              <a:t>T </a:t>
            </a:r>
            <a:r>
              <a:rPr lang="en-US" dirty="0"/>
              <a:t>= translation, </a:t>
            </a:r>
            <a:r>
              <a:rPr lang="en-US" i="1" dirty="0">
                <a:latin typeface="Times New Roman"/>
                <a:cs typeface="Times New Roman"/>
              </a:rPr>
              <a:t>C </a:t>
            </a:r>
            <a:r>
              <a:rPr lang="en-US" dirty="0"/>
              <a:t>= fixed point, </a:t>
            </a:r>
            <a:r>
              <a:rPr lang="en-US" b="1" i="1" dirty="0">
                <a:latin typeface="Times New Roman"/>
                <a:cs typeface="Times New Roman"/>
              </a:rPr>
              <a:t>V</a:t>
            </a:r>
            <a:r>
              <a:rPr lang="en-US" dirty="0"/>
              <a:t> = </a:t>
            </a:r>
            <a:r>
              <a:rPr lang="en-US" dirty="0" err="1"/>
              <a:t>versor</a:t>
            </a:r>
            <a:endParaRPr lang="en-US" dirty="0"/>
          </a:p>
          <a:p>
            <a:r>
              <a:rPr lang="en-US" dirty="0"/>
              <a:t>Represented by 6 parameters:</a:t>
            </a:r>
          </a:p>
          <a:p>
            <a:pPr lvl="1"/>
            <a:r>
              <a:rPr lang="en-US" dirty="0"/>
              <a:t>3 for </a:t>
            </a:r>
            <a:r>
              <a:rPr lang="en-US" dirty="0" err="1"/>
              <a:t>versor</a:t>
            </a:r>
            <a:endParaRPr lang="en-US" dirty="0"/>
          </a:p>
          <a:p>
            <a:pPr lvl="1"/>
            <a:r>
              <a:rPr lang="en-US" dirty="0"/>
              <a:t>3 for shifted center</a:t>
            </a:r>
          </a:p>
          <a:p>
            <a:endParaRPr lang="en-US" dirty="0"/>
          </a:p>
        </p:txBody>
      </p:sp>
      <p:sp>
        <p:nvSpPr>
          <p:cNvPr id="4" name="Slide Number Placeholder 3"/>
          <p:cNvSpPr>
            <a:spLocks noGrp="1"/>
          </p:cNvSpPr>
          <p:nvPr>
            <p:ph type="sldNum" sz="quarter" idx="12"/>
          </p:nvPr>
        </p:nvSpPr>
        <p:spPr/>
        <p:txBody>
          <a:bodyPr/>
          <a:lstStyle/>
          <a:p>
            <a:fld id="{13B72AE3-F8CE-184B-AED5-89DC3EF21753}" type="slidenum">
              <a:rPr lang="en-US" smtClean="0"/>
              <a:t>27</a:t>
            </a:fld>
            <a:endParaRPr lang="en-US"/>
          </a:p>
        </p:txBody>
      </p:sp>
    </p:spTree>
    <p:extLst>
      <p:ext uri="{BB962C8B-B14F-4D97-AF65-F5344CB8AC3E}">
        <p14:creationId xmlns:p14="http://schemas.microsoft.com/office/powerpoint/2010/main" val="33098394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1"/>
          </p:nvPr>
        </p:nvSpPr>
        <p:spPr/>
        <p:txBody>
          <a:bodyPr>
            <a:normAutofit/>
          </a:bodyPr>
          <a:lstStyle/>
          <a:p>
            <a:r>
              <a:rPr lang="en-US" dirty="0"/>
              <a:t>The 3 elementary quaternions are the 3 orthogonally-oriented right </a:t>
            </a:r>
            <a:r>
              <a:rPr lang="en-US" dirty="0" err="1"/>
              <a:t>versors</a:t>
            </a:r>
            <a:r>
              <a:rPr lang="en-US" dirty="0"/>
              <a:t> (</a:t>
            </a:r>
            <a:r>
              <a:rPr lang="en-US" b="1" i="1" dirty="0" err="1">
                <a:latin typeface="Times New Roman"/>
                <a:cs typeface="Times New Roman"/>
              </a:rPr>
              <a:t>i</a:t>
            </a:r>
            <a:r>
              <a:rPr lang="en-US" dirty="0" err="1">
                <a:latin typeface="Times New Roman"/>
                <a:cs typeface="Times New Roman"/>
              </a:rPr>
              <a:t>,</a:t>
            </a:r>
            <a:r>
              <a:rPr lang="en-US" b="1" i="1" dirty="0" err="1">
                <a:latin typeface="Times New Roman"/>
                <a:cs typeface="Times New Roman"/>
              </a:rPr>
              <a:t>j</a:t>
            </a:r>
            <a:r>
              <a:rPr lang="en-US" dirty="0" err="1">
                <a:latin typeface="Times New Roman"/>
                <a:cs typeface="Times New Roman"/>
              </a:rPr>
              <a:t>,</a:t>
            </a:r>
            <a:r>
              <a:rPr lang="en-US" b="1" i="1" dirty="0" err="1">
                <a:latin typeface="Times New Roman"/>
                <a:cs typeface="Times New Roman"/>
              </a:rPr>
              <a:t>k</a:t>
            </a:r>
            <a:r>
              <a:rPr lang="en-US" dirty="0"/>
              <a:t>):</a:t>
            </a:r>
          </a:p>
          <a:p>
            <a:pPr marL="320040" lvl="1" indent="0">
              <a:buNone/>
            </a:pPr>
            <a:r>
              <a:rPr lang="en-US" dirty="0"/>
              <a:t>-</a:t>
            </a:r>
            <a:r>
              <a:rPr lang="en-US" b="1" i="1" dirty="0" err="1">
                <a:latin typeface="Times New Roman"/>
                <a:cs typeface="Times New Roman"/>
              </a:rPr>
              <a:t>i</a:t>
            </a:r>
            <a:r>
              <a:rPr lang="en-US" b="1" i="1" dirty="0">
                <a:latin typeface="Times New Roman"/>
                <a:cs typeface="Times New Roman"/>
              </a:rPr>
              <a:t> </a:t>
            </a:r>
            <a:r>
              <a:rPr lang="en-US" dirty="0"/>
              <a:t>= </a:t>
            </a:r>
            <a:r>
              <a:rPr lang="en-US" b="1" i="1" dirty="0">
                <a:latin typeface="Times New Roman"/>
                <a:cs typeface="Times New Roman"/>
              </a:rPr>
              <a:t>k </a:t>
            </a:r>
            <a:r>
              <a:rPr lang="en-US" b="1" dirty="0">
                <a:ln>
                  <a:solidFill>
                    <a:schemeClr val="tx1"/>
                  </a:solidFill>
                </a:ln>
                <a:noFill/>
                <a:latin typeface="Wingdings"/>
                <a:ea typeface="Wingdings"/>
                <a:cs typeface="Wingdings"/>
                <a:sym typeface="Wingdings"/>
              </a:rPr>
              <a:t></a:t>
            </a:r>
            <a:r>
              <a:rPr lang="en-US" b="1" i="1" dirty="0">
                <a:latin typeface="Times New Roman"/>
                <a:cs typeface="Times New Roman"/>
              </a:rPr>
              <a:t> j</a:t>
            </a:r>
            <a:endParaRPr lang="en-US" dirty="0"/>
          </a:p>
          <a:p>
            <a:pPr marL="320040" lvl="1" indent="0">
              <a:buNone/>
            </a:pPr>
            <a:r>
              <a:rPr lang="en-US" dirty="0"/>
              <a:t>-</a:t>
            </a:r>
            <a:r>
              <a:rPr lang="en-US" b="1" i="1" dirty="0">
                <a:latin typeface="Times New Roman"/>
                <a:cs typeface="Times New Roman"/>
              </a:rPr>
              <a:t>j </a:t>
            </a:r>
            <a:r>
              <a:rPr lang="en-US" dirty="0"/>
              <a:t>= </a:t>
            </a:r>
            <a:r>
              <a:rPr lang="en-US" b="1" i="1" dirty="0" err="1">
                <a:latin typeface="Times New Roman"/>
                <a:cs typeface="Times New Roman"/>
              </a:rPr>
              <a:t>i</a:t>
            </a:r>
            <a:r>
              <a:rPr lang="en-US" b="1" i="1" dirty="0">
                <a:latin typeface="Times New Roman"/>
                <a:cs typeface="Times New Roman"/>
              </a:rPr>
              <a:t> </a:t>
            </a:r>
            <a:r>
              <a:rPr lang="en-US" b="1" dirty="0">
                <a:ln>
                  <a:solidFill>
                    <a:schemeClr val="tx1"/>
                  </a:solidFill>
                </a:ln>
                <a:noFill/>
                <a:latin typeface="Wingdings"/>
                <a:ea typeface="Wingdings"/>
                <a:cs typeface="Wingdings"/>
                <a:sym typeface="Wingdings"/>
              </a:rPr>
              <a:t></a:t>
            </a:r>
            <a:r>
              <a:rPr lang="en-US" b="1" i="1" dirty="0">
                <a:latin typeface="Times New Roman"/>
                <a:cs typeface="Times New Roman"/>
              </a:rPr>
              <a:t> k</a:t>
            </a:r>
            <a:endParaRPr lang="en-US" dirty="0"/>
          </a:p>
          <a:p>
            <a:pPr marL="320040" lvl="1" indent="0">
              <a:buNone/>
            </a:pPr>
            <a:r>
              <a:rPr lang="en-US" dirty="0"/>
              <a:t>-</a:t>
            </a:r>
            <a:r>
              <a:rPr lang="en-US" b="1" i="1" dirty="0">
                <a:latin typeface="Times New Roman"/>
                <a:cs typeface="Times New Roman"/>
              </a:rPr>
              <a:t>k </a:t>
            </a:r>
            <a:r>
              <a:rPr lang="en-US" dirty="0"/>
              <a:t>= </a:t>
            </a:r>
            <a:r>
              <a:rPr lang="en-US" b="1" i="1" dirty="0">
                <a:latin typeface="Times New Roman"/>
                <a:cs typeface="Times New Roman"/>
              </a:rPr>
              <a:t>j </a:t>
            </a:r>
            <a:r>
              <a:rPr lang="en-US" b="1" dirty="0">
                <a:ln>
                  <a:solidFill>
                    <a:schemeClr val="tx1"/>
                  </a:solidFill>
                </a:ln>
                <a:noFill/>
                <a:latin typeface="Wingdings"/>
                <a:ea typeface="Wingdings"/>
                <a:cs typeface="Wingdings"/>
                <a:sym typeface="Wingdings"/>
              </a:rPr>
              <a:t></a:t>
            </a:r>
            <a:r>
              <a:rPr lang="en-US" b="1" i="1" dirty="0">
                <a:latin typeface="Times New Roman"/>
                <a:cs typeface="Times New Roman"/>
              </a:rPr>
              <a:t> </a:t>
            </a:r>
            <a:r>
              <a:rPr lang="en-US" b="1" i="1" dirty="0" err="1">
                <a:latin typeface="Times New Roman"/>
                <a:cs typeface="Times New Roman"/>
              </a:rPr>
              <a:t>i</a:t>
            </a:r>
            <a:endParaRPr lang="en-US" dirty="0"/>
          </a:p>
          <a:p>
            <a:pPr marL="320040" lvl="1" indent="0">
              <a:buNone/>
            </a:pPr>
            <a:endParaRPr lang="en-US" dirty="0"/>
          </a:p>
        </p:txBody>
      </p:sp>
      <p:sp>
        <p:nvSpPr>
          <p:cNvPr id="20" name="Slide Number Placeholder 19"/>
          <p:cNvSpPr>
            <a:spLocks noGrp="1"/>
          </p:cNvSpPr>
          <p:nvPr>
            <p:ph type="sldNum" sz="quarter" idx="12"/>
          </p:nvPr>
        </p:nvSpPr>
        <p:spPr/>
        <p:txBody>
          <a:bodyPr/>
          <a:lstStyle/>
          <a:p>
            <a:fld id="{13B72AE3-F8CE-184B-AED5-89DC3EF21753}" type="slidenum">
              <a:rPr lang="en-US" smtClean="0"/>
              <a:t>28</a:t>
            </a:fld>
            <a:endParaRPr lang="en-US"/>
          </a:p>
        </p:txBody>
      </p:sp>
      <p:sp>
        <p:nvSpPr>
          <p:cNvPr id="2" name="Title 1"/>
          <p:cNvSpPr>
            <a:spLocks noGrp="1"/>
          </p:cNvSpPr>
          <p:nvPr>
            <p:ph type="title"/>
          </p:nvPr>
        </p:nvSpPr>
        <p:spPr/>
        <p:txBody>
          <a:bodyPr/>
          <a:lstStyle/>
          <a:p>
            <a:r>
              <a:rPr lang="en-US" dirty="0"/>
              <a:t>Elementary Quaternions</a:t>
            </a:r>
          </a:p>
        </p:txBody>
      </p:sp>
      <p:grpSp>
        <p:nvGrpSpPr>
          <p:cNvPr id="17" name="Group 16"/>
          <p:cNvGrpSpPr/>
          <p:nvPr/>
        </p:nvGrpSpPr>
        <p:grpSpPr>
          <a:xfrm>
            <a:off x="5334000" y="1897359"/>
            <a:ext cx="2743200" cy="2725441"/>
            <a:chOff x="5105400" y="3892291"/>
            <a:chExt cx="2743200" cy="2725441"/>
          </a:xfrm>
        </p:grpSpPr>
        <p:sp>
          <p:nvSpPr>
            <p:cNvPr id="6" name="TextBox 5"/>
            <p:cNvSpPr txBox="1"/>
            <p:nvPr/>
          </p:nvSpPr>
          <p:spPr>
            <a:xfrm>
              <a:off x="5334000" y="6248400"/>
              <a:ext cx="331608" cy="369332"/>
            </a:xfrm>
            <a:prstGeom prst="rect">
              <a:avLst/>
            </a:prstGeom>
            <a:noFill/>
          </p:spPr>
          <p:txBody>
            <a:bodyPr wrap="none" rtlCol="0">
              <a:spAutoFit/>
            </a:bodyPr>
            <a:lstStyle/>
            <a:p>
              <a:r>
                <a:rPr lang="en-US" b="1" i="1" dirty="0">
                  <a:effectLst>
                    <a:glow rad="101600">
                      <a:schemeClr val="bg2">
                        <a:alpha val="50000"/>
                      </a:schemeClr>
                    </a:glow>
                  </a:effectLst>
                  <a:latin typeface="Times New Roman"/>
                  <a:cs typeface="Times New Roman"/>
                </a:rPr>
                <a:t>k</a:t>
              </a:r>
              <a:endParaRPr lang="en-US" dirty="0">
                <a:effectLst>
                  <a:glow rad="101600">
                    <a:schemeClr val="bg2">
                      <a:alpha val="50000"/>
                    </a:schemeClr>
                  </a:glow>
                </a:effectLst>
              </a:endParaRPr>
            </a:p>
          </p:txBody>
        </p:sp>
        <p:sp>
          <p:nvSpPr>
            <p:cNvPr id="8" name="TextBox 7"/>
            <p:cNvSpPr txBox="1"/>
            <p:nvPr/>
          </p:nvSpPr>
          <p:spPr>
            <a:xfrm>
              <a:off x="7568288" y="5338647"/>
              <a:ext cx="280312" cy="369332"/>
            </a:xfrm>
            <a:prstGeom prst="rect">
              <a:avLst/>
            </a:prstGeom>
            <a:noFill/>
          </p:spPr>
          <p:txBody>
            <a:bodyPr wrap="none" rtlCol="0">
              <a:spAutoFit/>
            </a:bodyPr>
            <a:lstStyle/>
            <a:p>
              <a:r>
                <a:rPr lang="en-US" b="1" i="1" dirty="0" err="1">
                  <a:effectLst>
                    <a:glow rad="101600">
                      <a:schemeClr val="bg2">
                        <a:alpha val="50000"/>
                      </a:schemeClr>
                    </a:glow>
                  </a:effectLst>
                  <a:latin typeface="Times New Roman"/>
                  <a:cs typeface="Times New Roman"/>
                </a:rPr>
                <a:t>i</a:t>
              </a:r>
              <a:endParaRPr lang="en-US" dirty="0">
                <a:effectLst>
                  <a:glow rad="101600">
                    <a:schemeClr val="bg2">
                      <a:alpha val="50000"/>
                    </a:schemeClr>
                  </a:glow>
                </a:effectLst>
              </a:endParaRPr>
            </a:p>
          </p:txBody>
        </p:sp>
        <p:sp>
          <p:nvSpPr>
            <p:cNvPr id="9" name="TextBox 8"/>
            <p:cNvSpPr txBox="1"/>
            <p:nvPr/>
          </p:nvSpPr>
          <p:spPr>
            <a:xfrm>
              <a:off x="6056302" y="3909536"/>
              <a:ext cx="312906" cy="369332"/>
            </a:xfrm>
            <a:prstGeom prst="rect">
              <a:avLst/>
            </a:prstGeom>
            <a:noFill/>
          </p:spPr>
          <p:txBody>
            <a:bodyPr wrap="none" rtlCol="0">
              <a:spAutoFit/>
            </a:bodyPr>
            <a:lstStyle/>
            <a:p>
              <a:r>
                <a:rPr lang="en-US" b="1" i="1" dirty="0">
                  <a:effectLst>
                    <a:glow rad="101600">
                      <a:schemeClr val="bg2">
                        <a:alpha val="50000"/>
                      </a:schemeClr>
                    </a:glow>
                  </a:effectLst>
                  <a:latin typeface="Times New Roman"/>
                  <a:cs typeface="Times New Roman"/>
                </a:rPr>
                <a:t>j</a:t>
              </a:r>
              <a:endParaRPr lang="en-US" dirty="0">
                <a:effectLst>
                  <a:glow rad="101600">
                    <a:schemeClr val="bg2">
                      <a:alpha val="50000"/>
                    </a:schemeClr>
                  </a:glow>
                </a:effectLst>
              </a:endParaRPr>
            </a:p>
          </p:txBody>
        </p:sp>
        <p:cxnSp>
          <p:nvCxnSpPr>
            <p:cNvPr id="13" name="Straight Arrow Connector 12"/>
            <p:cNvCxnSpPr/>
            <p:nvPr/>
          </p:nvCxnSpPr>
          <p:spPr>
            <a:xfrm>
              <a:off x="6023047" y="5715000"/>
              <a:ext cx="1825016" cy="0"/>
            </a:xfrm>
            <a:prstGeom prst="straightConnector1">
              <a:avLst/>
            </a:prstGeom>
            <a:ln w="31750">
              <a:tailEnd type="diamond" w="lg" len="lg"/>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6023047" y="3892291"/>
              <a:ext cx="0" cy="1822709"/>
            </a:xfrm>
            <a:prstGeom prst="straightConnector1">
              <a:avLst/>
            </a:prstGeom>
            <a:ln w="31750">
              <a:tailEnd type="diamond" w="lg" len="lg"/>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flipH="1">
              <a:off x="5105400" y="5715000"/>
              <a:ext cx="917647" cy="838200"/>
            </a:xfrm>
            <a:prstGeom prst="straightConnector1">
              <a:avLst/>
            </a:prstGeom>
            <a:ln w="31750">
              <a:tailEnd type="diamond" w="lg" len="lg"/>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307657" y="5811900"/>
              <a:ext cx="184666" cy="369332"/>
            </a:xfrm>
            <a:prstGeom prst="rect">
              <a:avLst/>
            </a:prstGeom>
            <a:noFill/>
          </p:spPr>
          <p:txBody>
            <a:bodyPr wrap="none" rtlCol="0">
              <a:spAutoFit/>
            </a:bodyPr>
            <a:lstStyle/>
            <a:p>
              <a:endParaRPr lang="en-US" dirty="0"/>
            </a:p>
          </p:txBody>
        </p:sp>
      </p:grpSp>
      <p:sp>
        <p:nvSpPr>
          <p:cNvPr id="18" name="TextBox 17"/>
          <p:cNvSpPr txBox="1"/>
          <p:nvPr/>
        </p:nvSpPr>
        <p:spPr>
          <a:xfrm>
            <a:off x="6705600" y="2032000"/>
            <a:ext cx="1444100" cy="1200329"/>
          </a:xfrm>
          <a:prstGeom prst="rect">
            <a:avLst/>
          </a:prstGeom>
          <a:noFill/>
        </p:spPr>
        <p:txBody>
          <a:bodyPr wrap="none" rtlCol="0">
            <a:spAutoFit/>
          </a:bodyPr>
          <a:lstStyle/>
          <a:p>
            <a:r>
              <a:rPr lang="en-US" dirty="0"/>
              <a:t>The angle of</a:t>
            </a:r>
          </a:p>
          <a:p>
            <a:r>
              <a:rPr lang="en-US" dirty="0"/>
              <a:t>each of these</a:t>
            </a:r>
          </a:p>
          <a:p>
            <a:r>
              <a:rPr lang="en-US" dirty="0" err="1"/>
              <a:t>versors</a:t>
            </a:r>
            <a:r>
              <a:rPr lang="en-US" dirty="0"/>
              <a:t> is a</a:t>
            </a:r>
          </a:p>
          <a:p>
            <a:r>
              <a:rPr lang="en-US" dirty="0"/>
              <a:t>right angle.</a:t>
            </a:r>
          </a:p>
        </p:txBody>
      </p:sp>
      <p:graphicFrame>
        <p:nvGraphicFramePr>
          <p:cNvPr id="19" name="Object 18"/>
          <p:cNvGraphicFramePr>
            <a:graphicFrameLocks noChangeAspect="1"/>
          </p:cNvGraphicFramePr>
          <p:nvPr>
            <p:extLst>
              <p:ext uri="{D42A27DB-BD31-4B8C-83A1-F6EECF244321}">
                <p14:modId xmlns:p14="http://schemas.microsoft.com/office/powerpoint/2010/main" val="1198956276"/>
              </p:ext>
            </p:extLst>
          </p:nvPr>
        </p:nvGraphicFramePr>
        <p:xfrm>
          <a:off x="6832600" y="4470400"/>
          <a:ext cx="1092200" cy="1473200"/>
        </p:xfrm>
        <a:graphic>
          <a:graphicData uri="http://schemas.openxmlformats.org/presentationml/2006/ole">
            <mc:AlternateContent xmlns:mc="http://schemas.openxmlformats.org/markup-compatibility/2006">
              <mc:Choice xmlns:v="urn:schemas-microsoft-com:vml" Requires="v">
                <p:oleObj spid="_x0000_s9277" name="Equation" r:id="rId4" imgW="546100" imgH="736600" progId="Equation.3">
                  <p:embed/>
                </p:oleObj>
              </mc:Choice>
              <mc:Fallback>
                <p:oleObj name="Equation" r:id="rId4" imgW="546100" imgH="736600" progId="Equation.3">
                  <p:embed/>
                  <p:pic>
                    <p:nvPicPr>
                      <p:cNvPr id="0" name=""/>
                      <p:cNvPicPr/>
                      <p:nvPr/>
                    </p:nvPicPr>
                    <p:blipFill>
                      <a:blip r:embed="rId5"/>
                      <a:stretch>
                        <a:fillRect/>
                      </a:stretch>
                    </p:blipFill>
                    <p:spPr>
                      <a:xfrm>
                        <a:off x="6832600" y="4470400"/>
                        <a:ext cx="1092200" cy="1473200"/>
                      </a:xfrm>
                      <a:prstGeom prst="rect">
                        <a:avLst/>
                      </a:prstGeom>
                    </p:spPr>
                  </p:pic>
                </p:oleObj>
              </mc:Fallback>
            </mc:AlternateContent>
          </a:graphicData>
        </a:graphic>
      </p:graphicFrame>
    </p:spTree>
    <p:extLst>
      <p:ext uri="{BB962C8B-B14F-4D97-AF65-F5344CB8AC3E}">
        <p14:creationId xmlns:p14="http://schemas.microsoft.com/office/powerpoint/2010/main" val="1804819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Versors</a:t>
            </a:r>
            <a:r>
              <a:rPr lang="en-US" dirty="0"/>
              <a:t>:</a:t>
            </a:r>
            <a:br>
              <a:rPr lang="en-US" dirty="0"/>
            </a:br>
            <a:r>
              <a:rPr lang="en-US" dirty="0"/>
              <a:t>Numerical Representation</a:t>
            </a:r>
          </a:p>
        </p:txBody>
      </p:sp>
      <p:sp>
        <p:nvSpPr>
          <p:cNvPr id="3" name="Content Placeholder 2"/>
          <p:cNvSpPr>
            <a:spLocks noGrp="1"/>
          </p:cNvSpPr>
          <p:nvPr>
            <p:ph idx="1"/>
          </p:nvPr>
        </p:nvSpPr>
        <p:spPr/>
        <p:txBody>
          <a:bodyPr>
            <a:noAutofit/>
          </a:bodyPr>
          <a:lstStyle/>
          <a:p>
            <a:r>
              <a:rPr lang="en-US" sz="2800" dirty="0"/>
              <a:t>Any right </a:t>
            </a:r>
            <a:r>
              <a:rPr lang="en-US" sz="2800" dirty="0" err="1"/>
              <a:t>versor</a:t>
            </a:r>
            <a:r>
              <a:rPr lang="en-US" sz="2800" dirty="0"/>
              <a:t> </a:t>
            </a:r>
            <a:r>
              <a:rPr lang="en-US" sz="2800" b="1" i="1" dirty="0">
                <a:latin typeface="Times New Roman"/>
                <a:cs typeface="Times New Roman"/>
              </a:rPr>
              <a:t>v</a:t>
            </a:r>
            <a:r>
              <a:rPr lang="en-US" sz="2800" dirty="0"/>
              <a:t> can be represented as:</a:t>
            </a:r>
          </a:p>
          <a:p>
            <a:pPr lvl="1"/>
            <a:r>
              <a:rPr lang="en-US" sz="2400" b="1" i="1" dirty="0">
                <a:latin typeface="Times New Roman"/>
                <a:cs typeface="Times New Roman"/>
              </a:rPr>
              <a:t>v</a:t>
            </a:r>
            <a:r>
              <a:rPr lang="en-US" sz="2400" dirty="0">
                <a:latin typeface="Times New Roman"/>
                <a:cs typeface="Times New Roman"/>
              </a:rPr>
              <a:t> = </a:t>
            </a:r>
            <a:r>
              <a:rPr lang="en-US" sz="2400" i="1" dirty="0">
                <a:latin typeface="Times New Roman"/>
                <a:cs typeface="Times New Roman"/>
              </a:rPr>
              <a:t>x</a:t>
            </a:r>
            <a:r>
              <a:rPr lang="en-US" sz="2400" b="1" i="1" dirty="0">
                <a:latin typeface="Times New Roman"/>
                <a:cs typeface="Times New Roman"/>
              </a:rPr>
              <a:t>i</a:t>
            </a:r>
            <a:r>
              <a:rPr lang="en-US" sz="2400" i="1" dirty="0">
                <a:latin typeface="Times New Roman"/>
                <a:cs typeface="Times New Roman"/>
              </a:rPr>
              <a:t> + </a:t>
            </a:r>
            <a:r>
              <a:rPr lang="en-US" sz="2400" i="1" dirty="0" err="1">
                <a:latin typeface="Times New Roman"/>
                <a:cs typeface="Times New Roman"/>
              </a:rPr>
              <a:t>y</a:t>
            </a:r>
            <a:r>
              <a:rPr lang="en-US" sz="2400" b="1" i="1" dirty="0" err="1">
                <a:latin typeface="Times New Roman"/>
                <a:cs typeface="Times New Roman"/>
              </a:rPr>
              <a:t>j</a:t>
            </a:r>
            <a:r>
              <a:rPr lang="en-US" sz="2400" dirty="0">
                <a:latin typeface="Times New Roman"/>
                <a:cs typeface="Times New Roman"/>
              </a:rPr>
              <a:t> + </a:t>
            </a:r>
            <a:r>
              <a:rPr lang="en-US" sz="2400" i="1" dirty="0" err="1">
                <a:latin typeface="Times New Roman"/>
                <a:cs typeface="Times New Roman"/>
              </a:rPr>
              <a:t>z</a:t>
            </a:r>
            <a:r>
              <a:rPr lang="en-US" sz="2400" b="1" i="1" dirty="0" err="1">
                <a:latin typeface="Times New Roman"/>
                <a:cs typeface="Times New Roman"/>
              </a:rPr>
              <a:t>k</a:t>
            </a:r>
            <a:r>
              <a:rPr lang="en-US" sz="2400" dirty="0"/>
              <a:t>,  with </a:t>
            </a:r>
            <a:r>
              <a:rPr lang="en-US" sz="2400" i="1" dirty="0">
                <a:latin typeface="Times New Roman"/>
                <a:cs typeface="Times New Roman"/>
              </a:rPr>
              <a:t>x</a:t>
            </a:r>
            <a:r>
              <a:rPr lang="en-US" sz="2400" baseline="30000" dirty="0">
                <a:latin typeface="Times New Roman"/>
                <a:cs typeface="Times New Roman"/>
              </a:rPr>
              <a:t>2</a:t>
            </a:r>
            <a:r>
              <a:rPr lang="en-US" sz="2400" i="1" dirty="0">
                <a:latin typeface="Times New Roman"/>
                <a:cs typeface="Times New Roman"/>
              </a:rPr>
              <a:t> + y</a:t>
            </a:r>
            <a:r>
              <a:rPr lang="en-US" sz="2400" baseline="30000" dirty="0">
                <a:latin typeface="Times New Roman"/>
                <a:cs typeface="Times New Roman"/>
              </a:rPr>
              <a:t>2</a:t>
            </a:r>
            <a:r>
              <a:rPr lang="en-US" sz="2400" dirty="0">
                <a:latin typeface="Times New Roman"/>
                <a:cs typeface="Times New Roman"/>
              </a:rPr>
              <a:t> + </a:t>
            </a:r>
            <a:r>
              <a:rPr lang="en-US" sz="2400" i="1" dirty="0">
                <a:latin typeface="Times New Roman"/>
                <a:cs typeface="Times New Roman"/>
              </a:rPr>
              <a:t>z</a:t>
            </a:r>
            <a:r>
              <a:rPr lang="en-US" sz="2400" baseline="30000" dirty="0">
                <a:latin typeface="Times New Roman"/>
                <a:cs typeface="Times New Roman"/>
              </a:rPr>
              <a:t>2</a:t>
            </a:r>
            <a:r>
              <a:rPr lang="en-US" sz="2400" dirty="0">
                <a:latin typeface="Times New Roman"/>
                <a:cs typeface="Times New Roman"/>
              </a:rPr>
              <a:t> = 1</a:t>
            </a:r>
            <a:endParaRPr lang="en-US" sz="2400" b="1" dirty="0"/>
          </a:p>
          <a:p>
            <a:endParaRPr lang="en-US" sz="2800" dirty="0"/>
          </a:p>
          <a:p>
            <a:r>
              <a:rPr lang="en-US" sz="2800" dirty="0"/>
              <a:t>Any generic </a:t>
            </a:r>
            <a:r>
              <a:rPr lang="en-US" sz="2800" dirty="0" err="1"/>
              <a:t>versor</a:t>
            </a:r>
            <a:r>
              <a:rPr lang="en-US" sz="2800" dirty="0"/>
              <a:t> </a:t>
            </a:r>
            <a:r>
              <a:rPr lang="en-US" sz="2800" b="1" i="1" dirty="0">
                <a:latin typeface="Times New Roman"/>
                <a:cs typeface="Times New Roman"/>
              </a:rPr>
              <a:t>V</a:t>
            </a:r>
            <a:r>
              <a:rPr lang="en-US" sz="2800" dirty="0"/>
              <a:t> can be represented using the right </a:t>
            </a:r>
            <a:r>
              <a:rPr lang="en-US" sz="2800" dirty="0" err="1"/>
              <a:t>versor</a:t>
            </a:r>
            <a:r>
              <a:rPr lang="en-US" sz="2800" dirty="0"/>
              <a:t> </a:t>
            </a:r>
            <a:r>
              <a:rPr lang="en-US" sz="2800" b="1" i="1" dirty="0">
                <a:latin typeface="Times New Roman"/>
                <a:cs typeface="Times New Roman"/>
              </a:rPr>
              <a:t>v</a:t>
            </a:r>
            <a:r>
              <a:rPr lang="en-US" sz="2800" dirty="0"/>
              <a:t> parallel to its axis of rotation, plus the rotation angle </a:t>
            </a:r>
            <a:r>
              <a:rPr lang="en-US" sz="2800" dirty="0" err="1"/>
              <a:t>θ</a:t>
            </a:r>
            <a:r>
              <a:rPr lang="en-US" sz="2800" dirty="0"/>
              <a:t>:</a:t>
            </a:r>
          </a:p>
          <a:p>
            <a:pPr lvl="1"/>
            <a:r>
              <a:rPr lang="en-US" sz="2400" b="1" i="1" dirty="0">
                <a:latin typeface="Times New Roman"/>
                <a:cs typeface="Times New Roman"/>
              </a:rPr>
              <a:t>V = </a:t>
            </a:r>
            <a:r>
              <a:rPr lang="en-US" sz="2400" i="1" dirty="0" err="1">
                <a:latin typeface="Times New Roman"/>
                <a:cs typeface="Times New Roman"/>
              </a:rPr>
              <a:t>e</a:t>
            </a:r>
            <a:r>
              <a:rPr lang="en-US" sz="2400" b="1" i="1" baseline="30000" dirty="0" err="1">
                <a:latin typeface="Times New Roman"/>
                <a:cs typeface="Times New Roman"/>
              </a:rPr>
              <a:t>v</a:t>
            </a:r>
            <a:r>
              <a:rPr lang="en-US" sz="2400" baseline="30000" dirty="0" err="1"/>
              <a:t>θ</a:t>
            </a:r>
            <a:endParaRPr lang="en-US" sz="2400" baseline="30000" dirty="0"/>
          </a:p>
          <a:p>
            <a:pPr lvl="1"/>
            <a:r>
              <a:rPr lang="en-US" sz="2400" b="1" i="1" dirty="0">
                <a:latin typeface="Times New Roman"/>
                <a:cs typeface="Times New Roman"/>
              </a:rPr>
              <a:t>V = </a:t>
            </a:r>
            <a:r>
              <a:rPr lang="en-US" sz="2400" i="1" dirty="0" err="1">
                <a:latin typeface="Times New Roman"/>
                <a:cs typeface="Times New Roman"/>
              </a:rPr>
              <a:t>cos</a:t>
            </a:r>
            <a:r>
              <a:rPr lang="en-US" sz="2400" dirty="0" err="1"/>
              <a:t>θ</a:t>
            </a:r>
            <a:r>
              <a:rPr lang="en-US" sz="2400" dirty="0"/>
              <a:t>  + </a:t>
            </a:r>
            <a:r>
              <a:rPr lang="en-US" sz="2400" b="1" i="1" dirty="0">
                <a:latin typeface="Times New Roman"/>
                <a:cs typeface="Times New Roman"/>
              </a:rPr>
              <a:t>v </a:t>
            </a:r>
            <a:r>
              <a:rPr lang="en-US" sz="2400" i="1" dirty="0" err="1">
                <a:latin typeface="Times New Roman"/>
                <a:cs typeface="Times New Roman"/>
              </a:rPr>
              <a:t>sin</a:t>
            </a:r>
            <a:r>
              <a:rPr lang="en-US" sz="2400" dirty="0" err="1"/>
              <a:t>θ</a:t>
            </a:r>
            <a:endParaRPr lang="en-US" sz="2400" dirty="0"/>
          </a:p>
          <a:p>
            <a:pPr lvl="1"/>
            <a:r>
              <a:rPr lang="en-US" sz="2400" b="1" i="1" dirty="0">
                <a:latin typeface="Times New Roman"/>
                <a:cs typeface="Times New Roman"/>
              </a:rPr>
              <a:t>V = </a:t>
            </a:r>
            <a:r>
              <a:rPr lang="en-US" sz="2400" i="1" dirty="0" err="1">
                <a:latin typeface="Times New Roman"/>
                <a:cs typeface="Times New Roman"/>
              </a:rPr>
              <a:t>cos</a:t>
            </a:r>
            <a:r>
              <a:rPr lang="en-US" sz="2400" dirty="0" err="1"/>
              <a:t>θ</a:t>
            </a:r>
            <a:r>
              <a:rPr lang="en-US" sz="2400" dirty="0"/>
              <a:t>  + (</a:t>
            </a:r>
            <a:r>
              <a:rPr lang="en-US" sz="2400" i="1" dirty="0">
                <a:latin typeface="Times New Roman"/>
                <a:cs typeface="Times New Roman"/>
              </a:rPr>
              <a:t>x</a:t>
            </a:r>
            <a:r>
              <a:rPr lang="en-US" sz="2400" b="1" i="1" dirty="0">
                <a:latin typeface="Times New Roman"/>
                <a:cs typeface="Times New Roman"/>
              </a:rPr>
              <a:t>i</a:t>
            </a:r>
            <a:r>
              <a:rPr lang="en-US" sz="2400" i="1" dirty="0">
                <a:latin typeface="Times New Roman"/>
                <a:cs typeface="Times New Roman"/>
              </a:rPr>
              <a:t> + </a:t>
            </a:r>
            <a:r>
              <a:rPr lang="en-US" sz="2400" i="1" dirty="0" err="1">
                <a:latin typeface="Times New Roman"/>
                <a:cs typeface="Times New Roman"/>
              </a:rPr>
              <a:t>y</a:t>
            </a:r>
            <a:r>
              <a:rPr lang="en-US" sz="2400" b="1" i="1" dirty="0" err="1">
                <a:latin typeface="Times New Roman"/>
                <a:cs typeface="Times New Roman"/>
              </a:rPr>
              <a:t>j</a:t>
            </a:r>
            <a:r>
              <a:rPr lang="en-US" sz="2400" dirty="0">
                <a:latin typeface="Times New Roman"/>
                <a:cs typeface="Times New Roman"/>
              </a:rPr>
              <a:t> + </a:t>
            </a:r>
            <a:r>
              <a:rPr lang="en-US" sz="2400" i="1" dirty="0" err="1">
                <a:latin typeface="Times New Roman"/>
                <a:cs typeface="Times New Roman"/>
              </a:rPr>
              <a:t>z</a:t>
            </a:r>
            <a:r>
              <a:rPr lang="en-US" sz="2400" b="1" i="1" dirty="0" err="1">
                <a:latin typeface="Times New Roman"/>
                <a:cs typeface="Times New Roman"/>
              </a:rPr>
              <a:t>k</a:t>
            </a:r>
            <a:r>
              <a:rPr lang="en-US" sz="2400" dirty="0"/>
              <a:t>) </a:t>
            </a:r>
            <a:r>
              <a:rPr lang="en-US" sz="2400" i="1" dirty="0" err="1">
                <a:latin typeface="Times New Roman"/>
                <a:cs typeface="Times New Roman"/>
              </a:rPr>
              <a:t>sin</a:t>
            </a:r>
            <a:r>
              <a:rPr lang="en-US" sz="2400" dirty="0" err="1"/>
              <a:t>θ</a:t>
            </a:r>
            <a:r>
              <a:rPr lang="en-US" sz="2400" dirty="0"/>
              <a:t>, 	with </a:t>
            </a:r>
            <a:r>
              <a:rPr lang="en-US" sz="2400" i="1" dirty="0">
                <a:latin typeface="Times New Roman"/>
                <a:cs typeface="Times New Roman"/>
              </a:rPr>
              <a:t>x</a:t>
            </a:r>
            <a:r>
              <a:rPr lang="en-US" sz="2400" baseline="30000" dirty="0">
                <a:latin typeface="Times New Roman"/>
                <a:cs typeface="Times New Roman"/>
              </a:rPr>
              <a:t>2</a:t>
            </a:r>
            <a:r>
              <a:rPr lang="en-US" sz="2400" i="1" dirty="0">
                <a:latin typeface="Times New Roman"/>
                <a:cs typeface="Times New Roman"/>
              </a:rPr>
              <a:t> + y</a:t>
            </a:r>
            <a:r>
              <a:rPr lang="en-US" sz="2400" baseline="30000" dirty="0">
                <a:latin typeface="Times New Roman"/>
                <a:cs typeface="Times New Roman"/>
              </a:rPr>
              <a:t>2</a:t>
            </a:r>
            <a:r>
              <a:rPr lang="en-US" sz="2400" dirty="0">
                <a:latin typeface="Times New Roman"/>
                <a:cs typeface="Times New Roman"/>
              </a:rPr>
              <a:t> + </a:t>
            </a:r>
            <a:r>
              <a:rPr lang="en-US" sz="2400" i="1" dirty="0">
                <a:latin typeface="Times New Roman"/>
                <a:cs typeface="Times New Roman"/>
              </a:rPr>
              <a:t>z</a:t>
            </a:r>
            <a:r>
              <a:rPr lang="en-US" sz="2400" baseline="30000" dirty="0">
                <a:latin typeface="Times New Roman"/>
                <a:cs typeface="Times New Roman"/>
              </a:rPr>
              <a:t>2</a:t>
            </a:r>
            <a:r>
              <a:rPr lang="en-US" sz="2400" dirty="0">
                <a:latin typeface="Times New Roman"/>
                <a:cs typeface="Times New Roman"/>
              </a:rPr>
              <a:t> = 1</a:t>
            </a:r>
            <a:endParaRPr lang="en-US" sz="2400" baseline="30000" dirty="0"/>
          </a:p>
          <a:p>
            <a:pPr lvl="1"/>
            <a:r>
              <a:rPr lang="en-US" sz="2400" b="1" i="1" dirty="0">
                <a:latin typeface="Times New Roman"/>
                <a:cs typeface="Times New Roman"/>
              </a:rPr>
              <a:t>V = </a:t>
            </a:r>
            <a:r>
              <a:rPr lang="en-US" sz="2400" dirty="0"/>
              <a:t>(</a:t>
            </a:r>
            <a:r>
              <a:rPr lang="en-US" sz="2400" i="1" dirty="0" err="1">
                <a:latin typeface="Times New Roman"/>
                <a:cs typeface="Times New Roman"/>
              </a:rPr>
              <a:t>cos</a:t>
            </a:r>
            <a:r>
              <a:rPr lang="en-US" sz="2400" dirty="0" err="1"/>
              <a:t>θ</a:t>
            </a:r>
            <a:r>
              <a:rPr lang="en-US" sz="2400" dirty="0"/>
              <a:t>, </a:t>
            </a:r>
            <a:r>
              <a:rPr lang="en-US" sz="2400" i="1" dirty="0">
                <a:latin typeface="Times New Roman"/>
                <a:cs typeface="Times New Roman"/>
              </a:rPr>
              <a:t>x </a:t>
            </a:r>
            <a:r>
              <a:rPr lang="en-US" sz="2400" i="1" dirty="0" err="1">
                <a:latin typeface="Times New Roman"/>
                <a:cs typeface="Times New Roman"/>
              </a:rPr>
              <a:t>sin</a:t>
            </a:r>
            <a:r>
              <a:rPr lang="en-US" sz="2400" dirty="0" err="1"/>
              <a:t>θ</a:t>
            </a:r>
            <a:r>
              <a:rPr lang="en-US" sz="2400" i="1" dirty="0">
                <a:latin typeface="Times New Roman"/>
                <a:cs typeface="Times New Roman"/>
              </a:rPr>
              <a:t>, y</a:t>
            </a:r>
            <a:r>
              <a:rPr lang="en-US" sz="2400" b="1" i="1" dirty="0">
                <a:latin typeface="Times New Roman"/>
                <a:cs typeface="Times New Roman"/>
              </a:rPr>
              <a:t> </a:t>
            </a:r>
            <a:r>
              <a:rPr lang="en-US" sz="2400" i="1" dirty="0" err="1">
                <a:latin typeface="Times New Roman"/>
                <a:cs typeface="Times New Roman"/>
              </a:rPr>
              <a:t>sin</a:t>
            </a:r>
            <a:r>
              <a:rPr lang="en-US" sz="2400" dirty="0" err="1"/>
              <a:t>θ</a:t>
            </a:r>
            <a:r>
              <a:rPr lang="en-US" sz="2400" dirty="0">
                <a:latin typeface="Times New Roman"/>
                <a:cs typeface="Times New Roman"/>
              </a:rPr>
              <a:t>, </a:t>
            </a:r>
            <a:r>
              <a:rPr lang="en-US" sz="2400" i="1" dirty="0">
                <a:latin typeface="Times New Roman"/>
                <a:cs typeface="Times New Roman"/>
              </a:rPr>
              <a:t>z</a:t>
            </a:r>
            <a:r>
              <a:rPr lang="en-US" sz="2400" b="1" i="1" dirty="0">
                <a:latin typeface="Times New Roman"/>
                <a:cs typeface="Times New Roman"/>
              </a:rPr>
              <a:t> </a:t>
            </a:r>
            <a:r>
              <a:rPr lang="en-US" sz="2400" i="1" dirty="0" err="1">
                <a:latin typeface="Times New Roman"/>
                <a:cs typeface="Times New Roman"/>
              </a:rPr>
              <a:t>sin</a:t>
            </a:r>
            <a:r>
              <a:rPr lang="en-US" sz="2400" dirty="0" err="1"/>
              <a:t>θ</a:t>
            </a:r>
            <a:r>
              <a:rPr lang="en-US" sz="2400" dirty="0"/>
              <a:t>) ,	with </a:t>
            </a:r>
            <a:r>
              <a:rPr lang="en-US" sz="2400" i="1" dirty="0">
                <a:latin typeface="Times New Roman"/>
                <a:cs typeface="Times New Roman"/>
              </a:rPr>
              <a:t>x</a:t>
            </a:r>
            <a:r>
              <a:rPr lang="en-US" sz="2400" baseline="30000" dirty="0">
                <a:latin typeface="Times New Roman"/>
                <a:cs typeface="Times New Roman"/>
              </a:rPr>
              <a:t>2</a:t>
            </a:r>
            <a:r>
              <a:rPr lang="en-US" sz="2400" i="1" dirty="0">
                <a:latin typeface="Times New Roman"/>
                <a:cs typeface="Times New Roman"/>
              </a:rPr>
              <a:t> + y</a:t>
            </a:r>
            <a:r>
              <a:rPr lang="en-US" sz="2400" baseline="30000" dirty="0">
                <a:latin typeface="Times New Roman"/>
                <a:cs typeface="Times New Roman"/>
              </a:rPr>
              <a:t>2</a:t>
            </a:r>
            <a:r>
              <a:rPr lang="en-US" sz="2400" dirty="0">
                <a:latin typeface="Times New Roman"/>
                <a:cs typeface="Times New Roman"/>
              </a:rPr>
              <a:t> + </a:t>
            </a:r>
            <a:r>
              <a:rPr lang="en-US" sz="2400" i="1" dirty="0">
                <a:latin typeface="Times New Roman"/>
                <a:cs typeface="Times New Roman"/>
              </a:rPr>
              <a:t>z</a:t>
            </a:r>
            <a:r>
              <a:rPr lang="en-US" sz="2400" baseline="30000" dirty="0">
                <a:latin typeface="Times New Roman"/>
                <a:cs typeface="Times New Roman"/>
              </a:rPr>
              <a:t>2</a:t>
            </a:r>
            <a:r>
              <a:rPr lang="en-US" sz="2400" dirty="0">
                <a:latin typeface="Times New Roman"/>
                <a:cs typeface="Times New Roman"/>
              </a:rPr>
              <a:t> = 1</a:t>
            </a:r>
            <a:endParaRPr lang="en-US" sz="2400" baseline="30000" dirty="0"/>
          </a:p>
          <a:p>
            <a:pPr lvl="1"/>
            <a:endParaRPr lang="en-US" sz="2400" baseline="30000" dirty="0"/>
          </a:p>
          <a:p>
            <a:endParaRPr lang="en-US" sz="2800" baseline="30000" dirty="0"/>
          </a:p>
        </p:txBody>
      </p:sp>
      <p:sp>
        <p:nvSpPr>
          <p:cNvPr id="4" name="Slide Number Placeholder 3"/>
          <p:cNvSpPr>
            <a:spLocks noGrp="1"/>
          </p:cNvSpPr>
          <p:nvPr>
            <p:ph type="sldNum" sz="quarter" idx="12"/>
          </p:nvPr>
        </p:nvSpPr>
        <p:spPr/>
        <p:txBody>
          <a:bodyPr/>
          <a:lstStyle/>
          <a:p>
            <a:fld id="{13B72AE3-F8CE-184B-AED5-89DC3EF21753}" type="slidenum">
              <a:rPr lang="en-US" smtClean="0"/>
              <a:t>29</a:t>
            </a:fld>
            <a:endParaRPr lang="en-US"/>
          </a:p>
        </p:txBody>
      </p:sp>
    </p:spTree>
    <p:extLst>
      <p:ext uri="{BB962C8B-B14F-4D97-AF65-F5344CB8AC3E}">
        <p14:creationId xmlns:p14="http://schemas.microsoft.com/office/powerpoint/2010/main" val="3136858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Registration Criteria</a:t>
            </a:r>
          </a:p>
        </p:txBody>
      </p:sp>
      <p:sp>
        <p:nvSpPr>
          <p:cNvPr id="3" name="Content Placeholder 2"/>
          <p:cNvSpPr>
            <a:spLocks noGrp="1"/>
          </p:cNvSpPr>
          <p:nvPr>
            <p:ph idx="1"/>
          </p:nvPr>
        </p:nvSpPr>
        <p:spPr/>
        <p:txBody>
          <a:bodyPr>
            <a:normAutofit fontScale="85000" lnSpcReduction="10000"/>
          </a:bodyPr>
          <a:lstStyle/>
          <a:p>
            <a:r>
              <a:rPr lang="en-US" dirty="0"/>
              <a:t>What do we compare to determine alignment?</a:t>
            </a:r>
          </a:p>
          <a:p>
            <a:r>
              <a:rPr lang="en-US" dirty="0"/>
              <a:t>Three general philosophies:</a:t>
            </a:r>
          </a:p>
          <a:p>
            <a:pPr lvl="1"/>
            <a:r>
              <a:rPr lang="en-US" dirty="0"/>
              <a:t>Intensity-based</a:t>
            </a:r>
          </a:p>
          <a:p>
            <a:pPr lvl="2"/>
            <a:r>
              <a:rPr lang="en-US" dirty="0"/>
              <a:t>This is what we’ve mostly seen so far</a:t>
            </a:r>
          </a:p>
          <a:p>
            <a:pPr lvl="2"/>
            <a:r>
              <a:rPr lang="en-US" dirty="0"/>
              <a:t>Compare actual pixel values from one image to another</a:t>
            </a:r>
          </a:p>
          <a:p>
            <a:pPr lvl="2"/>
            <a:r>
              <a:rPr lang="en-US" dirty="0"/>
              <a:t>Comparison can be complex, such as with mutual information</a:t>
            </a:r>
          </a:p>
          <a:p>
            <a:pPr lvl="1"/>
            <a:r>
              <a:rPr lang="en-US" dirty="0"/>
              <a:t>Segmentation-based</a:t>
            </a:r>
          </a:p>
          <a:p>
            <a:pPr marL="960120" lvl="2" indent="-457200">
              <a:buFont typeface="+mj-lt"/>
              <a:buAutoNum type="arabicPeriod"/>
            </a:pPr>
            <a:r>
              <a:rPr lang="en-US" dirty="0"/>
              <a:t>Segment the images</a:t>
            </a:r>
          </a:p>
          <a:p>
            <a:pPr marL="960120" lvl="2" indent="-457200">
              <a:buFont typeface="+mj-lt"/>
              <a:buAutoNum type="arabicPeriod"/>
            </a:pPr>
            <a:r>
              <a:rPr lang="en-US" dirty="0"/>
              <a:t>Register the binary segmentations</a:t>
            </a:r>
          </a:p>
          <a:p>
            <a:pPr lvl="1"/>
            <a:r>
              <a:rPr lang="en-US" dirty="0"/>
              <a:t>Landmark-based</a:t>
            </a:r>
          </a:p>
          <a:p>
            <a:pPr lvl="2"/>
            <a:r>
              <a:rPr lang="en-US" dirty="0"/>
              <a:t>Mark key points in both images (often by hand)</a:t>
            </a:r>
          </a:p>
          <a:p>
            <a:pPr lvl="2"/>
            <a:r>
              <a:rPr lang="en-US" dirty="0"/>
              <a:t>Derive a transform that makes every pair of landmarks match.</a:t>
            </a:r>
          </a:p>
        </p:txBody>
      </p:sp>
      <p:sp>
        <p:nvSpPr>
          <p:cNvPr id="4" name="Slide Number Placeholder 3"/>
          <p:cNvSpPr>
            <a:spLocks noGrp="1"/>
          </p:cNvSpPr>
          <p:nvPr>
            <p:ph type="sldNum" sz="quarter" idx="12"/>
          </p:nvPr>
        </p:nvSpPr>
        <p:spPr/>
        <p:txBody>
          <a:bodyPr/>
          <a:lstStyle/>
          <a:p>
            <a:fld id="{13B72AE3-F8CE-184B-AED5-89DC3EF21753}" type="slidenum">
              <a:rPr lang="en-US" smtClean="0"/>
              <a:t>3</a:t>
            </a:fld>
            <a:endParaRPr lang="en-US"/>
          </a:p>
        </p:txBody>
      </p:sp>
    </p:spTree>
    <p:extLst>
      <p:ext uri="{BB962C8B-B14F-4D97-AF65-F5344CB8AC3E}">
        <p14:creationId xmlns:p14="http://schemas.microsoft.com/office/powerpoint/2010/main" val="15031386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Similarity 3D Transform</a:t>
            </a:r>
          </a:p>
        </p:txBody>
      </p:sp>
      <p:sp>
        <p:nvSpPr>
          <p:cNvPr id="3" name="Content Placeholder 2"/>
          <p:cNvSpPr>
            <a:spLocks noGrp="1"/>
          </p:cNvSpPr>
          <p:nvPr>
            <p:ph idx="1"/>
          </p:nvPr>
        </p:nvSpPr>
        <p:spPr/>
        <p:txBody>
          <a:bodyPr>
            <a:normAutofit/>
          </a:bodyPr>
          <a:lstStyle/>
          <a:p>
            <a:r>
              <a:rPr lang="en-US" dirty="0"/>
              <a:t>Replace </a:t>
            </a:r>
            <a:r>
              <a:rPr lang="en-US" dirty="0" err="1"/>
              <a:t>versor</a:t>
            </a:r>
            <a:r>
              <a:rPr lang="en-US" dirty="0"/>
              <a:t> with quaternion to represent both rotation and scale</a:t>
            </a:r>
            <a:endParaRPr lang="en-US" i="1" dirty="0">
              <a:latin typeface="Times New Roman"/>
              <a:cs typeface="Times New Roman"/>
            </a:endParaRPr>
          </a:p>
          <a:p>
            <a:r>
              <a:rPr lang="en-US" i="1" dirty="0">
                <a:latin typeface="Times New Roman"/>
                <a:cs typeface="Times New Roman"/>
              </a:rPr>
              <a:t>P’ = </a:t>
            </a:r>
            <a:r>
              <a:rPr lang="en-US" b="1" i="1" dirty="0">
                <a:latin typeface="Times New Roman"/>
                <a:cs typeface="Times New Roman"/>
              </a:rPr>
              <a:t>Q</a:t>
            </a:r>
            <a:r>
              <a:rPr lang="en-US" dirty="0">
                <a:latin typeface="Zapf Dingbats"/>
                <a:ea typeface="Zapf Dingbats"/>
                <a:cs typeface="Zapf Dingbats"/>
                <a:sym typeface="Zapf Dingbats"/>
              </a:rPr>
              <a:t>★</a:t>
            </a:r>
            <a:r>
              <a:rPr lang="en-US" dirty="0">
                <a:latin typeface="Times New Roman"/>
                <a:cs typeface="Times New Roman"/>
              </a:rPr>
              <a:t>(</a:t>
            </a:r>
            <a:r>
              <a:rPr lang="en-US" i="1" dirty="0">
                <a:latin typeface="Times New Roman"/>
                <a:cs typeface="Times New Roman"/>
              </a:rPr>
              <a:t>P</a:t>
            </a:r>
            <a:r>
              <a:rPr lang="en-US" dirty="0">
                <a:latin typeface="Times New Roman"/>
                <a:cs typeface="Times New Roman"/>
              </a:rPr>
              <a:t>-</a:t>
            </a:r>
            <a:r>
              <a:rPr lang="en-US" i="1" dirty="0">
                <a:latin typeface="Times New Roman"/>
                <a:cs typeface="Times New Roman"/>
              </a:rPr>
              <a:t>C</a:t>
            </a:r>
            <a:r>
              <a:rPr lang="en-US" dirty="0">
                <a:latin typeface="Times New Roman"/>
                <a:cs typeface="Times New Roman"/>
              </a:rPr>
              <a:t>)</a:t>
            </a:r>
            <a:r>
              <a:rPr lang="en-US" i="1" dirty="0">
                <a:latin typeface="Times New Roman"/>
                <a:cs typeface="Times New Roman"/>
              </a:rPr>
              <a:t> </a:t>
            </a:r>
            <a:r>
              <a:rPr lang="en-US" dirty="0">
                <a:latin typeface="Times New Roman"/>
                <a:cs typeface="Times New Roman"/>
              </a:rPr>
              <a:t>+ </a:t>
            </a:r>
            <a:r>
              <a:rPr lang="en-US" i="1" dirty="0">
                <a:latin typeface="Times New Roman"/>
                <a:cs typeface="Times New Roman"/>
              </a:rPr>
              <a:t>C</a:t>
            </a:r>
          </a:p>
          <a:p>
            <a:r>
              <a:rPr lang="en-US" i="1" dirty="0">
                <a:latin typeface="Times New Roman"/>
                <a:cs typeface="Times New Roman"/>
              </a:rPr>
              <a:t>P’ = </a:t>
            </a:r>
            <a:r>
              <a:rPr lang="en-US" b="1" i="1" dirty="0">
                <a:latin typeface="Times New Roman"/>
                <a:cs typeface="Times New Roman"/>
              </a:rPr>
              <a:t>Q</a:t>
            </a:r>
            <a:r>
              <a:rPr lang="en-US" dirty="0">
                <a:latin typeface="Zapf Dingbats"/>
                <a:ea typeface="Zapf Dingbats"/>
                <a:cs typeface="Zapf Dingbats"/>
                <a:sym typeface="Zapf Dingbats"/>
              </a:rPr>
              <a:t>★</a:t>
            </a:r>
            <a:r>
              <a:rPr lang="en-US" i="1" dirty="0">
                <a:latin typeface="Times New Roman"/>
                <a:cs typeface="Times New Roman"/>
              </a:rPr>
              <a:t>P </a:t>
            </a:r>
            <a:r>
              <a:rPr lang="en-US" dirty="0">
                <a:latin typeface="Times New Roman"/>
                <a:cs typeface="Times New Roman"/>
              </a:rPr>
              <a:t>+ </a:t>
            </a:r>
            <a:r>
              <a:rPr lang="en-US" i="1" dirty="0">
                <a:latin typeface="Times New Roman"/>
                <a:cs typeface="Times New Roman"/>
              </a:rPr>
              <a:t>T</a:t>
            </a:r>
            <a:r>
              <a:rPr lang="en-US" dirty="0">
                <a:latin typeface="Times New Roman"/>
                <a:cs typeface="Times New Roman"/>
              </a:rPr>
              <a:t>, where </a:t>
            </a:r>
            <a:r>
              <a:rPr lang="en-US" i="1" dirty="0">
                <a:latin typeface="Times New Roman"/>
                <a:cs typeface="Times New Roman"/>
              </a:rPr>
              <a:t>T</a:t>
            </a:r>
            <a:r>
              <a:rPr lang="en-US" dirty="0">
                <a:latin typeface="Times New Roman"/>
                <a:cs typeface="Times New Roman"/>
              </a:rPr>
              <a:t>=</a:t>
            </a:r>
            <a:r>
              <a:rPr lang="en-US" i="1" dirty="0">
                <a:latin typeface="Times New Roman"/>
                <a:cs typeface="Times New Roman"/>
              </a:rPr>
              <a:t>C</a:t>
            </a:r>
            <a:r>
              <a:rPr lang="en-US" dirty="0">
                <a:latin typeface="Times New Roman"/>
                <a:cs typeface="Times New Roman"/>
              </a:rPr>
              <a:t>-</a:t>
            </a:r>
            <a:r>
              <a:rPr lang="en-US" b="1" i="1" dirty="0">
                <a:latin typeface="Times New Roman"/>
                <a:cs typeface="Times New Roman"/>
              </a:rPr>
              <a:t>Q</a:t>
            </a:r>
            <a:r>
              <a:rPr lang="en-US" dirty="0">
                <a:latin typeface="Zapf Dingbats"/>
                <a:ea typeface="Zapf Dingbats"/>
                <a:cs typeface="Zapf Dingbats"/>
                <a:sym typeface="Zapf Dingbats"/>
              </a:rPr>
              <a:t>★</a:t>
            </a:r>
            <a:r>
              <a:rPr lang="en-US" i="1" dirty="0">
                <a:latin typeface="Times New Roman"/>
                <a:cs typeface="Times New Roman"/>
              </a:rPr>
              <a:t>C</a:t>
            </a:r>
          </a:p>
          <a:p>
            <a:r>
              <a:rPr lang="en-US" i="1" dirty="0">
                <a:latin typeface="Times New Roman"/>
                <a:cs typeface="Times New Roman"/>
              </a:rPr>
              <a:t>P </a:t>
            </a:r>
            <a:r>
              <a:rPr lang="en-US" dirty="0"/>
              <a:t>= arbitrary point</a:t>
            </a:r>
          </a:p>
          <a:p>
            <a:r>
              <a:rPr lang="en-US" i="1" dirty="0">
                <a:latin typeface="Times New Roman"/>
                <a:cs typeface="Times New Roman"/>
              </a:rPr>
              <a:t>C </a:t>
            </a:r>
            <a:r>
              <a:rPr lang="en-US" dirty="0"/>
              <a:t>= fixed point</a:t>
            </a:r>
          </a:p>
          <a:p>
            <a:r>
              <a:rPr lang="en-US" b="1" i="1" dirty="0">
                <a:latin typeface="Times New Roman"/>
                <a:cs typeface="Times New Roman"/>
              </a:rPr>
              <a:t>Q</a:t>
            </a:r>
            <a:r>
              <a:rPr lang="en-US" i="1" dirty="0">
                <a:latin typeface="Times New Roman"/>
                <a:cs typeface="Times New Roman"/>
              </a:rPr>
              <a:t> </a:t>
            </a:r>
            <a:r>
              <a:rPr lang="en-US" dirty="0"/>
              <a:t>= quaternion</a:t>
            </a:r>
          </a:p>
        </p:txBody>
      </p:sp>
      <p:sp>
        <p:nvSpPr>
          <p:cNvPr id="4" name="Slide Number Placeholder 3"/>
          <p:cNvSpPr>
            <a:spLocks noGrp="1"/>
          </p:cNvSpPr>
          <p:nvPr>
            <p:ph type="sldNum" sz="quarter" idx="12"/>
          </p:nvPr>
        </p:nvSpPr>
        <p:spPr/>
        <p:txBody>
          <a:bodyPr/>
          <a:lstStyle/>
          <a:p>
            <a:fld id="{13B72AE3-F8CE-184B-AED5-89DC3EF21753}" type="slidenum">
              <a:rPr lang="en-US" smtClean="0"/>
              <a:t>30</a:t>
            </a:fld>
            <a:endParaRPr lang="en-US"/>
          </a:p>
        </p:txBody>
      </p:sp>
    </p:spTree>
    <p:extLst>
      <p:ext uri="{BB962C8B-B14F-4D97-AF65-F5344CB8AC3E}">
        <p14:creationId xmlns:p14="http://schemas.microsoft.com/office/powerpoint/2010/main" val="42655827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Mutual Information</a:t>
            </a:r>
          </a:p>
        </p:txBody>
      </p:sp>
      <p:sp>
        <p:nvSpPr>
          <p:cNvPr id="3" name="Text Placeholder 2"/>
          <p:cNvSpPr>
            <a:spLocks noGrp="1"/>
          </p:cNvSpPr>
          <p:nvPr>
            <p:ph type="body" idx="1"/>
          </p:nvPr>
        </p:nvSpPr>
        <p:spPr/>
        <p:txBody>
          <a:bodyPr/>
          <a:lstStyle/>
          <a:p>
            <a:r>
              <a:rPr lang="en-US" dirty="0"/>
              <a:t>An N-Dimensional Multi-Modal Registration Metric:</a:t>
            </a:r>
          </a:p>
        </p:txBody>
      </p:sp>
      <p:sp>
        <p:nvSpPr>
          <p:cNvPr id="4" name="Slide Number Placeholder 3"/>
          <p:cNvSpPr>
            <a:spLocks noGrp="1"/>
          </p:cNvSpPr>
          <p:nvPr>
            <p:ph type="sldNum" sz="quarter" idx="12"/>
          </p:nvPr>
        </p:nvSpPr>
        <p:spPr/>
        <p:txBody>
          <a:bodyPr/>
          <a:lstStyle/>
          <a:p>
            <a:fld id="{13B72AE3-F8CE-184B-AED5-89DC3EF21753}" type="slidenum">
              <a:rPr lang="en-US" smtClean="0"/>
              <a:t>31</a:t>
            </a:fld>
            <a:endParaRPr lang="en-US"/>
          </a:p>
        </p:txBody>
      </p:sp>
    </p:spTree>
    <p:extLst>
      <p:ext uri="{BB962C8B-B14F-4D97-AF65-F5344CB8AC3E}">
        <p14:creationId xmlns:p14="http://schemas.microsoft.com/office/powerpoint/2010/main" val="1633144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Different Modalities</a:t>
            </a:r>
          </a:p>
        </p:txBody>
      </p:sp>
      <p:sp>
        <p:nvSpPr>
          <p:cNvPr id="5" name="Content Placeholder 4"/>
          <p:cNvSpPr>
            <a:spLocks noGrp="1"/>
          </p:cNvSpPr>
          <p:nvPr>
            <p:ph idx="1"/>
          </p:nvPr>
        </p:nvSpPr>
        <p:spPr/>
        <p:txBody>
          <a:bodyPr>
            <a:normAutofit fontScale="77500" lnSpcReduction="20000"/>
          </a:bodyPr>
          <a:lstStyle/>
          <a:p>
            <a:r>
              <a:rPr lang="en-US" dirty="0"/>
              <a:t>Problem:  In CT, a tumor may be darker than the surrounding liver tissue, but in MRI, the tumor may be brighter, while both modalities may have liver darker than other organs, but vasculature may be visible in CT but not in MRI, etc.</a:t>
            </a:r>
          </a:p>
          <a:p>
            <a:r>
              <a:rPr lang="en-US" dirty="0"/>
              <a:t>Directly comparing pixel values is hard</a:t>
            </a:r>
          </a:p>
          <a:p>
            <a:pPr lvl="1"/>
            <a:r>
              <a:rPr lang="en-US" dirty="0"/>
              <a:t>Sometimes bright maps to bright</a:t>
            </a:r>
          </a:p>
          <a:p>
            <a:pPr lvl="1"/>
            <a:r>
              <a:rPr lang="en-US" dirty="0"/>
              <a:t>Sometimes bright maps to dark</a:t>
            </a:r>
          </a:p>
          <a:p>
            <a:pPr lvl="1"/>
            <a:r>
              <a:rPr lang="en-US" dirty="0"/>
              <a:t>Sometimes both bright &amp; dark map to just dark, etc.</a:t>
            </a:r>
          </a:p>
          <a:p>
            <a:r>
              <a:rPr lang="en-US" dirty="0"/>
              <a:t>Old, “bad” solutions:</a:t>
            </a:r>
          </a:p>
          <a:p>
            <a:pPr lvl="1"/>
            <a:r>
              <a:rPr lang="en-US" dirty="0"/>
              <a:t>Try to simulate CT pixel values from MRI data, etc.</a:t>
            </a:r>
          </a:p>
          <a:p>
            <a:pPr lvl="2"/>
            <a:r>
              <a:rPr lang="en-US" dirty="0"/>
              <a:t>But if we could do this, then we wouldn’t need both modalities!</a:t>
            </a:r>
          </a:p>
          <a:p>
            <a:pPr lvl="1"/>
            <a:r>
              <a:rPr lang="en-US" dirty="0"/>
              <a:t>Try to segment first, register second</a:t>
            </a:r>
          </a:p>
        </p:txBody>
      </p:sp>
      <p:sp>
        <p:nvSpPr>
          <p:cNvPr id="6" name="Slide Number Placeholder 5"/>
          <p:cNvSpPr>
            <a:spLocks noGrp="1"/>
          </p:cNvSpPr>
          <p:nvPr>
            <p:ph type="sldNum" sz="quarter" idx="12"/>
          </p:nvPr>
        </p:nvSpPr>
        <p:spPr/>
        <p:txBody>
          <a:bodyPr/>
          <a:lstStyle/>
          <a:p>
            <a:fld id="{13B72AE3-F8CE-184B-AED5-89DC3EF21753}" type="slidenum">
              <a:rPr lang="en-US" smtClean="0"/>
              <a:t>32</a:t>
            </a:fld>
            <a:endParaRPr lang="en-US"/>
          </a:p>
        </p:txBody>
      </p:sp>
    </p:spTree>
    <p:extLst>
      <p:ext uri="{BB962C8B-B14F-4D97-AF65-F5344CB8AC3E}">
        <p14:creationId xmlns:p14="http://schemas.microsoft.com/office/powerpoint/2010/main" val="32978080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a:t>
            </a:r>
          </a:p>
        </p:txBody>
      </p:sp>
      <p:sp>
        <p:nvSpPr>
          <p:cNvPr id="3" name="Content Placeholder 2"/>
          <p:cNvSpPr>
            <a:spLocks noGrp="1"/>
          </p:cNvSpPr>
          <p:nvPr>
            <p:ph idx="1"/>
          </p:nvPr>
        </p:nvSpPr>
        <p:spPr/>
        <p:txBody>
          <a:bodyPr/>
          <a:lstStyle/>
          <a:p>
            <a:r>
              <a:rPr lang="en-US" dirty="0"/>
              <a:t>For each registration attempt, optimize the “niceness” of the resulting joint probability distributions for mapping pixel values from one modality to the other</a:t>
            </a:r>
          </a:p>
          <a:p>
            <a:r>
              <a:rPr lang="en-US" dirty="0"/>
              <a:t>How?</a:t>
            </a:r>
          </a:p>
          <a:p>
            <a:r>
              <a:rPr lang="en-US" dirty="0"/>
              <a:t>Maximize the mutual information between the two images</a:t>
            </a:r>
          </a:p>
        </p:txBody>
      </p:sp>
      <p:sp>
        <p:nvSpPr>
          <p:cNvPr id="4" name="Slide Number Placeholder 3"/>
          <p:cNvSpPr>
            <a:spLocks noGrp="1"/>
          </p:cNvSpPr>
          <p:nvPr>
            <p:ph type="sldNum" sz="quarter" idx="12"/>
          </p:nvPr>
        </p:nvSpPr>
        <p:spPr/>
        <p:txBody>
          <a:bodyPr/>
          <a:lstStyle/>
          <a:p>
            <a:fld id="{13B72AE3-F8CE-184B-AED5-89DC3EF21753}" type="slidenum">
              <a:rPr lang="en-US" smtClean="0"/>
              <a:t>33</a:t>
            </a:fld>
            <a:endParaRPr lang="en-US"/>
          </a:p>
        </p:txBody>
      </p:sp>
    </p:spTree>
    <p:extLst>
      <p:ext uri="{BB962C8B-B14F-4D97-AF65-F5344CB8AC3E}">
        <p14:creationId xmlns:p14="http://schemas.microsoft.com/office/powerpoint/2010/main" val="38741005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Mutual Information</a:t>
            </a:r>
          </a:p>
        </p:txBody>
      </p:sp>
      <p:sp>
        <p:nvSpPr>
          <p:cNvPr id="3" name="Content Placeholder 2"/>
          <p:cNvSpPr>
            <a:spLocks noGrp="1"/>
          </p:cNvSpPr>
          <p:nvPr>
            <p:ph idx="1"/>
          </p:nvPr>
        </p:nvSpPr>
        <p:spPr/>
        <p:txBody>
          <a:bodyPr>
            <a:normAutofit lnSpcReduction="10000"/>
          </a:bodyPr>
          <a:lstStyle/>
          <a:p>
            <a:r>
              <a:rPr lang="en-US" dirty="0"/>
              <a:t>Based on information theory</a:t>
            </a:r>
          </a:p>
          <a:p>
            <a:r>
              <a:rPr lang="en-US" dirty="0"/>
              <a:t>Idea:  If both modalities scan the same underlying anatomy, then there should be redundant (i.e., </a:t>
            </a:r>
            <a:r>
              <a:rPr lang="en-US" i="1" dirty="0"/>
              <a:t>mutual</a:t>
            </a:r>
            <a:r>
              <a:rPr lang="en-US" dirty="0"/>
              <a:t>) information between them.</a:t>
            </a:r>
          </a:p>
          <a:p>
            <a:pPr lvl="1"/>
            <a:r>
              <a:rPr lang="en-US" dirty="0"/>
              <a:t>If bones are visible, then they should overlap</a:t>
            </a:r>
          </a:p>
          <a:p>
            <a:pPr lvl="1"/>
            <a:r>
              <a:rPr lang="en-US" dirty="0"/>
              <a:t>Image edges should mostly overlap</a:t>
            </a:r>
          </a:p>
          <a:p>
            <a:pPr lvl="1"/>
            <a:r>
              <a:rPr lang="en-US" dirty="0"/>
              <a:t>In general, each image intensity value in one image should map to only a few image intensities in the other image.</a:t>
            </a:r>
          </a:p>
        </p:txBody>
      </p:sp>
      <p:sp>
        <p:nvSpPr>
          <p:cNvPr id="4" name="Slide Number Placeholder 3"/>
          <p:cNvSpPr>
            <a:spLocks noGrp="1"/>
          </p:cNvSpPr>
          <p:nvPr>
            <p:ph type="sldNum" sz="quarter" idx="12"/>
          </p:nvPr>
        </p:nvSpPr>
        <p:spPr/>
        <p:txBody>
          <a:bodyPr/>
          <a:lstStyle/>
          <a:p>
            <a:fld id="{13B72AE3-F8CE-184B-AED5-89DC3EF21753}" type="slidenum">
              <a:rPr lang="en-US" smtClean="0"/>
              <a:t>34</a:t>
            </a:fld>
            <a:endParaRPr lang="en-US"/>
          </a:p>
        </p:txBody>
      </p:sp>
    </p:spTree>
    <p:extLst>
      <p:ext uri="{BB962C8B-B14F-4D97-AF65-F5344CB8AC3E}">
        <p14:creationId xmlns:p14="http://schemas.microsoft.com/office/powerpoint/2010/main" val="3263327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Mutual Information</a:t>
            </a:r>
          </a:p>
        </p:txBody>
      </p:sp>
      <p:sp>
        <p:nvSpPr>
          <p:cNvPr id="3" name="Content Placeholder 2"/>
          <p:cNvSpPr>
            <a:spLocks noGrp="1"/>
          </p:cNvSpPr>
          <p:nvPr>
            <p:ph idx="1"/>
          </p:nvPr>
        </p:nvSpPr>
        <p:spPr/>
        <p:txBody>
          <a:bodyPr>
            <a:normAutofit fontScale="92500"/>
          </a:bodyPr>
          <a:lstStyle/>
          <a:p>
            <a:r>
              <a:rPr lang="en-US" dirty="0"/>
              <a:t>Our similarity metric should now maximize:</a:t>
            </a:r>
          </a:p>
          <a:p>
            <a:pPr lvl="1"/>
            <a:r>
              <a:rPr lang="en-US" dirty="0"/>
              <a:t>The mutual information between the images, =</a:t>
            </a:r>
          </a:p>
          <a:p>
            <a:pPr lvl="1"/>
            <a:r>
              <a:rPr lang="en-US" dirty="0"/>
              <a:t>The information that each image provides about the other</a:t>
            </a:r>
          </a:p>
          <a:p>
            <a:r>
              <a:rPr lang="en-US" dirty="0"/>
              <a:t>Assumption:  Mutual information will be at a maximum when images are correctly aligned</a:t>
            </a:r>
          </a:p>
          <a:p>
            <a:r>
              <a:rPr lang="en-US" dirty="0"/>
              <a:t>Note:  We do NOT need a model of this mapping before registration—the mapping is learned as it is optimized</a:t>
            </a:r>
          </a:p>
        </p:txBody>
      </p:sp>
      <p:sp>
        <p:nvSpPr>
          <p:cNvPr id="4" name="Slide Number Placeholder 3"/>
          <p:cNvSpPr>
            <a:spLocks noGrp="1"/>
          </p:cNvSpPr>
          <p:nvPr>
            <p:ph type="sldNum" sz="quarter" idx="12"/>
          </p:nvPr>
        </p:nvSpPr>
        <p:spPr/>
        <p:txBody>
          <a:bodyPr/>
          <a:lstStyle/>
          <a:p>
            <a:fld id="{13B72AE3-F8CE-184B-AED5-89DC3EF21753}" type="slidenum">
              <a:rPr lang="en-US" smtClean="0"/>
              <a:t>35</a:t>
            </a:fld>
            <a:endParaRPr lang="en-US"/>
          </a:p>
        </p:txBody>
      </p:sp>
    </p:spTree>
    <p:extLst>
      <p:ext uri="{BB962C8B-B14F-4D97-AF65-F5344CB8AC3E}">
        <p14:creationId xmlns:p14="http://schemas.microsoft.com/office/powerpoint/2010/main" val="31461055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Mutual Information, Conceptually</a:t>
            </a:r>
          </a:p>
        </p:txBody>
      </p:sp>
      <p:sp>
        <p:nvSpPr>
          <p:cNvPr id="3" name="Content Placeholder 2"/>
          <p:cNvSpPr>
            <a:spLocks noGrp="1"/>
          </p:cNvSpPr>
          <p:nvPr>
            <p:ph idx="1"/>
          </p:nvPr>
        </p:nvSpPr>
        <p:spPr/>
        <p:txBody>
          <a:bodyPr>
            <a:normAutofit lnSpcReduction="10000"/>
          </a:bodyPr>
          <a:lstStyle/>
          <a:p>
            <a:r>
              <a:rPr lang="en-US" dirty="0"/>
              <a:t>Look at the joint histogram of pixel intensities</a:t>
            </a:r>
          </a:p>
          <a:p>
            <a:pPr lvl="1"/>
            <a:r>
              <a:rPr lang="en-US" dirty="0"/>
              <a:t>For every pair of pixels, one mapped onto the other, use their pixel intensities to look up the appropriate bin of the 2D histogram, and then increment that bin.</a:t>
            </a:r>
          </a:p>
          <a:p>
            <a:pPr lvl="1"/>
            <a:r>
              <a:rPr lang="en-US" dirty="0"/>
              <a:t>We want this joint histogram to be tightly clustered, i.e. “peaky”</a:t>
            </a:r>
          </a:p>
          <a:p>
            <a:pPr lvl="1"/>
            <a:r>
              <a:rPr lang="en-US" dirty="0"/>
              <a:t>Bad registrations will make the joint histogram look like a diffuse cloud</a:t>
            </a:r>
          </a:p>
        </p:txBody>
      </p:sp>
      <p:sp>
        <p:nvSpPr>
          <p:cNvPr id="4" name="Slide Number Placeholder 3"/>
          <p:cNvSpPr>
            <a:spLocks noGrp="1"/>
          </p:cNvSpPr>
          <p:nvPr>
            <p:ph type="sldNum" sz="quarter" idx="12"/>
          </p:nvPr>
        </p:nvSpPr>
        <p:spPr/>
        <p:txBody>
          <a:bodyPr/>
          <a:lstStyle/>
          <a:p>
            <a:fld id="{13B72AE3-F8CE-184B-AED5-89DC3EF21753}" type="slidenum">
              <a:rPr lang="en-US" smtClean="0"/>
              <a:t>36</a:t>
            </a:fld>
            <a:endParaRPr lang="en-US"/>
          </a:p>
        </p:txBody>
      </p:sp>
    </p:spTree>
    <p:extLst>
      <p:ext uri="{BB962C8B-B14F-4D97-AF65-F5344CB8AC3E}">
        <p14:creationId xmlns:p14="http://schemas.microsoft.com/office/powerpoint/2010/main" val="1292801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685800" y="1737360"/>
            <a:ext cx="3810000" cy="621792"/>
          </a:xfrm>
        </p:spPr>
        <p:txBody>
          <a:bodyPr/>
          <a:lstStyle/>
          <a:p>
            <a:r>
              <a:rPr lang="en-US" dirty="0"/>
              <a:t>Good Registration </a:t>
            </a:r>
            <a:r>
              <a:rPr lang="en-US" dirty="0">
                <a:sym typeface="Wingdings"/>
              </a:rPr>
              <a:t></a:t>
            </a:r>
          </a:p>
          <a:p>
            <a:r>
              <a:rPr lang="en-US" dirty="0">
                <a:sym typeface="Wingdings"/>
              </a:rPr>
              <a:t>Tightly Clustered Joint Histogram</a:t>
            </a:r>
            <a:endParaRPr lang="en-US" dirty="0"/>
          </a:p>
        </p:txBody>
      </p:sp>
      <p:sp>
        <p:nvSpPr>
          <p:cNvPr id="6" name="Text Placeholder 5"/>
          <p:cNvSpPr>
            <a:spLocks noGrp="1"/>
          </p:cNvSpPr>
          <p:nvPr>
            <p:ph type="body" sz="quarter" idx="3"/>
          </p:nvPr>
        </p:nvSpPr>
        <p:spPr>
          <a:xfrm>
            <a:off x="4681726" y="1737360"/>
            <a:ext cx="3776474" cy="621792"/>
          </a:xfrm>
        </p:spPr>
        <p:txBody>
          <a:bodyPr/>
          <a:lstStyle/>
          <a:p>
            <a:r>
              <a:rPr lang="en-US" dirty="0"/>
              <a:t>Bad Registration </a:t>
            </a:r>
            <a:r>
              <a:rPr lang="en-US" dirty="0">
                <a:sym typeface="Wingdings"/>
              </a:rPr>
              <a:t></a:t>
            </a:r>
          </a:p>
          <a:p>
            <a:r>
              <a:rPr lang="en-US" dirty="0">
                <a:sym typeface="Wingdings"/>
              </a:rPr>
              <a:t>Diffuse/Blurred Joint Histogram</a:t>
            </a:r>
            <a:endParaRPr lang="en-US" dirty="0"/>
          </a:p>
        </p:txBody>
      </p:sp>
      <p:graphicFrame>
        <p:nvGraphicFramePr>
          <p:cNvPr id="9" name="Content Placeholder 8"/>
          <p:cNvGraphicFramePr>
            <a:graphicFrameLocks noGrp="1"/>
          </p:cNvGraphicFramePr>
          <p:nvPr>
            <p:ph sz="quarter" idx="13"/>
            <p:extLst>
              <p:ext uri="{D42A27DB-BD31-4B8C-83A1-F6EECF244321}">
                <p14:modId xmlns:p14="http://schemas.microsoft.com/office/powerpoint/2010/main" val="4054223030"/>
              </p:ext>
            </p:extLst>
          </p:nvPr>
        </p:nvGraphicFramePr>
        <p:xfrm>
          <a:off x="685800" y="2359025"/>
          <a:ext cx="3810000" cy="3050541"/>
        </p:xfrm>
        <a:graphic>
          <a:graphicData uri="http://schemas.openxmlformats.org/drawingml/2006/table">
            <a:tbl>
              <a:tblPr firstRow="1" firstCol="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tblGrid>
              <a:tr h="762636">
                <a:tc>
                  <a:txBody>
                    <a:bodyPr/>
                    <a:lstStyle/>
                    <a:p>
                      <a:pPr algn="r"/>
                      <a:r>
                        <a:rPr lang="en-US" sz="1200" b="0" dirty="0"/>
                        <a:t>CT Values</a:t>
                      </a:r>
                    </a:p>
                    <a:p>
                      <a:endParaRPr lang="en-US" sz="1200" b="0" dirty="0"/>
                    </a:p>
                    <a:p>
                      <a:endParaRPr lang="en-US" sz="1200" b="0" dirty="0"/>
                    </a:p>
                    <a:p>
                      <a:r>
                        <a:rPr lang="en-US" sz="1200" b="0" dirty="0"/>
                        <a:t>MR Values</a:t>
                      </a:r>
                    </a:p>
                  </a:txBody>
                  <a:tcPr marL="0" marR="0" marT="0" marB="0">
                    <a:lnR w="19050" cap="flat" cmpd="sng" algn="ctr">
                      <a:solidFill>
                        <a:prstClr val="white"/>
                      </a:solidFill>
                      <a:prstDash val="solid"/>
                      <a:round/>
                      <a:headEnd type="none" w="med" len="med"/>
                      <a:tailEnd type="none" w="med" len="med"/>
                    </a:lnR>
                    <a:lnB w="19050" cap="flat" cmpd="sng" algn="ctr">
                      <a:solidFill>
                        <a:prstClr val="white"/>
                      </a:solidFill>
                      <a:prstDash val="solid"/>
                      <a:round/>
                      <a:headEnd type="none" w="med" len="med"/>
                      <a:tailEnd type="none" w="med" len="med"/>
                    </a:lnB>
                    <a:lnTlToBr w="38100" cap="flat" cmpd="sng" algn="ctr">
                      <a:solidFill>
                        <a:prstClr val="white"/>
                      </a:solidFill>
                      <a:prstDash val="solid"/>
                      <a:round/>
                      <a:headEnd type="none" w="med" len="med"/>
                      <a:tailEnd type="none" w="med" len="med"/>
                    </a:lnTlToBr>
                  </a:tcPr>
                </a:tc>
                <a:tc>
                  <a:txBody>
                    <a:bodyPr/>
                    <a:lstStyle/>
                    <a:p>
                      <a:r>
                        <a:rPr lang="en-US" sz="1400" b="0" dirty="0"/>
                        <a:t>Vessels</a:t>
                      </a:r>
                      <a:r>
                        <a:rPr lang="en-US" sz="1200" b="0" dirty="0"/>
                        <a:t>(darkest)</a:t>
                      </a:r>
                    </a:p>
                  </a:txBody>
                  <a:tcPr>
                    <a:lnL w="19050" cap="flat" cmpd="sng" algn="ctr">
                      <a:solidFill>
                        <a:prstClr val="white"/>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t>Tumor</a:t>
                      </a:r>
                      <a:r>
                        <a:rPr kumimoji="0" lang="en-US" sz="1200" b="0" i="0" u="none" strike="noStrike" kern="1200" cap="none" spc="0" normalizeH="0" baseline="0" noProof="0" dirty="0">
                          <a:ln>
                            <a:noFill/>
                          </a:ln>
                          <a:solidFill>
                            <a:prstClr val="white"/>
                          </a:solidFill>
                          <a:effectLst/>
                          <a:uLnTx/>
                          <a:uFillTx/>
                          <a:latin typeface="+mn-lt"/>
                          <a:ea typeface="+mn-ea"/>
                          <a:cs typeface="+mn-cs"/>
                        </a:rPr>
                        <a:t>(dark)</a:t>
                      </a:r>
                      <a:endParaRPr lang="en-US"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t>Liver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Other</a:t>
                      </a:r>
                      <a:r>
                        <a:rPr kumimoji="0" lang="en-US" sz="1200" b="0" i="0" u="none" strike="noStrike" kern="1200" cap="none" spc="0" normalizeH="0" baseline="0" noProof="0" dirty="0">
                          <a:ln>
                            <a:noFill/>
                          </a:ln>
                          <a:solidFill>
                            <a:prstClr val="white"/>
                          </a:solidFill>
                          <a:effectLst/>
                          <a:uLnTx/>
                          <a:uFillTx/>
                          <a:latin typeface="+mn-lt"/>
                          <a:ea typeface="+mn-ea"/>
                          <a:cs typeface="+mn-cs"/>
                        </a:rPr>
                        <a:t>(bright)</a:t>
                      </a:r>
                    </a:p>
                  </a:txBody>
                  <a:tcPr/>
                </a:tc>
                <a:extLst>
                  <a:ext uri="{0D108BD9-81ED-4DB2-BD59-A6C34878D82A}">
                    <a16:rowId xmlns:a16="http://schemas.microsoft.com/office/drawing/2014/main" val="10000"/>
                  </a:ext>
                </a:extLst>
              </a:tr>
              <a:tr h="762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mn-lt"/>
                          <a:ea typeface="+mn-ea"/>
                          <a:cs typeface="+mn-cs"/>
                        </a:rPr>
                        <a:t>Liver &amp; Vessels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n-lt"/>
                          <a:ea typeface="+mn-ea"/>
                          <a:cs typeface="+mn-cs"/>
                        </a:rPr>
                        <a:t>(dark)</a:t>
                      </a:r>
                      <a:endParaRPr kumimoji="0" lang="en-US" sz="1400" b="0" i="0" u="none" strike="noStrike" kern="1200" cap="none" spc="0" normalizeH="0" baseline="0" noProof="0" dirty="0">
                        <a:ln>
                          <a:noFill/>
                        </a:ln>
                        <a:solidFill>
                          <a:prstClr val="white"/>
                        </a:solidFill>
                        <a:effectLst/>
                        <a:uLnTx/>
                        <a:uFillTx/>
                        <a:latin typeface="+mn-lt"/>
                        <a:ea typeface="+mn-ea"/>
                        <a:cs typeface="+mn-cs"/>
                      </a:endParaRPr>
                    </a:p>
                  </a:txBody>
                  <a:tcPr>
                    <a:lnR w="3810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tcPr>
                </a:tc>
                <a:tc>
                  <a:txBody>
                    <a:bodyPr/>
                    <a:lstStyle/>
                    <a:p>
                      <a:pPr algn="ctr"/>
                      <a:r>
                        <a:rPr lang="en-US" sz="1600" b="0" dirty="0">
                          <a:latin typeface="Zapf Dingbats"/>
                          <a:ea typeface="Zapf Dingbats"/>
                          <a:cs typeface="Zapf Dingbats"/>
                          <a:sym typeface="Zapf Dingbats"/>
                        </a:rPr>
                        <a:t>✔</a:t>
                      </a:r>
                      <a:endParaRPr lang="en-US" sz="1600" b="0" dirty="0"/>
                    </a:p>
                  </a:txBody>
                  <a:tcPr anchor="ctr">
                    <a:lnL w="38100" cap="flat" cmpd="sng" algn="ctr">
                      <a:solidFill>
                        <a:prstClr val="white"/>
                      </a:solidFill>
                      <a:prstDash val="solid"/>
                      <a:round/>
                      <a:headEnd type="none" w="med" len="med"/>
                      <a:tailEnd type="none" w="med" len="med"/>
                    </a:lnL>
                    <a:solidFill>
                      <a:schemeClr val="bg1">
                        <a:lumMod val="85000"/>
                      </a:schemeClr>
                    </a:solidFill>
                  </a:tcPr>
                </a:tc>
                <a:tc>
                  <a:txBody>
                    <a:bodyPr/>
                    <a:lstStyle/>
                    <a:p>
                      <a:pPr algn="ctr"/>
                      <a:endParaRPr lang="en-US" b="0" dirty="0"/>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0" dirty="0">
                          <a:latin typeface="Zapf Dingbats"/>
                          <a:ea typeface="Zapf Dingbats"/>
                          <a:cs typeface="Zapf Dingbats"/>
                          <a:sym typeface="Zapf Dingbats"/>
                        </a:rPr>
                        <a:t>✔</a:t>
                      </a:r>
                      <a:endParaRPr lang="en-US" sz="2400" b="0" dirty="0"/>
                    </a:p>
                  </a:txBody>
                  <a:tcPr anchor="ctr">
                    <a:solidFill>
                      <a:schemeClr val="bg1">
                        <a:lumMod val="85000"/>
                      </a:schemeClr>
                    </a:solidFill>
                  </a:tcPr>
                </a:tc>
                <a:tc>
                  <a:txBody>
                    <a:bodyPr/>
                    <a:lstStyle/>
                    <a:p>
                      <a:pPr algn="ctr"/>
                      <a:endParaRPr lang="en-US" b="0"/>
                    </a:p>
                  </a:txBody>
                  <a:tcPr anchor="ctr">
                    <a:solidFill>
                      <a:schemeClr val="bg1">
                        <a:lumMod val="85000"/>
                      </a:schemeClr>
                    </a:solidFill>
                  </a:tcPr>
                </a:tc>
                <a:extLst>
                  <a:ext uri="{0D108BD9-81ED-4DB2-BD59-A6C34878D82A}">
                    <a16:rowId xmlns:a16="http://schemas.microsoft.com/office/drawing/2014/main" val="10001"/>
                  </a:ext>
                </a:extLst>
              </a:tr>
              <a:tr h="762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Other</a:t>
                      </a:r>
                      <a:r>
                        <a:rPr kumimoji="0" lang="en-US" sz="1200" b="0" i="0" u="none" strike="noStrike" kern="1200" cap="none" spc="0" normalizeH="0" baseline="0" noProof="0" dirty="0">
                          <a:ln>
                            <a:noFill/>
                          </a:ln>
                          <a:solidFill>
                            <a:prstClr val="white"/>
                          </a:solidFill>
                          <a:effectLst/>
                          <a:uLnTx/>
                          <a:uFillTx/>
                          <a:latin typeface="+mn-lt"/>
                          <a:ea typeface="+mn-ea"/>
                          <a:cs typeface="+mn-cs"/>
                        </a:rPr>
                        <a:t>(bright)</a:t>
                      </a:r>
                    </a:p>
                  </a:txBody>
                  <a:tcPr>
                    <a:lnR w="38100" cap="flat" cmpd="sng" algn="ctr">
                      <a:solidFill>
                        <a:prstClr val="white"/>
                      </a:solidFill>
                      <a:prstDash val="solid"/>
                      <a:round/>
                      <a:headEnd type="none" w="med" len="med"/>
                      <a:tailEnd type="none" w="med" len="med"/>
                    </a:lnR>
                  </a:tcPr>
                </a:tc>
                <a:tc>
                  <a:txBody>
                    <a:bodyPr/>
                    <a:lstStyle/>
                    <a:p>
                      <a:pPr algn="ctr"/>
                      <a:endParaRPr lang="en-US" b="0" dirty="0"/>
                    </a:p>
                  </a:txBody>
                  <a:tcPr anchor="ctr">
                    <a:lnL w="38100" cap="flat" cmpd="sng" algn="ctr">
                      <a:solidFill>
                        <a:prstClr val="white"/>
                      </a:solidFill>
                      <a:prstDash val="solid"/>
                      <a:round/>
                      <a:headEnd type="none" w="med" len="med"/>
                      <a:tailEnd type="none" w="med" len="med"/>
                    </a:lnL>
                    <a:solidFill>
                      <a:schemeClr val="bg1">
                        <a:lumMod val="85000"/>
                      </a:schemeClr>
                    </a:solidFill>
                  </a:tcPr>
                </a:tc>
                <a:tc>
                  <a:txBody>
                    <a:bodyPr/>
                    <a:lstStyle/>
                    <a:p>
                      <a:pPr algn="ctr"/>
                      <a:endParaRPr lang="en-US" b="0"/>
                    </a:p>
                  </a:txBody>
                  <a:tcPr anchor="ctr">
                    <a:solidFill>
                      <a:schemeClr val="bg1">
                        <a:lumMod val="85000"/>
                      </a:schemeClr>
                    </a:solidFill>
                  </a:tcPr>
                </a:tc>
                <a:tc>
                  <a:txBody>
                    <a:bodyPr/>
                    <a:lstStyle/>
                    <a:p>
                      <a:pPr algn="ctr"/>
                      <a:endParaRPr lang="en-US" b="0"/>
                    </a:p>
                  </a:txBody>
                  <a:tcPr anchor="ctr">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0" dirty="0">
                          <a:latin typeface="Zapf Dingbats"/>
                          <a:ea typeface="Zapf Dingbats"/>
                          <a:cs typeface="Zapf Dingbats"/>
                          <a:sym typeface="Zapf Dingbats"/>
                        </a:rPr>
                        <a:t>✔</a:t>
                      </a:r>
                      <a:endParaRPr lang="en-US" sz="3200" b="0" dirty="0"/>
                    </a:p>
                  </a:txBody>
                  <a:tcPr anchor="ctr">
                    <a:solidFill>
                      <a:schemeClr val="bg1">
                        <a:lumMod val="85000"/>
                      </a:schemeClr>
                    </a:solidFill>
                  </a:tcPr>
                </a:tc>
                <a:extLst>
                  <a:ext uri="{0D108BD9-81ED-4DB2-BD59-A6C34878D82A}">
                    <a16:rowId xmlns:a16="http://schemas.microsoft.com/office/drawing/2014/main" val="10002"/>
                  </a:ext>
                </a:extLst>
              </a:tr>
              <a:tr h="762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mn-lt"/>
                          <a:ea typeface="+mn-ea"/>
                          <a:cs typeface="+mn-cs"/>
                        </a:rPr>
                        <a:t>Tumor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50" normalizeH="0" baseline="0" noProof="0" dirty="0">
                          <a:ln>
                            <a:noFill/>
                          </a:ln>
                          <a:solidFill>
                            <a:prstClr val="white"/>
                          </a:solidFill>
                          <a:effectLst/>
                          <a:uLnTx/>
                          <a:uFillTx/>
                          <a:latin typeface="+mn-lt"/>
                          <a:ea typeface="+mn-ea"/>
                          <a:cs typeface="+mn-cs"/>
                        </a:rPr>
                        <a:t>(</a:t>
                      </a:r>
                      <a:r>
                        <a:rPr kumimoji="0" lang="en-US" sz="1200" b="0" i="0" u="none" strike="noStrike" kern="1200" cap="none" spc="-40" normalizeH="0" baseline="0" noProof="0" dirty="0">
                          <a:ln>
                            <a:noFill/>
                          </a:ln>
                          <a:solidFill>
                            <a:prstClr val="white"/>
                          </a:solidFill>
                          <a:effectLst/>
                          <a:uLnTx/>
                          <a:uFillTx/>
                          <a:latin typeface="+mn-lt"/>
                          <a:ea typeface="+mn-ea"/>
                          <a:cs typeface="+mn-cs"/>
                        </a:rPr>
                        <a:t>Brightest)</a:t>
                      </a:r>
                      <a:endParaRPr kumimoji="0" lang="en-US" sz="1400" b="0" i="0" u="none" strike="noStrike" kern="1200" cap="none" spc="-40" normalizeH="0" baseline="0" noProof="0" dirty="0">
                        <a:ln>
                          <a:noFill/>
                        </a:ln>
                        <a:solidFill>
                          <a:prstClr val="white"/>
                        </a:solidFill>
                        <a:effectLst/>
                        <a:uLnTx/>
                        <a:uFillTx/>
                        <a:latin typeface="+mn-lt"/>
                        <a:ea typeface="+mn-ea"/>
                        <a:cs typeface="+mn-cs"/>
                      </a:endParaRPr>
                    </a:p>
                  </a:txBody>
                  <a:tcPr>
                    <a:lnR w="38100" cap="flat" cmpd="sng" algn="ctr">
                      <a:solidFill>
                        <a:prstClr val="white"/>
                      </a:solidFill>
                      <a:prstDash val="solid"/>
                      <a:round/>
                      <a:headEnd type="none" w="med" len="med"/>
                      <a:tailEnd type="none" w="med" len="med"/>
                    </a:lnR>
                  </a:tcPr>
                </a:tc>
                <a:tc>
                  <a:txBody>
                    <a:bodyPr/>
                    <a:lstStyle/>
                    <a:p>
                      <a:pPr algn="ctr"/>
                      <a:endParaRPr lang="en-US" b="0"/>
                    </a:p>
                  </a:txBody>
                  <a:tcPr anchor="ctr">
                    <a:lnL w="38100" cap="flat" cmpd="sng" algn="ctr">
                      <a:solidFill>
                        <a:prstClr val="white"/>
                      </a:solidFill>
                      <a:prstDash val="solid"/>
                      <a:round/>
                      <a:headEnd type="none" w="med" len="med"/>
                      <a:tailEnd type="none" w="med" len="med"/>
                    </a:lnL>
                    <a:solidFill>
                      <a:schemeClr val="bg1">
                        <a:lumMod val="8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b="0" dirty="0">
                          <a:latin typeface="Zapf Dingbats"/>
                          <a:ea typeface="Zapf Dingbats"/>
                          <a:cs typeface="Zapf Dingbats"/>
                          <a:sym typeface="Zapf Dingbats"/>
                        </a:rPr>
                        <a:t>✔</a:t>
                      </a:r>
                      <a:endParaRPr lang="en-US" b="0" dirty="0"/>
                    </a:p>
                  </a:txBody>
                  <a:tcPr anchor="ctr">
                    <a:solidFill>
                      <a:schemeClr val="bg1">
                        <a:lumMod val="85000"/>
                      </a:schemeClr>
                    </a:solidFill>
                  </a:tcPr>
                </a:tc>
                <a:tc>
                  <a:txBody>
                    <a:bodyPr/>
                    <a:lstStyle/>
                    <a:p>
                      <a:pPr algn="ctr"/>
                      <a:endParaRPr lang="en-US" b="0" dirty="0"/>
                    </a:p>
                  </a:txBody>
                  <a:tcPr anchor="ctr">
                    <a:solidFill>
                      <a:schemeClr val="bg1">
                        <a:lumMod val="85000"/>
                      </a:schemeClr>
                    </a:solidFill>
                  </a:tcPr>
                </a:tc>
                <a:tc>
                  <a:txBody>
                    <a:bodyPr/>
                    <a:lstStyle/>
                    <a:p>
                      <a:pPr algn="ctr"/>
                      <a:endParaRPr lang="en-US" b="0" dirty="0"/>
                    </a:p>
                  </a:txBody>
                  <a:tcPr anchor="ctr">
                    <a:solidFill>
                      <a:schemeClr val="bg1">
                        <a:lumMod val="85000"/>
                      </a:schemeClr>
                    </a:solidFill>
                  </a:tcPr>
                </a:tc>
                <a:extLst>
                  <a:ext uri="{0D108BD9-81ED-4DB2-BD59-A6C34878D82A}">
                    <a16:rowId xmlns:a16="http://schemas.microsoft.com/office/drawing/2014/main" val="10003"/>
                  </a:ext>
                </a:extLst>
              </a:tr>
            </a:tbl>
          </a:graphicData>
        </a:graphic>
      </p:graphicFrame>
      <p:graphicFrame>
        <p:nvGraphicFramePr>
          <p:cNvPr id="12" name="Content Placeholder 8"/>
          <p:cNvGraphicFramePr>
            <a:graphicFrameLocks noGrp="1"/>
          </p:cNvGraphicFramePr>
          <p:nvPr>
            <p:ph sz="quarter" idx="14"/>
            <p:extLst>
              <p:ext uri="{D42A27DB-BD31-4B8C-83A1-F6EECF244321}">
                <p14:modId xmlns:p14="http://schemas.microsoft.com/office/powerpoint/2010/main" val="1995610206"/>
              </p:ext>
            </p:extLst>
          </p:nvPr>
        </p:nvGraphicFramePr>
        <p:xfrm>
          <a:off x="4681538" y="2359025"/>
          <a:ext cx="3810000" cy="3050541"/>
        </p:xfrm>
        <a:graphic>
          <a:graphicData uri="http://schemas.openxmlformats.org/drawingml/2006/table">
            <a:tbl>
              <a:tblPr firstRow="1" firstCol="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tblGrid>
              <a:tr h="762636">
                <a:tc>
                  <a:txBody>
                    <a:bodyPr/>
                    <a:lstStyle/>
                    <a:p>
                      <a:pPr algn="r"/>
                      <a:r>
                        <a:rPr lang="en-US" sz="1200" b="0" dirty="0"/>
                        <a:t>CT Values</a:t>
                      </a:r>
                    </a:p>
                    <a:p>
                      <a:endParaRPr lang="en-US" sz="1200" b="0" dirty="0"/>
                    </a:p>
                    <a:p>
                      <a:endParaRPr lang="en-US" sz="1200" b="0" dirty="0"/>
                    </a:p>
                    <a:p>
                      <a:r>
                        <a:rPr lang="en-US" sz="1200" b="0" dirty="0"/>
                        <a:t>MR Values</a:t>
                      </a:r>
                    </a:p>
                  </a:txBody>
                  <a:tcPr marL="0" marR="0" marT="0" marB="0">
                    <a:lnR w="19050" cap="flat" cmpd="sng" algn="ctr">
                      <a:solidFill>
                        <a:prstClr val="white"/>
                      </a:solidFill>
                      <a:prstDash val="solid"/>
                      <a:round/>
                      <a:headEnd type="none" w="med" len="med"/>
                      <a:tailEnd type="none" w="med" len="med"/>
                    </a:lnR>
                    <a:lnB w="19050" cap="flat" cmpd="sng" algn="ctr">
                      <a:solidFill>
                        <a:prstClr val="white"/>
                      </a:solidFill>
                      <a:prstDash val="solid"/>
                      <a:round/>
                      <a:headEnd type="none" w="med" len="med"/>
                      <a:tailEnd type="none" w="med" len="med"/>
                    </a:lnB>
                    <a:lnTlToBr w="38100" cap="flat" cmpd="sng" algn="ctr">
                      <a:solidFill>
                        <a:prstClr val="white"/>
                      </a:solidFill>
                      <a:prstDash val="solid"/>
                      <a:round/>
                      <a:headEnd type="none" w="med" len="med"/>
                      <a:tailEnd type="none" w="med" len="med"/>
                    </a:lnTlToBr>
                  </a:tcPr>
                </a:tc>
                <a:tc>
                  <a:txBody>
                    <a:bodyPr/>
                    <a:lstStyle/>
                    <a:p>
                      <a:r>
                        <a:rPr lang="en-US" sz="1400" b="0" dirty="0"/>
                        <a:t>Vessels</a:t>
                      </a:r>
                      <a:r>
                        <a:rPr lang="en-US" sz="1200" b="0" dirty="0"/>
                        <a:t>(darkest)</a:t>
                      </a:r>
                    </a:p>
                  </a:txBody>
                  <a:tcPr>
                    <a:lnL w="19050" cap="flat" cmpd="sng" algn="ctr">
                      <a:solidFill>
                        <a:prstClr val="white"/>
                      </a:solidFill>
                      <a:prstDash val="solid"/>
                      <a:round/>
                      <a:headEnd type="none" w="med" len="med"/>
                      <a:tailEnd type="none" w="med" len="med"/>
                    </a:ln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t>Tumor</a:t>
                      </a:r>
                      <a:r>
                        <a:rPr kumimoji="0" lang="en-US" sz="1200" b="0" i="0" u="none" strike="noStrike" kern="1200" cap="none" spc="0" normalizeH="0" baseline="0" noProof="0" dirty="0">
                          <a:ln>
                            <a:noFill/>
                          </a:ln>
                          <a:solidFill>
                            <a:prstClr val="white"/>
                          </a:solidFill>
                          <a:effectLst/>
                          <a:uLnTx/>
                          <a:uFillTx/>
                          <a:latin typeface="+mn-lt"/>
                          <a:ea typeface="+mn-ea"/>
                          <a:cs typeface="+mn-cs"/>
                        </a:rPr>
                        <a:t>(dark)</a:t>
                      </a:r>
                      <a:endParaRPr lang="en-US" sz="1400"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a:t>Liver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Other</a:t>
                      </a:r>
                      <a:r>
                        <a:rPr kumimoji="0" lang="en-US" sz="1200" b="0" i="0" u="none" strike="noStrike" kern="1200" cap="none" spc="0" normalizeH="0" baseline="0" noProof="0" dirty="0">
                          <a:ln>
                            <a:noFill/>
                          </a:ln>
                          <a:solidFill>
                            <a:prstClr val="white"/>
                          </a:solidFill>
                          <a:effectLst/>
                          <a:uLnTx/>
                          <a:uFillTx/>
                          <a:latin typeface="+mn-lt"/>
                          <a:ea typeface="+mn-ea"/>
                          <a:cs typeface="+mn-cs"/>
                        </a:rPr>
                        <a:t>(bright)</a:t>
                      </a:r>
                    </a:p>
                  </a:txBody>
                  <a:tcPr/>
                </a:tc>
                <a:extLst>
                  <a:ext uri="{0D108BD9-81ED-4DB2-BD59-A6C34878D82A}">
                    <a16:rowId xmlns:a16="http://schemas.microsoft.com/office/drawing/2014/main" val="10000"/>
                  </a:ext>
                </a:extLst>
              </a:tr>
              <a:tr h="762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mn-lt"/>
                          <a:ea typeface="+mn-ea"/>
                          <a:cs typeface="+mn-cs"/>
                        </a:rPr>
                        <a:t>Liver &amp; Vessels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n-lt"/>
                          <a:ea typeface="+mn-ea"/>
                          <a:cs typeface="+mn-cs"/>
                        </a:rPr>
                        <a:t>(dark)</a:t>
                      </a:r>
                      <a:endParaRPr kumimoji="0" lang="en-US" sz="1400" b="0" i="0" u="none" strike="noStrike" kern="1200" cap="none" spc="0" normalizeH="0" baseline="0" noProof="0" dirty="0">
                        <a:ln>
                          <a:noFill/>
                        </a:ln>
                        <a:solidFill>
                          <a:prstClr val="white"/>
                        </a:solidFill>
                        <a:effectLst/>
                        <a:uLnTx/>
                        <a:uFillTx/>
                        <a:latin typeface="+mn-lt"/>
                        <a:ea typeface="+mn-ea"/>
                        <a:cs typeface="+mn-cs"/>
                      </a:endParaRPr>
                    </a:p>
                  </a:txBody>
                  <a:tcPr>
                    <a:lnR w="38100" cap="flat" cmpd="sng" algn="ctr">
                      <a:solidFill>
                        <a:prstClr val="white"/>
                      </a:solidFill>
                      <a:prstDash val="solid"/>
                      <a:round/>
                      <a:headEnd type="none" w="med" len="med"/>
                      <a:tailEnd type="none" w="med" len="med"/>
                    </a:lnR>
                    <a:lnT w="19050" cap="flat" cmpd="sng" algn="ctr">
                      <a:solidFill>
                        <a:prstClr val="white"/>
                      </a:solidFill>
                      <a:prstDash val="solid"/>
                      <a:round/>
                      <a:headEnd type="none" w="med" len="med"/>
                      <a:tailEnd type="none" w="med" len="med"/>
                    </a:lnT>
                  </a:tcPr>
                </a:tc>
                <a:tc>
                  <a:txBody>
                    <a:bodyPr/>
                    <a:lstStyle/>
                    <a:p>
                      <a:pPr algn="ctr"/>
                      <a:r>
                        <a:rPr lang="en-US" sz="1200" b="0" dirty="0">
                          <a:latin typeface="Zapf Dingbats"/>
                          <a:ea typeface="Zapf Dingbats"/>
                          <a:cs typeface="Zapf Dingbats"/>
                          <a:sym typeface="Zapf Dingbats"/>
                        </a:rPr>
                        <a:t>✓</a:t>
                      </a:r>
                      <a:endParaRPr lang="en-US" sz="1200" b="0" dirty="0"/>
                    </a:p>
                  </a:txBody>
                  <a:tcPr anchor="ctr">
                    <a:lnL w="38100" cap="flat" cmpd="sng" algn="ctr">
                      <a:solidFill>
                        <a:prstClr val="white"/>
                      </a:solidFill>
                      <a:prstDash val="solid"/>
                      <a:round/>
                      <a:headEnd type="none" w="med" len="med"/>
                      <a:tailEnd type="none" w="med" len="med"/>
                    </a:lnL>
                    <a:solidFill>
                      <a:schemeClr val="bg1">
                        <a:lumMod val="85000"/>
                      </a:schemeClr>
                    </a:solidFill>
                  </a:tcPr>
                </a:tc>
                <a:tc>
                  <a:txBody>
                    <a:bodyPr/>
                    <a:lstStyle/>
                    <a:p>
                      <a:pPr algn="ctr"/>
                      <a:r>
                        <a:rPr lang="en-US" b="0">
                          <a:latin typeface="Zapf Dingbats"/>
                          <a:ea typeface="Zapf Dingbats"/>
                          <a:cs typeface="Zapf Dingbats"/>
                          <a:sym typeface="Zapf Dingbats"/>
                        </a:rPr>
                        <a:t>✓</a:t>
                      </a:r>
                      <a:endParaRPr lang="en-US" b="0" dirty="0"/>
                    </a:p>
                  </a:txBody>
                  <a:tcPr anchor="ctr">
                    <a:solidFill>
                      <a:schemeClr val="bg1">
                        <a:lumMod val="85000"/>
                      </a:schemeClr>
                    </a:solidFill>
                  </a:tcPr>
                </a:tc>
                <a:tc>
                  <a:txBody>
                    <a:bodyPr/>
                    <a:lstStyle/>
                    <a:p>
                      <a:pPr algn="ctr"/>
                      <a:r>
                        <a:rPr lang="en-US" b="0">
                          <a:latin typeface="Zapf Dingbats"/>
                          <a:ea typeface="Zapf Dingbats"/>
                          <a:cs typeface="Zapf Dingbats"/>
                          <a:sym typeface="Zapf Dingbats"/>
                        </a:rPr>
                        <a:t>✓</a:t>
                      </a:r>
                      <a:endParaRPr lang="en-US" b="0" dirty="0"/>
                    </a:p>
                  </a:txBody>
                  <a:tcPr anchor="ctr">
                    <a:solidFill>
                      <a:schemeClr val="bg1">
                        <a:lumMod val="85000"/>
                      </a:schemeClr>
                    </a:solidFill>
                  </a:tcPr>
                </a:tc>
                <a:tc>
                  <a:txBody>
                    <a:bodyPr/>
                    <a:lstStyle/>
                    <a:p>
                      <a:pPr algn="ctr"/>
                      <a:r>
                        <a:rPr lang="en-US" b="0">
                          <a:latin typeface="Zapf Dingbats"/>
                          <a:ea typeface="Zapf Dingbats"/>
                          <a:cs typeface="Zapf Dingbats"/>
                          <a:sym typeface="Zapf Dingbats"/>
                        </a:rPr>
                        <a:t>✓</a:t>
                      </a:r>
                      <a:endParaRPr lang="en-US" b="0" dirty="0"/>
                    </a:p>
                  </a:txBody>
                  <a:tcPr anchor="ctr">
                    <a:solidFill>
                      <a:schemeClr val="bg1">
                        <a:lumMod val="85000"/>
                      </a:schemeClr>
                    </a:solidFill>
                  </a:tcPr>
                </a:tc>
                <a:extLst>
                  <a:ext uri="{0D108BD9-81ED-4DB2-BD59-A6C34878D82A}">
                    <a16:rowId xmlns:a16="http://schemas.microsoft.com/office/drawing/2014/main" val="10001"/>
                  </a:ext>
                </a:extLst>
              </a:tr>
              <a:tr h="762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a:t>Other</a:t>
                      </a:r>
                      <a:r>
                        <a:rPr kumimoji="0" lang="en-US" sz="1200" b="0" i="0" u="none" strike="noStrike" kern="1200" cap="none" spc="0" normalizeH="0" baseline="0" noProof="0" dirty="0">
                          <a:ln>
                            <a:noFill/>
                          </a:ln>
                          <a:solidFill>
                            <a:prstClr val="white"/>
                          </a:solidFill>
                          <a:effectLst/>
                          <a:uLnTx/>
                          <a:uFillTx/>
                          <a:latin typeface="+mn-lt"/>
                          <a:ea typeface="+mn-ea"/>
                          <a:cs typeface="+mn-cs"/>
                        </a:rPr>
                        <a:t>(bright)</a:t>
                      </a:r>
                    </a:p>
                  </a:txBody>
                  <a:tcPr>
                    <a:lnR w="38100" cap="flat" cmpd="sng" algn="ctr">
                      <a:solidFill>
                        <a:prstClr val="white"/>
                      </a:solidFill>
                      <a:prstDash val="solid"/>
                      <a:round/>
                      <a:headEnd type="none" w="med" len="med"/>
                      <a:tailEnd type="none" w="med" len="med"/>
                    </a:lnR>
                  </a:tcPr>
                </a:tc>
                <a:tc>
                  <a:txBody>
                    <a:bodyPr/>
                    <a:lstStyle/>
                    <a:p>
                      <a:pPr algn="ctr"/>
                      <a:r>
                        <a:rPr lang="en-US" sz="1200" b="0" dirty="0">
                          <a:latin typeface="Zapf Dingbats"/>
                          <a:ea typeface="Zapf Dingbats"/>
                          <a:cs typeface="Zapf Dingbats"/>
                          <a:sym typeface="Zapf Dingbats"/>
                        </a:rPr>
                        <a:t>✓</a:t>
                      </a:r>
                      <a:endParaRPr lang="en-US" sz="1200" b="0" dirty="0"/>
                    </a:p>
                  </a:txBody>
                  <a:tcPr anchor="ctr">
                    <a:lnL w="38100" cap="flat" cmpd="sng" algn="ctr">
                      <a:solidFill>
                        <a:prstClr val="white"/>
                      </a:solidFill>
                      <a:prstDash val="solid"/>
                      <a:round/>
                      <a:headEnd type="none" w="med" len="med"/>
                      <a:tailEnd type="none" w="med" len="med"/>
                    </a:lnL>
                    <a:solidFill>
                      <a:schemeClr val="bg1">
                        <a:lumMod val="85000"/>
                      </a:schemeClr>
                    </a:solidFill>
                  </a:tcPr>
                </a:tc>
                <a:tc>
                  <a:txBody>
                    <a:bodyPr/>
                    <a:lstStyle/>
                    <a:p>
                      <a:pPr algn="ctr"/>
                      <a:r>
                        <a:rPr lang="en-US" b="0">
                          <a:latin typeface="Zapf Dingbats"/>
                          <a:ea typeface="Zapf Dingbats"/>
                          <a:cs typeface="Zapf Dingbats"/>
                          <a:sym typeface="Zapf Dingbats"/>
                        </a:rPr>
                        <a:t>✓</a:t>
                      </a:r>
                      <a:endParaRPr lang="en-US" b="0" dirty="0"/>
                    </a:p>
                  </a:txBody>
                  <a:tcPr anchor="ctr">
                    <a:solidFill>
                      <a:schemeClr val="bg1">
                        <a:lumMod val="85000"/>
                      </a:schemeClr>
                    </a:solidFill>
                  </a:tcPr>
                </a:tc>
                <a:tc>
                  <a:txBody>
                    <a:bodyPr/>
                    <a:lstStyle/>
                    <a:p>
                      <a:pPr algn="ctr"/>
                      <a:r>
                        <a:rPr lang="en-US" b="0">
                          <a:latin typeface="Zapf Dingbats"/>
                          <a:ea typeface="Zapf Dingbats"/>
                          <a:cs typeface="Zapf Dingbats"/>
                          <a:sym typeface="Zapf Dingbats"/>
                        </a:rPr>
                        <a:t>✓</a:t>
                      </a:r>
                      <a:endParaRPr lang="en-US" b="0" dirty="0"/>
                    </a:p>
                  </a:txBody>
                  <a:tcPr anchor="ctr">
                    <a:solidFill>
                      <a:schemeClr val="bg1">
                        <a:lumMod val="85000"/>
                      </a:schemeClr>
                    </a:solidFill>
                  </a:tcPr>
                </a:tc>
                <a:tc>
                  <a:txBody>
                    <a:bodyPr/>
                    <a:lstStyle/>
                    <a:p>
                      <a:pPr algn="ctr"/>
                      <a:r>
                        <a:rPr lang="en-US" sz="2800" b="0" dirty="0">
                          <a:latin typeface="Zapf Dingbats"/>
                          <a:ea typeface="Zapf Dingbats"/>
                          <a:cs typeface="Zapf Dingbats"/>
                          <a:sym typeface="Zapf Dingbats"/>
                        </a:rPr>
                        <a:t>✓</a:t>
                      </a:r>
                      <a:endParaRPr lang="en-US" sz="2800" b="0" dirty="0"/>
                    </a:p>
                  </a:txBody>
                  <a:tcPr anchor="ctr">
                    <a:solidFill>
                      <a:schemeClr val="bg1">
                        <a:lumMod val="85000"/>
                      </a:schemeClr>
                    </a:solidFill>
                  </a:tcPr>
                </a:tc>
                <a:extLst>
                  <a:ext uri="{0D108BD9-81ED-4DB2-BD59-A6C34878D82A}">
                    <a16:rowId xmlns:a16="http://schemas.microsoft.com/office/drawing/2014/main" val="10002"/>
                  </a:ext>
                </a:extLst>
              </a:tr>
              <a:tr h="7626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mn-lt"/>
                          <a:ea typeface="+mn-ea"/>
                          <a:cs typeface="+mn-cs"/>
                        </a:rPr>
                        <a:t>Tumor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150" normalizeH="0" baseline="0" noProof="0" dirty="0">
                          <a:ln>
                            <a:noFill/>
                          </a:ln>
                          <a:solidFill>
                            <a:prstClr val="white"/>
                          </a:solidFill>
                          <a:effectLst/>
                          <a:uLnTx/>
                          <a:uFillTx/>
                          <a:latin typeface="+mn-lt"/>
                          <a:ea typeface="+mn-ea"/>
                          <a:cs typeface="+mn-cs"/>
                        </a:rPr>
                        <a:t>(</a:t>
                      </a:r>
                      <a:r>
                        <a:rPr kumimoji="0" lang="en-US" sz="1200" b="0" i="0" u="none" strike="noStrike" kern="1200" cap="none" spc="-40" normalizeH="0" baseline="0" noProof="0" dirty="0">
                          <a:ln>
                            <a:noFill/>
                          </a:ln>
                          <a:solidFill>
                            <a:prstClr val="white"/>
                          </a:solidFill>
                          <a:effectLst/>
                          <a:uLnTx/>
                          <a:uFillTx/>
                          <a:latin typeface="+mn-lt"/>
                          <a:ea typeface="+mn-ea"/>
                          <a:cs typeface="+mn-cs"/>
                        </a:rPr>
                        <a:t>Brightest)</a:t>
                      </a:r>
                      <a:endParaRPr kumimoji="0" lang="en-US" sz="1400" b="0" i="0" u="none" strike="noStrike" kern="1200" cap="none" spc="-40" normalizeH="0" baseline="0" noProof="0" dirty="0">
                        <a:ln>
                          <a:noFill/>
                        </a:ln>
                        <a:solidFill>
                          <a:prstClr val="white"/>
                        </a:solidFill>
                        <a:effectLst/>
                        <a:uLnTx/>
                        <a:uFillTx/>
                        <a:latin typeface="+mn-lt"/>
                        <a:ea typeface="+mn-ea"/>
                        <a:cs typeface="+mn-cs"/>
                      </a:endParaRPr>
                    </a:p>
                  </a:txBody>
                  <a:tcPr>
                    <a:lnR w="38100" cap="flat" cmpd="sng" algn="ctr">
                      <a:solidFill>
                        <a:prstClr val="white"/>
                      </a:solidFill>
                      <a:prstDash val="solid"/>
                      <a:round/>
                      <a:headEnd type="none" w="med" len="med"/>
                      <a:tailEnd type="none" w="med" len="med"/>
                    </a:lnR>
                  </a:tcPr>
                </a:tc>
                <a:tc>
                  <a:txBody>
                    <a:bodyPr/>
                    <a:lstStyle/>
                    <a:p>
                      <a:pPr algn="ctr"/>
                      <a:r>
                        <a:rPr lang="en-US" sz="1200" b="0" dirty="0">
                          <a:latin typeface="Zapf Dingbats"/>
                          <a:ea typeface="Zapf Dingbats"/>
                          <a:cs typeface="Zapf Dingbats"/>
                          <a:sym typeface="Zapf Dingbats"/>
                        </a:rPr>
                        <a:t>✓</a:t>
                      </a:r>
                      <a:endParaRPr lang="en-US" sz="1200" b="0" dirty="0"/>
                    </a:p>
                  </a:txBody>
                  <a:tcPr anchor="ctr">
                    <a:lnL w="38100" cap="flat" cmpd="sng" algn="ctr">
                      <a:solidFill>
                        <a:prstClr val="white"/>
                      </a:solidFill>
                      <a:prstDash val="solid"/>
                      <a:round/>
                      <a:headEnd type="none" w="med" len="med"/>
                      <a:tailEnd type="none" w="med" len="med"/>
                    </a:lnL>
                    <a:solidFill>
                      <a:schemeClr val="bg1">
                        <a:lumMod val="85000"/>
                      </a:schemeClr>
                    </a:solidFill>
                  </a:tcPr>
                </a:tc>
                <a:tc>
                  <a:txBody>
                    <a:bodyPr/>
                    <a:lstStyle/>
                    <a:p>
                      <a:pPr algn="ctr"/>
                      <a:r>
                        <a:rPr lang="en-US" b="0">
                          <a:latin typeface="Zapf Dingbats"/>
                          <a:ea typeface="Zapf Dingbats"/>
                          <a:cs typeface="Zapf Dingbats"/>
                          <a:sym typeface="Zapf Dingbats"/>
                        </a:rPr>
                        <a:t>✓</a:t>
                      </a:r>
                      <a:endParaRPr lang="en-US" b="0" dirty="0"/>
                    </a:p>
                  </a:txBody>
                  <a:tcPr anchor="ctr">
                    <a:solidFill>
                      <a:schemeClr val="bg1">
                        <a:lumMod val="85000"/>
                      </a:schemeClr>
                    </a:solidFill>
                  </a:tcPr>
                </a:tc>
                <a:tc>
                  <a:txBody>
                    <a:bodyPr/>
                    <a:lstStyle/>
                    <a:p>
                      <a:pPr algn="ctr"/>
                      <a:r>
                        <a:rPr lang="en-US" b="0">
                          <a:latin typeface="Zapf Dingbats"/>
                          <a:ea typeface="Zapf Dingbats"/>
                          <a:cs typeface="Zapf Dingbats"/>
                          <a:sym typeface="Zapf Dingbats"/>
                        </a:rPr>
                        <a:t>✓</a:t>
                      </a:r>
                      <a:endParaRPr lang="en-US" b="0" dirty="0"/>
                    </a:p>
                  </a:txBody>
                  <a:tcPr anchor="ctr">
                    <a:solidFill>
                      <a:schemeClr val="bg1">
                        <a:lumMod val="85000"/>
                      </a:schemeClr>
                    </a:solidFill>
                  </a:tcPr>
                </a:tc>
                <a:tc>
                  <a:txBody>
                    <a:bodyPr/>
                    <a:lstStyle/>
                    <a:p>
                      <a:pPr algn="ctr"/>
                      <a:r>
                        <a:rPr lang="en-US" b="0" dirty="0">
                          <a:latin typeface="Zapf Dingbats"/>
                          <a:ea typeface="Zapf Dingbats"/>
                          <a:cs typeface="Zapf Dingbats"/>
                          <a:sym typeface="Zapf Dingbats"/>
                        </a:rPr>
                        <a:t>✓</a:t>
                      </a:r>
                      <a:endParaRPr lang="en-US" b="0" dirty="0"/>
                    </a:p>
                  </a:txBody>
                  <a:tcPr anchor="ctr">
                    <a:solidFill>
                      <a:schemeClr val="bg1">
                        <a:lumMod val="85000"/>
                      </a:schemeClr>
                    </a:solid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7"/>
          </p:nvPr>
        </p:nvSpPr>
        <p:spPr/>
        <p:txBody>
          <a:bodyPr/>
          <a:lstStyle/>
          <a:p>
            <a:fld id="{13B72AE3-F8CE-184B-AED5-89DC3EF21753}" type="slidenum">
              <a:rPr lang="en-US" smtClean="0"/>
              <a:t>37</a:t>
            </a:fld>
            <a:endParaRPr lang="en-US"/>
          </a:p>
        </p:txBody>
      </p:sp>
      <p:sp>
        <p:nvSpPr>
          <p:cNvPr id="2" name="Title 1"/>
          <p:cNvSpPr>
            <a:spLocks noGrp="1"/>
          </p:cNvSpPr>
          <p:nvPr>
            <p:ph type="title"/>
          </p:nvPr>
        </p:nvSpPr>
        <p:spPr/>
        <p:txBody>
          <a:bodyPr/>
          <a:lstStyle/>
          <a:p>
            <a:r>
              <a:rPr lang="en-US" dirty="0"/>
              <a:t>Joint Histogram Examples</a:t>
            </a:r>
          </a:p>
        </p:txBody>
      </p:sp>
    </p:spTree>
    <p:extLst>
      <p:ext uri="{BB962C8B-B14F-4D97-AF65-F5344CB8AC3E}">
        <p14:creationId xmlns:p14="http://schemas.microsoft.com/office/powerpoint/2010/main" val="10040301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Mutual Information:  Details</a:t>
            </a:r>
          </a:p>
        </p:txBody>
      </p:sp>
      <p:sp>
        <p:nvSpPr>
          <p:cNvPr id="3" name="Content Placeholder 2"/>
          <p:cNvSpPr>
            <a:spLocks noGrp="1"/>
          </p:cNvSpPr>
          <p:nvPr>
            <p:ph idx="1"/>
          </p:nvPr>
        </p:nvSpPr>
        <p:spPr/>
        <p:txBody>
          <a:bodyPr>
            <a:normAutofit lnSpcReduction="10000"/>
          </a:bodyPr>
          <a:lstStyle/>
          <a:p>
            <a:r>
              <a:rPr lang="en-US" dirty="0"/>
              <a:t>Calculated by measuring entropies</a:t>
            </a:r>
          </a:p>
          <a:p>
            <a:pPr lvl="1"/>
            <a:r>
              <a:rPr lang="en-US" dirty="0"/>
              <a:t>M.I. = difference between joint entropy and the sum of individual entropies</a:t>
            </a:r>
          </a:p>
          <a:p>
            <a:r>
              <a:rPr lang="en-US" dirty="0"/>
              <a:t>The math encourages transformations that make the images overlap on complex parts, something most similarity measures don’t do</a:t>
            </a:r>
          </a:p>
          <a:p>
            <a:r>
              <a:rPr lang="en-US" dirty="0">
                <a:effectLst>
                  <a:glow rad="76200">
                    <a:schemeClr val="bg1">
                      <a:alpha val="50000"/>
                    </a:schemeClr>
                  </a:glow>
                </a:effectLst>
              </a:rPr>
              <a:t>In effect, M.I seeks a transform that finds complexity and explains it well.</a:t>
            </a:r>
          </a:p>
        </p:txBody>
      </p:sp>
      <p:sp>
        <p:nvSpPr>
          <p:cNvPr id="4" name="Slide Number Placeholder 3"/>
          <p:cNvSpPr>
            <a:spLocks noGrp="1"/>
          </p:cNvSpPr>
          <p:nvPr>
            <p:ph type="sldNum" sz="quarter" idx="12"/>
          </p:nvPr>
        </p:nvSpPr>
        <p:spPr/>
        <p:txBody>
          <a:bodyPr/>
          <a:lstStyle/>
          <a:p>
            <a:fld id="{13B72AE3-F8CE-184B-AED5-89DC3EF21753}" type="slidenum">
              <a:rPr lang="en-US" smtClean="0"/>
              <a:t>38</a:t>
            </a:fld>
            <a:endParaRPr lang="en-US"/>
          </a:p>
        </p:txBody>
      </p:sp>
    </p:spTree>
    <p:extLst>
      <p:ext uri="{BB962C8B-B14F-4D97-AF65-F5344CB8AC3E}">
        <p14:creationId xmlns:p14="http://schemas.microsoft.com/office/powerpoint/2010/main" val="3151444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Mutual Information:</a:t>
            </a:r>
          </a:p>
        </p:txBody>
      </p:sp>
      <p:sp>
        <p:nvSpPr>
          <p:cNvPr id="3" name="Content Placeholder 2"/>
          <p:cNvSpPr>
            <a:spLocks noGrp="1"/>
          </p:cNvSpPr>
          <p:nvPr>
            <p:ph idx="1"/>
          </p:nvPr>
        </p:nvSpPr>
        <p:spPr/>
        <p:txBody>
          <a:bodyPr/>
          <a:lstStyle/>
          <a:p>
            <a:r>
              <a:rPr lang="en-US" dirty="0"/>
              <a:t>Is robust with respect to occlusion—degrades gracefully</a:t>
            </a:r>
          </a:p>
          <a:p>
            <a:r>
              <a:rPr lang="en-US" dirty="0"/>
              <a:t>Is less sensitive to noise and outliers</a:t>
            </a:r>
          </a:p>
          <a:p>
            <a:r>
              <a:rPr lang="en-US" dirty="0"/>
              <a:t>Has an improved version, Mattes, which uses math that results in a smoother optimization space.</a:t>
            </a:r>
          </a:p>
          <a:p>
            <a:r>
              <a:rPr lang="en-US" dirty="0"/>
              <a:t>Is now the de-facto similarity metric for multi-modal registration.</a:t>
            </a:r>
          </a:p>
        </p:txBody>
      </p:sp>
      <p:sp>
        <p:nvSpPr>
          <p:cNvPr id="4" name="Slide Number Placeholder 3"/>
          <p:cNvSpPr>
            <a:spLocks noGrp="1"/>
          </p:cNvSpPr>
          <p:nvPr>
            <p:ph type="sldNum" sz="quarter" idx="12"/>
          </p:nvPr>
        </p:nvSpPr>
        <p:spPr/>
        <p:txBody>
          <a:bodyPr/>
          <a:lstStyle/>
          <a:p>
            <a:fld id="{13B72AE3-F8CE-184B-AED5-89DC3EF21753}" type="slidenum">
              <a:rPr lang="en-US" smtClean="0"/>
              <a:t>39</a:t>
            </a:fld>
            <a:endParaRPr lang="en-US"/>
          </a:p>
        </p:txBody>
      </p:sp>
    </p:spTree>
    <p:extLst>
      <p:ext uri="{BB962C8B-B14F-4D97-AF65-F5344CB8AC3E}">
        <p14:creationId xmlns:p14="http://schemas.microsoft.com/office/powerpoint/2010/main" val="446937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dirty="0"/>
              <a:t>Types of Spatial Transforms</a:t>
            </a:r>
          </a:p>
        </p:txBody>
      </p:sp>
      <p:sp>
        <p:nvSpPr>
          <p:cNvPr id="5123" name="Rectangle 3"/>
          <p:cNvSpPr>
            <a:spLocks noGrp="1" noChangeArrowheads="1"/>
          </p:cNvSpPr>
          <p:nvPr>
            <p:ph idx="1"/>
          </p:nvPr>
        </p:nvSpPr>
        <p:spPr/>
        <p:txBody>
          <a:bodyPr/>
          <a:lstStyle/>
          <a:p>
            <a:r>
              <a:rPr lang="en-US" dirty="0"/>
              <a:t>Rigid (rotate, translate)</a:t>
            </a:r>
          </a:p>
          <a:p>
            <a:r>
              <a:rPr lang="en-US" dirty="0"/>
              <a:t>Affine (rigid + scale &amp; shear/skew)</a:t>
            </a:r>
          </a:p>
          <a:p>
            <a:r>
              <a:rPr lang="en-US" dirty="0"/>
              <a:t>Deformable (free-form = affine + vector field)</a:t>
            </a:r>
          </a:p>
          <a:p>
            <a:r>
              <a:rPr lang="en-US" dirty="0"/>
              <a:t>Many others</a:t>
            </a:r>
          </a:p>
        </p:txBody>
      </p:sp>
      <p:sp>
        <p:nvSpPr>
          <p:cNvPr id="5" name="Slide Number Placeholder 5"/>
          <p:cNvSpPr>
            <a:spLocks noGrp="1"/>
          </p:cNvSpPr>
          <p:nvPr>
            <p:ph type="sldNum" sz="quarter" idx="12"/>
          </p:nvPr>
        </p:nvSpPr>
        <p:spPr/>
        <p:txBody>
          <a:bodyPr/>
          <a:lstStyle/>
          <a:p>
            <a:fld id="{E2B06CE2-9B2D-0545-85CD-67F0F80A8089}" type="slidenum">
              <a:rPr lang="en-US"/>
              <a:pPr/>
              <a:t>4</a:t>
            </a:fld>
            <a:endParaRPr lang="en-US"/>
          </a:p>
        </p:txBody>
      </p:sp>
    </p:spTree>
    <p:extLst>
      <p:ext uri="{BB962C8B-B14F-4D97-AF65-F5344CB8AC3E}">
        <p14:creationId xmlns:p14="http://schemas.microsoft.com/office/powerpoint/2010/main" val="1920304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3"/>
          <a:stretch>
            <a:fillRect/>
          </a:stretch>
        </p:blipFill>
        <p:spPr>
          <a:xfrm>
            <a:off x="685800" y="2409700"/>
            <a:ext cx="7772400" cy="2768849"/>
          </a:xfrm>
        </p:spPr>
      </p:pic>
      <p:sp>
        <p:nvSpPr>
          <p:cNvPr id="4" name="Text Placeholder 3"/>
          <p:cNvSpPr>
            <a:spLocks noGrp="1"/>
          </p:cNvSpPr>
          <p:nvPr>
            <p:ph type="body" sz="half" idx="2"/>
          </p:nvPr>
        </p:nvSpPr>
        <p:spPr/>
        <p:txBody>
          <a:bodyPr>
            <a:normAutofit fontScale="77500" lnSpcReduction="20000"/>
          </a:bodyPr>
          <a:lstStyle/>
          <a:p>
            <a:r>
              <a:rPr lang="en-US" dirty="0"/>
              <a:t>Figure 8.2 from the </a:t>
            </a:r>
            <a:r>
              <a:rPr lang="en-US" i="1" dirty="0"/>
              <a:t>ITK Software Guide </a:t>
            </a:r>
            <a:r>
              <a:rPr lang="en-US" dirty="0"/>
              <a:t>v 2.4, by Luis Ibáñez, et al., also showing the notation used by </a:t>
            </a:r>
            <a:r>
              <a:rPr lang="en-US" dirty="0" err="1"/>
              <a:t>ch.</a:t>
            </a:r>
            <a:r>
              <a:rPr lang="en-US" dirty="0"/>
              <a:t> 10 of </a:t>
            </a:r>
            <a:r>
              <a:rPr lang="en-US" i="1" dirty="0"/>
              <a:t>Insight into Images</a:t>
            </a:r>
            <a:r>
              <a:rPr lang="en-US" dirty="0"/>
              <a:t>, by Terry </a:t>
            </a:r>
            <a:r>
              <a:rPr lang="en-US" dirty="0" err="1"/>
              <a:t>Yoo</a:t>
            </a:r>
            <a:r>
              <a:rPr lang="en-US" dirty="0"/>
              <a:t>, et al.</a:t>
            </a:r>
          </a:p>
        </p:txBody>
      </p:sp>
      <p:sp>
        <p:nvSpPr>
          <p:cNvPr id="5" name="Slide Number Placeholder 5"/>
          <p:cNvSpPr>
            <a:spLocks noGrp="1"/>
          </p:cNvSpPr>
          <p:nvPr>
            <p:ph type="sldNum" sz="quarter" idx="12"/>
          </p:nvPr>
        </p:nvSpPr>
        <p:spPr/>
        <p:txBody>
          <a:bodyPr/>
          <a:lstStyle/>
          <a:p>
            <a:fld id="{3F574A89-88AF-6841-BC1B-8CE3538BC374}" type="slidenum">
              <a:rPr lang="en-US"/>
              <a:pPr/>
              <a:t>5</a:t>
            </a:fld>
            <a:endParaRPr lang="en-US"/>
          </a:p>
        </p:txBody>
      </p:sp>
      <p:sp>
        <p:nvSpPr>
          <p:cNvPr id="9218" name="Rectangle 2"/>
          <p:cNvSpPr>
            <a:spLocks noGrp="1" noChangeArrowheads="1"/>
          </p:cNvSpPr>
          <p:nvPr>
            <p:ph type="title"/>
          </p:nvPr>
        </p:nvSpPr>
        <p:spPr/>
        <p:txBody>
          <a:bodyPr>
            <a:normAutofit fontScale="90000"/>
          </a:bodyPr>
          <a:lstStyle/>
          <a:p>
            <a:r>
              <a:rPr lang="en-US" dirty="0"/>
              <a:t>ITK (Legacy) Registration Flowchart, with Theory Notation</a:t>
            </a:r>
          </a:p>
        </p:txBody>
      </p:sp>
      <p:sp>
        <p:nvSpPr>
          <p:cNvPr id="2" name="TextBox 1"/>
          <p:cNvSpPr txBox="1"/>
          <p:nvPr/>
        </p:nvSpPr>
        <p:spPr>
          <a:xfrm>
            <a:off x="1570402" y="3212944"/>
            <a:ext cx="613523" cy="369332"/>
          </a:xfrm>
          <a:prstGeom prst="rect">
            <a:avLst/>
          </a:prstGeom>
          <a:noFill/>
        </p:spPr>
        <p:txBody>
          <a:bodyPr wrap="none" rtlCol="0">
            <a:spAutoFit/>
          </a:bodyPr>
          <a:lstStyle/>
          <a:p>
            <a:r>
              <a:rPr lang="en-US" i="1" dirty="0">
                <a:solidFill>
                  <a:srgbClr val="000000"/>
                </a:solidFill>
                <a:latin typeface="Times New Roman"/>
                <a:cs typeface="Times New Roman"/>
              </a:rPr>
              <a:t>F</a:t>
            </a:r>
            <a:r>
              <a:rPr lang="en-US" dirty="0">
                <a:solidFill>
                  <a:srgbClr val="000000"/>
                </a:solidFill>
                <a:latin typeface="Times New Roman"/>
                <a:cs typeface="Times New Roman"/>
              </a:rPr>
              <a:t>(</a:t>
            </a:r>
            <a:r>
              <a:rPr lang="en-US" b="1" i="1" dirty="0">
                <a:solidFill>
                  <a:srgbClr val="000000"/>
                </a:solidFill>
                <a:latin typeface="Times New Roman"/>
                <a:cs typeface="Times New Roman"/>
              </a:rPr>
              <a:t>x</a:t>
            </a:r>
            <a:r>
              <a:rPr lang="en-US" dirty="0">
                <a:solidFill>
                  <a:srgbClr val="000000"/>
                </a:solidFill>
                <a:latin typeface="Times New Roman"/>
                <a:cs typeface="Times New Roman"/>
              </a:rPr>
              <a:t>)</a:t>
            </a:r>
          </a:p>
        </p:txBody>
      </p:sp>
      <p:sp>
        <p:nvSpPr>
          <p:cNvPr id="7" name="TextBox 6"/>
          <p:cNvSpPr txBox="1"/>
          <p:nvPr/>
        </p:nvSpPr>
        <p:spPr>
          <a:xfrm>
            <a:off x="1534450" y="3861099"/>
            <a:ext cx="664807" cy="369332"/>
          </a:xfrm>
          <a:prstGeom prst="rect">
            <a:avLst/>
          </a:prstGeom>
          <a:noFill/>
        </p:spPr>
        <p:txBody>
          <a:bodyPr wrap="none" rtlCol="0">
            <a:spAutoFit/>
          </a:bodyPr>
          <a:lstStyle/>
          <a:p>
            <a:r>
              <a:rPr lang="en-US" i="1" dirty="0">
                <a:solidFill>
                  <a:srgbClr val="000000"/>
                </a:solidFill>
                <a:latin typeface="Times New Roman"/>
                <a:cs typeface="Times New Roman"/>
              </a:rPr>
              <a:t>M</a:t>
            </a:r>
            <a:r>
              <a:rPr lang="en-US" dirty="0">
                <a:solidFill>
                  <a:srgbClr val="000000"/>
                </a:solidFill>
                <a:latin typeface="Times New Roman"/>
                <a:cs typeface="Times New Roman"/>
              </a:rPr>
              <a:t>(</a:t>
            </a:r>
            <a:r>
              <a:rPr lang="en-US" b="1" i="1" dirty="0">
                <a:solidFill>
                  <a:srgbClr val="000000"/>
                </a:solidFill>
                <a:latin typeface="Times New Roman"/>
                <a:cs typeface="Times New Roman"/>
              </a:rPr>
              <a:t>x</a:t>
            </a:r>
            <a:r>
              <a:rPr lang="en-US" dirty="0">
                <a:solidFill>
                  <a:srgbClr val="000000"/>
                </a:solidFill>
                <a:latin typeface="Times New Roman"/>
                <a:cs typeface="Times New Roman"/>
              </a:rPr>
              <a:t>)</a:t>
            </a:r>
          </a:p>
        </p:txBody>
      </p:sp>
      <p:sp>
        <p:nvSpPr>
          <p:cNvPr id="8" name="TextBox 7"/>
          <p:cNvSpPr txBox="1"/>
          <p:nvPr/>
        </p:nvSpPr>
        <p:spPr>
          <a:xfrm>
            <a:off x="7375523" y="4316024"/>
            <a:ext cx="338554" cy="369332"/>
          </a:xfrm>
          <a:prstGeom prst="rect">
            <a:avLst/>
          </a:prstGeom>
          <a:noFill/>
        </p:spPr>
        <p:txBody>
          <a:bodyPr wrap="none" rtlCol="0">
            <a:spAutoFit/>
          </a:bodyPr>
          <a:lstStyle/>
          <a:p>
            <a:r>
              <a:rPr lang="en-US" b="1" i="1" dirty="0">
                <a:solidFill>
                  <a:srgbClr val="000000"/>
                </a:solidFill>
                <a:latin typeface="Times New Roman"/>
                <a:cs typeface="Times New Roman"/>
              </a:rPr>
              <a:t>p</a:t>
            </a:r>
            <a:endParaRPr lang="en-US" b="1" dirty="0">
              <a:solidFill>
                <a:srgbClr val="000000"/>
              </a:solidFill>
              <a:latin typeface="Times New Roman"/>
              <a:cs typeface="Times New Roman"/>
            </a:endParaRPr>
          </a:p>
        </p:txBody>
      </p:sp>
      <p:sp>
        <p:nvSpPr>
          <p:cNvPr id="9" name="TextBox 8"/>
          <p:cNvSpPr txBox="1"/>
          <p:nvPr/>
        </p:nvSpPr>
        <p:spPr>
          <a:xfrm>
            <a:off x="5557851" y="4660123"/>
            <a:ext cx="613523" cy="369332"/>
          </a:xfrm>
          <a:prstGeom prst="rect">
            <a:avLst/>
          </a:prstGeom>
          <a:noFill/>
        </p:spPr>
        <p:txBody>
          <a:bodyPr wrap="none" rtlCol="0">
            <a:spAutoFit/>
          </a:bodyPr>
          <a:lstStyle/>
          <a:p>
            <a:r>
              <a:rPr lang="en-US" b="1" i="1" dirty="0">
                <a:solidFill>
                  <a:srgbClr val="000000"/>
                </a:solidFill>
                <a:latin typeface="Times New Roman"/>
                <a:cs typeface="Times New Roman"/>
              </a:rPr>
              <a:t>T</a:t>
            </a:r>
            <a:r>
              <a:rPr lang="en-US" dirty="0">
                <a:solidFill>
                  <a:srgbClr val="000000"/>
                </a:solidFill>
                <a:latin typeface="Times New Roman"/>
                <a:cs typeface="Times New Roman"/>
              </a:rPr>
              <a:t>(</a:t>
            </a:r>
            <a:r>
              <a:rPr lang="en-US" b="1" i="1" dirty="0">
                <a:solidFill>
                  <a:srgbClr val="000000"/>
                </a:solidFill>
                <a:latin typeface="Times New Roman"/>
                <a:cs typeface="Times New Roman"/>
              </a:rPr>
              <a:t>p</a:t>
            </a:r>
            <a:r>
              <a:rPr lang="en-US" dirty="0">
                <a:solidFill>
                  <a:srgbClr val="000000"/>
                </a:solidFill>
                <a:latin typeface="Times New Roman"/>
                <a:cs typeface="Times New Roman"/>
              </a:rPr>
              <a:t>)</a:t>
            </a:r>
          </a:p>
        </p:txBody>
      </p:sp>
      <p:sp>
        <p:nvSpPr>
          <p:cNvPr id="11" name="TextBox 10"/>
          <p:cNvSpPr txBox="1"/>
          <p:nvPr/>
        </p:nvSpPr>
        <p:spPr>
          <a:xfrm>
            <a:off x="5515800" y="2297668"/>
            <a:ext cx="1194099" cy="369332"/>
          </a:xfrm>
          <a:prstGeom prst="rect">
            <a:avLst/>
          </a:prstGeom>
          <a:noFill/>
        </p:spPr>
        <p:txBody>
          <a:bodyPr wrap="none" rtlCol="0">
            <a:spAutoFit/>
          </a:bodyPr>
          <a:lstStyle/>
          <a:p>
            <a:r>
              <a:rPr lang="en-US" i="1" dirty="0">
                <a:solidFill>
                  <a:srgbClr val="000000"/>
                </a:solidFill>
                <a:latin typeface="Times New Roman"/>
                <a:cs typeface="Times New Roman"/>
              </a:rPr>
              <a:t>S</a:t>
            </a:r>
            <a:r>
              <a:rPr lang="en-US" dirty="0">
                <a:solidFill>
                  <a:srgbClr val="000000"/>
                </a:solidFill>
                <a:latin typeface="Times New Roman"/>
                <a:cs typeface="Times New Roman"/>
              </a:rPr>
              <a:t>(</a:t>
            </a:r>
            <a:r>
              <a:rPr lang="en-US" b="1" i="1" dirty="0" err="1">
                <a:solidFill>
                  <a:srgbClr val="000000"/>
                </a:solidFill>
                <a:latin typeface="Times New Roman"/>
                <a:cs typeface="Times New Roman"/>
              </a:rPr>
              <a:t>p</a:t>
            </a:r>
            <a:r>
              <a:rPr lang="en-US" dirty="0" err="1">
                <a:solidFill>
                  <a:srgbClr val="000000"/>
                </a:solidFill>
                <a:latin typeface="Times New Roman"/>
                <a:cs typeface="Times New Roman"/>
              </a:rPr>
              <a:t>|</a:t>
            </a:r>
            <a:r>
              <a:rPr lang="en-US" i="1" dirty="0" err="1">
                <a:solidFill>
                  <a:srgbClr val="000000"/>
                </a:solidFill>
                <a:latin typeface="Times New Roman"/>
                <a:cs typeface="Times New Roman"/>
              </a:rPr>
              <a:t>F,M,</a:t>
            </a:r>
            <a:r>
              <a:rPr lang="en-US" b="1" i="1" dirty="0" err="1">
                <a:solidFill>
                  <a:srgbClr val="000000"/>
                </a:solidFill>
                <a:latin typeface="Times New Roman"/>
                <a:cs typeface="Times New Roman"/>
              </a:rPr>
              <a:t>T</a:t>
            </a:r>
            <a:r>
              <a:rPr lang="en-US" dirty="0">
                <a:solidFill>
                  <a:srgbClr val="000000"/>
                </a:solidFill>
                <a:latin typeface="Times New Roman"/>
                <a:cs typeface="Times New Roman"/>
              </a:rPr>
              <a:t>)</a:t>
            </a:r>
          </a:p>
        </p:txBody>
      </p:sp>
    </p:spTree>
    <p:extLst>
      <p:ext uri="{BB962C8B-B14F-4D97-AF65-F5344CB8AC3E}">
        <p14:creationId xmlns:p14="http://schemas.microsoft.com/office/powerpoint/2010/main" val="555693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Transform Notation</a:t>
            </a:r>
          </a:p>
        </p:txBody>
      </p:sp>
      <p:sp>
        <p:nvSpPr>
          <p:cNvPr id="3" name="Content Placeholder 2"/>
          <p:cNvSpPr>
            <a:spLocks noGrp="1"/>
          </p:cNvSpPr>
          <p:nvPr>
            <p:ph idx="1"/>
          </p:nvPr>
        </p:nvSpPr>
        <p:spPr/>
        <p:txBody>
          <a:bodyPr>
            <a:normAutofit lnSpcReduction="10000"/>
          </a:bodyPr>
          <a:lstStyle/>
          <a:p>
            <a:r>
              <a:rPr lang="en-US" dirty="0"/>
              <a:t>Example notation for a rigid 2D transform:</a:t>
            </a:r>
          </a:p>
          <a:p>
            <a:endParaRPr lang="en-US" dirty="0"/>
          </a:p>
          <a:p>
            <a:endParaRPr lang="en-US" dirty="0"/>
          </a:p>
          <a:p>
            <a:endParaRPr lang="en-US" dirty="0"/>
          </a:p>
          <a:p>
            <a:endParaRPr lang="en-US" dirty="0"/>
          </a:p>
          <a:p>
            <a:endParaRPr lang="en-US" dirty="0"/>
          </a:p>
          <a:p>
            <a:r>
              <a:rPr lang="en-US" dirty="0"/>
              <a:t>Goal:  find parameter values (i.e., </a:t>
            </a:r>
            <a:r>
              <a:rPr lang="en-US" i="1" dirty="0" err="1">
                <a:latin typeface="Times New Roman"/>
                <a:cs typeface="Times New Roman"/>
              </a:rPr>
              <a:t>t</a:t>
            </a:r>
            <a:r>
              <a:rPr lang="en-US" i="1" baseline="-25000" dirty="0" err="1">
                <a:latin typeface="Times New Roman"/>
                <a:cs typeface="Times New Roman"/>
              </a:rPr>
              <a:t>x</a:t>
            </a:r>
            <a:r>
              <a:rPr lang="en-US" dirty="0"/>
              <a:t>, </a:t>
            </a:r>
            <a:r>
              <a:rPr lang="en-US" i="1" dirty="0" err="1">
                <a:latin typeface="Times New Roman"/>
                <a:cs typeface="Times New Roman"/>
              </a:rPr>
              <a:t>t</a:t>
            </a:r>
            <a:r>
              <a:rPr lang="en-US" i="1" baseline="-25000" dirty="0" err="1">
                <a:latin typeface="Times New Roman"/>
                <a:cs typeface="Times New Roman"/>
              </a:rPr>
              <a:t>y</a:t>
            </a:r>
            <a:r>
              <a:rPr lang="en-US" dirty="0"/>
              <a:t>, </a:t>
            </a:r>
            <a:r>
              <a:rPr lang="en-US" dirty="0" err="1"/>
              <a:t>θ</a:t>
            </a:r>
            <a:r>
              <a:rPr lang="en-US" dirty="0"/>
              <a:t>) that optimize some image similarity metric.</a:t>
            </a:r>
          </a:p>
        </p:txBody>
      </p:sp>
      <p:sp>
        <p:nvSpPr>
          <p:cNvPr id="5" name="Slide Number Placeholder 4"/>
          <p:cNvSpPr>
            <a:spLocks noGrp="1"/>
          </p:cNvSpPr>
          <p:nvPr>
            <p:ph type="sldNum" sz="quarter" idx="12"/>
          </p:nvPr>
        </p:nvSpPr>
        <p:spPr/>
        <p:txBody>
          <a:bodyPr/>
          <a:lstStyle/>
          <a:p>
            <a:fld id="{13B72AE3-F8CE-184B-AED5-89DC3EF21753}" type="slidenum">
              <a:rPr lang="en-US" smtClean="0"/>
              <a:t>6</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19253324"/>
              </p:ext>
            </p:extLst>
          </p:nvPr>
        </p:nvGraphicFramePr>
        <p:xfrm>
          <a:off x="1387475" y="2615226"/>
          <a:ext cx="4699000" cy="2057400"/>
        </p:xfrm>
        <a:graphic>
          <a:graphicData uri="http://schemas.openxmlformats.org/presentationml/2006/ole">
            <mc:AlternateContent xmlns:mc="http://schemas.openxmlformats.org/markup-compatibility/2006">
              <mc:Choice xmlns:v="urn:schemas-microsoft-com:vml" Requires="v">
                <p:oleObj spid="_x0000_s1106" name="Equation" r:id="rId3" imgW="2349500" imgH="1028700" progId="Equation.3">
                  <p:embed/>
                </p:oleObj>
              </mc:Choice>
              <mc:Fallback>
                <p:oleObj name="Equation" r:id="rId3" imgW="2349500" imgH="1028700" progId="Equation.3">
                  <p:embed/>
                  <p:pic>
                    <p:nvPicPr>
                      <p:cNvPr id="0" name=""/>
                      <p:cNvPicPr/>
                      <p:nvPr/>
                    </p:nvPicPr>
                    <p:blipFill>
                      <a:blip r:embed="rId4"/>
                      <a:stretch>
                        <a:fillRect/>
                      </a:stretch>
                    </p:blipFill>
                    <p:spPr>
                      <a:xfrm>
                        <a:off x="1387475" y="2615226"/>
                        <a:ext cx="4699000" cy="2057400"/>
                      </a:xfrm>
                      <a:prstGeom prst="rect">
                        <a:avLst/>
                      </a:prstGeom>
                    </p:spPr>
                  </p:pic>
                </p:oleObj>
              </mc:Fallback>
            </mc:AlternateContent>
          </a:graphicData>
        </a:graphic>
      </p:graphicFrame>
    </p:spTree>
    <p:extLst>
      <p:ext uri="{BB962C8B-B14F-4D97-AF65-F5344CB8AC3E}">
        <p14:creationId xmlns:p14="http://schemas.microsoft.com/office/powerpoint/2010/main" val="3178223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Optimizer</a:t>
            </a:r>
          </a:p>
        </p:txBody>
      </p:sp>
      <p:sp>
        <p:nvSpPr>
          <p:cNvPr id="3" name="Content Placeholder 2"/>
          <p:cNvSpPr>
            <a:spLocks noGrp="1"/>
          </p:cNvSpPr>
          <p:nvPr>
            <p:ph idx="1"/>
          </p:nvPr>
        </p:nvSpPr>
        <p:spPr>
          <a:xfrm>
            <a:off x="685800" y="1740845"/>
            <a:ext cx="8229022" cy="992683"/>
          </a:xfrm>
        </p:spPr>
        <p:txBody>
          <a:bodyPr>
            <a:normAutofit/>
          </a:bodyPr>
          <a:lstStyle/>
          <a:p>
            <a:r>
              <a:rPr lang="en-US" sz="2200" dirty="0"/>
              <a:t>Optimizer adjusts the transform in an attempt to improve the metric</a:t>
            </a:r>
          </a:p>
          <a:p>
            <a:r>
              <a:rPr lang="en-US" sz="2200" dirty="0"/>
              <a:t>Often requires the derivative of the image similarity metric, </a:t>
            </a:r>
            <a:r>
              <a:rPr lang="en-US" sz="2200" i="1" dirty="0">
                <a:latin typeface="Times New Roman"/>
                <a:cs typeface="Times New Roman"/>
              </a:rPr>
              <a:t>S</a:t>
            </a:r>
            <a:endParaRPr lang="en-US" sz="2200" dirty="0">
              <a:latin typeface="Times New Roman"/>
              <a:cs typeface="Times New Roman"/>
            </a:endParaRPr>
          </a:p>
          <a:p>
            <a:endParaRPr lang="en-US" sz="2200" dirty="0"/>
          </a:p>
        </p:txBody>
      </p:sp>
      <p:sp>
        <p:nvSpPr>
          <p:cNvPr id="9" name="Slide Number Placeholder 8"/>
          <p:cNvSpPr>
            <a:spLocks noGrp="1"/>
          </p:cNvSpPr>
          <p:nvPr>
            <p:ph type="sldNum" sz="quarter" idx="12"/>
          </p:nvPr>
        </p:nvSpPr>
        <p:spPr/>
        <p:txBody>
          <a:bodyPr/>
          <a:lstStyle/>
          <a:p>
            <a:fld id="{13B72AE3-F8CE-184B-AED5-89DC3EF21753}" type="slidenum">
              <a:rPr lang="en-US" smtClean="0"/>
              <a:t>7</a:t>
            </a:fld>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976386897"/>
              </p:ext>
            </p:extLst>
          </p:nvPr>
        </p:nvGraphicFramePr>
        <p:xfrm>
          <a:off x="951752" y="3108315"/>
          <a:ext cx="5384800" cy="3683000"/>
        </p:xfrm>
        <a:graphic>
          <a:graphicData uri="http://schemas.openxmlformats.org/presentationml/2006/ole">
            <mc:AlternateContent xmlns:mc="http://schemas.openxmlformats.org/markup-compatibility/2006">
              <mc:Choice xmlns:v="urn:schemas-microsoft-com:vml" Requires="v">
                <p:oleObj spid="_x0000_s2129" name="Equation" r:id="rId3" imgW="2692400" imgH="1841500" progId="Equation.3">
                  <p:embed/>
                </p:oleObj>
              </mc:Choice>
              <mc:Fallback>
                <p:oleObj name="Equation" r:id="rId3" imgW="2692400" imgH="1841500" progId="Equation.3">
                  <p:embed/>
                  <p:pic>
                    <p:nvPicPr>
                      <p:cNvPr id="0" name=""/>
                      <p:cNvPicPr/>
                      <p:nvPr/>
                    </p:nvPicPr>
                    <p:blipFill>
                      <a:blip r:embed="rId4"/>
                      <a:stretch>
                        <a:fillRect/>
                      </a:stretch>
                    </p:blipFill>
                    <p:spPr>
                      <a:xfrm>
                        <a:off x="951752" y="3108315"/>
                        <a:ext cx="5384800" cy="3683000"/>
                      </a:xfrm>
                      <a:prstGeom prst="rect">
                        <a:avLst/>
                      </a:prstGeom>
                    </p:spPr>
                  </p:pic>
                </p:oleObj>
              </mc:Fallback>
            </mc:AlternateContent>
          </a:graphicData>
        </a:graphic>
      </p:graphicFrame>
      <p:sp>
        <p:nvSpPr>
          <p:cNvPr id="5" name="AutoShape 6"/>
          <p:cNvSpPr>
            <a:spLocks noChangeArrowheads="1"/>
          </p:cNvSpPr>
          <p:nvPr/>
        </p:nvSpPr>
        <p:spPr bwMode="auto">
          <a:xfrm>
            <a:off x="4724400" y="2514600"/>
            <a:ext cx="4190422" cy="593715"/>
          </a:xfrm>
          <a:prstGeom prst="wedgeEllipseCallout">
            <a:avLst>
              <a:gd name="adj1" fmla="val -43708"/>
              <a:gd name="adj2" fmla="val 72023"/>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lgn="ctr"/>
            <a:r>
              <a:rPr lang="en-US" dirty="0"/>
              <a:t>Constant during registration!</a:t>
            </a:r>
          </a:p>
        </p:txBody>
      </p:sp>
      <p:sp>
        <p:nvSpPr>
          <p:cNvPr id="6" name="AutoShape 10"/>
          <p:cNvSpPr>
            <a:spLocks noChangeArrowheads="1"/>
          </p:cNvSpPr>
          <p:nvPr/>
        </p:nvSpPr>
        <p:spPr bwMode="auto">
          <a:xfrm>
            <a:off x="6218810" y="4951491"/>
            <a:ext cx="2239389" cy="1814433"/>
          </a:xfrm>
          <a:prstGeom prst="wedgeEllipseCallout">
            <a:avLst>
              <a:gd name="adj1" fmla="val -98058"/>
              <a:gd name="adj2" fmla="val -106675"/>
            </a:avLst>
          </a:prstGeom>
          <a:solidFill>
            <a:schemeClr val="accent1"/>
          </a:solidFill>
          <a:ln w="9525">
            <a:solidFill>
              <a:schemeClr val="tx1"/>
            </a:solidFill>
            <a:miter lim="800000"/>
            <a:headEnd/>
            <a:tailEnd/>
          </a:ln>
          <a:effectLst/>
          <a:extLs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pPr algn="ctr"/>
            <a:r>
              <a:rPr lang="en-US" dirty="0"/>
              <a:t>Spatial</a:t>
            </a:r>
          </a:p>
          <a:p>
            <a:pPr algn="ctr"/>
            <a:r>
              <a:rPr lang="en-US" dirty="0"/>
              <a:t>coordinates</a:t>
            </a:r>
          </a:p>
          <a:p>
            <a:pPr algn="ctr"/>
            <a:r>
              <a:rPr lang="en-US" dirty="0"/>
              <a:t>(output of</a:t>
            </a:r>
          </a:p>
          <a:p>
            <a:pPr algn="ctr"/>
            <a:r>
              <a:rPr lang="en-US" dirty="0"/>
              <a:t>transform)</a:t>
            </a:r>
          </a:p>
        </p:txBody>
      </p:sp>
      <p:sp>
        <p:nvSpPr>
          <p:cNvPr id="7" name="Freeform 7"/>
          <p:cNvSpPr>
            <a:spLocks/>
          </p:cNvSpPr>
          <p:nvPr/>
        </p:nvSpPr>
        <p:spPr bwMode="auto">
          <a:xfrm>
            <a:off x="5172279" y="4107325"/>
            <a:ext cx="884703" cy="1544769"/>
          </a:xfrm>
          <a:custGeom>
            <a:avLst/>
            <a:gdLst>
              <a:gd name="T0" fmla="*/ 336 w 336"/>
              <a:gd name="T1" fmla="*/ 0 h 720"/>
              <a:gd name="T2" fmla="*/ 288 w 336"/>
              <a:gd name="T3" fmla="*/ 480 h 720"/>
              <a:gd name="T4" fmla="*/ 144 w 336"/>
              <a:gd name="T5" fmla="*/ 672 h 720"/>
              <a:gd name="T6" fmla="*/ 0 w 336"/>
              <a:gd name="T7" fmla="*/ 720 h 720"/>
            </a:gdLst>
            <a:ahLst/>
            <a:cxnLst>
              <a:cxn ang="0">
                <a:pos x="T0" y="T1"/>
              </a:cxn>
              <a:cxn ang="0">
                <a:pos x="T2" y="T3"/>
              </a:cxn>
              <a:cxn ang="0">
                <a:pos x="T4" y="T5"/>
              </a:cxn>
              <a:cxn ang="0">
                <a:pos x="T6" y="T7"/>
              </a:cxn>
            </a:cxnLst>
            <a:rect l="0" t="0" r="r" b="b"/>
            <a:pathLst>
              <a:path w="336" h="720">
                <a:moveTo>
                  <a:pt x="336" y="0"/>
                </a:moveTo>
                <a:cubicBezTo>
                  <a:pt x="328" y="184"/>
                  <a:pt x="320" y="368"/>
                  <a:pt x="288" y="480"/>
                </a:cubicBezTo>
                <a:cubicBezTo>
                  <a:pt x="256" y="592"/>
                  <a:pt x="192" y="632"/>
                  <a:pt x="144" y="672"/>
                </a:cubicBezTo>
                <a:cubicBezTo>
                  <a:pt x="96" y="712"/>
                  <a:pt x="48" y="716"/>
                  <a:pt x="0" y="720"/>
                </a:cubicBezTo>
              </a:path>
            </a:pathLst>
          </a:custGeom>
          <a:noFill/>
          <a:ln w="15875" cap="flat" cmpd="sng">
            <a:solidFill>
              <a:srgbClr val="800000"/>
            </a:solidFill>
            <a:prstDash val="dash"/>
            <a:miter lim="800000"/>
            <a:headEnd type="none" w="med" len="med"/>
            <a:tailEnd type="triangl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
        <p:nvSpPr>
          <p:cNvPr id="8" name="Oval 8"/>
          <p:cNvSpPr>
            <a:spLocks noChangeArrowheads="1"/>
          </p:cNvSpPr>
          <p:nvPr/>
        </p:nvSpPr>
        <p:spPr bwMode="auto">
          <a:xfrm>
            <a:off x="5783932" y="3116726"/>
            <a:ext cx="577850" cy="990600"/>
          </a:xfrm>
          <a:prstGeom prst="ellipse">
            <a:avLst/>
          </a:prstGeom>
          <a:noFill/>
          <a:ln w="15875">
            <a:solidFill>
              <a:srgbClr val="800000"/>
            </a:solidFill>
            <a:prstDash val="dash"/>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296744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the Transform </a:t>
            </a:r>
            <a:r>
              <a:rPr lang="en-US" dirty="0" err="1"/>
              <a:t>Jacobian</a:t>
            </a:r>
            <a:endParaRPr lang="en-US" dirty="0"/>
          </a:p>
        </p:txBody>
      </p:sp>
      <p:sp>
        <p:nvSpPr>
          <p:cNvPr id="3" name="Content Placeholder 2"/>
          <p:cNvSpPr>
            <a:spLocks noGrp="1"/>
          </p:cNvSpPr>
          <p:nvPr>
            <p:ph idx="1"/>
          </p:nvPr>
        </p:nvSpPr>
        <p:spPr/>
        <p:txBody>
          <a:bodyPr>
            <a:noAutofit/>
          </a:bodyPr>
          <a:lstStyle/>
          <a:p>
            <a:r>
              <a:rPr lang="en-US" sz="2800" i="1" dirty="0">
                <a:latin typeface="Times New Roman"/>
                <a:cs typeface="Times New Roman"/>
              </a:rPr>
              <a:t>J</a:t>
            </a:r>
            <a:r>
              <a:rPr lang="en-US" sz="2800" dirty="0"/>
              <a:t> shows how changing </a:t>
            </a:r>
            <a:r>
              <a:rPr lang="en-US" sz="2800" i="1" dirty="0">
                <a:latin typeface="Times New Roman"/>
                <a:cs typeface="Times New Roman"/>
              </a:rPr>
              <a:t>p</a:t>
            </a:r>
            <a:r>
              <a:rPr lang="en-US" sz="2800" dirty="0"/>
              <a:t> shifts a transformed point in the moving image space.</a:t>
            </a:r>
          </a:p>
          <a:p>
            <a:r>
              <a:rPr lang="en-US" sz="2800" dirty="0"/>
              <a:t>This allows efficient use of a pre-computed moving-image gradient to infer changes in corresponding-pixel intensities for changes in </a:t>
            </a:r>
            <a:r>
              <a:rPr lang="en-US" sz="2800" i="1" dirty="0">
                <a:latin typeface="Times New Roman"/>
                <a:cs typeface="Times New Roman"/>
              </a:rPr>
              <a:t>p</a:t>
            </a:r>
            <a:endParaRPr lang="en-US" sz="2800" dirty="0"/>
          </a:p>
          <a:p>
            <a:r>
              <a:rPr lang="en-US" sz="2800" dirty="0"/>
              <a:t>Now we can update </a:t>
            </a:r>
            <a:r>
              <a:rPr lang="en-US" sz="2800" i="1" dirty="0" err="1">
                <a:latin typeface="Times New Roman"/>
                <a:cs typeface="Times New Roman"/>
              </a:rPr>
              <a:t>dS</a:t>
            </a:r>
            <a:r>
              <a:rPr lang="en-US" sz="2800" i="1" dirty="0">
                <a:latin typeface="Times New Roman"/>
                <a:cs typeface="Times New Roman"/>
              </a:rPr>
              <a:t>/</a:t>
            </a:r>
            <a:r>
              <a:rPr lang="en-US" sz="2800" i="1" dirty="0" err="1">
                <a:latin typeface="Times New Roman"/>
                <a:cs typeface="Times New Roman"/>
              </a:rPr>
              <a:t>d</a:t>
            </a:r>
            <a:r>
              <a:rPr lang="en-US" sz="2800" b="1" i="1" dirty="0" err="1">
                <a:latin typeface="Times New Roman"/>
                <a:cs typeface="Times New Roman"/>
              </a:rPr>
              <a:t>p</a:t>
            </a:r>
            <a:r>
              <a:rPr lang="en-US" sz="2800" dirty="0"/>
              <a:t> by just updating </a:t>
            </a:r>
            <a:r>
              <a:rPr lang="en-US" sz="2800" i="1" dirty="0">
                <a:latin typeface="Times New Roman"/>
                <a:cs typeface="Times New Roman"/>
              </a:rPr>
              <a:t>J</a:t>
            </a:r>
            <a:endParaRPr lang="en-US" sz="2800" dirty="0"/>
          </a:p>
        </p:txBody>
      </p:sp>
      <p:sp>
        <p:nvSpPr>
          <p:cNvPr id="4" name="Slide Number Placeholder 3"/>
          <p:cNvSpPr>
            <a:spLocks noGrp="1"/>
          </p:cNvSpPr>
          <p:nvPr>
            <p:ph type="sldNum" sz="quarter" idx="12"/>
          </p:nvPr>
        </p:nvSpPr>
        <p:spPr/>
        <p:txBody>
          <a:bodyPr/>
          <a:lstStyle/>
          <a:p>
            <a:fld id="{13B72AE3-F8CE-184B-AED5-89DC3EF21753}" type="slidenum">
              <a:rPr lang="en-US" smtClean="0"/>
              <a:t>8</a:t>
            </a:fld>
            <a:endParaRPr lang="en-US"/>
          </a:p>
        </p:txBody>
      </p:sp>
    </p:spTree>
    <p:extLst>
      <p:ext uri="{BB962C8B-B14F-4D97-AF65-F5344CB8AC3E}">
        <p14:creationId xmlns:p14="http://schemas.microsoft.com/office/powerpoint/2010/main" val="2164610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Transforms</a:t>
            </a:r>
          </a:p>
        </p:txBody>
      </p:sp>
      <p:sp>
        <p:nvSpPr>
          <p:cNvPr id="3" name="Content Placeholder 2"/>
          <p:cNvSpPr>
            <a:spLocks noGrp="1"/>
          </p:cNvSpPr>
          <p:nvPr>
            <p:ph idx="1"/>
          </p:nvPr>
        </p:nvSpPr>
        <p:spPr/>
        <p:txBody>
          <a:bodyPr/>
          <a:lstStyle/>
          <a:p>
            <a:r>
              <a:rPr lang="en-US" dirty="0"/>
              <a:t>Before we discuss specific transforms, let’s discuss the…</a:t>
            </a:r>
          </a:p>
          <a:p>
            <a:r>
              <a:rPr lang="en-US" i="1" dirty="0"/>
              <a:t>Fixed Set </a:t>
            </a:r>
            <a:r>
              <a:rPr lang="en-US" dirty="0"/>
              <a:t>= the set of points (i.e. physical coordinates) that are unchanged by the transform</a:t>
            </a:r>
          </a:p>
          <a:p>
            <a:r>
              <a:rPr lang="en-US" dirty="0"/>
              <a:t>The fixed set is a very important property of a transform</a:t>
            </a:r>
          </a:p>
        </p:txBody>
      </p:sp>
      <p:sp>
        <p:nvSpPr>
          <p:cNvPr id="4" name="Slide Number Placeholder 3"/>
          <p:cNvSpPr>
            <a:spLocks noGrp="1"/>
          </p:cNvSpPr>
          <p:nvPr>
            <p:ph type="sldNum" sz="quarter" idx="12"/>
          </p:nvPr>
        </p:nvSpPr>
        <p:spPr/>
        <p:txBody>
          <a:bodyPr/>
          <a:lstStyle/>
          <a:p>
            <a:fld id="{13B72AE3-F8CE-184B-AED5-89DC3EF21753}" type="slidenum">
              <a:rPr lang="en-US" smtClean="0"/>
              <a:t>9</a:t>
            </a:fld>
            <a:endParaRPr lang="en-US"/>
          </a:p>
        </p:txBody>
      </p:sp>
    </p:spTree>
    <p:extLst>
      <p:ext uri="{BB962C8B-B14F-4D97-AF65-F5344CB8AC3E}">
        <p14:creationId xmlns:p14="http://schemas.microsoft.com/office/powerpoint/2010/main" val="1910977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G 20 Light Blue Perspective">
  <a:themeElements>
    <a:clrScheme name="Custom 4">
      <a:dk1>
        <a:sysClr val="windowText" lastClr="000000"/>
      </a:dk1>
      <a:lt1>
        <a:sysClr val="window" lastClr="FFFFFF"/>
      </a:lt1>
      <a:dk2>
        <a:srgbClr val="3E3D2D"/>
      </a:dk2>
      <a:lt2>
        <a:srgbClr val="FFFF66"/>
      </a:lt2>
      <a:accent1>
        <a:srgbClr val="FF8000"/>
      </a:accent1>
      <a:accent2>
        <a:srgbClr val="71685A"/>
      </a:accent2>
      <a:accent3>
        <a:srgbClr val="FF0000"/>
      </a:accent3>
      <a:accent4>
        <a:srgbClr val="909465"/>
      </a:accent4>
      <a:accent5>
        <a:srgbClr val="956B43"/>
      </a:accent5>
      <a:accent6>
        <a:srgbClr val="FEA022"/>
      </a:accent6>
      <a:hlink>
        <a:srgbClr val="414100"/>
      </a:hlink>
      <a:folHlink>
        <a:srgbClr val="52522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JG 20 Light Blue Perspective" id="{5AC1C4FA-7A36-1D43-80F5-462204DC1D52}" vid="{6B995E09-5273-E04E-8EC3-1BDD75B423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JG 20 Light Blue Perspective</Template>
  <TotalTime>3467</TotalTime>
  <Words>2034</Words>
  <Application>Microsoft Macintosh PowerPoint</Application>
  <PresentationFormat>On-screen Show (4:3)</PresentationFormat>
  <Paragraphs>337</Paragraphs>
  <Slides>39</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6" baseType="lpstr">
      <vt:lpstr>Arial</vt:lpstr>
      <vt:lpstr>Calibri</vt:lpstr>
      <vt:lpstr>Times New Roman</vt:lpstr>
      <vt:lpstr>Wingdings</vt:lpstr>
      <vt:lpstr>Zapf Dingbats</vt:lpstr>
      <vt:lpstr>JG 20 Light Blue Perspective</vt:lpstr>
      <vt:lpstr>Equation</vt:lpstr>
      <vt:lpstr>Lecture 13 Theory of Registration  ch. 10 of Insight into Images edited by Terry Yoo, et al.</vt:lpstr>
      <vt:lpstr>Registration?</vt:lpstr>
      <vt:lpstr>Registration Criteria</vt:lpstr>
      <vt:lpstr>Types of Spatial Transforms</vt:lpstr>
      <vt:lpstr>ITK (Legacy) Registration Flowchart, with Theory Notation</vt:lpstr>
      <vt:lpstr>Example Transform Notation</vt:lpstr>
      <vt:lpstr>Optimizer</vt:lpstr>
      <vt:lpstr>Understanding the Transform Jacobian</vt:lpstr>
      <vt:lpstr>Transforms</vt:lpstr>
      <vt:lpstr>Identity Transform</vt:lpstr>
      <vt:lpstr>Translation Transform</vt:lpstr>
      <vt:lpstr>Scaling Transform</vt:lpstr>
      <vt:lpstr>Translation from Scaling</vt:lpstr>
      <vt:lpstr>2D Rotation Transform</vt:lpstr>
      <vt:lpstr>Translation from 2D Rotation</vt:lpstr>
      <vt:lpstr>Polar Coordinates: 2D Rotation = Multiplication</vt:lpstr>
      <vt:lpstr>Optimizing 2D Rotations</vt:lpstr>
      <vt:lpstr>Optimizing 2D Rotations with Scaling</vt:lpstr>
      <vt:lpstr>Similarity Transform</vt:lpstr>
      <vt:lpstr>Affine Transform</vt:lpstr>
      <vt:lpstr>Quaternions:  3D Scaling &amp; Rotation</vt:lpstr>
      <vt:lpstr>Tensors: Representing 3D Scaling</vt:lpstr>
      <vt:lpstr>Versors: Representing 3D Rotations</vt:lpstr>
      <vt:lpstr>Versors on Unit Spheres</vt:lpstr>
      <vt:lpstr>Versor Addition</vt:lpstr>
      <vt:lpstr>Optimization of Versors</vt:lpstr>
      <vt:lpstr>Rigid 3D Transform</vt:lpstr>
      <vt:lpstr>Elementary Quaternions</vt:lpstr>
      <vt:lpstr>Versors: Numerical Representation</vt:lpstr>
      <vt:lpstr>Similarity 3D Transform</vt:lpstr>
      <vt:lpstr>Mutual Information</vt:lpstr>
      <vt:lpstr>Different Modalities</vt:lpstr>
      <vt:lpstr>Solution</vt:lpstr>
      <vt:lpstr>Mutual Information</vt:lpstr>
      <vt:lpstr>Mutual Information</vt:lpstr>
      <vt:lpstr>Mutual Information, Conceptually</vt:lpstr>
      <vt:lpstr>Joint Histogram Examples</vt:lpstr>
      <vt:lpstr>Mutual Information:  Details</vt:lpstr>
      <vt:lpstr>Mutual Information:</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19 Theory of Registration</dc:title>
  <dc:creator>John Galeotti</dc:creator>
  <cp:lastModifiedBy>John Michael Galeotti</cp:lastModifiedBy>
  <cp:revision>115</cp:revision>
  <cp:lastPrinted>2020-03-25T18:26:08Z</cp:lastPrinted>
  <dcterms:created xsi:type="dcterms:W3CDTF">2012-04-02T21:04:47Z</dcterms:created>
  <dcterms:modified xsi:type="dcterms:W3CDTF">2020-03-25T18:26:11Z</dcterms:modified>
</cp:coreProperties>
</file>