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0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07F01"/>
    <a:srgbClr val="AF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0000"/>
  </p:normalViewPr>
  <p:slideViewPr>
    <p:cSldViewPr>
      <p:cViewPr varScale="1">
        <p:scale>
          <a:sx n="115" d="100"/>
          <a:sy n="115" d="100"/>
        </p:scale>
        <p:origin x="1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7222B3-AC88-1840-ABE3-C65811EE2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971470-09D7-A84B-A836-06CB70AC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AB8111-3FFB-7D42-A8A6-65C466DF6E9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 To print these slides in </a:t>
            </a:r>
            <a:r>
              <a:rPr lang="en-US" dirty="0" err="1"/>
              <a:t>grayscale</a:t>
            </a:r>
            <a:r>
              <a:rPr lang="en-US" dirty="0"/>
              <a:t> (e.g., on a laser printer), first change the Theme Background to “Style 1” (i.e., dark text on white background), and then tell PowerPoint’s print dialog that the “Output” is “</a:t>
            </a:r>
            <a:r>
              <a:rPr lang="en-US" dirty="0" err="1"/>
              <a:t>Grayscale</a:t>
            </a:r>
            <a:r>
              <a:rPr lang="en-US" dirty="0"/>
              <a:t>.”  Everything should be clearly legible then.  This is how </a:t>
            </a:r>
            <a:r>
              <a:rPr lang="en-US"/>
              <a:t>I generate </a:t>
            </a:r>
            <a:r>
              <a:rPr lang="en-US" dirty="0"/>
              <a:t>the .</a:t>
            </a:r>
            <a:r>
              <a:rPr lang="en-US" dirty="0" err="1"/>
              <a:t>pdf</a:t>
            </a:r>
            <a:r>
              <a:rPr lang="en-US" dirty="0"/>
              <a:t> handouts.</a:t>
            </a:r>
          </a:p>
        </p:txBody>
      </p:sp>
    </p:spTree>
    <p:extLst>
      <p:ext uri="{BB962C8B-B14F-4D97-AF65-F5344CB8AC3E}">
        <p14:creationId xmlns:p14="http://schemas.microsoft.com/office/powerpoint/2010/main" val="1620299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8FB36E-477C-A343-9250-E6789E583B3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Liner independence geometrically?</a:t>
            </a:r>
          </a:p>
        </p:txBody>
      </p:sp>
    </p:spTree>
    <p:extLst>
      <p:ext uri="{BB962C8B-B14F-4D97-AF65-F5344CB8AC3E}">
        <p14:creationId xmlns:p14="http://schemas.microsoft.com/office/powerpoint/2010/main" val="21975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63A350-5544-024B-95E5-E68CD94C669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Matrix ex:  rotation matrices</a:t>
            </a:r>
          </a:p>
          <a:p>
            <a:pPr eaLnBrk="1" hangingPunct="1"/>
            <a:r>
              <a:rPr lang="en-US" dirty="0"/>
              <a:t>Positive</a:t>
            </a:r>
            <a:r>
              <a:rPr lang="en-US" baseline="0" dirty="0"/>
              <a:t> definite:  Matrix always gives a vector pointing “somewhat” in the same direction as the original</a:t>
            </a:r>
          </a:p>
          <a:p>
            <a:pPr eaLnBrk="1" hangingPunct="1"/>
            <a:r>
              <a:rPr lang="en-US" baseline="0" dirty="0"/>
              <a:t>Positive definite:  Always have a global minima:  popular for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41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3FCAFC-CD04-6C4D-A2F7-E076DB6E46D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Discuss derivative on prev. slide</a:t>
            </a:r>
          </a:p>
        </p:txBody>
      </p:sp>
    </p:spTree>
    <p:extLst>
      <p:ext uri="{BB962C8B-B14F-4D97-AF65-F5344CB8AC3E}">
        <p14:creationId xmlns:p14="http://schemas.microsoft.com/office/powerpoint/2010/main" val="1662388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C075D0-36BC-D04C-A67C-000C63DF497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6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9D905E-922C-C049-A3E8-EC65121BA57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Why a scalar function?</a:t>
            </a:r>
          </a:p>
        </p:txBody>
      </p:sp>
    </p:spTree>
    <p:extLst>
      <p:ext uri="{BB962C8B-B14F-4D97-AF65-F5344CB8AC3E}">
        <p14:creationId xmlns:p14="http://schemas.microsoft.com/office/powerpoint/2010/main" val="32996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B1C2C9-5809-1B4C-A3CC-0DB84A6CE31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7D9AC2-63B8-1F47-B34C-32A72A2A87D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8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E7BD77-D171-C04F-BDD8-689EE6B0ED8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31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84802-1C31-2647-B7A9-49F182CCD84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Viewed</a:t>
            </a:r>
            <a:r>
              <a:rPr lang="en-US" baseline="0" dirty="0"/>
              <a:t> as process that switches randomly b/t diff. signals</a:t>
            </a:r>
          </a:p>
          <a:p>
            <a:pPr eaLnBrk="1" hangingPunct="1"/>
            <a:r>
              <a:rPr lang="en-US" baseline="0" dirty="0"/>
              <a:t>Each graph is just 1 possibility from the underlying Markov </a:t>
            </a:r>
            <a:r>
              <a:rPr lang="en-US" baseline="0" dirty="0" err="1"/>
              <a:t>pdfs</a:t>
            </a:r>
            <a:r>
              <a:rPr lang="en-US" baseline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81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B2470C-EBA3-1E4F-BE40-A81E75C84D2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BB66A9-216C-3147-9084-89479659FC7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dirty="0" err="1">
                <a:latin typeface=""/>
              </a:rPr>
              <a:t>ch.</a:t>
            </a:r>
            <a:r>
              <a:rPr lang="en-US" sz="1200" dirty="0">
                <a:latin typeface=""/>
              </a:rPr>
              <a:t> 1-2 of </a:t>
            </a:r>
            <a:r>
              <a:rPr lang="en-US" sz="1200" i="1" dirty="0">
                <a:latin typeface=""/>
              </a:rPr>
              <a:t>Machine Vision</a:t>
            </a:r>
            <a:r>
              <a:rPr lang="en-US" sz="1200" dirty="0">
                <a:latin typeface=""/>
              </a:rPr>
              <a:t> by Wesley E. Snyder &amp; </a:t>
            </a:r>
            <a:r>
              <a:rPr lang="en-US" sz="1200" dirty="0" err="1">
                <a:latin typeface=""/>
              </a:rPr>
              <a:t>Hairong</a:t>
            </a:r>
            <a:r>
              <a:rPr lang="en-US" sz="1200" dirty="0">
                <a:latin typeface=""/>
              </a:rPr>
              <a:t> Qi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575F71-4988-C241-8492-5973238729B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0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F87E34-4BC3-7247-9C2D-1EA0B383056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9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6C4C4B-D267-B248-9BFB-3F4A95331C9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BF8F81-6DA0-2E4C-93C1-360939AB326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1D5B19-B766-704C-98F7-AD7A39A0A745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What about Registration?</a:t>
            </a:r>
          </a:p>
        </p:txBody>
      </p:sp>
    </p:spTree>
    <p:extLst>
      <p:ext uri="{BB962C8B-B14F-4D97-AF65-F5344CB8AC3E}">
        <p14:creationId xmlns:p14="http://schemas.microsoft.com/office/powerpoint/2010/main" val="194349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666EF2-5056-934C-80EA-D72E0BE6333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Independence -&gt;</a:t>
            </a:r>
            <a:r>
              <a:rPr lang="en-US" baseline="0" dirty="0"/>
              <a:t> joint probability</a:t>
            </a:r>
            <a:r>
              <a:rPr lang="en-US" dirty="0"/>
              <a:t>: 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/>
              <a:t>a|b</a:t>
            </a:r>
            <a:r>
              <a:rPr lang="en-US" dirty="0"/>
              <a:t>)</a:t>
            </a:r>
            <a:r>
              <a:rPr lang="en-US" dirty="0" err="1"/>
              <a:t>Pr</a:t>
            </a:r>
            <a:r>
              <a:rPr lang="en-US" dirty="0"/>
              <a:t>(b) = </a:t>
            </a:r>
            <a:r>
              <a:rPr lang="en-US" dirty="0" err="1"/>
              <a:t>Pr</a:t>
            </a:r>
            <a:r>
              <a:rPr lang="en-US" dirty="0"/>
              <a:t>(a)</a:t>
            </a:r>
            <a:r>
              <a:rPr lang="en-US" dirty="0" err="1"/>
              <a:t>Pr</a:t>
            </a:r>
            <a:r>
              <a:rPr lang="en-US" dirty="0"/>
              <a:t>(b)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dirty="0" err="1"/>
              <a:t>b|a</a:t>
            </a:r>
            <a:r>
              <a:rPr lang="en-US" dirty="0"/>
              <a:t>)</a:t>
            </a:r>
            <a:r>
              <a:rPr lang="en-US" dirty="0" err="1"/>
              <a:t>Pr</a:t>
            </a:r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04563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D77340-E8C5-1B47-BD8F-8C901BB5D89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47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238FBF-4033-4144-B21D-62C2E6603A7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4872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54880"/>
            <a:ext cx="7315200" cy="2057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58"/>
            <a:ext cx="7772400" cy="4114800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97880"/>
            <a:ext cx="7772400" cy="364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DBB9E-E4B7-AD4A-A056-F126B8E24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32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37360"/>
            <a:ext cx="4267200" cy="45720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40845"/>
            <a:ext cx="3182112" cy="4568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80FB6-FC13-7F41-B0F7-111698723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46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C79DC-EB06-624C-8CCE-DF157D246B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8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1576" y="602179"/>
            <a:ext cx="1492499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7071" y="602179"/>
            <a:ext cx="6392751" cy="570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072" y="64008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8160" y="6400800"/>
            <a:ext cx="914400" cy="365125"/>
          </a:xfrm>
        </p:spPr>
        <p:txBody>
          <a:bodyPr/>
          <a:lstStyle/>
          <a:p>
            <a:pPr>
              <a:defRPr/>
            </a:pPr>
            <a:fld id="{58262B88-05F8-DA4B-AFFF-41A33FD4C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2873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546859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508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99152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13894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854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2012 - 2022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6D71793C-5462-9B45-8138-CA06D1BF51C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2022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202363678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86867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99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64865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7473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4381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50526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2012 - 2022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2022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98935433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2022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2022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123623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2022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FB6B3EBE-D73B-0644-AAAF-C504ABD704A5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2022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3315609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6AAC-9A51-904F-80FB-938BB00B91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7572"/>
            <a:ext cx="77724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5097"/>
            <a:ext cx="77724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89540-0599-C841-A803-F18EDBB736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37359"/>
            <a:ext cx="37947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737360"/>
            <a:ext cx="377647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CDE349D-D58C-B741-A85E-D2602C5E96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88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7360"/>
            <a:ext cx="3581400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1737360"/>
            <a:ext cx="35730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2359152"/>
            <a:ext cx="38100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6" y="2359152"/>
            <a:ext cx="3776474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07F0241-45AE-E940-B252-7213817461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85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9A061-7630-0140-BF9F-B82261E6C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2D001-2906-B54D-B8B9-F21B529DC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399" cy="1136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40845"/>
            <a:ext cx="7772400" cy="456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76600" y="640080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3816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7C2A6C8C-5FBB-CD49-91A7-879BC9441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782" r:id="rId26"/>
    <p:sldLayoutId id="2147483783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 spc="5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"/>
              </a:rPr>
              <a:t>Lecture 3</a:t>
            </a:r>
            <a:br>
              <a:rPr lang="en-US" dirty="0">
                <a:latin typeface=""/>
              </a:rPr>
            </a:br>
            <a:r>
              <a:rPr lang="en-US" dirty="0">
                <a:latin typeface=""/>
              </a:rPr>
              <a:t>Math &amp; Probability Background</a:t>
            </a:r>
            <a:br>
              <a:rPr lang="en-US" dirty="0">
                <a:latin typeface=""/>
              </a:rPr>
            </a:br>
            <a:br>
              <a:rPr lang="en-US" sz="1000" dirty="0">
                <a:latin typeface=""/>
              </a:rPr>
            </a:br>
            <a:r>
              <a:rPr lang="en-US" sz="2000" dirty="0" err="1">
                <a:latin typeface=""/>
              </a:rPr>
              <a:t>ch.</a:t>
            </a:r>
            <a:r>
              <a:rPr lang="en-US" sz="2000" dirty="0">
                <a:latin typeface=""/>
              </a:rPr>
              <a:t> 1-2 of </a:t>
            </a:r>
            <a:r>
              <a:rPr lang="en-US" sz="2000" i="1" dirty="0">
                <a:latin typeface=""/>
              </a:rPr>
              <a:t>Machine Vision</a:t>
            </a:r>
            <a:r>
              <a:rPr lang="en-US" sz="2000" dirty="0">
                <a:latin typeface=""/>
              </a:rPr>
              <a:t> by Wesley E. Snyder &amp; </a:t>
            </a:r>
            <a:r>
              <a:rPr lang="en-US" sz="2000" dirty="0" err="1">
                <a:latin typeface=""/>
              </a:rPr>
              <a:t>Hairong</a:t>
            </a:r>
            <a:r>
              <a:rPr lang="en-US" sz="2000" dirty="0">
                <a:latin typeface=""/>
              </a:rPr>
              <a:t> Qi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Linear independence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No one vector is a linear combination of the others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j </a:t>
            </a:r>
            <a:r>
              <a:rPr lang="en-US" sz="2400" b="1" i="1" dirty="0">
                <a:latin typeface="Times New Roman" charset="0"/>
                <a:sym typeface="Symbol" charset="0"/>
              </a:rPr>
              <a:t> </a:t>
            </a:r>
            <a:r>
              <a:rPr lang="en-US" sz="2400" b="1" dirty="0">
                <a:latin typeface="Times New Roman" charset="0"/>
                <a:sym typeface="Symbol" charset="0"/>
              </a:rPr>
              <a:t></a:t>
            </a:r>
            <a:r>
              <a:rPr lang="en-US" sz="2400" i="1" dirty="0">
                <a:latin typeface="Times New Roman" charset="0"/>
              </a:rPr>
              <a:t>a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1400" i="1" baseline="-25000" dirty="0">
                <a:latin typeface="Times New Roman" charset="0"/>
              </a:rPr>
              <a:t> 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/>
              <a:t> for any </a:t>
            </a:r>
            <a:r>
              <a:rPr lang="en-US" sz="2400" i="1" dirty="0">
                <a:latin typeface="Times New Roman" charset="0"/>
              </a:rPr>
              <a:t>a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/>
              <a:t> across all </a:t>
            </a:r>
            <a:r>
              <a:rPr lang="en-US" sz="2400" i="1" dirty="0">
                <a:latin typeface="Times New Roman" charset="0"/>
              </a:rPr>
              <a:t>i </a:t>
            </a:r>
            <a:r>
              <a:rPr lang="en-US" sz="2400" b="1" i="1" dirty="0">
                <a:latin typeface="Times New Roman" charset="0"/>
                <a:sym typeface="Symbol" charset="0"/>
              </a:rPr>
              <a:t> </a:t>
            </a:r>
            <a:r>
              <a:rPr lang="en-US" sz="2400" i="1" dirty="0">
                <a:latin typeface="Times New Roman" charset="0"/>
              </a:rPr>
              <a:t>j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Any linearly independent set of </a:t>
            </a:r>
            <a:r>
              <a:rPr lang="en-US" sz="2800" i="1" dirty="0">
                <a:latin typeface="Times New Roman" charset="0"/>
              </a:rPr>
              <a:t>d</a:t>
            </a:r>
            <a:r>
              <a:rPr lang="en-US" sz="2800" dirty="0"/>
              <a:t> vectors </a:t>
            </a:r>
            <a:r>
              <a:rPr lang="en-US" sz="2800" dirty="0">
                <a:latin typeface="Times New Roman" charset="0"/>
              </a:rPr>
              <a:t>{</a:t>
            </a:r>
            <a:r>
              <a:rPr lang="en-US" sz="2800" b="1" i="1" dirty="0">
                <a:latin typeface="Times New Roman" charset="0"/>
              </a:rPr>
              <a:t>x</a:t>
            </a:r>
            <a:r>
              <a:rPr lang="en-US" sz="2800" i="1" baseline="-25000" dirty="0">
                <a:latin typeface="Times New Roman" charset="0"/>
              </a:rPr>
              <a:t>i</a:t>
            </a:r>
            <a:r>
              <a:rPr lang="en-US" sz="2800" i="1" baseline="-25000" dirty="0">
                <a:latin typeface="Times New Roman" charset="0"/>
                <a:sym typeface="Symbol" charset="0"/>
              </a:rPr>
              <a:t>=1…d</a:t>
            </a:r>
            <a:r>
              <a:rPr lang="en-US" sz="2800" dirty="0">
                <a:latin typeface="Times New Roman" charset="0"/>
              </a:rPr>
              <a:t>}</a:t>
            </a:r>
            <a:r>
              <a:rPr lang="en-US" sz="2800" dirty="0"/>
              <a:t> is a basis set that spans the space </a:t>
            </a:r>
            <a:r>
              <a:rPr lang="en-US" sz="2800" dirty="0">
                <a:sym typeface="Symbol" charset="0"/>
              </a:rPr>
              <a:t></a:t>
            </a:r>
            <a:r>
              <a:rPr lang="en-US" sz="2800" i="1" baseline="30000" dirty="0">
                <a:latin typeface="Times New Roman" charset="0"/>
              </a:rPr>
              <a:t>d</a:t>
            </a:r>
            <a:endParaRPr lang="en-US" sz="2800" dirty="0">
              <a:sym typeface="Symbo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ym typeface="Symbol" charset="0"/>
              </a:rPr>
              <a:t>Any other vector in </a:t>
            </a:r>
            <a:r>
              <a:rPr lang="en-US" sz="2400" baseline="30000" dirty="0">
                <a:sym typeface="Symbol" charset="0"/>
              </a:rPr>
              <a:t>d</a:t>
            </a:r>
            <a:r>
              <a:rPr lang="en-US" sz="2400" dirty="0">
                <a:sym typeface="Symbol" charset="0"/>
              </a:rPr>
              <a:t> may be written as a linear combination of </a:t>
            </a:r>
            <a:r>
              <a:rPr lang="en-US" sz="2400" dirty="0">
                <a:latin typeface="Times New Roman" charset="0"/>
              </a:rPr>
              <a:t>{</a:t>
            </a:r>
            <a:r>
              <a:rPr lang="en-US" sz="2400" b="1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}</a:t>
            </a:r>
            <a:endParaRPr lang="en-US" sz="2400" dirty="0">
              <a:sym typeface="Symbo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ym typeface="Symbol" charset="0"/>
              </a:rPr>
              <a:t>Often convenient to use orthonormal basis sets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ym typeface="Symbol" charset="0"/>
              </a:rPr>
              <a:t>Projection:  if </a:t>
            </a:r>
            <a:r>
              <a:rPr lang="en-US" sz="2800" b="1" i="1" dirty="0">
                <a:latin typeface="Times New Roman" charset="0"/>
              </a:rPr>
              <a:t>y</a:t>
            </a:r>
            <a:r>
              <a:rPr lang="en-US" sz="2800" b="1" dirty="0">
                <a:latin typeface="Times New Roman" charset="0"/>
              </a:rPr>
              <a:t>=</a:t>
            </a:r>
            <a:r>
              <a:rPr lang="en-US" sz="2800" b="1" dirty="0">
                <a:latin typeface="Times New Roman" charset="0"/>
                <a:sym typeface="Symbol" charset="0"/>
              </a:rPr>
              <a:t></a:t>
            </a:r>
            <a:r>
              <a:rPr lang="en-US" sz="2800" i="1" dirty="0">
                <a:latin typeface="Times New Roman" charset="0"/>
              </a:rPr>
              <a:t>a</a:t>
            </a:r>
            <a:r>
              <a:rPr lang="en-US" sz="2800" baseline="-25000" dirty="0">
                <a:latin typeface="Times New Roman" charset="0"/>
              </a:rPr>
              <a:t>i</a:t>
            </a:r>
            <a:r>
              <a:rPr lang="en-US" sz="1400" i="1" baseline="-25000" dirty="0">
                <a:solidFill>
                  <a:prstClr val="black"/>
                </a:solidFill>
                <a:latin typeface="Times New Roman" charset="0"/>
              </a:rPr>
              <a:t> </a:t>
            </a:r>
            <a:r>
              <a:rPr lang="en-US" sz="2800" b="1" i="1" dirty="0">
                <a:latin typeface="Times New Roman" charset="0"/>
              </a:rPr>
              <a:t>x</a:t>
            </a:r>
            <a:r>
              <a:rPr lang="en-US" sz="2800" i="1" baseline="-25000" dirty="0">
                <a:latin typeface="Times New Roman" charset="0"/>
              </a:rPr>
              <a:t>i</a:t>
            </a:r>
            <a:r>
              <a:rPr lang="en-US" sz="2800" dirty="0">
                <a:sym typeface="Symbol" charset="0"/>
              </a:rPr>
              <a:t> then </a:t>
            </a:r>
            <a:r>
              <a:rPr lang="en-US" sz="2800" i="1" dirty="0">
                <a:latin typeface="Times New Roman" charset="0"/>
              </a:rPr>
              <a:t>a</a:t>
            </a:r>
            <a:r>
              <a:rPr lang="en-US" sz="2800" i="1" baseline="-25000" dirty="0">
                <a:latin typeface="Times New Roman" charset="0"/>
              </a:rPr>
              <a:t>i</a:t>
            </a:r>
            <a:r>
              <a:rPr lang="en-US" sz="2800" dirty="0">
                <a:latin typeface="Times New Roman" charset="0"/>
              </a:rPr>
              <a:t>=</a:t>
            </a:r>
            <a:r>
              <a:rPr lang="en-US" sz="2800" b="1" i="1" dirty="0">
                <a:latin typeface="Times New Roman" charset="0"/>
              </a:rPr>
              <a:t>y</a:t>
            </a:r>
            <a:r>
              <a:rPr lang="en-US" sz="2800" baseline="30000" dirty="0">
                <a:latin typeface="Times New Roman" charset="0"/>
              </a:rPr>
              <a:t>T</a:t>
            </a:r>
            <a:r>
              <a:rPr lang="en-US" sz="2800" b="1" i="1" dirty="0">
                <a:latin typeface="Times New Roman" charset="0"/>
              </a:rPr>
              <a:t>x</a:t>
            </a:r>
            <a:r>
              <a:rPr lang="en-US" sz="2800" i="1" baseline="-25000" dirty="0">
                <a:latin typeface="Times New Roman" charset="0"/>
              </a:rPr>
              <a:t>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F9AE5-7424-6344-B56D-43F1431E7D0D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Linear transforms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= a matrix, denoted e.g. </a:t>
            </a:r>
            <a:r>
              <a:rPr lang="en-US" i="1" dirty="0">
                <a:latin typeface="Times New Roman" charset="0"/>
              </a:rPr>
              <a:t>A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Quadratic form: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Positive definite:</a:t>
            </a:r>
          </a:p>
          <a:p>
            <a:pPr lvl="1" eaLnBrk="1" hangingPunct="1">
              <a:defRPr/>
            </a:pPr>
            <a:r>
              <a:rPr lang="en-US" dirty="0"/>
              <a:t>Applies to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if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C166F-A004-E94B-8C48-AD5209BF978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98615"/>
              </p:ext>
            </p:extLst>
          </p:nvPr>
        </p:nvGraphicFramePr>
        <p:xfrm>
          <a:off x="1295400" y="2979737"/>
          <a:ext cx="32527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4" imgW="1435100" imgH="635000" progId="Equation.3">
                  <p:embed/>
                </p:oleObj>
              </mc:Choice>
              <mc:Fallback>
                <p:oleObj name="Equation" r:id="rId4" imgW="14351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979737"/>
                        <a:ext cx="3252788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394645"/>
              </p:ext>
            </p:extLst>
          </p:nvPr>
        </p:nvGraphicFramePr>
        <p:xfrm>
          <a:off x="1219200" y="5529263"/>
          <a:ext cx="35972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6" imgW="1587500" imgH="215900" progId="Equation.3">
                  <p:embed/>
                </p:oleObj>
              </mc:Choice>
              <mc:Fallback>
                <p:oleObj name="Equation" r:id="rId6" imgW="158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5529263"/>
                        <a:ext cx="35972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"/>
              </a:rPr>
              <a:t>More derivatives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Of a scalar function of </a:t>
            </a:r>
            <a:r>
              <a:rPr lang="en-US" b="1" i="1" dirty="0">
                <a:latin typeface="Times New Roman" charset="0"/>
              </a:rPr>
              <a:t>x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/>
              <a:t>Called the gradient</a:t>
            </a:r>
          </a:p>
          <a:p>
            <a:pPr lvl="1" eaLnBrk="1" hangingPunct="1">
              <a:defRPr/>
            </a:pPr>
            <a:r>
              <a:rPr lang="en-US" dirty="0"/>
              <a:t>Really important!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sz="6000" dirty="0"/>
              <a:t> </a:t>
            </a:r>
            <a:endParaRPr lang="en-US" sz="4400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Of a vector function of </a:t>
            </a:r>
            <a:r>
              <a:rPr lang="en-US" b="1" i="1" dirty="0">
                <a:latin typeface="Times New Roman" charset="0"/>
              </a:rPr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Called the </a:t>
            </a:r>
            <a:r>
              <a:rPr lang="en-US" dirty="0" err="1"/>
              <a:t>Jacobian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Hessian = matrix of 2nd derivatives of a scalar function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E96E-5AA0-D64F-87C6-95ED4B52C23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18954"/>
              </p:ext>
            </p:extLst>
          </p:nvPr>
        </p:nvGraphicFramePr>
        <p:xfrm>
          <a:off x="1219200" y="2819400"/>
          <a:ext cx="31940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Equation" r:id="rId4" imgW="1409700" imgH="508000" progId="Equation.3">
                  <p:embed/>
                </p:oleObj>
              </mc:Choice>
              <mc:Fallback>
                <p:oleObj name="Equation" r:id="rId4" imgW="1409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819400"/>
                        <a:ext cx="3194050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17505"/>
              </p:ext>
            </p:extLst>
          </p:nvPr>
        </p:nvGraphicFramePr>
        <p:xfrm>
          <a:off x="5702300" y="76200"/>
          <a:ext cx="33655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Equation" r:id="rId6" imgW="1485900" imgH="1244600" progId="Equation.3">
                  <p:embed/>
                </p:oleObj>
              </mc:Choice>
              <mc:Fallback>
                <p:oleObj name="Equation" r:id="rId6" imgW="1485900" imgH="1244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02300" y="76200"/>
                        <a:ext cx="3365500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38617"/>
              </p:ext>
            </p:extLst>
          </p:nvPr>
        </p:nvGraphicFramePr>
        <p:xfrm>
          <a:off x="5334000" y="3200400"/>
          <a:ext cx="3778048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Equation" r:id="rId8" imgW="1981200" imgH="1231900" progId="Equation.3">
                  <p:embed/>
                </p:oleObj>
              </mc:Choice>
              <mc:Fallback>
                <p:oleObj name="Equation" r:id="rId8" imgW="1981200" imgH="1231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0" y="3200400"/>
                        <a:ext cx="3778048" cy="235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urved Connector 2"/>
          <p:cNvCxnSpPr/>
          <p:nvPr/>
        </p:nvCxnSpPr>
        <p:spPr>
          <a:xfrm rot="5400000" flipH="1" flipV="1">
            <a:off x="3733800" y="2362200"/>
            <a:ext cx="2590800" cy="1828800"/>
          </a:xfrm>
          <a:prstGeom prst="curvedConnector3">
            <a:avLst>
              <a:gd name="adj1" fmla="val 1410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 flipH="1" flipV="1">
            <a:off x="7315200" y="5334000"/>
            <a:ext cx="533400" cy="2286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2000" y="1219200"/>
            <a:ext cx="4343400" cy="2819400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"/>
              </a:rPr>
              <a:t>Misc. linear algebra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Derivative operators</a:t>
            </a:r>
          </a:p>
          <a:p>
            <a:pPr eaLnBrk="1" hangingPunct="1">
              <a:defRPr/>
            </a:pPr>
            <a:r>
              <a:rPr lang="en-US" sz="2800" dirty="0"/>
              <a:t>Eigenvalues &amp; eigenvectors</a:t>
            </a:r>
          </a:p>
          <a:p>
            <a:pPr lvl="1" eaLnBrk="1" hangingPunct="1">
              <a:defRPr/>
            </a:pPr>
            <a:r>
              <a:rPr lang="en-US" sz="2400" dirty="0"/>
              <a:t>Translates </a:t>
            </a:r>
            <a:r>
              <a:rPr lang="en-US" altLang="ja-JP" sz="2400" dirty="0"/>
              <a:t>“</a:t>
            </a:r>
            <a:r>
              <a:rPr lang="en-US" sz="2400" dirty="0"/>
              <a:t>most important vectors</a:t>
            </a:r>
            <a:r>
              <a:rPr lang="en-US" altLang="ja-JP" sz="2400" dirty="0"/>
              <a:t>”</a:t>
            </a:r>
            <a:endParaRPr lang="en-US" sz="2400" dirty="0"/>
          </a:p>
          <a:p>
            <a:pPr lvl="2" eaLnBrk="1" hangingPunct="1">
              <a:defRPr/>
            </a:pPr>
            <a:r>
              <a:rPr lang="en-US" sz="2000" dirty="0"/>
              <a:t>Of a linear transform (e.g., the matrix </a:t>
            </a:r>
            <a:r>
              <a:rPr lang="en-US" sz="2000" b="1" i="1" dirty="0">
                <a:latin typeface="Times New Roman" charset="0"/>
              </a:rPr>
              <a:t>A)</a:t>
            </a:r>
            <a:endParaRPr lang="en-US" sz="2000" dirty="0"/>
          </a:p>
          <a:p>
            <a:pPr lvl="1">
              <a:defRPr/>
            </a:pPr>
            <a:r>
              <a:rPr lang="en-US" sz="2400" dirty="0"/>
              <a:t>Characteristic equation:</a:t>
            </a:r>
            <a:endParaRPr lang="en-US" sz="2400" dirty="0">
              <a:latin typeface="Times New Roman"/>
              <a:cs typeface="Times New Roman"/>
            </a:endParaRPr>
          </a:p>
          <a:p>
            <a:pPr lvl="1" eaLnBrk="1" hangingPunct="1">
              <a:defRPr/>
            </a:pPr>
            <a:r>
              <a:rPr lang="en-US" sz="2400" i="1" dirty="0">
                <a:latin typeface="Times New Roman" charset="0"/>
              </a:rPr>
              <a:t>A</a:t>
            </a:r>
            <a:r>
              <a:rPr lang="en-US" sz="2400" dirty="0"/>
              <a:t> maps </a:t>
            </a:r>
            <a:r>
              <a:rPr lang="en-US" sz="2400" b="1" dirty="0">
                <a:latin typeface="Times New Roman" charset="0"/>
              </a:rPr>
              <a:t>x</a:t>
            </a:r>
            <a:r>
              <a:rPr lang="en-US" sz="2400" dirty="0"/>
              <a:t> onto itself with only a change in length</a:t>
            </a:r>
          </a:p>
          <a:p>
            <a:pPr lvl="1" eaLnBrk="1" hangingPunct="1">
              <a:defRPr/>
            </a:pPr>
            <a:r>
              <a:rPr lang="en-US" sz="2400" dirty="0">
                <a:sym typeface="Symbol" charset="0"/>
              </a:rPr>
              <a:t></a:t>
            </a:r>
            <a:r>
              <a:rPr lang="en-US" sz="2400" dirty="0"/>
              <a:t> is an eigenvalue</a:t>
            </a:r>
          </a:p>
          <a:p>
            <a:pPr lvl="1" eaLnBrk="1" hangingPunct="1">
              <a:defRPr/>
            </a:pPr>
            <a:r>
              <a:rPr lang="en-US" sz="2400" b="1" dirty="0">
                <a:latin typeface="Times New Roman" charset="0"/>
              </a:rPr>
              <a:t>x</a:t>
            </a:r>
            <a:r>
              <a:rPr lang="en-US" sz="2400" dirty="0"/>
              <a:t> is its corresponding eigenvector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5556F-EDE3-9048-8FE1-A888CE66910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194316"/>
              </p:ext>
            </p:extLst>
          </p:nvPr>
        </p:nvGraphicFramePr>
        <p:xfrm>
          <a:off x="4303745" y="3556927"/>
          <a:ext cx="22161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4" imgW="977900" imgH="190500" progId="Equation.3">
                  <p:embed/>
                </p:oleObj>
              </mc:Choice>
              <mc:Fallback>
                <p:oleObj name="Equation" r:id="rId4" imgW="977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3745" y="3556927"/>
                        <a:ext cx="221615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Function minimization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Find the vector </a:t>
            </a:r>
            <a:r>
              <a:rPr lang="en-US" sz="2800" b="1" dirty="0">
                <a:latin typeface="Times New Roman" charset="0"/>
              </a:rPr>
              <a:t>x</a:t>
            </a:r>
            <a:r>
              <a:rPr lang="en-US" sz="2800" dirty="0"/>
              <a:t> which produces a minimum of some function </a:t>
            </a:r>
            <a:r>
              <a:rPr lang="en-US" sz="2800" i="1" dirty="0">
                <a:latin typeface="Times New Roman" charset="0"/>
              </a:rPr>
              <a:t>f </a:t>
            </a:r>
            <a:r>
              <a:rPr lang="en-US" sz="2800" dirty="0">
                <a:latin typeface="Times New Roman" charset="0"/>
              </a:rPr>
              <a:t>(</a:t>
            </a:r>
            <a:r>
              <a:rPr lang="en-US" sz="2800" b="1" dirty="0">
                <a:latin typeface="Times New Roman" charset="0"/>
              </a:rPr>
              <a:t>x</a:t>
            </a:r>
            <a:r>
              <a:rPr lang="en-US" sz="2800" dirty="0">
                <a:latin typeface="Times New Roman" charset="0"/>
              </a:rPr>
              <a:t>)</a:t>
            </a:r>
          </a:p>
          <a:p>
            <a:pPr lvl="1" eaLnBrk="1" hangingPunct="1">
              <a:defRPr/>
            </a:pPr>
            <a:r>
              <a:rPr lang="en-US" sz="2400" b="1" dirty="0">
                <a:latin typeface="Times New Roman" charset="0"/>
              </a:rPr>
              <a:t>x</a:t>
            </a:r>
            <a:r>
              <a:rPr lang="en-US" sz="2400" dirty="0"/>
              <a:t> is a parameter vector</a:t>
            </a:r>
          </a:p>
          <a:p>
            <a:pPr lvl="1" eaLnBrk="1" hangingPunct="1">
              <a:defRPr/>
            </a:pPr>
            <a:r>
              <a:rPr lang="en-US" sz="2400" i="1" dirty="0">
                <a:latin typeface="Times New Roman" charset="0"/>
              </a:rPr>
              <a:t>f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b="1" dirty="0">
                <a:latin typeface="Times New Roman" charset="0"/>
              </a:rPr>
              <a:t>x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is a scalar function of </a:t>
            </a:r>
            <a:r>
              <a:rPr lang="en-US" sz="2400" b="1" dirty="0">
                <a:latin typeface="Times New Roman" charset="0"/>
              </a:rPr>
              <a:t>x</a:t>
            </a:r>
            <a:endParaRPr lang="en-US" sz="2400" dirty="0"/>
          </a:p>
          <a:p>
            <a:pPr lvl="2" eaLnBrk="1" hangingPunct="1">
              <a:defRPr/>
            </a:pPr>
            <a:r>
              <a:rPr lang="en-US" sz="2000" dirty="0"/>
              <a:t>The </a:t>
            </a:r>
            <a:r>
              <a:rPr lang="en-US" altLang="ja-JP" sz="2000" dirty="0"/>
              <a:t>“</a:t>
            </a:r>
            <a:r>
              <a:rPr lang="en-US" sz="2000" dirty="0"/>
              <a:t>objective function</a:t>
            </a:r>
            <a:r>
              <a:rPr lang="en-US" altLang="ja-JP" sz="2000" dirty="0"/>
              <a:t>”</a:t>
            </a:r>
            <a:endParaRPr lang="en-US" sz="2000" dirty="0"/>
          </a:p>
          <a:p>
            <a:pPr eaLnBrk="1" hangingPunct="1">
              <a:defRPr/>
            </a:pPr>
            <a:r>
              <a:rPr lang="en-US" sz="2800" dirty="0"/>
              <a:t>The minimum value of </a:t>
            </a:r>
            <a:r>
              <a:rPr lang="en-US" sz="2800" i="1" dirty="0">
                <a:latin typeface="Times New Roman" charset="0"/>
              </a:rPr>
              <a:t>f</a:t>
            </a:r>
            <a:r>
              <a:rPr lang="en-US" sz="2800" dirty="0"/>
              <a:t> is denoted: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The minimizing value of </a:t>
            </a:r>
            <a:r>
              <a:rPr lang="en-US" sz="2800" b="1" dirty="0">
                <a:latin typeface="Times New Roman" charset="0"/>
              </a:rPr>
              <a:t>x</a:t>
            </a:r>
            <a:r>
              <a:rPr lang="en-US" sz="2800" dirty="0"/>
              <a:t> is denoted: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3296E-1338-6445-B593-80C7AC8936B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500869"/>
              </p:ext>
            </p:extLst>
          </p:nvPr>
        </p:nvGraphicFramePr>
        <p:xfrm>
          <a:off x="1447800" y="4419600"/>
          <a:ext cx="25034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4" imgW="1104900" imgH="266700" progId="Equation.3">
                  <p:embed/>
                </p:oleObj>
              </mc:Choice>
              <mc:Fallback>
                <p:oleObj name="Equation" r:id="rId4" imgW="1104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4419600"/>
                        <a:ext cx="2503487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61323"/>
              </p:ext>
            </p:extLst>
          </p:nvPr>
        </p:nvGraphicFramePr>
        <p:xfrm>
          <a:off x="1461755" y="5442611"/>
          <a:ext cx="23891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6" imgW="1054100" imgH="241300" progId="Equation.3">
                  <p:embed/>
                </p:oleObj>
              </mc:Choice>
              <mc:Fallback>
                <p:oleObj name="Equation" r:id="rId6" imgW="1054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1755" y="5442611"/>
                        <a:ext cx="2389188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Numerical minimization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Gradient descent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The derivative points away from the minimum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Take small steps, each one in the </a:t>
            </a:r>
            <a:r>
              <a:rPr lang="en-US" altLang="ja-JP" sz="2400" dirty="0"/>
              <a:t>“</a:t>
            </a:r>
            <a:r>
              <a:rPr lang="en-US" sz="2400" dirty="0"/>
              <a:t>down-hill</a:t>
            </a:r>
            <a:r>
              <a:rPr lang="en-US" altLang="ja-JP" sz="2400" dirty="0"/>
              <a:t>”</a:t>
            </a:r>
            <a:r>
              <a:rPr lang="en-US" sz="2400" dirty="0"/>
              <a:t> direction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Local vs. global minima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Combinatorial optimization: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Use simulated annealing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Image optimization: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Use mean field annealing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More recent improvements to gradient descent: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Momentum, changing step size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Training CNN:  </a:t>
            </a:r>
            <a:r>
              <a:rPr lang="en-US" sz="2800" u="sng" dirty="0"/>
              <a:t>ADAM</a:t>
            </a:r>
            <a:r>
              <a:rPr lang="en-US" sz="2800" dirty="0"/>
              <a:t>: an enhanced version of Stochastic Gradient Descent (SGD) w/ Momentum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8D1D8-13AD-E243-BF10-078FC7626622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Markov models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For temporal processes: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The probability of something happening is dependent on a thing that just recently happened.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For spatial processes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The probability of something being in a certain state is dependent on the state of something nearby.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/>
              <a:t>Example:  The value of a pixel is dependent on the values of its neighboring pixels.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EFED4-0399-FE45-A9AD-B3AC8B448DA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Markov chain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Simplest Markov model</a:t>
            </a:r>
          </a:p>
          <a:p>
            <a:pPr eaLnBrk="1" hangingPunct="1">
              <a:defRPr/>
            </a:pPr>
            <a:r>
              <a:rPr lang="en-US" sz="2800" dirty="0"/>
              <a:t>Example: symbols transmitted one at a time</a:t>
            </a:r>
          </a:p>
          <a:p>
            <a:pPr lvl="1" eaLnBrk="1" hangingPunct="1">
              <a:defRPr/>
            </a:pPr>
            <a:r>
              <a:rPr lang="en-US" sz="2400" dirty="0"/>
              <a:t>What is the probability that the next symbol will be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dirty="0"/>
              <a:t>?</a:t>
            </a:r>
          </a:p>
          <a:p>
            <a:pPr eaLnBrk="1" hangingPunct="1">
              <a:defRPr/>
            </a:pPr>
            <a:r>
              <a:rPr lang="en-US" sz="2800" dirty="0"/>
              <a:t>For a “simple” (i.e. first order) Markov chain:</a:t>
            </a:r>
          </a:p>
          <a:p>
            <a:pPr lvl="1" eaLnBrk="1" hangingPunct="1">
              <a:defRPr/>
            </a:pPr>
            <a:r>
              <a:rPr lang="en-US" altLang="ja-JP" sz="2400" dirty="0"/>
              <a:t>“</a:t>
            </a:r>
            <a:r>
              <a:rPr lang="en-US" sz="2400" dirty="0"/>
              <a:t>The probability conditioned on all of history is identical to the probability conditioned on the last symbol received.</a:t>
            </a:r>
            <a:r>
              <a:rPr lang="en-US" altLang="ja-JP" sz="2400" dirty="0"/>
              <a:t>”</a:t>
            </a: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D267D-EF3E-454D-8B62-7857ACB13424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"/>
              </a:rPr>
              <a:t>Hidden Markov models (HMMs)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3B047-6659-EF42-990C-6C07BE40D0F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62130" y="1752600"/>
            <a:ext cx="7535073" cy="2514600"/>
            <a:chOff x="262130" y="1905000"/>
            <a:chExt cx="7535073" cy="2514600"/>
          </a:xfrm>
        </p:grpSpPr>
        <p:grpSp>
          <p:nvGrpSpPr>
            <p:cNvPr id="23" name="Group 22"/>
            <p:cNvGrpSpPr/>
            <p:nvPr/>
          </p:nvGrpSpPr>
          <p:grpSpPr>
            <a:xfrm>
              <a:off x="2001082" y="2057400"/>
              <a:ext cx="2743200" cy="914400"/>
              <a:chOff x="1752600" y="2209800"/>
              <a:chExt cx="2743200" cy="914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1752600" y="2209800"/>
                <a:ext cx="914400" cy="9144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67000" y="2209800"/>
                <a:ext cx="914400" cy="9144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581400" y="2209800"/>
                <a:ext cx="914400" cy="9144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295969" y="2064603"/>
              <a:ext cx="15055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  <a:r>
                <a:rPr lang="en-US" baseline="30000" dirty="0">
                  <a:latin typeface="+mn-lt"/>
                </a:rPr>
                <a:t>st</a:t>
              </a:r>
              <a:r>
                <a:rPr lang="en-US" dirty="0">
                  <a:latin typeface="+mn-lt"/>
                </a:rPr>
                <a:t> Markov</a:t>
              </a:r>
            </a:p>
            <a:p>
              <a:pPr algn="ctr"/>
              <a:r>
                <a:rPr lang="en-US" dirty="0">
                  <a:latin typeface="+mn-lt"/>
                </a:rPr>
                <a:t>Process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001082" y="3429000"/>
              <a:ext cx="2743200" cy="914400"/>
              <a:chOff x="1143000" y="3276600"/>
              <a:chExt cx="2743200" cy="914400"/>
            </a:xfrm>
          </p:grpSpPr>
          <p:cxnSp>
            <p:nvCxnSpPr>
              <p:cNvPr id="3" name="Curved Connector 2"/>
              <p:cNvCxnSpPr/>
              <p:nvPr/>
            </p:nvCxnSpPr>
            <p:spPr>
              <a:xfrm>
                <a:off x="2057400" y="3276600"/>
                <a:ext cx="914400" cy="914400"/>
              </a:xfrm>
              <a:prstGeom prst="curvedConnector3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urved Connector 15"/>
              <p:cNvCxnSpPr/>
              <p:nvPr/>
            </p:nvCxnSpPr>
            <p:spPr>
              <a:xfrm flipH="1">
                <a:off x="2971800" y="3276600"/>
                <a:ext cx="914400" cy="914400"/>
              </a:xfrm>
              <a:prstGeom prst="curvedConnector3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urved Connector 16"/>
              <p:cNvCxnSpPr/>
              <p:nvPr/>
            </p:nvCxnSpPr>
            <p:spPr>
              <a:xfrm flipH="1">
                <a:off x="1143000" y="3276600"/>
                <a:ext cx="914400" cy="914400"/>
              </a:xfrm>
              <a:prstGeom prst="curvedConnector3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62130" y="3436203"/>
              <a:ext cx="15732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  <a:r>
                <a:rPr lang="en-US" baseline="30000" dirty="0">
                  <a:latin typeface="+mn-lt"/>
                </a:rPr>
                <a:t>nd</a:t>
              </a:r>
              <a:r>
                <a:rPr lang="en-US" dirty="0">
                  <a:latin typeface="+mn-lt"/>
                </a:rPr>
                <a:t> Markov</a:t>
              </a:r>
            </a:p>
            <a:p>
              <a:pPr algn="ctr"/>
              <a:r>
                <a:rPr lang="en-US" dirty="0">
                  <a:latin typeface="+mn-lt"/>
                </a:rPr>
                <a:t>Process</a:t>
              </a:r>
            </a:p>
          </p:txBody>
        </p:sp>
        <p:sp>
          <p:nvSpPr>
            <p:cNvPr id="31" name="Decision 30"/>
            <p:cNvSpPr/>
            <p:nvPr/>
          </p:nvSpPr>
          <p:spPr>
            <a:xfrm>
              <a:off x="5262511" y="2743200"/>
              <a:ext cx="914400" cy="914400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4163" name="Straight Arrow Connector 134162"/>
            <p:cNvCxnSpPr>
              <a:stCxn id="31" idx="3"/>
            </p:cNvCxnSpPr>
            <p:nvPr/>
          </p:nvCxnSpPr>
          <p:spPr>
            <a:xfrm>
              <a:off x="6176911" y="3200400"/>
              <a:ext cx="914400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31" idx="0"/>
            </p:cNvCxnSpPr>
            <p:nvPr/>
          </p:nvCxnSpPr>
          <p:spPr>
            <a:xfrm>
              <a:off x="4805311" y="2743200"/>
              <a:ext cx="914400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31" idx="2"/>
            </p:cNvCxnSpPr>
            <p:nvPr/>
          </p:nvCxnSpPr>
          <p:spPr>
            <a:xfrm>
              <a:off x="4805311" y="3657600"/>
              <a:ext cx="914400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173" name="TextBox 134172"/>
            <p:cNvSpPr txBox="1"/>
            <p:nvPr/>
          </p:nvSpPr>
          <p:spPr>
            <a:xfrm>
              <a:off x="7091311" y="2971800"/>
              <a:ext cx="705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f </a:t>
              </a:r>
              <a:r>
                <a:rPr lang="en-US" dirty="0"/>
                <a:t>(</a:t>
              </a:r>
              <a:r>
                <a:rPr lang="en-US" i="1" dirty="0">
                  <a:latin typeface="Times New Roman"/>
                  <a:cs typeface="Times New Roman"/>
                </a:rPr>
                <a:t>t</a:t>
              </a:r>
              <a:r>
                <a:rPr lang="en-US" dirty="0"/>
                <a:t>)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05000" y="1905000"/>
              <a:ext cx="2971800" cy="1143000"/>
              <a:chOff x="2362200" y="1905000"/>
              <a:chExt cx="2971800" cy="1143000"/>
            </a:xfrm>
          </p:grpSpPr>
          <p:cxnSp>
            <p:nvCxnSpPr>
              <p:cNvPr id="134175" name="Straight Arrow Connector 134174"/>
              <p:cNvCxnSpPr/>
              <p:nvPr/>
            </p:nvCxnSpPr>
            <p:spPr>
              <a:xfrm>
                <a:off x="2362200" y="3048000"/>
                <a:ext cx="29718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2362200" y="1905000"/>
                <a:ext cx="0" cy="1143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905000" y="3276600"/>
              <a:ext cx="2971800" cy="1143000"/>
              <a:chOff x="2362200" y="1905000"/>
              <a:chExt cx="2971800" cy="1143000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2362200" y="3048000"/>
                <a:ext cx="29718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2362200" y="1905000"/>
                <a:ext cx="0" cy="1143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1066800" y="5029200"/>
            <a:ext cx="3810000" cy="1143000"/>
            <a:chOff x="1066800" y="5029200"/>
            <a:chExt cx="3810000" cy="1143000"/>
          </a:xfrm>
        </p:grpSpPr>
        <p:grpSp>
          <p:nvGrpSpPr>
            <p:cNvPr id="79" name="Group 78"/>
            <p:cNvGrpSpPr/>
            <p:nvPr/>
          </p:nvGrpSpPr>
          <p:grpSpPr>
            <a:xfrm>
              <a:off x="1905000" y="5029200"/>
              <a:ext cx="2971800" cy="1143000"/>
              <a:chOff x="2362200" y="1905000"/>
              <a:chExt cx="2971800" cy="1143000"/>
            </a:xfrm>
          </p:grpSpPr>
          <p:cxnSp>
            <p:nvCxnSpPr>
              <p:cNvPr id="80" name="Straight Arrow Connector 79"/>
              <p:cNvCxnSpPr/>
              <p:nvPr/>
            </p:nvCxnSpPr>
            <p:spPr>
              <a:xfrm>
                <a:off x="2362200" y="3048000"/>
                <a:ext cx="29718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2362200" y="1905000"/>
                <a:ext cx="0" cy="1143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1066800" y="5410200"/>
              <a:ext cx="688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f </a:t>
              </a:r>
              <a:r>
                <a:rPr lang="en-US" dirty="0"/>
                <a:t>(</a:t>
              </a:r>
              <a:r>
                <a:rPr lang="en-US" i="1" dirty="0">
                  <a:latin typeface="Times New Roman"/>
                  <a:cs typeface="Times New Roman"/>
                </a:rPr>
                <a:t>t</a:t>
              </a:r>
              <a:r>
                <a:rPr lang="en-US" dirty="0"/>
                <a:t>)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981200" y="5181600"/>
              <a:ext cx="2743200" cy="914400"/>
              <a:chOff x="1981200" y="5181600"/>
              <a:chExt cx="2743200" cy="9144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2895600" y="5181600"/>
                <a:ext cx="914400" cy="9144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/>
              <p:cNvCxnSpPr/>
              <p:nvPr/>
            </p:nvCxnSpPr>
            <p:spPr>
              <a:xfrm flipH="1">
                <a:off x="3810000" y="5181600"/>
                <a:ext cx="914400" cy="914400"/>
              </a:xfrm>
              <a:prstGeom prst="curvedConnector3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1981200" y="5638800"/>
                <a:ext cx="457200" cy="457200"/>
              </a:xfrm>
              <a:custGeom>
                <a:avLst/>
                <a:gdLst>
                  <a:gd name="connsiteX0" fmla="*/ 0 w 451143"/>
                  <a:gd name="connsiteY0" fmla="*/ 431800 h 431800"/>
                  <a:gd name="connsiteX1" fmla="*/ 69850 w 451143"/>
                  <a:gd name="connsiteY1" fmla="*/ 425450 h 431800"/>
                  <a:gd name="connsiteX2" fmla="*/ 82550 w 451143"/>
                  <a:gd name="connsiteY2" fmla="*/ 422275 h 431800"/>
                  <a:gd name="connsiteX3" fmla="*/ 101600 w 451143"/>
                  <a:gd name="connsiteY3" fmla="*/ 415925 h 431800"/>
                  <a:gd name="connsiteX4" fmla="*/ 136525 w 451143"/>
                  <a:gd name="connsiteY4" fmla="*/ 409575 h 431800"/>
                  <a:gd name="connsiteX5" fmla="*/ 146050 w 451143"/>
                  <a:gd name="connsiteY5" fmla="*/ 403225 h 431800"/>
                  <a:gd name="connsiteX6" fmla="*/ 155575 w 451143"/>
                  <a:gd name="connsiteY6" fmla="*/ 400050 h 431800"/>
                  <a:gd name="connsiteX7" fmla="*/ 168275 w 451143"/>
                  <a:gd name="connsiteY7" fmla="*/ 393700 h 431800"/>
                  <a:gd name="connsiteX8" fmla="*/ 177800 w 451143"/>
                  <a:gd name="connsiteY8" fmla="*/ 390525 h 431800"/>
                  <a:gd name="connsiteX9" fmla="*/ 200025 w 451143"/>
                  <a:gd name="connsiteY9" fmla="*/ 381000 h 431800"/>
                  <a:gd name="connsiteX10" fmla="*/ 219075 w 451143"/>
                  <a:gd name="connsiteY10" fmla="*/ 368300 h 431800"/>
                  <a:gd name="connsiteX11" fmla="*/ 238125 w 451143"/>
                  <a:gd name="connsiteY11" fmla="*/ 355600 h 431800"/>
                  <a:gd name="connsiteX12" fmla="*/ 247650 w 451143"/>
                  <a:gd name="connsiteY12" fmla="*/ 352425 h 431800"/>
                  <a:gd name="connsiteX13" fmla="*/ 266700 w 451143"/>
                  <a:gd name="connsiteY13" fmla="*/ 339725 h 431800"/>
                  <a:gd name="connsiteX14" fmla="*/ 276225 w 451143"/>
                  <a:gd name="connsiteY14" fmla="*/ 333375 h 431800"/>
                  <a:gd name="connsiteX15" fmla="*/ 285750 w 451143"/>
                  <a:gd name="connsiteY15" fmla="*/ 327025 h 431800"/>
                  <a:gd name="connsiteX16" fmla="*/ 304800 w 451143"/>
                  <a:gd name="connsiteY16" fmla="*/ 311150 h 431800"/>
                  <a:gd name="connsiteX17" fmla="*/ 320675 w 451143"/>
                  <a:gd name="connsiteY17" fmla="*/ 295275 h 431800"/>
                  <a:gd name="connsiteX18" fmla="*/ 327025 w 451143"/>
                  <a:gd name="connsiteY18" fmla="*/ 285750 h 431800"/>
                  <a:gd name="connsiteX19" fmla="*/ 336550 w 451143"/>
                  <a:gd name="connsiteY19" fmla="*/ 276225 h 431800"/>
                  <a:gd name="connsiteX20" fmla="*/ 339725 w 451143"/>
                  <a:gd name="connsiteY20" fmla="*/ 266700 h 431800"/>
                  <a:gd name="connsiteX21" fmla="*/ 368300 w 451143"/>
                  <a:gd name="connsiteY21" fmla="*/ 234950 h 431800"/>
                  <a:gd name="connsiteX22" fmla="*/ 381000 w 451143"/>
                  <a:gd name="connsiteY22" fmla="*/ 215900 h 431800"/>
                  <a:gd name="connsiteX23" fmla="*/ 387350 w 451143"/>
                  <a:gd name="connsiteY23" fmla="*/ 206375 h 431800"/>
                  <a:gd name="connsiteX24" fmla="*/ 393700 w 451143"/>
                  <a:gd name="connsiteY24" fmla="*/ 196850 h 431800"/>
                  <a:gd name="connsiteX25" fmla="*/ 396875 w 451143"/>
                  <a:gd name="connsiteY25" fmla="*/ 187325 h 431800"/>
                  <a:gd name="connsiteX26" fmla="*/ 409575 w 451143"/>
                  <a:gd name="connsiteY26" fmla="*/ 168275 h 431800"/>
                  <a:gd name="connsiteX27" fmla="*/ 422275 w 451143"/>
                  <a:gd name="connsiteY27" fmla="*/ 149225 h 431800"/>
                  <a:gd name="connsiteX28" fmla="*/ 431800 w 451143"/>
                  <a:gd name="connsiteY28" fmla="*/ 130175 h 431800"/>
                  <a:gd name="connsiteX29" fmla="*/ 438150 w 451143"/>
                  <a:gd name="connsiteY29" fmla="*/ 92075 h 431800"/>
                  <a:gd name="connsiteX30" fmla="*/ 444500 w 451143"/>
                  <a:gd name="connsiteY30" fmla="*/ 73025 h 431800"/>
                  <a:gd name="connsiteX31" fmla="*/ 447675 w 451143"/>
                  <a:gd name="connsiteY31" fmla="*/ 50800 h 431800"/>
                  <a:gd name="connsiteX32" fmla="*/ 450850 w 451143"/>
                  <a:gd name="connsiteY32" fmla="*/ 31750 h 431800"/>
                  <a:gd name="connsiteX33" fmla="*/ 450850 w 451143"/>
                  <a:gd name="connsiteY33" fmla="*/ 0 h 4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51143" h="431800">
                    <a:moveTo>
                      <a:pt x="0" y="431800"/>
                    </a:moveTo>
                    <a:cubicBezTo>
                      <a:pt x="22389" y="430201"/>
                      <a:pt x="47271" y="429213"/>
                      <a:pt x="69850" y="425450"/>
                    </a:cubicBezTo>
                    <a:cubicBezTo>
                      <a:pt x="74154" y="424733"/>
                      <a:pt x="78370" y="423529"/>
                      <a:pt x="82550" y="422275"/>
                    </a:cubicBezTo>
                    <a:cubicBezTo>
                      <a:pt x="88961" y="420352"/>
                      <a:pt x="94998" y="417025"/>
                      <a:pt x="101600" y="415925"/>
                    </a:cubicBezTo>
                    <a:cubicBezTo>
                      <a:pt x="125973" y="411863"/>
                      <a:pt x="114337" y="414013"/>
                      <a:pt x="136525" y="409575"/>
                    </a:cubicBezTo>
                    <a:cubicBezTo>
                      <a:pt x="139700" y="407458"/>
                      <a:pt x="142637" y="404932"/>
                      <a:pt x="146050" y="403225"/>
                    </a:cubicBezTo>
                    <a:cubicBezTo>
                      <a:pt x="149043" y="401728"/>
                      <a:pt x="152499" y="401368"/>
                      <a:pt x="155575" y="400050"/>
                    </a:cubicBezTo>
                    <a:cubicBezTo>
                      <a:pt x="159925" y="398186"/>
                      <a:pt x="163925" y="395564"/>
                      <a:pt x="168275" y="393700"/>
                    </a:cubicBezTo>
                    <a:cubicBezTo>
                      <a:pt x="171351" y="392382"/>
                      <a:pt x="174724" y="391843"/>
                      <a:pt x="177800" y="390525"/>
                    </a:cubicBezTo>
                    <a:cubicBezTo>
                      <a:pt x="205263" y="378755"/>
                      <a:pt x="177687" y="388446"/>
                      <a:pt x="200025" y="381000"/>
                    </a:cubicBezTo>
                    <a:cubicBezTo>
                      <a:pt x="221164" y="359861"/>
                      <a:pt x="198398" y="379787"/>
                      <a:pt x="219075" y="368300"/>
                    </a:cubicBezTo>
                    <a:cubicBezTo>
                      <a:pt x="225746" y="364594"/>
                      <a:pt x="230885" y="358013"/>
                      <a:pt x="238125" y="355600"/>
                    </a:cubicBezTo>
                    <a:cubicBezTo>
                      <a:pt x="241300" y="354542"/>
                      <a:pt x="244724" y="354050"/>
                      <a:pt x="247650" y="352425"/>
                    </a:cubicBezTo>
                    <a:cubicBezTo>
                      <a:pt x="254321" y="348719"/>
                      <a:pt x="260350" y="343958"/>
                      <a:pt x="266700" y="339725"/>
                    </a:cubicBezTo>
                    <a:lnTo>
                      <a:pt x="276225" y="333375"/>
                    </a:lnTo>
                    <a:cubicBezTo>
                      <a:pt x="279400" y="331258"/>
                      <a:pt x="283052" y="329723"/>
                      <a:pt x="285750" y="327025"/>
                    </a:cubicBezTo>
                    <a:cubicBezTo>
                      <a:pt x="297973" y="314802"/>
                      <a:pt x="291539" y="319991"/>
                      <a:pt x="304800" y="311150"/>
                    </a:cubicBezTo>
                    <a:cubicBezTo>
                      <a:pt x="321733" y="285750"/>
                      <a:pt x="299508" y="316442"/>
                      <a:pt x="320675" y="295275"/>
                    </a:cubicBezTo>
                    <a:cubicBezTo>
                      <a:pt x="323373" y="292577"/>
                      <a:pt x="324582" y="288681"/>
                      <a:pt x="327025" y="285750"/>
                    </a:cubicBezTo>
                    <a:cubicBezTo>
                      <a:pt x="329900" y="282301"/>
                      <a:pt x="333375" y="279400"/>
                      <a:pt x="336550" y="276225"/>
                    </a:cubicBezTo>
                    <a:cubicBezTo>
                      <a:pt x="337608" y="273050"/>
                      <a:pt x="338228" y="269693"/>
                      <a:pt x="339725" y="266700"/>
                    </a:cubicBezTo>
                    <a:cubicBezTo>
                      <a:pt x="346472" y="253207"/>
                      <a:pt x="358244" y="246834"/>
                      <a:pt x="368300" y="234950"/>
                    </a:cubicBezTo>
                    <a:cubicBezTo>
                      <a:pt x="373230" y="229124"/>
                      <a:pt x="376767" y="222250"/>
                      <a:pt x="381000" y="215900"/>
                    </a:cubicBezTo>
                    <a:lnTo>
                      <a:pt x="387350" y="206375"/>
                    </a:lnTo>
                    <a:cubicBezTo>
                      <a:pt x="389467" y="203200"/>
                      <a:pt x="392493" y="200470"/>
                      <a:pt x="393700" y="196850"/>
                    </a:cubicBezTo>
                    <a:cubicBezTo>
                      <a:pt x="394758" y="193675"/>
                      <a:pt x="395250" y="190251"/>
                      <a:pt x="396875" y="187325"/>
                    </a:cubicBezTo>
                    <a:cubicBezTo>
                      <a:pt x="400581" y="180654"/>
                      <a:pt x="405342" y="174625"/>
                      <a:pt x="409575" y="168275"/>
                    </a:cubicBezTo>
                    <a:lnTo>
                      <a:pt x="422275" y="149225"/>
                    </a:lnTo>
                    <a:cubicBezTo>
                      <a:pt x="427627" y="141198"/>
                      <a:pt x="429922" y="139564"/>
                      <a:pt x="431800" y="130175"/>
                    </a:cubicBezTo>
                    <a:cubicBezTo>
                      <a:pt x="434325" y="117550"/>
                      <a:pt x="434079" y="104289"/>
                      <a:pt x="438150" y="92075"/>
                    </a:cubicBezTo>
                    <a:lnTo>
                      <a:pt x="444500" y="73025"/>
                    </a:lnTo>
                    <a:cubicBezTo>
                      <a:pt x="445558" y="65617"/>
                      <a:pt x="446537" y="58197"/>
                      <a:pt x="447675" y="50800"/>
                    </a:cubicBezTo>
                    <a:cubicBezTo>
                      <a:pt x="448654" y="44437"/>
                      <a:pt x="450448" y="38175"/>
                      <a:pt x="450850" y="31750"/>
                    </a:cubicBezTo>
                    <a:cubicBezTo>
                      <a:pt x="451510" y="21187"/>
                      <a:pt x="450850" y="10583"/>
                      <a:pt x="450850" y="0"/>
                    </a:cubicBezTo>
                  </a:path>
                </a:pathLst>
              </a:cu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flipV="1">
                <a:off x="2438400" y="5181600"/>
                <a:ext cx="457200" cy="4572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HMM switching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Governed by a finite state machine (FSM)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4EC9D-45A6-BA4A-BD03-0112789BDB2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828800" y="3429000"/>
            <a:ext cx="5486400" cy="1828800"/>
            <a:chOff x="1828800" y="3657600"/>
            <a:chExt cx="5486400" cy="1828800"/>
          </a:xfrm>
        </p:grpSpPr>
        <p:sp>
          <p:nvSpPr>
            <p:cNvPr id="2" name="Oval 1"/>
            <p:cNvSpPr/>
            <p:nvPr/>
          </p:nvSpPr>
          <p:spPr>
            <a:xfrm>
              <a:off x="1828800" y="3657600"/>
              <a:ext cx="1828800" cy="1828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 1</a:t>
              </a:r>
              <a:r>
                <a:rPr lang="en-US" baseline="30000" dirty="0"/>
                <a:t>st</a:t>
              </a:r>
              <a:r>
                <a:rPr lang="en-US" dirty="0"/>
                <a:t> Process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486400" y="3657600"/>
              <a:ext cx="1828800" cy="1828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 2</a:t>
              </a:r>
              <a:r>
                <a:rPr lang="en-US" baseline="30000" dirty="0"/>
                <a:t>nd</a:t>
              </a:r>
              <a:r>
                <a:rPr lang="en-US" dirty="0"/>
                <a:t> Process</a:t>
              </a:r>
            </a:p>
          </p:txBody>
        </p:sp>
        <p:cxnSp>
          <p:nvCxnSpPr>
            <p:cNvPr id="4" name="Curved Connector 3"/>
            <p:cNvCxnSpPr>
              <a:stCxn id="2" idx="7"/>
              <a:endCxn id="7" idx="1"/>
            </p:cNvCxnSpPr>
            <p:nvPr/>
          </p:nvCxnSpPr>
          <p:spPr>
            <a:xfrm rot="5400000" flipH="1" flipV="1">
              <a:off x="4572000" y="2743200"/>
              <a:ext cx="12700" cy="2364444"/>
            </a:xfrm>
            <a:prstGeom prst="curvedConnector3">
              <a:avLst>
                <a:gd name="adj1" fmla="val 5032370"/>
              </a:avLst>
            </a:prstGeom>
            <a:ln w="57150" cmpd="sng"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7" idx="3"/>
              <a:endCxn id="2" idx="5"/>
            </p:cNvCxnSpPr>
            <p:nvPr/>
          </p:nvCxnSpPr>
          <p:spPr>
            <a:xfrm rot="5400000">
              <a:off x="4572000" y="4036356"/>
              <a:ext cx="12700" cy="2364444"/>
            </a:xfrm>
            <a:prstGeom prst="curvedConnector3">
              <a:avLst>
                <a:gd name="adj1" fmla="val 3908835"/>
              </a:avLst>
            </a:prstGeom>
            <a:ln w="57150" cmpd="sng"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7" idx="7"/>
              <a:endCxn id="7" idx="5"/>
            </p:cNvCxnSpPr>
            <p:nvPr/>
          </p:nvCxnSpPr>
          <p:spPr>
            <a:xfrm rot="16200000" flipH="1">
              <a:off x="6400800" y="4572000"/>
              <a:ext cx="1293156" cy="12700"/>
            </a:xfrm>
            <a:prstGeom prst="curvedConnector5">
              <a:avLst>
                <a:gd name="adj1" fmla="val -48574"/>
                <a:gd name="adj2" fmla="val 12068528"/>
                <a:gd name="adj3" fmla="val 139746"/>
              </a:avLst>
            </a:prstGeom>
            <a:ln w="57150" cmpd="sng"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2" idx="3"/>
              <a:endCxn id="2" idx="1"/>
            </p:cNvCxnSpPr>
            <p:nvPr/>
          </p:nvCxnSpPr>
          <p:spPr>
            <a:xfrm rot="5400000" flipH="1">
              <a:off x="1450044" y="4572000"/>
              <a:ext cx="1293156" cy="12700"/>
            </a:xfrm>
            <a:prstGeom prst="curvedConnector5">
              <a:avLst>
                <a:gd name="adj1" fmla="val -38643"/>
                <a:gd name="adj2" fmla="val 11843795"/>
                <a:gd name="adj3" fmla="val 138643"/>
              </a:avLst>
            </a:prstGeom>
            <a:ln w="57150" cmpd="sng"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48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latin typeface=""/>
              </a:rPr>
              <a:t>General notes about the book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book is an overview of many concepts</a:t>
            </a:r>
          </a:p>
          <a:p>
            <a:pPr eaLnBrk="1" hangingPunct="1">
              <a:defRPr/>
            </a:pPr>
            <a:r>
              <a:rPr lang="en-US"/>
              <a:t>Top quality design requires:</a:t>
            </a:r>
          </a:p>
          <a:p>
            <a:pPr lvl="1" eaLnBrk="1" hangingPunct="1">
              <a:defRPr/>
            </a:pPr>
            <a:r>
              <a:rPr lang="en-US"/>
              <a:t>Reading the cited literature</a:t>
            </a:r>
          </a:p>
          <a:p>
            <a:pPr lvl="1" eaLnBrk="1" hangingPunct="1">
              <a:defRPr/>
            </a:pPr>
            <a:r>
              <a:rPr lang="en-US"/>
              <a:t>Reading more literature</a:t>
            </a:r>
          </a:p>
          <a:p>
            <a:pPr lvl="1" eaLnBrk="1" hangingPunct="1">
              <a:defRPr/>
            </a:pPr>
            <a:r>
              <a:rPr lang="en-US"/>
              <a:t>Experimentation &amp; validation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31188-AD1F-FD46-A095-659BB0DEE36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"/>
              </a:rPr>
              <a:t>The HMM Task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Given only the output </a:t>
            </a:r>
            <a:r>
              <a:rPr lang="en-US" sz="2800" i="1" dirty="0">
                <a:latin typeface="Times New Roman"/>
                <a:cs typeface="Times New Roman"/>
              </a:rPr>
              <a:t>f 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t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r>
              <a:rPr lang="en-US" sz="2800" dirty="0"/>
              <a:t>, determine:</a:t>
            </a:r>
          </a:p>
          <a:p>
            <a:pPr marL="77724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The most likely state sequence of the switching FSM</a:t>
            </a:r>
          </a:p>
          <a:p>
            <a:pPr lvl="3">
              <a:lnSpc>
                <a:spcPct val="90000"/>
              </a:lnSpc>
              <a:defRPr/>
            </a:pPr>
            <a:r>
              <a:rPr lang="en-US" dirty="0"/>
              <a:t>Use the Viterbi algorithm (much better than brute force)</a:t>
            </a:r>
          </a:p>
          <a:p>
            <a:pPr lvl="3">
              <a:lnSpc>
                <a:spcPct val="90000"/>
              </a:lnSpc>
              <a:defRPr/>
            </a:pPr>
            <a:r>
              <a:rPr lang="en-US" dirty="0"/>
              <a:t>Computational Complexity of:</a:t>
            </a:r>
          </a:p>
          <a:p>
            <a:pPr lvl="4">
              <a:lnSpc>
                <a:spcPct val="90000"/>
              </a:lnSpc>
              <a:defRPr/>
            </a:pPr>
            <a:r>
              <a:rPr lang="en-US" dirty="0"/>
              <a:t>Viterbi:          </a:t>
            </a:r>
            <a:r>
              <a:rPr lang="en-US" sz="2000" dirty="0"/>
              <a:t>(# state values)</a:t>
            </a:r>
            <a:r>
              <a:rPr lang="en-US" sz="2000" baseline="30000" dirty="0"/>
              <a:t>2</a:t>
            </a:r>
            <a:r>
              <a:rPr lang="en-US" sz="2000" dirty="0"/>
              <a:t> * (# state changes)</a:t>
            </a:r>
            <a:endParaRPr lang="en-US" sz="2000" baseline="30000" dirty="0"/>
          </a:p>
          <a:p>
            <a:pPr lvl="4">
              <a:lnSpc>
                <a:spcPct val="90000"/>
              </a:lnSpc>
              <a:defRPr/>
            </a:pPr>
            <a:r>
              <a:rPr lang="en-US" dirty="0"/>
              <a:t>Brute force:  (# state values)</a:t>
            </a:r>
            <a:r>
              <a:rPr lang="en-US" baseline="30000" dirty="0"/>
              <a:t>(# state changes)</a:t>
            </a:r>
            <a:endParaRPr lang="en-US" sz="1800" baseline="30000" dirty="0"/>
          </a:p>
          <a:p>
            <a:pPr marL="77724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The parameters of each hidden Markov model</a:t>
            </a:r>
          </a:p>
          <a:p>
            <a:pPr lvl="3">
              <a:lnSpc>
                <a:spcPct val="90000"/>
              </a:lnSpc>
              <a:defRPr/>
            </a:pPr>
            <a:r>
              <a:rPr lang="en-US" dirty="0"/>
              <a:t>Use the iterative process in the book</a:t>
            </a:r>
          </a:p>
          <a:p>
            <a:pPr lvl="3">
              <a:lnSpc>
                <a:spcPct val="90000"/>
              </a:lnSpc>
              <a:defRPr/>
            </a:pPr>
            <a:r>
              <a:rPr lang="en-US" dirty="0"/>
              <a:t>Better, use someone else</a:t>
            </a:r>
            <a:r>
              <a:rPr lang="en-US" altLang="ja-JP" dirty="0"/>
              <a:t>’</a:t>
            </a:r>
            <a:r>
              <a:rPr lang="en-US" dirty="0"/>
              <a:t>s debugged code that they’ve shared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37760-488C-E741-9DFB-8FDB24242A37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Two themes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Consistency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 conceptual tool implemented in many/most algorithms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Often must fuse information from many local measurements and prior knowledge to make global conclusions about the image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Optimization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Mathematical mechanism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The </a:t>
            </a:r>
            <a:r>
              <a:rPr lang="en-US" altLang="ja-JP" dirty="0"/>
              <a:t>“</a:t>
            </a:r>
            <a:r>
              <a:rPr lang="en-US" dirty="0"/>
              <a:t>workhorse</a:t>
            </a:r>
            <a:r>
              <a:rPr lang="en-US" altLang="ja-JP" dirty="0"/>
              <a:t>”</a:t>
            </a:r>
            <a:r>
              <a:rPr lang="en-US" dirty="0"/>
              <a:t> of machine vision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9D010-901B-AB44-8726-FBA1347E6D8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Image Processing Topics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Enhancement</a:t>
            </a:r>
          </a:p>
          <a:p>
            <a:pPr eaLnBrk="1" hangingPunct="1">
              <a:defRPr/>
            </a:pPr>
            <a:r>
              <a:rPr lang="en-US" dirty="0"/>
              <a:t>Coding</a:t>
            </a:r>
          </a:p>
          <a:p>
            <a:pPr lvl="1" eaLnBrk="1" hangingPunct="1">
              <a:defRPr/>
            </a:pPr>
            <a:r>
              <a:rPr lang="en-US" dirty="0"/>
              <a:t>Compression</a:t>
            </a:r>
          </a:p>
          <a:p>
            <a:pPr eaLnBrk="1" hangingPunct="1">
              <a:defRPr/>
            </a:pPr>
            <a:r>
              <a:rPr lang="en-US" dirty="0"/>
              <a:t>Restoration</a:t>
            </a:r>
          </a:p>
          <a:p>
            <a:pPr lvl="1" eaLnBrk="1" hangingPunct="1">
              <a:defRPr/>
            </a:pPr>
            <a:r>
              <a:rPr lang="en-US" altLang="ja-JP" dirty="0"/>
              <a:t>“</a:t>
            </a:r>
            <a:r>
              <a:rPr lang="en-US" dirty="0"/>
              <a:t>Fix</a:t>
            </a:r>
            <a:r>
              <a:rPr lang="en-US" altLang="ja-JP" dirty="0"/>
              <a:t>”</a:t>
            </a:r>
            <a:r>
              <a:rPr lang="en-US" dirty="0"/>
              <a:t> an image</a:t>
            </a:r>
          </a:p>
          <a:p>
            <a:pPr lvl="1" eaLnBrk="1" hangingPunct="1">
              <a:defRPr/>
            </a:pPr>
            <a:r>
              <a:rPr lang="en-US" dirty="0"/>
              <a:t>Requires model of image degradation</a:t>
            </a:r>
          </a:p>
          <a:p>
            <a:pPr eaLnBrk="1" hangingPunct="1">
              <a:defRPr/>
            </a:pPr>
            <a:r>
              <a:rPr lang="en-US" dirty="0"/>
              <a:t>Reconstruction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CB263-768B-EC43-BCB8-08801AC4AA6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Machine Vision Topics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38862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/>
              <a:t>AKA: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Computer vision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Image analysis</a:t>
            </a:r>
          </a:p>
          <a:p>
            <a:pPr marL="990600" lvl="1" indent="-533400" eaLnBrk="1" hangingPunct="1">
              <a:defRPr/>
            </a:pPr>
            <a:r>
              <a:rPr lang="en-US" sz="2400" dirty="0"/>
              <a:t>Image understanding</a:t>
            </a:r>
          </a:p>
          <a:p>
            <a:pPr marL="609600" indent="-609600" eaLnBrk="1" hangingPunct="1">
              <a:defRPr/>
            </a:pPr>
            <a:r>
              <a:rPr lang="en-US" sz="2800" dirty="0"/>
              <a:t>Pattern recognition:</a:t>
            </a:r>
          </a:p>
          <a:p>
            <a:pPr marL="990600" lvl="1" indent="-533400" eaLnBrk="1" hangingPunct="1">
              <a:buFont typeface="Arial" charset="0"/>
              <a:buAutoNum type="arabicPeriod"/>
              <a:defRPr/>
            </a:pPr>
            <a:r>
              <a:rPr lang="en-US" sz="2400" dirty="0"/>
              <a:t>Measurement of features</a:t>
            </a:r>
          </a:p>
          <a:p>
            <a:pPr marL="1752600" lvl="3" indent="-381000" eaLnBrk="1" hangingPunct="1">
              <a:buFont typeface="Arial" charset="0"/>
              <a:buNone/>
              <a:defRPr/>
            </a:pPr>
            <a:r>
              <a:rPr lang="en-US" sz="1600" dirty="0"/>
              <a:t>Features characterize the image, or some part of it</a:t>
            </a:r>
            <a:endParaRPr lang="en-US" sz="1800" dirty="0"/>
          </a:p>
          <a:p>
            <a:pPr marL="990600" lvl="1" indent="-533400" eaLnBrk="1" hangingPunct="1">
              <a:buFont typeface="Arial" charset="0"/>
              <a:buAutoNum type="arabicPeriod"/>
              <a:defRPr/>
            </a:pPr>
            <a:r>
              <a:rPr lang="en-US" sz="2400" dirty="0"/>
              <a:t>Pattern classification</a:t>
            </a:r>
          </a:p>
          <a:p>
            <a:pPr marL="1752600" lvl="3" indent="-381000" eaLnBrk="1" hangingPunct="1">
              <a:buFont typeface="Arial" charset="0"/>
              <a:buNone/>
              <a:defRPr/>
            </a:pPr>
            <a:r>
              <a:rPr lang="en-US" sz="1600" dirty="0"/>
              <a:t>Requires knowledge about the possible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49E53-ED2D-F440-8716-7CFECCC0451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5253" name="AutoShape 21"/>
          <p:cNvSpPr>
            <a:spLocks noChangeArrowheads="1"/>
          </p:cNvSpPr>
          <p:nvPr/>
        </p:nvSpPr>
        <p:spPr bwMode="auto">
          <a:xfrm>
            <a:off x="5181600" y="4267200"/>
            <a:ext cx="1524000" cy="762000"/>
          </a:xfrm>
          <a:prstGeom prst="wedgeEllipseCallout">
            <a:avLst>
              <a:gd name="adj1" fmla="val -63440"/>
              <a:gd name="adj2" fmla="val 77292"/>
            </a:avLst>
          </a:prstGeom>
          <a:solidFill>
            <a:srgbClr val="007F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Our Focus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8200" y="1143000"/>
            <a:ext cx="7620000" cy="914400"/>
            <a:chOff x="1295400" y="1295400"/>
            <a:chExt cx="7620000" cy="914400"/>
          </a:xfrm>
        </p:grpSpPr>
        <p:sp>
          <p:nvSpPr>
            <p:cNvPr id="2" name="Rounded Rectangle 1"/>
            <p:cNvSpPr/>
            <p:nvPr/>
          </p:nvSpPr>
          <p:spPr>
            <a:xfrm>
              <a:off x="3962400" y="1295400"/>
              <a:ext cx="17526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Feature Extraction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629400" y="1295400"/>
              <a:ext cx="22860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Classification &amp; Further Analysis</a:t>
              </a:r>
            </a:p>
          </p:txBody>
        </p:sp>
        <p:cxnSp>
          <p:nvCxnSpPr>
            <p:cNvPr id="14" name="Straight Arrow Connector 13"/>
            <p:cNvCxnSpPr>
              <a:stCxn id="2" idx="3"/>
              <a:endCxn id="8" idx="1"/>
            </p:cNvCxnSpPr>
            <p:nvPr/>
          </p:nvCxnSpPr>
          <p:spPr>
            <a:xfrm>
              <a:off x="5715000" y="1752600"/>
              <a:ext cx="9144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2" idx="3"/>
              <a:endCxn id="2" idx="1"/>
            </p:cNvCxnSpPr>
            <p:nvPr/>
          </p:nvCxnSpPr>
          <p:spPr>
            <a:xfrm>
              <a:off x="3048000" y="1752600"/>
              <a:ext cx="9144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1295400" y="1295400"/>
              <a:ext cx="17526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Original Image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783AC52-2801-D04F-9E1A-300ABD60E6F6}"/>
              </a:ext>
            </a:extLst>
          </p:cNvPr>
          <p:cNvSpPr/>
          <p:nvPr/>
        </p:nvSpPr>
        <p:spPr>
          <a:xfrm>
            <a:off x="3505200" y="2209800"/>
            <a:ext cx="1752600" cy="914400"/>
          </a:xfrm>
          <a:prstGeom prst="roundRect">
            <a:avLst/>
          </a:prstGeom>
          <a:gradFill>
            <a:gsLst>
              <a:gs pos="0">
                <a:schemeClr val="accent1">
                  <a:tint val="96000"/>
                  <a:satMod val="130000"/>
                  <a:lumMod val="114000"/>
                  <a:alpha val="50000"/>
                </a:schemeClr>
              </a:gs>
              <a:gs pos="60000">
                <a:schemeClr val="accent1">
                  <a:tint val="100000"/>
                  <a:satMod val="106000"/>
                  <a:lumMod val="110000"/>
                  <a:alpha val="66000"/>
                </a:schemeClr>
              </a:gs>
              <a:gs pos="100000">
                <a:schemeClr val="accent1"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CNN:</a:t>
            </a:r>
          </a:p>
          <a:p>
            <a:pPr algn="ctr"/>
            <a:r>
              <a:rPr lang="en-US" sz="1800" dirty="0"/>
              <a:t>Convolutional Neural Network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25B2F69-46EF-FB4D-ADBA-153D27A951EC}"/>
              </a:ext>
            </a:extLst>
          </p:cNvPr>
          <p:cNvSpPr/>
          <p:nvPr/>
        </p:nvSpPr>
        <p:spPr>
          <a:xfrm>
            <a:off x="6172200" y="2209800"/>
            <a:ext cx="2286000" cy="914400"/>
          </a:xfrm>
          <a:prstGeom prst="roundRect">
            <a:avLst/>
          </a:prstGeom>
          <a:gradFill>
            <a:gsLst>
              <a:gs pos="0">
                <a:schemeClr val="accent1">
                  <a:tint val="96000"/>
                  <a:satMod val="130000"/>
                  <a:lumMod val="114000"/>
                  <a:alpha val="50000"/>
                </a:schemeClr>
              </a:gs>
              <a:gs pos="60000">
                <a:schemeClr val="accent1">
                  <a:tint val="100000"/>
                  <a:satMod val="106000"/>
                  <a:lumMod val="110000"/>
                  <a:alpha val="67000"/>
                </a:schemeClr>
              </a:gs>
              <a:gs pos="100000">
                <a:schemeClr val="accent1"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FCN:</a:t>
            </a:r>
          </a:p>
          <a:p>
            <a:pPr algn="ctr"/>
            <a:r>
              <a:rPr lang="en-US" sz="1800" dirty="0"/>
              <a:t>Fully Connected (Neural) Network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C661737-C60A-FA4F-85FA-564230F0C4BD}"/>
              </a:ext>
            </a:extLst>
          </p:cNvPr>
          <p:cNvSpPr/>
          <p:nvPr/>
        </p:nvSpPr>
        <p:spPr>
          <a:xfrm>
            <a:off x="6172200" y="3243145"/>
            <a:ext cx="2286000" cy="914399"/>
          </a:xfrm>
          <a:prstGeom prst="roundRect">
            <a:avLst/>
          </a:prstGeom>
          <a:gradFill>
            <a:gsLst>
              <a:gs pos="0">
                <a:schemeClr val="accent1">
                  <a:tint val="96000"/>
                  <a:satMod val="130000"/>
                  <a:lumMod val="114000"/>
                  <a:alpha val="50000"/>
                </a:schemeClr>
              </a:gs>
              <a:gs pos="60000">
                <a:schemeClr val="accent1">
                  <a:tint val="100000"/>
                  <a:satMod val="106000"/>
                  <a:lumMod val="110000"/>
                  <a:alpha val="66000"/>
                </a:schemeClr>
              </a:gs>
              <a:gs pos="100000">
                <a:schemeClr val="accent1"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…or “another” CNN, e.g. U-Net decoder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>
                <a:latin typeface=""/>
              </a:rPr>
              <a:t>Feature measurement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A43A6-F0AE-8B4B-B9C1-236BB3B25F0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505200" y="2181516"/>
            <a:ext cx="2141538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Noise removal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533775" y="3105441"/>
            <a:ext cx="2074863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Segmentation</a:t>
            </a:r>
          </a:p>
        </p:txBody>
      </p:sp>
      <p:sp>
        <p:nvSpPr>
          <p:cNvPr id="21509" name="Oval 8"/>
          <p:cNvSpPr>
            <a:spLocks noChangeArrowheads="1"/>
          </p:cNvSpPr>
          <p:nvPr/>
        </p:nvSpPr>
        <p:spPr bwMode="auto">
          <a:xfrm>
            <a:off x="3429000" y="1200441"/>
            <a:ext cx="22860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Original Image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2201863" y="4086516"/>
            <a:ext cx="2293937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Shape Analysis</a:t>
            </a:r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4648200" y="4086516"/>
            <a:ext cx="3073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Consistency Analysis</a:t>
            </a: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437063" y="5010441"/>
            <a:ext cx="1430337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Matching</a:t>
            </a:r>
          </a:p>
        </p:txBody>
      </p:sp>
      <p:sp>
        <p:nvSpPr>
          <p:cNvPr id="21513" name="Oval 12"/>
          <p:cNvSpPr>
            <a:spLocks noChangeArrowheads="1"/>
          </p:cNvSpPr>
          <p:nvPr/>
        </p:nvSpPr>
        <p:spPr bwMode="auto">
          <a:xfrm>
            <a:off x="3733800" y="6077241"/>
            <a:ext cx="1676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Features</a:t>
            </a:r>
          </a:p>
        </p:txBody>
      </p:sp>
      <p:cxnSp>
        <p:nvCxnSpPr>
          <p:cNvPr id="21514" name="AutoShape 13"/>
          <p:cNvCxnSpPr>
            <a:cxnSpLocks noChangeShapeType="1"/>
            <a:stCxn id="21509" idx="4"/>
            <a:endCxn id="21507" idx="0"/>
          </p:cNvCxnSpPr>
          <p:nvPr/>
        </p:nvCxnSpPr>
        <p:spPr bwMode="auto">
          <a:xfrm>
            <a:off x="4572000" y="1733841"/>
            <a:ext cx="3969" cy="4476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AutoShape 14"/>
          <p:cNvCxnSpPr>
            <a:cxnSpLocks noChangeShapeType="1"/>
            <a:stCxn id="21507" idx="2"/>
            <a:endCxn id="21508" idx="0"/>
          </p:cNvCxnSpPr>
          <p:nvPr/>
        </p:nvCxnSpPr>
        <p:spPr bwMode="auto">
          <a:xfrm flipH="1">
            <a:off x="4572000" y="2648241"/>
            <a:ext cx="4763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AutoShape 15"/>
          <p:cNvCxnSpPr>
            <a:cxnSpLocks noChangeShapeType="1"/>
            <a:stCxn id="21508" idx="2"/>
            <a:endCxn id="21510" idx="0"/>
          </p:cNvCxnSpPr>
          <p:nvPr/>
        </p:nvCxnSpPr>
        <p:spPr bwMode="auto">
          <a:xfrm flipH="1">
            <a:off x="3349625" y="3572166"/>
            <a:ext cx="1222375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AutoShape 16"/>
          <p:cNvCxnSpPr>
            <a:cxnSpLocks noChangeShapeType="1"/>
            <a:stCxn id="21508" idx="2"/>
            <a:endCxn id="21511" idx="0"/>
          </p:cNvCxnSpPr>
          <p:nvPr/>
        </p:nvCxnSpPr>
        <p:spPr bwMode="auto">
          <a:xfrm>
            <a:off x="4572000" y="3572166"/>
            <a:ext cx="16129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AutoShape 19"/>
          <p:cNvCxnSpPr>
            <a:cxnSpLocks noChangeShapeType="1"/>
            <a:stCxn id="21510" idx="2"/>
            <a:endCxn id="21513" idx="1"/>
          </p:cNvCxnSpPr>
          <p:nvPr/>
        </p:nvCxnSpPr>
        <p:spPr bwMode="auto">
          <a:xfrm>
            <a:off x="3348832" y="4553241"/>
            <a:ext cx="630471" cy="160211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AutoShape 20"/>
          <p:cNvCxnSpPr>
            <a:cxnSpLocks noChangeShapeType="1"/>
            <a:stCxn id="21512" idx="2"/>
            <a:endCxn id="21513" idx="7"/>
          </p:cNvCxnSpPr>
          <p:nvPr/>
        </p:nvCxnSpPr>
        <p:spPr bwMode="auto">
          <a:xfrm>
            <a:off x="5152232" y="5477166"/>
            <a:ext cx="12465" cy="67819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3352800" y="4553241"/>
            <a:ext cx="1066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22"/>
          <p:cNvSpPr>
            <a:spLocks noChangeShapeType="1"/>
          </p:cNvSpPr>
          <p:nvPr/>
        </p:nvSpPr>
        <p:spPr bwMode="auto">
          <a:xfrm flipH="1">
            <a:off x="5867400" y="4553241"/>
            <a:ext cx="304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3" name="AutoShape 23"/>
          <p:cNvSpPr>
            <a:spLocks noChangeArrowheads="1"/>
          </p:cNvSpPr>
          <p:nvPr/>
        </p:nvSpPr>
        <p:spPr bwMode="auto">
          <a:xfrm>
            <a:off x="6400800" y="1581441"/>
            <a:ext cx="1828800" cy="762000"/>
          </a:xfrm>
          <a:prstGeom prst="wedgeEllipseCallout">
            <a:avLst>
              <a:gd name="adj1" fmla="val -87500"/>
              <a:gd name="adj2" fmla="val 63958"/>
            </a:avLst>
          </a:prstGeom>
          <a:solidFill>
            <a:srgbClr val="007F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Restoration</a:t>
            </a:r>
          </a:p>
        </p:txBody>
      </p:sp>
      <p:sp>
        <p:nvSpPr>
          <p:cNvPr id="21523" name="Rectangle 27"/>
          <p:cNvSpPr>
            <a:spLocks noChangeArrowheads="1"/>
          </p:cNvSpPr>
          <p:nvPr/>
        </p:nvSpPr>
        <p:spPr bwMode="auto">
          <a:xfrm>
            <a:off x="6132513" y="503742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02431" name="Group 31"/>
          <p:cNvGrpSpPr>
            <a:grpSpLocks/>
          </p:cNvGrpSpPr>
          <p:nvPr/>
        </p:nvGrpSpPr>
        <p:grpSpPr bwMode="auto">
          <a:xfrm>
            <a:off x="1143000" y="2191041"/>
            <a:ext cx="8077200" cy="3276600"/>
            <a:chOff x="720" y="1296"/>
            <a:chExt cx="5088" cy="2064"/>
          </a:xfrm>
        </p:grpSpPr>
        <p:sp>
          <p:nvSpPr>
            <p:cNvPr id="102424" name="Rectangle 24"/>
            <p:cNvSpPr>
              <a:spLocks noChangeArrowheads="1"/>
            </p:cNvSpPr>
            <p:nvPr/>
          </p:nvSpPr>
          <p:spPr bwMode="auto">
            <a:xfrm>
              <a:off x="1344" y="1296"/>
              <a:ext cx="7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7F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Ch. 6-7</a:t>
              </a:r>
            </a:p>
          </p:txBody>
        </p:sp>
        <p:sp>
          <p:nvSpPr>
            <p:cNvPr id="102425" name="Rectangle 25"/>
            <p:cNvSpPr>
              <a:spLocks noChangeArrowheads="1"/>
            </p:cNvSpPr>
            <p:nvPr/>
          </p:nvSpPr>
          <p:spPr bwMode="auto">
            <a:xfrm>
              <a:off x="1489" y="1876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7F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Ch. 8</a:t>
              </a:r>
            </a:p>
          </p:txBody>
        </p:sp>
        <p:sp>
          <p:nvSpPr>
            <p:cNvPr id="102426" name="Rectangle 26"/>
            <p:cNvSpPr>
              <a:spLocks noChangeArrowheads="1"/>
            </p:cNvSpPr>
            <p:nvPr/>
          </p:nvSpPr>
          <p:spPr bwMode="auto">
            <a:xfrm>
              <a:off x="4849" y="2496"/>
              <a:ext cx="9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7F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Ch. 10-11</a:t>
              </a:r>
            </a:p>
          </p:txBody>
        </p:sp>
        <p:sp>
          <p:nvSpPr>
            <p:cNvPr id="102428" name="Rectangle 28"/>
            <p:cNvSpPr>
              <a:spLocks noChangeArrowheads="1"/>
            </p:cNvSpPr>
            <p:nvPr/>
          </p:nvSpPr>
          <p:spPr bwMode="auto">
            <a:xfrm>
              <a:off x="3840" y="3072"/>
              <a:ext cx="9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7F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Ch. 12-16</a:t>
              </a:r>
            </a:p>
          </p:txBody>
        </p:sp>
        <p:sp>
          <p:nvSpPr>
            <p:cNvPr id="102429" name="Rectangle 29"/>
            <p:cNvSpPr>
              <a:spLocks noChangeArrowheads="1"/>
            </p:cNvSpPr>
            <p:nvPr/>
          </p:nvSpPr>
          <p:spPr bwMode="auto">
            <a:xfrm>
              <a:off x="720" y="2496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7F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Ch. 9</a:t>
              </a:r>
            </a:p>
          </p:txBody>
        </p:sp>
      </p:grpSp>
      <p:sp>
        <p:nvSpPr>
          <p:cNvPr id="102435" name="WordArt 35"/>
          <p:cNvSpPr>
            <a:spLocks noChangeArrowheads="1" noChangeShapeType="1" noTextEdit="1"/>
          </p:cNvSpPr>
          <p:nvPr/>
        </p:nvSpPr>
        <p:spPr bwMode="auto">
          <a:xfrm rot="-1718751">
            <a:off x="-192344" y="1681017"/>
            <a:ext cx="38100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Varies Greatly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3" grpId="0" animBg="1"/>
      <p:bldP spid="1024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>
                <a:latin typeface=""/>
              </a:rPr>
              <a:t>Probability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Probability of an event </a:t>
            </a:r>
            <a:r>
              <a:rPr lang="en-US" sz="2800" i="1" dirty="0">
                <a:latin typeface="Times New Roman" charset="0"/>
              </a:rPr>
              <a:t>a</a:t>
            </a:r>
            <a:r>
              <a:rPr lang="en-US" sz="2800" dirty="0"/>
              <a:t> occurring: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err="1">
                <a:latin typeface="Times New Roman" charset="0"/>
              </a:rPr>
              <a:t>Pr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i="1" dirty="0">
                <a:latin typeface="Times New Roman" charset="0"/>
              </a:rPr>
              <a:t>a</a:t>
            </a:r>
            <a:r>
              <a:rPr lang="en-US" sz="2400" dirty="0">
                <a:latin typeface="Times New Roman" charset="0"/>
              </a:rPr>
              <a:t>)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Independence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err="1">
                <a:latin typeface="Times New Roman" charset="0"/>
              </a:rPr>
              <a:t>Pr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i="1" dirty="0">
                <a:latin typeface="Times New Roman" charset="0"/>
              </a:rPr>
              <a:t>a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does not depend on the outcome of event </a:t>
            </a:r>
            <a:r>
              <a:rPr lang="en-US" sz="2400" i="1" dirty="0">
                <a:latin typeface="Times New Roman" charset="0"/>
              </a:rPr>
              <a:t>b</a:t>
            </a:r>
            <a:r>
              <a:rPr lang="en-US" sz="2400" dirty="0"/>
              <a:t>, and vice-versa</a:t>
            </a:r>
            <a:endParaRPr lang="en-US" sz="24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Joint probability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err="1">
                <a:latin typeface="Times New Roman" charset="0"/>
              </a:rPr>
              <a:t>Pr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i="1" dirty="0" err="1">
                <a:latin typeface="Times New Roman" charset="0"/>
              </a:rPr>
              <a:t>a,b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= Prob. of both </a:t>
            </a:r>
            <a:r>
              <a:rPr lang="en-US" sz="2400" i="1" dirty="0">
                <a:latin typeface="Times New Roman" charset="0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 New Roman" charset="0"/>
              </a:rPr>
              <a:t>b</a:t>
            </a:r>
            <a:r>
              <a:rPr lang="en-US" sz="2400" dirty="0"/>
              <a:t> occurring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Conditional probability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i="1" dirty="0" err="1">
                <a:latin typeface="Times New Roman" charset="0"/>
              </a:rPr>
              <a:t>Pr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i="1" dirty="0" err="1">
                <a:latin typeface="Times New Roman" charset="0"/>
              </a:rPr>
              <a:t>a</a:t>
            </a:r>
            <a:r>
              <a:rPr lang="en-US" sz="2400" dirty="0" err="1">
                <a:latin typeface="Times New Roman" charset="0"/>
              </a:rPr>
              <a:t>|</a:t>
            </a:r>
            <a:r>
              <a:rPr lang="en-US" sz="2400" i="1" dirty="0" err="1">
                <a:latin typeface="Times New Roman" charset="0"/>
              </a:rPr>
              <a:t>b</a:t>
            </a:r>
            <a:r>
              <a:rPr lang="en-US" sz="2400" dirty="0">
                <a:latin typeface="Times New Roman" charset="0"/>
              </a:rPr>
              <a:t>)</a:t>
            </a:r>
            <a:r>
              <a:rPr lang="en-US" sz="2400" dirty="0"/>
              <a:t> = Prob. of </a:t>
            </a:r>
            <a:r>
              <a:rPr lang="en-US" sz="2400" i="1" dirty="0">
                <a:latin typeface="Times New Roman" charset="0"/>
              </a:rPr>
              <a:t>a</a:t>
            </a:r>
            <a:r>
              <a:rPr lang="en-US" sz="2400" dirty="0"/>
              <a:t> if we already know the outcome of event </a:t>
            </a:r>
            <a:r>
              <a:rPr lang="en-US" sz="2400" i="1" dirty="0">
                <a:latin typeface="Times New Roman" charset="0"/>
              </a:rPr>
              <a:t>b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Read </a:t>
            </a:r>
            <a:r>
              <a:rPr lang="en-US" altLang="ja-JP" sz="2400" dirty="0"/>
              <a:t>“</a:t>
            </a:r>
            <a:r>
              <a:rPr lang="en-US" sz="2400" dirty="0"/>
              <a:t>probability of </a:t>
            </a:r>
            <a:r>
              <a:rPr lang="en-US" sz="2400" i="1" dirty="0">
                <a:latin typeface="Times New Roman" charset="0"/>
              </a:rPr>
              <a:t>a</a:t>
            </a:r>
            <a:r>
              <a:rPr lang="en-US" sz="2400" dirty="0"/>
              <a:t> given </a:t>
            </a:r>
            <a:r>
              <a:rPr lang="en-US" sz="2400" i="1" dirty="0">
                <a:latin typeface="Times New Roman" charset="0"/>
              </a:rPr>
              <a:t>b</a:t>
            </a:r>
            <a:r>
              <a:rPr lang="en-US" sz="2400" dirty="0"/>
              <a:t>”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54ED0-0650-0942-A764-85A8C1FD811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"/>
              </a:rPr>
              <a:t>Probability for continuously-valued functions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Probability distribution function:</a:t>
            </a:r>
          </a:p>
          <a:p>
            <a:pPr marL="320040" lvl="1" indent="0">
              <a:buNone/>
              <a:defRPr/>
            </a:pPr>
            <a:r>
              <a:rPr lang="en-US" i="1" dirty="0">
                <a:latin typeface="Times New Roman" charset="0"/>
              </a:rPr>
              <a:t>	P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) = </a:t>
            </a:r>
            <a:r>
              <a:rPr lang="en-US" i="1" dirty="0" err="1">
                <a:latin typeface="Times New Roman" charset="0"/>
              </a:rPr>
              <a:t>Pr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Times New Roman" charset="0"/>
              </a:rPr>
              <a:t>z&lt;x</a:t>
            </a:r>
            <a:r>
              <a:rPr lang="en-US" dirty="0">
                <a:latin typeface="Times New Roman" charset="0"/>
              </a:rPr>
              <a:t>)</a:t>
            </a:r>
          </a:p>
          <a:p>
            <a:pPr eaLnBrk="1" hangingPunct="1">
              <a:defRPr/>
            </a:pPr>
            <a:r>
              <a:rPr lang="en-US" dirty="0"/>
              <a:t>Probability density function: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AF1D2-A0B1-1445-9398-B69200B34091}" type="slidenum">
              <a:rPr lang="en-US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53470"/>
              </p:ext>
            </p:extLst>
          </p:nvPr>
        </p:nvGraphicFramePr>
        <p:xfrm>
          <a:off x="1671637" y="3429000"/>
          <a:ext cx="2214563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4" imgW="977900" imgH="723900" progId="Equation.3">
                  <p:embed/>
                </p:oleObj>
              </mc:Choice>
              <mc:Fallback>
                <p:oleObj name="Equation" r:id="rId4" imgW="9779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637" y="3429000"/>
                        <a:ext cx="2214563" cy="163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"/>
              </a:rPr>
              <a:t>Linear algebra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8077200" cy="3733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Unit vector:  </a:t>
            </a:r>
            <a:r>
              <a:rPr lang="en-US" sz="2800" dirty="0">
                <a:latin typeface="Times New Roman" charset="0"/>
              </a:rPr>
              <a:t>|</a:t>
            </a:r>
            <a:r>
              <a:rPr lang="en-US" sz="2800" b="1" i="1" dirty="0">
                <a:latin typeface="Times New Roman" charset="0"/>
              </a:rPr>
              <a:t>x</a:t>
            </a:r>
            <a:r>
              <a:rPr lang="en-US" sz="2800" dirty="0">
                <a:latin typeface="Times New Roman" charset="0"/>
              </a:rPr>
              <a:t>| = 1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Orthogonal vectors:  </a:t>
            </a:r>
            <a:r>
              <a:rPr lang="en-US" sz="2800" b="1" i="1" dirty="0" err="1">
                <a:latin typeface="Times New Roman" charset="0"/>
              </a:rPr>
              <a:t>x</a:t>
            </a:r>
            <a:r>
              <a:rPr lang="en-US" sz="2800" baseline="30000" dirty="0" err="1"/>
              <a:t>T</a:t>
            </a:r>
            <a:r>
              <a:rPr lang="en-US" sz="2800" b="1" i="1" dirty="0" err="1">
                <a:latin typeface="Times New Roman" charset="0"/>
              </a:rPr>
              <a:t>y</a:t>
            </a:r>
            <a:r>
              <a:rPr lang="en-US" sz="2800" dirty="0">
                <a:latin typeface="Times New Roman" charset="0"/>
              </a:rPr>
              <a:t> = 0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Orthonormal:  orthogonal unit vectors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Inner product of continuous functions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/>
              <a:t>Orthogonality</a:t>
            </a:r>
            <a:r>
              <a:rPr lang="en-US" sz="2400" dirty="0"/>
              <a:t> &amp; </a:t>
            </a:r>
            <a:r>
              <a:rPr lang="en-US" sz="2400" dirty="0" err="1"/>
              <a:t>orthonormality</a:t>
            </a:r>
            <a:r>
              <a:rPr lang="en-US" sz="2400" dirty="0"/>
              <a:t> apply here too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ED934-D717-534E-B11A-78FA8469206A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16747"/>
              </p:ext>
            </p:extLst>
          </p:nvPr>
        </p:nvGraphicFramePr>
        <p:xfrm>
          <a:off x="685800" y="1066800"/>
          <a:ext cx="6708775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4" imgW="2959100" imgH="546100" progId="Equation.3">
                  <p:embed/>
                </p:oleObj>
              </mc:Choice>
              <mc:Fallback>
                <p:oleObj name="Equation" r:id="rId4" imgW="29591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066800"/>
                        <a:ext cx="6708775" cy="123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46947"/>
              </p:ext>
            </p:extLst>
          </p:nvPr>
        </p:nvGraphicFramePr>
        <p:xfrm>
          <a:off x="1233155" y="4310062"/>
          <a:ext cx="42624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6" imgW="1879600" imgH="317500" progId="Equation.3">
                  <p:embed/>
                </p:oleObj>
              </mc:Choice>
              <mc:Fallback>
                <p:oleObj name="Equation" r:id="rId6" imgW="1879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3155" y="4310062"/>
                        <a:ext cx="4262438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G 21 Light Blue Perspective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FFFF66"/>
      </a:lt2>
      <a:accent1>
        <a:srgbClr val="FF8000"/>
      </a:accent1>
      <a:accent2>
        <a:srgbClr val="71685A"/>
      </a:accent2>
      <a:accent3>
        <a:srgbClr val="F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414100"/>
      </a:hlink>
      <a:folHlink>
        <a:srgbClr val="5252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G 21 Light Blue Perspective" id="{F40634D8-8F20-5144-93AB-C4BBCBD34E3F}" vid="{220A961A-2E97-B74B-A207-074084191C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 21 Light Blue Perspective</Template>
  <TotalTime>6569</TotalTime>
  <Words>1146</Words>
  <Application>Microsoft Macintosh PowerPoint</Application>
  <PresentationFormat>On-screen Show (4:3)</PresentationFormat>
  <Paragraphs>215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Wingdings</vt:lpstr>
      <vt:lpstr>JG 21 Light Blue Perspective</vt:lpstr>
      <vt:lpstr>Equation</vt:lpstr>
      <vt:lpstr>Lecture 3 Math &amp; Probability Background  ch. 1-2 of Machine Vision by Wesley E. Snyder &amp; Hairong Qi</vt:lpstr>
      <vt:lpstr>General notes about the book</vt:lpstr>
      <vt:lpstr>Two themes</vt:lpstr>
      <vt:lpstr>Image Processing Topics</vt:lpstr>
      <vt:lpstr>Machine Vision Topics</vt:lpstr>
      <vt:lpstr>Feature measurement</vt:lpstr>
      <vt:lpstr>Probability</vt:lpstr>
      <vt:lpstr>Probability for continuously-valued functions</vt:lpstr>
      <vt:lpstr>Linear algebra</vt:lpstr>
      <vt:lpstr>Linear independence</vt:lpstr>
      <vt:lpstr>Linear transforms</vt:lpstr>
      <vt:lpstr>More derivatives</vt:lpstr>
      <vt:lpstr>Misc. linear algebra</vt:lpstr>
      <vt:lpstr>Function minimization</vt:lpstr>
      <vt:lpstr>Numerical minimization</vt:lpstr>
      <vt:lpstr>Markov models</vt:lpstr>
      <vt:lpstr>Markov chain</vt:lpstr>
      <vt:lpstr>Hidden Markov models (HMMs)</vt:lpstr>
      <vt:lpstr>HMM switching</vt:lpstr>
      <vt:lpstr>The HMM Task</vt:lpstr>
    </vt:vector>
  </TitlesOfParts>
  <Company>CMU Robotics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Medical Image Analysis</dc:title>
  <dc:creator>John Galeotti</dc:creator>
  <cp:lastModifiedBy>John Galeotti</cp:lastModifiedBy>
  <cp:revision>147</cp:revision>
  <cp:lastPrinted>2022-01-27T14:56:12Z</cp:lastPrinted>
  <dcterms:created xsi:type="dcterms:W3CDTF">2008-01-12T23:25:59Z</dcterms:created>
  <dcterms:modified xsi:type="dcterms:W3CDTF">2022-01-27T14:56:15Z</dcterms:modified>
</cp:coreProperties>
</file>