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66" r:id="rId1"/>
  </p:sldMasterIdLst>
  <p:notesMasterIdLst>
    <p:notesMasterId r:id="rId23"/>
  </p:notesMasterIdLst>
  <p:handoutMasterIdLst>
    <p:handoutMasterId r:id="rId24"/>
  </p:handoutMasterIdLst>
  <p:sldIdLst>
    <p:sldId id="328" r:id="rId2"/>
    <p:sldId id="299" r:id="rId3"/>
    <p:sldId id="301" r:id="rId4"/>
    <p:sldId id="302" r:id="rId5"/>
    <p:sldId id="304" r:id="rId6"/>
    <p:sldId id="305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4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FFFF00"/>
    <a:srgbClr val="007F01"/>
    <a:srgbClr val="AF6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 autoAdjust="0"/>
    <p:restoredTop sz="87483" autoAdjust="0"/>
  </p:normalViewPr>
  <p:slideViewPr>
    <p:cSldViewPr>
      <p:cViewPr varScale="1">
        <p:scale>
          <a:sx n="111" d="100"/>
          <a:sy n="111" d="100"/>
        </p:scale>
        <p:origin x="18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C3133-ABE7-5B40-9F3B-EBA810ECD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B86037-D713-1544-9896-B9590D3D5C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6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918F1-D590-6648-B0B7-08A65C63C1F0}" type="slidenum">
              <a:rPr lang="en-US"/>
              <a:pPr/>
              <a:t>1</a:t>
            </a:fld>
            <a:endParaRPr lang="en-US"/>
          </a:p>
        </p:txBody>
      </p:sp>
      <p:sp>
        <p:nvSpPr>
          <p:cNvPr id="2426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26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 To print these slides in </a:t>
            </a:r>
            <a:r>
              <a:rPr lang="en-US" dirty="0" err="1"/>
              <a:t>grayscale</a:t>
            </a:r>
            <a:r>
              <a:rPr lang="en-US" dirty="0"/>
              <a:t> (e.g., on a laser printer), first change the Theme Background to “Style 1” (i.e., dark text on white background), and then tell PowerPoint’s print dialog that the “Output” is “</a:t>
            </a:r>
            <a:r>
              <a:rPr lang="en-US" dirty="0" err="1"/>
              <a:t>Grayscale</a:t>
            </a:r>
            <a:r>
              <a:rPr lang="en-US" dirty="0"/>
              <a:t>.”  Everything should be clearly legible then.  This is how I also generate the .</a:t>
            </a:r>
            <a:r>
              <a:rPr lang="en-US" dirty="0" err="1"/>
              <a:t>pdf</a:t>
            </a:r>
            <a:r>
              <a:rPr lang="en-US" dirty="0"/>
              <a:t> handouts.</a:t>
            </a:r>
          </a:p>
        </p:txBody>
      </p:sp>
    </p:spTree>
    <p:extLst>
      <p:ext uri="{BB962C8B-B14F-4D97-AF65-F5344CB8AC3E}">
        <p14:creationId xmlns:p14="http://schemas.microsoft.com/office/powerpoint/2010/main" val="992752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B3035-10A5-3B49-BFBF-D51F8097C811}" type="slidenum">
              <a:rPr lang="en-US"/>
              <a:pPr/>
              <a:t>10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Cartesian </a:t>
            </a:r>
            <a:r>
              <a:rPr lang="en-US" dirty="0"/>
              <a:t>= “useless”    </a:t>
            </a:r>
            <a:r>
              <a:rPr lang="en-US" dirty="0" err="1"/>
              <a:t>Frei</a:t>
            </a:r>
            <a:r>
              <a:rPr lang="en-US" dirty="0"/>
              <a:t>-Chen = informative</a:t>
            </a:r>
          </a:p>
          <a:p>
            <a:r>
              <a:rPr lang="en-US" dirty="0"/>
              <a:t>Edge Detection:  inner prod. of   neigh. </a:t>
            </a:r>
            <a:r>
              <a:rPr lang="en-US" dirty="0" err="1"/>
              <a:t>vec</a:t>
            </a:r>
            <a:r>
              <a:rPr lang="en-US" dirty="0"/>
              <a:t>. w/ edge </a:t>
            </a:r>
            <a:r>
              <a:rPr lang="en-US" dirty="0" err="1"/>
              <a:t>vec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25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BB3DC-8F3F-054F-8D36-E084A6EDA3FF}" type="slidenum">
              <a:rPr lang="en-US"/>
              <a:pPr/>
              <a:t>11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Noise makes harder to find!</a:t>
            </a:r>
          </a:p>
        </p:txBody>
      </p:sp>
    </p:spTree>
    <p:extLst>
      <p:ext uri="{BB962C8B-B14F-4D97-AF65-F5344CB8AC3E}">
        <p14:creationId xmlns:p14="http://schemas.microsoft.com/office/powerpoint/2010/main" val="806776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7D03C-90C3-784F-A3CB-627F5F94B1D9}" type="slidenum">
              <a:rPr lang="en-US"/>
              <a:pPr/>
              <a:t>12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/>
              <a:t>Thresholding</a:t>
            </a:r>
            <a:r>
              <a:rPr lang="en-US"/>
              <a:t>?</a:t>
            </a:r>
          </a:p>
          <a:p>
            <a:endParaRPr lang="en-US"/>
          </a:p>
          <a:p>
            <a:r>
              <a:rPr lang="en-US" dirty="0"/>
              <a:t>Best we can do w/ convolution</a:t>
            </a:r>
          </a:p>
        </p:txBody>
      </p:sp>
    </p:spTree>
    <p:extLst>
      <p:ext uri="{BB962C8B-B14F-4D97-AF65-F5344CB8AC3E}">
        <p14:creationId xmlns:p14="http://schemas.microsoft.com/office/powerpoint/2010/main" val="277762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472EE-2BA2-3342-B340-FB6AD83E7D8A}" type="slidenum">
              <a:rPr lang="en-US"/>
              <a:pPr/>
              <a:t>14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Low + High Freq. image pair   -&gt;   reconstruct original</a:t>
            </a:r>
          </a:p>
        </p:txBody>
      </p:sp>
    </p:spTree>
    <p:extLst>
      <p:ext uri="{BB962C8B-B14F-4D97-AF65-F5344CB8AC3E}">
        <p14:creationId xmlns:p14="http://schemas.microsoft.com/office/powerpoint/2010/main" val="1822814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F94D2-BB79-994A-A9D1-2D466C76617E}" type="slidenum">
              <a:rPr lang="en-US"/>
              <a:pPr/>
              <a:t>18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Compare to wavelets:</a:t>
            </a:r>
          </a:p>
          <a:p>
            <a:r>
              <a:rPr lang="en-US"/>
              <a:t>	represent freq. + location    (compare to Fourier)</a:t>
            </a:r>
          </a:p>
          <a:p>
            <a:r>
              <a:rPr lang="en-US"/>
              <a:t>	At pos. x, what are the local freq.?</a:t>
            </a:r>
          </a:p>
        </p:txBody>
      </p:sp>
    </p:spTree>
    <p:extLst>
      <p:ext uri="{BB962C8B-B14F-4D97-AF65-F5344CB8AC3E}">
        <p14:creationId xmlns:p14="http://schemas.microsoft.com/office/powerpoint/2010/main" val="41559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91B5C-622E-C045-A54B-E7AC02B5AD4B}" type="slidenum">
              <a:rPr lang="en-US"/>
              <a:pPr/>
              <a:t>21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F6319-D4BC-EB4E-A135-8B17A4FE2FDB}" type="slidenum">
              <a:rPr lang="en-US"/>
              <a:pPr/>
              <a:t>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C235E-88F5-564B-8E32-2E174A52D6E5}" type="slidenum">
              <a:rPr lang="en-US"/>
              <a:pPr/>
              <a:t>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Flip the kernel in the x and y directions to switch between correlation and convolution</a:t>
            </a:r>
          </a:p>
        </p:txBody>
      </p:sp>
    </p:spTree>
    <p:extLst>
      <p:ext uri="{BB962C8B-B14F-4D97-AF65-F5344CB8AC3E}">
        <p14:creationId xmlns:p14="http://schemas.microsoft.com/office/powerpoint/2010/main" val="18052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EC494-A841-4A44-9C31-ADEE731A3E75}" type="slidenum">
              <a:rPr lang="en-US"/>
              <a:pPr/>
              <a:t>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77E19-7A59-AD4B-8A41-7775EBAC5D03}" type="slidenum">
              <a:rPr lang="en-US"/>
              <a:pPr/>
              <a:t>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2BC50-FFE3-3440-9C40-DF9786802E87}" type="slidenum">
              <a:rPr lang="en-US"/>
              <a:pPr/>
              <a:t>6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2838E-50B3-2D42-9A7B-B6A96C00D32A}" type="slidenum">
              <a:rPr lang="en-US"/>
              <a:pPr/>
              <a:t>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22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832515-BF1D-9F49-8318-8B287E8A8432}" type="slidenum">
              <a:rPr lang="en-US"/>
              <a:pPr/>
              <a:t>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Ability to convolve like this    PROVES    convolution is a linear operator</a:t>
            </a:r>
          </a:p>
          <a:p>
            <a:r>
              <a:rPr lang="en-US"/>
              <a:t>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138099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C00AA-A43B-7B4D-B15A-5E6D59E3BEF7}" type="slidenum">
              <a:rPr lang="en-US"/>
              <a:pPr/>
              <a:t>9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itk@galeotti.net?subject=ITK%20Lecture%20Permissions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4872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54880"/>
            <a:ext cx="7315200" cy="2057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2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7358"/>
            <a:ext cx="7772400" cy="4114800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897880"/>
            <a:ext cx="7772400" cy="364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87DF9-D0E2-3F44-9B99-09F54111B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283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37360"/>
            <a:ext cx="4267200" cy="45720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740845"/>
            <a:ext cx="3182112" cy="4568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9E98-1D25-B044-9DA2-EC368B541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51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3D29-E4E4-0B46-BB69-E1E7D3184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1576" y="602179"/>
            <a:ext cx="1492499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7071" y="602179"/>
            <a:ext cx="6392751" cy="5708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072" y="6400800"/>
            <a:ext cx="2133600" cy="365125"/>
          </a:xfrm>
        </p:spPr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38160" y="6400800"/>
            <a:ext cx="914400" cy="365125"/>
          </a:xfrm>
        </p:spPr>
        <p:txBody>
          <a:bodyPr/>
          <a:lstStyle/>
          <a:p>
            <a:fld id="{FE2968CE-4CCB-1A4A-AE77-0E2D2E376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92730F-D6B9-714C-8407-39653CFFA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36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1136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053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86200"/>
            <a:ext cx="77724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656892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43952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68654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2012 - 2020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2020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27876486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50887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111611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84439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32777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N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1030" y="6172201"/>
            <a:ext cx="7901940" cy="685800"/>
            <a:chOff x="708660" y="6172201"/>
            <a:chExt cx="790194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01272" y="6172201"/>
              <a:ext cx="68093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2012 - 2020 Carnegie Mellon University (CMU), was made possible in part by NIH NLM contract# HHSN276201000580P, and is licensed under a Creative Commons Attribution-</a:t>
              </a:r>
              <a:r>
                <a:rPr lang="en-US" sz="900" dirty="0" err="1">
                  <a:latin typeface="+mn-lt"/>
                </a:rPr>
                <a:t>NonCommercial</a:t>
              </a:r>
              <a:r>
                <a:rPr lang="en-US" sz="900" dirty="0">
                  <a:latin typeface="+mn-lt"/>
                </a:rPr>
                <a:t> 3.0 </a:t>
              </a:r>
              <a:r>
                <a:rPr lang="en-US" sz="900" dirty="0" err="1">
                  <a:latin typeface="+mn-lt"/>
                </a:rPr>
                <a:t>Unported</a:t>
              </a:r>
              <a:r>
                <a:rPr lang="en-US" sz="900" dirty="0">
                  <a:latin typeface="+mn-lt"/>
                </a:rPr>
                <a:t> License.  To view a copy of this license, visit http://</a:t>
              </a:r>
              <a:r>
                <a:rPr lang="en-US" sz="900" dirty="0" err="1">
                  <a:latin typeface="+mn-lt"/>
                </a:rPr>
                <a:t>creativecommons.org</a:t>
              </a:r>
              <a:r>
                <a:rPr lang="en-US" sz="900" dirty="0">
                  <a:latin typeface="+mn-lt"/>
                </a:rPr>
                <a:t>/licenses/by-</a:t>
              </a:r>
              <a:r>
                <a:rPr lang="en-US" sz="900" dirty="0" err="1">
                  <a:latin typeface="+mn-lt"/>
                </a:rPr>
                <a:t>nc</a:t>
              </a:r>
              <a:r>
                <a:rPr lang="en-US" sz="900" dirty="0">
                  <a:latin typeface="+mn-lt"/>
                </a:rPr>
                <a:t>/3.0/ 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6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2020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179273138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2020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4038600"/>
            <a:ext cx="7315200" cy="2056574"/>
          </a:xfrm>
          <a:noFill/>
          <a:ln/>
        </p:spPr>
        <p:txBody>
          <a:bodyPr>
            <a:normAutofit/>
          </a:bodyPr>
          <a:lstStyle>
            <a:lvl1pPr marL="45720" indent="0" algn="ctr">
              <a:buNone/>
              <a:defRPr/>
            </a:lvl1pPr>
          </a:lstStyle>
          <a:p>
            <a:pPr algn="ctr"/>
            <a:r>
              <a:rPr lang="en-US" sz="2400" dirty="0"/>
              <a:t>Spring 2020</a:t>
            </a:r>
          </a:p>
          <a:p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2956450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61629B-33A9-3F4F-B9A9-0BD35EBA6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8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CC ITKv4-Contr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05657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6172201"/>
            <a:ext cx="7772400" cy="685800"/>
            <a:chOff x="734100" y="6172201"/>
            <a:chExt cx="7724100" cy="685800"/>
          </a:xfrm>
        </p:grpSpPr>
        <p:sp>
          <p:nvSpPr>
            <p:cNvPr id="11" name="TextBox 10">
              <a:hlinkClick r:id="rId2"/>
            </p:cNvPr>
            <p:cNvSpPr txBox="1"/>
            <p:nvPr/>
          </p:nvSpPr>
          <p:spPr>
            <a:xfrm>
              <a:off x="1829172" y="6172201"/>
              <a:ext cx="6629028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latin typeface="+mn-lt"/>
                </a:rPr>
                <a:t>The</a:t>
              </a:r>
              <a:r>
                <a:rPr lang="en-US" sz="900" baseline="0" dirty="0">
                  <a:latin typeface="+mn-lt"/>
                </a:rPr>
                <a:t> content of these slides </a:t>
              </a:r>
              <a:r>
                <a:rPr lang="en-US" sz="900" dirty="0">
                  <a:latin typeface="+mn-lt"/>
                </a:rPr>
                <a:t>by John Galeotti, © 2008</a:t>
              </a:r>
              <a:r>
                <a:rPr lang="en-US" sz="900" kern="1200" baseline="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to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2020</a:t>
              </a:r>
              <a:r>
                <a:rPr lang="en-US" sz="900" dirty="0">
                  <a:latin typeface="+mn-lt"/>
                </a:rPr>
                <a:t> Carnegie Mellon University (CMU), 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is licensed under a Creative Commons Attribution 3.0 Unported License.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/licenses/by/3.0/ </a:t>
              </a:r>
              <a:r>
                <a:rPr lang="en-US" sz="900" dirty="0">
                  <a:latin typeface="+mn-lt"/>
                </a:rPr>
                <a:t>or send a letter to Creative Commons, 171 2nd Street, Suite 300, San Francisco, California, 94105, USA.  Permissions beyond the scope of this license may be available either from CMU or by emailing </a:t>
              </a:r>
              <a:r>
                <a:rPr lang="en-US" sz="900" dirty="0" err="1">
                  <a:latin typeface="+mn-lt"/>
                </a:rPr>
                <a:t>itk@galeotti.net</a:t>
              </a:r>
              <a:r>
                <a:rPr lang="en-US" sz="900" dirty="0">
                  <a:latin typeface="+mn-lt"/>
                </a:rPr>
                <a:t>.</a:t>
              </a:r>
              <a:endParaRPr lang="en-US" sz="900" baseline="0" dirty="0">
                <a:latin typeface="+mn-lt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dirty="0">
                  <a:latin typeface="+mn-lt"/>
                </a:rPr>
                <a:t>The most recent version of these slides may be accessed online via http://</a:t>
              </a:r>
              <a:r>
                <a:rPr lang="en-US" sz="900" b="1" dirty="0" err="1">
                  <a:latin typeface="+mn-lt"/>
                </a:rPr>
                <a:t>itk.galeotti.net</a:t>
              </a:r>
              <a:r>
                <a:rPr lang="en-US" sz="900" b="1" dirty="0">
                  <a:latin typeface="+mn-lt"/>
                </a:rPr>
                <a:t>/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100" y="6318251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14400" y="4420426"/>
            <a:ext cx="7315200" cy="205657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Spring 2020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16-725 (CMU RI) : </a:t>
            </a:r>
            <a:r>
              <a:rPr lang="en-US" sz="1600" dirty="0"/>
              <a:t> </a:t>
            </a:r>
            <a:r>
              <a:rPr lang="en-US" sz="2400" dirty="0" err="1"/>
              <a:t>BioE</a:t>
            </a:r>
            <a:r>
              <a:rPr lang="en-US" sz="2400" dirty="0"/>
              <a:t> 2630 (Pitt)</a:t>
            </a:r>
          </a:p>
          <a:p>
            <a:pPr fontAlgn="auto">
              <a:spcAft>
                <a:spcPts val="0"/>
              </a:spcAft>
            </a:pPr>
            <a:endParaRPr lang="en-US" sz="2400" dirty="0"/>
          </a:p>
          <a:p>
            <a:pPr fontAlgn="auto">
              <a:spcAft>
                <a:spcPts val="0"/>
              </a:spcAft>
            </a:pPr>
            <a:r>
              <a:rPr lang="en-US" sz="2400" dirty="0"/>
              <a:t>Dr. John Galeotti</a:t>
            </a:r>
          </a:p>
        </p:txBody>
      </p:sp>
    </p:spTree>
    <p:extLst>
      <p:ext uri="{BB962C8B-B14F-4D97-AF65-F5344CB8AC3E}">
        <p14:creationId xmlns:p14="http://schemas.microsoft.com/office/powerpoint/2010/main" val="32148582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14BE1-E39D-0B4A-898E-3DCC99F01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7572"/>
            <a:ext cx="77724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65097"/>
            <a:ext cx="77724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D815-AA45-6144-925E-5715E8B7F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4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37359"/>
            <a:ext cx="37947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737360"/>
            <a:ext cx="377647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D7241C-06A7-1947-AD81-990D100FDD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15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7360"/>
            <a:ext cx="3581400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1737360"/>
            <a:ext cx="35730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85800" y="2359152"/>
            <a:ext cx="38100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6" y="2359152"/>
            <a:ext cx="3776474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BE54E7-A05B-DB4C-836C-A25032E9B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85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B49-8584-454B-A0B9-4C4836EA1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2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2008 Jan 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7D37-CF21-114F-9936-E1F75EED94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3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8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399" cy="1136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40845"/>
            <a:ext cx="7772400" cy="456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85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2008 Jan 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76600" y="6400800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3816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fld id="{C8F81020-9468-4A4A-9DDE-ABBB4A2B9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7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 spc="5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6</a:t>
            </a:r>
            <a:br>
              <a:rPr lang="en-US" dirty="0"/>
            </a:br>
            <a:r>
              <a:rPr lang="en-US" dirty="0"/>
              <a:t>Linear Processing</a:t>
            </a:r>
            <a:br>
              <a:rPr lang="en-US" dirty="0"/>
            </a:br>
            <a:br>
              <a:rPr lang="en-US" sz="1000" dirty="0"/>
            </a:br>
            <a:r>
              <a:rPr lang="en-US" sz="2000" dirty="0" err="1"/>
              <a:t>ch.</a:t>
            </a:r>
            <a:r>
              <a:rPr lang="en-US" sz="2000" dirty="0"/>
              <a:t> 5 of </a:t>
            </a:r>
            <a:r>
              <a:rPr lang="en-US" sz="2000" i="1" dirty="0"/>
              <a:t>Machine Vision</a:t>
            </a:r>
            <a:r>
              <a:rPr lang="en-US" sz="2000" dirty="0"/>
              <a:t> by Wesley E. Snyder &amp; </a:t>
            </a:r>
            <a:r>
              <a:rPr lang="en-US" sz="2000" dirty="0" err="1"/>
              <a:t>Hairong</a:t>
            </a:r>
            <a:r>
              <a:rPr lang="en-US" sz="2000" dirty="0"/>
              <a:t> Qi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Vectors for (Sub)Images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40845"/>
            <a:ext cx="4572000" cy="4568515"/>
          </a:xfrm>
        </p:spPr>
        <p:txBody>
          <a:bodyPr/>
          <a:lstStyle/>
          <a:p>
            <a:r>
              <a:rPr lang="en-US" sz="2400" dirty="0"/>
              <a:t>Carefully choose a set of basis vectors (image patches) on which to project a sub-image (window) of size (x,y)</a:t>
            </a:r>
          </a:p>
          <a:p>
            <a:pPr lvl="1"/>
            <a:r>
              <a:rPr lang="en-US" sz="2000" dirty="0"/>
              <a:t>Is this lexicographic?</a:t>
            </a:r>
          </a:p>
          <a:p>
            <a:r>
              <a:rPr lang="en-US" sz="2400" dirty="0"/>
              <a:t>The basis vectors with the largest coefficients are the most like this sub-image.</a:t>
            </a:r>
          </a:p>
          <a:p>
            <a:r>
              <a:rPr lang="en-US" sz="2400" dirty="0"/>
              <a:t>If we choose meaningful basis vectors, this tells us something about the sub-image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8439B-7976-3740-A636-62F287973F57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96000" y="1524000"/>
            <a:ext cx="2571888" cy="1922463"/>
            <a:chOff x="6419712" y="1628775"/>
            <a:chExt cx="2571888" cy="1922463"/>
          </a:xfrm>
        </p:grpSpPr>
        <p:sp>
          <p:nvSpPr>
            <p:cNvPr id="256012" name="Rectangle 12"/>
            <p:cNvSpPr>
              <a:spLocks noChangeArrowheads="1"/>
            </p:cNvSpPr>
            <p:nvPr/>
          </p:nvSpPr>
          <p:spPr bwMode="auto">
            <a:xfrm>
              <a:off x="6419712" y="1628775"/>
              <a:ext cx="2571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+mn-lt"/>
                </a:rPr>
                <a:t>Cartesian Basis Vectors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28907"/>
                </p:ext>
              </p:extLst>
            </p:nvPr>
          </p:nvGraphicFramePr>
          <p:xfrm>
            <a:off x="6806338" y="1981200"/>
            <a:ext cx="1798637" cy="157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5" name="Equation" r:id="rId4" imgW="1498600" imgH="1308100" progId="Equation.3">
                    <p:embed/>
                  </p:oleObj>
                </mc:Choice>
                <mc:Fallback>
                  <p:oleObj name="Equation" r:id="rId4" imgW="1498600" imgH="1308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06338" y="1981200"/>
                          <a:ext cx="1798637" cy="15700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6130469" y="3717925"/>
            <a:ext cx="2598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+mn-lt"/>
              </a:rPr>
              <a:t>Frei</a:t>
            </a:r>
            <a:r>
              <a:rPr lang="en-US" sz="2000" dirty="0">
                <a:latin typeface="+mn-lt"/>
              </a:rPr>
              <a:t>-Chen Basis Vectors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109872"/>
              </p:ext>
            </p:extLst>
          </p:nvPr>
        </p:nvGraphicFramePr>
        <p:xfrm>
          <a:off x="5867400" y="4054475"/>
          <a:ext cx="31242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6" imgW="2603500" imgH="2082800" progId="Equation.3">
                  <p:embed/>
                </p:oleObj>
              </mc:Choice>
              <mc:Fallback>
                <p:oleObj name="Equation" r:id="rId6" imgW="2603500" imgH="208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7400" y="4054475"/>
                        <a:ext cx="3124200" cy="249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86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Image areas where: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Brightness changes suddenly =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 derivative has a large magnitude</a:t>
            </a:r>
          </a:p>
          <a:p>
            <a:pPr>
              <a:lnSpc>
                <a:spcPct val="90000"/>
              </a:lnSpc>
            </a:pPr>
            <a:r>
              <a:rPr lang="en-US" sz="2400" b="1" u="sng" dirty="0"/>
              <a:t>Often occur at object boundaries!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Find by: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Estimating partial derivatives with kernels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Calculating magnitude and direction from partials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0768466"/>
              </p:ext>
            </p:extLst>
          </p:nvPr>
        </p:nvGraphicFramePr>
        <p:xfrm>
          <a:off x="5105399" y="1737360"/>
          <a:ext cx="3200402" cy="3840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Positive step edge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Negative step edge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Positive roof edge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Negative roof edge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Positive ramp edges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Negative ramp edges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Noisy Positive Edge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619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/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Noisy Negative Edge</a:t>
                      </a:r>
                    </a:p>
                  </a:txBody>
                  <a:tcPr marL="114300" marR="1143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C545-68D6-8648-A98A-137CEF5731FC}" type="slidenum">
              <a:rPr lang="en-US"/>
              <a:pPr/>
              <a:t>11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Edge Detection</a:t>
            </a:r>
            <a:br>
              <a:rPr lang="en-US" sz="3600"/>
            </a:br>
            <a:r>
              <a:rPr lang="en-US" sz="3600"/>
              <a:t>(VERY IMPORTANT)</a:t>
            </a:r>
          </a:p>
        </p:txBody>
      </p:sp>
      <p:sp>
        <p:nvSpPr>
          <p:cNvPr id="258053" name="AutoShape 5"/>
          <p:cNvSpPr>
            <a:spLocks noChangeArrowheads="1"/>
          </p:cNvSpPr>
          <p:nvPr/>
        </p:nvSpPr>
        <p:spPr bwMode="auto">
          <a:xfrm>
            <a:off x="5943600" y="762000"/>
            <a:ext cx="1524000" cy="838200"/>
          </a:xfrm>
          <a:prstGeom prst="wedgeEllipseCallout">
            <a:avLst>
              <a:gd name="adj1" fmla="val -51458"/>
              <a:gd name="adj2" fmla="val 85227"/>
            </a:avLst>
          </a:prstGeom>
          <a:solidFill>
            <a:srgbClr val="007F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Easy to</a:t>
            </a:r>
          </a:p>
          <a:p>
            <a:pPr algn="ctr"/>
            <a:r>
              <a:rPr lang="en-US" dirty="0"/>
              <a:t>Find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5400" y="4876800"/>
            <a:ext cx="762000" cy="701046"/>
            <a:chOff x="5105400" y="4876800"/>
            <a:chExt cx="762000" cy="701046"/>
          </a:xfrm>
        </p:grpSpPr>
        <p:sp>
          <p:nvSpPr>
            <p:cNvPr id="8" name="Freeform 7"/>
            <p:cNvSpPr/>
            <p:nvPr/>
          </p:nvSpPr>
          <p:spPr>
            <a:xfrm>
              <a:off x="5105400" y="4876800"/>
              <a:ext cx="762000" cy="322551"/>
            </a:xfrm>
            <a:custGeom>
              <a:avLst/>
              <a:gdLst>
                <a:gd name="connsiteX0" fmla="*/ 0 w 957487"/>
                <a:gd name="connsiteY0" fmla="*/ 322551 h 322551"/>
                <a:gd name="connsiteX1" fmla="*/ 50394 w 957487"/>
                <a:gd name="connsiteY1" fmla="*/ 292312 h 322551"/>
                <a:gd name="connsiteX2" fmla="*/ 90710 w 957487"/>
                <a:gd name="connsiteY2" fmla="*/ 282232 h 322551"/>
                <a:gd name="connsiteX3" fmla="*/ 100788 w 957487"/>
                <a:gd name="connsiteY3" fmla="*/ 251993 h 322551"/>
                <a:gd name="connsiteX4" fmla="*/ 161261 w 957487"/>
                <a:gd name="connsiteY4" fmla="*/ 241913 h 322551"/>
                <a:gd name="connsiteX5" fmla="*/ 171340 w 957487"/>
                <a:gd name="connsiteY5" fmla="*/ 211674 h 322551"/>
                <a:gd name="connsiteX6" fmla="*/ 201576 w 957487"/>
                <a:gd name="connsiteY6" fmla="*/ 201594 h 322551"/>
                <a:gd name="connsiteX7" fmla="*/ 262049 w 957487"/>
                <a:gd name="connsiteY7" fmla="*/ 171355 h 322551"/>
                <a:gd name="connsiteX8" fmla="*/ 332601 w 957487"/>
                <a:gd name="connsiteY8" fmla="*/ 131036 h 322551"/>
                <a:gd name="connsiteX9" fmla="*/ 342680 w 957487"/>
                <a:gd name="connsiteY9" fmla="*/ 100797 h 322551"/>
                <a:gd name="connsiteX10" fmla="*/ 393074 w 957487"/>
                <a:gd name="connsiteY10" fmla="*/ 90717 h 322551"/>
                <a:gd name="connsiteX11" fmla="*/ 423310 w 957487"/>
                <a:gd name="connsiteY11" fmla="*/ 70558 h 322551"/>
                <a:gd name="connsiteX12" fmla="*/ 463625 w 957487"/>
                <a:gd name="connsiteY12" fmla="*/ 60478 h 322551"/>
                <a:gd name="connsiteX13" fmla="*/ 493862 w 957487"/>
                <a:gd name="connsiteY13" fmla="*/ 50398 h 322551"/>
                <a:gd name="connsiteX14" fmla="*/ 584571 w 957487"/>
                <a:gd name="connsiteY14" fmla="*/ 60478 h 322551"/>
                <a:gd name="connsiteX15" fmla="*/ 624886 w 957487"/>
                <a:gd name="connsiteY15" fmla="*/ 50398 h 322551"/>
                <a:gd name="connsiteX16" fmla="*/ 655123 w 957487"/>
                <a:gd name="connsiteY16" fmla="*/ 30239 h 322551"/>
                <a:gd name="connsiteX17" fmla="*/ 705517 w 957487"/>
                <a:gd name="connsiteY17" fmla="*/ 70558 h 322551"/>
                <a:gd name="connsiteX18" fmla="*/ 876857 w 957487"/>
                <a:gd name="connsiteY18" fmla="*/ 60478 h 322551"/>
                <a:gd name="connsiteX19" fmla="*/ 886935 w 957487"/>
                <a:gd name="connsiteY19" fmla="*/ 30239 h 322551"/>
                <a:gd name="connsiteX20" fmla="*/ 957487 w 957487"/>
                <a:gd name="connsiteY20" fmla="*/ 40319 h 322551"/>
                <a:gd name="connsiteX21" fmla="*/ 947408 w 957487"/>
                <a:gd name="connsiteY21" fmla="*/ 0 h 32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7487" h="322551">
                  <a:moveTo>
                    <a:pt x="0" y="322551"/>
                  </a:moveTo>
                  <a:cubicBezTo>
                    <a:pt x="16798" y="312471"/>
                    <a:pt x="32493" y="300269"/>
                    <a:pt x="50394" y="292312"/>
                  </a:cubicBezTo>
                  <a:cubicBezTo>
                    <a:pt x="63052" y="286686"/>
                    <a:pt x="79894" y="290886"/>
                    <a:pt x="90710" y="282232"/>
                  </a:cubicBezTo>
                  <a:cubicBezTo>
                    <a:pt x="99006" y="275594"/>
                    <a:pt x="91563" y="257265"/>
                    <a:pt x="100788" y="251993"/>
                  </a:cubicBezTo>
                  <a:cubicBezTo>
                    <a:pt x="118531" y="241853"/>
                    <a:pt x="141103" y="245273"/>
                    <a:pt x="161261" y="241913"/>
                  </a:cubicBezTo>
                  <a:cubicBezTo>
                    <a:pt x="164621" y="231833"/>
                    <a:pt x="163827" y="219187"/>
                    <a:pt x="171340" y="211674"/>
                  </a:cubicBezTo>
                  <a:cubicBezTo>
                    <a:pt x="178852" y="204161"/>
                    <a:pt x="192074" y="206346"/>
                    <a:pt x="201576" y="201594"/>
                  </a:cubicBezTo>
                  <a:cubicBezTo>
                    <a:pt x="279728" y="162515"/>
                    <a:pt x="186051" y="196691"/>
                    <a:pt x="262049" y="171355"/>
                  </a:cubicBezTo>
                  <a:cubicBezTo>
                    <a:pt x="316370" y="89868"/>
                    <a:pt x="235454" y="195806"/>
                    <a:pt x="332601" y="131036"/>
                  </a:cubicBezTo>
                  <a:cubicBezTo>
                    <a:pt x="341441" y="125142"/>
                    <a:pt x="333840" y="106691"/>
                    <a:pt x="342680" y="100797"/>
                  </a:cubicBezTo>
                  <a:cubicBezTo>
                    <a:pt x="356933" y="91294"/>
                    <a:pt x="376276" y="94077"/>
                    <a:pt x="393074" y="90717"/>
                  </a:cubicBezTo>
                  <a:cubicBezTo>
                    <a:pt x="403153" y="83997"/>
                    <a:pt x="412176" y="75330"/>
                    <a:pt x="423310" y="70558"/>
                  </a:cubicBezTo>
                  <a:cubicBezTo>
                    <a:pt x="436042" y="65101"/>
                    <a:pt x="450306" y="64284"/>
                    <a:pt x="463625" y="60478"/>
                  </a:cubicBezTo>
                  <a:cubicBezTo>
                    <a:pt x="473840" y="57559"/>
                    <a:pt x="483783" y="53758"/>
                    <a:pt x="493862" y="50398"/>
                  </a:cubicBezTo>
                  <a:cubicBezTo>
                    <a:pt x="572167" y="76503"/>
                    <a:pt x="530301" y="75986"/>
                    <a:pt x="584571" y="60478"/>
                  </a:cubicBezTo>
                  <a:cubicBezTo>
                    <a:pt x="597890" y="56672"/>
                    <a:pt x="611448" y="53758"/>
                    <a:pt x="624886" y="50398"/>
                  </a:cubicBezTo>
                  <a:cubicBezTo>
                    <a:pt x="634965" y="43678"/>
                    <a:pt x="643009" y="30239"/>
                    <a:pt x="655123" y="30239"/>
                  </a:cubicBezTo>
                  <a:cubicBezTo>
                    <a:pt x="667838" y="30239"/>
                    <a:pt x="696743" y="61783"/>
                    <a:pt x="705517" y="70558"/>
                  </a:cubicBezTo>
                  <a:cubicBezTo>
                    <a:pt x="762630" y="67198"/>
                    <a:pt x="821008" y="72890"/>
                    <a:pt x="876857" y="60478"/>
                  </a:cubicBezTo>
                  <a:cubicBezTo>
                    <a:pt x="887229" y="58173"/>
                    <a:pt x="876628" y="32816"/>
                    <a:pt x="886935" y="30239"/>
                  </a:cubicBezTo>
                  <a:cubicBezTo>
                    <a:pt x="909982" y="24477"/>
                    <a:pt x="933970" y="36959"/>
                    <a:pt x="957487" y="40319"/>
                  </a:cubicBezTo>
                  <a:cubicBezTo>
                    <a:pt x="946346" y="6892"/>
                    <a:pt x="947408" y="20704"/>
                    <a:pt x="947408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2175993">
              <a:off x="5141272" y="5255295"/>
              <a:ext cx="682427" cy="322551"/>
            </a:xfrm>
            <a:custGeom>
              <a:avLst/>
              <a:gdLst>
                <a:gd name="connsiteX0" fmla="*/ 0 w 957487"/>
                <a:gd name="connsiteY0" fmla="*/ 322551 h 322551"/>
                <a:gd name="connsiteX1" fmla="*/ 50394 w 957487"/>
                <a:gd name="connsiteY1" fmla="*/ 292312 h 322551"/>
                <a:gd name="connsiteX2" fmla="*/ 90710 w 957487"/>
                <a:gd name="connsiteY2" fmla="*/ 282232 h 322551"/>
                <a:gd name="connsiteX3" fmla="*/ 100788 w 957487"/>
                <a:gd name="connsiteY3" fmla="*/ 251993 h 322551"/>
                <a:gd name="connsiteX4" fmla="*/ 161261 w 957487"/>
                <a:gd name="connsiteY4" fmla="*/ 241913 h 322551"/>
                <a:gd name="connsiteX5" fmla="*/ 171340 w 957487"/>
                <a:gd name="connsiteY5" fmla="*/ 211674 h 322551"/>
                <a:gd name="connsiteX6" fmla="*/ 201576 w 957487"/>
                <a:gd name="connsiteY6" fmla="*/ 201594 h 322551"/>
                <a:gd name="connsiteX7" fmla="*/ 262049 w 957487"/>
                <a:gd name="connsiteY7" fmla="*/ 171355 h 322551"/>
                <a:gd name="connsiteX8" fmla="*/ 332601 w 957487"/>
                <a:gd name="connsiteY8" fmla="*/ 131036 h 322551"/>
                <a:gd name="connsiteX9" fmla="*/ 342680 w 957487"/>
                <a:gd name="connsiteY9" fmla="*/ 100797 h 322551"/>
                <a:gd name="connsiteX10" fmla="*/ 393074 w 957487"/>
                <a:gd name="connsiteY10" fmla="*/ 90717 h 322551"/>
                <a:gd name="connsiteX11" fmla="*/ 423310 w 957487"/>
                <a:gd name="connsiteY11" fmla="*/ 70558 h 322551"/>
                <a:gd name="connsiteX12" fmla="*/ 463625 w 957487"/>
                <a:gd name="connsiteY12" fmla="*/ 60478 h 322551"/>
                <a:gd name="connsiteX13" fmla="*/ 493862 w 957487"/>
                <a:gd name="connsiteY13" fmla="*/ 50398 h 322551"/>
                <a:gd name="connsiteX14" fmla="*/ 584571 w 957487"/>
                <a:gd name="connsiteY14" fmla="*/ 60478 h 322551"/>
                <a:gd name="connsiteX15" fmla="*/ 624886 w 957487"/>
                <a:gd name="connsiteY15" fmla="*/ 50398 h 322551"/>
                <a:gd name="connsiteX16" fmla="*/ 655123 w 957487"/>
                <a:gd name="connsiteY16" fmla="*/ 30239 h 322551"/>
                <a:gd name="connsiteX17" fmla="*/ 705517 w 957487"/>
                <a:gd name="connsiteY17" fmla="*/ 70558 h 322551"/>
                <a:gd name="connsiteX18" fmla="*/ 876857 w 957487"/>
                <a:gd name="connsiteY18" fmla="*/ 60478 h 322551"/>
                <a:gd name="connsiteX19" fmla="*/ 886935 w 957487"/>
                <a:gd name="connsiteY19" fmla="*/ 30239 h 322551"/>
                <a:gd name="connsiteX20" fmla="*/ 957487 w 957487"/>
                <a:gd name="connsiteY20" fmla="*/ 40319 h 322551"/>
                <a:gd name="connsiteX21" fmla="*/ 947408 w 957487"/>
                <a:gd name="connsiteY21" fmla="*/ 0 h 322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7487" h="322551">
                  <a:moveTo>
                    <a:pt x="0" y="322551"/>
                  </a:moveTo>
                  <a:cubicBezTo>
                    <a:pt x="16798" y="312471"/>
                    <a:pt x="32493" y="300269"/>
                    <a:pt x="50394" y="292312"/>
                  </a:cubicBezTo>
                  <a:cubicBezTo>
                    <a:pt x="63052" y="286686"/>
                    <a:pt x="79894" y="290886"/>
                    <a:pt x="90710" y="282232"/>
                  </a:cubicBezTo>
                  <a:cubicBezTo>
                    <a:pt x="99006" y="275594"/>
                    <a:pt x="91563" y="257265"/>
                    <a:pt x="100788" y="251993"/>
                  </a:cubicBezTo>
                  <a:cubicBezTo>
                    <a:pt x="118531" y="241853"/>
                    <a:pt x="141103" y="245273"/>
                    <a:pt x="161261" y="241913"/>
                  </a:cubicBezTo>
                  <a:cubicBezTo>
                    <a:pt x="164621" y="231833"/>
                    <a:pt x="163827" y="219187"/>
                    <a:pt x="171340" y="211674"/>
                  </a:cubicBezTo>
                  <a:cubicBezTo>
                    <a:pt x="178852" y="204161"/>
                    <a:pt x="192074" y="206346"/>
                    <a:pt x="201576" y="201594"/>
                  </a:cubicBezTo>
                  <a:cubicBezTo>
                    <a:pt x="279728" y="162515"/>
                    <a:pt x="186051" y="196691"/>
                    <a:pt x="262049" y="171355"/>
                  </a:cubicBezTo>
                  <a:cubicBezTo>
                    <a:pt x="316370" y="89868"/>
                    <a:pt x="235454" y="195806"/>
                    <a:pt x="332601" y="131036"/>
                  </a:cubicBezTo>
                  <a:cubicBezTo>
                    <a:pt x="341441" y="125142"/>
                    <a:pt x="333840" y="106691"/>
                    <a:pt x="342680" y="100797"/>
                  </a:cubicBezTo>
                  <a:cubicBezTo>
                    <a:pt x="356933" y="91294"/>
                    <a:pt x="376276" y="94077"/>
                    <a:pt x="393074" y="90717"/>
                  </a:cubicBezTo>
                  <a:cubicBezTo>
                    <a:pt x="403153" y="83997"/>
                    <a:pt x="412176" y="75330"/>
                    <a:pt x="423310" y="70558"/>
                  </a:cubicBezTo>
                  <a:cubicBezTo>
                    <a:pt x="436042" y="65101"/>
                    <a:pt x="450306" y="64284"/>
                    <a:pt x="463625" y="60478"/>
                  </a:cubicBezTo>
                  <a:cubicBezTo>
                    <a:pt x="473840" y="57559"/>
                    <a:pt x="483783" y="53758"/>
                    <a:pt x="493862" y="50398"/>
                  </a:cubicBezTo>
                  <a:cubicBezTo>
                    <a:pt x="572167" y="76503"/>
                    <a:pt x="530301" y="75986"/>
                    <a:pt x="584571" y="60478"/>
                  </a:cubicBezTo>
                  <a:cubicBezTo>
                    <a:pt x="597890" y="56672"/>
                    <a:pt x="611448" y="53758"/>
                    <a:pt x="624886" y="50398"/>
                  </a:cubicBezTo>
                  <a:cubicBezTo>
                    <a:pt x="634965" y="43678"/>
                    <a:pt x="643009" y="30239"/>
                    <a:pt x="655123" y="30239"/>
                  </a:cubicBezTo>
                  <a:cubicBezTo>
                    <a:pt x="667838" y="30239"/>
                    <a:pt x="696743" y="61783"/>
                    <a:pt x="705517" y="70558"/>
                  </a:cubicBezTo>
                  <a:cubicBezTo>
                    <a:pt x="762630" y="67198"/>
                    <a:pt x="821008" y="72890"/>
                    <a:pt x="876857" y="60478"/>
                  </a:cubicBezTo>
                  <a:cubicBezTo>
                    <a:pt x="887229" y="58173"/>
                    <a:pt x="876628" y="32816"/>
                    <a:pt x="886935" y="30239"/>
                  </a:cubicBezTo>
                  <a:cubicBezTo>
                    <a:pt x="909982" y="24477"/>
                    <a:pt x="933970" y="36959"/>
                    <a:pt x="957487" y="40319"/>
                  </a:cubicBezTo>
                  <a:cubicBezTo>
                    <a:pt x="946346" y="6892"/>
                    <a:pt x="947408" y="20704"/>
                    <a:pt x="947408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054" name="AutoShape 6"/>
          <p:cNvSpPr>
            <a:spLocks noChangeArrowheads="1"/>
          </p:cNvSpPr>
          <p:nvPr/>
        </p:nvSpPr>
        <p:spPr bwMode="auto">
          <a:xfrm>
            <a:off x="5715000" y="5715000"/>
            <a:ext cx="1524000" cy="838200"/>
          </a:xfrm>
          <a:prstGeom prst="wedgeEllipseCallout">
            <a:avLst>
              <a:gd name="adj1" fmla="val -39349"/>
              <a:gd name="adj2" fmla="val -72321"/>
            </a:avLst>
          </a:prstGeom>
          <a:solidFill>
            <a:srgbClr val="007F0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Harder</a:t>
            </a:r>
          </a:p>
          <a:p>
            <a:pPr algn="ctr"/>
            <a:r>
              <a:rPr lang="en-US" dirty="0"/>
              <a:t>To Find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1"/>
            <a:ext cx="7772399" cy="914400"/>
          </a:xfrm>
        </p:spPr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EB34-C0DF-C74B-A98A-2166B000C9B6}" type="slidenum">
              <a:rPr lang="en-US"/>
              <a:pPr/>
              <a:t>12</a:t>
            </a:fld>
            <a:endParaRPr lang="en-US"/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711200" y="5950803"/>
            <a:ext cx="3743483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/>
              <a:t>Then </a:t>
            </a:r>
            <a:r>
              <a:rPr lang="en-US" b="1" dirty="0"/>
              <a:t>threshold</a:t>
            </a:r>
            <a:r>
              <a:rPr lang="en-US" dirty="0"/>
              <a:t> the</a:t>
            </a:r>
          </a:p>
          <a:p>
            <a:r>
              <a:rPr lang="en-US" dirty="0"/>
              <a:t>gradient magnitude image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143000"/>
            <a:ext cx="8837883" cy="2209800"/>
            <a:chOff x="609600" y="1143000"/>
            <a:chExt cx="8001000" cy="2000548"/>
          </a:xfrm>
        </p:grpSpPr>
        <p:pic>
          <p:nvPicPr>
            <p:cNvPr id="260107" name="Picture 11" descr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143000"/>
              <a:ext cx="6073933" cy="196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108" name="Rectangle 12"/>
            <p:cNvSpPr>
              <a:spLocks noChangeArrowheads="1"/>
            </p:cNvSpPr>
            <p:nvPr/>
          </p:nvSpPr>
          <p:spPr bwMode="auto">
            <a:xfrm>
              <a:off x="6705600" y="1143000"/>
              <a:ext cx="1905000" cy="200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/>
                <a:t>Diatom image (left) and its gradient magnitude (right).</a:t>
              </a:r>
            </a:p>
            <a:p>
              <a:r>
                <a:rPr lang="en-US" sz="1200" dirty="0"/>
                <a:t>(http://</a:t>
              </a:r>
              <a:r>
                <a:rPr lang="en-US" sz="1200" dirty="0" err="1"/>
                <a:t>bigwww.epfl.ch</a:t>
              </a:r>
              <a:r>
                <a:rPr lang="en-US" sz="1200" dirty="0"/>
                <a:t>/</a:t>
              </a:r>
              <a:r>
                <a:rPr lang="en-US" sz="1200" dirty="0" err="1"/>
                <a:t>thevenaz</a:t>
              </a:r>
              <a:r>
                <a:rPr lang="en-US" sz="1200" dirty="0"/>
                <a:t>/differentials/)</a:t>
              </a:r>
              <a:endParaRPr lang="en-US" dirty="0"/>
            </a:p>
          </p:txBody>
        </p:sp>
      </p:grpSp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4986338" y="4038600"/>
            <a:ext cx="3700462" cy="16525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800" u="sng" dirty="0"/>
              <a:t>Detected edges are:</a:t>
            </a:r>
            <a:endParaRPr lang="en-US" dirty="0"/>
          </a:p>
          <a:p>
            <a:pPr lvl="1">
              <a:buFontTx/>
              <a:buChar char="•"/>
            </a:pPr>
            <a:r>
              <a:rPr lang="en-US" dirty="0"/>
              <a:t> Too thick in places</a:t>
            </a:r>
          </a:p>
          <a:p>
            <a:pPr lvl="1">
              <a:buFontTx/>
              <a:buChar char="•"/>
            </a:pPr>
            <a:r>
              <a:rPr lang="en-US" dirty="0"/>
              <a:t> Missing in places</a:t>
            </a:r>
          </a:p>
          <a:p>
            <a:pPr lvl="1">
              <a:buFontTx/>
              <a:buChar char="•"/>
            </a:pPr>
            <a:r>
              <a:rPr lang="en-US" dirty="0"/>
              <a:t> Extraneous in places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268236"/>
              </p:ext>
            </p:extLst>
          </p:nvPr>
        </p:nvGraphicFramePr>
        <p:xfrm>
          <a:off x="762000" y="3397192"/>
          <a:ext cx="3581400" cy="254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5" imgW="2019300" imgH="1435100" progId="Equation.3">
                  <p:embed/>
                </p:oleObj>
              </mc:Choice>
              <mc:Fallback>
                <p:oleObj name="Equation" r:id="rId5" imgW="2019300" imgH="143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397192"/>
                        <a:ext cx="3581400" cy="2546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38100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Sometimes, the fastest way to convolve is to multiply in the frequency domain.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Multiplication is fast.  Fourier transforms are not.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Fast Fourier Transform (FFT) helps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Pratt (Snyder ref. 5.33) figured out the details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Complex tradeoff depending on both the size of the kernel and the size of the image</a:t>
            </a:r>
          </a:p>
          <a:p>
            <a:pPr marL="45720" indent="0">
              <a:lnSpc>
                <a:spcPct val="90000"/>
              </a:lnSpc>
              <a:buNone/>
            </a:pPr>
            <a:endParaRPr lang="en-US" sz="2000" baseline="30000" dirty="0">
              <a:sym typeface="Symbol" charset="0"/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en-US" sz="2000" baseline="30000" dirty="0">
                <a:sym typeface="Symbol" charset="0"/>
              </a:rPr>
              <a:t>*</a:t>
            </a:r>
            <a:r>
              <a:rPr lang="en-US" sz="2000" dirty="0"/>
              <a:t>For almost all image sizes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9FA-A9CB-D949-9BB5-4AB52A9B6CB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Convolving w/ Fourier</a:t>
            </a: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4876800" y="2136775"/>
            <a:ext cx="3397250" cy="12160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kernels </a:t>
            </a:r>
            <a:r>
              <a:rPr lang="en-US" dirty="0">
                <a:sym typeface="Symbol" charset="0"/>
              </a:rPr>
              <a:t> 7x7,</a:t>
            </a:r>
          </a:p>
          <a:p>
            <a:r>
              <a:rPr lang="en-US" dirty="0">
                <a:sym typeface="Symbol" charset="0"/>
              </a:rPr>
              <a:t>normal (spatial domain)</a:t>
            </a:r>
          </a:p>
          <a:p>
            <a:r>
              <a:rPr lang="en-US" dirty="0">
                <a:sym typeface="Symbol" charset="0"/>
              </a:rPr>
              <a:t>convolution is fastest</a:t>
            </a:r>
            <a:r>
              <a:rPr lang="en-US" baseline="30000" dirty="0">
                <a:sym typeface="Symbol" charset="0"/>
              </a:rPr>
              <a:t>*</a:t>
            </a:r>
            <a:r>
              <a:rPr lang="en-US" dirty="0">
                <a:sym typeface="Symbol" charset="0"/>
              </a:rPr>
              <a:t>.</a:t>
            </a:r>
            <a:endParaRPr lang="en-US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029200" y="4286072"/>
            <a:ext cx="2988017" cy="120032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kernels ≥ </a:t>
            </a:r>
            <a:r>
              <a:rPr lang="en-US" dirty="0">
                <a:sym typeface="Symbol" charset="0"/>
              </a:rPr>
              <a:t>13x13,</a:t>
            </a:r>
          </a:p>
          <a:p>
            <a:r>
              <a:rPr lang="en-US" dirty="0">
                <a:sym typeface="Symbol" charset="0"/>
              </a:rPr>
              <a:t>the Fourier method</a:t>
            </a:r>
          </a:p>
          <a:p>
            <a:r>
              <a:rPr lang="en-US" dirty="0">
                <a:sym typeface="Symbol" charset="0"/>
              </a:rPr>
              <a:t>is fastest</a:t>
            </a:r>
            <a:r>
              <a:rPr lang="en-US" baseline="30000" dirty="0">
                <a:sym typeface="Symbol" charset="0"/>
              </a:rPr>
              <a:t>*</a:t>
            </a:r>
            <a:r>
              <a:rPr lang="en-US" dirty="0">
                <a:sym typeface="Symbol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A series of representations of the same image</a:t>
            </a:r>
          </a:p>
          <a:p>
            <a:r>
              <a:rPr lang="en-US" sz="2000" dirty="0"/>
              <a:t>Each is a 2:1 subsampling of the image at the next “lower level.</a:t>
            </a:r>
          </a:p>
          <a:p>
            <a:pPr lvl="1"/>
            <a:r>
              <a:rPr lang="en-US" sz="1600" dirty="0"/>
              <a:t>Subsampling = averaging = down sampling</a:t>
            </a:r>
          </a:p>
          <a:p>
            <a:pPr lvl="1"/>
            <a:r>
              <a:rPr lang="en-US" sz="1600" dirty="0"/>
              <a:t>The subsampling happens across all dimensions!</a:t>
            </a:r>
          </a:p>
          <a:p>
            <a:pPr lvl="1"/>
            <a:r>
              <a:rPr lang="en-US" sz="1600" dirty="0"/>
              <a:t>For a 2D image, 4 pixels in one layer correspond to 1 pixel in the next layer.</a:t>
            </a:r>
          </a:p>
          <a:p>
            <a:r>
              <a:rPr lang="en-US" sz="2000" dirty="0"/>
              <a:t>To make a Gaussian pyramid: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00" dirty="0"/>
              <a:t>Blur with Gaussian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00" dirty="0"/>
              <a:t>Down sample by 2:1 in each dimension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600" dirty="0"/>
              <a:t>Go to step 1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B3D0C-332B-C24C-B939-9F651781FDC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Pyramids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914400"/>
            <a:ext cx="2743200" cy="5305581"/>
            <a:chOff x="5410200" y="1524000"/>
            <a:chExt cx="2743200" cy="5305581"/>
          </a:xfrm>
        </p:grpSpPr>
        <p:pic>
          <p:nvPicPr>
            <p:cNvPr id="5" name="Picture 4" descr="cameraman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7" t="2016" r="13716" b="968"/>
            <a:stretch/>
          </p:blipFill>
          <p:spPr>
            <a:xfrm>
              <a:off x="5410200" y="4086381"/>
              <a:ext cx="2742950" cy="2743200"/>
            </a:xfrm>
            <a:prstGeom prst="rect">
              <a:avLst/>
            </a:prstGeom>
          </p:spPr>
        </p:pic>
        <p:pic>
          <p:nvPicPr>
            <p:cNvPr id="14" name="Picture 13" descr="cameraman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7" t="2016" r="13716" b="968"/>
            <a:stretch/>
          </p:blipFill>
          <p:spPr>
            <a:xfrm>
              <a:off x="6126237" y="2418240"/>
              <a:ext cx="1371474" cy="1371600"/>
            </a:xfrm>
            <a:prstGeom prst="rect">
              <a:avLst/>
            </a:prstGeom>
          </p:spPr>
        </p:pic>
        <p:pic>
          <p:nvPicPr>
            <p:cNvPr id="15" name="Picture 14" descr="cameraman_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7" t="2016" r="13716" b="968"/>
            <a:stretch/>
          </p:blipFill>
          <p:spPr>
            <a:xfrm>
              <a:off x="6477000" y="1524000"/>
              <a:ext cx="685800" cy="6858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>
              <a:off x="5410200" y="1524000"/>
              <a:ext cx="1066800" cy="2590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162800" y="1524000"/>
              <a:ext cx="99060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Up Arrow 20"/>
          <p:cNvSpPr/>
          <p:nvPr/>
        </p:nvSpPr>
        <p:spPr>
          <a:xfrm>
            <a:off x="8305800" y="1905000"/>
            <a:ext cx="762000" cy="3810000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Increasing Scale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Space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Multiple levels like a pyramid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Blur like a pyramid</a:t>
            </a:r>
          </a:p>
          <a:p>
            <a:pPr>
              <a:lnSpc>
                <a:spcPct val="90000"/>
              </a:lnSpc>
            </a:pPr>
            <a:r>
              <a:rPr lang="en-US" sz="2400" u="sng" dirty="0"/>
              <a:t>But don</a:t>
            </a:r>
            <a:r>
              <a:rPr lang="en-US" altLang="ja-JP" sz="2400" u="sng" dirty="0"/>
              <a:t>’</a:t>
            </a:r>
            <a:r>
              <a:rPr lang="en-US" sz="2400" u="sng" dirty="0"/>
              <a:t>t subsample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All layers have the same size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Instead: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Convolve each layer with a Gaussian of variance </a:t>
            </a:r>
            <a:r>
              <a:rPr lang="en-US" sz="2000" dirty="0">
                <a:sym typeface="Symbol" charset="0"/>
              </a:rPr>
              <a:t>.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 is the </a:t>
            </a:r>
            <a:r>
              <a:rPr lang="en-US" altLang="ja-JP" sz="2000" dirty="0">
                <a:sym typeface="Symbol" charset="0"/>
              </a:rPr>
              <a:t>“</a:t>
            </a:r>
            <a:r>
              <a:rPr lang="en-US" sz="2000" dirty="0">
                <a:sym typeface="Symbol" charset="0"/>
              </a:rPr>
              <a:t>scale parameter</a:t>
            </a:r>
            <a:r>
              <a:rPr lang="en-US" altLang="ja-JP" sz="2000" dirty="0">
                <a:sym typeface="Symbol" charset="0"/>
              </a:rPr>
              <a:t>”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Only large features are visible at high scale (large ).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6E41-3EE2-DC44-800C-82F0CC3625EF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Quad/Oc Trees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ym typeface="Symbol" charset="0"/>
              </a:rPr>
              <a:t>Represent an image</a:t>
            </a:r>
          </a:p>
          <a:p>
            <a:r>
              <a:rPr lang="en-US" sz="2400" dirty="0">
                <a:sym typeface="Symbol" charset="0"/>
              </a:rPr>
              <a:t>Homogeneous blocks</a:t>
            </a:r>
          </a:p>
          <a:p>
            <a:r>
              <a:rPr lang="en-US" sz="2400" dirty="0">
                <a:sym typeface="Symbol" charset="0"/>
              </a:rPr>
              <a:t>Inefficient for storage</a:t>
            </a:r>
          </a:p>
          <a:p>
            <a:pPr lvl="1"/>
            <a:r>
              <a:rPr lang="en-US" sz="2000" dirty="0">
                <a:sym typeface="Symbol" charset="0"/>
              </a:rPr>
              <a:t>Too much overhead</a:t>
            </a:r>
          </a:p>
          <a:p>
            <a:r>
              <a:rPr lang="en-US" sz="2400" dirty="0">
                <a:sym typeface="Symbol" charset="0"/>
              </a:rPr>
              <a:t>Not stable across small changes</a:t>
            </a:r>
          </a:p>
          <a:p>
            <a:r>
              <a:rPr lang="en-US" sz="2400" dirty="0">
                <a:sym typeface="Symbol" charset="0"/>
              </a:rPr>
              <a:t>But: Useful for representing scale space.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021879523"/>
              </p:ext>
            </p:extLst>
          </p:nvPr>
        </p:nvGraphicFramePr>
        <p:xfrm>
          <a:off x="6096000" y="1066800"/>
          <a:ext cx="1828800" cy="2103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rowSpan="4" gridSpan="3"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rowSpan="3" gridSpan="4"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019-F720-9B4E-9DA1-DD1AC98453D7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715000" y="3733800"/>
            <a:ext cx="2895600" cy="2209800"/>
            <a:chOff x="5715000" y="3733800"/>
            <a:chExt cx="2895600" cy="220980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019800" y="3733800"/>
              <a:ext cx="9906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629400" y="3733800"/>
              <a:ext cx="3810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0400" y="3733800"/>
              <a:ext cx="9906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10400" y="3733800"/>
              <a:ext cx="3810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67400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9000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8600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5943600" y="4572000"/>
              <a:ext cx="6858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324600" y="4572000"/>
              <a:ext cx="3048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629400" y="4572000"/>
              <a:ext cx="533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629400" y="4572000"/>
              <a:ext cx="152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715000" y="5105400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000" y="5105400"/>
              <a:ext cx="424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53200" y="5105400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34200" y="5105400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5715000" y="5410200"/>
              <a:ext cx="6096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943600" y="5410200"/>
              <a:ext cx="3810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24600" y="5410200"/>
              <a:ext cx="762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172200" y="5410200"/>
              <a:ext cx="152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162800" y="5410200"/>
              <a:ext cx="6096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162800" y="5410200"/>
              <a:ext cx="3810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7086600" y="5410200"/>
              <a:ext cx="762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62800" y="5410200"/>
              <a:ext cx="152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01000" y="4572000"/>
              <a:ext cx="6096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001000" y="4572000"/>
              <a:ext cx="3810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7924800" y="4572000"/>
              <a:ext cx="762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001000" y="4572000"/>
              <a:ext cx="152400" cy="533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Symbol" charset="0"/>
              </a:rPr>
              <a:t>Gaussian Scale Space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Large scale = only large objects are visible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Increasing </a:t>
            </a:r>
            <a:r>
              <a:rPr lang="en-US" sz="2000" dirty="0">
                <a:sym typeface="Symbol" charset="0"/>
              </a:rPr>
              <a:t>  coarser representations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ym typeface="Symbol" charset="0"/>
              </a:rPr>
              <a:t>Scale space causality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Increasing </a:t>
            </a:r>
            <a:r>
              <a:rPr lang="en-US" sz="2000" dirty="0">
                <a:sym typeface="Symbol" charset="0"/>
              </a:rPr>
              <a:t>  # </a:t>
            </a:r>
            <a:r>
              <a:rPr lang="en-US" sz="2000" dirty="0" err="1">
                <a:sym typeface="Symbol" charset="0"/>
              </a:rPr>
              <a:t>extrema</a:t>
            </a:r>
            <a:r>
              <a:rPr lang="en-US" sz="2000" dirty="0">
                <a:sym typeface="Symbol" charset="0"/>
              </a:rPr>
              <a:t> should not increase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Allows you to find “important” edges first at high scale.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features vary with scale tells us something about the image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Non-integral steps in scale can be used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Useful for representing: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Brightness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Texture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PDF (scale space implements clustering)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0912-61EC-BB41-88AB-B21987DF47E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Receptive fields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Representable by </a:t>
            </a:r>
            <a:r>
              <a:rPr lang="en-US" sz="2000" i="1" dirty="0"/>
              <a:t>Gabor functions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2D Gaussian +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plane wave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plane wave tends to propagate along the short axis of the Gaussian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But also representable by </a:t>
            </a:r>
            <a:r>
              <a:rPr lang="en-US" sz="2000" i="1" dirty="0"/>
              <a:t>Difference of offset Gaussians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Only 3 </a:t>
            </a:r>
            <a:r>
              <a:rPr lang="en-US" sz="1800" dirty="0" err="1"/>
              <a:t>extrema</a:t>
            </a:r>
            <a:endParaRPr lang="en-US" sz="1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61000" y="2571750"/>
            <a:ext cx="2184400" cy="2476500"/>
          </a:xfrm>
        </p:spPr>
      </p:pic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6112-AB72-124C-8899-963F51014F2A}" type="slidenum">
              <a:rPr lang="en-US"/>
              <a:pPr/>
              <a:t>18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do People Do It?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Canny Edge Detector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z="2800"/>
              <a:t>Use kernels to find at every point:</a:t>
            </a:r>
          </a:p>
          <a:p>
            <a:pPr marL="990600" lvl="1" indent="-533400"/>
            <a:r>
              <a:rPr lang="en-US" sz="2400"/>
              <a:t>Gradient magnitude</a:t>
            </a:r>
          </a:p>
          <a:p>
            <a:pPr marL="990600" lvl="1" indent="-533400"/>
            <a:r>
              <a:rPr lang="en-US" sz="2400"/>
              <a:t>Gradient direction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2800"/>
              <a:t>Perform Nonmaximum suppression (NMS) on the magnitude image</a:t>
            </a:r>
          </a:p>
          <a:p>
            <a:pPr marL="990600" lvl="1" indent="-533400"/>
            <a:r>
              <a:rPr lang="en-US" sz="2400"/>
              <a:t>This thins edges that are too thick</a:t>
            </a:r>
          </a:p>
          <a:p>
            <a:pPr marL="990600" lvl="1" indent="-533400"/>
            <a:r>
              <a:rPr lang="en-US" sz="2400"/>
              <a:t>Only preserve gradient magnitudes that are maximum compared to their 2 neighbors in the direction of the gradient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9F6B-E51D-CD45-998C-6F11AE4CC06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Operators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charset="0"/>
              </a:rPr>
              <a:t>D</a:t>
            </a:r>
            <a:r>
              <a:rPr lang="en-US" dirty="0"/>
              <a:t> is a linear operator </a:t>
            </a:r>
            <a:r>
              <a:rPr lang="en-US" dirty="0" err="1"/>
              <a:t>iff</a:t>
            </a:r>
            <a:r>
              <a:rPr lang="en-US" dirty="0"/>
              <a:t>: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>
                <a:latin typeface="Times New Roman"/>
                <a:cs typeface="Times New Roman"/>
              </a:rPr>
              <a:t>( α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i="1" baseline="-25000" dirty="0">
                <a:latin typeface="Times New Roman"/>
                <a:cs typeface="Times New Roman"/>
              </a:rPr>
              <a:t>1</a:t>
            </a:r>
            <a:r>
              <a:rPr lang="en-US" i="1" dirty="0">
                <a:latin typeface="Times New Roman"/>
                <a:cs typeface="Times New Roman"/>
              </a:rPr>
              <a:t> + </a:t>
            </a:r>
            <a:r>
              <a:rPr lang="en-US" dirty="0">
                <a:latin typeface="Times New Roman"/>
                <a:cs typeface="Times New Roman"/>
              </a:rPr>
              <a:t>β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i="1" baseline="-25000" dirty="0">
                <a:latin typeface="Times New Roman"/>
                <a:cs typeface="Times New Roman"/>
              </a:rPr>
              <a:t>2 </a:t>
            </a:r>
            <a:r>
              <a:rPr lang="en-US" dirty="0">
                <a:latin typeface="Times New Roman"/>
                <a:cs typeface="Times New Roman"/>
              </a:rPr>
              <a:t>)  =  α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>
                <a:latin typeface="Times New Roman"/>
                <a:cs typeface="Times New Roman"/>
              </a:rPr>
              <a:t>( 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i="1" baseline="-25000" dirty="0">
                <a:latin typeface="Times New Roman"/>
                <a:cs typeface="Times New Roman"/>
              </a:rPr>
              <a:t>1 </a:t>
            </a:r>
            <a:r>
              <a:rPr lang="en-US" dirty="0">
                <a:latin typeface="Times New Roman"/>
                <a:cs typeface="Times New Roman"/>
              </a:rPr>
              <a:t>) + β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>
                <a:latin typeface="Times New Roman"/>
                <a:cs typeface="Times New Roman"/>
              </a:rPr>
              <a:t>( 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i="1" baseline="-25000" dirty="0">
                <a:latin typeface="Times New Roman"/>
                <a:cs typeface="Times New Roman"/>
              </a:rPr>
              <a:t>2 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dirty="0"/>
          </a:p>
          <a:p>
            <a:pPr lvl="1">
              <a:buFont typeface="Wingdings" charset="0"/>
              <a:buNone/>
            </a:pPr>
            <a:r>
              <a:rPr lang="en-US" dirty="0"/>
              <a:t>Where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/>
              <a:t>2</a:t>
            </a:r>
            <a:r>
              <a:rPr lang="en-US" dirty="0"/>
              <a:t> are images,</a:t>
            </a:r>
          </a:p>
          <a:p>
            <a:pPr lvl="1">
              <a:buFont typeface="Wingdings" charset="0"/>
              <a:buNone/>
            </a:pPr>
            <a:r>
              <a:rPr lang="en-US" dirty="0"/>
              <a:t>and </a:t>
            </a:r>
            <a:r>
              <a:rPr lang="en-US" dirty="0">
                <a:sym typeface="Symbol" charset="0"/>
              </a:rPr>
              <a:t> and  are scalar multipliers</a:t>
            </a:r>
            <a:endParaRPr lang="en-US" dirty="0"/>
          </a:p>
          <a:p>
            <a:r>
              <a:rPr lang="en-US" dirty="0"/>
              <a:t>Not a linear operator (why?):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en-US" i="1" dirty="0">
                <a:latin typeface="Times New Roman"/>
                <a:cs typeface="Times New Roman"/>
              </a:rPr>
              <a:t>g </a:t>
            </a:r>
            <a:r>
              <a:rPr lang="en-US" dirty="0">
                <a:latin typeface="Times New Roman"/>
                <a:cs typeface="Times New Roman"/>
              </a:rPr>
              <a:t>=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>
                <a:latin typeface="Times New Roman"/>
                <a:cs typeface="Times New Roman"/>
              </a:rPr>
              <a:t>( </a:t>
            </a:r>
            <a:r>
              <a:rPr lang="en-US" i="1" dirty="0">
                <a:latin typeface="Times New Roman"/>
                <a:cs typeface="Times New Roman"/>
              </a:rPr>
              <a:t>f </a:t>
            </a:r>
            <a:r>
              <a:rPr lang="en-US" dirty="0">
                <a:latin typeface="Times New Roman"/>
                <a:cs typeface="Times New Roman"/>
              </a:rPr>
              <a:t>) = </a:t>
            </a:r>
            <a:r>
              <a:rPr lang="en-US" i="1" dirty="0">
                <a:latin typeface="Times New Roman"/>
                <a:cs typeface="Times New Roman"/>
              </a:rPr>
              <a:t>af </a:t>
            </a:r>
            <a:r>
              <a:rPr lang="en-US" dirty="0">
                <a:latin typeface="Times New Roman"/>
                <a:cs typeface="Times New Roman"/>
              </a:rPr>
              <a:t>+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A135-E199-4545-8827-B96E4C1282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835650" y="1644650"/>
            <a:ext cx="1552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rgbClr val="007F01"/>
                </a:solidFill>
                <a:latin typeface="+mn-lt"/>
              </a:rPr>
              <a:t>“I</a:t>
            </a:r>
            <a:r>
              <a:rPr lang="en-US" sz="1800" dirty="0">
                <a:solidFill>
                  <a:srgbClr val="007F01"/>
                </a:solidFill>
                <a:latin typeface="+mn-lt"/>
              </a:rPr>
              <a:t>f and only if</a:t>
            </a:r>
            <a:r>
              <a:rPr lang="en-US" altLang="ja-JP" sz="1800" dirty="0">
                <a:solidFill>
                  <a:srgbClr val="007F01"/>
                </a:solidFill>
                <a:latin typeface="+mn-lt"/>
              </a:rPr>
              <a:t>”</a:t>
            </a:r>
            <a:endParaRPr lang="en-US" sz="1800" dirty="0">
              <a:solidFill>
                <a:srgbClr val="007F01"/>
              </a:solidFill>
              <a:latin typeface="+mn-lt"/>
            </a:endParaRP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H="1">
            <a:off x="5105400" y="1854543"/>
            <a:ext cx="838200" cy="152400"/>
          </a:xfrm>
          <a:prstGeom prst="line">
            <a:avLst/>
          </a:prstGeom>
          <a:noFill/>
          <a:ln w="9525">
            <a:solidFill>
              <a:srgbClr val="007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Canny Edge Detector, contd.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Edges are now properly located and 1 pixel wide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But noise leads to false edges, and </a:t>
            </a:r>
            <a:r>
              <a:rPr lang="en-US" sz="2400" dirty="0" err="1"/>
              <a:t>noise+blur</a:t>
            </a:r>
            <a:r>
              <a:rPr lang="en-US" sz="2400" dirty="0"/>
              <a:t> lead to missing edges.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Help this with 2 thresholds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high threshold does not get many false edges, and a low threshold does not miss many edges.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a </a:t>
            </a:r>
            <a:r>
              <a:rPr lang="en-US" altLang="ja-JP" sz="2000" dirty="0"/>
              <a:t>“</a:t>
            </a:r>
            <a:r>
              <a:rPr lang="en-US" sz="2000" dirty="0"/>
              <a:t>flood fill</a:t>
            </a:r>
            <a:r>
              <a:rPr lang="en-US" altLang="ja-JP" sz="2000" dirty="0"/>
              <a:t>”</a:t>
            </a:r>
            <a:r>
              <a:rPr lang="en-US" sz="2000" dirty="0"/>
              <a:t> on the low threshold result, seeded by the high-threshold result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Only flood fill along </a:t>
            </a:r>
            <a:r>
              <a:rPr lang="en-US" sz="1800" dirty="0" err="1"/>
              <a:t>isophotes</a:t>
            </a:r>
            <a:endParaRPr lang="en-US" sz="1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2B72-79FE-7E4C-9C1C-89DC3952433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Quiz 4 next class, no quiz next Monday.</a:t>
            </a:r>
          </a:p>
          <a:p>
            <a:r>
              <a:rPr lang="en-US" sz="2800" dirty="0"/>
              <a:t>HW2 due Tuesday night, Feb. 11</a:t>
            </a:r>
          </a:p>
          <a:p>
            <a:pPr lvl="1"/>
            <a:r>
              <a:rPr lang="en-US" sz="2400" dirty="0"/>
              <a:t>You should try get it done this week, over the weekend at the latest.</a:t>
            </a:r>
          </a:p>
          <a:p>
            <a:pPr lvl="1"/>
            <a:r>
              <a:rPr lang="en-US" sz="2400" dirty="0"/>
              <a:t>Help stops at 5pm on 11</a:t>
            </a:r>
            <a:r>
              <a:rPr lang="en-US" sz="2400" baseline="30000" dirty="0"/>
              <a:t>th</a:t>
            </a:r>
            <a:endParaRPr lang="en-US" sz="2400" dirty="0"/>
          </a:p>
          <a:p>
            <a:pPr lvl="1"/>
            <a:r>
              <a:rPr lang="en-US" sz="2400" dirty="0"/>
              <a:t>You can commit to </a:t>
            </a:r>
            <a:r>
              <a:rPr lang="en-US" sz="2400" dirty="0" err="1"/>
              <a:t>svn</a:t>
            </a:r>
            <a:r>
              <a:rPr lang="en-US" sz="2400" dirty="0"/>
              <a:t> up until midnight</a:t>
            </a:r>
          </a:p>
          <a:p>
            <a:pPr lvl="1"/>
            <a:r>
              <a:rPr lang="en-US" sz="2400" dirty="0"/>
              <a:t>Be sure to double check that everything is on our </a:t>
            </a:r>
            <a:r>
              <a:rPr lang="en-US" sz="2400" dirty="0" err="1"/>
              <a:t>svn</a:t>
            </a:r>
            <a:r>
              <a:rPr lang="en-US" sz="2400" dirty="0"/>
              <a:t> server (instructions at the end of the assignment).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ED8-FD0E-CD46-9359-AF47C88E58D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Kernel Operators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61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Kernel (</a:t>
            </a:r>
            <a:r>
              <a:rPr lang="en-US" sz="2800" i="1" dirty="0">
                <a:latin typeface="Times New Roman"/>
                <a:cs typeface="Times New Roman"/>
              </a:rPr>
              <a:t>h</a:t>
            </a:r>
            <a:r>
              <a:rPr lang="en-US" sz="2800" dirty="0"/>
              <a:t>) =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	</a:t>
            </a:r>
            <a:r>
              <a:rPr lang="en-US" altLang="ja-JP" sz="2800" dirty="0"/>
              <a:t>“</a:t>
            </a:r>
            <a:r>
              <a:rPr lang="en-US" sz="2800" dirty="0"/>
              <a:t>small image</a:t>
            </a:r>
            <a:r>
              <a:rPr lang="en-US" altLang="ja-JP" sz="2800" dirty="0"/>
              <a:t>”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Often 3x3 or 5x5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Correlated with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800" dirty="0"/>
              <a:t>	a </a:t>
            </a:r>
            <a:r>
              <a:rPr lang="en-US" altLang="ja-JP" sz="2800" dirty="0"/>
              <a:t>“</a:t>
            </a:r>
            <a:r>
              <a:rPr lang="en-US" sz="2800" dirty="0"/>
              <a:t>normal</a:t>
            </a:r>
            <a:r>
              <a:rPr lang="en-US" altLang="ja-JP" sz="2800" dirty="0"/>
              <a:t>”</a:t>
            </a:r>
            <a:r>
              <a:rPr lang="en-US" sz="2800" dirty="0"/>
              <a:t> image ( </a:t>
            </a:r>
            <a:r>
              <a:rPr lang="en-US" sz="2800" i="1" dirty="0">
                <a:latin typeface="Times New Roman"/>
                <a:cs typeface="Times New Roman"/>
              </a:rPr>
              <a:t>f</a:t>
            </a:r>
            <a:r>
              <a:rPr lang="en-US" sz="2800" dirty="0"/>
              <a:t> 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Implied correlation (sum of products) makes a kernel an operator.  A </a:t>
            </a:r>
            <a:r>
              <a:rPr lang="en-US" sz="2800" i="1" dirty="0"/>
              <a:t>linear</a:t>
            </a:r>
            <a:r>
              <a:rPr lang="en-US" sz="2800" dirty="0"/>
              <a:t> operator.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Note:  This use of correlation is often mislabeled as convolution in the literature.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Any linear operator applied to an image can be approximated with correlation.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189-56F0-7D48-8ACF-F9D0D95BB648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85316"/>
              </p:ext>
            </p:extLst>
          </p:nvPr>
        </p:nvGraphicFramePr>
        <p:xfrm>
          <a:off x="6553200" y="1371600"/>
          <a:ext cx="2286000" cy="2286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i="0" baseline="-25000" dirty="0">
                          <a:latin typeface="+mn-lt"/>
                          <a:cs typeface="+mn-cs"/>
                        </a:rPr>
                        <a:t>4</a:t>
                      </a:r>
                      <a:r>
                        <a:rPr lang="en-US" baseline="-25000" dirty="0"/>
                        <a:t>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i="0" baseline="-25000" dirty="0">
                          <a:latin typeface="+mn-lt"/>
                          <a:cs typeface="+mn-cs"/>
                        </a:rPr>
                        <a:t>4</a:t>
                      </a:r>
                      <a:r>
                        <a:rPr lang="en-US" baseline="-25000" dirty="0"/>
                        <a:t>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i="0" baseline="-25000" dirty="0">
                          <a:latin typeface="+mn-lt"/>
                          <a:cs typeface="+mn-cs"/>
                        </a:rPr>
                        <a:t>4</a:t>
                      </a:r>
                      <a:r>
                        <a:rPr lang="en-US" baseline="-25000" dirty="0"/>
                        <a:t>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i="0" baseline="-25000" dirty="0">
                          <a:latin typeface="+mn-lt"/>
                          <a:cs typeface="+mn-cs"/>
                        </a:rPr>
                        <a:t>4</a:t>
                      </a:r>
                      <a:r>
                        <a:rPr lang="en-US" baseline="-25000" dirty="0"/>
                        <a:t>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0,4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1,4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2,4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3,4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i="0" baseline="-25000" dirty="0">
                          <a:latin typeface="+mn-lt"/>
                          <a:cs typeface="+mn-cs"/>
                        </a:rPr>
                        <a:t>4</a:t>
                      </a:r>
                      <a:r>
                        <a:rPr lang="en-US" baseline="-25000" dirty="0"/>
                        <a:t>,4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61402"/>
              </p:ext>
            </p:extLst>
          </p:nvPr>
        </p:nvGraphicFramePr>
        <p:xfrm>
          <a:off x="3505200" y="1371600"/>
          <a:ext cx="1371600" cy="137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-1,-1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0,-1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1,-1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-1,0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0,0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1,0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-1,1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0,1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baseline="-25000" dirty="0"/>
                        <a:t>1,1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urved Down Arrow 1"/>
          <p:cNvSpPr/>
          <p:nvPr/>
        </p:nvSpPr>
        <p:spPr>
          <a:xfrm>
            <a:off x="4114800" y="1371600"/>
            <a:ext cx="3276600" cy="533400"/>
          </a:xfrm>
          <a:prstGeom prst="curvedDownArrow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07 -0.04954 C 0.10782 -0.06088 0.13577 -0.0669 0.16493 -0.0669 C 0.19827 -0.0669 0.225 -0.06088 0.24375 -0.04954 L 0.33316 5.55112E-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16 5.55112E-17 L 0.43334 5.55112E-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4 5.55112E-17 L 0.33334 0.0666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0.06667 L 0.43334 0.0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4 0.06667 L 0.33334 0.1333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0.13333 L 0.43334 0.133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34 0.13333 C 0.4132 0.15578 0.39324 0.17847 0.34515 0.18958 C 0.29706 0.20069 0.20244 0.23194 0.14497 0.19976 C 0.08751 0.16759 0.02501 0.03055 0.00035 -0.00324 " pathEditMode="relative" ptsTypes="aa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Kernels for Derivatives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800" dirty="0"/>
              <a:t>Task:  estimate partial spatial derivatives</a:t>
            </a:r>
          </a:p>
          <a:p>
            <a:r>
              <a:rPr lang="en-US" sz="2800" dirty="0"/>
              <a:t>Solution:  numerical approximation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[ </a:t>
            </a:r>
            <a:r>
              <a:rPr lang="en-US" sz="2400" i="1" dirty="0">
                <a:latin typeface="Times New Roman"/>
                <a:cs typeface="Times New Roman"/>
              </a:rPr>
              <a:t>f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 </a:t>
            </a:r>
            <a:r>
              <a:rPr lang="en-US" sz="2400" dirty="0">
                <a:latin typeface="Times New Roman"/>
                <a:cs typeface="Times New Roman"/>
              </a:rPr>
              <a:t>+ 1) - </a:t>
            </a:r>
            <a:r>
              <a:rPr lang="en-US" sz="2400" i="1" dirty="0">
                <a:latin typeface="Times New Roman"/>
                <a:cs typeface="Times New Roman"/>
              </a:rPr>
              <a:t>f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</a:t>
            </a:r>
            <a:r>
              <a:rPr lang="en-US" sz="2400" dirty="0">
                <a:latin typeface="Times New Roman"/>
                <a:cs typeface="Times New Roman"/>
              </a:rPr>
              <a:t>) ]/1</a:t>
            </a:r>
          </a:p>
          <a:p>
            <a:pPr lvl="2"/>
            <a:r>
              <a:rPr lang="en-US" sz="2000" dirty="0"/>
              <a:t>Really Bad choice:  not even symmetric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[ </a:t>
            </a:r>
            <a:r>
              <a:rPr lang="en-US" sz="2400" i="1" dirty="0">
                <a:latin typeface="Times New Roman"/>
                <a:cs typeface="Times New Roman"/>
              </a:rPr>
              <a:t>f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 </a:t>
            </a:r>
            <a:r>
              <a:rPr lang="en-US" sz="2400" dirty="0">
                <a:latin typeface="Times New Roman"/>
                <a:cs typeface="Times New Roman"/>
              </a:rPr>
              <a:t>+ 1) - </a:t>
            </a:r>
            <a:r>
              <a:rPr lang="en-US" sz="2400" i="1" dirty="0">
                <a:latin typeface="Times New Roman"/>
                <a:cs typeface="Times New Roman"/>
              </a:rPr>
              <a:t>f 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x - 1</a:t>
            </a:r>
            <a:r>
              <a:rPr lang="en-US" sz="2400" dirty="0">
                <a:latin typeface="Times New Roman"/>
                <a:cs typeface="Times New Roman"/>
              </a:rPr>
              <a:t>) ]/2</a:t>
            </a:r>
            <a:endParaRPr lang="en-US" sz="2400" dirty="0"/>
          </a:p>
          <a:p>
            <a:pPr lvl="2"/>
            <a:r>
              <a:rPr lang="en-US" sz="2000" dirty="0"/>
              <a:t>Still a bad choice: very sensitive to noise</a:t>
            </a:r>
          </a:p>
          <a:p>
            <a:pPr lvl="1"/>
            <a:r>
              <a:rPr lang="en-US" sz="2400" dirty="0"/>
              <a:t>We need to blur away the noise (only blur orthogonal to the direction of each partial):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3482-F02C-D240-9167-1712B2A1FC16}" type="slidenum">
              <a:rPr lang="en-US"/>
              <a:pPr/>
              <a:t>4</a:t>
            </a:fld>
            <a:endParaRPr lang="en-US"/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3811587" y="56388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010400" y="5410200"/>
            <a:ext cx="142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F01"/>
                </a:solidFill>
              </a:rPr>
              <a:t>The </a:t>
            </a:r>
            <a:r>
              <a:rPr lang="en-US" sz="1200" i="1" dirty="0" err="1">
                <a:solidFill>
                  <a:srgbClr val="007F01"/>
                </a:solidFill>
              </a:rPr>
              <a:t>Sobel</a:t>
            </a:r>
            <a:r>
              <a:rPr lang="en-US" sz="1200" dirty="0">
                <a:solidFill>
                  <a:srgbClr val="007F01"/>
                </a:solidFill>
              </a:rPr>
              <a:t> kernel</a:t>
            </a:r>
          </a:p>
          <a:p>
            <a:r>
              <a:rPr lang="en-US" sz="1200" dirty="0">
                <a:solidFill>
                  <a:srgbClr val="007F01"/>
                </a:solidFill>
              </a:rPr>
              <a:t>is center-weighted</a:t>
            </a: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 flipH="1">
            <a:off x="6248400" y="5638800"/>
            <a:ext cx="838200" cy="228600"/>
          </a:xfrm>
          <a:prstGeom prst="line">
            <a:avLst/>
          </a:prstGeom>
          <a:noFill/>
          <a:ln w="9525">
            <a:solidFill>
              <a:srgbClr val="007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40684"/>
              </p:ext>
            </p:extLst>
          </p:nvPr>
        </p:nvGraphicFramePr>
        <p:xfrm>
          <a:off x="1295400" y="5410200"/>
          <a:ext cx="22875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4" imgW="1536700" imgH="711200" progId="Equation.3">
                  <p:embed/>
                </p:oleObj>
              </mc:Choice>
              <mc:Fallback>
                <p:oleObj name="Equation" r:id="rId4" imgW="15367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5410200"/>
                        <a:ext cx="2287587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29048"/>
              </p:ext>
            </p:extLst>
          </p:nvPr>
        </p:nvGraphicFramePr>
        <p:xfrm>
          <a:off x="4552950" y="5410200"/>
          <a:ext cx="232410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6" imgW="1562100" imgH="711200" progId="Equation.3">
                  <p:embed/>
                </p:oleObj>
              </mc:Choice>
              <mc:Fallback>
                <p:oleObj name="Equation" r:id="rId6" imgW="15621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52950" y="5410200"/>
                        <a:ext cx="2324100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99536" y="6400800"/>
            <a:ext cx="1381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7F01"/>
                </a:solidFill>
              </a:rPr>
              <a:t>Correlation</a:t>
            </a:r>
          </a:p>
          <a:p>
            <a:r>
              <a:rPr lang="en-US" sz="1200" dirty="0">
                <a:solidFill>
                  <a:srgbClr val="007F01"/>
                </a:solidFill>
              </a:rPr>
              <a:t>(sum of products)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3234992" y="6014962"/>
            <a:ext cx="194008" cy="462038"/>
          </a:xfrm>
          <a:prstGeom prst="line">
            <a:avLst/>
          </a:prstGeom>
          <a:noFill/>
          <a:ln w="9525">
            <a:solidFill>
              <a:srgbClr val="007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Derivative Estimation #2:</a:t>
            </a:r>
            <a:br>
              <a:rPr lang="en-US"/>
            </a:br>
            <a:r>
              <a:rPr lang="en-US"/>
              <a:t>Use Function Fitting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Think of the image as a surface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gradient then fully specifies the orientation of the tangent planes at every point, and vice-versa.</a:t>
            </a:r>
          </a:p>
          <a:p>
            <a:pPr>
              <a:lnSpc>
                <a:spcPct val="90000"/>
              </a:lnSpc>
            </a:pPr>
            <a:r>
              <a:rPr lang="en-US" sz="2400"/>
              <a:t>So, fit a plane to the neighborhood around a point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plane gives you the gradient</a:t>
            </a:r>
          </a:p>
          <a:p>
            <a:pPr>
              <a:lnSpc>
                <a:spcPct val="90000"/>
              </a:lnSpc>
            </a:pPr>
            <a:r>
              <a:rPr lang="en-US" sz="2400"/>
              <a:t>The concept of fitting occurs frequently in machine vision.  Ex: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Gray values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Surfaces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Lines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Curves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Etc.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7998-2890-B540-B279-254FE4916B9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Derivative Estimation:  Derive a 3x3 Kernel by Fitting a Plane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40845"/>
            <a:ext cx="7772400" cy="49647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If you fit by minimizing squared error, and you use symbolic notation to generalize, you get: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headache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kernel that we intuitively guessed earlier: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9646-41F7-D949-A541-9B43E7383C3D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38853"/>
              </p:ext>
            </p:extLst>
          </p:nvPr>
        </p:nvGraphicFramePr>
        <p:xfrm>
          <a:off x="1219200" y="3215640"/>
          <a:ext cx="1097280" cy="822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1</a:t>
                      </a:r>
                    </a:p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-1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0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1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Representations of Images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40845"/>
            <a:ext cx="7772400" cy="1459555"/>
          </a:xfrm>
        </p:spPr>
        <p:txBody>
          <a:bodyPr>
            <a:normAutofit/>
          </a:bodyPr>
          <a:lstStyle/>
          <a:p>
            <a:r>
              <a:rPr lang="en-US" sz="2400" dirty="0"/>
              <a:t>Also called lexicographic representations</a:t>
            </a:r>
          </a:p>
          <a:p>
            <a:r>
              <a:rPr lang="en-US" sz="2400" dirty="0"/>
              <a:t>Linearize the image</a:t>
            </a:r>
          </a:p>
          <a:p>
            <a:pPr lvl="1"/>
            <a:r>
              <a:rPr lang="en-US" sz="2000" dirty="0"/>
              <a:t>Pixels have a single index (that starts at 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4FD1-BDE2-BF43-9B1E-5CF544BE48C6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73276"/>
              </p:ext>
            </p:extLst>
          </p:nvPr>
        </p:nvGraphicFramePr>
        <p:xfrm>
          <a:off x="152400" y="4114800"/>
          <a:ext cx="1828800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3,0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3,1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3,2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3,3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991600"/>
              </p:ext>
            </p:extLst>
          </p:nvPr>
        </p:nvGraphicFramePr>
        <p:xfrm>
          <a:off x="2667000" y="4114800"/>
          <a:ext cx="1828800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3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4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5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6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7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8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9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10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11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12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13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14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baseline="-25000" dirty="0"/>
                        <a:t>15</a:t>
                      </a:r>
                      <a:endParaRPr lang="en-US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96041"/>
              </p:ext>
            </p:extLst>
          </p:nvPr>
        </p:nvGraphicFramePr>
        <p:xfrm>
          <a:off x="5334000" y="3581400"/>
          <a:ext cx="1828800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7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4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6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1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3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5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9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0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8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1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4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5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2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0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7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latin typeface="Times New Roman"/>
                          <a:cs typeface="Times New Roman"/>
                        </a:rPr>
                        <a:t>2</a:t>
                      </a:r>
                      <a:endParaRPr lang="en-US" i="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76879"/>
              </p:ext>
            </p:extLst>
          </p:nvPr>
        </p:nvGraphicFramePr>
        <p:xfrm>
          <a:off x="7829550" y="2209800"/>
          <a:ext cx="798513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4" imgW="520700" imgH="3022600" progId="Equation.3">
                  <p:embed/>
                </p:oleObj>
              </mc:Choice>
              <mc:Fallback>
                <p:oleObj name="Equation" r:id="rId4" imgW="520700" imgH="302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9550" y="2209800"/>
                        <a:ext cx="798513" cy="463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791200" y="3124200"/>
            <a:ext cx="635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F01"/>
                </a:solidFill>
                <a:latin typeface="Times New Roman"/>
                <a:cs typeface="Times New Roman"/>
              </a:rPr>
              <a:t>F</a:t>
            </a:r>
            <a:r>
              <a:rPr lang="en-US" sz="1800" baseline="-25000" dirty="0">
                <a:solidFill>
                  <a:srgbClr val="007F01"/>
                </a:solidFill>
                <a:latin typeface="Times New Roman"/>
                <a:cs typeface="Times New Roman"/>
              </a:rPr>
              <a:t>0</a:t>
            </a:r>
            <a:r>
              <a:rPr lang="en-US" sz="1800" dirty="0">
                <a:solidFill>
                  <a:srgbClr val="007F01"/>
                </a:solidFill>
                <a:latin typeface="Times New Roman"/>
                <a:cs typeface="Times New Roman"/>
              </a:rPr>
              <a:t>=7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5638800" y="3352800"/>
            <a:ext cx="228600" cy="381000"/>
          </a:xfrm>
          <a:prstGeom prst="line">
            <a:avLst/>
          </a:prstGeom>
          <a:noFill/>
          <a:ln w="9525">
            <a:solidFill>
              <a:srgbClr val="007F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091535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of coordinates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057400" y="4800600"/>
            <a:ext cx="533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861" name="AutoShape 5"/>
          <p:cNvSpPr>
            <a:spLocks noChangeArrowheads="1"/>
          </p:cNvSpPr>
          <p:nvPr/>
        </p:nvSpPr>
        <p:spPr bwMode="auto">
          <a:xfrm>
            <a:off x="2743200" y="3048000"/>
            <a:ext cx="1752600" cy="990600"/>
          </a:xfrm>
          <a:prstGeom prst="wedgeEllipseCallout">
            <a:avLst>
              <a:gd name="adj1" fmla="val -34550"/>
              <a:gd name="adj2" fmla="val 81946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>
                <a:latin typeface="+mn-lt"/>
              </a:rPr>
              <a:t>0 is the</a:t>
            </a:r>
          </a:p>
          <a:p>
            <a:pPr algn="ctr"/>
            <a:r>
              <a:rPr lang="en-US" sz="2000" dirty="0">
                <a:latin typeface="+mn-lt"/>
              </a:rPr>
              <a:t>Lexicographic</a:t>
            </a:r>
          </a:p>
          <a:p>
            <a:pPr algn="ctr"/>
            <a:r>
              <a:rPr lang="en-US" sz="2000" dirty="0">
                <a:latin typeface="+mn-lt"/>
              </a:rPr>
              <a:t>index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5569803"/>
            <a:ext cx="2135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Vector listing</a:t>
            </a:r>
          </a:p>
          <a:p>
            <a:pPr algn="ctr"/>
            <a:r>
              <a:rPr lang="en-US" dirty="0"/>
              <a:t>of pixel values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239000" y="4267200"/>
            <a:ext cx="533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49861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Representations of Kernels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705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Can also linearize a kernel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Linearization is unique for each pixel coordinate and for each image size.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pixel coordinate (1,2) (i.e. pixel </a:t>
            </a:r>
            <a:r>
              <a:rPr lang="en-US" sz="2000" i="1" dirty="0">
                <a:latin typeface="Times New Roman"/>
                <a:cs typeface="Times New Roman"/>
              </a:rPr>
              <a:t>F</a:t>
            </a:r>
            <a:r>
              <a:rPr lang="en-US" sz="2000" baseline="-25000" dirty="0">
                <a:latin typeface="Times New Roman"/>
                <a:cs typeface="Times New Roman"/>
              </a:rPr>
              <a:t>9</a:t>
            </a:r>
            <a:r>
              <a:rPr lang="en-US" sz="2000" dirty="0"/>
              <a:t>) in our image: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Can combine the kernel vectors for each of the pixels into a single lexicographic kernel matrix (</a:t>
            </a:r>
            <a:r>
              <a:rPr lang="en-US" sz="2400" i="1" dirty="0">
                <a:latin typeface="Times New Roman"/>
                <a:cs typeface="Times New Roman"/>
              </a:rPr>
              <a:t>H</a:t>
            </a:r>
            <a:r>
              <a:rPr 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 is </a:t>
            </a:r>
            <a:r>
              <a:rPr lang="en-US" sz="2400" i="1" dirty="0" err="1"/>
              <a:t>circulant</a:t>
            </a:r>
            <a:r>
              <a:rPr lang="en-US" sz="2400" dirty="0"/>
              <a:t> (columns are rotations of one another).  Why?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8319-E292-D543-AE74-86413F11C195}" type="slidenum">
              <a:rPr lang="en-US"/>
              <a:pPr/>
              <a:t>8</a:t>
            </a:fld>
            <a:endParaRPr lang="en-US"/>
          </a:p>
        </p:txBody>
      </p:sp>
      <p:sp>
        <p:nvSpPr>
          <p:cNvPr id="251916" name="AutoShape 12"/>
          <p:cNvSpPr>
            <a:spLocks noChangeArrowheads="1"/>
          </p:cNvSpPr>
          <p:nvPr/>
        </p:nvSpPr>
        <p:spPr bwMode="auto">
          <a:xfrm>
            <a:off x="6019800" y="1066800"/>
            <a:ext cx="1676400" cy="1219200"/>
          </a:xfrm>
          <a:prstGeom prst="wedgeEllipseCallout">
            <a:avLst>
              <a:gd name="adj1" fmla="val 57189"/>
              <a:gd name="adj2" fmla="val 83314"/>
            </a:avLst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+mn-lt"/>
              </a:rPr>
              <a:t>This is</a:t>
            </a:r>
          </a:p>
          <a:p>
            <a:pPr algn="ctr"/>
            <a:r>
              <a:rPr lang="en-US" dirty="0">
                <a:latin typeface="+mn-lt"/>
              </a:rPr>
              <a:t>HUGE</a:t>
            </a:r>
          </a:p>
          <a:p>
            <a:pPr algn="ctr"/>
            <a:r>
              <a:rPr lang="en-US" dirty="0">
                <a:latin typeface="+mn-lt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baseline="30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+mn-lt"/>
              </a:rPr>
              <a:t>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11836"/>
              </p:ext>
            </p:extLst>
          </p:nvPr>
        </p:nvGraphicFramePr>
        <p:xfrm>
          <a:off x="152400" y="3581400"/>
          <a:ext cx="1097280" cy="1097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0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1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2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3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4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5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6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7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8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9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10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11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12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13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14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en-US" sz="1200" baseline="-25000" dirty="0"/>
                        <a:t>15</a:t>
                      </a:r>
                      <a:endParaRPr lang="en-US" sz="1200" dirty="0"/>
                    </a:p>
                  </a:txBody>
                  <a:tcPr marL="0" marR="0" marT="0" marB="0"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3821"/>
              </p:ext>
            </p:extLst>
          </p:nvPr>
        </p:nvGraphicFramePr>
        <p:xfrm>
          <a:off x="1600200" y="3733800"/>
          <a:ext cx="1097280" cy="822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lang="en-US" dirty="0">
                          <a:latin typeface="Times New Roman"/>
                          <a:cs typeface="Times New Roman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-3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-5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4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accent1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6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-7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9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8</a:t>
                      </a:r>
                      <a:endParaRPr lang="en-US" dirty="0"/>
                    </a:p>
                  </a:txBody>
                  <a:tcPr marL="0" marR="0" marT="0" marB="0" anchor="ctr">
                    <a:solidFill>
                      <a:schemeClr val="bg2"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35160"/>
              </p:ext>
            </p:extLst>
          </p:nvPr>
        </p:nvGraphicFramePr>
        <p:xfrm>
          <a:off x="2865120" y="3581400"/>
          <a:ext cx="4297680" cy="94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4" imgW="3581400" imgH="787400" progId="Equation.3">
                  <p:embed/>
                </p:oleObj>
              </mc:Choice>
              <mc:Fallback>
                <p:oleObj name="Equation" r:id="rId4" imgW="35814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5120" y="3581400"/>
                        <a:ext cx="4297680" cy="944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299960" y="2148840"/>
            <a:ext cx="1767840" cy="4240292"/>
            <a:chOff x="7299960" y="2148840"/>
            <a:chExt cx="1767840" cy="4240292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6062491"/>
                </p:ext>
              </p:extLst>
            </p:nvPr>
          </p:nvGraphicFramePr>
          <p:xfrm>
            <a:off x="7299960" y="2148840"/>
            <a:ext cx="1767840" cy="3718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1" name="Equation" r:id="rId6" imgW="1473200" imgH="3098800" progId="Equation.3">
                    <p:embed/>
                  </p:oleObj>
                </mc:Choice>
                <mc:Fallback>
                  <p:oleObj name="Equation" r:id="rId6" imgW="1473200" imgH="3098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299960" y="2148840"/>
                          <a:ext cx="1767840" cy="3718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7620000" y="5785768"/>
              <a:ext cx="1447800" cy="603364"/>
              <a:chOff x="7620000" y="5785768"/>
              <a:chExt cx="1447800" cy="603364"/>
            </a:xfrm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7620000" y="6019800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7F01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800" baseline="-25000" dirty="0">
                    <a:solidFill>
                      <a:srgbClr val="007F01"/>
                    </a:solidFill>
                    <a:latin typeface="Times New Roman"/>
                    <a:cs typeface="Times New Roman"/>
                  </a:rPr>
                  <a:t>5</a:t>
                </a:r>
                <a:r>
                  <a:rPr lang="en-US" sz="1800" dirty="0">
                    <a:solidFill>
                      <a:srgbClr val="007F01"/>
                    </a:solidFill>
                    <a:latin typeface="Times New Roman"/>
                    <a:cs typeface="Times New Roman"/>
                  </a:rPr>
                  <a:t>     H</a:t>
                </a:r>
                <a:r>
                  <a:rPr lang="en-US" sz="1800" baseline="-25000" dirty="0">
                    <a:solidFill>
                      <a:srgbClr val="007F01"/>
                    </a:solidFill>
                    <a:latin typeface="Times New Roman"/>
                    <a:cs typeface="Times New Roman"/>
                  </a:rPr>
                  <a:t>9   </a:t>
                </a:r>
                <a:r>
                  <a:rPr lang="en-US" sz="1800" dirty="0">
                    <a:solidFill>
                      <a:srgbClr val="007F01"/>
                    </a:solidFill>
                    <a:latin typeface="Times New Roman"/>
                    <a:cs typeface="Times New Roman"/>
                  </a:rPr>
                  <a:t>H</a:t>
                </a:r>
                <a:r>
                  <a:rPr lang="en-US" sz="1800" baseline="-25000" dirty="0">
                    <a:solidFill>
                      <a:srgbClr val="007F01"/>
                    </a:solidFill>
                    <a:latin typeface="Times New Roman"/>
                    <a:cs typeface="Times New Roman"/>
                  </a:rPr>
                  <a:t>10</a:t>
                </a:r>
                <a:endParaRPr lang="en-US" sz="1800" dirty="0">
                  <a:solidFill>
                    <a:srgbClr val="007F0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 flipV="1">
                <a:off x="7848600" y="5791200"/>
                <a:ext cx="152400" cy="304800"/>
              </a:xfrm>
              <a:prstGeom prst="line">
                <a:avLst/>
              </a:prstGeom>
              <a:noFill/>
              <a:ln w="9525">
                <a:solidFill>
                  <a:srgbClr val="007F0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8382000" y="5785768"/>
                <a:ext cx="23727" cy="310232"/>
              </a:xfrm>
              <a:prstGeom prst="line">
                <a:avLst/>
              </a:prstGeom>
              <a:noFill/>
              <a:ln w="9525">
                <a:solidFill>
                  <a:srgbClr val="007F0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V="1">
                <a:off x="8686800" y="5791200"/>
                <a:ext cx="0" cy="304800"/>
              </a:xfrm>
              <a:prstGeom prst="line">
                <a:avLst/>
              </a:prstGeom>
              <a:noFill/>
              <a:ln w="9525">
                <a:solidFill>
                  <a:srgbClr val="007F0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Lexicographic Representations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becomes matrix multiplication!</a:t>
            </a:r>
          </a:p>
          <a:p>
            <a:r>
              <a:rPr lang="en-US" dirty="0"/>
              <a:t>Great conceptual tool for proving theorems</a:t>
            </a:r>
          </a:p>
          <a:p>
            <a:r>
              <a:rPr lang="en-US" i="1" dirty="0">
                <a:latin typeface="Times New Roman"/>
                <a:cs typeface="Times New Roman"/>
              </a:rPr>
              <a:t>H</a:t>
            </a:r>
            <a:r>
              <a:rPr lang="en-US" dirty="0"/>
              <a:t> is almost never computed or written out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84E5-6349-C84A-9226-C65ABAEA04C8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G 20 Light Blue Perspective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FFFF66"/>
      </a:lt2>
      <a:accent1>
        <a:srgbClr val="FF8000"/>
      </a:accent1>
      <a:accent2>
        <a:srgbClr val="71685A"/>
      </a:accent2>
      <a:accent3>
        <a:srgbClr val="F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414100"/>
      </a:hlink>
      <a:folHlink>
        <a:srgbClr val="5252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G 20 Light Blue Perspective" id="{5AC1C4FA-7A36-1D43-80F5-462204DC1D52}" vid="{6B995E09-5273-E04E-8EC3-1BDD75B423E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 20 Light Blue Perspective</Template>
  <TotalTime>13968</TotalTime>
  <Words>1611</Words>
  <Application>Microsoft Macintosh PowerPoint</Application>
  <PresentationFormat>On-screen Show (4:3)</PresentationFormat>
  <Paragraphs>377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JG 20 Light Blue Perspective</vt:lpstr>
      <vt:lpstr>Equation</vt:lpstr>
      <vt:lpstr>Lecture 6 Linear Processing  ch. 5 of Machine Vision by Wesley E. Snyder &amp; Hairong Qi</vt:lpstr>
      <vt:lpstr>Linear Operators</vt:lpstr>
      <vt:lpstr>Kernel Operators</vt:lpstr>
      <vt:lpstr>Kernels for Derivatives</vt:lpstr>
      <vt:lpstr>Derivative Estimation #2: Use Function Fitting</vt:lpstr>
      <vt:lpstr>Derivative Estimation:  Derive a 3x3 Kernel by Fitting a Plane</vt:lpstr>
      <vt:lpstr>Vector Representations of Images</vt:lpstr>
      <vt:lpstr>Vector Representations of Kernels</vt:lpstr>
      <vt:lpstr>Convolution in Lexicographic Representations</vt:lpstr>
      <vt:lpstr>Basis Vectors for (Sub)Images</vt:lpstr>
      <vt:lpstr>Edge Detection (VERY IMPORTANT)</vt:lpstr>
      <vt:lpstr>Edge Detection</vt:lpstr>
      <vt:lpstr>Convolving w/ Fourier</vt:lpstr>
      <vt:lpstr>Image Pyramids</vt:lpstr>
      <vt:lpstr>Scale Space</vt:lpstr>
      <vt:lpstr>Quad/Oc Trees</vt:lpstr>
      <vt:lpstr>Gaussian Scale Space</vt:lpstr>
      <vt:lpstr>How do People Do It?</vt:lpstr>
      <vt:lpstr>Canny Edge Detector</vt:lpstr>
      <vt:lpstr>Canny Edge Detector, contd.</vt:lpstr>
      <vt:lpstr>Reminders</vt:lpstr>
    </vt:vector>
  </TitlesOfParts>
  <Company>CMU Robotics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In Medical Image Analysis</dc:title>
  <dc:creator>John Galeotti</dc:creator>
  <cp:lastModifiedBy>John Michael Galeotti</cp:lastModifiedBy>
  <cp:revision>211</cp:revision>
  <cp:lastPrinted>2020-02-03T18:57:17Z</cp:lastPrinted>
  <dcterms:created xsi:type="dcterms:W3CDTF">2008-01-12T23:25:59Z</dcterms:created>
  <dcterms:modified xsi:type="dcterms:W3CDTF">2020-02-03T18:57:18Z</dcterms:modified>
</cp:coreProperties>
</file>