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843" r:id="rId1"/>
  </p:sldMasterIdLst>
  <p:notesMasterIdLst>
    <p:notesMasterId r:id="rId34"/>
  </p:notesMasterIdLst>
  <p:handoutMasterIdLst>
    <p:handoutMasterId r:id="rId35"/>
  </p:handoutMasterIdLst>
  <p:sldIdLst>
    <p:sldId id="259" r:id="rId2"/>
    <p:sldId id="356" r:id="rId3"/>
    <p:sldId id="357" r:id="rId4"/>
    <p:sldId id="358" r:id="rId5"/>
    <p:sldId id="359" r:id="rId6"/>
    <p:sldId id="377" r:id="rId7"/>
    <p:sldId id="339" r:id="rId8"/>
    <p:sldId id="360" r:id="rId9"/>
    <p:sldId id="361" r:id="rId10"/>
    <p:sldId id="362" r:id="rId11"/>
    <p:sldId id="364" r:id="rId12"/>
    <p:sldId id="366" r:id="rId13"/>
    <p:sldId id="367" r:id="rId14"/>
    <p:sldId id="378" r:id="rId15"/>
    <p:sldId id="370" r:id="rId16"/>
    <p:sldId id="368" r:id="rId17"/>
    <p:sldId id="371" r:id="rId18"/>
    <p:sldId id="372" r:id="rId19"/>
    <p:sldId id="369" r:id="rId20"/>
    <p:sldId id="341" r:id="rId21"/>
    <p:sldId id="343" r:id="rId22"/>
    <p:sldId id="342" r:id="rId23"/>
    <p:sldId id="344" r:id="rId24"/>
    <p:sldId id="346" r:id="rId25"/>
    <p:sldId id="345" r:id="rId26"/>
    <p:sldId id="347" r:id="rId27"/>
    <p:sldId id="349" r:id="rId28"/>
    <p:sldId id="350" r:id="rId29"/>
    <p:sldId id="352" r:id="rId30"/>
    <p:sldId id="353" r:id="rId31"/>
    <p:sldId id="354" r:id="rId32"/>
    <p:sldId id="355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800080"/>
    <a:srgbClr val="FF8000"/>
    <a:srgbClr val="00FFFF"/>
    <a:srgbClr val="FF0000"/>
    <a:srgbClr val="00FF00"/>
    <a:srgbClr val="0000FF"/>
    <a:srgbClr val="FFFFFF"/>
    <a:srgbClr val="FFFF00"/>
    <a:srgbClr val="007F01"/>
    <a:srgbClr val="AF6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7" autoAdjust="0"/>
    <p:restoredTop sz="85306" autoAdjust="0"/>
  </p:normalViewPr>
  <p:slideViewPr>
    <p:cSldViewPr>
      <p:cViewPr varScale="1">
        <p:scale>
          <a:sx n="108" d="100"/>
          <a:sy n="108" d="100"/>
        </p:scale>
        <p:origin x="177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33A7EF-9EF2-024D-8DBE-9EC910DDE2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67BDA2-8D1A-BF40-8B64-86C8E38301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988EA8-5D74-9F4F-831D-345E969F93E8}" type="slidenum">
              <a:rPr lang="en-US"/>
              <a:pPr/>
              <a:t>1</a:t>
            </a:fld>
            <a:endParaRPr lang="en-US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 To print these slides in </a:t>
            </a:r>
            <a:r>
              <a:rPr lang="en-US" dirty="0" err="1"/>
              <a:t>grayscale</a:t>
            </a:r>
            <a:r>
              <a:rPr lang="en-US" dirty="0"/>
              <a:t> (e.g., on a laser printer), first change the Theme Background to “Style 1” (i.e., dark text on white background), and then tell PowerPoint’s print dialog that the “Output” is “</a:t>
            </a:r>
            <a:r>
              <a:rPr lang="en-US" dirty="0" err="1"/>
              <a:t>Grayscale</a:t>
            </a:r>
            <a:r>
              <a:rPr lang="en-US" dirty="0"/>
              <a:t>.”  Everything should be clearly legible then.  This is how I also generate the .</a:t>
            </a:r>
            <a:r>
              <a:rPr lang="en-US" dirty="0" err="1"/>
              <a:t>pdf</a:t>
            </a:r>
            <a:r>
              <a:rPr lang="en-US" dirty="0"/>
              <a:t> handouts.</a:t>
            </a:r>
          </a:p>
        </p:txBody>
      </p:sp>
    </p:spTree>
    <p:extLst>
      <p:ext uri="{BB962C8B-B14F-4D97-AF65-F5344CB8AC3E}">
        <p14:creationId xmlns:p14="http://schemas.microsoft.com/office/powerpoint/2010/main" val="860250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AF9B13-D851-CD46-845D-C21F1F86DBF8}" type="slidenum">
              <a:rPr lang="en-US"/>
              <a:pPr/>
              <a:t>10</a:t>
            </a:fld>
            <a:endParaRPr lang="en-US"/>
          </a:p>
        </p:txBody>
      </p:sp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Gradient is always normal to isophotes</a:t>
            </a:r>
          </a:p>
        </p:txBody>
      </p:sp>
    </p:spTree>
    <p:extLst>
      <p:ext uri="{BB962C8B-B14F-4D97-AF65-F5344CB8AC3E}">
        <p14:creationId xmlns:p14="http://schemas.microsoft.com/office/powerpoint/2010/main" val="364464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CE64BF-7645-264C-9C93-888343AAE31A}" type="slidenum">
              <a:rPr lang="en-US"/>
              <a:pPr/>
              <a:t>11</a:t>
            </a:fld>
            <a:endParaRPr lang="en-US"/>
          </a:p>
        </p:txBody>
      </p:sp>
      <p:sp>
        <p:nvSpPr>
          <p:cNvPr id="579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75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0B9C00-74B9-554B-A155-94583009F1B0}" type="slidenum">
              <a:rPr lang="en-US"/>
              <a:pPr/>
              <a:t>12</a:t>
            </a:fld>
            <a:endParaRPr lang="en-US"/>
          </a:p>
        </p:txBody>
      </p:sp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76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752E4A-6A88-4B48-A8E9-AD02E0E3B339}" type="slidenum">
              <a:rPr lang="en-US"/>
              <a:pPr/>
              <a:t>13</a:t>
            </a:fld>
            <a:endParaRPr lang="en-US"/>
          </a:p>
        </p:txBody>
      </p:sp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58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4C8D0F-41C1-2C47-80A9-4C48D47C4908}" type="slidenum">
              <a:rPr lang="en-US"/>
              <a:pPr/>
              <a:t>15</a:t>
            </a:fld>
            <a:endParaRPr lang="en-US"/>
          </a:p>
        </p:txBody>
      </p:sp>
      <p:sp>
        <p:nvSpPr>
          <p:cNvPr id="582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2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4734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1FE14F-AEC0-9A48-B6C7-7E9A26326AFD}" type="slidenum">
              <a:rPr lang="en-US"/>
              <a:pPr/>
              <a:t>16</a:t>
            </a:fld>
            <a:endParaRPr lang="en-US"/>
          </a:p>
        </p:txBody>
      </p:sp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627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4BAC64-5185-A94B-A05C-7FE15BFB8192}" type="slidenum">
              <a:rPr lang="en-US"/>
              <a:pPr/>
              <a:t>17</a:t>
            </a:fld>
            <a:endParaRPr lang="en-US"/>
          </a:p>
        </p:txBody>
      </p:sp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26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5E886-4A4B-3C42-92AD-9DE0E69689FA}" type="slidenum">
              <a:rPr lang="en-US"/>
              <a:pPr/>
              <a:t>18</a:t>
            </a:fld>
            <a:endParaRPr lang="en-US"/>
          </a:p>
        </p:txBody>
      </p:sp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87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C143CA-8939-544F-B9FE-AF9E8D068BCB}" type="slidenum">
              <a:rPr lang="en-US"/>
              <a:pPr/>
              <a:t>19</a:t>
            </a:fld>
            <a:endParaRPr lang="en-US"/>
          </a:p>
        </p:txBody>
      </p:sp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0660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7DD50-F780-7446-9CB2-CF4E20444411}" type="slidenum">
              <a:rPr lang="en-US"/>
              <a:pPr/>
              <a:t>20</a:t>
            </a:fld>
            <a:endParaRPr lang="en-US"/>
          </a:p>
        </p:txBody>
      </p:sp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07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DB5225-BAC1-1A4A-877B-2902FBA53AA7}" type="slidenum">
              <a:rPr lang="en-US"/>
              <a:pPr/>
              <a:t>2</a:t>
            </a:fld>
            <a:endParaRPr lang="en-US"/>
          </a:p>
        </p:txBody>
      </p:sp>
      <p:sp>
        <p:nvSpPr>
          <p:cNvPr id="5160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7227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FBD3AE-CA1D-E345-A4A8-A8FD27050EC8}" type="slidenum">
              <a:rPr lang="en-US"/>
              <a:pPr/>
              <a:t>21</a:t>
            </a:fld>
            <a:endParaRPr lang="en-US"/>
          </a:p>
        </p:txBody>
      </p:sp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2026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E3820C-A2E7-B842-9AD6-DD6A6A68916D}" type="slidenum">
              <a:rPr lang="en-US"/>
              <a:pPr/>
              <a:t>22</a:t>
            </a:fld>
            <a:endParaRPr lang="en-US"/>
          </a:p>
        </p:txBody>
      </p:sp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718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06F25F-A0B7-354D-8DE1-1DCEC0A60277}" type="slidenum">
              <a:rPr lang="en-US"/>
              <a:pPr/>
              <a:t>23</a:t>
            </a:fld>
            <a:endParaRPr lang="en-US"/>
          </a:p>
        </p:txBody>
      </p:sp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5368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D1EDA7-9B74-0244-87E1-C31C3930BAE6}" type="slidenum">
              <a:rPr lang="en-US"/>
              <a:pPr/>
              <a:t>24</a:t>
            </a:fld>
            <a:endParaRPr lang="en-US"/>
          </a:p>
        </p:txBody>
      </p:sp>
      <p:sp>
        <p:nvSpPr>
          <p:cNvPr id="49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… </a:t>
            </a:r>
            <a:r>
              <a:rPr lang="ja-JP" altLang="en-US"/>
              <a:t>“</a:t>
            </a:r>
            <a:r>
              <a:rPr lang="en-US"/>
              <a:t>Parametric Transform</a:t>
            </a:r>
            <a:r>
              <a:rPr lang="ja-JP" altLang="en-US"/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851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469D29-BA24-5F40-910D-A387934DEAF8}" type="slidenum">
              <a:rPr lang="en-US"/>
              <a:pPr/>
              <a:t>25</a:t>
            </a:fld>
            <a:endParaRPr lang="en-US"/>
          </a:p>
        </p:txBody>
      </p:sp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8776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894C9-243F-414B-9E64-BC2F885F4D42}" type="slidenum">
              <a:rPr lang="en-US"/>
              <a:pPr/>
              <a:t>26</a:t>
            </a:fld>
            <a:endParaRPr lang="en-US"/>
          </a:p>
        </p:txBody>
      </p:sp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650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5191BC-8EF6-4149-87E2-2F5C5A2DF801}" type="slidenum">
              <a:rPr lang="en-US"/>
              <a:pPr/>
              <a:t>27</a:t>
            </a:fld>
            <a:endParaRPr lang="en-US"/>
          </a:p>
        </p:txBody>
      </p:sp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8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F1DFDF-6C52-3443-9C78-B0EF0D742F70}" type="slidenum">
              <a:rPr lang="en-US"/>
              <a:pPr/>
              <a:t>28</a:t>
            </a:fld>
            <a:endParaRPr lang="en-US"/>
          </a:p>
        </p:txBody>
      </p:sp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082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6485A6-E6AC-A545-A402-3577B92E3161}" type="slidenum">
              <a:rPr lang="en-US"/>
              <a:pPr/>
              <a:t>29</a:t>
            </a:fld>
            <a:endParaRPr lang="en-US"/>
          </a:p>
        </p:txBody>
      </p:sp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 This is not universally the best way to represent lines, just the best for parameter voting</a:t>
            </a:r>
          </a:p>
        </p:txBody>
      </p:sp>
    </p:spTree>
    <p:extLst>
      <p:ext uri="{BB962C8B-B14F-4D97-AF65-F5344CB8AC3E}">
        <p14:creationId xmlns:p14="http://schemas.microsoft.com/office/powerpoint/2010/main" val="12078596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3DFCC5-07EF-1042-B1F2-FBA34E0F6EAB}" type="slidenum">
              <a:rPr lang="en-US"/>
              <a:pPr/>
              <a:t>30</a:t>
            </a:fld>
            <a:endParaRPr lang="en-US"/>
          </a:p>
        </p:txBody>
      </p:sp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33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26C753-76F0-FC41-BA9A-B70E5985994B}" type="slidenum">
              <a:rPr lang="en-US"/>
              <a:pPr/>
              <a:t>3</a:t>
            </a:fld>
            <a:endParaRPr lang="en-US"/>
          </a:p>
        </p:txBody>
      </p:sp>
      <p:sp>
        <p:nvSpPr>
          <p:cNvPr id="5181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435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4FFD9C-88FD-C547-88A6-9745F432F08E}" type="slidenum">
              <a:rPr lang="en-US"/>
              <a:pPr/>
              <a:t>31</a:t>
            </a:fld>
            <a:endParaRPr lang="en-US"/>
          </a:p>
        </p:txBody>
      </p:sp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6453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29F175-4FAF-B845-80AB-2B31C2C796BE}" type="slidenum">
              <a:rPr lang="en-US"/>
              <a:pPr/>
              <a:t>32</a:t>
            </a:fld>
            <a:endParaRPr lang="en-US"/>
          </a:p>
        </p:txBody>
      </p:sp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3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C059D-5AA8-764E-981E-4567EB6964F7}" type="slidenum">
              <a:rPr lang="en-US"/>
              <a:pPr/>
              <a:t>4</a:t>
            </a:fld>
            <a:endParaRPr lang="en-US"/>
          </a:p>
        </p:txBody>
      </p:sp>
      <p:sp>
        <p:nvSpPr>
          <p:cNvPr id="5201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03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C9FE0-6456-524C-8F2C-092E5A50E9EF}" type="slidenum">
              <a:rPr lang="en-US"/>
              <a:pPr/>
              <a:t>5</a:t>
            </a:fld>
            <a:endParaRPr lang="en-US"/>
          </a:p>
        </p:txBody>
      </p:sp>
      <p:sp>
        <p:nvSpPr>
          <p:cNvPr id="5222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Can be applied to graphics, rendering, physics, etc.</a:t>
            </a:r>
          </a:p>
        </p:txBody>
      </p:sp>
    </p:spTree>
    <p:extLst>
      <p:ext uri="{BB962C8B-B14F-4D97-AF65-F5344CB8AC3E}">
        <p14:creationId xmlns:p14="http://schemas.microsoft.com/office/powerpoint/2010/main" val="115829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232A66-C809-184E-BB4A-321993C40E00}" type="slidenum">
              <a:rPr lang="en-US"/>
              <a:pPr/>
              <a:t>6</a:t>
            </a:fld>
            <a:endParaRPr lang="en-US"/>
          </a:p>
        </p:txBody>
      </p:sp>
      <p:sp>
        <p:nvSpPr>
          <p:cNvPr id="575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77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CF5083-CEB9-9E41-A1AF-CDD97A7EE9FC}" type="slidenum">
              <a:rPr lang="en-US"/>
              <a:pPr/>
              <a:t>7</a:t>
            </a:fld>
            <a:endParaRPr lang="en-US"/>
          </a:p>
        </p:txBody>
      </p:sp>
      <p:sp>
        <p:nvSpPr>
          <p:cNvPr id="57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147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40FE13-67DD-DC41-ACF3-AB02D47CF0C0}" type="slidenum">
              <a:rPr lang="en-US"/>
              <a:pPr/>
              <a:t>8</a:t>
            </a:fld>
            <a:endParaRPr lang="en-US"/>
          </a:p>
        </p:txBody>
      </p:sp>
      <p:sp>
        <p:nvSpPr>
          <p:cNvPr id="577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 this is a face-connected DT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548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DF53E7-8FC9-C84E-B751-BD5D04028135}" type="slidenum">
              <a:rPr lang="en-US"/>
              <a:pPr/>
              <a:t>9</a:t>
            </a:fld>
            <a:endParaRPr lang="en-US"/>
          </a:p>
        </p:txBody>
      </p:sp>
      <p:sp>
        <p:nvSpPr>
          <p:cNvPr id="578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44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tk@galeotti.net?subject=ITK%20Lecture%20Permissions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404872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754880"/>
            <a:ext cx="7315200" cy="20574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10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58"/>
            <a:ext cx="7772400" cy="4114800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897880"/>
            <a:ext cx="7772400" cy="3642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60E2-C210-2043-8302-64CAFF9B40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59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37360"/>
            <a:ext cx="4267200" cy="45720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740845"/>
            <a:ext cx="3182112" cy="45685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F7AC6-0CE8-AC43-A90B-C959B79A497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06180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21921-4025-3A46-A9FF-76D80ABDD7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80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1576" y="602179"/>
            <a:ext cx="1492499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7071" y="602179"/>
            <a:ext cx="6392751" cy="57089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7072" y="6400800"/>
            <a:ext cx="2133600" cy="365125"/>
          </a:xfrm>
        </p:spPr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138160" y="6400800"/>
            <a:ext cx="914400" cy="365125"/>
          </a:xfrm>
        </p:spPr>
        <p:txBody>
          <a:bodyPr/>
          <a:lstStyle/>
          <a:p>
            <a:fld id="{05B9B440-69D8-1246-8EE6-A649EDFDB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64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F1F88F2-7830-5146-B1BE-E1AA59E77B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60940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8975566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5651339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685800" y="3886200"/>
            <a:ext cx="77724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363124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3300667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55155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2628743238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7638604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053079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4135040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524000"/>
            <a:ext cx="38100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6128053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N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621030" y="6172201"/>
            <a:ext cx="7901940" cy="685800"/>
            <a:chOff x="708660" y="6172201"/>
            <a:chExt cx="790194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01272" y="6172201"/>
              <a:ext cx="68093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2012 - 2020 Carnegie Mellon University (CMU), was made possible in part by NIH NLM contract# HHSN276201000580P, and is licensed under a Creative Commons Attribution-</a:t>
              </a:r>
              <a:r>
                <a:rPr lang="en-US" sz="900" dirty="0" err="1">
                  <a:latin typeface="+mn-lt"/>
                </a:rPr>
                <a:t>NonCommercial</a:t>
              </a:r>
              <a:r>
                <a:rPr lang="en-US" sz="900" dirty="0">
                  <a:latin typeface="+mn-lt"/>
                </a:rPr>
                <a:t> 3.0 </a:t>
              </a:r>
              <a:r>
                <a:rPr lang="en-US" sz="900" dirty="0" err="1">
                  <a:latin typeface="+mn-lt"/>
                </a:rPr>
                <a:t>Unported</a:t>
              </a:r>
              <a:r>
                <a:rPr lang="en-US" sz="900" dirty="0">
                  <a:latin typeface="+mn-lt"/>
                </a:rPr>
                <a:t> License.  To view a copy of this license, visit http://</a:t>
              </a:r>
              <a:r>
                <a:rPr lang="en-US" sz="900" dirty="0" err="1">
                  <a:latin typeface="+mn-lt"/>
                </a:rPr>
                <a:t>creativecommons.org</a:t>
              </a:r>
              <a:r>
                <a:rPr lang="en-US" sz="900" dirty="0">
                  <a:latin typeface="+mn-lt"/>
                </a:rPr>
                <a:t>/licenses/by-</a:t>
              </a:r>
              <a:r>
                <a:rPr lang="en-US" sz="900" dirty="0" err="1">
                  <a:latin typeface="+mn-lt"/>
                </a:rPr>
                <a:t>nc</a:t>
              </a:r>
              <a:r>
                <a:rPr lang="en-US" sz="900" dirty="0">
                  <a:latin typeface="+mn-lt"/>
                </a:rPr>
                <a:t>/3.0/ 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66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81276696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9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914400" y="4038600"/>
            <a:ext cx="7315200" cy="2056574"/>
          </a:xfrm>
          <a:noFill/>
          <a:ln/>
        </p:spPr>
        <p:txBody>
          <a:bodyPr>
            <a:normAutofit/>
          </a:bodyPr>
          <a:lstStyle>
            <a:lvl1pPr marL="45720" indent="0" algn="ctr">
              <a:buNone/>
              <a:defRPr/>
            </a:lvl1pPr>
          </a:lstStyle>
          <a:p>
            <a:pPr algn="ctr"/>
            <a:r>
              <a:rPr lang="en-US" sz="2400" dirty="0"/>
              <a:t>Spring 2020</a:t>
            </a:r>
          </a:p>
          <a:p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2339817668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5240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85800" y="38862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>
          <a:xfrm>
            <a:off x="4648200" y="3886200"/>
            <a:ext cx="3810000" cy="2209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2490093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(CC ITKv4-Contrac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52600"/>
            <a:ext cx="7315200" cy="1822226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038600"/>
            <a:ext cx="7315200" cy="2056574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85800" y="6172201"/>
            <a:ext cx="7772400" cy="685800"/>
            <a:chOff x="734100" y="6172201"/>
            <a:chExt cx="7724100" cy="685800"/>
          </a:xfrm>
        </p:grpSpPr>
        <p:sp>
          <p:nvSpPr>
            <p:cNvPr id="11" name="TextBox 10">
              <a:hlinkClick r:id="rId2"/>
            </p:cNvPr>
            <p:cNvSpPr txBox="1"/>
            <p:nvPr/>
          </p:nvSpPr>
          <p:spPr>
            <a:xfrm>
              <a:off x="1829172" y="6172201"/>
              <a:ext cx="6629028" cy="685800"/>
            </a:xfrm>
            <a:prstGeom prst="rect">
              <a:avLst/>
            </a:prstGeom>
            <a:noFill/>
          </p:spPr>
          <p:txBody>
            <a:bodyPr wrap="square" lIns="91440" tIns="0" rIns="0" bIns="0" rtlCol="0" anchor="ctr" anchorCtr="0">
              <a:no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latin typeface="+mn-lt"/>
                </a:rPr>
                <a:t>The</a:t>
              </a:r>
              <a:r>
                <a:rPr lang="en-US" sz="900" baseline="0" dirty="0">
                  <a:latin typeface="+mn-lt"/>
                </a:rPr>
                <a:t> content of these slides </a:t>
              </a:r>
              <a:r>
                <a:rPr lang="en-US" sz="900" dirty="0">
                  <a:latin typeface="+mn-lt"/>
                </a:rPr>
                <a:t>by John Galeotti, © 2008</a:t>
              </a:r>
              <a:r>
                <a:rPr lang="en-US" sz="900" kern="1200" baseline="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to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 2020</a:t>
              </a:r>
              <a:r>
                <a:rPr lang="en-US" sz="900" dirty="0">
                  <a:latin typeface="+mn-lt"/>
                </a:rPr>
                <a:t> Carnegie Mellon University (CMU), was made possible in part by NIH NLM contract# HHSN276201000580P, and 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is licensed under a Creative Commons Attribution 3.0 Unported License. To view a copy of this license, visit http://</a:t>
              </a:r>
              <a:r>
                <a:rPr lang="en-US" sz="900" kern="1200" dirty="0" err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creativecommons.org</a:t>
              </a:r>
              <a:r>
                <a:rPr lang="en-US" sz="900" kern="1200" dirty="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rPr>
                <a:t>/licenses/by/3.0/ </a:t>
              </a:r>
              <a:r>
                <a:rPr lang="en-US" sz="900" dirty="0">
                  <a:latin typeface="+mn-lt"/>
                </a:rPr>
                <a:t>or send a letter to Creative Commons, 171 2nd Street, Suite 300, San Francisco, California, 94105, USA.  Permissions beyond the scope of this license may be available either from CMU or by emailing </a:t>
              </a:r>
              <a:r>
                <a:rPr lang="en-US" sz="900" dirty="0" err="1">
                  <a:latin typeface="+mn-lt"/>
                </a:rPr>
                <a:t>itk@galeotti.net</a:t>
              </a:r>
              <a:r>
                <a:rPr lang="en-US" sz="900" dirty="0">
                  <a:latin typeface="+mn-lt"/>
                </a:rPr>
                <a:t>.</a:t>
              </a:r>
              <a:endParaRPr lang="en-US" sz="900" baseline="0" dirty="0">
                <a:latin typeface="+mn-lt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b="1" dirty="0">
                  <a:latin typeface="+mn-lt"/>
                </a:rPr>
                <a:t>The most recent version of these slides may be accessed online via http://</a:t>
              </a:r>
              <a:r>
                <a:rPr lang="en-US" sz="900" b="1" dirty="0" err="1">
                  <a:latin typeface="+mn-lt"/>
                </a:rPr>
                <a:t>itk.galeotti.net</a:t>
              </a:r>
              <a:r>
                <a:rPr lang="en-US" sz="900" b="1" dirty="0">
                  <a:latin typeface="+mn-lt"/>
                </a:rPr>
                <a:t>/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4100" y="6318251"/>
              <a:ext cx="1117600" cy="393700"/>
            </a:xfrm>
            <a:prstGeom prst="rect">
              <a:avLst/>
            </a:prstGeom>
          </p:spPr>
        </p:pic>
      </p:grp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14400" y="4420426"/>
            <a:ext cx="7315200" cy="2056574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4572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en-US" sz="2400" dirty="0"/>
              <a:t>Spring 2020</a:t>
            </a:r>
          </a:p>
          <a:p>
            <a:pPr fontAlgn="auto">
              <a:spcAft>
                <a:spcPts val="0"/>
              </a:spcAft>
            </a:pPr>
            <a:r>
              <a:rPr lang="en-US" sz="2400" dirty="0"/>
              <a:t>16-725 (CMU RI) : </a:t>
            </a:r>
            <a:r>
              <a:rPr lang="en-US" sz="1600" dirty="0"/>
              <a:t> </a:t>
            </a:r>
            <a:r>
              <a:rPr lang="en-US" sz="2400" dirty="0" err="1"/>
              <a:t>BioE</a:t>
            </a:r>
            <a:r>
              <a:rPr lang="en-US" sz="2400" dirty="0"/>
              <a:t> 2630 (Pitt)</a:t>
            </a:r>
          </a:p>
          <a:p>
            <a:pPr fontAlgn="auto">
              <a:spcAft>
                <a:spcPts val="0"/>
              </a:spcAft>
            </a:pPr>
            <a:endParaRPr lang="en-US" sz="2400" dirty="0"/>
          </a:p>
          <a:p>
            <a:pPr fontAlgn="auto">
              <a:spcAft>
                <a:spcPts val="0"/>
              </a:spcAft>
            </a:pPr>
            <a:r>
              <a:rPr lang="en-US" sz="2400" dirty="0"/>
              <a:t>Dr. John Galeotti</a:t>
            </a:r>
          </a:p>
        </p:txBody>
      </p:sp>
    </p:spTree>
    <p:extLst>
      <p:ext uri="{BB962C8B-B14F-4D97-AF65-F5344CB8AC3E}">
        <p14:creationId xmlns:p14="http://schemas.microsoft.com/office/powerpoint/2010/main" val="284208084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1146-B73B-D642-B363-B55BA32279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4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17572"/>
            <a:ext cx="77724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865097"/>
            <a:ext cx="77724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F7E64-7CC1-0541-8432-BF23BEEB37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1737359"/>
            <a:ext cx="37947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1737360"/>
            <a:ext cx="3776472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A13E72C-AE89-BC43-88BA-E3917947E4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5072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7360"/>
            <a:ext cx="3581400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1737360"/>
            <a:ext cx="3573056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85800" y="2359152"/>
            <a:ext cx="3810000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6" y="2359152"/>
            <a:ext cx="3776474" cy="39502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5109C40-6EF8-0A4A-B790-51E941E9D1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338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80230-8A4D-BA4E-9CF8-F53AC57C7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1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2008 Jan 24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EC9CA-6357-6646-983F-B69129B124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2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8">
            <a:alphaModFix amt="67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399" cy="113625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40845"/>
            <a:ext cx="7772400" cy="4568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685800" y="64008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/>
              <a:t>2008 Jan 24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>
          <a:xfrm>
            <a:off x="3276600" y="6400800"/>
            <a:ext cx="434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38160" y="6400800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  <a:latin typeface="Calibri"/>
                <a:cs typeface="Calibri"/>
              </a:defRPr>
            </a:lvl1pPr>
          </a:lstStyle>
          <a:p>
            <a:fld id="{7BD47B98-CAEA-1645-B368-482F087C8D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71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859" r:id="rId16"/>
    <p:sldLayoutId id="2147483860" r:id="rId17"/>
    <p:sldLayoutId id="2147483861" r:id="rId18"/>
    <p:sldLayoutId id="2147483862" r:id="rId19"/>
    <p:sldLayoutId id="2147483863" r:id="rId20"/>
    <p:sldLayoutId id="2147483864" r:id="rId21"/>
    <p:sldLayoutId id="2147483865" r:id="rId22"/>
    <p:sldLayoutId id="2147483866" r:id="rId23"/>
    <p:sldLayoutId id="2147483867" r:id="rId24"/>
    <p:sldLayoutId id="2147483868" r:id="rId25"/>
    <p:sldLayoutId id="2147483869" r:id="rId2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i="0" kern="1200" spc="5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/>
          <a:ea typeface="+mj-ea"/>
          <a:cs typeface="Calibri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3200" kern="1200">
          <a:solidFill>
            <a:schemeClr val="tx1"/>
          </a:solidFill>
          <a:latin typeface="+mn-lt"/>
          <a:ea typeface="+mn-ea"/>
          <a:cs typeface="Calibri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Calibri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Calibri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Calibri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NULL"/><Relationship Id="rId4" Type="http://schemas.openxmlformats.org/officeDocument/2006/relationships/oleObject" Target="../embeddings/oleObject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math.berkeley.edu/~sethian/2006/level_set.htm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Lecture 12</a:t>
            </a:r>
            <a:br>
              <a:rPr lang="en-US" dirty="0"/>
            </a:br>
            <a:r>
              <a:rPr lang="en-US" dirty="0"/>
              <a:t>Level Sets &amp;</a:t>
            </a:r>
            <a:br>
              <a:rPr lang="en-US" dirty="0"/>
            </a:br>
            <a:r>
              <a:rPr lang="en-US" dirty="0"/>
              <a:t>Parametric Transforms</a:t>
            </a:r>
            <a:br>
              <a:rPr lang="en-US" sz="2000" dirty="0"/>
            </a:br>
            <a:br>
              <a:rPr lang="en-US" sz="1000" dirty="0"/>
            </a:br>
            <a:r>
              <a:rPr lang="en-US" sz="1800" dirty="0"/>
              <a:t>sec. 8.5.2 &amp; </a:t>
            </a:r>
            <a:r>
              <a:rPr lang="en-US" sz="1800" dirty="0" err="1"/>
              <a:t>ch.</a:t>
            </a:r>
            <a:r>
              <a:rPr lang="en-US" sz="1800" dirty="0"/>
              <a:t> 11 of </a:t>
            </a:r>
            <a:r>
              <a:rPr lang="en-US" sz="1800" i="1" dirty="0"/>
              <a:t>Machine Vision</a:t>
            </a:r>
            <a:r>
              <a:rPr lang="en-US" sz="1800" dirty="0"/>
              <a:t> by Wesley E. Snyder &amp; </a:t>
            </a:r>
            <a:r>
              <a:rPr lang="en-US" sz="1800" dirty="0" err="1"/>
              <a:t>Hairong</a:t>
            </a:r>
            <a:r>
              <a:rPr lang="en-US" sz="1800" dirty="0"/>
              <a:t> Qi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Measuring curvature and surface normals</a:t>
            </a:r>
          </a:p>
        </p:txBody>
      </p:sp>
      <p:sp>
        <p:nvSpPr>
          <p:cNvPr id="531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One of the advantages of level sets is that they can afford good measurements of curvature</a:t>
            </a:r>
          </a:p>
          <a:p>
            <a:r>
              <a:rPr lang="en-US" dirty="0"/>
              <a:t>Because the curve is represented implicitly as the 0-level set, it can be fit to </a:t>
            </a:r>
            <a:r>
              <a:rPr lang="en-US" dirty="0">
                <a:sym typeface="Symbol" charset="0"/>
              </a:rPr>
              <a:t> with sub-pixel resolution</a:t>
            </a:r>
          </a:p>
          <a:p>
            <a:r>
              <a:rPr lang="en-US" dirty="0">
                <a:sym typeface="Symbol" charset="0"/>
              </a:rPr>
              <a:t>Surface </a:t>
            </a:r>
            <a:r>
              <a:rPr lang="en-US" dirty="0" err="1">
                <a:sym typeface="Symbol" charset="0"/>
              </a:rPr>
              <a:t>normals</a:t>
            </a:r>
            <a:r>
              <a:rPr lang="en-US" dirty="0">
                <a:sym typeface="Symbol" charset="0"/>
              </a:rPr>
              <a:t> are collinear with the gradient of .  (why?)</a:t>
            </a:r>
          </a:p>
          <a:p>
            <a:r>
              <a:rPr lang="en-US" dirty="0">
                <a:sym typeface="Symbol" charset="0"/>
              </a:rPr>
              <a:t>See Snyder 8.5 for details on computing curvature ().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2BD2-D6DA-134C-BCD8-7E8F44AD4EC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Allowing objects to split or merge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40845"/>
            <a:ext cx="8077200" cy="4568515"/>
          </a:xfrm>
        </p:spPr>
        <p:txBody>
          <a:bodyPr/>
          <a:lstStyle/>
          <a:p>
            <a:r>
              <a:rPr lang="en-US" dirty="0"/>
              <a:t>Suppose we want to segment vasculature from CT with contrast</a:t>
            </a:r>
          </a:p>
          <a:p>
            <a:r>
              <a:rPr lang="en-US" dirty="0"/>
              <a:t>Many segmentation algorithms only run in 2D</a:t>
            </a:r>
          </a:p>
          <a:p>
            <a:pPr lvl="1"/>
            <a:r>
              <a:rPr lang="en-US" dirty="0"/>
              <a:t>So we need to slice the data</a:t>
            </a:r>
          </a:p>
          <a:p>
            <a:pPr lvl="1"/>
            <a:r>
              <a:rPr lang="en-US" dirty="0"/>
              <a:t>But we don’t want to initialize each slice by hand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DEC18-65AD-0342-821C-C6C9B9051DC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Allowing objects to split or merge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Solution:</a:t>
            </a:r>
          </a:p>
          <a:p>
            <a:pPr lvl="1"/>
            <a:r>
              <a:rPr lang="en-US" dirty="0"/>
              <a:t>Initialize 1 slice by hand</a:t>
            </a:r>
          </a:p>
          <a:p>
            <a:pPr lvl="1"/>
            <a:r>
              <a:rPr lang="en-US" dirty="0"/>
              <a:t>Segment that slice</a:t>
            </a:r>
          </a:p>
          <a:p>
            <a:pPr lvl="1"/>
            <a:r>
              <a:rPr lang="en-US" dirty="0"/>
              <a:t>Use the result as the initialization for neighboring slices</a:t>
            </a:r>
          </a:p>
          <a:p>
            <a:r>
              <a:rPr lang="en-US" dirty="0"/>
              <a:t>But vasculature branches</a:t>
            </a:r>
          </a:p>
          <a:p>
            <a:pPr lvl="1"/>
            <a:r>
              <a:rPr lang="en-US" dirty="0"/>
              <a:t>One vessel on this slice might branch into 2 vessels on the next slice</a:t>
            </a:r>
          </a:p>
          <a:p>
            <a:pPr lvl="1"/>
            <a:r>
              <a:rPr lang="en-US" dirty="0"/>
              <a:t>Segmentation methods that represent a boundary as a single, closed curve will break here.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A35-C57E-9E4D-BA76-4B9C1D04CFD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Allowing objects to split or merge</a:t>
            </a:r>
          </a:p>
        </p:txBody>
      </p:sp>
      <p:sp>
        <p:nvSpPr>
          <p:cNvPr id="538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Level Sets represent a curve implicitly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Nothing inherently prevents the 0-level set of </a:t>
            </a:r>
            <a:r>
              <a:rPr lang="en-US" dirty="0">
                <a:sym typeface="Symbol" charset="0"/>
              </a:rPr>
              <a:t></a:t>
            </a:r>
            <a:r>
              <a:rPr lang="en-US" sz="2800" dirty="0"/>
              <a:t> from representing multiple, distinct objects.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Most level-set segmentation algorithms naturally handle splitting or merging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PDEs are applied and calculated locally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B281C-920C-F04A-82FE-A61F85D77759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Surfaces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Level Sets can represent surfaces too!</a:t>
            </a:r>
          </a:p>
          <a:p>
            <a:r>
              <a:rPr lang="en-US" dirty="0">
                <a:sym typeface="Symbol" charset="0"/>
              </a:rPr>
              <a:t> now fills a volume</a:t>
            </a:r>
          </a:p>
          <a:p>
            <a:r>
              <a:rPr lang="en-US" dirty="0">
                <a:sym typeface="Symbol" charset="0"/>
              </a:rPr>
              <a:t>The surface is still implicitly defined as the zero level set.</a:t>
            </a:r>
          </a:p>
          <a:p>
            <a:r>
              <a:rPr lang="en-US" dirty="0">
                <a:sym typeface="Symbol" charset="0"/>
              </a:rPr>
              <a:t>The PDE updates “every” point in the volume</a:t>
            </a:r>
          </a:p>
          <a:p>
            <a:pPr lvl="1"/>
            <a:r>
              <a:rPr lang="en-US" dirty="0">
                <a:sym typeface="Symbol" charset="0"/>
              </a:rPr>
              <a:t>(To speed up computation, on each iteration we can update only pixels that are close to the 0 level set)</a:t>
            </a:r>
          </a:p>
          <a:p>
            <a:endParaRPr lang="en-US" dirty="0">
              <a:sym typeface="Symbol" charset="0"/>
            </a:endParaRPr>
          </a:p>
          <a:p>
            <a:r>
              <a:rPr lang="en-US" dirty="0">
                <a:sym typeface="Symbol" charset="0"/>
              </a:rPr>
              <a:t>Being able to split and merge 3D surfaces over time can be very helpful!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71146-B73B-D642-B363-B55BA322792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42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ITK’s Traditional PDE Formulation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743200"/>
            <a:ext cx="7772400" cy="3352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Times New Roman" charset="0"/>
              </a:rPr>
              <a:t>A</a:t>
            </a:r>
            <a:r>
              <a:rPr lang="en-US" sz="2400" dirty="0"/>
              <a:t> is an advection term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Draws the 0-level set toward image edginess</a:t>
            </a:r>
          </a:p>
          <a:p>
            <a:pPr>
              <a:lnSpc>
                <a:spcPct val="90000"/>
              </a:lnSpc>
            </a:pPr>
            <a:r>
              <a:rPr lang="en-US" sz="2400" i="1" dirty="0">
                <a:latin typeface="Times New Roman" charset="0"/>
              </a:rPr>
              <a:t>P</a:t>
            </a:r>
            <a:r>
              <a:rPr lang="en-US" sz="2400" dirty="0"/>
              <a:t> is a propagation (expansion or speed) term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0-level set moves slowly in areas of edginess in the original image</a:t>
            </a:r>
          </a:p>
          <a:p>
            <a:pPr>
              <a:lnSpc>
                <a:spcPct val="90000"/>
              </a:lnSpc>
            </a:pPr>
            <a:r>
              <a:rPr lang="en-US" sz="2400" i="1" dirty="0">
                <a:latin typeface="Times New Roman" charset="0"/>
              </a:rPr>
              <a:t>Z</a:t>
            </a:r>
            <a:r>
              <a:rPr lang="en-US" sz="2400" dirty="0"/>
              <a:t> is a spatial modifier term for the mean curvature </a:t>
            </a:r>
            <a:r>
              <a:rPr lang="en-US" sz="2400" dirty="0">
                <a:sym typeface="Symbol" charset="0"/>
              </a:rPr>
              <a:t>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, , and  are weighting constants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Many algorithms don’t use all 3 terms</a:t>
            </a:r>
            <a:endParaRPr lang="en-US" sz="2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AA849-423A-D943-8779-483FC6309F18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1407794"/>
              </p:ext>
            </p:extLst>
          </p:nvPr>
        </p:nvGraphicFramePr>
        <p:xfrm>
          <a:off x="808703" y="1752600"/>
          <a:ext cx="5132439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4" imgW="2946400" imgH="393700" progId="Equation.3">
                  <p:embed/>
                </p:oleObj>
              </mc:Choice>
              <mc:Fallback>
                <p:oleObj name="Equation" r:id="rId4" imgW="29464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8703" y="1752600"/>
                        <a:ext cx="5132439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000" dirty="0"/>
              <a:t>A Very Simple Example</a:t>
            </a:r>
            <a:br>
              <a:rPr lang="en-US" sz="4000" dirty="0"/>
            </a:br>
            <a:r>
              <a:rPr lang="en-US" sz="4000" dirty="0"/>
              <a:t>(ITK Software Guide 4.3.1)</a:t>
            </a:r>
            <a:endParaRPr lang="en-US" dirty="0"/>
          </a:p>
        </p:txBody>
      </p:sp>
      <p:sp>
        <p:nvSpPr>
          <p:cNvPr id="539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Initialize inside the object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Propagation: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ym typeface="Symbol" charset="0"/>
              </a:rPr>
              <a:t>Slow down near edges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ym typeface="Symbol" charset="0"/>
              </a:rPr>
              <a:t>Is always positive (growth only)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Stop at the </a:t>
            </a:r>
            <a:r>
              <a:rPr lang="en-US" altLang="ja-JP" sz="2800" dirty="0"/>
              <a:t>“</a:t>
            </a:r>
            <a:r>
              <a:rPr lang="en-US" sz="2800" dirty="0"/>
              <a:t>right</a:t>
            </a:r>
            <a:r>
              <a:rPr lang="en-US" altLang="ja-JP" sz="2800" dirty="0"/>
              <a:t>”</a:t>
            </a:r>
            <a:r>
              <a:rPr lang="en-US" sz="2800" dirty="0"/>
              <a:t> time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Perform enough iterations (time steps) for the curve to grow close to the boundaries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Do not allow enough time for the curve to grow past the boundaries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This method is very fast!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10E1-C5A6-1A4C-BE2E-B6A8B86B829F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More Complex Example</a:t>
            </a:r>
            <a:br>
              <a:rPr lang="en-US" dirty="0"/>
            </a:br>
            <a:r>
              <a:rPr lang="en-US" sz="4000" dirty="0"/>
              <a:t>(ITK Software Guide 4.3.3)</a:t>
            </a:r>
          </a:p>
        </p:txBody>
      </p:sp>
      <p:sp>
        <p:nvSpPr>
          <p:cNvPr id="543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Geodesic Active Contours Segmentation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Uses an advection term, </a:t>
            </a:r>
            <a:r>
              <a:rPr lang="en-US" sz="2800" b="1" dirty="0">
                <a:latin typeface="Times New Roman" charset="0"/>
              </a:rPr>
              <a:t>A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Draws the curve toward edginess in the input image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Things no longer </a:t>
            </a:r>
            <a:r>
              <a:rPr lang="en-US" altLang="ja-JP" sz="2400" dirty="0"/>
              <a:t>“</a:t>
            </a:r>
            <a:r>
              <a:rPr lang="en-US" sz="2400" dirty="0"/>
              <a:t>blow up</a:t>
            </a:r>
            <a:r>
              <a:rPr lang="en-US" altLang="ja-JP" sz="2400" dirty="0"/>
              <a:t>”</a:t>
            </a:r>
            <a:r>
              <a:rPr lang="en-US" sz="2400" dirty="0"/>
              <a:t> if we run too long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Now, we can simply stop when things converge (sufficiently small change from one time step to the next).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Still, it’s a good idea to program a maximum number of allowed time steps, in case things don’t converge.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F4609-45F0-234E-B374-A0BF5970729A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General Thoughts about Level Sets</a:t>
            </a:r>
          </a:p>
        </p:txBody>
      </p:sp>
      <p:sp>
        <p:nvSpPr>
          <p:cNvPr id="544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Remember, Level Sets are nothing more than a way of representing a curve (or surface, </a:t>
            </a:r>
            <a:r>
              <a:rPr lang="en-US" sz="2800" dirty="0" err="1"/>
              <a:t>hypersurface</a:t>
            </a:r>
            <a:r>
              <a:rPr lang="en-US" sz="2800" dirty="0"/>
              <a:t>, etc.)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Level-Sets do have some advantages (</a:t>
            </a:r>
            <a:r>
              <a:rPr lang="en-US" sz="2800" dirty="0" err="1"/>
              <a:t>e.g</a:t>
            </a:r>
            <a:r>
              <a:rPr lang="en-US" sz="2800" dirty="0"/>
              <a:t>, splitting/merging)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But, Level-Sets otherwise work no better than any other method.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Look at the many examples in the ITK software guide; their results often leave a little or a lot to be desired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2F59C-5ADA-F34D-9356-20A77803595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Set References</a:t>
            </a:r>
          </a:p>
        </p:txBody>
      </p:sp>
      <p:sp>
        <p:nvSpPr>
          <p:cNvPr id="540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Snyder,  8.5.2</a:t>
            </a:r>
          </a:p>
          <a:p>
            <a:pPr>
              <a:lnSpc>
                <a:spcPct val="90000"/>
              </a:lnSpc>
            </a:pPr>
            <a:r>
              <a:rPr lang="en-US" sz="2800" i="1" dirty="0"/>
              <a:t>Insight into Images</a:t>
            </a:r>
            <a:r>
              <a:rPr lang="en-US" sz="2800" dirty="0"/>
              <a:t>, </a:t>
            </a:r>
            <a:r>
              <a:rPr lang="en-US" sz="2800" dirty="0" err="1"/>
              <a:t>ch.</a:t>
            </a:r>
            <a:r>
              <a:rPr lang="en-US" sz="2800" dirty="0"/>
              <a:t> 8</a:t>
            </a:r>
          </a:p>
          <a:p>
            <a:pPr>
              <a:lnSpc>
                <a:spcPct val="90000"/>
              </a:lnSpc>
            </a:pPr>
            <a:r>
              <a:rPr lang="en-US" sz="2800" i="1" dirty="0"/>
              <a:t>ITK Software Guide</a:t>
            </a:r>
            <a:r>
              <a:rPr lang="en-US" sz="2800" dirty="0"/>
              <a:t>, book 2, 4.3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“The” book:</a:t>
            </a:r>
          </a:p>
          <a:p>
            <a:pPr lvl="1">
              <a:lnSpc>
                <a:spcPct val="90000"/>
              </a:lnSpc>
            </a:pPr>
            <a:r>
              <a:rPr lang="en-US" sz="1800" i="1" dirty="0"/>
              <a:t>Level Set Methods and Fast Marching Methods:  Evolving Interfaces in Computational Geometry, Fluid Mechanics, Computer Vision and Materials Science,</a:t>
            </a:r>
            <a:r>
              <a:rPr lang="en-US" sz="1800" dirty="0"/>
              <a:t> by J.A. </a:t>
            </a:r>
            <a:r>
              <a:rPr lang="en-US" sz="1800" dirty="0" err="1"/>
              <a:t>Sethian</a:t>
            </a:r>
            <a:r>
              <a:rPr lang="en-US" sz="1800" dirty="0"/>
              <a:t>, Cambridge University Press, 1999.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Also see:  </a:t>
            </a:r>
            <a:r>
              <a:rPr lang="en-US" sz="1800" dirty="0">
                <a:hlinkClick r:id="rId3"/>
              </a:rPr>
              <a:t>http://math.berkeley.edu/~sethian/2006/level_set.html</a:t>
            </a:r>
            <a:endParaRPr lang="en-US" sz="2400" dirty="0"/>
          </a:p>
          <a:p>
            <a:pPr lvl="3"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2800" dirty="0"/>
              <a:t>All of the above reference several scientific papers.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F963-CFEA-A54D-85A8-BF9C4A80E81A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Quick Review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The movement of boundary points on an active contour can be governed by a partial differential equation (PDE)</a:t>
            </a:r>
          </a:p>
          <a:p>
            <a:r>
              <a:rPr lang="en-US"/>
              <a:t>PDE’s operate on discrete “time steps”</a:t>
            </a:r>
          </a:p>
          <a:p>
            <a:pPr lvl="1"/>
            <a:r>
              <a:rPr lang="en-US"/>
              <a:t>One time step per iteration</a:t>
            </a:r>
          </a:p>
          <a:p>
            <a:r>
              <a:rPr lang="en-US"/>
              <a:t>Snake points move normal to the curve</a:t>
            </a:r>
          </a:p>
          <a:p>
            <a:pPr lvl="1"/>
            <a:r>
              <a:rPr lang="en-US"/>
              <a:t>The normal direction is recalculated for each iteration.</a:t>
            </a:r>
          </a:p>
          <a:p>
            <a:r>
              <a:rPr lang="en-US"/>
              <a:t>Snake points move a distance determined by their speed.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EA8D8-6D62-1E41-A0E7-9C24ABFC41D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Snyder ch. 11:</a:t>
            </a:r>
            <a:br>
              <a:rPr lang="en-US"/>
            </a:br>
            <a:r>
              <a:rPr lang="en-US"/>
              <a:t>Parametric Transforms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r>
              <a:rPr lang="en-US" dirty="0"/>
              <a:t>Goal:  Detect geometric features in an image</a:t>
            </a:r>
          </a:p>
          <a:p>
            <a:endParaRPr lang="en-US" dirty="0"/>
          </a:p>
          <a:p>
            <a:r>
              <a:rPr lang="en-US" dirty="0"/>
              <a:t>Method:  Exchange the role of variables and parameters</a:t>
            </a:r>
          </a:p>
          <a:p>
            <a:endParaRPr lang="en-US" dirty="0"/>
          </a:p>
          <a:p>
            <a:r>
              <a:rPr lang="en-US" dirty="0"/>
              <a:t>References:  Snyder 11 &amp; ITK Software Guide book 2, 4.4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0FF0-6FF7-7E47-88B4-173DF3A6843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Geometric Features?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now, think of geometric features as shapes that can be graphed from an equation.</a:t>
            </a:r>
          </a:p>
          <a:p>
            <a:r>
              <a:rPr lang="en-US" dirty="0"/>
              <a:t>Line:  </a:t>
            </a:r>
            <a:r>
              <a:rPr lang="en-US" b="1" dirty="0">
                <a:solidFill>
                  <a:srgbClr val="660066"/>
                </a:solidFill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 = m</a:t>
            </a:r>
            <a:r>
              <a:rPr lang="en-US" b="1" dirty="0">
                <a:solidFill>
                  <a:srgbClr val="660066"/>
                </a:solidFill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 + b</a:t>
            </a:r>
          </a:p>
          <a:p>
            <a:r>
              <a:rPr lang="en-US" dirty="0"/>
              <a:t>Circle:  </a:t>
            </a:r>
            <a:r>
              <a:rPr lang="en-US" dirty="0">
                <a:latin typeface="Times New Roman"/>
                <a:cs typeface="Times New Roman"/>
              </a:rPr>
              <a:t>R</a:t>
            </a:r>
            <a:r>
              <a:rPr lang="en-US" baseline="30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= (</a:t>
            </a:r>
            <a:r>
              <a:rPr lang="en-US" b="1" dirty="0">
                <a:solidFill>
                  <a:srgbClr val="660066"/>
                </a:solidFill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-</a:t>
            </a:r>
            <a:r>
              <a:rPr lang="en-US" dirty="0" err="1">
                <a:latin typeface="Times New Roman"/>
                <a:cs typeface="Times New Roman"/>
              </a:rPr>
              <a:t>x</a:t>
            </a:r>
            <a:r>
              <a:rPr lang="en-US" baseline="-25000" dirty="0" err="1">
                <a:latin typeface="Times New Roman"/>
                <a:cs typeface="Times New Roman"/>
              </a:rPr>
              <a:t>center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baseline="30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 + (</a:t>
            </a:r>
            <a:r>
              <a:rPr lang="en-US" b="1" dirty="0">
                <a:solidFill>
                  <a:srgbClr val="660066"/>
                </a:solidFill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-</a:t>
            </a:r>
            <a:r>
              <a:rPr lang="en-US" dirty="0" err="1">
                <a:latin typeface="Times New Roman"/>
                <a:cs typeface="Times New Roman"/>
              </a:rPr>
              <a:t>y</a:t>
            </a:r>
            <a:r>
              <a:rPr lang="en-US" baseline="-25000" dirty="0" err="1">
                <a:latin typeface="Times New Roman"/>
                <a:cs typeface="Times New Roman"/>
              </a:rPr>
              <a:t>center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baseline="30000" dirty="0">
                <a:latin typeface="Times New Roman"/>
                <a:cs typeface="Times New Roman"/>
              </a:rPr>
              <a:t>2</a:t>
            </a:r>
            <a:endParaRPr lang="en-US" dirty="0">
              <a:latin typeface="Times New Roman"/>
              <a:cs typeface="Times New Roman"/>
            </a:endParaRPr>
          </a:p>
          <a:p>
            <a:pPr>
              <a:buFont typeface="Wingdings" charset="0"/>
              <a:buNone/>
            </a:pPr>
            <a:endParaRPr lang="en-US" sz="2000" dirty="0"/>
          </a:p>
          <a:p>
            <a:pPr>
              <a:buFont typeface="Wingdings" charset="0"/>
              <a:buNone/>
            </a:pPr>
            <a:r>
              <a:rPr lang="en-US" sz="2000" dirty="0"/>
              <a:t>	(variables are shown in </a:t>
            </a:r>
            <a:r>
              <a:rPr lang="en-US" sz="2000" b="1" dirty="0">
                <a:solidFill>
                  <a:srgbClr val="660066"/>
                </a:solidFill>
              </a:rPr>
              <a:t>bold purple</a:t>
            </a:r>
            <a:r>
              <a:rPr lang="en-US" sz="2000" dirty="0"/>
              <a:t>, parameters are in black)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5062-F427-4547-BC8D-3A16AE4B5A9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Detect Geometric Features?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Guide segmentation methods</a:t>
            </a:r>
          </a:p>
          <a:p>
            <a:pPr lvl="1"/>
            <a:r>
              <a:rPr lang="en-US" dirty="0"/>
              <a:t>Automated initialization!</a:t>
            </a:r>
          </a:p>
          <a:p>
            <a:r>
              <a:rPr lang="en-US" dirty="0"/>
              <a:t>Prepare data for registration methods</a:t>
            </a:r>
          </a:p>
          <a:p>
            <a:r>
              <a:rPr lang="en-US" dirty="0"/>
              <a:t>Recognize anatomical structures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A90D2-C7D7-D140-9D06-AFA924882457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685800" y="5897880"/>
            <a:ext cx="7772400" cy="364209"/>
          </a:xfrm>
          <a:prstGeom prst="rect">
            <a:avLst/>
          </a:prstGeom>
        </p:spPr>
        <p:txBody>
          <a:bodyPr/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32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Calibri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400"/>
              <a:t>From the ITK Software Guide v 2.4, by Luis Ibáñez, et al., p. 596</a:t>
            </a:r>
            <a:endParaRPr 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do this again?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Actually, each edge pixel </a:t>
            </a:r>
            <a:r>
              <a:rPr lang="en-US" altLang="ja-JP" dirty="0"/>
              <a:t>“</a:t>
            </a:r>
            <a:r>
              <a:rPr lang="en-US" dirty="0"/>
              <a:t>votes”</a:t>
            </a:r>
          </a:p>
          <a:p>
            <a:r>
              <a:rPr lang="en-US" dirty="0"/>
              <a:t>If we are looking for lines, each edge pixel votes for every possible line through itself: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Example:  3 collinear edge pixels:</a:t>
            </a:r>
          </a:p>
        </p:txBody>
      </p:sp>
      <p:sp>
        <p:nvSpPr>
          <p:cNvPr id="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038C8-C792-C84C-94B7-078782AE6F6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90519" name="Rectangle 23"/>
          <p:cNvSpPr>
            <a:spLocks noChangeArrowheads="1"/>
          </p:cNvSpPr>
          <p:nvPr/>
        </p:nvSpPr>
        <p:spPr bwMode="auto">
          <a:xfrm>
            <a:off x="2438400" y="3733800"/>
            <a:ext cx="609600" cy="6096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0520" name="AutoShape 24"/>
          <p:cNvSpPr>
            <a:spLocks noChangeArrowheads="1"/>
          </p:cNvSpPr>
          <p:nvPr/>
        </p:nvSpPr>
        <p:spPr bwMode="auto">
          <a:xfrm>
            <a:off x="1143000" y="3429000"/>
            <a:ext cx="914400" cy="685800"/>
          </a:xfrm>
          <a:prstGeom prst="wedgeEllipseCallout">
            <a:avLst>
              <a:gd name="adj1" fmla="val 125694"/>
              <a:gd name="adj2" fmla="val 349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+mn-lt"/>
              </a:rPr>
              <a:t>Edge</a:t>
            </a:r>
          </a:p>
          <a:p>
            <a:pPr algn="ctr"/>
            <a:r>
              <a:rPr lang="en-US" sz="2000" dirty="0">
                <a:latin typeface="+mn-lt"/>
              </a:rPr>
              <a:t>Pixel</a:t>
            </a:r>
          </a:p>
        </p:txBody>
      </p:sp>
      <p:sp>
        <p:nvSpPr>
          <p:cNvPr id="490521" name="AutoShape 25"/>
          <p:cNvSpPr>
            <a:spLocks noChangeArrowheads="1"/>
          </p:cNvSpPr>
          <p:nvPr/>
        </p:nvSpPr>
        <p:spPr bwMode="auto">
          <a:xfrm>
            <a:off x="3505200" y="3429000"/>
            <a:ext cx="1676400" cy="1143000"/>
          </a:xfrm>
          <a:prstGeom prst="wedgeEllipseCallout">
            <a:avLst>
              <a:gd name="adj1" fmla="val 65343"/>
              <a:gd name="adj2" fmla="val -268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+mn-lt"/>
              </a:rPr>
              <a:t>Possible</a:t>
            </a:r>
          </a:p>
          <a:p>
            <a:pPr algn="ctr"/>
            <a:r>
              <a:rPr lang="en-US" sz="2000">
                <a:latin typeface="+mn-lt"/>
              </a:rPr>
              <a:t>lines through</a:t>
            </a:r>
          </a:p>
          <a:p>
            <a:pPr algn="ctr"/>
            <a:r>
              <a:rPr lang="en-US" sz="2000">
                <a:latin typeface="+mn-lt"/>
              </a:rPr>
              <a:t>edge pixel</a:t>
            </a:r>
          </a:p>
        </p:txBody>
      </p:sp>
      <p:sp>
        <p:nvSpPr>
          <p:cNvPr id="490537" name="AutoShape 41"/>
          <p:cNvSpPr>
            <a:spLocks noChangeArrowheads="1"/>
          </p:cNvSpPr>
          <p:nvPr/>
        </p:nvSpPr>
        <p:spPr bwMode="auto">
          <a:xfrm>
            <a:off x="1143000" y="5257800"/>
            <a:ext cx="1447800" cy="1066800"/>
          </a:xfrm>
          <a:prstGeom prst="wedgeEllipseCallout">
            <a:avLst>
              <a:gd name="adj1" fmla="val 88375"/>
              <a:gd name="adj2" fmla="val 19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800" dirty="0">
              <a:latin typeface="+mn-lt"/>
            </a:endParaRPr>
          </a:p>
          <a:p>
            <a:pPr algn="ctr"/>
            <a:r>
              <a:rPr lang="en-US" sz="2000" dirty="0">
                <a:latin typeface="+mn-lt"/>
              </a:rPr>
              <a:t>This line</a:t>
            </a:r>
          </a:p>
          <a:p>
            <a:pPr algn="ctr"/>
            <a:r>
              <a:rPr lang="en-US" sz="2000" dirty="0">
                <a:latin typeface="+mn-lt"/>
              </a:rPr>
              <a:t>gets 3</a:t>
            </a:r>
          </a:p>
          <a:p>
            <a:pPr algn="ctr"/>
            <a:r>
              <a:rPr lang="en-US" sz="2000" dirty="0">
                <a:latin typeface="+mn-lt"/>
              </a:rPr>
              <a:t>votes</a:t>
            </a:r>
          </a:p>
        </p:txBody>
      </p:sp>
      <p:grpSp>
        <p:nvGrpSpPr>
          <p:cNvPr id="490548" name="Group 52"/>
          <p:cNvGrpSpPr>
            <a:grpSpLocks/>
          </p:cNvGrpSpPr>
          <p:nvPr/>
        </p:nvGrpSpPr>
        <p:grpSpPr bwMode="auto">
          <a:xfrm>
            <a:off x="5334000" y="3276600"/>
            <a:ext cx="1524000" cy="1524000"/>
            <a:chOff x="3360" y="2064"/>
            <a:chExt cx="960" cy="960"/>
          </a:xfrm>
        </p:grpSpPr>
        <p:sp>
          <p:nvSpPr>
            <p:cNvPr id="490513" name="Rectangle 17"/>
            <p:cNvSpPr>
              <a:spLocks noChangeArrowheads="1"/>
            </p:cNvSpPr>
            <p:nvPr/>
          </p:nvSpPr>
          <p:spPr bwMode="auto">
            <a:xfrm>
              <a:off x="3648" y="2352"/>
              <a:ext cx="384" cy="38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4" name="Line 18"/>
            <p:cNvSpPr>
              <a:spLocks noChangeShapeType="1"/>
            </p:cNvSpPr>
            <p:nvPr/>
          </p:nvSpPr>
          <p:spPr bwMode="auto">
            <a:xfrm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5" name="Line 19"/>
            <p:cNvSpPr>
              <a:spLocks noChangeShapeType="1"/>
            </p:cNvSpPr>
            <p:nvPr/>
          </p:nvSpPr>
          <p:spPr bwMode="auto">
            <a:xfrm rot="-54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6" name="Line 20"/>
            <p:cNvSpPr>
              <a:spLocks noChangeShapeType="1"/>
            </p:cNvSpPr>
            <p:nvPr/>
          </p:nvSpPr>
          <p:spPr bwMode="auto">
            <a:xfrm rot="-81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7" name="Line 21"/>
            <p:cNvSpPr>
              <a:spLocks noChangeShapeType="1"/>
            </p:cNvSpPr>
            <p:nvPr/>
          </p:nvSpPr>
          <p:spPr bwMode="auto">
            <a:xfrm rot="-135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0" name="Line 44"/>
            <p:cNvSpPr>
              <a:spLocks noChangeShapeType="1"/>
            </p:cNvSpPr>
            <p:nvPr/>
          </p:nvSpPr>
          <p:spPr bwMode="auto">
            <a:xfrm rot="-72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1" name="Line 45"/>
            <p:cNvSpPr>
              <a:spLocks noChangeShapeType="1"/>
            </p:cNvSpPr>
            <p:nvPr/>
          </p:nvSpPr>
          <p:spPr bwMode="auto">
            <a:xfrm rot="-63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2" name="Line 46"/>
            <p:cNvSpPr>
              <a:spLocks noChangeShapeType="1"/>
            </p:cNvSpPr>
            <p:nvPr/>
          </p:nvSpPr>
          <p:spPr bwMode="auto">
            <a:xfrm rot="-126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3" name="Line 47"/>
            <p:cNvSpPr>
              <a:spLocks noChangeShapeType="1"/>
            </p:cNvSpPr>
            <p:nvPr/>
          </p:nvSpPr>
          <p:spPr bwMode="auto">
            <a:xfrm rot="-11700000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4" name="Line 48"/>
            <p:cNvSpPr>
              <a:spLocks noChangeShapeType="1"/>
            </p:cNvSpPr>
            <p:nvPr/>
          </p:nvSpPr>
          <p:spPr bwMode="auto">
            <a:xfrm rot="12600000" flipH="1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5" name="Line 49"/>
            <p:cNvSpPr>
              <a:spLocks noChangeShapeType="1"/>
            </p:cNvSpPr>
            <p:nvPr/>
          </p:nvSpPr>
          <p:spPr bwMode="auto">
            <a:xfrm rot="11700000" flipH="1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6" name="Line 50"/>
            <p:cNvSpPr>
              <a:spLocks noChangeShapeType="1"/>
            </p:cNvSpPr>
            <p:nvPr/>
          </p:nvSpPr>
          <p:spPr bwMode="auto">
            <a:xfrm rot="7200000" flipH="1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7" name="Line 51"/>
            <p:cNvSpPr>
              <a:spLocks noChangeShapeType="1"/>
            </p:cNvSpPr>
            <p:nvPr/>
          </p:nvSpPr>
          <p:spPr bwMode="auto">
            <a:xfrm rot="6300000" flipH="1">
              <a:off x="3840" y="2064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0573" name="Group 77"/>
          <p:cNvGrpSpPr>
            <a:grpSpLocks/>
          </p:cNvGrpSpPr>
          <p:nvPr/>
        </p:nvGrpSpPr>
        <p:grpSpPr bwMode="auto">
          <a:xfrm>
            <a:off x="3200400" y="5257800"/>
            <a:ext cx="2743200" cy="1524000"/>
            <a:chOff x="2016" y="3312"/>
            <a:chExt cx="1728" cy="960"/>
          </a:xfrm>
        </p:grpSpPr>
        <p:sp>
          <p:nvSpPr>
            <p:cNvPr id="490501" name="Rectangle 5"/>
            <p:cNvSpPr>
              <a:spLocks noChangeArrowheads="1"/>
            </p:cNvSpPr>
            <p:nvPr/>
          </p:nvSpPr>
          <p:spPr bwMode="auto">
            <a:xfrm>
              <a:off x="2304" y="3600"/>
              <a:ext cx="384" cy="38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07" name="Line 11"/>
            <p:cNvSpPr>
              <a:spLocks noChangeShapeType="1"/>
            </p:cNvSpPr>
            <p:nvPr/>
          </p:nvSpPr>
          <p:spPr bwMode="auto">
            <a:xfrm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0" name="Line 14"/>
            <p:cNvSpPr>
              <a:spLocks noChangeShapeType="1"/>
            </p:cNvSpPr>
            <p:nvPr/>
          </p:nvSpPr>
          <p:spPr bwMode="auto">
            <a:xfrm rot="-5400000">
              <a:off x="2496" y="3312"/>
              <a:ext cx="0" cy="9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1" name="Line 15"/>
            <p:cNvSpPr>
              <a:spLocks noChangeShapeType="1"/>
            </p:cNvSpPr>
            <p:nvPr/>
          </p:nvSpPr>
          <p:spPr bwMode="auto">
            <a:xfrm rot="-81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12" name="Line 16"/>
            <p:cNvSpPr>
              <a:spLocks noChangeShapeType="1"/>
            </p:cNvSpPr>
            <p:nvPr/>
          </p:nvSpPr>
          <p:spPr bwMode="auto">
            <a:xfrm rot="-135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22" name="Rectangle 26"/>
            <p:cNvSpPr>
              <a:spLocks noChangeArrowheads="1"/>
            </p:cNvSpPr>
            <p:nvPr/>
          </p:nvSpPr>
          <p:spPr bwMode="auto">
            <a:xfrm>
              <a:off x="2688" y="3600"/>
              <a:ext cx="384" cy="38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23" name="Line 27"/>
            <p:cNvSpPr>
              <a:spLocks noChangeShapeType="1"/>
            </p:cNvSpPr>
            <p:nvPr/>
          </p:nvSpPr>
          <p:spPr bwMode="auto">
            <a:xfrm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24" name="Line 28"/>
            <p:cNvSpPr>
              <a:spLocks noChangeShapeType="1"/>
            </p:cNvSpPr>
            <p:nvPr/>
          </p:nvSpPr>
          <p:spPr bwMode="auto">
            <a:xfrm rot="-5400000">
              <a:off x="2880" y="3312"/>
              <a:ext cx="0" cy="9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25" name="Line 29"/>
            <p:cNvSpPr>
              <a:spLocks noChangeShapeType="1"/>
            </p:cNvSpPr>
            <p:nvPr/>
          </p:nvSpPr>
          <p:spPr bwMode="auto">
            <a:xfrm rot="-81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26" name="Line 30"/>
            <p:cNvSpPr>
              <a:spLocks noChangeShapeType="1"/>
            </p:cNvSpPr>
            <p:nvPr/>
          </p:nvSpPr>
          <p:spPr bwMode="auto">
            <a:xfrm rot="-135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32" name="Rectangle 36"/>
            <p:cNvSpPr>
              <a:spLocks noChangeArrowheads="1"/>
            </p:cNvSpPr>
            <p:nvPr/>
          </p:nvSpPr>
          <p:spPr bwMode="auto">
            <a:xfrm>
              <a:off x="3072" y="3600"/>
              <a:ext cx="384" cy="384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33" name="Line 37"/>
            <p:cNvSpPr>
              <a:spLocks noChangeShapeType="1"/>
            </p:cNvSpPr>
            <p:nvPr/>
          </p:nvSpPr>
          <p:spPr bwMode="auto">
            <a:xfrm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34" name="Line 38"/>
            <p:cNvSpPr>
              <a:spLocks noChangeShapeType="1"/>
            </p:cNvSpPr>
            <p:nvPr/>
          </p:nvSpPr>
          <p:spPr bwMode="auto">
            <a:xfrm rot="-5400000">
              <a:off x="3264" y="3312"/>
              <a:ext cx="0" cy="96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35" name="Line 39"/>
            <p:cNvSpPr>
              <a:spLocks noChangeShapeType="1"/>
            </p:cNvSpPr>
            <p:nvPr/>
          </p:nvSpPr>
          <p:spPr bwMode="auto">
            <a:xfrm rot="-81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36" name="Line 40"/>
            <p:cNvSpPr>
              <a:spLocks noChangeShapeType="1"/>
            </p:cNvSpPr>
            <p:nvPr/>
          </p:nvSpPr>
          <p:spPr bwMode="auto">
            <a:xfrm rot="-135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49" name="Line 53"/>
            <p:cNvSpPr>
              <a:spLocks noChangeShapeType="1"/>
            </p:cNvSpPr>
            <p:nvPr/>
          </p:nvSpPr>
          <p:spPr bwMode="auto">
            <a:xfrm rot="-72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0" name="Line 54"/>
            <p:cNvSpPr>
              <a:spLocks noChangeShapeType="1"/>
            </p:cNvSpPr>
            <p:nvPr/>
          </p:nvSpPr>
          <p:spPr bwMode="auto">
            <a:xfrm rot="-63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1" name="Line 55"/>
            <p:cNvSpPr>
              <a:spLocks noChangeShapeType="1"/>
            </p:cNvSpPr>
            <p:nvPr/>
          </p:nvSpPr>
          <p:spPr bwMode="auto">
            <a:xfrm rot="-126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2" name="Line 56"/>
            <p:cNvSpPr>
              <a:spLocks noChangeShapeType="1"/>
            </p:cNvSpPr>
            <p:nvPr/>
          </p:nvSpPr>
          <p:spPr bwMode="auto">
            <a:xfrm rot="-11700000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3" name="Line 57"/>
            <p:cNvSpPr>
              <a:spLocks noChangeShapeType="1"/>
            </p:cNvSpPr>
            <p:nvPr/>
          </p:nvSpPr>
          <p:spPr bwMode="auto">
            <a:xfrm rot="12600000" flipH="1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4" name="Line 58"/>
            <p:cNvSpPr>
              <a:spLocks noChangeShapeType="1"/>
            </p:cNvSpPr>
            <p:nvPr/>
          </p:nvSpPr>
          <p:spPr bwMode="auto">
            <a:xfrm rot="11700000" flipH="1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5" name="Line 59"/>
            <p:cNvSpPr>
              <a:spLocks noChangeShapeType="1"/>
            </p:cNvSpPr>
            <p:nvPr/>
          </p:nvSpPr>
          <p:spPr bwMode="auto">
            <a:xfrm rot="7200000" flipH="1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6" name="Line 60"/>
            <p:cNvSpPr>
              <a:spLocks noChangeShapeType="1"/>
            </p:cNvSpPr>
            <p:nvPr/>
          </p:nvSpPr>
          <p:spPr bwMode="auto">
            <a:xfrm rot="6300000" flipH="1">
              <a:off x="2496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7" name="Line 61"/>
            <p:cNvSpPr>
              <a:spLocks noChangeShapeType="1"/>
            </p:cNvSpPr>
            <p:nvPr/>
          </p:nvSpPr>
          <p:spPr bwMode="auto">
            <a:xfrm rot="-72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8" name="Line 62"/>
            <p:cNvSpPr>
              <a:spLocks noChangeShapeType="1"/>
            </p:cNvSpPr>
            <p:nvPr/>
          </p:nvSpPr>
          <p:spPr bwMode="auto">
            <a:xfrm rot="-63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59" name="Line 63"/>
            <p:cNvSpPr>
              <a:spLocks noChangeShapeType="1"/>
            </p:cNvSpPr>
            <p:nvPr/>
          </p:nvSpPr>
          <p:spPr bwMode="auto">
            <a:xfrm rot="-126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0" name="Line 64"/>
            <p:cNvSpPr>
              <a:spLocks noChangeShapeType="1"/>
            </p:cNvSpPr>
            <p:nvPr/>
          </p:nvSpPr>
          <p:spPr bwMode="auto">
            <a:xfrm rot="-11700000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1" name="Line 65"/>
            <p:cNvSpPr>
              <a:spLocks noChangeShapeType="1"/>
            </p:cNvSpPr>
            <p:nvPr/>
          </p:nvSpPr>
          <p:spPr bwMode="auto">
            <a:xfrm rot="12600000" flipH="1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2" name="Line 66"/>
            <p:cNvSpPr>
              <a:spLocks noChangeShapeType="1"/>
            </p:cNvSpPr>
            <p:nvPr/>
          </p:nvSpPr>
          <p:spPr bwMode="auto">
            <a:xfrm rot="11700000" flipH="1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3" name="Line 67"/>
            <p:cNvSpPr>
              <a:spLocks noChangeShapeType="1"/>
            </p:cNvSpPr>
            <p:nvPr/>
          </p:nvSpPr>
          <p:spPr bwMode="auto">
            <a:xfrm rot="7200000" flipH="1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4" name="Line 68"/>
            <p:cNvSpPr>
              <a:spLocks noChangeShapeType="1"/>
            </p:cNvSpPr>
            <p:nvPr/>
          </p:nvSpPr>
          <p:spPr bwMode="auto">
            <a:xfrm rot="6300000" flipH="1">
              <a:off x="2880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5" name="Line 69"/>
            <p:cNvSpPr>
              <a:spLocks noChangeShapeType="1"/>
            </p:cNvSpPr>
            <p:nvPr/>
          </p:nvSpPr>
          <p:spPr bwMode="auto">
            <a:xfrm rot="-72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6" name="Line 70"/>
            <p:cNvSpPr>
              <a:spLocks noChangeShapeType="1"/>
            </p:cNvSpPr>
            <p:nvPr/>
          </p:nvSpPr>
          <p:spPr bwMode="auto">
            <a:xfrm rot="-63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7" name="Line 71"/>
            <p:cNvSpPr>
              <a:spLocks noChangeShapeType="1"/>
            </p:cNvSpPr>
            <p:nvPr/>
          </p:nvSpPr>
          <p:spPr bwMode="auto">
            <a:xfrm rot="-126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8" name="Line 72"/>
            <p:cNvSpPr>
              <a:spLocks noChangeShapeType="1"/>
            </p:cNvSpPr>
            <p:nvPr/>
          </p:nvSpPr>
          <p:spPr bwMode="auto">
            <a:xfrm rot="-11700000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69" name="Line 73"/>
            <p:cNvSpPr>
              <a:spLocks noChangeShapeType="1"/>
            </p:cNvSpPr>
            <p:nvPr/>
          </p:nvSpPr>
          <p:spPr bwMode="auto">
            <a:xfrm rot="12600000" flipH="1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70" name="Line 74"/>
            <p:cNvSpPr>
              <a:spLocks noChangeShapeType="1"/>
            </p:cNvSpPr>
            <p:nvPr/>
          </p:nvSpPr>
          <p:spPr bwMode="auto">
            <a:xfrm rot="11700000" flipH="1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71" name="Line 75"/>
            <p:cNvSpPr>
              <a:spLocks noChangeShapeType="1"/>
            </p:cNvSpPr>
            <p:nvPr/>
          </p:nvSpPr>
          <p:spPr bwMode="auto">
            <a:xfrm rot="7200000" flipH="1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0572" name="Line 76"/>
            <p:cNvSpPr>
              <a:spLocks noChangeShapeType="1"/>
            </p:cNvSpPr>
            <p:nvPr/>
          </p:nvSpPr>
          <p:spPr bwMode="auto">
            <a:xfrm rot="6300000" flipH="1">
              <a:off x="3264" y="3312"/>
              <a:ext cx="0" cy="9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>
                <a:latin typeface="Arial" charset="0"/>
              </a:rPr>
              <a:t>How to Find All Possible Shapes for each Edge Pixel</a:t>
            </a:r>
          </a:p>
        </p:txBody>
      </p:sp>
      <p:sp>
        <p:nvSpPr>
          <p:cNvPr id="496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Exchange the role of variables and parameters:</a:t>
            </a:r>
          </a:p>
          <a:p>
            <a:r>
              <a:rPr lang="en-US" dirty="0"/>
              <a:t>Example for a line</a:t>
            </a:r>
            <a:r>
              <a:rPr lang="en-US" dirty="0">
                <a:latin typeface="Arial" charset="0"/>
              </a:rPr>
              <a:t>:  </a:t>
            </a:r>
            <a:r>
              <a:rPr lang="en-US" dirty="0">
                <a:latin typeface="Times New Roman" charset="0"/>
              </a:rPr>
              <a:t>y = 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m</a:t>
            </a:r>
            <a:r>
              <a:rPr lang="en-US" dirty="0">
                <a:latin typeface="Times New Roman" charset="0"/>
              </a:rPr>
              <a:t>x + 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b</a:t>
            </a:r>
            <a:endParaRPr lang="en-US" b="1" dirty="0">
              <a:solidFill>
                <a:srgbClr val="660066"/>
              </a:solidFill>
              <a:latin typeface="Arial" charset="0"/>
            </a:endParaRPr>
          </a:p>
          <a:p>
            <a:pPr>
              <a:buFont typeface="Wingdings" charset="0"/>
              <a:buNone/>
            </a:pPr>
            <a:r>
              <a:rPr lang="en-US" sz="2000" dirty="0"/>
              <a:t>	(variables are shown in </a:t>
            </a:r>
            <a:r>
              <a:rPr lang="en-US" sz="2000" b="1" dirty="0">
                <a:solidFill>
                  <a:srgbClr val="660066"/>
                </a:solidFill>
              </a:rPr>
              <a:t>bold purple</a:t>
            </a:r>
            <a:r>
              <a:rPr lang="en-US" sz="2000" dirty="0"/>
              <a:t>)</a:t>
            </a:r>
            <a:endParaRPr lang="en-US" dirty="0"/>
          </a:p>
          <a:p>
            <a:r>
              <a:rPr lang="en-US" dirty="0"/>
              <a:t>Each edge pixel in the image:</a:t>
            </a:r>
          </a:p>
          <a:p>
            <a:pPr lvl="1"/>
            <a:r>
              <a:rPr lang="en-US" dirty="0"/>
              <a:t>Has its own (</a:t>
            </a:r>
            <a:r>
              <a:rPr lang="en-US" dirty="0">
                <a:latin typeface="Times New Roman" charset="0"/>
              </a:rPr>
              <a:t>x, y</a:t>
            </a:r>
            <a:r>
              <a:rPr lang="en-US" dirty="0"/>
              <a:t>) coordinates</a:t>
            </a:r>
          </a:p>
          <a:p>
            <a:pPr lvl="1"/>
            <a:r>
              <a:rPr lang="en-US" dirty="0"/>
              <a:t>Establishes its own equation of (</a:t>
            </a:r>
            <a:r>
              <a:rPr lang="en-US" b="1" dirty="0" err="1">
                <a:solidFill>
                  <a:srgbClr val="660066"/>
                </a:solidFill>
                <a:latin typeface="Times New Roman" charset="0"/>
              </a:rPr>
              <a:t>m</a:t>
            </a:r>
            <a:r>
              <a:rPr lang="en-US" dirty="0" err="1">
                <a:latin typeface="Times New Roman" charset="0"/>
              </a:rPr>
              <a:t>,</a:t>
            </a:r>
            <a:r>
              <a:rPr lang="en-US" b="1" dirty="0" err="1">
                <a:solidFill>
                  <a:srgbClr val="660066"/>
                </a:solidFill>
                <a:latin typeface="Times New Roman" charset="0"/>
              </a:rPr>
              <a:t>b</a:t>
            </a:r>
            <a:r>
              <a:rPr lang="en-US" dirty="0"/>
              <a:t>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75215-1025-A949-AA8E-1E8913F98C2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96644" name="AutoShape 4"/>
          <p:cNvSpPr>
            <a:spLocks noChangeArrowheads="1"/>
          </p:cNvSpPr>
          <p:nvPr/>
        </p:nvSpPr>
        <p:spPr bwMode="auto">
          <a:xfrm>
            <a:off x="2743200" y="5486400"/>
            <a:ext cx="2743200" cy="990600"/>
          </a:xfrm>
          <a:prstGeom prst="wedgeRoundRectCallout">
            <a:avLst>
              <a:gd name="adj1" fmla="val 71491"/>
              <a:gd name="adj2" fmla="val -6169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+mn-lt"/>
              </a:rPr>
              <a:t>This is the set of all</a:t>
            </a:r>
          </a:p>
          <a:p>
            <a:pPr algn="ctr"/>
            <a:r>
              <a:rPr lang="en-US" sz="2000" dirty="0">
                <a:latin typeface="+mn-lt"/>
              </a:rPr>
              <a:t>possible shapes through</a:t>
            </a:r>
          </a:p>
          <a:p>
            <a:pPr algn="ctr"/>
            <a:r>
              <a:rPr lang="en-US" sz="2000" dirty="0">
                <a:latin typeface="+mn-lt"/>
              </a:rPr>
              <a:t>that edge point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Implement Voting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With an accumulator</a:t>
            </a:r>
          </a:p>
          <a:p>
            <a:pPr lvl="1"/>
            <a:r>
              <a:rPr lang="en-US" dirty="0"/>
              <a:t>Think of it as an image in parameter space</a:t>
            </a:r>
          </a:p>
          <a:p>
            <a:pPr lvl="1"/>
            <a:r>
              <a:rPr lang="en-US" dirty="0"/>
              <a:t>Its axes are the new variables (which were formally parameters)</a:t>
            </a:r>
          </a:p>
          <a:p>
            <a:pPr lvl="1"/>
            <a:r>
              <a:rPr lang="en-US" dirty="0"/>
              <a:t>But, writing to a pixel increments (rather than overwriting) that pixel’s value.</a:t>
            </a:r>
          </a:p>
          <a:p>
            <a:r>
              <a:rPr lang="en-US" dirty="0"/>
              <a:t>Graph each edge pixel’s equation on the accumulator (in parameter space)</a:t>
            </a:r>
          </a:p>
          <a:p>
            <a:r>
              <a:rPr lang="en-US" dirty="0"/>
              <a:t>Maxima in the accumulator are located at the parameters that fit the shape to the image.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CFD5-C36E-0949-9DD3-5D92D70BB934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3810000" cy="4572000"/>
          </a:xfrm>
        </p:spPr>
        <p:txBody>
          <a:bodyPr>
            <a:normAutofit/>
          </a:bodyPr>
          <a:lstStyle/>
          <a:p>
            <a:r>
              <a:rPr lang="en-US" dirty="0"/>
              <a:t>If we use 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y</a:t>
            </a:r>
            <a:r>
              <a:rPr lang="en-US" dirty="0">
                <a:latin typeface="Times New Roman" charset="0"/>
              </a:rPr>
              <a:t> = m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x</a:t>
            </a:r>
            <a:r>
              <a:rPr lang="en-US" dirty="0">
                <a:latin typeface="Times New Roman" charset="0"/>
              </a:rPr>
              <a:t> + b</a:t>
            </a:r>
            <a:endParaRPr lang="en-US" dirty="0">
              <a:latin typeface="Arial" charset="0"/>
            </a:endParaRPr>
          </a:p>
          <a:p>
            <a:r>
              <a:rPr lang="en-US" dirty="0"/>
              <a:t>Then each edge pixel results in a line in parameter space: 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b</a:t>
            </a:r>
            <a:r>
              <a:rPr lang="en-US" dirty="0">
                <a:latin typeface="Times New Roman" charset="0"/>
              </a:rPr>
              <a:t> = -</a:t>
            </a:r>
            <a:r>
              <a:rPr lang="en-US" b="1" dirty="0">
                <a:solidFill>
                  <a:srgbClr val="660066"/>
                </a:solidFill>
                <a:latin typeface="Times New Roman" charset="0"/>
              </a:rPr>
              <a:t>m</a:t>
            </a:r>
            <a:r>
              <a:rPr lang="en-US" dirty="0">
                <a:latin typeface="Times New Roman" charset="0"/>
              </a:rPr>
              <a:t>x + 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/>
              <a:t>Edge Detection Results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/>
              <a:t>(contains 2 dominant line segments)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58631-2A78-9C4A-8EDC-5CDB7963854A}" type="slidenum">
              <a:rPr lang="en-US"/>
              <a:pPr/>
              <a:t>26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Finding Lines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4648200" y="4038600"/>
            <a:ext cx="3810000" cy="20574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/>
              <a:t>Accumulator Intermediate Result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800" dirty="0"/>
              <a:t>(after processing 2 edge pixels)</a:t>
            </a:r>
          </a:p>
        </p:txBody>
      </p:sp>
      <p:sp>
        <p:nvSpPr>
          <p:cNvPr id="5" name="Freeform 4"/>
          <p:cNvSpPr/>
          <p:nvPr/>
        </p:nvSpPr>
        <p:spPr>
          <a:xfrm>
            <a:off x="4919543" y="2114659"/>
            <a:ext cx="3063926" cy="1516636"/>
          </a:xfrm>
          <a:custGeom>
            <a:avLst/>
            <a:gdLst>
              <a:gd name="connsiteX0" fmla="*/ 0 w 3063926"/>
              <a:gd name="connsiteY0" fmla="*/ 98643 h 1516636"/>
              <a:gd name="connsiteX1" fmla="*/ 104802 w 3063926"/>
              <a:gd name="connsiteY1" fmla="*/ 0 h 1516636"/>
              <a:gd name="connsiteX2" fmla="*/ 1011034 w 3063926"/>
              <a:gd name="connsiteY2" fmla="*/ 1516636 h 1516636"/>
              <a:gd name="connsiteX3" fmla="*/ 2940629 w 3063926"/>
              <a:gd name="connsiteY3" fmla="*/ 400737 h 1516636"/>
              <a:gd name="connsiteX4" fmla="*/ 2983783 w 3063926"/>
              <a:gd name="connsiteY4" fmla="*/ 302094 h 1516636"/>
              <a:gd name="connsiteX5" fmla="*/ 3063926 w 3063926"/>
              <a:gd name="connsiteY5" fmla="*/ 320590 h 1516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63926" h="1516636">
                <a:moveTo>
                  <a:pt x="0" y="98643"/>
                </a:moveTo>
                <a:lnTo>
                  <a:pt x="104802" y="0"/>
                </a:lnTo>
                <a:lnTo>
                  <a:pt x="1011034" y="1516636"/>
                </a:lnTo>
                <a:lnTo>
                  <a:pt x="2940629" y="400737"/>
                </a:lnTo>
                <a:lnTo>
                  <a:pt x="2983783" y="302094"/>
                </a:lnTo>
                <a:lnTo>
                  <a:pt x="3063926" y="32059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/>
          <p:nvPr/>
        </p:nvCxnSpPr>
        <p:spPr>
          <a:xfrm>
            <a:off x="5029200" y="4659868"/>
            <a:ext cx="2743200" cy="1600200"/>
          </a:xfrm>
          <a:prstGeom prst="bentConnector3">
            <a:avLst>
              <a:gd name="adj1" fmla="val -115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67600" y="6183868"/>
            <a:ext cx="369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99457" y="4595336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b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715000" y="4648201"/>
            <a:ext cx="1371600" cy="1550504"/>
            <a:chOff x="4724400" y="2057400"/>
            <a:chExt cx="1752600" cy="1981200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4724400" y="2057400"/>
              <a:ext cx="1752600" cy="15240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H="1" flipV="1">
              <a:off x="5257800" y="2057400"/>
              <a:ext cx="990600" cy="19812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closer look at the accumulator after processing 2 and then 3 edge pixels</a:t>
            </a:r>
          </a:p>
          <a:p>
            <a:r>
              <a:rPr lang="en-US" dirty="0"/>
              <a:t>The votes from each edge pixel are graphed as a line in parameter space</a:t>
            </a:r>
          </a:p>
          <a:p>
            <a:r>
              <a:rPr lang="en-US" dirty="0"/>
              <a:t>Each accumulator cell is incremented each time an edge pixel votes for it</a:t>
            </a:r>
          </a:p>
          <a:p>
            <a:pPr lvl="1"/>
            <a:r>
              <a:rPr lang="en-US" dirty="0"/>
              <a:t>I.e., each time a line in parameter space passes through 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777B4AE-B4F6-7C46-82DA-9843D8D6D503}" type="slidenum">
              <a:rPr lang="en-US"/>
              <a:pPr/>
              <a:t>27</a:t>
            </a:fld>
            <a:endParaRPr lang="en-US"/>
          </a:p>
        </p:txBody>
      </p:sp>
      <p:sp>
        <p:nvSpPr>
          <p:cNvPr id="50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1:  Finding Lines</a:t>
            </a:r>
          </a:p>
        </p:txBody>
      </p:sp>
      <p:graphicFrame>
        <p:nvGraphicFramePr>
          <p:cNvPr id="35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39512"/>
              </p:ext>
            </p:extLst>
          </p:nvPr>
        </p:nvGraphicFramePr>
        <p:xfrm>
          <a:off x="5105400" y="18288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36" name="Straight Connector 35"/>
          <p:cNvCxnSpPr/>
          <p:nvPr/>
        </p:nvCxnSpPr>
        <p:spPr>
          <a:xfrm flipV="1">
            <a:off x="5181600" y="1905000"/>
            <a:ext cx="1752600" cy="1524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 flipV="1">
            <a:off x="5715000" y="1905000"/>
            <a:ext cx="990600" cy="1981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2002586"/>
              </p:ext>
            </p:extLst>
          </p:nvPr>
        </p:nvGraphicFramePr>
        <p:xfrm>
          <a:off x="5105400" y="1828800"/>
          <a:ext cx="2194560" cy="219456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3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b="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40" name="Straight Connector 39"/>
          <p:cNvCxnSpPr/>
          <p:nvPr/>
        </p:nvCxnSpPr>
        <p:spPr>
          <a:xfrm flipV="1">
            <a:off x="5181600" y="1905000"/>
            <a:ext cx="1752600" cy="1524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5715000" y="1905000"/>
            <a:ext cx="990600" cy="1981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81600" y="2708430"/>
            <a:ext cx="2057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5257800" y="2679512"/>
            <a:ext cx="2362200" cy="2425888"/>
            <a:chOff x="5257800" y="2679512"/>
            <a:chExt cx="2362200" cy="2425888"/>
          </a:xfrm>
        </p:grpSpPr>
        <p:sp>
          <p:nvSpPr>
            <p:cNvPr id="43" name="AutoShape 6"/>
            <p:cNvSpPr>
              <a:spLocks noChangeArrowheads="1"/>
            </p:cNvSpPr>
            <p:nvPr/>
          </p:nvSpPr>
          <p:spPr bwMode="auto">
            <a:xfrm>
              <a:off x="5257800" y="4114800"/>
              <a:ext cx="2362200" cy="990600"/>
            </a:xfrm>
            <a:prstGeom prst="wedgeRoundRectCallout">
              <a:avLst>
                <a:gd name="adj1" fmla="val -16248"/>
                <a:gd name="adj2" fmla="val -171210"/>
                <a:gd name="adj3" fmla="val 16667"/>
              </a:avLst>
            </a:prstGeom>
            <a:solidFill>
              <a:schemeClr val="accent1">
                <a:alpha val="33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dirty="0"/>
                <a:t>Each of these edge</a:t>
              </a:r>
            </a:p>
            <a:p>
              <a:pPr algn="ctr"/>
              <a:r>
                <a:rPr lang="en-US" sz="2000" dirty="0"/>
                <a:t>pixels could have</a:t>
              </a:r>
            </a:p>
            <a:p>
              <a:pPr algn="ctr"/>
              <a:r>
                <a:rPr lang="en-US" sz="2000" dirty="0"/>
                <a:t>come from this line</a:t>
              </a:r>
              <a:endParaRPr lang="en-US" dirty="0"/>
            </a:p>
          </p:txBody>
        </p:sp>
        <p:sp>
          <p:nvSpPr>
            <p:cNvPr id="38" name="Oval 7"/>
            <p:cNvSpPr>
              <a:spLocks noChangeArrowheads="1"/>
            </p:cNvSpPr>
            <p:nvPr/>
          </p:nvSpPr>
          <p:spPr bwMode="auto">
            <a:xfrm>
              <a:off x="5943600" y="2679512"/>
              <a:ext cx="228600" cy="228600"/>
            </a:xfrm>
            <a:prstGeom prst="ellipse">
              <a:avLst/>
            </a:pr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Finding Lines…</a:t>
            </a:r>
            <a:br>
              <a:rPr lang="en-US"/>
            </a:br>
            <a:r>
              <a:rPr lang="en-US"/>
              <a:t>A Better Way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What’s wrong with the previous example?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Consider vertical lines:  </a:t>
            </a:r>
            <a:r>
              <a:rPr lang="en-US" dirty="0">
                <a:latin typeface="Times New Roman" charset="0"/>
              </a:rPr>
              <a:t>m</a:t>
            </a:r>
            <a:r>
              <a:rPr lang="en-US" dirty="0"/>
              <a:t> = ∞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My computer doesn’t like infinite-width accumulator images.  Does yours?</a:t>
            </a:r>
          </a:p>
          <a:p>
            <a:pPr>
              <a:lnSpc>
                <a:spcPct val="90000"/>
              </a:lnSpc>
            </a:pPr>
            <a:r>
              <a:rPr lang="en-US" dirty="0"/>
              <a:t>For parametric transforms, we need a different line equation, one with a bounded parameter space.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1CDF-1C17-4E41-8C44-23AA92E8E6FA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rc 28"/>
          <p:cNvSpPr/>
          <p:nvPr/>
        </p:nvSpPr>
        <p:spPr>
          <a:xfrm>
            <a:off x="2133600" y="4978400"/>
            <a:ext cx="457200" cy="457200"/>
          </a:xfrm>
          <a:prstGeom prst="arc">
            <a:avLst>
              <a:gd name="adj1" fmla="val 17992669"/>
              <a:gd name="adj2" fmla="val 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359025" y="5187950"/>
            <a:ext cx="533400" cy="19930"/>
          </a:xfrm>
          <a:prstGeom prst="line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39763" y="47498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θ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2362200" y="4669545"/>
            <a:ext cx="304800" cy="527930"/>
          </a:xfrm>
          <a:prstGeom prst="line">
            <a:avLst/>
          </a:prstGeom>
          <a:ln>
            <a:solidFill>
              <a:schemeClr val="accent3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2:  Finding Lines…</a:t>
            </a:r>
            <a:br>
              <a:rPr lang="en-US"/>
            </a:br>
            <a:r>
              <a:rPr lang="en-US"/>
              <a:t>A Better Way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A better line equation for parameter voting: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ym typeface="Symbol" charset="0"/>
              </a:rPr>
              <a:t>	 </a:t>
            </a:r>
            <a:r>
              <a:rPr lang="en-US" sz="2400" dirty="0">
                <a:latin typeface="Times New Roman" charset="0"/>
              </a:rPr>
              <a:t>= x </a:t>
            </a:r>
            <a:r>
              <a:rPr lang="en-US" sz="2400" dirty="0" err="1">
                <a:latin typeface="Times New Roman" charset="0"/>
              </a:rPr>
              <a:t>cos</a:t>
            </a:r>
            <a:r>
              <a:rPr lang="en-US" sz="2400" dirty="0">
                <a:sym typeface="Symbol" charset="0"/>
              </a:rPr>
              <a:t> </a:t>
            </a:r>
            <a:r>
              <a:rPr lang="en-US" sz="2400" dirty="0">
                <a:latin typeface="Times New Roman" charset="0"/>
              </a:rPr>
              <a:t> + y sin </a:t>
            </a:r>
            <a:r>
              <a:rPr lang="en-US" sz="2400" dirty="0">
                <a:sym typeface="Symbol" charset="0"/>
              </a:rPr>
              <a:t>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 ≤ the input image diagonal size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sym typeface="Symbol" charset="0"/>
              </a:rPr>
              <a:t>But, to make math easy,  can be - too.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ym typeface="Symbol" charset="0"/>
              </a:rPr>
              <a:t> is bounded within [0,2]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499C-96F9-C344-80DE-EF73CA066AF5}" type="slidenum">
              <a:rPr lang="en-US"/>
              <a:pPr/>
              <a:t>29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94342" y="6132328"/>
            <a:ext cx="287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0421" y="4114800"/>
            <a:ext cx="28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y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990600" y="4867275"/>
            <a:ext cx="794971" cy="1376931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5493" y="4411124"/>
            <a:ext cx="3182257" cy="1837276"/>
          </a:xfrm>
          <a:prstGeom prst="line">
            <a:avLst/>
          </a:prstGeom>
          <a:ln w="38100" cap="rnd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Arc 20"/>
          <p:cNvSpPr/>
          <p:nvPr/>
        </p:nvSpPr>
        <p:spPr>
          <a:xfrm>
            <a:off x="762000" y="6019800"/>
            <a:ext cx="457200" cy="457200"/>
          </a:xfrm>
          <a:prstGeom prst="arc">
            <a:avLst>
              <a:gd name="adj1" fmla="val 17992669"/>
              <a:gd name="adj2" fmla="val 0"/>
            </a:avLst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Elbow Connector 5"/>
          <p:cNvCxnSpPr/>
          <p:nvPr/>
        </p:nvCxnSpPr>
        <p:spPr>
          <a:xfrm>
            <a:off x="990600" y="4191000"/>
            <a:ext cx="4114800" cy="2057400"/>
          </a:xfrm>
          <a:prstGeom prst="bentConnector3">
            <a:avLst>
              <a:gd name="adj1" fmla="val -4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168163" y="57912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43000" y="5177135"/>
            <a:ext cx="36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ρ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67633" y="4343400"/>
            <a:ext cx="26139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3"/>
                </a:solidFill>
              </a:rPr>
              <a:t>Gradient direction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91200" y="43434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See </a:t>
            </a:r>
            <a:r>
              <a:rPr lang="en-US" i="1" dirty="0"/>
              <a:t>Machine Vision </a:t>
            </a:r>
            <a:r>
              <a:rPr lang="en-US" dirty="0"/>
              <a:t>Fig. 11.5 for example of final accumulator for 2 noisy lines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/>
              <a:t>Typical Speed Function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Speed is usually a combination (product or sum) of internal and external terms:</a:t>
            </a:r>
          </a:p>
          <a:p>
            <a:pPr lvl="1">
              <a:lnSpc>
                <a:spcPct val="90000"/>
              </a:lnSpc>
            </a:pPr>
            <a:r>
              <a:rPr lang="en-US" sz="2000" i="1" dirty="0">
                <a:latin typeface="Times New Roman" charset="0"/>
              </a:rPr>
              <a:t>s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</a:rPr>
              <a:t>) = </a:t>
            </a:r>
            <a:r>
              <a:rPr lang="en-US" sz="2000" i="1" dirty="0" err="1">
                <a:latin typeface="Times New Roman" charset="0"/>
              </a:rPr>
              <a:t>s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</a:rPr>
              <a:t>) </a:t>
            </a:r>
            <a:r>
              <a:rPr lang="en-US" sz="2000" i="1" dirty="0" err="1">
                <a:latin typeface="Times New Roman" charset="0"/>
              </a:rPr>
              <a:t>s</a:t>
            </a:r>
            <a:r>
              <a:rPr lang="en-US" sz="2000" i="1" baseline="-25000" dirty="0" err="1">
                <a:latin typeface="Times New Roman" charset="0"/>
              </a:rPr>
              <a:t>E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000" dirty="0"/>
          </a:p>
          <a:p>
            <a:pPr>
              <a:lnSpc>
                <a:spcPct val="90000"/>
              </a:lnSpc>
            </a:pPr>
            <a:r>
              <a:rPr lang="en-US" sz="2400" dirty="0"/>
              <a:t>Internal (shape) speed: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e.g., </a:t>
            </a:r>
            <a:r>
              <a:rPr lang="en-US" sz="2000" i="1" dirty="0" err="1">
                <a:latin typeface="Times New Roman" charset="0"/>
              </a:rPr>
              <a:t>s</a:t>
            </a:r>
            <a:r>
              <a:rPr lang="en-US" sz="2000" i="1" baseline="-25000" dirty="0" err="1">
                <a:latin typeface="Times New Roman" charset="0"/>
              </a:rPr>
              <a:t>I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</a:rPr>
              <a:t>) = 1 - </a:t>
            </a:r>
            <a:r>
              <a:rPr lang="en-US" sz="2000" dirty="0">
                <a:latin typeface="Times New Roman" charset="0"/>
                <a:sym typeface="Symbol" charset="0"/>
              </a:rPr>
              <a:t> (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 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where </a:t>
            </a:r>
            <a:r>
              <a:rPr lang="en-US" sz="2000" dirty="0">
                <a:latin typeface="Times New Roman" charset="0"/>
                <a:sym typeface="Symbol" charset="0"/>
              </a:rPr>
              <a:t>(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 </a:t>
            </a:r>
            <a:r>
              <a:rPr lang="en-US" sz="2000" dirty="0"/>
              <a:t>measures the snake’s curvature at </a:t>
            </a:r>
            <a:r>
              <a:rPr lang="en-US" sz="2000" dirty="0">
                <a:latin typeface="Times New Roman" charset="0"/>
                <a:sym typeface="Symbol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1000" dirty="0"/>
          </a:p>
          <a:p>
            <a:pPr>
              <a:lnSpc>
                <a:spcPct val="90000"/>
              </a:lnSpc>
            </a:pPr>
            <a:r>
              <a:rPr lang="en-US" sz="2400" dirty="0"/>
              <a:t>External (image) speed: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e.g., </a:t>
            </a:r>
            <a:r>
              <a:rPr lang="en-US" sz="2000" i="1" dirty="0" err="1">
                <a:latin typeface="Times New Roman" charset="0"/>
              </a:rPr>
              <a:t>s</a:t>
            </a:r>
            <a:r>
              <a:rPr lang="en-US" sz="2000" i="1" baseline="-25000" dirty="0" err="1">
                <a:latin typeface="Times New Roman" charset="0"/>
              </a:rPr>
              <a:t>E</a:t>
            </a:r>
            <a:r>
              <a:rPr lang="en-US" sz="2000" dirty="0">
                <a:latin typeface="Times New Roman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</a:rPr>
              <a:t>) = (1+</a:t>
            </a:r>
            <a:r>
              <a:rPr lang="en-US" sz="2000" dirty="0">
                <a:latin typeface="Times New Roman" charset="0"/>
                <a:sym typeface="Symbol" charset="0"/>
              </a:rPr>
              <a:t>(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 </a:t>
            </a:r>
            <a:r>
              <a:rPr lang="en-US" sz="2000" dirty="0">
                <a:latin typeface="Times New Roman" charset="0"/>
              </a:rPr>
              <a:t>)</a:t>
            </a:r>
            <a:r>
              <a:rPr lang="en-US" sz="2000" baseline="30000" dirty="0">
                <a:latin typeface="Times New Roman" charset="0"/>
              </a:rPr>
              <a:t>-1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where </a:t>
            </a:r>
            <a:r>
              <a:rPr lang="en-US" sz="2000" dirty="0">
                <a:latin typeface="Times New Roman" charset="0"/>
                <a:sym typeface="Symbol" charset="0"/>
              </a:rPr>
              <a:t>(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 </a:t>
            </a:r>
            <a:r>
              <a:rPr lang="en-US" sz="2000" dirty="0"/>
              <a:t>measures the image’s edginess at </a:t>
            </a:r>
            <a:r>
              <a:rPr lang="en-US" sz="2000" dirty="0">
                <a:latin typeface="Times New Roman" charset="0"/>
                <a:sym typeface="Symbol" charset="0"/>
              </a:rPr>
              <a:t>(</a:t>
            </a:r>
            <a:r>
              <a:rPr lang="en-US" sz="2000" i="1" dirty="0">
                <a:latin typeface="Times New Roman" charset="0"/>
              </a:rPr>
              <a:t>x,y</a:t>
            </a:r>
            <a:r>
              <a:rPr lang="en-US" sz="2000" dirty="0">
                <a:latin typeface="Times New Roman" charset="0"/>
                <a:sym typeface="Symbol" charset="0"/>
              </a:rPr>
              <a:t>) </a:t>
            </a:r>
          </a:p>
          <a:p>
            <a:pPr>
              <a:lnSpc>
                <a:spcPct val="90000"/>
              </a:lnSpc>
            </a:pPr>
            <a:endParaRPr lang="en-US" sz="1000" dirty="0"/>
          </a:p>
          <a:p>
            <a:pPr>
              <a:lnSpc>
                <a:spcPct val="90000"/>
              </a:lnSpc>
            </a:pPr>
            <a:r>
              <a:rPr lang="en-US" sz="2800" dirty="0"/>
              <a:t>Note that </a:t>
            </a:r>
            <a:r>
              <a:rPr lang="en-US" sz="2400" i="1" dirty="0">
                <a:latin typeface="Times New Roman" charset="0"/>
              </a:rPr>
              <a:t>s</a:t>
            </a:r>
            <a:r>
              <a:rPr lang="en-US" sz="2400" dirty="0">
                <a:latin typeface="Times New Roman" charset="0"/>
              </a:rPr>
              <a:t>(</a:t>
            </a:r>
            <a:r>
              <a:rPr lang="en-US" sz="2400" i="1" dirty="0">
                <a:latin typeface="Times New Roman" charset="0"/>
              </a:rPr>
              <a:t>x,y</a:t>
            </a:r>
            <a:r>
              <a:rPr lang="en-US" sz="2400" dirty="0">
                <a:latin typeface="Times New Roman" charset="0"/>
              </a:rPr>
              <a:t>) </a:t>
            </a:r>
            <a:r>
              <a:rPr lang="en-US" sz="2800" dirty="0"/>
              <a:t>above is always positive.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Such a formulation would allow a contour to grow but not to shrink.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C58FA-BBC9-2249-BC72-40BAAD3343E5}" type="slidenum">
              <a:rPr lang="en-US"/>
              <a:pPr/>
              <a:t>3</a:t>
            </a:fld>
            <a:endParaRPr lang="en-US"/>
          </a:p>
        </p:txBody>
      </p:sp>
      <p:sp>
        <p:nvSpPr>
          <p:cNvPr id="517124" name="AutoShape 4"/>
          <p:cNvSpPr>
            <a:spLocks noChangeArrowheads="1"/>
          </p:cNvSpPr>
          <p:nvPr/>
        </p:nvSpPr>
        <p:spPr bwMode="auto">
          <a:xfrm>
            <a:off x="5486400" y="3505200"/>
            <a:ext cx="2514600" cy="685800"/>
          </a:xfrm>
          <a:prstGeom prst="wedgeRoundRectCallout">
            <a:avLst>
              <a:gd name="adj1" fmla="val -77588"/>
              <a:gd name="adj2" fmla="val 5069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/>
              <a:t>Can be pre-computed</a:t>
            </a:r>
          </a:p>
          <a:p>
            <a:pPr algn="ctr"/>
            <a:r>
              <a:rPr lang="en-US" sz="2000" dirty="0"/>
              <a:t>from the input image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Computational Complexity</a:t>
            </a:r>
          </a:p>
        </p:txBody>
      </p:sp>
      <p:sp>
        <p:nvSpPr>
          <p:cNvPr id="5099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This can be really slow</a:t>
            </a:r>
          </a:p>
          <a:p>
            <a:pPr lvl="1">
              <a:lnSpc>
                <a:spcPct val="90000"/>
              </a:lnSpc>
            </a:pPr>
            <a:r>
              <a:rPr lang="en-US"/>
              <a:t>Each edge pixel yields a lot of computation</a:t>
            </a:r>
          </a:p>
          <a:p>
            <a:pPr lvl="1">
              <a:lnSpc>
                <a:spcPct val="90000"/>
              </a:lnSpc>
            </a:pPr>
            <a:r>
              <a:rPr lang="en-US"/>
              <a:t>The parameter space can be huge</a:t>
            </a:r>
          </a:p>
          <a:p>
            <a:pPr>
              <a:lnSpc>
                <a:spcPct val="90000"/>
              </a:lnSpc>
            </a:pPr>
            <a:r>
              <a:rPr lang="en-US"/>
              <a:t>Speed things up:</a:t>
            </a:r>
          </a:p>
          <a:p>
            <a:pPr lvl="1">
              <a:lnSpc>
                <a:spcPct val="90000"/>
              </a:lnSpc>
            </a:pPr>
            <a:r>
              <a:rPr lang="en-US"/>
              <a:t>Only consider parameter combinations that make sense…</a:t>
            </a:r>
          </a:p>
          <a:p>
            <a:pPr lvl="1">
              <a:lnSpc>
                <a:spcPct val="90000"/>
              </a:lnSpc>
            </a:pPr>
            <a:r>
              <a:rPr lang="en-US"/>
              <a:t>Each edge pixel has an apx. direction attached to its gradient, after all.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C8A59-AE91-1742-9834-839EDA7C7A45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3:  Finding Circles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Equation: </a:t>
            </a:r>
            <a:r>
              <a:rPr lang="en-US" dirty="0">
                <a:solidFill>
                  <a:srgbClr val="660066"/>
                </a:solidFill>
                <a:latin typeface="Times New Roman" charset="0"/>
              </a:rPr>
              <a:t>R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 = (x-</a:t>
            </a:r>
            <a:r>
              <a:rPr lang="en-US" dirty="0" err="1">
                <a:solidFill>
                  <a:srgbClr val="660066"/>
                </a:solidFill>
                <a:latin typeface="Times New Roman" charset="0"/>
              </a:rPr>
              <a:t>x</a:t>
            </a:r>
            <a:r>
              <a:rPr lang="en-US" baseline="-25000" dirty="0" err="1">
                <a:solidFill>
                  <a:srgbClr val="660066"/>
                </a:solidFill>
                <a:latin typeface="Times New Roman" charset="0"/>
              </a:rPr>
              <a:t>center</a:t>
            </a:r>
            <a:r>
              <a:rPr lang="en-US" dirty="0">
                <a:latin typeface="Times New Roman" charset="0"/>
              </a:rPr>
              <a:t>)</a:t>
            </a:r>
            <a:r>
              <a:rPr lang="en-US" baseline="30000" dirty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 + (y-</a:t>
            </a:r>
            <a:r>
              <a:rPr lang="en-US" dirty="0" err="1">
                <a:solidFill>
                  <a:srgbClr val="660066"/>
                </a:solidFill>
                <a:latin typeface="Times New Roman" charset="0"/>
              </a:rPr>
              <a:t>y</a:t>
            </a:r>
            <a:r>
              <a:rPr lang="en-US" baseline="-25000" dirty="0" err="1">
                <a:solidFill>
                  <a:srgbClr val="660066"/>
                </a:solidFill>
                <a:latin typeface="Times New Roman" charset="0"/>
              </a:rPr>
              <a:t>center</a:t>
            </a:r>
            <a:r>
              <a:rPr lang="en-US" dirty="0">
                <a:latin typeface="Times New Roman" charset="0"/>
              </a:rPr>
              <a:t>)</a:t>
            </a:r>
            <a:r>
              <a:rPr lang="en-US" baseline="30000" dirty="0">
                <a:latin typeface="Times New Roman" charset="0"/>
              </a:rPr>
              <a:t>2</a:t>
            </a:r>
            <a:endParaRPr lang="en-US" dirty="0"/>
          </a:p>
          <a:p>
            <a:r>
              <a:rPr lang="en-US" dirty="0"/>
              <a:t>Must vote for 3 parameters if </a:t>
            </a:r>
            <a:r>
              <a:rPr lang="en-US" dirty="0">
                <a:latin typeface="Times New Roman"/>
                <a:cs typeface="Times New Roman"/>
              </a:rPr>
              <a:t>R</a:t>
            </a:r>
            <a:r>
              <a:rPr lang="en-US" dirty="0"/>
              <a:t> is not known!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D3D1B-D966-E243-97A8-B53E68CFC82A}" type="slidenum">
              <a:rPr lang="en-US"/>
              <a:pPr/>
              <a:t>31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886200" y="2865623"/>
            <a:ext cx="3276600" cy="3611377"/>
            <a:chOff x="1524000" y="2484623"/>
            <a:chExt cx="3276600" cy="3611377"/>
          </a:xfrm>
        </p:grpSpPr>
        <p:sp>
          <p:nvSpPr>
            <p:cNvPr id="2" name="Oval 1"/>
            <p:cNvSpPr/>
            <p:nvPr/>
          </p:nvSpPr>
          <p:spPr>
            <a:xfrm>
              <a:off x="1524000" y="2819400"/>
              <a:ext cx="2743200" cy="2743200"/>
            </a:xfrm>
            <a:prstGeom prst="ellipse">
              <a:avLst/>
            </a:prstGeom>
            <a:noFill/>
            <a:ln w="38100" cmpd="sng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/>
            <p:nvPr/>
          </p:nvCxnSpPr>
          <p:spPr>
            <a:xfrm>
              <a:off x="2514600" y="4191000"/>
              <a:ext cx="2286000" cy="0"/>
            </a:xfrm>
            <a:prstGeom prst="straightConnector1">
              <a:avLst/>
            </a:prstGeom>
            <a:ln w="28575" cmpd="sng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2895600" y="3810000"/>
              <a:ext cx="0" cy="2286000"/>
            </a:xfrm>
            <a:prstGeom prst="straightConnector1">
              <a:avLst/>
            </a:prstGeom>
            <a:ln w="28575" cmpd="sng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3500000">
              <a:off x="1189223" y="3627623"/>
              <a:ext cx="2286000" cy="0"/>
            </a:xfrm>
            <a:prstGeom prst="straightConnector1">
              <a:avLst/>
            </a:prstGeom>
            <a:ln w="28575" cmpd="sng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8900000">
              <a:off x="2315976" y="3627624"/>
              <a:ext cx="2286000" cy="0"/>
            </a:xfrm>
            <a:prstGeom prst="straightConnector1">
              <a:avLst/>
            </a:prstGeom>
            <a:ln w="28575" cmpd="sng"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990600" y="3505200"/>
            <a:ext cx="3657603" cy="1600200"/>
            <a:chOff x="990600" y="3505200"/>
            <a:chExt cx="3657603" cy="1600200"/>
          </a:xfrm>
        </p:grpSpPr>
        <p:sp>
          <p:nvSpPr>
            <p:cNvPr id="17" name="AutoShape 41"/>
            <p:cNvSpPr>
              <a:spLocks noChangeArrowheads="1"/>
            </p:cNvSpPr>
            <p:nvPr/>
          </p:nvSpPr>
          <p:spPr bwMode="auto">
            <a:xfrm>
              <a:off x="990600" y="3505200"/>
              <a:ext cx="2438400" cy="1600200"/>
            </a:xfrm>
            <a:prstGeom prst="wedgeEllipseCallout">
              <a:avLst>
                <a:gd name="adj1" fmla="val 90613"/>
                <a:gd name="adj2" fmla="val -3520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800" dirty="0">
                <a:latin typeface="+mn-lt"/>
              </a:endParaRPr>
            </a:p>
            <a:p>
              <a:pPr algn="ctr"/>
              <a:r>
                <a:rPr lang="en-US" sz="2000" dirty="0">
                  <a:latin typeface="+mn-lt"/>
                </a:rPr>
                <a:t>This vote is for a</a:t>
              </a:r>
            </a:p>
            <a:p>
              <a:pPr algn="ctr"/>
              <a:r>
                <a:rPr lang="en-US" sz="2000" dirty="0">
                  <a:latin typeface="+mn-lt"/>
                </a:rPr>
                <a:t>certain 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baseline="-25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center</a:t>
              </a:r>
              <a:r>
                <a:rPr lang="en-US" sz="2000" dirty="0">
                  <a:latin typeface="Times New Roman"/>
                  <a:cs typeface="Times New Roman"/>
                </a:rPr>
                <a:t>, 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y</a:t>
              </a:r>
              <a:r>
                <a:rPr lang="en-US" sz="2000" baseline="-25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center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  <a:p>
              <a:pPr algn="ctr"/>
              <a:r>
                <a:rPr lang="en-US" sz="2000" dirty="0">
                  <a:latin typeface="+mn-lt"/>
                </a:rPr>
                <a:t>with a corresponding</a:t>
              </a:r>
            </a:p>
            <a:p>
              <a:pPr algn="ctr"/>
              <a:r>
                <a:rPr lang="en-US" sz="2000" dirty="0">
                  <a:latin typeface="+mn-lt"/>
                </a:rPr>
                <a:t>particular 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R</a:t>
              </a:r>
            </a:p>
          </p:txBody>
        </p:sp>
        <p:sp>
          <p:nvSpPr>
            <p:cNvPr id="23" name="Oval 22"/>
            <p:cNvSpPr/>
            <p:nvPr/>
          </p:nvSpPr>
          <p:spPr>
            <a:xfrm>
              <a:off x="4221729" y="3535926"/>
              <a:ext cx="426474" cy="426474"/>
            </a:xfrm>
            <a:prstGeom prst="ellipse">
              <a:avLst/>
            </a:prstGeom>
            <a:noFill/>
            <a:ln w="38100" cmpd="sng">
              <a:solidFill>
                <a:schemeClr val="accent2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90600" y="3452176"/>
            <a:ext cx="4114800" cy="3329624"/>
            <a:chOff x="990600" y="3452176"/>
            <a:chExt cx="4114800" cy="3329624"/>
          </a:xfrm>
        </p:grpSpPr>
        <p:sp>
          <p:nvSpPr>
            <p:cNvPr id="18" name="AutoShape 41"/>
            <p:cNvSpPr>
              <a:spLocks noChangeArrowheads="1"/>
            </p:cNvSpPr>
            <p:nvPr/>
          </p:nvSpPr>
          <p:spPr bwMode="auto">
            <a:xfrm>
              <a:off x="990600" y="5181600"/>
              <a:ext cx="2438400" cy="1600200"/>
            </a:xfrm>
            <a:prstGeom prst="wedgeEllipseCallout">
              <a:avLst>
                <a:gd name="adj1" fmla="val 100224"/>
                <a:gd name="adj2" fmla="val -12611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800" dirty="0">
                <a:latin typeface="+mn-lt"/>
              </a:endParaRPr>
            </a:p>
            <a:p>
              <a:pPr algn="ctr"/>
              <a:r>
                <a:rPr lang="en-US" sz="2000" dirty="0">
                  <a:latin typeface="+mn-lt"/>
                </a:rPr>
                <a:t>Another vote for a</a:t>
              </a:r>
            </a:p>
            <a:p>
              <a:pPr algn="ctr"/>
              <a:r>
                <a:rPr lang="en-US" sz="2000" dirty="0">
                  <a:latin typeface="+mn-lt"/>
                </a:rPr>
                <a:t>different </a:t>
              </a:r>
              <a:r>
                <a:rPr lang="en-US" sz="2000" dirty="0">
                  <a:latin typeface="Times New Roman"/>
                  <a:cs typeface="Times New Roman"/>
                </a:rPr>
                <a:t>(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x</a:t>
              </a:r>
              <a:r>
                <a:rPr lang="en-US" sz="2000" baseline="-25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center</a:t>
              </a:r>
              <a:r>
                <a:rPr lang="en-US" sz="2000" dirty="0">
                  <a:latin typeface="Times New Roman"/>
                  <a:cs typeface="Times New Roman"/>
                </a:rPr>
                <a:t>, 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y</a:t>
              </a:r>
              <a:r>
                <a:rPr lang="en-US" sz="2000" baseline="-25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center</a:t>
              </a:r>
              <a:r>
                <a:rPr lang="en-US" sz="2000" dirty="0">
                  <a:latin typeface="Times New Roman"/>
                  <a:cs typeface="Times New Roman"/>
                </a:rPr>
                <a:t>)</a:t>
              </a:r>
            </a:p>
            <a:p>
              <a:pPr algn="ctr"/>
              <a:r>
                <a:rPr lang="en-US" sz="2000" dirty="0">
                  <a:latin typeface="+mn-lt"/>
                </a:rPr>
                <a:t>with its own,</a:t>
              </a:r>
            </a:p>
            <a:p>
              <a:pPr algn="ctr"/>
              <a:r>
                <a:rPr lang="en-US" sz="2000" dirty="0">
                  <a:latin typeface="+mn-lt"/>
                </a:rPr>
                <a:t>different </a:t>
              </a:r>
              <a:r>
                <a:rPr lang="en-US" sz="2000" dirty="0">
                  <a:solidFill>
                    <a:srgbClr val="660066"/>
                  </a:solidFill>
                  <a:latin typeface="Times New Roman"/>
                  <a:cs typeface="Times New Roman"/>
                </a:rPr>
                <a:t>R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4137974" y="3452176"/>
              <a:ext cx="967426" cy="967426"/>
            </a:xfrm>
            <a:prstGeom prst="ellipse">
              <a:avLst/>
            </a:prstGeom>
            <a:noFill/>
            <a:ln w="38100" cmpd="sng">
              <a:solidFill>
                <a:schemeClr val="accent3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tx1"/>
                  </a:solidFill>
                  <a:prstDash val="solid"/>
                </a:ln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4:  General Shapes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if our shape is weird, but we can draw it?</a:t>
            </a:r>
          </a:p>
          <a:p>
            <a:pPr lvl="1"/>
            <a:r>
              <a:rPr lang="en-US" sz="2400" dirty="0"/>
              <a:t>Being able to draw it implies we know how big it will be</a:t>
            </a:r>
          </a:p>
          <a:p>
            <a:r>
              <a:rPr lang="en-US" sz="2800" dirty="0"/>
              <a:t>See Snyder 11.4 for details</a:t>
            </a:r>
          </a:p>
          <a:p>
            <a:r>
              <a:rPr lang="en-US" sz="2800" dirty="0"/>
              <a:t>Main idea:</a:t>
            </a:r>
          </a:p>
          <a:p>
            <a:pPr lvl="1"/>
            <a:r>
              <a:rPr lang="en-US" sz="2400" dirty="0"/>
              <a:t>For each boundary point, record its coordinates in a local reference frame (e.g., at the shape</a:t>
            </a:r>
            <a:r>
              <a:rPr lang="en-US" altLang="ja-JP" sz="2400" dirty="0"/>
              <a:t>’s </a:t>
            </a:r>
            <a:r>
              <a:rPr lang="en-US" sz="2400" dirty="0"/>
              <a:t>center-of-gravity).</a:t>
            </a:r>
          </a:p>
          <a:p>
            <a:pPr lvl="1"/>
            <a:r>
              <a:rPr lang="en-US" sz="2400" dirty="0"/>
              <a:t>Itemize the list of boundary points (on our drawing) by the direction of their gradient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586F3-26F7-EB4D-89DF-3402179DB33D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Contours using PDEs:</a:t>
            </a:r>
            <a:br>
              <a:rPr lang="en-US"/>
            </a:br>
            <a:r>
              <a:rPr lang="en-US"/>
              <a:t>Typical Problems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Curvature measurements are very sensitive to noise</a:t>
            </a:r>
          </a:p>
          <a:p>
            <a:pPr lvl="1"/>
            <a:r>
              <a:rPr lang="en-US" dirty="0"/>
              <a:t>They use 2nd derivatives</a:t>
            </a:r>
          </a:p>
          <a:p>
            <a:r>
              <a:rPr lang="en-US" dirty="0"/>
              <a:t>They don’t allow an object to split</a:t>
            </a:r>
          </a:p>
          <a:p>
            <a:pPr lvl="1"/>
            <a:r>
              <a:rPr lang="en-US" dirty="0"/>
              <a:t>This can be a problem when tracking an object through multiple slices or multiple time frames.</a:t>
            </a:r>
          </a:p>
          <a:p>
            <a:pPr lvl="1"/>
            <a:r>
              <a:rPr lang="en-US" dirty="0"/>
              <a:t>A common problem with branching vasculature or dividing cells</a:t>
            </a:r>
          </a:p>
          <a:p>
            <a:r>
              <a:rPr lang="en-US" dirty="0"/>
              <a:t>How do you keep a curve from crossing itself?</a:t>
            </a:r>
          </a:p>
          <a:p>
            <a:pPr lvl="1"/>
            <a:r>
              <a:rPr lang="en-US" dirty="0"/>
              <a:t>One solution:  only allow the curve to grow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3BF7E-1D7E-F24D-B975-0F1753627FA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Sets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philosophical/mathematical framework:</a:t>
            </a:r>
          </a:p>
          <a:p>
            <a:pPr lvl="1"/>
            <a:r>
              <a:rPr lang="en-US" dirty="0"/>
              <a:t>Represent a curve (or surface, etc.) as an </a:t>
            </a:r>
            <a:r>
              <a:rPr lang="en-US" dirty="0" err="1"/>
              <a:t>isophote</a:t>
            </a:r>
            <a:r>
              <a:rPr lang="en-US" dirty="0"/>
              <a:t> in a “special” image, denoted </a:t>
            </a:r>
            <a:r>
              <a:rPr lang="en-US" dirty="0">
                <a:sym typeface="Symbol" charset="0"/>
              </a:rPr>
              <a:t></a:t>
            </a:r>
            <a:r>
              <a:rPr lang="en-US" dirty="0"/>
              <a:t>, variously called the:</a:t>
            </a:r>
          </a:p>
          <a:p>
            <a:pPr lvl="2"/>
            <a:r>
              <a:rPr lang="en-US" dirty="0"/>
              <a:t>Merit function</a:t>
            </a:r>
          </a:p>
          <a:p>
            <a:pPr lvl="2"/>
            <a:r>
              <a:rPr lang="en-US" dirty="0"/>
              <a:t>Embedding</a:t>
            </a:r>
          </a:p>
          <a:p>
            <a:pPr lvl="2"/>
            <a:r>
              <a:rPr lang="en-US" dirty="0"/>
              <a:t>Level-set function</a:t>
            </a:r>
          </a:p>
          <a:p>
            <a:pPr lvl="1"/>
            <a:r>
              <a:rPr lang="en-US" dirty="0"/>
              <a:t>Manipulate the curve indirectly by manipulating the level-set function.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500B2-BE14-AB45-98FB-A640572BB0B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Active Contours using PDEs on Level Sets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PDE active-contour framework can be augmented to use a level-set representation.</a:t>
            </a:r>
          </a:p>
          <a:p>
            <a:r>
              <a:rPr lang="en-US" sz="2800" dirty="0"/>
              <a:t>This use of an implicit, higher-dimensional representation addresses the active-contour problems mentioned 2 slides back.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5FE7B-0C04-D943-A422-39E5F13EAD1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Picture 1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2400300" y="1713671"/>
            <a:ext cx="4343400" cy="3430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685800" y="5311035"/>
            <a:ext cx="7772400" cy="101356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Figures 9.13 from the ITK Software Guide v 2.4, by Luis Ibáñez, et al.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Note:  ITK has inside positive; some other papers &amp; Snyder text have inside negative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930AD-8AA7-9E4A-9EC1-6B1852D15B0A}" type="slidenum">
              <a:rPr lang="en-US"/>
              <a:pPr/>
              <a:t>7</a:t>
            </a:fld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Sets: An Example from the ITK Software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962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DT is applied to a binary or segmented image</a:t>
            </a:r>
          </a:p>
          <a:p>
            <a:pPr lvl="1"/>
            <a:r>
              <a:rPr lang="en-US" sz="2000" dirty="0"/>
              <a:t>Typically applied to the contour’s </a:t>
            </a:r>
            <a:r>
              <a:rPr lang="en-US" sz="2000" i="1" dirty="0"/>
              <a:t>initialization</a:t>
            </a:r>
          </a:p>
          <a:p>
            <a:pPr lvl="1"/>
            <a:r>
              <a:rPr lang="en-US" sz="2000" dirty="0"/>
              <a:t>Outside the initial contour, we typically negate the DT </a:t>
            </a:r>
          </a:p>
          <a:p>
            <a:r>
              <a:rPr lang="en-US" sz="2400" dirty="0"/>
              <a:t>Records at each pixel the distance from that pixel to the nearest boundary.</a:t>
            </a:r>
          </a:p>
          <a:p>
            <a:r>
              <a:rPr lang="en-US" sz="2400" b="1" dirty="0"/>
              <a:t>The 0-level set of the initialization’s DT is the original boundary</a:t>
            </a:r>
          </a:p>
        </p:txBody>
      </p:sp>
      <p:graphicFrame>
        <p:nvGraphicFramePr>
          <p:cNvPr id="8" name="Content Placeholder 1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16093080"/>
              </p:ext>
            </p:extLst>
          </p:nvPr>
        </p:nvGraphicFramePr>
        <p:xfrm>
          <a:off x="4648200" y="1981200"/>
          <a:ext cx="3291840" cy="43891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/>
                        <a:t>2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L="0" marR="0" marT="0" marB="0" anchor="ctr" anchorCtr="1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 anchorCtr="1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3B43B-EA09-2B44-9C99-387FC6B5B336}" type="slidenum">
              <a:rPr lang="en-US"/>
              <a:pPr/>
              <a:t>8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 Sets and the</a:t>
            </a:r>
            <a:br>
              <a:rPr lang="en-US"/>
            </a:br>
            <a:r>
              <a:rPr lang="en-US"/>
              <a:t>Distance Transform (DT)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Level-Set Segmentation:  Typical Procedure</a:t>
            </a:r>
            <a:endParaRPr lang="en-US" dirty="0"/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Create an initial contour</a:t>
            </a:r>
          </a:p>
          <a:p>
            <a:pPr lvl="1"/>
            <a:r>
              <a:rPr lang="en-US" dirty="0"/>
              <a:t>Many level-set segmentation algorithms require the initialization to be inside the desired contour</a:t>
            </a:r>
          </a:p>
          <a:p>
            <a:endParaRPr lang="en-US" dirty="0"/>
          </a:p>
          <a:p>
            <a:r>
              <a:rPr lang="en-US" dirty="0"/>
              <a:t>Initialize </a:t>
            </a:r>
            <a:r>
              <a:rPr lang="en-US" dirty="0">
                <a:sym typeface="Symbol" charset="0"/>
              </a:rPr>
              <a:t>:</a:t>
            </a:r>
          </a:p>
          <a:p>
            <a:endParaRPr lang="en-US" dirty="0">
              <a:sym typeface="Symbol" charset="0"/>
            </a:endParaRPr>
          </a:p>
          <a:p>
            <a:r>
              <a:rPr lang="en-US" dirty="0">
                <a:sym typeface="Symbol" charset="0"/>
              </a:rPr>
              <a:t>Use a PDE to incrementally update the segmentation (by updating )</a:t>
            </a:r>
          </a:p>
          <a:p>
            <a:pPr lvl="1"/>
            <a:r>
              <a:rPr lang="en-US" dirty="0">
                <a:sym typeface="Symbol" charset="0"/>
              </a:rPr>
              <a:t>Level Set </a:t>
            </a:r>
            <a:r>
              <a:rPr lang="en-US" dirty="0" err="1">
                <a:sym typeface="Symbol" charset="0"/>
              </a:rPr>
              <a:t>Eq</a:t>
            </a:r>
            <a:r>
              <a:rPr lang="en-US" dirty="0">
                <a:sym typeface="Symbol" charset="0"/>
              </a:rPr>
              <a:t>:  d/</a:t>
            </a:r>
            <a:r>
              <a:rPr lang="en-US" dirty="0" err="1">
                <a:sym typeface="Symbol" charset="0"/>
              </a:rPr>
              <a:t>dt</a:t>
            </a:r>
            <a:r>
              <a:rPr lang="en-US" dirty="0">
                <a:sym typeface="Symbol" charset="0"/>
              </a:rPr>
              <a:t> </a:t>
            </a:r>
            <a:r>
              <a:rPr lang="en-US">
                <a:sym typeface="Symbol" charset="0"/>
              </a:rPr>
              <a:t>= velocity * </a:t>
            </a:r>
            <a:r>
              <a:rPr lang="en-US" dirty="0" err="1">
                <a:sym typeface="Symbol" charset="0"/>
              </a:rPr>
              <a:t>gradient_mag</a:t>
            </a:r>
            <a:r>
              <a:rPr lang="en-US" dirty="0">
                <a:sym typeface="Symbol" charset="0"/>
              </a:rPr>
              <a:t>():</a:t>
            </a:r>
          </a:p>
          <a:p>
            <a:r>
              <a:rPr lang="en-US" dirty="0">
                <a:sym typeface="Symbol" charset="0"/>
              </a:rPr>
              <a:t>Stop at the right time</a:t>
            </a:r>
          </a:p>
          <a:p>
            <a:pPr lvl="1"/>
            <a:r>
              <a:rPr lang="en-US" dirty="0">
                <a:sym typeface="Symbol" charset="0"/>
              </a:rPr>
              <a:t>This can be tricky; more later.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87BF0-54B8-C545-9F7B-56DC54AB9DC1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159610"/>
              </p:ext>
            </p:extLst>
          </p:nvPr>
        </p:nvGraphicFramePr>
        <p:xfrm>
          <a:off x="3048000" y="3200400"/>
          <a:ext cx="53340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592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r"/>
                      <a:r>
                        <a:rPr lang="en-US" sz="2400" dirty="0">
                          <a:sym typeface="Symbol" charset="0"/>
                        </a:rPr>
                        <a:t></a:t>
                      </a:r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400" i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en-US" sz="2400" i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400" dirty="0">
                          <a:latin typeface="Times New Roman"/>
                          <a:cs typeface="Times New Roman"/>
                        </a:rPr>
                        <a:t>) 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-DT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  <a:cs typeface="Times New Roman"/>
                        </a:rPr>
                        <a:t>if 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>
                          <a:latin typeface="+mn-lt"/>
                          <a:cs typeface="Times New Roman"/>
                        </a:rPr>
                        <a:t>is outside the contour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DT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n-lt"/>
                          <a:cs typeface="Times New Roman"/>
                        </a:rPr>
                        <a:t>if 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x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lang="en-US" sz="2000" i="1" dirty="0">
                          <a:latin typeface="Times New Roman"/>
                          <a:cs typeface="Times New Roman"/>
                        </a:rPr>
                        <a:t>y</a:t>
                      </a:r>
                      <a:r>
                        <a:rPr lang="en-US" sz="2000" dirty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>
                          <a:latin typeface="+mn-lt"/>
                          <a:cs typeface="Times New Roman"/>
                        </a:rPr>
                        <a:t>is inside the contour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Left Brace 9"/>
          <p:cNvSpPr/>
          <p:nvPr/>
        </p:nvSpPr>
        <p:spPr>
          <a:xfrm>
            <a:off x="4191000" y="3258105"/>
            <a:ext cx="152400" cy="6858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G 20 Light Blue Perspective">
  <a:themeElements>
    <a:clrScheme name="Custom 4">
      <a:dk1>
        <a:sysClr val="windowText" lastClr="000000"/>
      </a:dk1>
      <a:lt1>
        <a:sysClr val="window" lastClr="FFFFFF"/>
      </a:lt1>
      <a:dk2>
        <a:srgbClr val="3E3D2D"/>
      </a:dk2>
      <a:lt2>
        <a:srgbClr val="FFFF66"/>
      </a:lt2>
      <a:accent1>
        <a:srgbClr val="FF8000"/>
      </a:accent1>
      <a:accent2>
        <a:srgbClr val="71685A"/>
      </a:accent2>
      <a:accent3>
        <a:srgbClr val="FF0000"/>
      </a:accent3>
      <a:accent4>
        <a:srgbClr val="909465"/>
      </a:accent4>
      <a:accent5>
        <a:srgbClr val="956B43"/>
      </a:accent5>
      <a:accent6>
        <a:srgbClr val="FEA022"/>
      </a:accent6>
      <a:hlink>
        <a:srgbClr val="414100"/>
      </a:hlink>
      <a:folHlink>
        <a:srgbClr val="52522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G 20 Light Blue Perspective" id="{5AC1C4FA-7A36-1D43-80F5-462204DC1D52}" vid="{6B995E09-5273-E04E-8EC3-1BDD75B423E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 20 Light Blue Perspective</Template>
  <TotalTime>25746</TotalTime>
  <Words>2327</Words>
  <Application>Microsoft Macintosh PowerPoint</Application>
  <PresentationFormat>On-screen Show (4:3)</PresentationFormat>
  <Paragraphs>400</Paragraphs>
  <Slides>32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Calibri</vt:lpstr>
      <vt:lpstr>Symbol</vt:lpstr>
      <vt:lpstr>Times New Roman</vt:lpstr>
      <vt:lpstr>Wingdings</vt:lpstr>
      <vt:lpstr>JG 20 Light Blue Perspective</vt:lpstr>
      <vt:lpstr>Equation</vt:lpstr>
      <vt:lpstr>Lecture 12 Level Sets &amp; Parametric Transforms  sec. 8.5.2 &amp; ch. 11 of Machine Vision by Wesley E. Snyder &amp; Hairong Qi</vt:lpstr>
      <vt:lpstr>A Quick Review</vt:lpstr>
      <vt:lpstr>Typical Speed Function</vt:lpstr>
      <vt:lpstr>Active Contours using PDEs: Typical Problems</vt:lpstr>
      <vt:lpstr>Level Sets</vt:lpstr>
      <vt:lpstr>Active Contours using PDEs on Level Sets</vt:lpstr>
      <vt:lpstr>Level Sets: An Example from the ITK Software Guide</vt:lpstr>
      <vt:lpstr>Level Sets and the Distance Transform (DT)</vt:lpstr>
      <vt:lpstr>Level-Set Segmentation:  Typical Procedure</vt:lpstr>
      <vt:lpstr>Measuring curvature and surface normals</vt:lpstr>
      <vt:lpstr>Allowing objects to split or merge</vt:lpstr>
      <vt:lpstr>Allowing objects to split or merge</vt:lpstr>
      <vt:lpstr>Allowing objects to split or merge</vt:lpstr>
      <vt:lpstr>Active Surfaces</vt:lpstr>
      <vt:lpstr>ITK’s Traditional PDE Formulation</vt:lpstr>
      <vt:lpstr>A Very Simple Example (ITK Software Guide 4.3.1)</vt:lpstr>
      <vt:lpstr>A More Complex Example (ITK Software Guide 4.3.3)</vt:lpstr>
      <vt:lpstr>Some General Thoughts about Level Sets</vt:lpstr>
      <vt:lpstr>Level Set References</vt:lpstr>
      <vt:lpstr>Snyder ch. 11: Parametric Transforms</vt:lpstr>
      <vt:lpstr>Geometric Features?</vt:lpstr>
      <vt:lpstr>Why Detect Geometric Features?</vt:lpstr>
      <vt:lpstr>How do we do this again?</vt:lpstr>
      <vt:lpstr>How to Find All Possible Shapes for each Edge Pixel</vt:lpstr>
      <vt:lpstr>How to Implement Voting</vt:lpstr>
      <vt:lpstr>Example 1:  Finding Lines</vt:lpstr>
      <vt:lpstr>Example 1:  Finding Lines</vt:lpstr>
      <vt:lpstr>Example 2:  Finding Lines… A Better Way</vt:lpstr>
      <vt:lpstr>Example 2:  Finding Lines… A Better Way</vt:lpstr>
      <vt:lpstr>Computational Complexity</vt:lpstr>
      <vt:lpstr>Example 3:  Finding Circles</vt:lpstr>
      <vt:lpstr>Example 4:  General Shapes</vt:lpstr>
    </vt:vector>
  </TitlesOfParts>
  <Company>CMU Robotics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Methods In Medical Image Analysis</dc:title>
  <dc:creator>John Galeotti</dc:creator>
  <cp:lastModifiedBy>John Michael Galeotti</cp:lastModifiedBy>
  <cp:revision>358</cp:revision>
  <cp:lastPrinted>2020-02-26T13:27:11Z</cp:lastPrinted>
  <dcterms:created xsi:type="dcterms:W3CDTF">2008-01-12T23:25:59Z</dcterms:created>
  <dcterms:modified xsi:type="dcterms:W3CDTF">2020-02-26T13:27:40Z</dcterms:modified>
</cp:coreProperties>
</file>