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40" r:id="rId1"/>
  </p:sldMasterIdLst>
  <p:notesMasterIdLst>
    <p:notesMasterId r:id="rId18"/>
  </p:notesMasterIdLst>
  <p:handoutMasterIdLst>
    <p:handoutMasterId r:id="rId19"/>
  </p:handoutMasterIdLst>
  <p:sldIdLst>
    <p:sldId id="259" r:id="rId2"/>
    <p:sldId id="257" r:id="rId3"/>
    <p:sldId id="267" r:id="rId4"/>
    <p:sldId id="283" r:id="rId5"/>
    <p:sldId id="284" r:id="rId6"/>
    <p:sldId id="285" r:id="rId7"/>
    <p:sldId id="286" r:id="rId8"/>
    <p:sldId id="268" r:id="rId9"/>
    <p:sldId id="265" r:id="rId10"/>
    <p:sldId id="287" r:id="rId11"/>
    <p:sldId id="263" r:id="rId12"/>
    <p:sldId id="258" r:id="rId13"/>
    <p:sldId id="264" r:id="rId14"/>
    <p:sldId id="260" r:id="rId15"/>
    <p:sldId id="261" r:id="rId16"/>
    <p:sldId id="290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scaleToFitPaper="1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658" autoAdjust="0"/>
    <p:restoredTop sz="85238" autoAdjust="0"/>
  </p:normalViewPr>
  <p:slideViewPr>
    <p:cSldViewPr>
      <p:cViewPr varScale="1">
        <p:scale>
          <a:sx n="108" d="100"/>
          <a:sy n="108" d="100"/>
        </p:scale>
        <p:origin x="13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80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80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80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608A7B-DDDE-0445-A685-8FBB9BF92A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548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3C8129-0436-C64E-8387-C4EC81BBA8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319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0B356E-BBAA-0343-9DB5-D8907C79B417}" type="slidenum">
              <a:rPr lang="en-US"/>
              <a:pPr/>
              <a:t>1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 To print these slides in </a:t>
            </a:r>
            <a:r>
              <a:rPr lang="en-US" dirty="0" err="1"/>
              <a:t>grayscale</a:t>
            </a:r>
            <a:r>
              <a:rPr lang="en-US" dirty="0"/>
              <a:t> (e.g., on a laser printer), first change the Theme Background to “Style 1” (i.e., dark text on white background), and then tell PowerPoint’s print dialog that the “Output” is “</a:t>
            </a:r>
            <a:r>
              <a:rPr lang="en-US" dirty="0" err="1"/>
              <a:t>Grayscale</a:t>
            </a:r>
            <a:r>
              <a:rPr lang="en-US" dirty="0"/>
              <a:t>.”  Everything should be clearly legible then.  This is how I also generate the .</a:t>
            </a:r>
            <a:r>
              <a:rPr lang="en-US" dirty="0" err="1"/>
              <a:t>pdf</a:t>
            </a:r>
            <a:r>
              <a:rPr lang="en-US"/>
              <a:t> handouts.</a:t>
            </a:r>
          </a:p>
        </p:txBody>
      </p:sp>
    </p:spTree>
    <p:extLst>
      <p:ext uri="{BB962C8B-B14F-4D97-AF65-F5344CB8AC3E}">
        <p14:creationId xmlns:p14="http://schemas.microsoft.com/office/powerpoint/2010/main" val="737055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549A84-9738-964D-A63F-3FECB5FBC418}" type="slidenum">
              <a:rPr lang="en-US"/>
              <a:pPr/>
              <a:t>10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65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1C78B5-4792-B94F-B4A2-2599239376AB}" type="slidenum">
              <a:rPr lang="en-US"/>
              <a:pPr/>
              <a:t>11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93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8667C6-50E9-4D49-A46D-2136E0F1B92A}" type="slidenum">
              <a:rPr lang="en-US"/>
              <a:pPr/>
              <a:t>12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056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D0AFB8-90CD-BA45-866A-78AE2CB0C9CD}" type="slidenum">
              <a:rPr lang="en-US"/>
              <a:pPr/>
              <a:t>13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986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4C4B1A-ADAD-5A42-B6DD-9A089A13A806}" type="slidenum">
              <a:rPr lang="en-US"/>
              <a:pPr/>
              <a:t>14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Some days:  quiz = sign roll, or none at all</a:t>
            </a:r>
          </a:p>
          <a:p>
            <a:r>
              <a:rPr lang="en-US"/>
              <a:t>Details in syllabus</a:t>
            </a:r>
          </a:p>
        </p:txBody>
      </p:sp>
    </p:spTree>
    <p:extLst>
      <p:ext uri="{BB962C8B-B14F-4D97-AF65-F5344CB8AC3E}">
        <p14:creationId xmlns:p14="http://schemas.microsoft.com/office/powerpoint/2010/main" val="16467329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D1A4BF-87D7-6C46-AA15-436181A6290C}" type="slidenum">
              <a:rPr lang="en-US"/>
              <a:pPr/>
              <a:t>15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Amazon, B&amp;N, CMU, etc.</a:t>
            </a:r>
          </a:p>
        </p:txBody>
      </p:sp>
    </p:spTree>
    <p:extLst>
      <p:ext uri="{BB962C8B-B14F-4D97-AF65-F5344CB8AC3E}">
        <p14:creationId xmlns:p14="http://schemas.microsoft.com/office/powerpoint/2010/main" val="20194191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B02623-43A4-5A41-B0BD-0334D7301321}" type="slidenum">
              <a:rPr lang="en-US"/>
              <a:pPr/>
              <a:t>16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Diagram is public domain, from http://commons.wikimedia.org/wiki/File:BodyPlanes.jpg from http://training.seer.cancer.gov/module_anatomy/unit1_3_terminology2_planes.html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32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AFDFF5-AA25-C54D-A172-95E8487D1660}" type="slidenum">
              <a:rPr lang="en-US"/>
              <a:pPr/>
              <a:t>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33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AA307A-996D-6A4E-B2F6-B34CC5DE8101}" type="slidenum">
              <a:rPr lang="en-US"/>
              <a:pPr/>
              <a:t>3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64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E9A094-5438-5E45-AA9E-ADE45FD1D6A8}" type="slidenum">
              <a:rPr lang="en-US"/>
              <a:pPr/>
              <a:t>4</a:t>
            </a:fld>
            <a:endParaRPr lang="en-US"/>
          </a:p>
        </p:txBody>
      </p:sp>
      <p:sp>
        <p:nvSpPr>
          <p:cNvPr id="583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3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BUT, analysis often REQUIRES initial PROCESSING</a:t>
            </a:r>
          </a:p>
        </p:txBody>
      </p:sp>
    </p:spTree>
    <p:extLst>
      <p:ext uri="{BB962C8B-B14F-4D97-AF65-F5344CB8AC3E}">
        <p14:creationId xmlns:p14="http://schemas.microsoft.com/office/powerpoint/2010/main" val="484872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383E47-8EC3-E54F-9EF3-3076B73CCB3D}" type="slidenum">
              <a:rPr lang="en-US"/>
              <a:pPr/>
              <a:t>5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28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AD5EC5-310E-424F-97E9-726FE55817D1}" type="slidenum">
              <a:rPr lang="en-US"/>
              <a:pPr/>
              <a:t>6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MODEL:  landmarks, image primitives, features, etc.</a:t>
            </a:r>
          </a:p>
        </p:txBody>
      </p:sp>
    </p:spTree>
    <p:extLst>
      <p:ext uri="{BB962C8B-B14F-4D97-AF65-F5344CB8AC3E}">
        <p14:creationId xmlns:p14="http://schemas.microsoft.com/office/powerpoint/2010/main" val="1873305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70F174-5282-9C4C-B6D2-DAD76361FAC9}" type="slidenum">
              <a:rPr lang="en-US"/>
              <a:pPr/>
              <a:t>7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2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F33D44-7C97-5E42-B163-DC3410C001C6}" type="slidenum">
              <a:rPr lang="en-US"/>
              <a:pPr/>
              <a:t>8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35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444BC-055B-2D42-ACF9-D0632794E022}" type="slidenum">
              <a:rPr lang="en-US"/>
              <a:pPr/>
              <a:t>9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37358"/>
            <a:ext cx="77724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897880"/>
            <a:ext cx="77724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AB846-81B1-C145-A376-CF3FB8C4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2672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740845"/>
            <a:ext cx="31821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35F80-2B24-2A4D-A3E1-7ED05C505C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AADC-B1C9-BC4D-BBA6-43171CDCB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fld id="{5CD9E947-A87D-0D4B-BECE-6819B420F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759AB5-AF15-F741-B4D3-95627060C8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1E01CF-C80F-1544-9D50-1C0F8B8EC9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D61849E-82E3-B34A-8F85-D8AD083173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D61849E-82E3-B34A-8F85-D8AD083173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759AB5-AF15-F741-B4D3-95627060C8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1E01CF-C80F-1544-9D50-1C0F8B8EC9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N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1030" y="6172201"/>
            <a:ext cx="7901940" cy="685800"/>
            <a:chOff x="708660" y="6172201"/>
            <a:chExt cx="790194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01272" y="6172201"/>
              <a:ext cx="68093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2012 - 2021 Carnegie Mellon University (CMU), was made possible in part by NIH NLM contract# HHSN276201000580P, and is licensed under a Creative Commons Attribution-</a:t>
              </a:r>
              <a:r>
                <a:rPr lang="en-US" sz="900" dirty="0" err="1">
                  <a:latin typeface="+mn-lt"/>
                </a:rPr>
                <a:t>NonCommercial</a:t>
              </a:r>
              <a:r>
                <a:rPr lang="en-US" sz="900" dirty="0">
                  <a:latin typeface="+mn-lt"/>
                </a:rPr>
                <a:t> 3.0 </a:t>
              </a:r>
              <a:r>
                <a:rPr lang="en-US" sz="900" dirty="0" err="1">
                  <a:latin typeface="+mn-lt"/>
                </a:rPr>
                <a:t>Unported</a:t>
              </a:r>
              <a:r>
                <a:rPr lang="en-US" sz="900" dirty="0">
                  <a:latin typeface="+mn-lt"/>
                </a:rPr>
                <a:t> License.  To view a copy of this license, visit http://</a:t>
              </a:r>
              <a:r>
                <a:rPr lang="en-US" sz="900" dirty="0" err="1">
                  <a:latin typeface="+mn-lt"/>
                </a:rPr>
                <a:t>creativecommons.org</a:t>
              </a:r>
              <a:r>
                <a:rPr lang="en-US" sz="900" dirty="0">
                  <a:latin typeface="+mn-lt"/>
                </a:rPr>
                <a:t>/licenses/by-</a:t>
              </a:r>
              <a:r>
                <a:rPr lang="en-US" sz="900" dirty="0" err="1">
                  <a:latin typeface="+mn-lt"/>
                </a:rPr>
                <a:t>nc</a:t>
              </a:r>
              <a:r>
                <a:rPr lang="en-US" sz="900" dirty="0">
                  <a:latin typeface="+mn-lt"/>
                </a:rPr>
                <a:t>/3.0/ 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660" y="6318251"/>
              <a:ext cx="1117600" cy="393700"/>
            </a:xfrm>
            <a:prstGeom prst="rect">
              <a:avLst/>
            </a:prstGeom>
          </p:spPr>
        </p:pic>
      </p:grp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759AB5-AF15-F741-B4D3-95627060C8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1E01CF-C80F-1544-9D50-1C0F8B8EC9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759AB5-AF15-F741-B4D3-95627060C8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1E01CF-C80F-1544-9D50-1C0F8B8EC9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759AB5-AF15-F741-B4D3-95627060C87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1465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D1E01CF-C80F-1544-9D50-1C0F8B8EC90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7070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C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6172201"/>
            <a:ext cx="7772400" cy="685800"/>
            <a:chOff x="734100" y="6172201"/>
            <a:chExt cx="772410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29172" y="6172201"/>
              <a:ext cx="66290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2008</a:t>
              </a:r>
              <a:r>
                <a:rPr lang="en-US" sz="900" kern="1200" baseline="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to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2021</a:t>
              </a:r>
              <a:r>
                <a:rPr lang="en-US" sz="900" dirty="0">
                  <a:latin typeface="+mn-lt"/>
                </a:rPr>
                <a:t> Carnegie Mellon University (CMU), 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is licensed under a Creative Commons Attribution 3.0 Unported License.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/licenses/by/3.0/ </a:t>
              </a:r>
              <a:r>
                <a:rPr lang="en-US" sz="900" dirty="0">
                  <a:latin typeface="+mn-lt"/>
                </a:rPr>
                <a:t>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  <a:endParaRPr lang="en-US" sz="900" baseline="0" dirty="0">
                <a:latin typeface="+mn-lt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100" y="6318251"/>
              <a:ext cx="1117600" cy="393700"/>
            </a:xfrm>
            <a:prstGeom prst="rect">
              <a:avLst/>
            </a:prstGeom>
          </p:spPr>
        </p:pic>
      </p:grp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017572"/>
            <a:ext cx="77724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65097"/>
            <a:ext cx="77724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FD10-C1C4-B94C-A128-BA4ED7359E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737359"/>
            <a:ext cx="37947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776472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6C0611C-95E8-A145-8B26-565D5E3FC6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7360"/>
            <a:ext cx="3581400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573056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85800" y="2359152"/>
            <a:ext cx="381000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6" y="2359152"/>
            <a:ext cx="3776474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62D799-975A-F14E-A94D-C79D189B64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3E8D7-4329-8D42-BDED-011B1B0EF9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9110-6CBB-8E43-9F3B-6BCB84B7C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7">
            <a:alphaModFix amt="67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399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40845"/>
            <a:ext cx="77724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685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276600" y="6400800"/>
            <a:ext cx="434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fld id="{0D61849E-82E3-B34A-8F85-D8AD083173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45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  <p:sldLayoutId id="2147483758" r:id="rId18"/>
    <p:sldLayoutId id="2147483759" r:id="rId19"/>
    <p:sldLayoutId id="2147483760" r:id="rId20"/>
    <p:sldLayoutId id="2147483761" r:id="rId21"/>
    <p:sldLayoutId id="2147483762" r:id="rId22"/>
    <p:sldLayoutId id="2147483763" r:id="rId23"/>
    <p:sldLayoutId id="2147483678" r:id="rId24"/>
    <p:sldLayoutId id="2147483679" r:id="rId2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i="0" kern="1200" spc="50"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Arial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+mn-lt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Methods In Medical Image Analysis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>
            <a:normAutofit/>
          </a:bodyPr>
          <a:lstStyle/>
          <a:p>
            <a:pPr algn="ctr"/>
            <a:r>
              <a:rPr lang="en-US" sz="2400" dirty="0"/>
              <a:t>Spring 2022</a:t>
            </a:r>
          </a:p>
          <a:p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Dr. John Galeotti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Practice of Automated Medical Image Analysis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A collection of recipes, a box of tools</a:t>
            </a:r>
          </a:p>
          <a:p>
            <a:pPr lvl="1"/>
            <a:r>
              <a:rPr lang="en-US" sz="2400"/>
              <a:t>Equations that function: crafting human thought.</a:t>
            </a:r>
          </a:p>
          <a:p>
            <a:pPr lvl="1"/>
            <a:r>
              <a:rPr lang="en-US" sz="2400"/>
              <a:t>ITK is a library, not a program.</a:t>
            </a:r>
          </a:p>
          <a:p>
            <a:r>
              <a:rPr lang="en-US" sz="2800"/>
              <a:t>Solutions:</a:t>
            </a:r>
          </a:p>
          <a:p>
            <a:pPr lvl="1"/>
            <a:r>
              <a:rPr lang="en-US" sz="2400"/>
              <a:t>Computer programs (fully- and semi-automated).</a:t>
            </a:r>
          </a:p>
          <a:p>
            <a:pPr lvl="1"/>
            <a:r>
              <a:rPr lang="en-US" sz="2400"/>
              <a:t>Very application-specific, no general solution.</a:t>
            </a:r>
          </a:p>
          <a:p>
            <a:pPr lvl="1"/>
            <a:r>
              <a:rPr lang="en-US" sz="2400"/>
              <a:t>Supervision / apprenticeship of machines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Are We?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Personal introductions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Name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Academic Background (ECE, Biology, etc.)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Research Interest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Why you</a:t>
            </a:r>
            <a:r>
              <a:rPr lang="en-US" altLang="ja-JP" dirty="0"/>
              <a:t>’</a:t>
            </a:r>
            <a:r>
              <a:rPr lang="en-US" dirty="0"/>
              <a:t>re here</a:t>
            </a:r>
          </a:p>
          <a:p>
            <a:pPr>
              <a:lnSpc>
                <a:spcPct val="90000"/>
              </a:lnSpc>
            </a:pPr>
            <a:r>
              <a:rPr lang="en-US" b="1" u="sng" dirty="0"/>
              <a:t>Homework 1 (not yet assigned)</a:t>
            </a:r>
            <a:r>
              <a:rPr lang="en-US" dirty="0"/>
              <a:t>:  submit the requested info about yourself, and a photo.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(photo is optional, but requested; please crop to your head and shoulders)</a:t>
            </a:r>
          </a:p>
          <a:p>
            <a:pPr lvl="1">
              <a:lnSpc>
                <a:spcPct val="90000"/>
              </a:lnSpc>
            </a:pPr>
            <a:r>
              <a:rPr lang="en-US" sz="1800" b="1" i="1" dirty="0"/>
              <a:t>Details will be posted on the website</a:t>
            </a:r>
            <a:endParaRPr lang="en-US" b="1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Syllabus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n-US" dirty="0"/>
              <a:t>On the course website</a:t>
            </a:r>
          </a:p>
          <a:p>
            <a:pPr lvl="1"/>
            <a:r>
              <a:rPr lang="en-US" sz="2400" dirty="0"/>
              <a:t>http://</a:t>
            </a:r>
            <a:r>
              <a:rPr lang="en-US" sz="2400" dirty="0" err="1"/>
              <a:t>www.cs.cmu.edu</a:t>
            </a:r>
            <a:r>
              <a:rPr lang="en-US" sz="2400" dirty="0"/>
              <a:t>/~</a:t>
            </a:r>
            <a:r>
              <a:rPr lang="en-US" sz="2400" dirty="0" err="1"/>
              <a:t>galeotti</a:t>
            </a:r>
            <a:r>
              <a:rPr lang="en-US" sz="2400" dirty="0"/>
              <a:t>/</a:t>
            </a:r>
            <a:r>
              <a:rPr lang="en-US" sz="2400" dirty="0" err="1"/>
              <a:t>methods_course</a:t>
            </a:r>
            <a:r>
              <a:rPr lang="en-US" sz="2400" dirty="0"/>
              <a:t>/</a:t>
            </a:r>
            <a:endParaRPr lang="en-US" dirty="0"/>
          </a:p>
          <a:p>
            <a:r>
              <a:rPr lang="en-US" dirty="0"/>
              <a:t>Prerequisites</a:t>
            </a:r>
          </a:p>
          <a:p>
            <a:pPr lvl="1"/>
            <a:r>
              <a:rPr lang="en-US" dirty="0"/>
              <a:t>Vector calculus</a:t>
            </a:r>
          </a:p>
          <a:p>
            <a:pPr lvl="1"/>
            <a:r>
              <a:rPr lang="en-US" dirty="0"/>
              <a:t>Basic probability</a:t>
            </a:r>
          </a:p>
          <a:p>
            <a:pPr lvl="1"/>
            <a:r>
              <a:rPr lang="en-US" dirty="0"/>
              <a:t>Knowledge of C++ and/or Python</a:t>
            </a:r>
          </a:p>
          <a:p>
            <a:pPr lvl="2"/>
            <a:r>
              <a:rPr lang="en-US" dirty="0"/>
              <a:t>Including command-line usage and command-line argument passing to your code</a:t>
            </a:r>
          </a:p>
          <a:p>
            <a:pPr lvl="1"/>
            <a:r>
              <a:rPr lang="en-US" dirty="0"/>
              <a:t>Helpful but not required:</a:t>
            </a:r>
          </a:p>
          <a:p>
            <a:pPr lvl="2"/>
            <a:r>
              <a:rPr lang="en-US" dirty="0"/>
              <a:t>Knowledge of C++ templates &amp; inheritance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Schedule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Comply with Pitt &amp; CMU calendars</a:t>
            </a:r>
          </a:p>
          <a:p>
            <a:pPr>
              <a:lnSpc>
                <a:spcPct val="90000"/>
              </a:lnSpc>
            </a:pPr>
            <a:r>
              <a:rPr lang="en-US" dirty="0"/>
              <a:t>Online and subject to change</a:t>
            </a:r>
          </a:p>
          <a:p>
            <a:pPr>
              <a:lnSpc>
                <a:spcPct val="90000"/>
              </a:lnSpc>
            </a:pPr>
            <a:r>
              <a:rPr lang="en-US" dirty="0"/>
              <a:t>Big picture: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Background &amp; review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Fundamentals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Segmentation, registration, &amp; other fun stuff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More advanced ITK programming constructs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Review scientific papers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Student project presentations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Requirements and Grading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Engagement: 5%</a:t>
            </a:r>
          </a:p>
          <a:p>
            <a:pPr>
              <a:lnSpc>
                <a:spcPct val="90000"/>
              </a:lnSpc>
            </a:pPr>
            <a:r>
              <a:rPr lang="en-US" dirty="0"/>
              <a:t>Quizzes: 15%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Lowest 2 dropped</a:t>
            </a:r>
          </a:p>
          <a:p>
            <a:pPr>
              <a:lnSpc>
                <a:spcPct val="90000"/>
              </a:lnSpc>
            </a:pPr>
            <a:r>
              <a:rPr lang="en-US" dirty="0"/>
              <a:t>Homework: 30%</a:t>
            </a:r>
          </a:p>
          <a:p>
            <a:pPr>
              <a:lnSpc>
                <a:spcPct val="90000"/>
              </a:lnSpc>
            </a:pPr>
            <a:r>
              <a:rPr lang="en-US" dirty="0"/>
              <a:t>Shadow Program: 10%</a:t>
            </a:r>
          </a:p>
          <a:p>
            <a:pPr>
              <a:lnSpc>
                <a:spcPct val="90000"/>
              </a:lnSpc>
            </a:pPr>
            <a:r>
              <a:rPr lang="en-US" dirty="0"/>
              <a:t>Final Project: 40%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15% presentation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25% code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Textbooks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Required</a:t>
            </a:r>
            <a:r>
              <a:rPr lang="en-US" dirty="0"/>
              <a:t>:  </a:t>
            </a:r>
            <a:r>
              <a:rPr lang="en-US" i="1" dirty="0"/>
              <a:t>Machine Vision</a:t>
            </a:r>
            <a:r>
              <a:rPr lang="en-US" dirty="0"/>
              <a:t>, Wesley E. Snyder &amp; </a:t>
            </a:r>
            <a:r>
              <a:rPr lang="en-US" dirty="0" err="1"/>
              <a:t>Hairong</a:t>
            </a:r>
            <a:r>
              <a:rPr lang="en-US" dirty="0"/>
              <a:t> Qi</a:t>
            </a:r>
          </a:p>
          <a:p>
            <a:r>
              <a:rPr lang="en-US" b="1" dirty="0"/>
              <a:t>Recommended</a:t>
            </a:r>
            <a:r>
              <a:rPr lang="en-US" dirty="0"/>
              <a:t>:  </a:t>
            </a:r>
            <a:r>
              <a:rPr lang="en-US" i="1" dirty="0"/>
              <a:t>Insight into Images: Principles and Practice for Segmentation, Registration and Image Analysis</a:t>
            </a:r>
            <a:r>
              <a:rPr lang="en-US" dirty="0"/>
              <a:t>, Terry S. </a:t>
            </a:r>
            <a:r>
              <a:rPr lang="en-US" dirty="0" err="1"/>
              <a:t>Yoo</a:t>
            </a:r>
            <a:r>
              <a:rPr lang="en-US" dirty="0"/>
              <a:t> (Editor)</a:t>
            </a:r>
          </a:p>
          <a:p>
            <a:r>
              <a:rPr lang="en-US" dirty="0"/>
              <a:t>Others (build your bookshelf)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Superior = head</a:t>
            </a:r>
          </a:p>
          <a:p>
            <a:r>
              <a:rPr lang="en-US" sz="2800"/>
              <a:t>Inferior = feet</a:t>
            </a:r>
          </a:p>
          <a:p>
            <a:endParaRPr lang="en-US" sz="2800"/>
          </a:p>
          <a:p>
            <a:r>
              <a:rPr lang="en-US" sz="2800"/>
              <a:t>Anterior = front</a:t>
            </a:r>
          </a:p>
          <a:p>
            <a:r>
              <a:rPr lang="en-US" sz="2800"/>
              <a:t>Posterior = back</a:t>
            </a:r>
          </a:p>
          <a:p>
            <a:endParaRPr lang="en-US" sz="2800"/>
          </a:p>
          <a:p>
            <a:r>
              <a:rPr lang="en-US" sz="2800"/>
              <a:t>Proximal = central</a:t>
            </a:r>
          </a:p>
          <a:p>
            <a:r>
              <a:rPr lang="en-US" sz="2800"/>
              <a:t>Distal = peripheral</a:t>
            </a:r>
          </a:p>
        </p:txBody>
      </p:sp>
      <p:pic>
        <p:nvPicPr>
          <p:cNvPr id="106501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77" y="1524000"/>
            <a:ext cx="3799445" cy="4572000"/>
          </a:xfrm>
          <a:noFill/>
          <a:ln/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50800" dist="12700" dir="8100000" algn="ctr" rotWithShape="0">
                    <a:srgbClr val="FFFFFF">
                      <a:alpha val="75000"/>
                    </a:srgbClr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59AB5-AF15-F741-B4D3-95627060C87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Anatomical Axes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Doing?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Theoretical &amp; practical skills in medical image analysis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Imaging modalities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Segmentation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Registration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Image understanding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Visualization</a:t>
            </a:r>
          </a:p>
          <a:p>
            <a:pPr>
              <a:lnSpc>
                <a:spcPct val="90000"/>
              </a:lnSpc>
            </a:pPr>
            <a:r>
              <a:rPr lang="en-US" dirty="0"/>
              <a:t>Established methods and current research</a:t>
            </a:r>
          </a:p>
          <a:p>
            <a:pPr>
              <a:lnSpc>
                <a:spcPct val="90000"/>
              </a:lnSpc>
            </a:pPr>
            <a:r>
              <a:rPr lang="en-US" dirty="0"/>
              <a:t>Focus on </a:t>
            </a:r>
            <a:r>
              <a:rPr lang="en-US" i="1" dirty="0"/>
              <a:t>understanding</a:t>
            </a:r>
            <a:r>
              <a:rPr lang="en-US" dirty="0"/>
              <a:t> &amp; </a:t>
            </a:r>
            <a:r>
              <a:rPr lang="en-US" i="1" dirty="0"/>
              <a:t>using</a:t>
            </a:r>
            <a:r>
              <a:rPr lang="en-US" dirty="0"/>
              <a:t> algorithms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Is </a:t>
            </a:r>
            <a:r>
              <a:rPr lang="en-US" i="1" dirty="0"/>
              <a:t>Medical</a:t>
            </a:r>
            <a:r>
              <a:rPr lang="en-US" dirty="0"/>
              <a:t> Image Analysis Special?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Because of the </a:t>
            </a:r>
            <a:r>
              <a:rPr lang="en-US" sz="2800" i="1" dirty="0"/>
              <a:t>patient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Computer Vision: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Good at detecting irregulars, e.g. on the factory floor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But no two patients are alike—everyone is “irregular”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Medicine is war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Radiology is primarily for reconnaissance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Surgeons are the marines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Life/death decisions made on insufficient information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Success measured by patient recovery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You’re not in “theory land” anymore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 I Mean by </a:t>
            </a:r>
            <a:r>
              <a:rPr lang="en-US" i="1"/>
              <a:t>Analysis</a:t>
            </a:r>
            <a:r>
              <a:rPr lang="en-US"/>
              <a:t>?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Different from </a:t>
            </a:r>
            <a:r>
              <a:rPr lang="en-US" altLang="ja-JP" dirty="0"/>
              <a:t>“</a:t>
            </a:r>
            <a:r>
              <a:rPr lang="en-US" dirty="0"/>
              <a:t>Image Processing</a:t>
            </a:r>
            <a:r>
              <a:rPr lang="en-US" altLang="ja-JP" dirty="0"/>
              <a:t>”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Results in identification, measurement, &amp;/or judgment</a:t>
            </a:r>
          </a:p>
          <a:p>
            <a:pPr>
              <a:lnSpc>
                <a:spcPct val="90000"/>
              </a:lnSpc>
            </a:pPr>
            <a:r>
              <a:rPr lang="en-US" dirty="0"/>
              <a:t>Produces numbers, words, &amp; actions</a:t>
            </a:r>
          </a:p>
          <a:p>
            <a:pPr>
              <a:lnSpc>
                <a:spcPct val="90000"/>
              </a:lnSpc>
            </a:pPr>
            <a:r>
              <a:rPr lang="en-US" dirty="0"/>
              <a:t>Holy Grail:  </a:t>
            </a:r>
            <a:r>
              <a:rPr lang="en-US" i="1" dirty="0"/>
              <a:t>complete image understanding</a:t>
            </a:r>
            <a:r>
              <a:rPr lang="en-US" dirty="0"/>
              <a:t> automated within a computer to perform diagnosis &amp; control robotic intervention</a:t>
            </a:r>
          </a:p>
          <a:p>
            <a:pPr>
              <a:lnSpc>
                <a:spcPct val="90000"/>
              </a:lnSpc>
            </a:pPr>
            <a:r>
              <a:rPr lang="en-US" dirty="0"/>
              <a:t>State of the art:  segmentation &amp; registration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Segmentation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4114800"/>
          </a:xfrm>
        </p:spPr>
        <p:txBody>
          <a:bodyPr/>
          <a:lstStyle/>
          <a:p>
            <a:r>
              <a:rPr lang="en-US" dirty="0"/>
              <a:t>Labeling every voxel</a:t>
            </a:r>
          </a:p>
          <a:p>
            <a:r>
              <a:rPr lang="en-US" dirty="0"/>
              <a:t>Discrete vs. fuzzy</a:t>
            </a:r>
          </a:p>
          <a:p>
            <a:r>
              <a:rPr lang="en-US" dirty="0"/>
              <a:t>How good are such labels?</a:t>
            </a:r>
          </a:p>
          <a:p>
            <a:pPr lvl="1"/>
            <a:r>
              <a:rPr lang="en-US" dirty="0"/>
              <a:t>Gray matter (circuits) vs. white matter (cables).</a:t>
            </a:r>
          </a:p>
          <a:p>
            <a:pPr lvl="1"/>
            <a:r>
              <a:rPr lang="en-US" dirty="0"/>
              <a:t>Tremendous oversimplification</a:t>
            </a:r>
          </a:p>
          <a:p>
            <a:r>
              <a:rPr lang="en-US" dirty="0"/>
              <a:t>Requires a model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81500"/>
            <a:ext cx="2065338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381500"/>
            <a:ext cx="2065338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604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381500"/>
            <a:ext cx="2065338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6042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663" y="4381500"/>
            <a:ext cx="2065337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Image to Image</a:t>
            </a:r>
          </a:p>
          <a:p>
            <a:pPr lvl="1">
              <a:lnSpc>
                <a:spcPct val="90000"/>
              </a:lnSpc>
            </a:pPr>
            <a:r>
              <a:rPr lang="en-US"/>
              <a:t>same vs. different imaging modality</a:t>
            </a:r>
          </a:p>
          <a:p>
            <a:pPr lvl="1">
              <a:lnSpc>
                <a:spcPct val="90000"/>
              </a:lnSpc>
            </a:pPr>
            <a:r>
              <a:rPr lang="en-US"/>
              <a:t>same vs. different patient</a:t>
            </a:r>
          </a:p>
          <a:p>
            <a:pPr lvl="1">
              <a:lnSpc>
                <a:spcPct val="90000"/>
              </a:lnSpc>
            </a:pPr>
            <a:r>
              <a:rPr lang="en-US"/>
              <a:t>topological variation</a:t>
            </a:r>
          </a:p>
          <a:p>
            <a:pPr>
              <a:lnSpc>
                <a:spcPct val="90000"/>
              </a:lnSpc>
            </a:pPr>
            <a:r>
              <a:rPr lang="en-US"/>
              <a:t>Image to Model</a:t>
            </a:r>
          </a:p>
          <a:p>
            <a:pPr lvl="1">
              <a:lnSpc>
                <a:spcPct val="90000"/>
              </a:lnSpc>
            </a:pPr>
            <a:r>
              <a:rPr lang="en-US"/>
              <a:t>deformable models</a:t>
            </a:r>
          </a:p>
          <a:p>
            <a:pPr>
              <a:lnSpc>
                <a:spcPct val="90000"/>
              </a:lnSpc>
            </a:pPr>
            <a:r>
              <a:rPr lang="en-US"/>
              <a:t>Model to Model</a:t>
            </a:r>
          </a:p>
          <a:p>
            <a:pPr lvl="1">
              <a:lnSpc>
                <a:spcPct val="90000"/>
              </a:lnSpc>
            </a:pPr>
            <a:r>
              <a:rPr lang="en-US"/>
              <a:t>matching graphs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Visualization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/>
              <a:t>Visualization</a:t>
            </a:r>
            <a:r>
              <a:rPr lang="en-US" sz="2800"/>
              <a:t> used to mean </a:t>
            </a:r>
            <a:r>
              <a:rPr lang="en-US" sz="2800" i="1"/>
              <a:t>to picture in the mind</a:t>
            </a:r>
            <a:r>
              <a:rPr lang="en-US" sz="2800"/>
              <a:t>.</a:t>
            </a:r>
          </a:p>
          <a:p>
            <a:r>
              <a:rPr lang="en-US" sz="2800"/>
              <a:t>Retina is a 2D device</a:t>
            </a:r>
          </a:p>
          <a:p>
            <a:r>
              <a:rPr lang="en-US" sz="2800"/>
              <a:t>Analysis needed to visualize surfaces</a:t>
            </a:r>
          </a:p>
          <a:p>
            <a:r>
              <a:rPr lang="en-US" sz="2800"/>
              <a:t>Doctors prefer slices to renderings</a:t>
            </a:r>
          </a:p>
          <a:p>
            <a:r>
              <a:rPr lang="en-US" sz="2800"/>
              <a:t>Visualization is required to reach visual cortex</a:t>
            </a:r>
          </a:p>
          <a:p>
            <a:r>
              <a:rPr lang="en-US" sz="2800"/>
              <a:t>Computers have an advantage over humans in 3D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of a Modern Radiologist</a:t>
            </a:r>
          </a:p>
        </p:txBody>
      </p:sp>
      <p:pic>
        <p:nvPicPr>
          <p:cNvPr id="2765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475119"/>
            <a:ext cx="7772400" cy="3099974"/>
          </a:xfrm>
          <a:noFill/>
          <a:ln/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50800" dist="12700" dir="8100000" algn="ctr" rotWithShape="0">
                    <a:srgbClr val="FFFFFF">
                      <a:alpha val="75000"/>
                    </a:srgbClr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How Are We Going to Do This?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The Shadow Program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Observe &amp; interact with practicing radiologists and pathologists at UPMC (virtually, over Zoom / MS Teams)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Project oriented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C++ &amp;/or Python with ITK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National Library of Medicine Insight Toolkit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 software library developed by a consortium of institutions including CMU and </a:t>
            </a:r>
            <a:r>
              <a:rPr lang="en-US" sz="2400" dirty="0" err="1"/>
              <a:t>UPitt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Open source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Large online community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www.itk.org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3A5D-1C1E-134B-A526-469F2A88A0A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18 Light Blue Perspective">
  <a:themeElements>
    <a:clrScheme name="Custom 4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414100"/>
      </a:hlink>
      <a:folHlink>
        <a:srgbClr val="52522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18 Light Blue Perspective" id="{82E923E0-D759-A145-B87F-13E5C24859D6}" vid="{5FAB1CB5-492B-D243-8DF0-D880E55137C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JG18 Light Blue Perspective</Template>
  <TotalTime>4985</TotalTime>
  <Words>848</Words>
  <Application>Microsoft Macintosh PowerPoint</Application>
  <PresentationFormat>On-screen Show (4:3)</PresentationFormat>
  <Paragraphs>162</Paragraphs>
  <Slides>16</Slides>
  <Notes>16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JG18 Light Blue Perspective</vt:lpstr>
      <vt:lpstr>Methods In Medical Image Analysis</vt:lpstr>
      <vt:lpstr>What Are We Doing?</vt:lpstr>
      <vt:lpstr>Why Is Medical Image Analysis Special?</vt:lpstr>
      <vt:lpstr>What Do I Mean by Analysis?</vt:lpstr>
      <vt:lpstr>Segmentation</vt:lpstr>
      <vt:lpstr>Registration</vt:lpstr>
      <vt:lpstr>Visualization</vt:lpstr>
      <vt:lpstr>Model of a Modern Radiologist</vt:lpstr>
      <vt:lpstr>How Are We Going to Do This?</vt:lpstr>
      <vt:lpstr>The Practice of Automated Medical Image Analysis</vt:lpstr>
      <vt:lpstr>Who Are We?</vt:lpstr>
      <vt:lpstr>Syllabus</vt:lpstr>
      <vt:lpstr>Class Schedule</vt:lpstr>
      <vt:lpstr>Requirements and Grading</vt:lpstr>
      <vt:lpstr>Textbooks</vt:lpstr>
      <vt:lpstr>Anatomical Axes</vt:lpstr>
    </vt:vector>
  </TitlesOfParts>
  <Company>CMU Robotics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In Medical Image Analysis</dc:title>
  <dc:creator>John Galeotti</dc:creator>
  <cp:lastModifiedBy>John Galeotti</cp:lastModifiedBy>
  <cp:revision>114</cp:revision>
  <cp:lastPrinted>2021-02-02T23:40:16Z</cp:lastPrinted>
  <dcterms:created xsi:type="dcterms:W3CDTF">2008-01-12T23:25:59Z</dcterms:created>
  <dcterms:modified xsi:type="dcterms:W3CDTF">2022-01-18T20:01:37Z</dcterms:modified>
</cp:coreProperties>
</file>