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40" r:id="rId1"/>
  </p:sldMasterIdLst>
  <p:notesMasterIdLst>
    <p:notesMasterId r:id="rId56"/>
  </p:notesMasterIdLst>
  <p:handoutMasterIdLst>
    <p:handoutMasterId r:id="rId57"/>
  </p:handoutMasterIdLst>
  <p:sldIdLst>
    <p:sldId id="301" r:id="rId2"/>
    <p:sldId id="263" r:id="rId3"/>
    <p:sldId id="257" r:id="rId4"/>
    <p:sldId id="258" r:id="rId5"/>
    <p:sldId id="259" r:id="rId6"/>
    <p:sldId id="315" r:id="rId7"/>
    <p:sldId id="316" r:id="rId8"/>
    <p:sldId id="261" r:id="rId9"/>
    <p:sldId id="260" r:id="rId10"/>
    <p:sldId id="262" r:id="rId11"/>
    <p:sldId id="310" r:id="rId12"/>
    <p:sldId id="311" r:id="rId13"/>
    <p:sldId id="312" r:id="rId14"/>
    <p:sldId id="264" r:id="rId15"/>
    <p:sldId id="303" r:id="rId16"/>
    <p:sldId id="265" r:id="rId17"/>
    <p:sldId id="266" r:id="rId18"/>
    <p:sldId id="268" r:id="rId19"/>
    <p:sldId id="267" r:id="rId20"/>
    <p:sldId id="269" r:id="rId21"/>
    <p:sldId id="270" r:id="rId22"/>
    <p:sldId id="271" r:id="rId23"/>
    <p:sldId id="275" r:id="rId24"/>
    <p:sldId id="277" r:id="rId25"/>
    <p:sldId id="313" r:id="rId26"/>
    <p:sldId id="272" r:id="rId27"/>
    <p:sldId id="273" r:id="rId28"/>
    <p:sldId id="274" r:id="rId29"/>
    <p:sldId id="276" r:id="rId30"/>
    <p:sldId id="279" r:id="rId31"/>
    <p:sldId id="280" r:id="rId32"/>
    <p:sldId id="314" r:id="rId33"/>
    <p:sldId id="281" r:id="rId34"/>
    <p:sldId id="282" r:id="rId35"/>
    <p:sldId id="284" r:id="rId36"/>
    <p:sldId id="285" r:id="rId37"/>
    <p:sldId id="286" r:id="rId38"/>
    <p:sldId id="283" r:id="rId39"/>
    <p:sldId id="287" r:id="rId40"/>
    <p:sldId id="288" r:id="rId41"/>
    <p:sldId id="289" r:id="rId42"/>
    <p:sldId id="290" r:id="rId43"/>
    <p:sldId id="291" r:id="rId44"/>
    <p:sldId id="292" r:id="rId45"/>
    <p:sldId id="317" r:id="rId46"/>
    <p:sldId id="293" r:id="rId47"/>
    <p:sldId id="294" r:id="rId48"/>
    <p:sldId id="295" r:id="rId49"/>
    <p:sldId id="296" r:id="rId50"/>
    <p:sldId id="298" r:id="rId51"/>
    <p:sldId id="297" r:id="rId52"/>
    <p:sldId id="302" r:id="rId53"/>
    <p:sldId id="299" r:id="rId54"/>
    <p:sldId id="300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FFFFFF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35" autoAdjust="0"/>
    <p:restoredTop sz="90952"/>
  </p:normalViewPr>
  <p:slideViewPr>
    <p:cSldViewPr>
      <p:cViewPr varScale="1">
        <p:scale>
          <a:sx n="116" d="100"/>
          <a:sy n="116" d="100"/>
        </p:scale>
        <p:origin x="13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ECE23-A116-BC43-AD17-18000FA2E843}" type="datetimeFigureOut">
              <a:rPr lang="en-US" smtClean="0"/>
              <a:t>2/9/20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13DCB-CFD9-B142-9B8A-C4B8A9B999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87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88820E-73C7-2D42-89AC-DC61B0A697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35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FF436-D9A0-3B41-9334-F4AA0CB9B66C}" type="slidenum">
              <a:rPr lang="en-US"/>
              <a:pPr/>
              <a:t>1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 To print these slides in </a:t>
            </a:r>
            <a:r>
              <a:rPr lang="en-US" dirty="0" err="1"/>
              <a:t>grayscale</a:t>
            </a:r>
            <a:r>
              <a:rPr lang="en-US" dirty="0"/>
              <a:t> (e.g., on a laser printer), first change the Theme Background to “Style 1” (i.e., dark text on white background), and then tell PowerPoint’s print dialog that the “Output” is “</a:t>
            </a:r>
            <a:r>
              <a:rPr lang="en-US" dirty="0" err="1"/>
              <a:t>Grayscale</a:t>
            </a:r>
            <a:r>
              <a:rPr lang="en-US" dirty="0"/>
              <a:t>.”  Everything should be clearly legible then.  This is how I also generate the .</a:t>
            </a:r>
            <a:r>
              <a:rPr lang="en-US" dirty="0" err="1"/>
              <a:t>pdf</a:t>
            </a:r>
            <a:r>
              <a:rPr lang="en-US" dirty="0"/>
              <a:t> handouts.</a:t>
            </a:r>
          </a:p>
        </p:txBody>
      </p:sp>
    </p:spTree>
    <p:extLst>
      <p:ext uri="{BB962C8B-B14F-4D97-AF65-F5344CB8AC3E}">
        <p14:creationId xmlns:p14="http://schemas.microsoft.com/office/powerpoint/2010/main" val="941532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B6B39-404F-5849-8951-86A7291E48E6}" type="slidenum">
              <a:rPr lang="en-US"/>
              <a:pPr/>
              <a:t>13</a:t>
            </a:fld>
            <a:endParaRPr lang="en-US"/>
          </a:p>
        </p:txBody>
      </p:sp>
      <p:sp>
        <p:nvSpPr>
          <p:cNvPr id="55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10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483E1-08B4-9640-B547-2871245A8F95}" type="slidenum">
              <a:rPr lang="en-US"/>
              <a:pPr/>
              <a:t>14</a:t>
            </a:fld>
            <a:endParaRPr lang="en-US"/>
          </a:p>
        </p:txBody>
      </p:sp>
      <p:sp>
        <p:nvSpPr>
          <p:cNvPr id="56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60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6BADC-62BE-014D-9877-4314D7810A8F}" type="slidenum">
              <a:rPr lang="en-US"/>
              <a:pPr/>
              <a:t>16</a:t>
            </a:fld>
            <a:endParaRPr lang="en-US"/>
          </a:p>
        </p:txBody>
      </p:sp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92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7089-A299-8843-8D48-4773819B8ED9}" type="slidenum">
              <a:rPr lang="en-US"/>
              <a:pPr/>
              <a:t>17</a:t>
            </a:fld>
            <a:endParaRPr lang="en-US"/>
          </a:p>
        </p:txBody>
      </p:sp>
      <p:sp>
        <p:nvSpPr>
          <p:cNvPr id="583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38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B48857-164A-C447-A515-D63734C4BF27}" type="slidenum">
              <a:rPr lang="en-US"/>
              <a:pPr/>
              <a:t>18</a:t>
            </a:fld>
            <a:endParaRPr lang="en-US"/>
          </a:p>
        </p:txBody>
      </p:sp>
      <p:sp>
        <p:nvSpPr>
          <p:cNvPr id="593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81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73024C-94A4-A849-96E6-1CE63A0D05DC}" type="slidenum">
              <a:rPr lang="en-US"/>
              <a:pPr/>
              <a:t>19</a:t>
            </a:fld>
            <a:endParaRPr lang="en-US"/>
          </a:p>
        </p:txBody>
      </p:sp>
      <p:sp>
        <p:nvSpPr>
          <p:cNvPr id="604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9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3AF847-6726-EE48-9F5A-E49C85F12CAB}" type="slidenum">
              <a:rPr lang="en-US"/>
              <a:pPr/>
              <a:t>20</a:t>
            </a:fld>
            <a:endParaRPr lang="en-US"/>
          </a:p>
        </p:txBody>
      </p:sp>
      <p:sp>
        <p:nvSpPr>
          <p:cNvPr id="614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00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0E7FF-A2A5-944E-B915-A2233CB328E6}" type="slidenum">
              <a:rPr lang="en-US"/>
              <a:pPr/>
              <a:t>21</a:t>
            </a:fld>
            <a:endParaRPr lang="en-US"/>
          </a:p>
        </p:txBody>
      </p:sp>
      <p:sp>
        <p:nvSpPr>
          <p:cNvPr id="624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31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E1EB2-6B7F-FB4B-A8A3-80D772023E90}" type="slidenum">
              <a:rPr lang="en-US"/>
              <a:pPr/>
              <a:t>22</a:t>
            </a:fld>
            <a:endParaRPr lang="en-US"/>
          </a:p>
        </p:txBody>
      </p:sp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47801-CE1B-264D-A6F6-7AC48B8A4BD6}" type="slidenum">
              <a:rPr lang="en-US"/>
              <a:pPr/>
              <a:t>23</a:t>
            </a:fld>
            <a:endParaRPr lang="en-US"/>
          </a:p>
        </p:txBody>
      </p:sp>
      <p:sp>
        <p:nvSpPr>
          <p:cNvPr id="64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39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30D3A-8F65-804C-A84D-991D05105734}" type="slidenum">
              <a:rPr lang="en-US"/>
              <a:pPr/>
              <a:t>2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48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6A59D-DD43-2A41-85DC-88E8343BAE42}" type="slidenum">
              <a:rPr lang="en-US"/>
              <a:pPr/>
              <a:t>24</a:t>
            </a:fld>
            <a:endParaRPr lang="en-US"/>
          </a:p>
        </p:txBody>
      </p:sp>
      <p:sp>
        <p:nvSpPr>
          <p:cNvPr id="65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8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26A59D-DD43-2A41-85DC-88E8343BAE42}" type="slidenum">
              <a:rPr lang="en-US"/>
              <a:pPr/>
              <a:t>25</a:t>
            </a:fld>
            <a:endParaRPr lang="en-US"/>
          </a:p>
        </p:txBody>
      </p:sp>
      <p:sp>
        <p:nvSpPr>
          <p:cNvPr id="65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19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04B90-8F12-864D-A632-56911E6DE260}" type="slidenum">
              <a:rPr lang="en-US"/>
              <a:pPr/>
              <a:t>26</a:t>
            </a:fld>
            <a:endParaRPr lang="en-US"/>
          </a:p>
        </p:txBody>
      </p:sp>
      <p:sp>
        <p:nvSpPr>
          <p:cNvPr id="675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12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B60A2-B8A8-6240-82E2-AEB16524C0CE}" type="slidenum">
              <a:rPr lang="en-US"/>
              <a:pPr/>
              <a:t>27</a:t>
            </a:fld>
            <a:endParaRPr lang="en-US"/>
          </a:p>
        </p:txBody>
      </p:sp>
      <p:sp>
        <p:nvSpPr>
          <p:cNvPr id="686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80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84B430-808B-3043-9C72-282F363AC29E}" type="slidenum">
              <a:rPr lang="en-US"/>
              <a:pPr/>
              <a:t>28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12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BC9340-D325-1F48-8D32-44714E827209}" type="slidenum">
              <a:rPr lang="en-US"/>
              <a:pPr/>
              <a:t>29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92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C6EA6-B24B-2A44-94FC-9BC739A76BCB}" type="slidenum">
              <a:rPr lang="en-US"/>
              <a:pPr/>
              <a:t>30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173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86D95-C4B5-904B-AF4D-67E0CAB3D0BB}" type="slidenum">
              <a:rPr lang="en-US"/>
              <a:pPr/>
              <a:t>31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537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B6B39-404F-5849-8951-86A7291E48E6}" type="slidenum">
              <a:rPr lang="en-US"/>
              <a:pPr/>
              <a:t>32</a:t>
            </a:fld>
            <a:endParaRPr lang="en-US"/>
          </a:p>
        </p:txBody>
      </p:sp>
      <p:sp>
        <p:nvSpPr>
          <p:cNvPr id="55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0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4EE33-9D88-EB4C-B31D-17D927DA2339}" type="slidenum">
              <a:rPr lang="en-US"/>
              <a:pPr/>
              <a:t>33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7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60AC5-8F36-A64E-8B54-CFF0797CC8DC}" type="slidenum">
              <a:rPr lang="en-US"/>
              <a:pPr/>
              <a:t>3</a:t>
            </a:fld>
            <a:endParaRPr lang="en-US"/>
          </a:p>
        </p:txBody>
      </p:sp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501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B6F399-0F3B-9E45-A862-5F1817619B6B}" type="slidenum">
              <a:rPr lang="en-US"/>
              <a:pPr/>
              <a:t>34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888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68B8A-3FA0-8042-B6F9-35D3BAFD2C0A}" type="slidenum">
              <a:rPr lang="en-US"/>
              <a:pPr/>
              <a:t>35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599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890AF-686A-0347-BEA6-1DCE2C4615E6}" type="slidenum">
              <a:rPr lang="en-US"/>
              <a:pPr/>
              <a:t>36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USE Checkerboard?</a:t>
            </a:r>
          </a:p>
        </p:txBody>
      </p:sp>
    </p:spTree>
    <p:extLst>
      <p:ext uri="{BB962C8B-B14F-4D97-AF65-F5344CB8AC3E}">
        <p14:creationId xmlns:p14="http://schemas.microsoft.com/office/powerpoint/2010/main" val="8977842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AF66A2-9093-A947-8A3F-F6254939C65E}" type="slidenum">
              <a:rPr lang="en-US"/>
              <a:pPr/>
              <a:t>37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346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FA516-7E21-3040-A769-775B33F1B4E0}" type="slidenum">
              <a:rPr lang="en-US"/>
              <a:pPr/>
              <a:t>38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702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4DD64-B23F-2247-AC96-CCB171DD68F5}" type="slidenum">
              <a:rPr lang="en-US"/>
              <a:pPr/>
              <a:t>39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037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05793-210F-4D4D-8C6C-C6D2B790BB03}" type="slidenum">
              <a:rPr lang="en-US"/>
              <a:pPr/>
              <a:t>40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611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6FBDC-9E36-D74F-A69F-244240B7FB5D}" type="slidenum">
              <a:rPr lang="en-US"/>
              <a:pPr/>
              <a:t>41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763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BA7A2-CEFA-FF41-A10F-365933CCF617}" type="slidenum">
              <a:rPr lang="en-US"/>
              <a:pPr/>
              <a:t>42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319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A0B052-93C2-DA44-AE2F-5FF5F7C0514D}" type="slidenum">
              <a:rPr lang="en-US"/>
              <a:pPr/>
              <a:t>43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52E6C-5643-9E47-9FE0-A345021079C1}" type="slidenum">
              <a:rPr lang="en-US"/>
              <a:pPr/>
              <a:t>4</a:t>
            </a:fld>
            <a:endParaRPr lang="en-US"/>
          </a:p>
        </p:txBody>
      </p:sp>
      <p:sp>
        <p:nvSpPr>
          <p:cNvPr id="51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877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3A474-3B5F-644E-A1E4-774C5CEF6386}" type="slidenum">
              <a:rPr lang="en-US"/>
              <a:pPr/>
              <a:t>44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551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3A474-3B5F-644E-A1E4-774C5CEF6386}" type="slidenum">
              <a:rPr lang="en-US"/>
              <a:pPr/>
              <a:t>45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94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2B50BC-2BB6-F548-A835-99BB526385A2}" type="slidenum">
              <a:rPr lang="en-US"/>
              <a:pPr/>
              <a:t>46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70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1AC5C-B7CF-9A4B-91E3-2CF4A573470A}" type="slidenum">
              <a:rPr lang="en-US"/>
              <a:pPr/>
              <a:t>47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67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D8EDC-D609-4546-8FB9-5D7110458B59}" type="slidenum">
              <a:rPr lang="en-US"/>
              <a:pPr/>
              <a:t>48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747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5DB6C-BA2A-2F47-BFA5-5ECE53BD941F}" type="slidenum">
              <a:rPr lang="en-US"/>
              <a:pPr/>
              <a:t>49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988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79392-8DC7-0E4B-96F9-9C447CF770CC}" type="slidenum">
              <a:rPr lang="en-US"/>
              <a:pPr/>
              <a:t>50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025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ECFE65-2920-8F4A-85ED-CD17586081C5}" type="slidenum">
              <a:rPr lang="en-US"/>
              <a:pPr/>
              <a:t>51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C302F-4A6E-9B48-BAAA-C708B5DA92BF}" type="slidenum">
              <a:rPr lang="en-US"/>
              <a:pPr/>
              <a:t>5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77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BCE12-97DB-B04E-94AD-73E1FDF84E5E}" type="slidenum">
              <a:rPr lang="en-US"/>
              <a:pPr/>
              <a:t>8</a:t>
            </a:fld>
            <a:endParaRPr lang="en-US"/>
          </a:p>
        </p:txBody>
      </p:sp>
      <p:sp>
        <p:nvSpPr>
          <p:cNvPr id="532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76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E3F85-9FC9-2743-BB56-909EFB29DE99}" type="slidenum">
              <a:rPr lang="en-US"/>
              <a:pPr/>
              <a:t>9</a:t>
            </a:fld>
            <a:endParaRPr lang="en-US"/>
          </a:p>
        </p:txBody>
      </p:sp>
      <p:sp>
        <p:nvSpPr>
          <p:cNvPr id="542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73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B6B39-404F-5849-8951-86A7291E48E6}" type="slidenum">
              <a:rPr lang="en-US"/>
              <a:pPr/>
              <a:t>10</a:t>
            </a:fld>
            <a:endParaRPr lang="en-US"/>
          </a:p>
        </p:txBody>
      </p:sp>
      <p:sp>
        <p:nvSpPr>
          <p:cNvPr id="55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07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BB6B39-404F-5849-8951-86A7291E48E6}" type="slidenum">
              <a:rPr lang="en-US"/>
              <a:pPr/>
              <a:t>11</a:t>
            </a:fld>
            <a:endParaRPr lang="en-US"/>
          </a:p>
        </p:txBody>
      </p:sp>
      <p:sp>
        <p:nvSpPr>
          <p:cNvPr id="55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9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reativecommons.org/licenses/by/3.0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reativecommons.org/licenses/by/3.0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reativecommons.org/licenses/by/3.0/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reativecommons.org/licenses/by/3.0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reativecommons.org/licenses/by/3.0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reativecommons.org/licenses/by/3.0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04872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54880"/>
            <a:ext cx="7315200" cy="20574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4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7358"/>
            <a:ext cx="7315200" cy="4114800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897880"/>
            <a:ext cx="7315200" cy="3642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FD91-A5D5-2E4F-9B15-989ED69110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769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37360"/>
            <a:ext cx="4038600" cy="45720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740845"/>
            <a:ext cx="2953512" cy="45685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78F1-EA6E-6146-B01D-93A99B72A0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312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54F5-5853-DA4C-A1BA-6331B247B7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7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1576" y="602179"/>
            <a:ext cx="1492499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7071" y="602179"/>
            <a:ext cx="6392751" cy="5708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7072" y="6400800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38160" y="6400800"/>
            <a:ext cx="914400" cy="365125"/>
          </a:xfrm>
        </p:spPr>
        <p:txBody>
          <a:bodyPr/>
          <a:lstStyle/>
          <a:p>
            <a:fld id="{5445ED40-4E6E-714D-B577-D20D0B26E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07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C947C8-229F-8745-A1E5-9FB90F050A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198676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C947C8-229F-8745-A1E5-9FB90F050A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713412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(CC BY Licen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05307" y="6172200"/>
            <a:ext cx="7733386" cy="685800"/>
            <a:chOff x="647700" y="6172200"/>
            <a:chExt cx="7733386" cy="685800"/>
          </a:xfrm>
        </p:grpSpPr>
        <p:sp>
          <p:nvSpPr>
            <p:cNvPr id="11" name="TextBox 10"/>
            <p:cNvSpPr txBox="1"/>
            <p:nvPr/>
          </p:nvSpPr>
          <p:spPr>
            <a:xfrm>
              <a:off x="1763267" y="6172200"/>
              <a:ext cx="6617819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The content of these slides by John Galeotti, © 2012-2020  Carnegie Mellon University (CMU), was made possible in part by NIH NLM contract# HHSN276201000580P, and is licensed under a 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  <a:hlinkClick r:id="rId2"/>
                </a:rPr>
                <a:t>Creative Commons Attribution 3.0 Unported License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. To view a copy of this license, visit http://</a:t>
              </a:r>
              <a:r>
                <a:rPr lang="en-US" sz="900" kern="1200" dirty="0" err="1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creativecommons.org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/licenses/by/3.0/ or send a letter to Creative Commons, 171 2nd Street, Suite 300, San Francisco, California, 94105, USA.</a:t>
              </a:r>
              <a:r>
                <a:rPr lang="en-US" sz="900" kern="1200" baseline="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  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Permissions beyond the scope of this license may be available either from CMU or by emailing </a:t>
              </a:r>
              <a:r>
                <a:rPr lang="en-US" sz="900" kern="1200" dirty="0" err="1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itk@galeotti.net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.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The most recent version of these slides may</a:t>
              </a:r>
              <a:r>
                <a:rPr lang="en-US" sz="900" b="1" kern="1200" baseline="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 be accessed</a:t>
              </a:r>
              <a:r>
                <a:rPr lang="en-US" sz="900" b="1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 online via http://</a:t>
              </a:r>
              <a:r>
                <a:rPr lang="en-US" sz="900" b="1" kern="1200" dirty="0" err="1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itk.galeotti.net</a:t>
              </a:r>
              <a:r>
                <a:rPr lang="en-US" sz="900" b="1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/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00" y="6318250"/>
              <a:ext cx="1117600" cy="3937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939991" y="4038600"/>
            <a:ext cx="5287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kumimoji="0" lang="en-US" sz="2000" dirty="0">
                <a:latin typeface="+mn-lt"/>
              </a:rPr>
              <a:t>Methods in Medical Image Analysis - </a:t>
            </a:r>
            <a:r>
              <a:rPr lang="en-US" sz="2000" dirty="0">
                <a:latin typeface="+mn-lt"/>
              </a:rPr>
              <a:t>Spring 2020</a:t>
            </a:r>
          </a:p>
          <a:p>
            <a:pPr algn="ctr">
              <a:lnSpc>
                <a:spcPct val="100000"/>
              </a:lnSpc>
              <a:defRPr/>
            </a:pPr>
            <a:r>
              <a:rPr lang="pt-BR" sz="2000" dirty="0">
                <a:latin typeface="+mn-lt"/>
              </a:rPr>
              <a:t>16-725 (CMU RI)</a:t>
            </a:r>
            <a:r>
              <a:rPr lang="en-US" sz="2000" dirty="0">
                <a:latin typeface="+mn-lt"/>
              </a:rPr>
              <a:t> : </a:t>
            </a:r>
            <a:r>
              <a:rPr lang="en-US" sz="2000" dirty="0" err="1">
                <a:latin typeface="+mn-lt"/>
              </a:rPr>
              <a:t>BioE</a:t>
            </a:r>
            <a:r>
              <a:rPr lang="en-US" sz="2000" dirty="0">
                <a:latin typeface="+mn-lt"/>
              </a:rPr>
              <a:t> 2630 (Pitt)</a:t>
            </a: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sz="2000" dirty="0">
                <a:latin typeface="+mn-lt"/>
              </a:rPr>
              <a:t>Dr. John Galeotti</a:t>
            </a:r>
            <a:endParaRPr kumimoji="0"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294641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(CC BY w/ Dam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99683" y="6172200"/>
            <a:ext cx="7144634" cy="685800"/>
            <a:chOff x="838200" y="6172200"/>
            <a:chExt cx="7144634" cy="685800"/>
          </a:xfrm>
        </p:grpSpPr>
        <p:sp>
          <p:nvSpPr>
            <p:cNvPr id="11" name="TextBox 10"/>
            <p:cNvSpPr txBox="1"/>
            <p:nvPr/>
          </p:nvSpPr>
          <p:spPr>
            <a:xfrm>
              <a:off x="1953767" y="6172200"/>
              <a:ext cx="6029067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This work by John Galeotti and Damion Shelton, © 2004-2020,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</a:rPr>
                <a:t>was made possible in part by NIH NLM contract# HHSN276201000580P, and 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is licensed under a 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  <a:hlinkClick r:id="rId2"/>
                </a:rPr>
                <a:t>Creative Commons Attribution 3.0 Unported License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. To view a copy of this license, visit http://</a:t>
              </a:r>
              <a:r>
                <a:rPr lang="en-US" sz="900" kern="1200" dirty="0" err="1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creativecommons.org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/licenses/by/3.0/ or send a letter to Creative Commons, 171 2nd Street, Suite 300, San Francisco, California, 94105, USA.</a:t>
              </a:r>
              <a:r>
                <a:rPr lang="en-US" sz="900" kern="1200" baseline="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  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Permissions beyond the scope of this license may be available by emailing </a:t>
              </a:r>
              <a:r>
                <a:rPr lang="en-US" sz="900" kern="1200" dirty="0" err="1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itk@galeotti.net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.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The most recent version of these slides may be accessed online via http://</a:t>
              </a:r>
              <a:r>
                <a:rPr lang="en-US" sz="900" b="1" kern="1200" dirty="0" err="1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itk.galeotti.net</a:t>
              </a:r>
              <a:r>
                <a:rPr lang="en-US" sz="900" b="1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/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6318250"/>
              <a:ext cx="1117600" cy="3937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804063" y="4038600"/>
            <a:ext cx="55358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kumimoji="0" lang="en-US" sz="2000" dirty="0">
                <a:latin typeface="+mn-lt"/>
              </a:rPr>
              <a:t>Methods in Medical Image Analysis - </a:t>
            </a:r>
            <a:r>
              <a:rPr lang="en-US" sz="2000" dirty="0">
                <a:latin typeface="+mn-lt"/>
              </a:rPr>
              <a:t>Spring 2020</a:t>
            </a:r>
          </a:p>
          <a:p>
            <a:pPr algn="ctr">
              <a:lnSpc>
                <a:spcPct val="100000"/>
              </a:lnSpc>
              <a:defRPr/>
            </a:pPr>
            <a:r>
              <a:rPr lang="pt-BR" sz="2000" dirty="0">
                <a:latin typeface="+mn-lt"/>
              </a:rPr>
              <a:t>16-725 (CMU RI)</a:t>
            </a:r>
            <a:r>
              <a:rPr lang="en-US" sz="2000" dirty="0">
                <a:latin typeface="+mn-lt"/>
              </a:rPr>
              <a:t> : </a:t>
            </a:r>
            <a:r>
              <a:rPr lang="en-US" sz="2000" dirty="0" err="1">
                <a:latin typeface="+mn-lt"/>
              </a:rPr>
              <a:t>BioE</a:t>
            </a:r>
            <a:r>
              <a:rPr lang="en-US" sz="2000" dirty="0">
                <a:latin typeface="+mn-lt"/>
              </a:rPr>
              <a:t> 2630 (Pitt)</a:t>
            </a: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sz="2000" dirty="0">
                <a:latin typeface="+mn-lt"/>
              </a:rPr>
              <a:t>Dr. John Galeotti</a:t>
            </a:r>
            <a:endParaRPr kumimoji="0" lang="en-US" sz="2000" dirty="0">
              <a:latin typeface="+mn-lt"/>
            </a:endParaRPr>
          </a:p>
          <a:p>
            <a:pPr algn="ctr" eaLnBrk="1" hangingPunct="1">
              <a:lnSpc>
                <a:spcPct val="100000"/>
              </a:lnSpc>
              <a:defRPr/>
            </a:pPr>
            <a:endParaRPr kumimoji="0" lang="en-US" sz="2000" dirty="0">
              <a:latin typeface="+mn-lt"/>
            </a:endParaRPr>
          </a:p>
          <a:p>
            <a:pPr algn="ctr" eaLnBrk="1" hangingPunct="1">
              <a:lnSpc>
                <a:spcPct val="100000"/>
              </a:lnSpc>
              <a:defRPr/>
            </a:pPr>
            <a:r>
              <a:rPr kumimoji="0" lang="en-US" sz="2000" dirty="0">
                <a:latin typeface="+mn-lt"/>
              </a:rPr>
              <a:t>Based in part on Damion Shelton</a:t>
            </a:r>
            <a:r>
              <a:rPr lang="en-US" sz="2000" dirty="0">
                <a:latin typeface="+mn-lt"/>
              </a:rPr>
              <a:t>’</a:t>
            </a:r>
            <a:r>
              <a:rPr kumimoji="0" lang="en-US" sz="2000" dirty="0">
                <a:latin typeface="+mn-lt"/>
              </a:rPr>
              <a:t>s slides from 2006</a:t>
            </a:r>
          </a:p>
        </p:txBody>
      </p:sp>
    </p:spTree>
    <p:extLst>
      <p:ext uri="{BB962C8B-B14F-4D97-AF65-F5344CB8AC3E}">
        <p14:creationId xmlns:p14="http://schemas.microsoft.com/office/powerpoint/2010/main" val="23903384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(CC BY Licen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05307" y="6172200"/>
            <a:ext cx="7733386" cy="685800"/>
            <a:chOff x="647700" y="6172200"/>
            <a:chExt cx="7733386" cy="685800"/>
          </a:xfrm>
        </p:grpSpPr>
        <p:sp>
          <p:nvSpPr>
            <p:cNvPr id="11" name="TextBox 10"/>
            <p:cNvSpPr txBox="1"/>
            <p:nvPr/>
          </p:nvSpPr>
          <p:spPr>
            <a:xfrm>
              <a:off x="1763267" y="6172200"/>
              <a:ext cx="6617819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The content of these slides by John Galeotti, © 2012-2020  Carnegie Mellon University (CMU), was made possible in part by NIH NLM contract# HHSN276201000580P, and is licensed under a 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  <a:hlinkClick r:id="rId2"/>
                </a:rPr>
                <a:t>Creative Commons Attribution 3.0 Unported License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. To view a copy of this license, visit http://</a:t>
              </a:r>
              <a:r>
                <a:rPr lang="en-US" sz="900" kern="1200" dirty="0" err="1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creativecommons.org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/licenses/by/3.0/ or send a letter to Creative Commons, 171 2nd Street, Suite 300, San Francisco, California, 94105, USA.</a:t>
              </a:r>
              <a:r>
                <a:rPr lang="en-US" sz="900" kern="1200" baseline="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  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Permissions beyond the scope of this license may be available either from CMU or by emailing </a:t>
              </a:r>
              <a:r>
                <a:rPr lang="en-US" sz="900" kern="1200" dirty="0" err="1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itk@galeotti.net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.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The most recent version of these slides may</a:t>
              </a:r>
              <a:r>
                <a:rPr lang="en-US" sz="900" b="1" kern="1200" baseline="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 be accessed</a:t>
              </a:r>
              <a:r>
                <a:rPr lang="en-US" sz="900" b="1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 online via http://</a:t>
              </a:r>
              <a:r>
                <a:rPr lang="en-US" sz="900" b="1" kern="1200" dirty="0" err="1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itk.galeotti.net</a:t>
              </a:r>
              <a:r>
                <a:rPr lang="en-US" sz="900" b="1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/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00" y="6318250"/>
              <a:ext cx="1117600" cy="3937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928327" y="4038600"/>
            <a:ext cx="5287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kumimoji="0" lang="en-US" sz="2000" dirty="0">
                <a:latin typeface="+mn-lt"/>
              </a:rPr>
              <a:t>Methods in Medical Image Analysis - </a:t>
            </a:r>
            <a:r>
              <a:rPr lang="en-US" sz="2000" dirty="0">
                <a:latin typeface="+mn-lt"/>
              </a:rPr>
              <a:t>Spring 2020</a:t>
            </a:r>
          </a:p>
          <a:p>
            <a:pPr algn="ctr">
              <a:lnSpc>
                <a:spcPct val="100000"/>
              </a:lnSpc>
              <a:defRPr/>
            </a:pPr>
            <a:r>
              <a:rPr lang="pt-BR" sz="2000" dirty="0">
                <a:latin typeface="+mn-lt"/>
              </a:rPr>
              <a:t>16-725 (CMU RI)</a:t>
            </a:r>
            <a:r>
              <a:rPr lang="en-US" sz="2000" dirty="0">
                <a:latin typeface="+mn-lt"/>
              </a:rPr>
              <a:t> : </a:t>
            </a:r>
            <a:r>
              <a:rPr lang="en-US" sz="2000" dirty="0" err="1">
                <a:latin typeface="+mn-lt"/>
              </a:rPr>
              <a:t>BioE</a:t>
            </a:r>
            <a:r>
              <a:rPr lang="en-US" sz="2000" dirty="0">
                <a:latin typeface="+mn-lt"/>
              </a:rPr>
              <a:t> 2630 (Pitt)</a:t>
            </a: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sz="2000" dirty="0">
                <a:latin typeface="+mn-lt"/>
              </a:rPr>
              <a:t>Dr. John Galeotti</a:t>
            </a:r>
            <a:endParaRPr kumimoji="0"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940965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(CC BY w/ Dam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99683" y="6172200"/>
            <a:ext cx="7144634" cy="685800"/>
            <a:chOff x="838200" y="6172200"/>
            <a:chExt cx="7144634" cy="685800"/>
          </a:xfrm>
        </p:grpSpPr>
        <p:sp>
          <p:nvSpPr>
            <p:cNvPr id="11" name="TextBox 10"/>
            <p:cNvSpPr txBox="1"/>
            <p:nvPr/>
          </p:nvSpPr>
          <p:spPr>
            <a:xfrm>
              <a:off x="1953767" y="6172200"/>
              <a:ext cx="6029067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This work by John Galeotti and Damion Shelton, © 2004-2020,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</a:rPr>
                <a:t>was made possible in part by NIH NLM contract# HHSN276201000580P, and 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is licensed under a 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  <a:hlinkClick r:id="rId2"/>
                </a:rPr>
                <a:t>Creative Commons Attribution 3.0 Unported License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. To view a copy of this license, visit http://</a:t>
              </a:r>
              <a:r>
                <a:rPr lang="en-US" sz="900" kern="1200" dirty="0" err="1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creativecommons.org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/licenses/by/3.0/ or send a letter to Creative Commons, 171 2nd Street, Suite 300, San Francisco, California, 94105, USA.</a:t>
              </a:r>
              <a:r>
                <a:rPr lang="en-US" sz="900" kern="1200" baseline="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  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Permissions beyond the scope of this license may be available by emailing </a:t>
              </a:r>
              <a:r>
                <a:rPr lang="en-US" sz="900" kern="1200" dirty="0" err="1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itk@galeotti.net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.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The most recent version of these slides may be accessed online via http://</a:t>
              </a:r>
              <a:r>
                <a:rPr lang="en-US" sz="900" b="1" kern="1200" dirty="0" err="1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itk.galeotti.net</a:t>
              </a:r>
              <a:r>
                <a:rPr lang="en-US" sz="900" b="1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/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6318250"/>
              <a:ext cx="1117600" cy="3937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804063" y="4038600"/>
            <a:ext cx="55358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kumimoji="0" lang="en-US" sz="2000" dirty="0">
                <a:latin typeface="+mn-lt"/>
              </a:rPr>
              <a:t>Methods in Medical Image Analysis - </a:t>
            </a:r>
            <a:r>
              <a:rPr lang="en-US" sz="2000" dirty="0">
                <a:latin typeface="+mn-lt"/>
              </a:rPr>
              <a:t>Spring 2020</a:t>
            </a:r>
          </a:p>
          <a:p>
            <a:pPr algn="ctr">
              <a:lnSpc>
                <a:spcPct val="100000"/>
              </a:lnSpc>
              <a:defRPr/>
            </a:pPr>
            <a:r>
              <a:rPr lang="pt-BR" sz="2000" dirty="0">
                <a:latin typeface="+mn-lt"/>
              </a:rPr>
              <a:t>16-725 (CMU RI)</a:t>
            </a:r>
            <a:r>
              <a:rPr lang="en-US" sz="2000" dirty="0">
                <a:latin typeface="+mn-lt"/>
              </a:rPr>
              <a:t> : </a:t>
            </a:r>
            <a:r>
              <a:rPr lang="en-US" sz="2000" dirty="0" err="1">
                <a:latin typeface="+mn-lt"/>
              </a:rPr>
              <a:t>BioE</a:t>
            </a:r>
            <a:r>
              <a:rPr lang="en-US" sz="2000" dirty="0">
                <a:latin typeface="+mn-lt"/>
              </a:rPr>
              <a:t> 2630 (Pitt)</a:t>
            </a: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sz="2000" dirty="0">
                <a:latin typeface="+mn-lt"/>
              </a:rPr>
              <a:t>Dr. John Galeotti</a:t>
            </a:r>
            <a:endParaRPr kumimoji="0" lang="en-US" sz="2000" dirty="0">
              <a:latin typeface="+mn-lt"/>
            </a:endParaRPr>
          </a:p>
          <a:p>
            <a:pPr algn="ctr" eaLnBrk="1" hangingPunct="1">
              <a:lnSpc>
                <a:spcPct val="100000"/>
              </a:lnSpc>
              <a:defRPr/>
            </a:pPr>
            <a:endParaRPr kumimoji="0" lang="en-US" sz="2000" dirty="0">
              <a:latin typeface="+mn-lt"/>
            </a:endParaRPr>
          </a:p>
          <a:p>
            <a:pPr algn="ctr" eaLnBrk="1" hangingPunct="1">
              <a:lnSpc>
                <a:spcPct val="100000"/>
              </a:lnSpc>
              <a:defRPr/>
            </a:pPr>
            <a:r>
              <a:rPr kumimoji="0" lang="en-US" sz="2000" dirty="0">
                <a:latin typeface="+mn-lt"/>
              </a:rPr>
              <a:t>Based in part on Damion Shelton</a:t>
            </a:r>
            <a:r>
              <a:rPr lang="en-US" sz="2000" dirty="0">
                <a:latin typeface="+mn-lt"/>
              </a:rPr>
              <a:t>’</a:t>
            </a:r>
            <a:r>
              <a:rPr kumimoji="0" lang="en-US" sz="2000" dirty="0">
                <a:latin typeface="+mn-lt"/>
              </a:rPr>
              <a:t>s slides from 2006</a:t>
            </a:r>
          </a:p>
        </p:txBody>
      </p:sp>
    </p:spTree>
    <p:extLst>
      <p:ext uri="{BB962C8B-B14F-4D97-AF65-F5344CB8AC3E}">
        <p14:creationId xmlns:p14="http://schemas.microsoft.com/office/powerpoint/2010/main" val="268472044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CC BY Licen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05307" y="6172200"/>
            <a:ext cx="7733386" cy="685800"/>
            <a:chOff x="647700" y="6172200"/>
            <a:chExt cx="7733386" cy="685800"/>
          </a:xfrm>
        </p:grpSpPr>
        <p:sp>
          <p:nvSpPr>
            <p:cNvPr id="11" name="TextBox 10"/>
            <p:cNvSpPr txBox="1"/>
            <p:nvPr/>
          </p:nvSpPr>
          <p:spPr>
            <a:xfrm>
              <a:off x="1763267" y="6172200"/>
              <a:ext cx="6617819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The content of these slides by John Galeotti, © 2012-2020  Carnegie Mellon University (CMU), was made possible in part by NIH NLM contract# HHSN276201000580P, and is licensed under a 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  <a:hlinkClick r:id="rId2"/>
                </a:rPr>
                <a:t>Creative Commons Attribution 3.0 Unported License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. To view a copy of this license, visit http://</a:t>
              </a:r>
              <a:r>
                <a:rPr lang="en-US" sz="900" kern="1200" dirty="0" err="1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creativecommons.org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/licenses/by/3.0/ or send a letter to Creative Commons, 171 2nd Street, Suite 300, San Francisco, California, 94105, USA.</a:t>
              </a:r>
              <a:r>
                <a:rPr lang="en-US" sz="900" kern="1200" baseline="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  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Permissions beyond the scope of this license may be available either from CMU or by emailing </a:t>
              </a:r>
              <a:r>
                <a:rPr lang="en-US" sz="900" kern="1200" dirty="0" err="1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itk@galeotti.net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.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The most recent version of these slides may</a:t>
              </a:r>
              <a:r>
                <a:rPr lang="en-US" sz="900" b="1" kern="1200" baseline="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 be accessed</a:t>
              </a:r>
              <a:r>
                <a:rPr lang="en-US" sz="900" b="1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 online via http://</a:t>
              </a:r>
              <a:r>
                <a:rPr lang="en-US" sz="900" b="1" kern="1200" dirty="0" err="1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itk.galeotti.net</a:t>
              </a:r>
              <a:r>
                <a:rPr lang="en-US" sz="900" b="1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/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00" y="6318250"/>
              <a:ext cx="1117600" cy="3937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916664" y="4038600"/>
            <a:ext cx="5287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kumimoji="0" lang="en-US" sz="2000" dirty="0">
                <a:latin typeface="+mn-lt"/>
              </a:rPr>
              <a:t>Methods in Medical Image Analysis - </a:t>
            </a:r>
            <a:r>
              <a:rPr lang="en-US" sz="2000" dirty="0">
                <a:latin typeface="+mn-lt"/>
              </a:rPr>
              <a:t>Spring 2020</a:t>
            </a:r>
          </a:p>
          <a:p>
            <a:pPr algn="ctr">
              <a:lnSpc>
                <a:spcPct val="100000"/>
              </a:lnSpc>
              <a:defRPr/>
            </a:pPr>
            <a:r>
              <a:rPr lang="pt-BR" sz="2000" dirty="0">
                <a:latin typeface="+mn-lt"/>
              </a:rPr>
              <a:t>16-725 (CMU RI)</a:t>
            </a:r>
            <a:r>
              <a:rPr lang="en-US" sz="2000" dirty="0">
                <a:latin typeface="+mn-lt"/>
              </a:rPr>
              <a:t> : </a:t>
            </a:r>
            <a:r>
              <a:rPr lang="en-US" sz="2000" dirty="0" err="1">
                <a:latin typeface="+mn-lt"/>
              </a:rPr>
              <a:t>BioE</a:t>
            </a:r>
            <a:r>
              <a:rPr lang="en-US" sz="2000" dirty="0">
                <a:latin typeface="+mn-lt"/>
              </a:rPr>
              <a:t> 2630 (Pitt)</a:t>
            </a: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sz="2000" dirty="0">
                <a:latin typeface="+mn-lt"/>
              </a:rPr>
              <a:t>Dr. John Galeotti</a:t>
            </a:r>
            <a:endParaRPr kumimoji="0"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85213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(CC BY w/ Dam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7315200" cy="1822226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99683" y="6172200"/>
            <a:ext cx="7144634" cy="685800"/>
            <a:chOff x="838200" y="6172200"/>
            <a:chExt cx="7144634" cy="685800"/>
          </a:xfrm>
        </p:grpSpPr>
        <p:sp>
          <p:nvSpPr>
            <p:cNvPr id="11" name="TextBox 10"/>
            <p:cNvSpPr txBox="1"/>
            <p:nvPr/>
          </p:nvSpPr>
          <p:spPr>
            <a:xfrm>
              <a:off x="1953767" y="6172200"/>
              <a:ext cx="6029067" cy="685800"/>
            </a:xfrm>
            <a:prstGeom prst="rect">
              <a:avLst/>
            </a:prstGeom>
            <a:noFill/>
          </p:spPr>
          <p:txBody>
            <a:bodyPr wrap="square" lIns="91440" tIns="0" rIns="0" bIns="0" rtlCol="0" anchor="ctr" anchorCtr="0"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This work by John Galeotti and Damion Shelton, © 2004-2020, </a:t>
              </a: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ＭＳ Ｐゴシック" charset="0"/>
                </a:rPr>
                <a:t>was made possible in part by NIH NLM contract# HHSN276201000580P, and 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is licensed under a 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  <a:hlinkClick r:id="rId2"/>
                </a:rPr>
                <a:t>Creative Commons Attribution 3.0 Unported License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. To view a copy of this license, visit http://</a:t>
              </a:r>
              <a:r>
                <a:rPr lang="en-US" sz="900" kern="1200" dirty="0" err="1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creativecommons.org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/licenses/by/3.0/ or send a letter to Creative Commons, 171 2nd Street, Suite 300, San Francisco, California, 94105, USA.</a:t>
              </a:r>
              <a:r>
                <a:rPr lang="en-US" sz="900" kern="1200" baseline="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  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Permissions beyond the scope of this license may be available by emailing </a:t>
              </a:r>
              <a:r>
                <a:rPr lang="en-US" sz="900" kern="1200" dirty="0" err="1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itk@galeotti.net</a:t>
              </a:r>
              <a:r>
                <a:rPr lang="en-US" sz="900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.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b="1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The most recent version of these slides may be accessed online via http://</a:t>
              </a:r>
              <a:r>
                <a:rPr lang="en-US" sz="900" b="1" kern="1200" dirty="0" err="1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itk.galeotti.net</a:t>
              </a:r>
              <a:r>
                <a:rPr lang="en-US" sz="900" b="1" kern="1200" dirty="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rPr>
                <a:t>/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6318250"/>
              <a:ext cx="1117600" cy="3937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1816431" y="4038600"/>
            <a:ext cx="553587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r>
              <a:rPr kumimoji="0" lang="en-US" sz="2000" dirty="0">
                <a:latin typeface="+mn-lt"/>
              </a:rPr>
              <a:t>Methods in Medical Image Analysis - </a:t>
            </a:r>
            <a:r>
              <a:rPr lang="en-US" sz="2000" dirty="0">
                <a:latin typeface="+mn-lt"/>
              </a:rPr>
              <a:t>Spring 2020</a:t>
            </a:r>
          </a:p>
          <a:p>
            <a:pPr algn="ctr">
              <a:lnSpc>
                <a:spcPct val="100000"/>
              </a:lnSpc>
              <a:defRPr/>
            </a:pPr>
            <a:r>
              <a:rPr lang="pt-BR" sz="2000" dirty="0">
                <a:latin typeface="+mn-lt"/>
              </a:rPr>
              <a:t>16-725 (CMU RI)</a:t>
            </a:r>
            <a:r>
              <a:rPr lang="en-US" sz="2000" dirty="0">
                <a:latin typeface="+mn-lt"/>
              </a:rPr>
              <a:t> : </a:t>
            </a:r>
            <a:r>
              <a:rPr lang="en-US" sz="2000" dirty="0" err="1">
                <a:latin typeface="+mn-lt"/>
              </a:rPr>
              <a:t>BioE</a:t>
            </a:r>
            <a:r>
              <a:rPr lang="en-US" sz="2000" dirty="0">
                <a:latin typeface="+mn-lt"/>
              </a:rPr>
              <a:t> 2630 (Pitt)</a:t>
            </a:r>
          </a:p>
          <a:p>
            <a:pPr algn="ctr" eaLnBrk="1" hangingPunct="1">
              <a:lnSpc>
                <a:spcPct val="100000"/>
              </a:lnSpc>
              <a:defRPr/>
            </a:pPr>
            <a:r>
              <a:rPr lang="en-US" sz="2000" dirty="0">
                <a:latin typeface="+mn-lt"/>
              </a:rPr>
              <a:t>Dr. John Galeotti</a:t>
            </a:r>
            <a:endParaRPr kumimoji="0" lang="en-US" sz="2000" dirty="0">
              <a:latin typeface="+mn-lt"/>
            </a:endParaRPr>
          </a:p>
          <a:p>
            <a:pPr algn="ctr" eaLnBrk="1" hangingPunct="1">
              <a:lnSpc>
                <a:spcPct val="100000"/>
              </a:lnSpc>
              <a:defRPr/>
            </a:pPr>
            <a:endParaRPr kumimoji="0" lang="en-US" sz="2000" dirty="0">
              <a:latin typeface="+mn-lt"/>
            </a:endParaRPr>
          </a:p>
          <a:p>
            <a:pPr algn="ctr" eaLnBrk="1" hangingPunct="1">
              <a:lnSpc>
                <a:spcPct val="100000"/>
              </a:lnSpc>
              <a:defRPr/>
            </a:pPr>
            <a:r>
              <a:rPr kumimoji="0" lang="en-US" sz="2000" dirty="0">
                <a:latin typeface="+mn-lt"/>
              </a:rPr>
              <a:t>Based in part on Damion Shelton</a:t>
            </a:r>
            <a:r>
              <a:rPr lang="en-US" sz="2000" dirty="0">
                <a:latin typeface="+mn-lt"/>
              </a:rPr>
              <a:t>’</a:t>
            </a:r>
            <a:r>
              <a:rPr kumimoji="0" lang="en-US" sz="2000" dirty="0">
                <a:latin typeface="+mn-lt"/>
              </a:rPr>
              <a:t>s slides from 2006</a:t>
            </a:r>
          </a:p>
        </p:txBody>
      </p:sp>
    </p:spTree>
    <p:extLst>
      <p:ext uri="{BB962C8B-B14F-4D97-AF65-F5344CB8AC3E}">
        <p14:creationId xmlns:p14="http://schemas.microsoft.com/office/powerpoint/2010/main" val="301836619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3D62-5CBE-C746-953D-846ECF22F0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21AFF-2F76-CA46-814C-C3FBE86A5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6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1737359"/>
            <a:ext cx="35661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1737360"/>
            <a:ext cx="356616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AED9040-6783-2D42-98CE-2D1EBB40B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956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173736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173736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359152"/>
            <a:ext cx="356616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359152"/>
            <a:ext cx="356616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028244A-DC0A-4047-841B-7DD8A28F63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0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C6AC4-31EA-304A-B170-F73646E45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4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DA3F7-BCEF-2E4C-85F7-03154EFCC9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7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399" y="265176"/>
            <a:ext cx="7315201" cy="11362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0845"/>
            <a:ext cx="7315200" cy="4568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9144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138160" y="640080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8CC947C8-229F-8745-A1E5-9FB90F050A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76072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0936" y="576072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056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  <p:sldLayoutId id="2147483858" r:id="rId18"/>
    <p:sldLayoutId id="2147483859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0" i="0" kern="1200" spc="50">
          <a:solidFill>
            <a:schemeClr val="tx2"/>
          </a:solidFill>
          <a:latin typeface="Calibri"/>
          <a:ea typeface="+mj-ea"/>
          <a:cs typeface="Calibri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Calibri"/>
          <a:ea typeface="+mn-ea"/>
          <a:cs typeface="Calibri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4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Calibri"/>
          <a:ea typeface="+mn-ea"/>
          <a:cs typeface="Calibri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Calibri"/>
          <a:ea typeface="+mn-ea"/>
          <a:cs typeface="Calibri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0" lang="en-US" sz="4000" i="1" dirty="0"/>
              <a:t>Lecture 8</a:t>
            </a:r>
            <a:br>
              <a:rPr kumimoji="0" lang="en-US" sz="4000" i="1" dirty="0"/>
            </a:br>
            <a:r>
              <a:rPr kumimoji="0" lang="en-US" sz="4000" i="1" dirty="0"/>
              <a:t>Registration with ITK</a:t>
            </a:r>
            <a:endParaRPr kumimoji="0" lang="en-US" sz="3200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fld id="{738873AB-5A50-B746-A224-A0A7B6C76C7E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2491137"/>
            <a:ext cx="7315200" cy="26059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Figure 8.2 from the ITK Software Guide v 2.4, by Luis Ibáñez, et al.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4A89-88AF-6841-BC1B-8CE3538BC374}" type="slidenum">
              <a:rPr lang="en-US"/>
              <a:pPr/>
              <a:t>10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registration flowchart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Figure 3.3 from the ITK Software Guide Book 2, Fourth Edition, by Hans J. Johnson, et al.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4A89-88AF-6841-BC1B-8CE3538BC374}" type="slidenum">
              <a:rPr lang="en-US"/>
              <a:pPr/>
              <a:t>11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ITK v4 registration flowchart</a:t>
            </a:r>
          </a:p>
        </p:txBody>
      </p:sp>
      <p:pic>
        <p:nvPicPr>
          <p:cNvPr id="7" name="Picture 6" descr="ItkSoftwareGuide - ITK4.7 - Figure 2.3.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30982" r="17340" b="39074"/>
          <a:stretch/>
        </p:blipFill>
        <p:spPr>
          <a:xfrm>
            <a:off x="914400" y="1524000"/>
            <a:ext cx="7315200" cy="410908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12833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ITK v4: key differences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input images are transformed into a common virtual domain, which determines:</a:t>
            </a:r>
          </a:p>
          <a:p>
            <a:pPr lvl="1"/>
            <a:r>
              <a:rPr lang="en-US" dirty="0"/>
              <a:t>The output resampled-image dimensions and spacing</a:t>
            </a:r>
          </a:p>
          <a:p>
            <a:pPr lvl="1"/>
            <a:r>
              <a:rPr lang="en-US" dirty="0"/>
              <a:t>The sampling grid (not necessarily a uniform grid)</a:t>
            </a:r>
          </a:p>
          <a:p>
            <a:pPr lvl="1"/>
            <a:r>
              <a:rPr lang="en-US" dirty="0"/>
              <a:t>Defaults to the fixed image domain</a:t>
            </a:r>
          </a:p>
          <a:p>
            <a:r>
              <a:rPr lang="en-US" dirty="0"/>
              <a:t>Only the Moving Transform is Optimized</a:t>
            </a:r>
          </a:p>
          <a:p>
            <a:r>
              <a:rPr lang="en-US" dirty="0"/>
              <a:t>Fixed Transform defaults to identity transform</a:t>
            </a:r>
          </a:p>
          <a:p>
            <a:pPr lvl="1"/>
            <a:r>
              <a:rPr lang="en-US" dirty="0"/>
              <a:t>But it could be set to the result of a previous registration,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FD91-A5D5-2E4F-9B15-989ED69110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56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493791"/>
            <a:ext cx="7315200" cy="364209"/>
          </a:xfrm>
        </p:spPr>
        <p:txBody>
          <a:bodyPr/>
          <a:lstStyle/>
          <a:p>
            <a:r>
              <a:rPr lang="en-US" dirty="0"/>
              <a:t>Figure 3.8 from the ITK Software Guide Book 2, Fourth Edition, by Hans J. Johnson, et al.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4A89-88AF-6841-BC1B-8CE3538BC374}" type="slidenum">
              <a:rPr lang="en-US"/>
              <a:pPr/>
              <a:t>13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ITK v4 Virtual Domain</a:t>
            </a:r>
          </a:p>
        </p:txBody>
      </p:sp>
      <p:pic>
        <p:nvPicPr>
          <p:cNvPr id="2" name="Picture 1" descr="ItkSoftwareGuide - ITK4.7 - Figure 2.3.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1" t="10270" r="21608" b="47693"/>
          <a:stretch/>
        </p:blipFill>
        <p:spPr>
          <a:xfrm>
            <a:off x="1828800" y="1385066"/>
            <a:ext cx="5486400" cy="500161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242116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ITK’s “Hello world” registration 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ITK’s v4 framework, but in the “typical” traditional style</a:t>
            </a:r>
          </a:p>
          <a:p>
            <a:r>
              <a:rPr lang="en-US" dirty="0"/>
              <a:t>Please see the software guide (Book 2, Section 3.2) for code specifics</a:t>
            </a:r>
          </a:p>
          <a:p>
            <a:r>
              <a:rPr lang="en-US" dirty="0"/>
              <a:t>I a</a:t>
            </a:r>
            <a:r>
              <a:rPr lang="en-US" altLang="ja-JP" dirty="0"/>
              <a:t>m</a:t>
            </a:r>
            <a:r>
              <a:rPr lang="en-US" dirty="0"/>
              <a:t> going to cover what each piece does, not look at code per se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9FCB-A4EC-EF42-8A6C-1845A778A781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1" t="6560" r="688"/>
          <a:stretch/>
        </p:blipFill>
        <p:spPr>
          <a:xfrm>
            <a:off x="152400" y="2514600"/>
            <a:ext cx="8839200" cy="201614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Figure 8.5 from the ITK Software Guide v 2.4, by Luis Ibáñez,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3FD91-A5D5-2E4F-9B15-989ED69110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ITK’s “Hello World” Example:</a:t>
            </a:r>
            <a:br>
              <a:rPr lang="en-US" dirty="0"/>
            </a:br>
            <a:r>
              <a:rPr lang="en-US" dirty="0"/>
              <a:t>Flow Chart for Everything</a:t>
            </a:r>
          </a:p>
        </p:txBody>
      </p:sp>
    </p:spTree>
    <p:extLst>
      <p:ext uri="{BB962C8B-B14F-4D97-AF65-F5344CB8AC3E}">
        <p14:creationId xmlns:p14="http://schemas.microsoft.com/office/powerpoint/2010/main" val="3903525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Input images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2D floating point</a:t>
            </a:r>
          </a:p>
          <a:p>
            <a:r>
              <a:rPr lang="en-US"/>
              <a:t>Floating point avoids loss of precision problems with integer pixel types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DD29F-DC37-8E47-B64E-6802EE6ADA20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TranslationTransform</a:t>
            </a:r>
            <a:endParaRPr lang="en-US" dirty="0"/>
          </a:p>
          <a:p>
            <a:r>
              <a:rPr lang="en-US" dirty="0"/>
              <a:t>Permits </a:t>
            </a:r>
            <a:r>
              <a:rPr lang="en-US" i="1" dirty="0"/>
              <a:t>translation only</a:t>
            </a:r>
            <a:r>
              <a:rPr lang="en-US" dirty="0"/>
              <a:t> in 2D</a:t>
            </a:r>
          </a:p>
          <a:p>
            <a:endParaRPr lang="en-US" dirty="0"/>
          </a:p>
          <a:p>
            <a:r>
              <a:rPr lang="en-US" dirty="0"/>
              <a:t>ITKv4 still uses the same legacy transforms</a:t>
            </a:r>
          </a:p>
          <a:p>
            <a:r>
              <a:rPr lang="en-US" dirty="0"/>
              <a:t>ITKv4 also supports new </a:t>
            </a:r>
            <a:r>
              <a:rPr lang="en-US" i="1" dirty="0"/>
              <a:t>composite transforms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Two or more successive transforms…</a:t>
            </a:r>
          </a:p>
          <a:p>
            <a:pPr lvl="1"/>
            <a:r>
              <a:rPr lang="en-US" dirty="0"/>
              <a:t>Combined into a single transform object</a:t>
            </a:r>
          </a:p>
          <a:p>
            <a:pPr lvl="1"/>
            <a:r>
              <a:rPr lang="en-US" dirty="0"/>
              <a:t>Can initialize with one transform and optimize another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E0F0C-F155-4E4F-A03B-29956F82E8D2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MeanSquaresImageToImageMetricv4</a:t>
            </a:r>
          </a:p>
          <a:p>
            <a:r>
              <a:rPr lang="en-US" dirty="0"/>
              <a:t>Sum of squared differences between 2 images on a “pixel-by-pixel” basis</a:t>
            </a:r>
          </a:p>
          <a:p>
            <a:pPr lvl="1"/>
            <a:r>
              <a:rPr lang="en-US" dirty="0"/>
              <a:t>Remember that both images are transformed to the virtual domain before doing the comparisons</a:t>
            </a:r>
          </a:p>
          <a:p>
            <a:r>
              <a:rPr lang="en-US" dirty="0"/>
              <a:t>A bit naïve</a:t>
            </a:r>
          </a:p>
          <a:p>
            <a:r>
              <a:rPr lang="en-US" dirty="0"/>
              <a:t>Works for 2 images that were acquired with the same imaging modality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D0C54-2FB5-4A4B-9729-3E641D216B0A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RegularStepGradientDescentOptimizerv4</a:t>
            </a:r>
          </a:p>
          <a:p>
            <a:r>
              <a:rPr lang="en-US" dirty="0"/>
              <a:t>Follows the derivative of the metric</a:t>
            </a:r>
          </a:p>
          <a:p>
            <a:r>
              <a:rPr lang="en-US" dirty="0"/>
              <a:t>Step size depends on rapid changes in the gradient’s direction</a:t>
            </a:r>
          </a:p>
          <a:p>
            <a:r>
              <a:rPr lang="en-US" dirty="0"/>
              <a:t>Step size eventually reaches a user-defined value that determines convergence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7C6B-F6B5-A447-B534-FE0CAEFFFA65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 more info/gory detail</a:t>
            </a:r>
            <a:r>
              <a:rPr lang="en-US">
                <a:latin typeface="Helvetica"/>
              </a:rPr>
              <a:t>…</a:t>
            </a: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Please see the following for exhaustive detail:</a:t>
            </a:r>
          </a:p>
          <a:p>
            <a:pPr lvl="1"/>
            <a:r>
              <a:rPr lang="en-US" dirty="0"/>
              <a:t>Chapter 3 in the ITK Software Guide Book 2</a:t>
            </a:r>
          </a:p>
          <a:p>
            <a:pPr lvl="1"/>
            <a:r>
              <a:rPr lang="en-US" i="1" dirty="0"/>
              <a:t>Insight into Images</a:t>
            </a:r>
          </a:p>
          <a:p>
            <a:pPr lvl="1"/>
            <a:r>
              <a:rPr lang="en-US" dirty="0"/>
              <a:t>ITK Source Tree</a:t>
            </a:r>
          </a:p>
          <a:p>
            <a:pPr lvl="2"/>
            <a:r>
              <a:rPr lang="en-US" dirty="0"/>
              <a:t>Examples/RegistrationITKv4/</a:t>
            </a:r>
          </a:p>
          <a:p>
            <a:pPr lvl="2"/>
            <a:r>
              <a:rPr lang="en-US" dirty="0"/>
              <a:t>E.g. Examples/RegistrationITKv4/ImageRegistration1.cxx</a:t>
            </a:r>
          </a:p>
          <a:p>
            <a:pPr lvl="1"/>
            <a:r>
              <a:rPr lang="en-US" dirty="0"/>
              <a:t>ITK </a:t>
            </a:r>
            <a:r>
              <a:rPr lang="en-US" dirty="0" err="1"/>
              <a:t>Doxygen</a:t>
            </a:r>
            <a:endParaRPr lang="en-US" dirty="0"/>
          </a:p>
          <a:p>
            <a:pPr lvl="2"/>
            <a:r>
              <a:rPr lang="en-US" dirty="0"/>
              <a:t>http://</a:t>
            </a:r>
            <a:r>
              <a:rPr lang="en-US" dirty="0" err="1"/>
              <a:t>www.itk.org</a:t>
            </a:r>
            <a:r>
              <a:rPr lang="en-US" dirty="0"/>
              <a:t>/Doxygen50/html/group__</a:t>
            </a:r>
            <a:r>
              <a:rPr lang="en-US" dirty="0" err="1"/>
              <a:t>RegistrationFilters.html</a:t>
            </a:r>
            <a:endParaRPr lang="en-US" dirty="0"/>
          </a:p>
          <a:p>
            <a:pPr lvl="2"/>
            <a:r>
              <a:rPr lang="en-US" dirty="0"/>
              <a:t>http://</a:t>
            </a:r>
            <a:r>
              <a:rPr lang="en-US" dirty="0" err="1"/>
              <a:t>www.itk.org</a:t>
            </a:r>
            <a:r>
              <a:rPr lang="en-US" dirty="0"/>
              <a:t>/Doxygen50/html/group__</a:t>
            </a:r>
            <a:r>
              <a:rPr lang="en-US" dirty="0" err="1"/>
              <a:t>Group-Registration.html</a:t>
            </a:r>
            <a:endParaRPr lang="en-US" dirty="0"/>
          </a:p>
          <a:p>
            <a:pPr lvl="2"/>
            <a:r>
              <a:rPr lang="en-US" dirty="0"/>
              <a:t>http://</a:t>
            </a:r>
            <a:r>
              <a:rPr lang="en-US" dirty="0" err="1"/>
              <a:t>www.itk.org</a:t>
            </a:r>
            <a:r>
              <a:rPr lang="en-US" dirty="0"/>
              <a:t>/Doxygen50/html/group__</a:t>
            </a:r>
            <a:r>
              <a:rPr lang="en-US" dirty="0" err="1"/>
              <a:t>Group-Numerics.html</a:t>
            </a:r>
            <a:endParaRPr lang="en-US" dirty="0"/>
          </a:p>
          <a:p>
            <a:pPr lvl="1"/>
            <a:r>
              <a:rPr lang="en-US" dirty="0" err="1"/>
              <a:t>SimpleITK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http://</a:t>
            </a:r>
            <a:r>
              <a:rPr lang="en-US" dirty="0" err="1"/>
              <a:t>insightsoftwareconsortium.github.io</a:t>
            </a:r>
            <a:r>
              <a:rPr lang="en-US" dirty="0"/>
              <a:t>/</a:t>
            </a:r>
            <a:r>
              <a:rPr lang="en-US" dirty="0" err="1"/>
              <a:t>SimpleITK</a:t>
            </a:r>
            <a:r>
              <a:rPr lang="en-US" dirty="0"/>
              <a:t>-Notebooks/</a:t>
            </a:r>
          </a:p>
          <a:p>
            <a:pPr lvl="3"/>
            <a:r>
              <a:rPr lang="en-US" dirty="0"/>
              <a:t>See all the Python Registration (6x) notebooks, especially:</a:t>
            </a:r>
          </a:p>
          <a:p>
            <a:pPr lvl="3"/>
            <a:r>
              <a:rPr lang="en-US" dirty="0"/>
              <a:t>http://</a:t>
            </a:r>
            <a:r>
              <a:rPr lang="en-US" dirty="0" err="1"/>
              <a:t>insightsoftwareconsortium.github.io</a:t>
            </a:r>
            <a:r>
              <a:rPr lang="en-US" dirty="0"/>
              <a:t>/</a:t>
            </a:r>
            <a:r>
              <a:rPr lang="en-US" dirty="0" err="1"/>
              <a:t>SimpleITK</a:t>
            </a:r>
            <a:r>
              <a:rPr lang="en-US" dirty="0"/>
              <a:t>-Notebooks/</a:t>
            </a:r>
            <a:r>
              <a:rPr lang="en-US" dirty="0" err="1"/>
              <a:t>Python_html</a:t>
            </a:r>
            <a:r>
              <a:rPr lang="en-US" dirty="0"/>
              <a:t>/60_Registration_Introduction.html</a:t>
            </a:r>
          </a:p>
          <a:p>
            <a:pPr lvl="3"/>
            <a:r>
              <a:rPr lang="en-US" dirty="0"/>
              <a:t>https://</a:t>
            </a:r>
            <a:r>
              <a:rPr lang="en-US" dirty="0" err="1"/>
              <a:t>itk.org</a:t>
            </a:r>
            <a:r>
              <a:rPr lang="en-US" dirty="0"/>
              <a:t>/</a:t>
            </a:r>
            <a:r>
              <a:rPr lang="en-US" dirty="0" err="1"/>
              <a:t>SimpleITKDoxygen</a:t>
            </a:r>
            <a:r>
              <a:rPr lang="en-US" dirty="0"/>
              <a:t>/html/classitk_1_1simple_1_1ImageRegistrationMethod.html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0C274-6B08-2A45-837B-3FBB21440542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Interpolator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LinearInterpolateImageFunction</a:t>
            </a:r>
          </a:p>
          <a:p>
            <a:r>
              <a:rPr lang="en-US"/>
              <a:t>Fast and conceptually simple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6479-79F2-6647-901C-470570BD3AB1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ImageRegistrationMethodv4</a:t>
            </a:r>
          </a:p>
          <a:p>
            <a:pPr>
              <a:lnSpc>
                <a:spcPct val="90000"/>
              </a:lnSpc>
            </a:pPr>
            <a:r>
              <a:rPr lang="en-US" dirty="0"/>
              <a:t>Combines all of the previous classes into a master class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registration-&gt;</a:t>
            </a:r>
            <a:r>
              <a:rPr lang="en-US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SetMetric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( metric );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registration-&gt;</a:t>
            </a:r>
            <a:r>
              <a:rPr lang="en-US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SetOptimizer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( optimizer );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metric-&gt;</a:t>
            </a:r>
            <a:r>
              <a:rPr lang="en-US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SetFixedInterpolator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( </a:t>
            </a:r>
            <a:r>
              <a:rPr lang="en-US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FixedInterpolator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);</a:t>
            </a:r>
          </a:p>
          <a:p>
            <a:pPr>
              <a:lnSpc>
                <a:spcPct val="90000"/>
              </a:lnSpc>
              <a:buNone/>
            </a:pP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metric-&gt;</a:t>
            </a:r>
            <a:r>
              <a:rPr lang="en-US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SetMovingInterpolator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( </a:t>
            </a:r>
            <a:r>
              <a:rPr lang="en-US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MovingInterpolator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);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urier"/>
              <a:cs typeface="Courier"/>
            </a:endParaRPr>
          </a:p>
          <a:p>
            <a:pPr lvl="0">
              <a:lnSpc>
                <a:spcPct val="90000"/>
              </a:lnSpc>
              <a:buClr>
                <a:srgbClr val="FFFF66"/>
              </a:buClr>
            </a:pPr>
            <a:r>
              <a:rPr lang="en-US" dirty="0">
                <a:solidFill>
                  <a:prstClr val="white"/>
                </a:solidFill>
              </a:rPr>
              <a:t>Registration method automatically instantiates its own internal transform</a:t>
            </a:r>
          </a:p>
          <a:p>
            <a:pPr lvl="1">
              <a:lnSpc>
                <a:spcPct val="90000"/>
              </a:lnSpc>
              <a:buClr>
                <a:srgbClr val="FFFF66"/>
              </a:buClr>
            </a:pPr>
            <a:r>
              <a:rPr lang="en-US" dirty="0">
                <a:solidFill>
                  <a:prstClr val="white"/>
                </a:solidFill>
              </a:rPr>
              <a:t>Based on its template parameters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3CFC0-E19F-9D4E-BDAB-1AF17FA94A21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steps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40845"/>
            <a:ext cx="7315200" cy="412655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Read the input images</a:t>
            </a:r>
          </a:p>
          <a:p>
            <a:r>
              <a:rPr lang="en-US" dirty="0"/>
              <a:t>Setup the virtual domain</a:t>
            </a:r>
          </a:p>
          <a:p>
            <a:pPr lvl="1"/>
            <a:r>
              <a:rPr lang="en-US" dirty="0"/>
              <a:t>Defaults to the fixed image</a:t>
            </a:r>
          </a:p>
          <a:p>
            <a:r>
              <a:rPr lang="en-US" dirty="0"/>
              <a:t>Set the region of the fixed image the registration will operate on</a:t>
            </a:r>
          </a:p>
          <a:p>
            <a:pPr lvl="1"/>
            <a:r>
              <a:rPr lang="en-US" dirty="0"/>
              <a:t>Useful for ignoring bad data</a:t>
            </a:r>
          </a:p>
          <a:p>
            <a:r>
              <a:rPr lang="en-US" dirty="0"/>
              <a:t>Initialize the transforms</a:t>
            </a:r>
          </a:p>
          <a:p>
            <a:pPr lvl="1"/>
            <a:r>
              <a:rPr lang="en-US" dirty="0"/>
              <a:t>Fixed transform defaults to identity</a:t>
            </a:r>
          </a:p>
          <a:p>
            <a:r>
              <a:rPr lang="en-US" dirty="0"/>
              <a:t>Setup multi-level registration</a:t>
            </a:r>
          </a:p>
          <a:p>
            <a:pPr lvl="1"/>
            <a:r>
              <a:rPr lang="en-US" dirty="0"/>
              <a:t>Like image-pyramids, but better</a:t>
            </a:r>
          </a:p>
          <a:p>
            <a:pPr lvl="1"/>
            <a:r>
              <a:rPr lang="en-US" dirty="0"/>
              <a:t>Defaults to a single level</a:t>
            </a:r>
          </a:p>
          <a:p>
            <a:r>
              <a:rPr lang="en-US" dirty="0"/>
              <a:t>Use a C++ try/catch block to avoid crashing on errors</a:t>
            </a:r>
          </a:p>
          <a:p>
            <a:r>
              <a:rPr lang="en-US" dirty="0"/>
              <a:t>Twiddle the optimizer for best performance</a:t>
            </a:r>
            <a:r>
              <a:rPr lang="en-US" baseline="30000" dirty="0"/>
              <a:t>*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BB2D2-E669-324E-9439-0FFD7D96288C}" type="slidenum">
              <a:rPr lang="en-US"/>
              <a:pPr/>
              <a:t>22</a:t>
            </a:fld>
            <a:endParaRPr lang="en-US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48200" y="59436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*may involve pain and suffering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Figure 8.3 from the ITK Software Guide v 2.4, by Luis Ibáñez,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83B4-B5A0-7D48-B162-78BDC12AA8E6}" type="slidenum">
              <a:rPr lang="en-US"/>
              <a:pPr/>
              <a:t>23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Hello world input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981200"/>
            <a:ext cx="31400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31400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tkSoftwareGuide - ITK4.7 - Figure 2.3.7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9" t="15023" r="50532" b="66858"/>
          <a:stretch/>
        </p:blipFill>
        <p:spPr>
          <a:xfrm>
            <a:off x="2226564" y="1503391"/>
            <a:ext cx="4690872" cy="4573600"/>
          </a:xfrm>
          <a:solidFill>
            <a:srgbClr val="FFFFFF"/>
          </a:solidFill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6493791"/>
            <a:ext cx="7315200" cy="364209"/>
          </a:xfrm>
        </p:spPr>
        <p:txBody>
          <a:bodyPr/>
          <a:lstStyle/>
          <a:p>
            <a:r>
              <a:rPr lang="en-US" dirty="0"/>
              <a:t>Figure 3.7 (left) from the ITK Software Guide Book 2, Fourth Edition, by Hans J. Johnson, et al.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78FA-373D-8A40-A603-1FBD8D2CE8C2}" type="slidenum">
              <a:rPr lang="en-US"/>
              <a:pPr/>
              <a:t>24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 &amp; Y translation vs. time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tkSoftwareGuide - ITK4.7 - Figure 2.3.7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6" t="10384" r="27083" b="62528"/>
          <a:stretch/>
        </p:blipFill>
        <p:spPr>
          <a:xfrm>
            <a:off x="4419600" y="75958"/>
            <a:ext cx="4480560" cy="6400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6493791"/>
            <a:ext cx="7315200" cy="364209"/>
          </a:xfrm>
        </p:spPr>
        <p:txBody>
          <a:bodyPr/>
          <a:lstStyle/>
          <a:p>
            <a:r>
              <a:rPr lang="en-US" dirty="0"/>
              <a:t>Figure 3.7 (left) from the ITK Software Guide Book 2, Fourth Edition, by Hans J. Johnson, et al.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078FA-373D-8A40-A603-1FBD8D2CE8C2}" type="slidenum">
              <a:rPr lang="en-US"/>
              <a:pPr/>
              <a:t>25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vs. time</a:t>
            </a:r>
          </a:p>
        </p:txBody>
      </p:sp>
    </p:spTree>
    <p:extLst>
      <p:ext uri="{BB962C8B-B14F-4D97-AF65-F5344CB8AC3E}">
        <p14:creationId xmlns:p14="http://schemas.microsoft.com/office/powerpoint/2010/main" val="2095122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Registration results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registration converges/terminates, you recover the optimized transform with:</a:t>
            </a:r>
          </a:p>
          <a:p>
            <a:pPr marL="45720" indent="0">
              <a:buNone/>
            </a:pPr>
            <a:r>
              <a:rPr lang="en-US" dirty="0"/>
              <a:t>	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registration-&gt;</a:t>
            </a:r>
            <a:r>
              <a:rPr lang="en-US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GetTransform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()</a:t>
            </a:r>
            <a:endParaRPr lang="en-US" dirty="0"/>
          </a:p>
          <a:p>
            <a:r>
              <a:rPr lang="en-US" dirty="0"/>
              <a:t>For the Hello World example there are 2 parameters, X &amp; Y translation</a:t>
            </a:r>
          </a:p>
          <a:p>
            <a:r>
              <a:rPr lang="en-US" dirty="0"/>
              <a:t>If you used a separate initial moving transform, create a composite to get the total transform:</a:t>
            </a:r>
          </a:p>
          <a:p>
            <a:pPr marL="45720" indent="0">
              <a:buNone/>
            </a:pP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	</a:t>
            </a:r>
            <a:r>
              <a:rPr lang="en-US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outputCompositeTransform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-&gt;</a:t>
            </a:r>
            <a:r>
              <a:rPr lang="en-US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AddTransform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(</a:t>
            </a:r>
          </a:p>
          <a:p>
            <a:pPr marL="45720" indent="0">
              <a:buNone/>
            </a:pP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	    </a:t>
            </a:r>
            <a:r>
              <a:rPr lang="en-US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movingInitialTransform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);</a:t>
            </a:r>
          </a:p>
          <a:p>
            <a:pPr marL="45720" indent="0">
              <a:buNone/>
            </a:pP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	</a:t>
            </a:r>
            <a:r>
              <a:rPr lang="en-US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outputCompositeTransform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-&gt;</a:t>
            </a:r>
            <a:r>
              <a:rPr lang="en-US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AddTransform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(</a:t>
            </a:r>
          </a:p>
          <a:p>
            <a:pPr marL="45720" indent="0">
              <a:buNone/>
            </a:pP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	    registration-&gt;</a:t>
            </a:r>
            <a:r>
              <a:rPr lang="en-US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GetModifiableTransform</a:t>
            </a:r>
            <a:r>
              <a:rPr lang="en-US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urier"/>
                <a:cs typeface="Courier"/>
              </a:rPr>
              <a:t>());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D207E-88E6-BA46-91EA-F311EF6278F3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Double checking results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ResampleImageFilter</a:t>
            </a:r>
            <a:r>
              <a:rPr lang="en-US" dirty="0"/>
              <a:t> to apply the transform for the fixed and moving images</a:t>
            </a:r>
          </a:p>
          <a:p>
            <a:r>
              <a:rPr lang="en-US" dirty="0"/>
              <a:t>Take the outputs, and compute their difference</a:t>
            </a:r>
          </a:p>
          <a:p>
            <a:r>
              <a:rPr lang="en-US" dirty="0"/>
              <a:t>In this case, just subtract the registered images</a:t>
            </a:r>
          </a:p>
          <a:p>
            <a:pPr lvl="1"/>
            <a:r>
              <a:rPr lang="en-US" dirty="0"/>
              <a:t>Good registration results in nothing much to see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5D5D2-E299-3F48-9955-9ED5511A165E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04" t="-162" r="-237" b="5665"/>
          <a:stretch/>
        </p:blipFill>
        <p:spPr>
          <a:xfrm>
            <a:off x="914400" y="1737359"/>
            <a:ext cx="7315200" cy="304704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Figure 8.4 from the ITK Software Guide v 2.4, by Luis Ibáñez, et al.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181F-F386-1E4A-824D-4A5D5F3E7A6A}" type="slidenum">
              <a:rPr lang="en-US"/>
              <a:pPr/>
              <a:t>28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comparison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72880" y="4800600"/>
            <a:ext cx="2147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Difference before</a:t>
            </a:r>
          </a:p>
          <a:p>
            <a:pPr algn="ctr"/>
            <a:r>
              <a:rPr lang="en-US" sz="2000" dirty="0"/>
              <a:t>registration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4324" y="4807803"/>
            <a:ext cx="1941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Difference after</a:t>
            </a:r>
          </a:p>
          <a:p>
            <a:pPr algn="ctr"/>
            <a:r>
              <a:rPr lang="en-US" sz="2000" dirty="0"/>
              <a:t>registration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9893" y="4800600"/>
            <a:ext cx="1781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Registered</a:t>
            </a:r>
          </a:p>
          <a:p>
            <a:pPr algn="ctr"/>
            <a:r>
              <a:rPr lang="en-US" sz="2000" dirty="0"/>
              <a:t>moving image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Keeping tabs on registration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Registration is often time consuming</a:t>
            </a:r>
          </a:p>
          <a:p>
            <a:pPr>
              <a:lnSpc>
                <a:spcPct val="90000"/>
              </a:lnSpc>
            </a:pPr>
            <a:r>
              <a:rPr lang="en-US" dirty="0"/>
              <a:t>It’s nice to know that your algorithm isn’t just spinning it’s wheels</a:t>
            </a:r>
          </a:p>
          <a:p>
            <a:pPr>
              <a:lnSpc>
                <a:spcPct val="90000"/>
              </a:lnSpc>
            </a:pPr>
            <a:r>
              <a:rPr lang="en-US" dirty="0"/>
              <a:t>Use the observer (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itk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::Command</a:t>
            </a:r>
            <a:r>
              <a:rPr lang="en-US" dirty="0"/>
              <a:t>) mechanism in ITK to monitor progress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ITK software guide, book 1:  3.2.6 and book 2:  3.4</a:t>
            </a:r>
          </a:p>
          <a:p>
            <a:pPr>
              <a:lnSpc>
                <a:spcPct val="90000"/>
              </a:lnSpc>
            </a:pPr>
            <a:r>
              <a:rPr lang="en-US" dirty="0"/>
              <a:t>We’ll see this again later, when we discuss how to write your own ITK filters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itk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::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ProgressEvent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/>
              <a:t>is one example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370-A1EB-7849-A324-24974DFF147B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registration?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of aligning a target image to a source image</a:t>
            </a:r>
          </a:p>
          <a:p>
            <a:r>
              <a:rPr lang="en-US" dirty="0"/>
              <a:t>More generally, determining the transform that maps points in the target image to points in the source image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6815-F0A6-E94F-8F39-A4867828615E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Observer steps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an observer class that will process </a:t>
            </a:r>
            <a:r>
              <a:rPr lang="en-US" altLang="ja-JP" dirty="0"/>
              <a:t>“</a:t>
            </a:r>
            <a:r>
              <a:rPr lang="en-US" dirty="0"/>
              <a:t>iteration</a:t>
            </a:r>
            <a:r>
              <a:rPr lang="en-US" altLang="ja-JP" dirty="0"/>
              <a:t>”</a:t>
            </a:r>
            <a:r>
              <a:rPr lang="en-US" dirty="0"/>
              <a:t> events</a:t>
            </a:r>
          </a:p>
          <a:p>
            <a:pPr lvl="1"/>
            <a:r>
              <a:rPr lang="en-US" dirty="0"/>
              <a:t>(Just copy some code from an example)</a:t>
            </a:r>
          </a:p>
          <a:p>
            <a:r>
              <a:rPr lang="en-US" dirty="0"/>
              <a:t>Add the observer to the optimizer</a:t>
            </a:r>
          </a:p>
          <a:p>
            <a:pPr lvl="1"/>
            <a:r>
              <a:rPr lang="en-US" dirty="0"/>
              <a:t>As a generic note, observers can observe any class derived from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itk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::Object</a:t>
            </a:r>
          </a:p>
          <a:p>
            <a:r>
              <a:rPr lang="en-US" dirty="0"/>
              <a:t>Start registration as usual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ADCF-9AC0-7847-A241-EF8D9EFC85C3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observers can do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Print debugging info</a:t>
            </a:r>
          </a:p>
          <a:p>
            <a:r>
              <a:rPr lang="en-US"/>
              <a:t>Update GUI</a:t>
            </a:r>
          </a:p>
          <a:p>
            <a:r>
              <a:rPr lang="en-US"/>
              <a:t>Other small management functions</a:t>
            </a:r>
          </a:p>
          <a:p>
            <a:r>
              <a:rPr lang="en-US" i="1"/>
              <a:t>Should not</a:t>
            </a:r>
            <a:r>
              <a:rPr lang="en-US"/>
              <a:t> do anything too processor intensive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0FC6-077E-9541-925D-3ACD154E5969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096000"/>
            <a:ext cx="7315200" cy="364209"/>
          </a:xfrm>
        </p:spPr>
        <p:txBody>
          <a:bodyPr/>
          <a:lstStyle/>
          <a:p>
            <a:r>
              <a:rPr lang="en-US" dirty="0"/>
              <a:t>Figure 3.9 from the ITK Software Guide Book 2, Fourth Edition, by Hans J. Johnson, et al.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74A89-88AF-6841-BC1B-8CE3538BC374}" type="slidenum">
              <a:rPr lang="en-US"/>
              <a:pPr/>
              <a:t>32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ITK v4 Registration Observer</a:t>
            </a:r>
          </a:p>
        </p:txBody>
      </p:sp>
      <p:pic>
        <p:nvPicPr>
          <p:cNvPr id="3" name="Picture 2" descr="ItkSoftwareGuide - ITK4.7 - Figure 2.3.9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9368" r="11569" b="64526"/>
          <a:stretch/>
        </p:blipFill>
        <p:spPr>
          <a:xfrm>
            <a:off x="457200" y="1700837"/>
            <a:ext cx="8229600" cy="345632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144630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Multi-modality registration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how I said sum-of-squares difference is relatively naïve?</a:t>
            </a:r>
          </a:p>
          <a:p>
            <a:r>
              <a:rPr lang="en-US" dirty="0"/>
              <a:t>Mutual information helps overcome this problem</a:t>
            </a:r>
          </a:p>
          <a:p>
            <a:r>
              <a:rPr lang="en-US" dirty="0"/>
              <a:t>Section 3.5 shows how to implement a simple MI registration</a:t>
            </a:r>
          </a:p>
          <a:p>
            <a:pPr lvl="1"/>
            <a:r>
              <a:rPr lang="en-US" dirty="0"/>
              <a:t>Note that Mattes MI is usually easier to use than Viola-Wells MI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8B74-729D-584B-AC39-15E8C17A495B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 about the MI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Significantly, largely the same piece of code as Hello World</a:t>
            </a:r>
          </a:p>
          <a:p>
            <a:r>
              <a:rPr lang="en-US"/>
              <a:t>Mutual Information is a </a:t>
            </a:r>
            <a:r>
              <a:rPr lang="en-US" i="1"/>
              <a:t>metric</a:t>
            </a:r>
            <a:r>
              <a:rPr lang="en-US"/>
              <a:t>, so we can keep the optimizer, the interpolator, and so on</a:t>
            </a:r>
          </a:p>
          <a:p>
            <a:r>
              <a:rPr lang="en-US"/>
              <a:t>Majority of differences are in tweaking the metric, not in rewriting code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FF2A5-0A80-5C41-9355-9DB080B775CF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" y="6019800"/>
            <a:ext cx="7315200" cy="364209"/>
          </a:xfrm>
        </p:spPr>
        <p:txBody>
          <a:bodyPr/>
          <a:lstStyle/>
          <a:p>
            <a:pPr algn="ctr"/>
            <a:r>
              <a:rPr lang="en-US" dirty="0"/>
              <a:t>Figure 8.9 from the ITK Software Guide v 2.4, by Luis Ibáñez, et al.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BA2E-BAF0-AB48-947E-4924EED8B962}" type="slidenum">
              <a:rPr lang="en-US"/>
              <a:pPr/>
              <a:t>35</a:t>
            </a:fld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 Inputs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307498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2" y="1676400"/>
            <a:ext cx="307498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286000" y="5410200"/>
            <a:ext cx="1182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T1 MRI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002212" y="5410200"/>
            <a:ext cx="2776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Proton density MRI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6417591"/>
            <a:ext cx="6934200" cy="364209"/>
          </a:xfrm>
        </p:spPr>
        <p:txBody>
          <a:bodyPr/>
          <a:lstStyle/>
          <a:p>
            <a:r>
              <a:rPr lang="en-US" dirty="0"/>
              <a:t>Taken from Figure 8.10 of the ITK Software Guide v 2.4, by Luis Ibáñez, et al.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5C582-A128-9446-8664-2FF0586739E9}" type="slidenum">
              <a:rPr lang="en-US"/>
              <a:pPr/>
              <a:t>36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 Output:  Image Comparison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30257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0257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286000" y="5257800"/>
            <a:ext cx="1082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Before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867400" y="5334000"/>
            <a:ext cx="827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After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5791200"/>
            <a:ext cx="662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This is an example of a checkerboard visualization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Centered transforms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natural (arguably) reference frame than having the origin at the corner of the image</a:t>
            </a:r>
          </a:p>
          <a:p>
            <a:r>
              <a:rPr lang="en-US" dirty="0"/>
              <a:t>Big picture is not appreciably different from other rigid registrations</a:t>
            </a:r>
          </a:p>
          <a:p>
            <a:r>
              <a:rPr lang="en-US" dirty="0"/>
              <a:t>But, for the moment there are implementation complexities and differences, see 3.6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F63EE-56E3-5A4C-8589-FAAC4EC4073D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aside: “Twiddling”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common criticism of many/most registration techniques is their number of parameters</a:t>
            </a:r>
          </a:p>
          <a:p>
            <a:pPr>
              <a:lnSpc>
                <a:spcPct val="90000"/>
              </a:lnSpc>
            </a:pPr>
            <a:r>
              <a:rPr lang="en-US" dirty="0"/>
              <a:t>A successful registration often depends on a very specific fine-tuning of the algorithm</a:t>
            </a:r>
          </a:p>
          <a:p>
            <a:pPr>
              <a:lnSpc>
                <a:spcPct val="90000"/>
              </a:lnSpc>
            </a:pPr>
            <a:r>
              <a:rPr lang="en-US" altLang="ja-JP" dirty="0"/>
              <a:t>“</a:t>
            </a:r>
            <a:r>
              <a:rPr lang="en-US" dirty="0"/>
              <a:t>Generalized</a:t>
            </a:r>
            <a:r>
              <a:rPr lang="en-US" altLang="ja-JP" dirty="0"/>
              <a:t>”</a:t>
            </a:r>
            <a:r>
              <a:rPr lang="en-US" dirty="0"/>
              <a:t> registration is an open problem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EF5D0-79C0-A644-9F32-2813E61D4FCC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Multi-Resolution registration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Useful to think of this as algorithmic “squinting” by using image pyramids</a:t>
            </a:r>
          </a:p>
          <a:p>
            <a:r>
              <a:rPr lang="en-US" dirty="0"/>
              <a:t>Start with something simple and low-res</a:t>
            </a:r>
          </a:p>
          <a:p>
            <a:r>
              <a:rPr lang="en-US" dirty="0"/>
              <a:t>Use low-res registration to seed the next higher step</a:t>
            </a:r>
          </a:p>
          <a:p>
            <a:r>
              <a:rPr lang="en-US" dirty="0"/>
              <a:t>Eventually run registration at high-res</a:t>
            </a:r>
          </a:p>
          <a:p>
            <a:r>
              <a:rPr lang="en-US" dirty="0"/>
              <a:t>Also called “coarse to fine”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A4E14-2A3D-254F-83CF-0E6C21B57726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 types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Rigid (rotate, translate)</a:t>
            </a:r>
          </a:p>
          <a:p>
            <a:r>
              <a:rPr lang="en-US" dirty="0"/>
              <a:t>Affine (rigid + scale &amp; shear)</a:t>
            </a:r>
          </a:p>
          <a:p>
            <a:r>
              <a:rPr lang="en-US" dirty="0"/>
              <a:t>Deformable = non-rigid (affine + vector field)</a:t>
            </a:r>
          </a:p>
          <a:p>
            <a:r>
              <a:rPr lang="en-US" dirty="0"/>
              <a:t>Many others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06CE2-9B2D-0545-85CD-67F0F80A8089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64" t="1537" r="2684" b="13868"/>
          <a:stretch/>
        </p:blipFill>
        <p:spPr>
          <a:xfrm>
            <a:off x="914400" y="2225127"/>
            <a:ext cx="7315200" cy="2472364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Figure 8.36 from the ITK Software Guide v 2.4, by Luis Ibáñez, et al.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062D-919B-9F4E-A260-968FF1C0D9D4}" type="slidenum">
              <a:rPr lang="en-US"/>
              <a:pPr/>
              <a:t>40</a:t>
            </a:fld>
            <a:endParaRPr lang="en-US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Multi-resolution idea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2072203"/>
            <a:ext cx="7315200" cy="3443844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Figure 8.37 from the ITK Software Guide v 2.4, by Luis Ibáñez, et al.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4DAC6-C507-3349-B2B1-491ECC32566A}" type="slidenum">
              <a:rPr lang="en-US"/>
              <a:pPr/>
              <a:t>41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pyramids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Parameter dependency rears its ugly head</a:t>
            </a:r>
          </a:p>
          <a:p>
            <a:r>
              <a:rPr lang="en-US"/>
              <a:t>You often/usually need to adjust optimizer parameters as you move through the pyramid</a:t>
            </a:r>
          </a:p>
          <a:p>
            <a:r>
              <a:rPr lang="en-US"/>
              <a:t>You can do this using the Observer mechanism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4581-FACD-3849-9987-CD47DCB4B727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Multi-resolution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mostly the same code as Hello World</a:t>
            </a:r>
          </a:p>
          <a:p>
            <a:r>
              <a:rPr lang="en-US" dirty="0"/>
              <a:t>Multi-Resolution is now built into all of ITKv4 registration, so no need for extra classes or image pyramids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D61E7-E858-7B41-8E2C-74B3A40E07DD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multi-resolution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faster</a:t>
            </a:r>
          </a:p>
          <a:p>
            <a:r>
              <a:rPr lang="en-US" dirty="0"/>
              <a:t>More tolerant of noise (from </a:t>
            </a:r>
            <a:r>
              <a:rPr lang="en-US" altLang="ja-JP" dirty="0"/>
              <a:t>“</a:t>
            </a:r>
            <a:r>
              <a:rPr lang="en-US" dirty="0"/>
              <a:t>squinting</a:t>
            </a:r>
            <a:r>
              <a:rPr lang="en-US" altLang="ja-JP" dirty="0"/>
              <a:t>”</a:t>
            </a:r>
            <a:r>
              <a:rPr lang="en-US" dirty="0"/>
              <a:t>)</a:t>
            </a:r>
          </a:p>
          <a:p>
            <a:r>
              <a:rPr lang="en-US" dirty="0"/>
              <a:t>Minimizes initialization problems to a certain extent, though not perfect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A129-9306-BF44-8255-106DC58416EA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Multi-resolution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at large </a:t>
            </a:r>
            <a:r>
              <a:rPr lang="en-US"/>
              <a:t>(high) scale </a:t>
            </a:r>
            <a:r>
              <a:rPr lang="en-US" dirty="0"/>
              <a:t>only large objects are visible</a:t>
            </a:r>
          </a:p>
          <a:p>
            <a:r>
              <a:rPr lang="en-US" dirty="0"/>
              <a:t>Higher scale is higher in the image pyramid</a:t>
            </a:r>
          </a:p>
          <a:p>
            <a:pPr lvl="1"/>
            <a:r>
              <a:rPr lang="en-US" dirty="0"/>
              <a:t>So higher scale has lower resolution</a:t>
            </a:r>
          </a:p>
          <a:p>
            <a:r>
              <a:rPr lang="en-US" dirty="0"/>
              <a:t>Lower scale is lower in the image pyramid</a:t>
            </a:r>
          </a:p>
          <a:p>
            <a:pPr lvl="1"/>
            <a:r>
              <a:rPr lang="en-US" dirty="0"/>
              <a:t>So lower scale has higher resolution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A129-9306-BF44-8255-106DC58416EA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58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the software guide for</a:t>
            </a:r>
            <a:r>
              <a:rPr lang="en-US" dirty="0">
                <a:latin typeface="Helvetica"/>
              </a:rPr>
              <a:t>…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Detailed list of:</a:t>
            </a:r>
          </a:p>
          <a:p>
            <a:pPr lvl="1"/>
            <a:r>
              <a:rPr lang="en-US" dirty="0"/>
              <a:t>Transforms</a:t>
            </a:r>
          </a:p>
          <a:p>
            <a:pPr lvl="1"/>
            <a:r>
              <a:rPr lang="en-US" dirty="0"/>
              <a:t>Optimizers</a:t>
            </a:r>
          </a:p>
          <a:p>
            <a:pPr lvl="1"/>
            <a:r>
              <a:rPr lang="en-US" dirty="0"/>
              <a:t>Interpolation methods</a:t>
            </a:r>
          </a:p>
          <a:p>
            <a:r>
              <a:rPr lang="en-US" dirty="0"/>
              <a:t>You’re encouraged to mix and match!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1BD3-3DAE-DF42-BB99-5AA887AAEBFD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Deformable registration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common techniques:</a:t>
            </a:r>
          </a:p>
          <a:p>
            <a:pPr lvl="1"/>
            <a:r>
              <a:rPr lang="en-US" dirty="0"/>
              <a:t>Finite element: treat small image regions as having physical properties that control deformation</a:t>
            </a:r>
          </a:p>
          <a:p>
            <a:pPr lvl="1"/>
            <a:r>
              <a:rPr lang="en-US" dirty="0" err="1"/>
              <a:t>Bsplines</a:t>
            </a:r>
            <a:r>
              <a:rPr lang="en-US" dirty="0"/>
              <a:t>:  deform a mapping grid</a:t>
            </a:r>
          </a:p>
          <a:p>
            <a:pPr lvl="1"/>
            <a:r>
              <a:rPr lang="en-US" dirty="0"/>
              <a:t>Demons: images are assumed to have </a:t>
            </a:r>
            <a:r>
              <a:rPr lang="en-US" dirty="0" err="1"/>
              <a:t>iso</a:t>
            </a:r>
            <a:r>
              <a:rPr lang="en-US" dirty="0"/>
              <a:t>-intensity contours (</a:t>
            </a:r>
            <a:r>
              <a:rPr lang="en-US" dirty="0" err="1"/>
              <a:t>isophotes</a:t>
            </a:r>
            <a:r>
              <a:rPr lang="en-US" dirty="0"/>
              <a:t>); image deformations occur by pushing on these contours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94E2-A54C-DE45-BD3E-5E3741EBAC1D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based registration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guide, book 2, </a:t>
            </a:r>
            <a:r>
              <a:rPr lang="en-US" dirty="0" err="1"/>
              <a:t>ch.</a:t>
            </a:r>
            <a:r>
              <a:rPr lang="en-US" dirty="0"/>
              <a:t> 3, section 16.</a:t>
            </a:r>
          </a:p>
          <a:p>
            <a:endParaRPr lang="en-US" dirty="0"/>
          </a:p>
          <a:p>
            <a:r>
              <a:rPr lang="en-US" dirty="0"/>
              <a:t>Build a simplified geometric model from a training set</a:t>
            </a:r>
          </a:p>
          <a:p>
            <a:r>
              <a:rPr lang="en-US" dirty="0"/>
              <a:t>Identify parameters that control the characteristics of the model</a:t>
            </a:r>
          </a:p>
          <a:p>
            <a:r>
              <a:rPr lang="en-US" dirty="0"/>
              <a:t>Register the model to a target image to adapt to a particular patient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AF74-C430-AB48-A3F8-03E74D78F936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based, cont.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Uses the Spatial Objects framework for representing geometry</a:t>
            </a:r>
          </a:p>
          <a:p>
            <a:r>
              <a:rPr lang="en-US"/>
              <a:t>Useful because it derives analytical data from the registration process, not just a pixel-to-pixel mapping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744BE-1F49-5F4B-9DC0-16E6E5AF56F4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Registration in ITK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6400"/>
            <a:ext cx="7315200" cy="456851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ITK uses an extensible registration framework</a:t>
            </a:r>
          </a:p>
          <a:p>
            <a:r>
              <a:rPr lang="en-US" dirty="0"/>
              <a:t>Various interchangeable classes exist</a:t>
            </a:r>
          </a:p>
          <a:p>
            <a:r>
              <a:rPr lang="en-US" dirty="0"/>
              <a:t>Relatively easy to </a:t>
            </a:r>
            <a:r>
              <a:rPr lang="en-US" altLang="ja-JP" dirty="0"/>
              <a:t>“</a:t>
            </a:r>
            <a:r>
              <a:rPr lang="en-US" dirty="0"/>
              <a:t>twiddle</a:t>
            </a:r>
            <a:r>
              <a:rPr lang="en-US" altLang="ja-JP" dirty="0"/>
              <a:t>”</a:t>
            </a:r>
            <a:r>
              <a:rPr lang="en-US" dirty="0"/>
              <a:t> the part you’re interested in while recycling prior work</a:t>
            </a:r>
          </a:p>
          <a:p>
            <a:endParaRPr lang="en-US" dirty="0"/>
          </a:p>
          <a:p>
            <a:r>
              <a:rPr lang="en-US" dirty="0"/>
              <a:t>The newer ITKv4 Registration framework is separate from the legacy framework.</a:t>
            </a:r>
          </a:p>
          <a:p>
            <a:pPr lvl="1"/>
            <a:r>
              <a:rPr lang="en-US" dirty="0"/>
              <a:t>The legacy framework follows traditional practice</a:t>
            </a:r>
          </a:p>
          <a:p>
            <a:pPr lvl="1"/>
            <a:r>
              <a:rPr lang="en-US" dirty="0"/>
              <a:t>Version 4 registration is more flexible and thus more complex</a:t>
            </a:r>
          </a:p>
          <a:p>
            <a:pPr lvl="1"/>
            <a:r>
              <a:rPr lang="en-US" dirty="0"/>
              <a:t>Use the v4 framework whenever practical</a:t>
            </a:r>
          </a:p>
          <a:p>
            <a:endParaRPr lang="en-US" dirty="0"/>
          </a:p>
          <a:p>
            <a:r>
              <a:rPr lang="en-US" dirty="0" err="1"/>
              <a:t>SimpleITK</a:t>
            </a:r>
            <a:r>
              <a:rPr lang="en-US" dirty="0"/>
              <a:t>  recently gained registration support at v. 0.9, improved in v1.0</a:t>
            </a:r>
          </a:p>
          <a:p>
            <a:endParaRPr lang="en-US" dirty="0"/>
          </a:p>
          <a:p>
            <a:r>
              <a:rPr lang="en-US" dirty="0"/>
              <a:t>For “simplified” complex registration, consider using ANTS instead: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www.picsl.upenn.edu</a:t>
            </a:r>
            <a:r>
              <a:rPr lang="en-US" dirty="0"/>
              <a:t>/ANTS/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stnava.github.io</a:t>
            </a:r>
            <a:r>
              <a:rPr lang="en-US" dirty="0"/>
              <a:t>/ANTs/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0A133-8552-E84A-ACEF-35B50445F8E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350" y="2549525"/>
            <a:ext cx="405130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3000" y="6324600"/>
            <a:ext cx="7086600" cy="364209"/>
          </a:xfrm>
        </p:spPr>
        <p:txBody>
          <a:bodyPr>
            <a:noAutofit/>
          </a:bodyPr>
          <a:lstStyle/>
          <a:p>
            <a:r>
              <a:rPr lang="en-US" dirty="0"/>
              <a:t>Figure 8.60 from the ITK Software Guide v 2.4, by Luis Ibáñez, et al.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4FD9-3F1F-C346-B8C9-8B1E47E0DC08}" type="slidenum">
              <a:rPr lang="en-US"/>
              <a:pPr/>
              <a:t>50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example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914400" y="5807991"/>
            <a:ext cx="7315200" cy="364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Note:  This is what we want, NOT the output of an actual registration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73" t="-138" r="1541" b="8620"/>
          <a:stretch/>
        </p:blipFill>
        <p:spPr>
          <a:xfrm>
            <a:off x="914400" y="1737358"/>
            <a:ext cx="7315200" cy="2982609"/>
          </a:xfrm>
        </p:spPr>
      </p:pic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Figure 8.59 from the ITK Software Guide v 2.4, by Luis Ibáñez, et al.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E66E-E529-7D48-A672-02351D36065E}" type="slidenum">
              <a:rPr lang="en-US"/>
              <a:pPr/>
              <a:t>51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Model-based reg. schematic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Model-based registration:  Warning!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ITK does not yet directly support generic model-based registration “out of the box”</a:t>
            </a:r>
          </a:p>
          <a:p>
            <a:r>
              <a:rPr lang="en-US" dirty="0"/>
              <a:t>ITKv4 does support point-set to image registration</a:t>
            </a:r>
          </a:p>
          <a:p>
            <a:r>
              <a:rPr lang="en-US" dirty="0"/>
              <a:t>Otherwise, model-based reg. requires writing your own custom ITK transform, with new parameters</a:t>
            </a:r>
          </a:p>
          <a:p>
            <a:pPr lvl="1"/>
            <a:r>
              <a:rPr lang="en-US" dirty="0"/>
              <a:t>Transform’s new parameters </a:t>
            </a:r>
            <a:r>
              <a:rPr lang="en-US" dirty="0">
                <a:sym typeface="Wingdings"/>
              </a:rPr>
              <a:t> Spatial Object parameters</a:t>
            </a:r>
            <a:endParaRPr lang="en-US" dirty="0"/>
          </a:p>
          <a:p>
            <a:pPr lvl="1"/>
            <a:r>
              <a:rPr lang="en-US" i="1" dirty="0"/>
              <a:t>You</a:t>
            </a:r>
            <a:r>
              <a:rPr lang="en-US" dirty="0"/>
              <a:t> must individually map your custom transform’s new parameters to the specific spatial object parameters you want to allow registration to adjust</a:t>
            </a:r>
          </a:p>
          <a:p>
            <a:pPr lvl="1"/>
            <a:r>
              <a:rPr lang="en-US" dirty="0"/>
              <a:t>This isn’t too complicated if you know what you’re doing</a:t>
            </a:r>
          </a:p>
          <a:p>
            <a:pPr lvl="1"/>
            <a:r>
              <a:rPr lang="en-US" dirty="0"/>
              <a:t>Search Insight Journal for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3D62-5CBE-C746-953D-846ECF22F0A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417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issues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Execution time can vary wildly</a:t>
            </a:r>
          </a:p>
          <a:p>
            <a:pPr lvl="1"/>
            <a:r>
              <a:rPr lang="en-US"/>
              <a:t>Optimizer (more naïve = faster)</a:t>
            </a:r>
          </a:p>
          <a:p>
            <a:pPr lvl="1"/>
            <a:r>
              <a:rPr lang="en-US"/>
              <a:t>Image dimensionality (fewer = faster)</a:t>
            </a:r>
          </a:p>
          <a:p>
            <a:pPr lvl="1"/>
            <a:r>
              <a:rPr lang="en-US"/>
              <a:t>Transform (fewer DOF = faster)</a:t>
            </a:r>
          </a:p>
          <a:p>
            <a:pPr lvl="1"/>
            <a:r>
              <a:rPr lang="en-US"/>
              <a:t>Interpolator (less precise = faster)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536D7-732A-6F48-A6A2-6B6EADE23947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 home messages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Exactly what parameters do what is not always obvious, even if you are familiar with the code</a:t>
            </a:r>
          </a:p>
          <a:p>
            <a:r>
              <a:rPr lang="en-US" dirty="0"/>
              <a:t>Successful registrations can be something of an art form</a:t>
            </a:r>
          </a:p>
          <a:p>
            <a:r>
              <a:rPr lang="en-US" dirty="0"/>
              <a:t>Multi-resolution techniques can help</a:t>
            </a:r>
          </a:p>
          <a:p>
            <a:r>
              <a:rPr lang="en-US" dirty="0"/>
              <a:t>Work within the framework!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378E-88CF-1146-9069-F99FD4D5A135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in ITKv4 (ImageRegistrationMethodv4, etc.)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481235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New unified, improved, and fully multi-threaded optimization and registration framework (including multi-threaded metrics)</a:t>
            </a:r>
          </a:p>
          <a:p>
            <a:r>
              <a:rPr lang="en-US" dirty="0"/>
              <a:t>Dense deformation fields (including a new transform that encapsulates a dense deformation field)</a:t>
            </a:r>
          </a:p>
          <a:p>
            <a:r>
              <a:rPr lang="en-US" dirty="0"/>
              <a:t>Point Set registration methods (landmark or label guided registration)</a:t>
            </a:r>
          </a:p>
          <a:p>
            <a:pPr marL="45720" indent="0">
              <a:buNone/>
            </a:pPr>
            <a:endParaRPr lang="en-US" sz="1500" dirty="0"/>
          </a:p>
          <a:p>
            <a:r>
              <a:rPr lang="en-US" dirty="0">
                <a:effectLst/>
              </a:rPr>
              <a:t>Automatic parameter scale estimation for transforms</a:t>
            </a:r>
          </a:p>
          <a:p>
            <a:r>
              <a:rPr lang="en-US" dirty="0">
                <a:effectLst/>
              </a:rPr>
              <a:t>Automatic step-size selection for gradient-based registration optimizers</a:t>
            </a:r>
          </a:p>
          <a:p>
            <a:r>
              <a:rPr lang="en-US" dirty="0"/>
              <a:t>Composite Transforms (grouping multiple transforms into a single one)</a:t>
            </a:r>
          </a:p>
          <a:p>
            <a:r>
              <a:rPr lang="en-US" dirty="0"/>
              <a:t>Symmetric registration (where the Fixed and Moving images make unbiased contributions to the registration)</a:t>
            </a:r>
          </a:p>
          <a:p>
            <a:pPr marL="45720" indent="0">
              <a:buNone/>
            </a:pPr>
            <a:endParaRPr lang="en-US" sz="1500" dirty="0">
              <a:effectLst/>
            </a:endParaRPr>
          </a:p>
          <a:p>
            <a:r>
              <a:rPr lang="en-US" dirty="0"/>
              <a:t>New metrics for Demons and Mutual Information</a:t>
            </a:r>
          </a:p>
          <a:p>
            <a:r>
              <a:rPr lang="en-US" dirty="0" err="1"/>
              <a:t>Diffeomorphic</a:t>
            </a:r>
            <a:r>
              <a:rPr lang="en-US" dirty="0"/>
              <a:t> (velocity field) deformable registration</a:t>
            </a:r>
          </a:p>
          <a:p>
            <a:r>
              <a:rPr lang="en-US" dirty="0"/>
              <a:t>Additional evolutionary optimizers</a:t>
            </a:r>
          </a:p>
          <a:p>
            <a:r>
              <a:rPr lang="en-US" dirty="0"/>
              <a:t>Improved B-Spline registration approach available and bug fixes to old framework</a:t>
            </a:r>
          </a:p>
          <a:p>
            <a:r>
              <a:rPr lang="en-US" dirty="0"/>
              <a:t>Accurately transform and reorient covariant tensors and vectors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3D62-5CBE-C746-953D-846ECF22F0A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7983" y="6334780"/>
            <a:ext cx="8088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List taken from http://</a:t>
            </a:r>
            <a:r>
              <a:rPr lang="en-US" sz="1400" dirty="0" err="1"/>
              <a:t>www.itk.org</a:t>
            </a:r>
            <a:r>
              <a:rPr lang="en-US" sz="1400" dirty="0"/>
              <a:t>/Wiki/ITK_Release_4/Why_Switch_to_ITKv4    and</a:t>
            </a:r>
          </a:p>
          <a:p>
            <a:r>
              <a:rPr lang="en-US" sz="1400" dirty="0"/>
              <a:t>http://</a:t>
            </a:r>
            <a:r>
              <a:rPr lang="en-US" sz="1400" dirty="0" err="1"/>
              <a:t>www.itk.org</a:t>
            </a:r>
            <a:r>
              <a:rPr lang="en-US" sz="1400" dirty="0"/>
              <a:t>/Wiki/ITK_Release_4/</a:t>
            </a:r>
            <a:r>
              <a:rPr lang="en-US" sz="1400" dirty="0" err="1"/>
              <a:t>Migration_Plan</a:t>
            </a:r>
            <a:r>
              <a:rPr lang="en-US" sz="1400" dirty="0"/>
              <a:t>/</a:t>
            </a:r>
            <a:r>
              <a:rPr lang="en-US" sz="1400" dirty="0" err="1"/>
              <a:t>Release_Notes</a:t>
            </a:r>
            <a:r>
              <a:rPr lang="en-US" sz="1400" dirty="0"/>
              <a:t>/ITKv4_Final_Release_Notes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199" y="2946400"/>
            <a:ext cx="7171267" cy="147320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95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ITKv4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159" y="1740845"/>
            <a:ext cx="7315200" cy="488855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Uses a different framework than “traditional” ITK registration.  The new framework is designated with a “v4” suffix.</a:t>
            </a:r>
          </a:p>
          <a:p>
            <a:r>
              <a:rPr lang="en-US" dirty="0"/>
              <a:t>You must use a v4 metric and a v4 optimizer when doing a v4 registration!</a:t>
            </a:r>
          </a:p>
          <a:p>
            <a:pPr lvl="3"/>
            <a:endParaRPr lang="en-US" dirty="0"/>
          </a:p>
          <a:p>
            <a:r>
              <a:rPr lang="en-US" dirty="0"/>
              <a:t>Take a look here:</a:t>
            </a:r>
          </a:p>
          <a:p>
            <a:pPr marL="457200" lvl="1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800" dirty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sz="1800" dirty="0" err="1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www.itk.org</a:t>
            </a:r>
            <a:r>
              <a:rPr lang="en-US" sz="1800" dirty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/Doxygen50/html/group__ITKRegistrationMethodsv4.html</a:t>
            </a:r>
          </a:p>
          <a:p>
            <a:pPr marL="457200" lvl="1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800" dirty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sz="1800" dirty="0" err="1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www.itk.org</a:t>
            </a:r>
            <a:r>
              <a:rPr lang="en-US" sz="1800" dirty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/Doxygen50/html/group__ITKMetricsv4.html</a:t>
            </a:r>
          </a:p>
          <a:p>
            <a:pPr marL="457200" lvl="1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800" dirty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sz="1800" dirty="0" err="1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www.itk.org</a:t>
            </a:r>
            <a:r>
              <a:rPr lang="en-US" sz="1800" dirty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/Doxygen50/html/group__ITKOptimizersv4.html</a:t>
            </a:r>
          </a:p>
          <a:p>
            <a:pPr marL="457200" lvl="1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800" dirty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ITK source code:  Modules/Registration/RegistrationMethodsv4/include/</a:t>
            </a:r>
          </a:p>
          <a:p>
            <a:pPr marL="457200" lvl="1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800" dirty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ITK source code:  Modules/Registration/Metricsv4/include/</a:t>
            </a:r>
          </a:p>
          <a:p>
            <a:pPr marL="457200" lvl="1" indent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sz="1800" dirty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ITK source code:  Modules/</a:t>
            </a:r>
            <a:r>
              <a:rPr lang="en-US" sz="1800" dirty="0" err="1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Numerics</a:t>
            </a:r>
            <a:r>
              <a:rPr lang="en-US" sz="1800" dirty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/Optimizersv4/include/</a:t>
            </a:r>
            <a:endParaRPr lang="en-US" dirty="0"/>
          </a:p>
          <a:p>
            <a:r>
              <a:rPr lang="en-US" dirty="0"/>
              <a:t>Pay special attention to:</a:t>
            </a:r>
          </a:p>
          <a:p>
            <a:pPr lvl="1"/>
            <a:r>
              <a:rPr lang="en-US" dirty="0"/>
              <a:t>MattesMutualInformationImageToImageMetricv4</a:t>
            </a:r>
          </a:p>
          <a:p>
            <a:pPr lvl="1"/>
            <a:r>
              <a:rPr lang="en-US" dirty="0"/>
              <a:t>DemonsImageToImageMetricv4</a:t>
            </a:r>
          </a:p>
          <a:p>
            <a:pPr lvl="1"/>
            <a:r>
              <a:rPr lang="en-US" dirty="0"/>
              <a:t>QuasiNewtonOptimizerv4    (an improved gradient descent)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33D62-5CBE-C746-953D-846ECF22F0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05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registration terminology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image </a:t>
            </a:r>
            <a:r>
              <a:rPr lang="en-US" i="1" dirty="0"/>
              <a:t>f(x)</a:t>
            </a:r>
            <a:r>
              <a:rPr lang="en-US" dirty="0"/>
              <a:t> - stationary in space</a:t>
            </a:r>
          </a:p>
          <a:p>
            <a:r>
              <a:rPr lang="en-US" dirty="0"/>
              <a:t>Moving image </a:t>
            </a:r>
            <a:r>
              <a:rPr lang="en-US" i="1" dirty="0"/>
              <a:t>m(x)</a:t>
            </a:r>
            <a:r>
              <a:rPr lang="en-US" dirty="0"/>
              <a:t> - the fixed image with an unknown transform applied</a:t>
            </a:r>
          </a:p>
          <a:p>
            <a:r>
              <a:rPr lang="en-US" dirty="0"/>
              <a:t>Goal: recover the transform </a:t>
            </a:r>
            <a:r>
              <a:rPr lang="en-US" i="1" dirty="0"/>
              <a:t>T(x)</a:t>
            </a:r>
            <a:r>
              <a:rPr lang="en-US" dirty="0"/>
              <a:t> which maps points in </a:t>
            </a:r>
            <a:r>
              <a:rPr lang="en-US" i="1" dirty="0"/>
              <a:t>f(x)</a:t>
            </a:r>
            <a:r>
              <a:rPr lang="en-US" dirty="0"/>
              <a:t> to </a:t>
            </a:r>
            <a:r>
              <a:rPr lang="en-US" i="1" dirty="0"/>
              <a:t>m(x)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05882-0584-EC49-A92E-61C54CF66D51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Typical registration framework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2 input images</a:t>
            </a:r>
            <a:r>
              <a:rPr lang="en-US" dirty="0"/>
              <a:t>, fixed and moving</a:t>
            </a:r>
          </a:p>
          <a:p>
            <a:r>
              <a:rPr lang="en-US" dirty="0">
                <a:solidFill>
                  <a:srgbClr val="FF8000"/>
                </a:solidFill>
              </a:rPr>
              <a:t>Metric</a:t>
            </a:r>
            <a:r>
              <a:rPr lang="en-US" dirty="0"/>
              <a:t> - determines the </a:t>
            </a:r>
            <a:r>
              <a:rPr lang="en-US" altLang="ja-JP" dirty="0"/>
              <a:t>“</a:t>
            </a:r>
            <a:r>
              <a:rPr lang="en-US" dirty="0"/>
              <a:t>fitness</a:t>
            </a:r>
            <a:r>
              <a:rPr lang="en-US" altLang="ja-JP" dirty="0"/>
              <a:t>”</a:t>
            </a:r>
            <a:r>
              <a:rPr lang="en-US" dirty="0"/>
              <a:t> of the current registration iteration</a:t>
            </a:r>
          </a:p>
          <a:p>
            <a:r>
              <a:rPr lang="en-US" dirty="0">
                <a:solidFill>
                  <a:srgbClr val="FF8000"/>
                </a:solidFill>
              </a:rPr>
              <a:t>Optimizer</a:t>
            </a:r>
            <a:r>
              <a:rPr lang="en-US" dirty="0"/>
              <a:t> - adjusts the transform in an attempt to improve the metric</a:t>
            </a:r>
          </a:p>
          <a:p>
            <a:r>
              <a:rPr lang="en-US" dirty="0">
                <a:solidFill>
                  <a:srgbClr val="FF8000"/>
                </a:solidFill>
              </a:rPr>
              <a:t>Interpolator</a:t>
            </a:r>
            <a:r>
              <a:rPr lang="en-US" dirty="0"/>
              <a:t> - applies transform to image and computes sub-pixel values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438CA-E667-2C4D-9944-5A7801CCC5E4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G 20 Blue Perspective">
  <a:themeElements>
    <a:clrScheme name="Galeotti - Blue Perspective">
      <a:dk1>
        <a:sysClr val="windowText" lastClr="000000"/>
      </a:dk1>
      <a:lt1>
        <a:sysClr val="window" lastClr="FFFFFF"/>
      </a:lt1>
      <a:dk2>
        <a:srgbClr val="3E3D2D"/>
      </a:dk2>
      <a:lt2>
        <a:srgbClr val="FFFF66"/>
      </a:lt2>
      <a:accent1>
        <a:srgbClr val="FF8000"/>
      </a:accent1>
      <a:accent2>
        <a:srgbClr val="71685A"/>
      </a:accent2>
      <a:accent3>
        <a:srgbClr val="FF0000"/>
      </a:accent3>
      <a:accent4>
        <a:srgbClr val="909465"/>
      </a:accent4>
      <a:accent5>
        <a:srgbClr val="956B43"/>
      </a:accent5>
      <a:accent6>
        <a:srgbClr val="FEA022"/>
      </a:accent6>
      <a:hlink>
        <a:srgbClr val="7F7F7F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G 20 Blue Perspective" id="{D68C529C-772E-D744-9B04-E3ED92002A6E}" vid="{98A8AF91-BDFD-F74E-909E-84F36456625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JG 20 Blue Perspective</Template>
  <TotalTime>11140</TotalTime>
  <Words>2603</Words>
  <Application>Microsoft Macintosh PowerPoint</Application>
  <PresentationFormat>On-screen Show (4:3)</PresentationFormat>
  <Paragraphs>400</Paragraphs>
  <Slides>54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Courier</vt:lpstr>
      <vt:lpstr>Helvetica</vt:lpstr>
      <vt:lpstr>Times New Roman</vt:lpstr>
      <vt:lpstr>Wingdings</vt:lpstr>
      <vt:lpstr>JG 20 Blue Perspective</vt:lpstr>
      <vt:lpstr>Lecture 8 Registration with ITK</vt:lpstr>
      <vt:lpstr>For more info/gory detail…</vt:lpstr>
      <vt:lpstr>What is registration?</vt:lpstr>
      <vt:lpstr>Transform types</vt:lpstr>
      <vt:lpstr>Registration in ITK</vt:lpstr>
      <vt:lpstr>New in ITKv4 (ImageRegistrationMethodv4, etc.)</vt:lpstr>
      <vt:lpstr>ITKv4 Registration</vt:lpstr>
      <vt:lpstr>Typical registration terminology</vt:lpstr>
      <vt:lpstr>Typical registration framework</vt:lpstr>
      <vt:lpstr>Typical registration flowchart</vt:lpstr>
      <vt:lpstr>ITK v4 registration flowchart</vt:lpstr>
      <vt:lpstr>ITK v4: key differences</vt:lpstr>
      <vt:lpstr>ITK v4 Virtual Domain</vt:lpstr>
      <vt:lpstr>ITK’s “Hello world” registration example</vt:lpstr>
      <vt:lpstr>ITK’s “Hello World” Example: Flow Chart for Everything</vt:lpstr>
      <vt:lpstr>Input images</vt:lpstr>
      <vt:lpstr>Transform</vt:lpstr>
      <vt:lpstr>Metric</vt:lpstr>
      <vt:lpstr>Optimizer</vt:lpstr>
      <vt:lpstr>Interpolator</vt:lpstr>
      <vt:lpstr>Wrapper</vt:lpstr>
      <vt:lpstr>Other steps</vt:lpstr>
      <vt:lpstr>Hello world input</vt:lpstr>
      <vt:lpstr>X &amp; Y translation vs. time</vt:lpstr>
      <vt:lpstr>Metric vs. time</vt:lpstr>
      <vt:lpstr>Registration results</vt:lpstr>
      <vt:lpstr>Double checking results</vt:lpstr>
      <vt:lpstr>Image comparison</vt:lpstr>
      <vt:lpstr>Keeping tabs on registration</vt:lpstr>
      <vt:lpstr>Observer steps</vt:lpstr>
      <vt:lpstr>Things observers can do</vt:lpstr>
      <vt:lpstr>ITK v4 Registration Observer</vt:lpstr>
      <vt:lpstr>Multi-modality registration</vt:lpstr>
      <vt:lpstr>Notes about the MI example</vt:lpstr>
      <vt:lpstr>MI Inputs</vt:lpstr>
      <vt:lpstr>MI Output:  Image Comparison</vt:lpstr>
      <vt:lpstr>Centered transforms</vt:lpstr>
      <vt:lpstr>An aside: “Twiddling”</vt:lpstr>
      <vt:lpstr>Multi-Resolution registration</vt:lpstr>
      <vt:lpstr>Multi-resolution idea</vt:lpstr>
      <vt:lpstr>Image pyramids</vt:lpstr>
      <vt:lpstr>Optimization</vt:lpstr>
      <vt:lpstr>Multi-resolution example</vt:lpstr>
      <vt:lpstr>Benefits of multi-resolution</vt:lpstr>
      <vt:lpstr>Multi-resolution</vt:lpstr>
      <vt:lpstr>See the software guide for…</vt:lpstr>
      <vt:lpstr>Deformable registration</vt:lpstr>
      <vt:lpstr>Model based registration</vt:lpstr>
      <vt:lpstr>Model based, cont.</vt:lpstr>
      <vt:lpstr>Model-based example</vt:lpstr>
      <vt:lpstr>Model-based reg. schematic</vt:lpstr>
      <vt:lpstr>Model-based registration:  Warning!</vt:lpstr>
      <vt:lpstr>Speed issues</vt:lpstr>
      <vt:lpstr>Take home messages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ITK Lecture 13: Registration</dc:title>
  <dc:creator>Damion Shelton</dc:creator>
  <cp:lastModifiedBy>John Michael Galeotti</cp:lastModifiedBy>
  <cp:revision>194</cp:revision>
  <cp:lastPrinted>2020-02-10T03:46:16Z</cp:lastPrinted>
  <dcterms:created xsi:type="dcterms:W3CDTF">2005-03-28T18:58:23Z</dcterms:created>
  <dcterms:modified xsi:type="dcterms:W3CDTF">2020-02-10T03:46:19Z</dcterms:modified>
</cp:coreProperties>
</file>