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2" r:id="rId1"/>
  </p:sldMasterIdLst>
  <p:notesMasterIdLst>
    <p:notesMasterId r:id="rId69"/>
  </p:notesMasterIdLst>
  <p:handoutMasterIdLst>
    <p:handoutMasterId r:id="rId70"/>
  </p:handoutMasterIdLst>
  <p:sldIdLst>
    <p:sldId id="282" r:id="rId2"/>
    <p:sldId id="263" r:id="rId3"/>
    <p:sldId id="267" r:id="rId4"/>
    <p:sldId id="264" r:id="rId5"/>
    <p:sldId id="265" r:id="rId6"/>
    <p:sldId id="266" r:id="rId7"/>
    <p:sldId id="268" r:id="rId8"/>
    <p:sldId id="269" r:id="rId9"/>
    <p:sldId id="271" r:id="rId10"/>
    <p:sldId id="270" r:id="rId11"/>
    <p:sldId id="329" r:id="rId12"/>
    <p:sldId id="330" r:id="rId13"/>
    <p:sldId id="272" r:id="rId14"/>
    <p:sldId id="273" r:id="rId15"/>
    <p:sldId id="274" r:id="rId16"/>
    <p:sldId id="276" r:id="rId17"/>
    <p:sldId id="275" r:id="rId18"/>
    <p:sldId id="277" r:id="rId19"/>
    <p:sldId id="278" r:id="rId20"/>
    <p:sldId id="279" r:id="rId21"/>
    <p:sldId id="280" r:id="rId22"/>
    <p:sldId id="281" r:id="rId23"/>
    <p:sldId id="331" r:id="rId24"/>
    <p:sldId id="284" r:id="rId25"/>
    <p:sldId id="285" r:id="rId26"/>
    <p:sldId id="286" r:id="rId27"/>
    <p:sldId id="287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scaleToFitPaper="1" frameSlides="1"/>
  <p:clrMru>
    <a:srgbClr val="FFFFFF"/>
    <a:srgbClr val="FF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7" autoAdjust="0"/>
    <p:restoredTop sz="94674"/>
  </p:normalViewPr>
  <p:slideViewPr>
    <p:cSldViewPr>
      <p:cViewPr varScale="1">
        <p:scale>
          <a:sx n="124" d="100"/>
          <a:sy n="124" d="100"/>
        </p:scale>
        <p:origin x="14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5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9BC9F74-A993-C64F-AD7C-DD0A81FDA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8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A33FA7B-182D-C94F-A242-C7CF6C5C9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8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3FE5FB-13EB-5140-8D9C-B193E43199A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1016107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ECA6B-47B4-D249-997E-B3DC313B25C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565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ECA6B-47B4-D249-997E-B3DC313B25C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Unlike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343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ECA6B-47B4-D249-997E-B3DC313B25C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865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DE7BB5-F872-824F-BF28-552658CEC86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599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E9A102-788F-7A40-8659-8A035E02ACD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015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B6F56-4F9A-8647-8AC3-E310D4B2FA6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771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39C0AA-C18F-2D47-807E-1FE0CD76F18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4937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CEB6CB-8C2D-E84A-9B42-AA6156472B1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031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0BBC2A-6917-1940-A1AD-B9FEF1E917E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2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06F14-6416-2244-BEB5-3EFD4AAF491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85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0EE3A0-5917-AF4B-9C77-336A0A782DF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4133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1A4C31-255C-5840-BF4A-07A92B8C1EC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536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C74150-5623-134F-82BC-98D45E886C1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0497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E45F0B-E053-964A-B2FB-FE2234DB5E6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366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BACB1-1DD9-A84E-B23A-E2EC56196B8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40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4CE82D-0922-5F4F-9BFB-ECDEC8738D1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4490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26495-8404-234B-9C09-0E153B56233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9095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40BFF-20AD-0E44-B6C4-D57C60DF1DA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3497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4CA5A7-1E5C-FB48-9770-2DC0E9B4044E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3111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20F410-E943-E140-B477-88BDB8A52AB7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778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EB6D21-4509-464A-8849-8CB1D332682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415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1EDD17-8F51-A143-A3CB-71FD7844B0B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7687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71038E-2438-8E41-8A47-E06918176AF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568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B3EC91-E381-0A43-85FC-81DF65F2272B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1766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C5E79-D326-E644-B263-D5BB259AEE0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2317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E359E-2C9F-F346-A7B5-451FE4A4D178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0941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69EE78-2D34-8548-9012-7CB91B6637FD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5863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2EA38-C66C-D54D-B4C2-7C0F1BC2E72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668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8DF78E-FCFB-C644-8A10-AB409899D2BF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6817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D337A-A549-6942-8870-DB08D5D5040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84774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C9A4A-B129-274B-BF2B-7AADCF843104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5149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85EC84-BFA6-5C4A-BFAE-4B2B8A6A8093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327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F09BDE-7CAF-9A41-A1F1-D40AE236158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 input or output requested region</a:t>
            </a:r>
          </a:p>
        </p:txBody>
      </p:sp>
    </p:spTree>
    <p:extLst>
      <p:ext uri="{BB962C8B-B14F-4D97-AF65-F5344CB8AC3E}">
        <p14:creationId xmlns:p14="http://schemas.microsoft.com/office/powerpoint/2010/main" val="2761376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2D62E9-60B9-3746-A409-1DAFF7D3AFD8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5748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2BBAD5-EEF9-544D-A2B4-A64C72E2197C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5242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0E26FD-3D79-0A44-9A79-2CFB13CB69F7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2781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6476C4-9FD1-3E43-9F68-5597B96F69A8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6111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E47D9D-FF94-B844-BEFB-CAE11A3D334E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5285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D4BBD-F0D1-FE4E-AE61-647D3091AEF5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6512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91F9CD-5F0A-8D4A-BF18-C0631A621E2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1388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E6061E-7316-834B-9CCF-877CBEE41FC2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1480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84870E-CB15-B04F-87D6-C14D1FFCCBB2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1983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2C3744-272D-BB4C-A5BD-4A31EA206183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41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533B74-1BB8-7F42-82A7-348EB8A65B1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4171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DE523F-A59A-7942-9166-77995F2DCBC0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720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48C8E8-B350-2F47-8FF3-B82F53D0FA4B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1788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E120DE-AC11-094E-9561-00EB7E93132F}" type="slidenum">
              <a:rPr lang="en-US"/>
              <a:pPr>
                <a:defRPr/>
              </a:pPr>
              <a:t>53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5251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2CA61C-D04B-484E-9640-0588D3F2FF89}" type="slidenum">
              <a:rPr lang="en-US"/>
              <a:pPr>
                <a:defRPr/>
              </a:pPr>
              <a:t>54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0448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9CE24A-8DE5-654B-A8A1-8010653DD36D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03990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4E639E-B6AE-0D47-BDFA-4E88FD04FDF2}" type="slidenum">
              <a:rPr lang="en-US"/>
              <a:pPr>
                <a:defRPr/>
              </a:pPr>
              <a:t>56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68329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F0B322-E696-114B-BA19-9BA0EAE929AF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81322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6B976-78AF-FA4E-9D28-05D437D07694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93186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53DB58-23A8-6544-9A82-103CDF7A05B3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49123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F3EB6F-6D4A-7148-933E-6E46E1B6A14F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65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99A372-9C4C-B64B-9DC3-BCD9040053A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51849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A43F37-5E90-9044-BDFE-781EC0B4C5FA}" type="slidenum">
              <a:rPr lang="en-US"/>
              <a:pPr>
                <a:defRPr/>
              </a:pPr>
              <a:t>61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83426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1BE955-75E3-9C49-B711-CA780C206356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31181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AF00A8-A2B6-944B-B61C-29C58B676E75}" type="slidenum">
              <a:rPr lang="en-US"/>
              <a:pPr>
                <a:defRPr/>
              </a:pPr>
              <a:t>63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913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EC82E9-7BA6-D446-8275-4577C16A793D}" type="slidenum">
              <a:rPr lang="en-US"/>
              <a:pPr>
                <a:defRPr/>
              </a:pPr>
              <a:t>64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81659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884607-0C22-734F-8432-9695ECFC8A5D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69468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988CFF-A0BE-C449-B0A5-B26487EE370A}" type="slidenum">
              <a:rPr lang="en-US"/>
              <a:pPr>
                <a:defRPr/>
              </a:pPr>
              <a:t>66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24425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B1B23A-13CD-DD45-B41A-1A7B05CC73AB}" type="slidenum">
              <a:rPr lang="en-US"/>
              <a:pPr>
                <a:defRPr/>
              </a:pPr>
              <a:t>67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20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7A1DC-52BA-1A42-9E98-6EA9A465091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207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8B7FC-C3AA-3C42-9A74-89BC6690E65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355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65A3D9-D8BE-674E-99F9-BAE9DC6A649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6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8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7358"/>
            <a:ext cx="73152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97880"/>
            <a:ext cx="73152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E7B66-5DC3-2849-91DB-9D76AC613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316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0386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40845"/>
            <a:ext cx="29535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37A44-46C2-F843-BA20-20B3F05613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081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DBA5C-D103-4541-8C45-B87387CEF3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86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pPr>
              <a:defRPr/>
            </a:pPr>
            <a:fld id="{C7BD8950-29E2-8848-B407-9D7FDF9EEF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83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5839-5F4D-8248-87F3-8804A6CC9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803888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5839-5F4D-8248-87F3-8804A6CC9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830123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2012-2018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2018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187692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2004-2018,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2018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336684980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2012-2018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2018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328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>
                <a:latin typeface="+mn-lt"/>
              </a:rPr>
              <a:t>Spring 2018</a:t>
            </a:r>
            <a:endParaRPr lang="en-US" sz="2000" dirty="0">
              <a:latin typeface="+mn-lt"/>
            </a:endParaRP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682436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2004-2018,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2018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2018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71562083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A2E01-6863-6447-994A-7807345B6E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4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0153D-F3E1-804E-9CDC-2602839C28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0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737359"/>
            <a:ext cx="35661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5661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CEC41D94-661D-644A-8C5C-E2E48B8E8C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6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173736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C61481E3-BA6C-914C-9B54-BBEBC7D7BC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67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6FEE5-A928-8046-BD1D-25A0BC00B6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6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B5188-C69F-8942-A658-E7811AFCFA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0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0845"/>
            <a:ext cx="73152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D29A5839-5F4D-8248-87F3-8804A6CC9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6072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0936" y="576072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  <p:sldLayoutId id="2147483939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0" i="0" kern="1200" spc="50">
          <a:solidFill>
            <a:schemeClr val="tx2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Calibri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i="1" dirty="0">
                <a:ea typeface="+mj-ea"/>
                <a:cs typeface="+mj-cs"/>
              </a:rPr>
              <a:t>Lecture 19</a:t>
            </a:r>
            <a:br>
              <a:rPr lang="en-US" sz="4000" i="1" dirty="0">
                <a:ea typeface="+mj-ea"/>
                <a:cs typeface="+mj-cs"/>
              </a:rPr>
            </a:br>
            <a:r>
              <a:rPr lang="en-US" sz="4000" i="1" dirty="0">
                <a:ea typeface="+mj-ea"/>
                <a:cs typeface="+mj-cs"/>
              </a:rPr>
              <a:t>Write Your Own ITK Filters, Part2</a:t>
            </a:r>
            <a:endParaRPr lang="en-US" sz="3200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Multi-threaded:  output regions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>
            <a:normAutofit/>
          </a:bodyPr>
          <a:lstStyle/>
          <a:p>
            <a:r>
              <a:rPr lang="en-US" dirty="0"/>
              <a:t>The output target is now:</a:t>
            </a:r>
          </a:p>
          <a:p>
            <a:pPr marL="320040" lvl="1" indent="0">
              <a:buNone/>
            </a:pPr>
            <a:endParaRPr lang="en-US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OutputImageRegionType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&amp;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outputRegionForThread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endParaRPr lang="en-US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dirty="0"/>
              <a:t>You iterate over this rather than over the entire output image</a:t>
            </a:r>
          </a:p>
          <a:p>
            <a:r>
              <a:rPr lang="en-US" dirty="0"/>
              <a:t>Each thread can read from the </a:t>
            </a:r>
            <a:r>
              <a:rPr lang="en-US" i="1" dirty="0"/>
              <a:t>entire input</a:t>
            </a:r>
            <a:r>
              <a:rPr lang="en-US" dirty="0"/>
              <a:t> image</a:t>
            </a:r>
          </a:p>
          <a:p>
            <a:r>
              <a:rPr lang="en-US" dirty="0"/>
              <a:t>Each thread can write to only its </a:t>
            </a:r>
            <a:r>
              <a:rPr lang="en-US" i="1" dirty="0"/>
              <a:t>specific output</a:t>
            </a:r>
            <a:r>
              <a:rPr lang="en-US" dirty="0"/>
              <a:t> region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B558-A1D2-0349-84BF-2F901BCBCA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Multi-threaded:  output allocation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>
            <a:normAutofit/>
          </a:bodyPr>
          <a:lstStyle/>
          <a:p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ThreadedGenerateData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does NOT allocate the memory for its output image!</a:t>
            </a:r>
          </a:p>
          <a:p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AllocateOutputs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is instead responsible for allocating output memory</a:t>
            </a:r>
          </a:p>
          <a:p>
            <a:r>
              <a:rPr lang="en-US" dirty="0"/>
              <a:t>The default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AllocateOutputs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function:</a:t>
            </a:r>
          </a:p>
          <a:p>
            <a:pPr lvl="1"/>
            <a:r>
              <a:rPr lang="en-US" dirty="0"/>
              <a:t>Sets each output’s buffered region = requested region</a:t>
            </a:r>
          </a:p>
          <a:p>
            <a:pPr lvl="1"/>
            <a:r>
              <a:rPr lang="en-US" dirty="0"/>
              <a:t>Allocates memory for each buffered region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B558-A1D2-0349-84BF-2F901BCBCA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0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Multi-threaded:  order of operations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>
            <a:normAutofit/>
          </a:bodyPr>
          <a:lstStyle/>
          <a:p>
            <a:r>
              <a:rPr lang="en-US" dirty="0"/>
              <a:t>Execution of multi-threaded filters is controlled by the inherited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ImageSource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will: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Call </a:t>
            </a:r>
            <a:r>
              <a:rPr lang="en-US" sz="2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AllocateOutputs</a:t>
            </a: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endParaRPr lang="en-US" dirty="0"/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sz="2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BeforeThreadedGenerateData</a:t>
            </a: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exists, call it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Divide the output image into chunks, one per thread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Spawn threads (usually one per CPU core)</a:t>
            </a:r>
          </a:p>
          <a:p>
            <a:pPr lvl="3"/>
            <a:r>
              <a:rPr lang="en-US" sz="2000" dirty="0"/>
              <a:t>Each thread executes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ThreadedGenerateData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sz="2000" dirty="0"/>
              <a:t> on its own particular output region, with its own particular thread ID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sz="2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AfterThreadedGenerateData</a:t>
            </a: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exists, call 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B558-A1D2-0349-84BF-2F901BCBCA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1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ThreadID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deserves a special note…</a:t>
            </a:r>
          </a:p>
          <a:p>
            <a:r>
              <a:rPr lang="en-US"/>
              <a:t>In the naïve case a thread would not know how many other threads were out there</a:t>
            </a:r>
          </a:p>
          <a:p>
            <a:r>
              <a:rPr lang="en-US"/>
              <a:t>If a thread takes a non thread-safe action (e.g., file writing) it</a:t>
            </a:r>
            <a:r>
              <a:rPr lang="fr-FR" altLang="ja-JP"/>
              <a:t>’</a:t>
            </a:r>
            <a:r>
              <a:rPr lang="en-US" altLang="ja-JP"/>
              <a:t>s possible other threads would do the same thing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05A8-3B4F-754A-8FAD-36923DDD8C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ThreadID, cont.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could cause major problems!</a:t>
            </a:r>
          </a:p>
          <a:p>
            <a:r>
              <a:rPr lang="en-US" dirty="0"/>
              <a:t>The software guide suggests:</a:t>
            </a:r>
          </a:p>
          <a:p>
            <a:pPr lvl="1"/>
            <a:endParaRPr lang="en-US" dirty="0"/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Don</a:t>
            </a:r>
            <a:r>
              <a:rPr lang="fr-FR" altLang="ja-JP" dirty="0"/>
              <a:t>’</a:t>
            </a:r>
            <a:r>
              <a:rPr lang="en-US" altLang="ja-JP" dirty="0"/>
              <a:t>t do “unsafe” actions in threads</a:t>
            </a:r>
          </a:p>
          <a:p>
            <a:pPr marL="45720" indent="0">
              <a:buNone/>
            </a:pPr>
            <a:r>
              <a:rPr lang="en-US" dirty="0"/>
              <a:t>	-or-</a:t>
            </a:r>
          </a:p>
          <a:p>
            <a:pPr marL="777240" lvl="1" indent="-457200">
              <a:buFont typeface="+mj-lt"/>
              <a:buAutoNum type="arabicPeriod" startAt="2"/>
            </a:pPr>
            <a:r>
              <a:rPr lang="en-US" dirty="0"/>
              <a:t>Only let the thread with ID 0 perform unsafe actions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D044-80BF-F445-89F7-EA4AE2ECBA6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inputs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</a:t>
            </a:r>
            <a:r>
              <a:rPr lang="fr-FR" altLang="ja-JP" dirty="0"/>
              <a:t>’</a:t>
            </a:r>
            <a:r>
              <a:rPr lang="en-US" altLang="ja-JP" dirty="0"/>
              <a:t>s fairly straightforward to create filter that has multiple inputs – we</a:t>
            </a:r>
            <a:r>
              <a:rPr lang="fr-FR" altLang="ja-JP" dirty="0"/>
              <a:t> </a:t>
            </a:r>
            <a:r>
              <a:rPr lang="en-US" altLang="ja-JP" dirty="0"/>
              <a:t>will use 2 inputs as an example</a:t>
            </a:r>
          </a:p>
          <a:p>
            <a:r>
              <a:rPr lang="en-US" dirty="0"/>
              <a:t>For additional reference see:</a:t>
            </a:r>
          </a:p>
          <a:p>
            <a:pPr marL="320040" lvl="1" indent="0">
              <a:buNone/>
            </a:pP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Modules/Filtering/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ImageFilterBase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/include/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itkBinaryFunctorImageFilter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0AA3-F260-2042-BFEE-E5BFD37A57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Define Number of Inputs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constructor, set: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this-&gt;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SetNumberOfRequiredInputs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(2);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7C60-8D0E-B640-A225-603EDDA7E78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>
            <a:normAutofit/>
          </a:bodyPr>
          <a:lstStyle/>
          <a:p>
            <a:r>
              <a:rPr lang="en-US" dirty="0"/>
              <a:t>Optional:  Write named functions to set inputs 1 and 2, they look something like:	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SetInputImageMask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TInputImageMask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*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imageMask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) </a:t>
            </a:r>
          </a:p>
          <a:p>
            <a:pPr marL="45720" indent="0">
              <a:buNone/>
            </a:pP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{</a:t>
            </a:r>
          </a:p>
          <a:p>
            <a:pPr marL="45720" indent="0">
              <a:buNone/>
            </a:pP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this-&gt;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SetInput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(0, 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imageMask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));</a:t>
            </a:r>
          </a:p>
          <a:p>
            <a:pPr marL="45720" indent="0">
              <a:buNone/>
            </a:pP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500F-A538-4A4A-A02D-0B831286560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or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ThreadedGenerateData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Caveat: you now have to deal with input regions for both inputs, or N inputs in the arbitrary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3AAC8-3A74-0940-B0A9-83119687CBC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outputs?</a:t>
            </a:r>
            <a:endParaRPr lang="en-US" dirty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8138160" cy="456851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 many examples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ImageSource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ImageToImageFilter</a:t>
            </a:r>
            <a:r>
              <a:rPr lang="en-US" dirty="0"/>
              <a:t> only</a:t>
            </a:r>
          </a:p>
          <a:p>
            <a:pPr marL="320040" lvl="1" indent="0">
              <a:buNone/>
            </a:pPr>
            <a:r>
              <a:rPr lang="en-US" dirty="0"/>
              <a:t>   recently gained full support for multiple outputs</a:t>
            </a:r>
          </a:p>
          <a:p>
            <a:pPr lvl="1"/>
            <a:r>
              <a:rPr lang="en-US" dirty="0"/>
              <a:t>Previously, special calls were needed to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ProcessObject</a:t>
            </a:r>
            <a:r>
              <a:rPr lang="en-US" dirty="0"/>
              <a:t> </a:t>
            </a:r>
          </a:p>
          <a:p>
            <a:r>
              <a:rPr lang="en-US" dirty="0"/>
              <a:t>The constructor of the filter must:</a:t>
            </a:r>
          </a:p>
          <a:p>
            <a:pPr lvl="1"/>
            <a:r>
              <a:rPr lang="en-US" dirty="0"/>
              <a:t>Allocate the extra output, typically by calling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New()</a:t>
            </a:r>
          </a:p>
          <a:p>
            <a:pPr lvl="1"/>
            <a:r>
              <a:rPr lang="en-US" dirty="0"/>
              <a:t>Indicate to the pipeline the # of outputs</a:t>
            </a:r>
          </a:p>
          <a:p>
            <a:r>
              <a:rPr lang="en-US" dirty="0"/>
              <a:t>What if the outputs are different types?</a:t>
            </a:r>
          </a:p>
          <a:p>
            <a:pPr lvl="1"/>
            <a:r>
              <a:rPr lang="en-US" dirty="0"/>
              <a:t>More complex</a:t>
            </a:r>
          </a:p>
          <a:p>
            <a:pPr lvl="1"/>
            <a:r>
              <a:rPr lang="en-US" dirty="0"/>
              <a:t>Example:  </a:t>
            </a:r>
            <a:r>
              <a:rPr lang="en-US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Modules/</a:t>
            </a:r>
            <a:r>
              <a:rPr lang="en-US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Numerics</a:t>
            </a:r>
            <a:r>
              <a:rPr lang="en-US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/Eigen/include/itkEigenAnalysis2DImageFilter</a:t>
            </a:r>
          </a:p>
          <a:p>
            <a:pPr lvl="1"/>
            <a:r>
              <a:rPr lang="en-US" dirty="0"/>
              <a:t>Also try searching online: </a:t>
            </a:r>
            <a:r>
              <a:rPr lang="en-US" dirty="0" err="1"/>
              <a:t>itk</a:t>
            </a:r>
            <a:r>
              <a:rPr lang="en-US" dirty="0"/>
              <a:t> multiple output filter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22D4-0D71-9744-BD11-3A8B9BDB6B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“</a:t>
            </a:r>
            <a:r>
              <a:rPr lang="en-US" altLang="ja-JP" dirty="0"/>
              <a:t>advanced” filters?</a:t>
            </a:r>
            <a:endParaRPr lang="en-US" dirty="0"/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than one input</a:t>
            </a:r>
          </a:p>
          <a:p>
            <a:r>
              <a:rPr lang="en-US"/>
              <a:t>Support progress methods</a:t>
            </a:r>
          </a:p>
          <a:p>
            <a:r>
              <a:rPr lang="en-US"/>
              <a:t>Output image is a different size than input</a:t>
            </a:r>
          </a:p>
          <a:p>
            <a:r>
              <a:rPr lang="en-US"/>
              <a:t>Multi-threaded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D607-2A24-1240-925F-4642087F37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reporting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391400" cy="4568515"/>
          </a:xfrm>
        </p:spPr>
        <p:txBody>
          <a:bodyPr>
            <a:normAutofit/>
          </a:bodyPr>
          <a:lstStyle/>
          <a:p>
            <a:r>
              <a:rPr lang="en-US" dirty="0"/>
              <a:t>A useful tool for keeping track of what your filters are doing</a:t>
            </a:r>
          </a:p>
          <a:p>
            <a:r>
              <a:rPr lang="en-US" dirty="0"/>
              <a:t>Initialize in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lang="en-US" dirty="0"/>
              <a:t> or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ThreadedGenerateData</a:t>
            </a:r>
            <a:r>
              <a:rPr lang="en-US" dirty="0"/>
              <a:t>: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ProgressReporter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progress(</a:t>
            </a:r>
          </a:p>
          <a:p>
            <a:pPr marL="45720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this,</a:t>
            </a:r>
          </a:p>
          <a:p>
            <a:pPr marL="45720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threadId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,</a:t>
            </a:r>
          </a:p>
          <a:p>
            <a:pPr marL="45720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outputRegionForThread.GetNumberOfPixels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marL="45720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E856A-3B56-CE4E-A330-76C543F8CC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3" name="Line 7"/>
          <p:cNvSpPr>
            <a:spLocks noChangeShapeType="1"/>
          </p:cNvSpPr>
          <p:nvPr/>
        </p:nvSpPr>
        <p:spPr bwMode="auto">
          <a:xfrm flipH="1">
            <a:off x="2209800" y="2438400"/>
            <a:ext cx="533400" cy="990600"/>
          </a:xfrm>
          <a:prstGeom prst="line">
            <a:avLst/>
          </a:prstGeom>
          <a:noFill/>
          <a:ln w="19050">
            <a:solidFill>
              <a:srgbClr val="FFFFFF">
                <a:alpha val="67000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reporting cont.</a:t>
            </a:r>
            <a:endParaRPr lang="en-US" dirty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lvl="0" indent="0">
              <a:buClr>
                <a:srgbClr val="FFFF66"/>
              </a:buClr>
              <a:buNone/>
            </a:pPr>
            <a:endParaRPr lang="en-US" sz="2000" dirty="0">
              <a:solidFill>
                <a:prstClr val="white"/>
              </a:solidFill>
            </a:endParaRPr>
          </a:p>
          <a:p>
            <a:pPr marL="45720" lvl="0" indent="0">
              <a:buClr>
                <a:srgbClr val="FFFF66"/>
              </a:buClr>
              <a:buNone/>
            </a:pPr>
            <a:endParaRPr lang="en-US" sz="2000" dirty="0">
              <a:solidFill>
                <a:prstClr val="white"/>
              </a:solidFill>
            </a:endParaRPr>
          </a:p>
          <a:p>
            <a:pPr marL="45720" lvl="0" indent="0">
              <a:buClr>
                <a:srgbClr val="FFFF66"/>
              </a:buClr>
              <a:buNone/>
            </a:pPr>
            <a:endParaRPr lang="en-US" sz="2000" dirty="0">
              <a:solidFill>
                <a:prstClr val="white"/>
              </a:solidFill>
            </a:endParaRPr>
          </a:p>
          <a:p>
            <a:pPr marL="45720" lvl="0" indent="0">
              <a:buClr>
                <a:srgbClr val="FFFF66"/>
              </a:buClr>
              <a:buNone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ProgressReporter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progress(</a:t>
            </a:r>
          </a:p>
          <a:p>
            <a:pPr marL="45720" lvl="0" indent="0">
              <a:buClr>
                <a:srgbClr val="FFFF66"/>
              </a:buCl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this,</a:t>
            </a:r>
          </a:p>
          <a:p>
            <a:pPr marL="45720" lvl="0" indent="0">
              <a:buClr>
                <a:srgbClr val="FFFF66"/>
              </a:buCl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threadId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,</a:t>
            </a:r>
          </a:p>
          <a:p>
            <a:pPr marL="45720" lvl="0" indent="0">
              <a:buClr>
                <a:srgbClr val="FFFF66"/>
              </a:buCl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outputRegionForThread.GetNumberOfPixels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marL="45720" lvl="0" indent="0">
              <a:buClr>
                <a:srgbClr val="FFFF66"/>
              </a:buCl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);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1F4B7-D326-D649-B0E8-618CADDA30F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2514600" y="1981200"/>
            <a:ext cx="339307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  <a:cs typeface="+mn-cs"/>
              </a:rPr>
              <a:t>Pointer to the filter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5257800" y="3124200"/>
            <a:ext cx="3601867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 err="1">
                <a:solidFill>
                  <a:srgbClr val="FFFFFF"/>
                </a:solidFill>
                <a:latin typeface="+mn-lt"/>
                <a:cs typeface="+mn-cs"/>
              </a:rPr>
              <a:t>ThreadID</a:t>
            </a:r>
            <a:r>
              <a:rPr lang="en-US" sz="3200" dirty="0">
                <a:solidFill>
                  <a:srgbClr val="FFFFFF"/>
                </a:solidFill>
                <a:latin typeface="+mn-lt"/>
                <a:cs typeface="+mn-cs"/>
              </a:rPr>
              <a:t>, or 0 for ST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1203325" y="5135562"/>
            <a:ext cx="6797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FF"/>
                </a:solidFill>
                <a:latin typeface="+mn-lt"/>
                <a:cs typeface="+mn-cs"/>
              </a:rPr>
              <a:t>Total pixels or steps (for iterative filters)</a:t>
            </a:r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 flipH="1">
            <a:off x="2819400" y="3429000"/>
            <a:ext cx="2438400" cy="304800"/>
          </a:xfrm>
          <a:prstGeom prst="line">
            <a:avLst/>
          </a:prstGeom>
          <a:noFill/>
          <a:ln w="19050">
            <a:solidFill>
              <a:srgbClr val="FFFFFF">
                <a:alpha val="67000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 flipV="1">
            <a:off x="4419600" y="4343400"/>
            <a:ext cx="0" cy="914400"/>
          </a:xfrm>
          <a:prstGeom prst="line">
            <a:avLst/>
          </a:prstGeom>
          <a:noFill/>
          <a:ln w="19050">
            <a:solidFill>
              <a:srgbClr val="FFFFFF">
                <a:alpha val="67000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 reporting, cont.</a:t>
            </a:r>
            <a:endParaRPr lang="en-US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update progress, each time you successfully complete operations on one pixel (or one iteration), call:</a:t>
            </a:r>
          </a:p>
          <a:p>
            <a:pPr marL="320040" lvl="1" indent="0">
              <a:buNone/>
            </a:pP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progress.CompletedPixel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8EE8-2112-DF4D-B157-87B0B26FCE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Querying progress from outside your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does your program query the total progress?</a:t>
            </a:r>
          </a:p>
          <a:p>
            <a:r>
              <a:rPr lang="en-US" dirty="0"/>
              <a:t>Short answer is to use the inherited method:  </a:t>
            </a:r>
            <a:r>
              <a:rPr lang="en-US" dirty="0" err="1"/>
              <a:t>ProcessObject</a:t>
            </a:r>
            <a:r>
              <a:rPr lang="en-US" dirty="0"/>
              <a:t>::</a:t>
            </a:r>
            <a:r>
              <a:rPr lang="en-US" dirty="0" err="1"/>
              <a:t>ReportProgress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All filters (including ones that you write) automatically have this function, since it is provided by </a:t>
            </a:r>
            <a:r>
              <a:rPr lang="en-US" dirty="0" err="1"/>
              <a:t>ProcessObject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Typically you create an external observer to both query your filter’s total progress and then update your GUI</a:t>
            </a:r>
          </a:p>
          <a:p>
            <a:pPr lvl="1"/>
            <a:r>
              <a:rPr lang="en-US" dirty="0"/>
              <a:t>In particular, you write an observer that calls your filter’s </a:t>
            </a:r>
            <a:r>
              <a:rPr lang="en-US" dirty="0" err="1"/>
              <a:t>ReportProgress</a:t>
            </a:r>
            <a:r>
              <a:rPr lang="en-US" dirty="0"/>
              <a:t>() method and then calls some other “short” function to update your GUI accordingly.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A2E01-6863-6447-994A-7807345B6E0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95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Helpful ITK features to use when writing your own filter</a:t>
            </a:r>
            <a:endParaRPr lang="en-US" dirty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Points and vectors</a:t>
            </a:r>
          </a:p>
          <a:p>
            <a:r>
              <a:rPr lang="en-US"/>
              <a:t>VNL math</a:t>
            </a:r>
          </a:p>
          <a:p>
            <a:r>
              <a:rPr lang="en-US"/>
              <a:t>Functions</a:t>
            </a:r>
          </a:p>
          <a:p>
            <a:r>
              <a:rPr lang="en-US"/>
              <a:t>Conditional iterators</a:t>
            </a:r>
          </a:p>
          <a:p>
            <a:r>
              <a:rPr lang="en-US"/>
              <a:t>Other useful ITK filters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84C1-86FA-374C-A702-A05E95C58B9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Points and Vectors</a:t>
            </a:r>
            <a:endParaRPr lang="en-US" dirty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::Point </a:t>
            </a:r>
            <a:r>
              <a:rPr lang="en-US" dirty="0"/>
              <a:t>is the representation of a point in n-d space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::Vector </a:t>
            </a:r>
            <a:r>
              <a:rPr lang="en-US" dirty="0"/>
              <a:t>is the representation of a vector in n-d space</a:t>
            </a:r>
          </a:p>
          <a:p>
            <a:r>
              <a:rPr lang="en-US" dirty="0"/>
              <a:t>Both of these are derived from ITK</a:t>
            </a:r>
            <a:r>
              <a:rPr lang="fr-FR" altLang="ja-JP" dirty="0"/>
              <a:t>’</a:t>
            </a:r>
            <a:r>
              <a:rPr lang="en-US" altLang="ja-JP" dirty="0"/>
              <a:t>s non-dynamic array class (meaning their length is fixed)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7F27A-A629-3B40-BEC2-E613A8FCBFD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Interchangability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can convert between Points and Vectors in a logical manner:</a:t>
            </a:r>
          </a:p>
          <a:p>
            <a:pPr lvl="1"/>
            <a:r>
              <a:rPr lang="en-US"/>
              <a:t>Point + Vector = Point</a:t>
            </a:r>
          </a:p>
          <a:p>
            <a:pPr lvl="1"/>
            <a:r>
              <a:rPr lang="en-US"/>
              <a:t>Vector + Vector = Vector</a:t>
            </a:r>
          </a:p>
          <a:p>
            <a:pPr lvl="1"/>
            <a:r>
              <a:rPr lang="en-US"/>
              <a:t>Point + Point = Undefined</a:t>
            </a:r>
          </a:p>
          <a:p>
            <a:r>
              <a:rPr lang="en-US"/>
              <a:t>This is pretty handy for maintaining clarity, since it distinguishes between the intent of different 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BE47-F2E3-DE4D-9BF9-D23D7DE29A6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do with Points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 vector from the origin to this Point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GetVectorFromOrigin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Get the distance to another Point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EuclideanDistanceTo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Set the location of this point to the midpoint of the vector between two other points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SetToMidPoint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60DA-D9A7-F042-B9C6-B3143FE11E9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do with Vectors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length (norm) of the vector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GetNorm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Normalize the vector</a:t>
            </a:r>
          </a:p>
          <a:p>
            <a:pPr lvl="1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Normalize()</a:t>
            </a:r>
          </a:p>
          <a:p>
            <a:r>
              <a:rPr lang="en-US" dirty="0"/>
              <a:t>Scale by a scalar value</a:t>
            </a:r>
          </a:p>
          <a:p>
            <a:pPr lvl="1"/>
            <a:r>
              <a:rPr lang="en-US" dirty="0"/>
              <a:t>Use the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*</a:t>
            </a:r>
            <a:r>
              <a:rPr lang="en-US" dirty="0"/>
              <a:t> operator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11B2-F897-D141-8B69-44394ECF50D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Need more complicated math?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ITK includes a copy of the VNL </a:t>
            </a:r>
            <a:r>
              <a:rPr lang="en-US" dirty="0" err="1"/>
              <a:t>numerics</a:t>
            </a:r>
            <a:r>
              <a:rPr lang="en-US" dirty="0"/>
              <a:t> library</a:t>
            </a:r>
          </a:p>
          <a:p>
            <a:r>
              <a:rPr lang="en-US" dirty="0"/>
              <a:t>You can get </a:t>
            </a:r>
            <a:r>
              <a:rPr lang="en-US" dirty="0" err="1"/>
              <a:t>vnl_vector</a:t>
            </a:r>
            <a:r>
              <a:rPr lang="en-US" dirty="0"/>
              <a:t> objects from both Points and Vectors by calling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Get_vnl_vector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Ex: You can build a rotation matrix by knowing basis vectors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E62E-95A5-7B4D-A63E-97230D14109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Details, details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interests of time I</a:t>
            </a:r>
            <a:r>
              <a:rPr lang="fr-FR" dirty="0"/>
              <a:t>’</a:t>
            </a:r>
            <a:r>
              <a:rPr lang="en-US" altLang="ja-JP" dirty="0"/>
              <a:t>m going to gloss over some of the finer details</a:t>
            </a:r>
          </a:p>
          <a:p>
            <a:r>
              <a:rPr lang="en-US" dirty="0"/>
              <a:t>I</a:t>
            </a:r>
            <a:r>
              <a:rPr lang="fr-FR" altLang="ja-JP" dirty="0"/>
              <a:t>’</a:t>
            </a:r>
            <a:r>
              <a:rPr lang="en-US" altLang="ja-JP" dirty="0"/>
              <a:t>d like to make you aware of some of the more complicated filter issues, but not scare you away</a:t>
            </a:r>
          </a:p>
          <a:p>
            <a:r>
              <a:rPr lang="en-US" dirty="0"/>
              <a:t>See book 1, chapter 8 of the software guide!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0D1D-C575-0E4E-B01A-5A5DFD200E1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VNL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VNL could easily occupy an entire lecture</a:t>
            </a:r>
          </a:p>
          <a:p>
            <a:r>
              <a:rPr lang="en-US" dirty="0"/>
              <a:t>Extensive documentation is available at:</a:t>
            </a:r>
          </a:p>
          <a:p>
            <a:pPr marL="45720" indent="0">
              <a:buNone/>
            </a:pPr>
            <a:r>
              <a:rPr lang="en-US" dirty="0"/>
              <a:t>		http://vxl.sourceforge.net/</a:t>
            </a:r>
          </a:p>
          <a:p>
            <a:r>
              <a:rPr lang="en-US" dirty="0"/>
              <a:t>Click on the the VXL book link and look at chapter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9CD6-2FE8-7F48-AD7F-6FC26A84D29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VNL can do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Dot products</a:t>
            </a:r>
          </a:p>
          <a:p>
            <a:pPr marL="320040" lvl="1" indent="0">
              <a:buNone/>
            </a:pP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dot_product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(G1.Get_vnl_vector(),</a:t>
            </a:r>
          </a:p>
          <a:p>
            <a:pPr marL="320040" lvl="1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        C12.Get_vnl_vector() )</a:t>
            </a:r>
          </a:p>
          <a:p>
            <a:r>
              <a:rPr lang="en-US" dirty="0"/>
              <a:t>Create a matrix</a:t>
            </a:r>
          </a:p>
          <a:p>
            <a:pPr marL="320040" lvl="1" indent="0">
              <a:buNone/>
            </a:pP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vnl_matrix_fixed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</a:t>
            </a:r>
          </a:p>
          <a:p>
            <a:pPr marL="320040" lvl="1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         double,</a:t>
            </a:r>
          </a:p>
          <a:p>
            <a:pPr marL="320040" lvl="1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        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Ndimensions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,</a:t>
            </a:r>
          </a:p>
          <a:p>
            <a:pPr marL="320040" lvl="1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        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NDimensions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&gt;  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myMatrix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0334-824B-A94C-8090-9FDB358399E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VNL tricks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 were just good at simple linear algebra, it </a:t>
            </a:r>
            <a:r>
              <a:rPr lang="en-US" dirty="0" err="1"/>
              <a:t>wouldn</a:t>
            </a:r>
            <a:r>
              <a:rPr lang="fr-FR" altLang="ja-JP" dirty="0"/>
              <a:t>’</a:t>
            </a:r>
            <a:r>
              <a:rPr lang="en-US" altLang="ja-JP" dirty="0"/>
              <a:t>t be very interesting</a:t>
            </a:r>
          </a:p>
          <a:p>
            <a:r>
              <a:rPr lang="en-US" altLang="ja-JP" dirty="0"/>
              <a:t>VNL can solve generalized </a:t>
            </a:r>
            <a:r>
              <a:rPr lang="en-US" altLang="ja-JP" dirty="0" err="1"/>
              <a:t>eigenproblems</a:t>
            </a:r>
            <a:r>
              <a:rPr lang="en-US" altLang="ja-JP" dirty="0"/>
              <a:t>:</a:t>
            </a:r>
          </a:p>
          <a:p>
            <a:pPr marL="320040" lvl="1" indent="0">
              <a:buNone/>
            </a:pP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vnl_generalized_eigensystem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*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pEigenSys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= new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vnl_generalized_eigensystem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 Matrix_1, Matrix_2);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8ED19-F4B6-034D-A77B-C2F18CFEAC5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1213742" y="5048072"/>
            <a:ext cx="5600662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Solves the generalized </a:t>
            </a:r>
            <a:r>
              <a:rPr lang="en-US" dirty="0" err="1">
                <a:latin typeface="+mn-lt"/>
                <a:cs typeface="+mn-cs"/>
              </a:rPr>
              <a:t>eigenproblem</a:t>
            </a:r>
            <a:endParaRPr lang="en-US" dirty="0">
              <a:latin typeface="+mn-lt"/>
              <a:cs typeface="+mn-cs"/>
            </a:endParaRPr>
          </a:p>
          <a:p>
            <a:pPr>
              <a:defRPr/>
            </a:pPr>
            <a:r>
              <a:rPr lang="en-US" dirty="0">
                <a:latin typeface="+mn-lt"/>
                <a:cs typeface="+mn-cs"/>
              </a:rPr>
              <a:t>Matrix_1 * </a:t>
            </a:r>
            <a:r>
              <a:rPr lang="en-US" b="1" dirty="0">
                <a:latin typeface="+mn-lt"/>
                <a:cs typeface="+mn-cs"/>
              </a:rPr>
              <a:t>x</a:t>
            </a:r>
            <a:r>
              <a:rPr lang="en-US" dirty="0">
                <a:latin typeface="+mn-lt"/>
                <a:cs typeface="+mn-cs"/>
              </a:rPr>
              <a:t> = Matrix_2 * </a:t>
            </a:r>
            <a:r>
              <a:rPr lang="en-US" b="1" dirty="0">
                <a:latin typeface="+mn-lt"/>
                <a:cs typeface="+mn-cs"/>
              </a:rPr>
              <a:t>x</a:t>
            </a:r>
          </a:p>
          <a:p>
            <a:pPr>
              <a:defRPr/>
            </a:pPr>
            <a:r>
              <a:rPr lang="en-US" dirty="0">
                <a:latin typeface="+mn-lt"/>
                <a:cs typeface="+mn-cs"/>
              </a:rPr>
              <a:t>(Matrix_2 will often be the identity matrix)</a:t>
            </a:r>
          </a:p>
        </p:txBody>
      </p:sp>
      <p:sp>
        <p:nvSpPr>
          <p:cNvPr id="211973" name="AutoShape 5"/>
          <p:cNvSpPr>
            <a:spLocks/>
          </p:cNvSpPr>
          <p:nvPr/>
        </p:nvSpPr>
        <p:spPr bwMode="auto">
          <a:xfrm rot="5367092">
            <a:off x="3554972" y="2386307"/>
            <a:ext cx="433110" cy="5108594"/>
          </a:xfrm>
          <a:prstGeom prst="rightBrace">
            <a:avLst>
              <a:gd name="adj1" fmla="val 656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VNL take home message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VNL can do a lot more cool stuff that you do not want to write from scratch</a:t>
            </a:r>
          </a:p>
          <a:p>
            <a:pPr lvl="1"/>
            <a:r>
              <a:rPr lang="en-US" dirty="0"/>
              <a:t>SVD</a:t>
            </a:r>
          </a:p>
          <a:p>
            <a:pPr lvl="1"/>
            <a:r>
              <a:rPr lang="en-US" dirty="0"/>
              <a:t>Quaternions</a:t>
            </a:r>
          </a:p>
          <a:p>
            <a:r>
              <a:rPr lang="en-US" dirty="0"/>
              <a:t>C++ can work like </a:t>
            </a:r>
            <a:r>
              <a:rPr lang="en-US" dirty="0" err="1"/>
              <a:t>Matlab</a:t>
            </a:r>
            <a:r>
              <a:rPr lang="en-US" dirty="0"/>
              <a:t>!</a:t>
            </a:r>
          </a:p>
          <a:p>
            <a:r>
              <a:rPr lang="en-US" dirty="0"/>
              <a:t>It</a:t>
            </a:r>
            <a:r>
              <a:rPr lang="fr-FR" altLang="ja-JP" dirty="0"/>
              <a:t>’</a:t>
            </a:r>
            <a:r>
              <a:rPr lang="en-US" altLang="ja-JP" dirty="0"/>
              <a:t>s worth spending the time to learn VNL</a:t>
            </a:r>
          </a:p>
          <a:p>
            <a:pPr lvl="1"/>
            <a:r>
              <a:rPr lang="en-US" dirty="0"/>
              <a:t>Especially true for C++ programmers!</a:t>
            </a:r>
          </a:p>
          <a:p>
            <a:pPr lvl="1"/>
            <a:r>
              <a:rPr lang="en-US" dirty="0"/>
              <a:t>But Python programmers may rather learn </a:t>
            </a:r>
            <a:r>
              <a:rPr lang="en-US" dirty="0" err="1"/>
              <a:t>NumPy</a:t>
            </a:r>
            <a:r>
              <a:rPr lang="en-US" dirty="0"/>
              <a:t>:  http://</a:t>
            </a:r>
            <a:r>
              <a:rPr lang="en-US" dirty="0" err="1"/>
              <a:t>www.scipy.org</a:t>
            </a:r>
            <a:r>
              <a:rPr lang="en-US" dirty="0"/>
              <a:t>/</a:t>
            </a:r>
            <a:r>
              <a:rPr lang="en-US" dirty="0" err="1"/>
              <a:t>NumPy_Tutorial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BFF4-92E3-4244-991B-2B1C3AD3946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of topic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Next we</a:t>
            </a:r>
            <a:r>
              <a:rPr lang="fr-FR" altLang="ja-JP"/>
              <a:t>’</a:t>
            </a:r>
            <a:r>
              <a:rPr lang="en-US" altLang="ja-JP"/>
              <a:t>ll talk about how ITK encapsulates the general idea of functions</a:t>
            </a:r>
          </a:p>
          <a:p>
            <a:r>
              <a:rPr lang="en-US"/>
              <a:t>Generically, functions map a point in their domain to a point in their 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5A03-8D2A-EC46-916D-E84CF7DD1C8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ITK has a generalized function class called </a:t>
            </a:r>
            <a:r>
              <a:rPr lang="en-US" dirty="0" err="1"/>
              <a:t>FunctionBase</a:t>
            </a:r>
            <a:endParaRPr lang="en-US" dirty="0"/>
          </a:p>
          <a:p>
            <a:endParaRPr lang="en-US" dirty="0"/>
          </a:p>
          <a:p>
            <a:pPr marL="45720" indent="0">
              <a:buNone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FunctionBase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TInput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TOutput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By itself it</a:t>
            </a:r>
            <a:r>
              <a:rPr lang="fr-FR" altLang="ja-JP" dirty="0"/>
              <a:t>’</a:t>
            </a:r>
            <a:r>
              <a:rPr lang="en-US" altLang="ja-JP" dirty="0"/>
              <a:t>s pretty uninteresting, and it</a:t>
            </a:r>
            <a:r>
              <a:rPr lang="fr-FR" altLang="ja-JP" dirty="0"/>
              <a:t>’</a:t>
            </a:r>
            <a:r>
              <a:rPr lang="en-US" altLang="ja-JP" dirty="0"/>
              <a:t>s purely virtual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853-D407-B04E-984E-98F90417B1C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4456112" y="396240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Domain             Range</a:t>
            </a:r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 flipV="1">
            <a:off x="5029200" y="3657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 flipH="1" flipV="1">
            <a:off x="6513512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good is </a:t>
            </a:r>
            <a:r>
              <a:rPr lang="en-US" dirty="0" err="1"/>
              <a:t>FunctionBase</a:t>
            </a:r>
            <a:r>
              <a:rPr lang="en-US" dirty="0"/>
              <a:t>?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enforces an interface...</a:t>
            </a:r>
          </a:p>
          <a:p>
            <a:endParaRPr lang="en-US" dirty="0"/>
          </a:p>
          <a:p>
            <a:pPr marL="320040" lvl="1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virtual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OutputType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Evaluate (</a:t>
            </a:r>
          </a:p>
          <a:p>
            <a:pPr marL="320040" lvl="1" indent="0">
              <a:buNone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InputType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&amp;input)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=0</a:t>
            </a:r>
          </a:p>
          <a:p>
            <a:endParaRPr lang="en-US" dirty="0"/>
          </a:p>
          <a:p>
            <a:r>
              <a:rPr lang="en-US" dirty="0"/>
              <a:t>The evaluate call is common to all derived classes; pass it an object in the domain and you get an object in the range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4E4FA-3D3A-F94A-BDBE-6D52172B64D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functions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Spatial functions are functions where the domain is the set of N-d points in continuous space</a:t>
            </a:r>
          </a:p>
          <a:p>
            <a:r>
              <a:rPr lang="en-US" dirty="0"/>
              <a:t>The base class is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SpatialFunction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dirty="0"/>
              <a:t>Note that the range (</a:t>
            </a:r>
            <a:r>
              <a:rPr lang="en-US" dirty="0" err="1"/>
              <a:t>TOutput</a:t>
            </a:r>
            <a:r>
              <a:rPr lang="en-US" dirty="0"/>
              <a:t>) is still </a:t>
            </a:r>
            <a:r>
              <a:rPr lang="en-US" dirty="0" err="1"/>
              <a:t>templated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2538-28D3-C541-AE94-C1AF4C2656E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function example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GaussianSpatialFunction</a:t>
            </a:r>
            <a:r>
              <a:rPr lang="en-US" dirty="0"/>
              <a:t> evaluates an N-d Gaussian</a:t>
            </a:r>
          </a:p>
          <a:p>
            <a:r>
              <a:rPr lang="en-US" dirty="0"/>
              <a:t>It forms the basis for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GaussianImageSource</a:t>
            </a:r>
            <a:r>
              <a:rPr lang="en-US" dirty="0"/>
              <a:t>, which evaluates the function at all of the pixels in an image and stores the value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D570-72C0-B14A-9526-AE01B6138F1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Interior-exterior spatial functions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a further specialization of spatial functions, where the range is enforced to be of type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bool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dirty="0"/>
              <a:t>Semantically, the output value is taken to mean “</a:t>
            </a:r>
            <a:r>
              <a:rPr lang="en-US" altLang="ja-JP" dirty="0"/>
              <a:t>inside” the function if true and “outside” the function if false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B737-857D-7342-A848-BDEEA85F6C6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output size</a:t>
            </a:r>
            <a:endParaRPr lang="en-US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Overload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GenerateOutputInformation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This allows you to change the output image’s:</a:t>
            </a:r>
          </a:p>
          <a:p>
            <a:pPr lvl="1"/>
            <a:r>
              <a:rPr lang="en-US" dirty="0"/>
              <a:t>Largest possible region (size in pixels)</a:t>
            </a:r>
          </a:p>
          <a:p>
            <a:pPr lvl="1"/>
            <a:r>
              <a:rPr lang="en-US" dirty="0"/>
              <a:t>Origin &amp; spacing</a:t>
            </a:r>
          </a:p>
          <a:p>
            <a:r>
              <a:rPr lang="en-US" dirty="0"/>
              <a:t>By default, the output image has the same size, origin, and spacing as the input</a:t>
            </a:r>
          </a:p>
          <a:p>
            <a:r>
              <a:rPr lang="en-US" dirty="0"/>
              <a:t>See 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Modules/Filtering/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ImageGrid</a:t>
            </a:r>
            <a:r>
              <a:rPr 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/include/</a:t>
            </a:r>
            <a:r>
              <a:rPr lang="en-US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itkShrinkImageFilter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5B378-4C3B-384D-9CFB-45CD1E324B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 spatial function 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ConicShellInteriorExteriorSpatialFunction</a:t>
            </a:r>
            <a:r>
              <a:rPr lang="en-US" dirty="0"/>
              <a:t> let</a:t>
            </a:r>
            <a:r>
              <a:rPr lang="fr-FR" altLang="ja-JP" dirty="0"/>
              <a:t>’</a:t>
            </a:r>
            <a:r>
              <a:rPr lang="en-US" dirty="0"/>
              <a:t>s you determine whether or not a point lies within the volume of a truncated cone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SphereSpatialFunction</a:t>
            </a:r>
            <a:r>
              <a:rPr lang="en-US" dirty="0"/>
              <a:t> does the same thing for a N-d sphere (circle, sphere, </a:t>
            </a:r>
            <a:r>
              <a:rPr lang="en-US" dirty="0" err="1"/>
              <a:t>hypersphere</a:t>
            </a:r>
            <a:r>
              <a:rPr lang="en-US" dirty="0"/>
              <a:t>...) - note a naming inconsistency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82D3-8470-514C-BB5D-FF6FFE8C499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Image functions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functions are functions where the domain is the pixels within an image</a:t>
            </a:r>
          </a:p>
          <a:p>
            <a:r>
              <a:rPr lang="en-US" dirty="0"/>
              <a:t>The function evaluates based on the value of a pixel accessed by its position in:</a:t>
            </a:r>
          </a:p>
          <a:p>
            <a:pPr lvl="1"/>
            <a:r>
              <a:rPr lang="en-US" dirty="0"/>
              <a:t>Physical space (via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Evaluate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Discrete data space (via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EvaluateAtIndex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Continuous data space (via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EvaluateAtContinuousIndex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865B-D934-934D-B54E-00CAA2E2D5E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Image function examples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BinaryThresholdImageFunction</a:t>
            </a:r>
            <a:r>
              <a:rPr lang="en-US" dirty="0"/>
              <a:t> returns true if the value being accessed lies within the bounds of a lower and upper threshold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InterpolateImageFunction</a:t>
            </a:r>
            <a:r>
              <a:rPr lang="en-US" dirty="0"/>
              <a:t> is the base class for image functions that allow you to access </a:t>
            </a:r>
            <a:r>
              <a:rPr lang="en-US" dirty="0" err="1"/>
              <a:t>subpixel</a:t>
            </a:r>
            <a:r>
              <a:rPr lang="en-US" dirty="0"/>
              <a:t> interpolated values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0BD-10F3-2D4C-B81E-DCAB4881E67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Hey - this is messy...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might be wondering why there are so many levels in this hierarchy</a:t>
            </a:r>
          </a:p>
          <a:p>
            <a:r>
              <a:rPr lang="en-US"/>
              <a:t>The goal is to enforce conceptual similarity in order to better organize the toolkit</a:t>
            </a:r>
          </a:p>
          <a:p>
            <a:r>
              <a:rPr lang="en-US"/>
              <a:t>In particular, the interior-exterior functions have a specific reason for existence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2F4F-01CB-744A-8A49-0F05D03CADC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 of topic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have observed that we have (at least) two ways of determining whether or not a point/pixel is “</a:t>
            </a:r>
            <a:r>
              <a:rPr lang="en-US" altLang="ja-JP" dirty="0"/>
              <a:t>included” in some set</a:t>
            </a:r>
          </a:p>
          <a:p>
            <a:pPr lvl="1"/>
            <a:r>
              <a:rPr lang="en-US" dirty="0"/>
              <a:t>Within the bounds of a spatial function</a:t>
            </a:r>
          </a:p>
          <a:p>
            <a:pPr lvl="1"/>
            <a:r>
              <a:rPr lang="en-US" dirty="0"/>
              <a:t>Within a threshold defined by an image function</a:t>
            </a:r>
          </a:p>
          <a:p>
            <a:r>
              <a:rPr lang="en-US" dirty="0"/>
              <a:t>Useful for, e.g., connected component labeling...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809A7-DB78-6E48-81C5-CB451C7C7EE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iterators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think about iterators is that they return all of the objects within a certain set</a:t>
            </a:r>
          </a:p>
          <a:p>
            <a:r>
              <a:rPr lang="en-US" dirty="0"/>
              <a:t>With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ImageRegionIterators</a:t>
            </a:r>
            <a:r>
              <a:rPr lang="en-US" dirty="0"/>
              <a:t>, the set is all pixels within a particular image region</a:t>
            </a:r>
          </a:p>
          <a:p>
            <a:r>
              <a:rPr lang="en-US" dirty="0"/>
              <a:t>What about more complicated sets?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E1DAF-2292-1548-89FA-0531228A08F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“c</a:t>
            </a:r>
            <a:r>
              <a:rPr lang="en-US" altLang="ja-JP" dirty="0"/>
              <a:t>ondition”</a:t>
            </a:r>
            <a:endParaRPr lang="en-US" dirty="0"/>
          </a:p>
        </p:txBody>
      </p:sp>
      <p:sp>
        <p:nvSpPr>
          <p:cNvPr id="931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condition in a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ConditionalIterator</a:t>
            </a:r>
            <a:r>
              <a:rPr lang="en-US" dirty="0"/>
              <a:t> is the test that you apply to determine whether or not a pixel is included within the set of interest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Is the pixel inside a spatial function?</a:t>
            </a:r>
          </a:p>
          <a:p>
            <a:pPr lvl="1"/>
            <a:r>
              <a:rPr lang="en-US" dirty="0"/>
              <a:t>Is the pixel within a certain threshold?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7FD4D-2338-744A-9D7F-908175FC1608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condition - brute force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pixel passes the test, it can be accessed by the iterator</a:t>
            </a:r>
          </a:p>
          <a:p>
            <a:r>
              <a:rPr lang="en-US"/>
              <a:t>Otherwise, it</a:t>
            </a:r>
            <a:r>
              <a:rPr lang="fr-FR" altLang="ja-JP"/>
              <a:t>’</a:t>
            </a:r>
            <a:r>
              <a:rPr lang="en-US" altLang="ja-JP"/>
              <a:t>s not part of the set</a:t>
            </a:r>
          </a:p>
          <a:p>
            <a:r>
              <a:rPr lang="en-US"/>
              <a:t>The brute force implementation is to visit all pixels in an image, apply the test, and return the pixel if it 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5421-C7EF-9A4A-8BDE-0D9CB1A7306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iterators - UI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interface to conditional iterators is consistent with the other iterators:</a:t>
            </a:r>
          </a:p>
          <a:p>
            <a:pPr lvl="1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++</a:t>
            </a:r>
            <a:r>
              <a:rPr lang="en-US" dirty="0"/>
              <a:t> means get the next pixel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GetIndex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returns the index of the current pixel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IsAtEnd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returns true if there are no more pixels to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248AD-7505-AC49-A945-7C05CD7C2998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iterators - guts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fr-FR" altLang="ja-JP" dirty="0"/>
              <a:t>’</a:t>
            </a:r>
            <a:r>
              <a:rPr lang="en-US" altLang="ja-JP" dirty="0"/>
              <a:t>s happening “underneath” may be quite complex, in general: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Start at some pixel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Find the next pixel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Next pixel exists? Return it, otherwise we</a:t>
            </a:r>
            <a:r>
              <a:rPr lang="fr-FR" altLang="ja-JP" dirty="0"/>
              <a:t>’</a:t>
            </a:r>
            <a:r>
              <a:rPr lang="en-US" altLang="ja-JP" dirty="0"/>
              <a:t>re finished and </a:t>
            </a:r>
            <a:r>
              <a:rPr lang="en-US" altLang="ja-JP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IsAtEnd</a:t>
            </a:r>
            <a:r>
              <a:rPr lang="en-US" altLang="ja-JP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altLang="ja-JP" dirty="0"/>
              <a:t> returns true.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Go to 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7833-1E6B-3A4F-9258-4A5ECD0A294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Propagation of requested region size</a:t>
            </a:r>
            <a:endParaRPr lang="en-US" dirty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requested regions propagate back up the pipeline from output to input</a:t>
            </a:r>
          </a:p>
          <a:p>
            <a:r>
              <a:rPr lang="en-US" dirty="0"/>
              <a:t>Therefore, it</a:t>
            </a:r>
            <a:r>
              <a:rPr lang="fr-FR" altLang="ja-JP" dirty="0"/>
              <a:t>’</a:t>
            </a:r>
            <a:r>
              <a:rPr lang="en-US" altLang="ja-JP" dirty="0"/>
              <a:t>s likely that if we</a:t>
            </a:r>
            <a:r>
              <a:rPr lang="fr-FR" altLang="ja-JP" dirty="0"/>
              <a:t> a</a:t>
            </a:r>
            <a:r>
              <a:rPr lang="en-US" altLang="ja-JP" dirty="0"/>
              <a:t>re messing with the output image size, then we</a:t>
            </a:r>
            <a:r>
              <a:rPr lang="fr-FR" altLang="ja-JP" dirty="0"/>
              <a:t> will </a:t>
            </a:r>
            <a:r>
              <a:rPr lang="en-US" altLang="ja-JP" dirty="0"/>
              <a:t>also need to alter the input requested region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7EEA2-1982-B845-9A2F-C9024423AF2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case - connected regions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small regions within large, high-dimension images, applying this test everywhere is needlessly expensive</a:t>
            </a:r>
          </a:p>
          <a:p>
            <a:r>
              <a:rPr lang="en-US" dirty="0"/>
              <a:t>Moreover, the brute-force method can</a:t>
            </a:r>
            <a:r>
              <a:rPr lang="fr-FR" altLang="ja-JP" dirty="0"/>
              <a:t>’</a:t>
            </a:r>
            <a:r>
              <a:rPr lang="en-US" altLang="ja-JP" dirty="0"/>
              <a:t>t handle region growing, where the “condition” is based on neighbor inclusion (in an iterative sense)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FBA3-9F0C-174B-AEF1-3D45C036F564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 filled iterators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Flood filled iterators get around these limitations by performing an N-d flood fill of a connected region where all of the pixels meet the “</a:t>
            </a:r>
            <a:r>
              <a:rPr lang="en-US" altLang="ja-JP" dirty="0"/>
              <a:t>condition”</a:t>
            </a:r>
          </a:p>
          <a:p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FloodFilledSpatialFunctionConditionalIterator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FloodFilledImageFunctionConditionalIterator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06C2-BE82-5C4E-AA2E-0D554ACAE5A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they work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the iterator and specify an appropriate function</a:t>
            </a:r>
          </a:p>
          <a:p>
            <a:r>
              <a:rPr lang="en-US"/>
              <a:t>You need a seed pixel(s) to start the flood - set these a priori or find them automatically with FindSeedPixel(s)</a:t>
            </a:r>
          </a:p>
          <a:p>
            <a:r>
              <a:rPr lang="en-US"/>
              <a:t>Start using the iterator as you normally would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FEB0-BCD9-1F44-9F89-1B2064D992A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“Drawing” geometric objects</a:t>
            </a:r>
            <a:endParaRPr lang="en-US" dirty="0"/>
          </a:p>
        </p:txBody>
      </p:sp>
      <p:sp>
        <p:nvSpPr>
          <p:cNvPr id="1075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Given an image, spatial function, and seed position: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TItType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sfi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=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TItType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sz="31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outputImage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,</a:t>
            </a:r>
          </a:p>
          <a:p>
            <a:pPr marL="45720" indent="0">
              <a:buNone/>
            </a:pP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           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spatialFunc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,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seedPos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);</a:t>
            </a:r>
          </a:p>
          <a:p>
            <a:pPr marL="45720" indent="0">
              <a:buNone/>
            </a:pP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for( ; !(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sfi.IsAtEnd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 ); ++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sfi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</a:t>
            </a:r>
          </a:p>
          <a:p>
            <a:pPr marL="45720" indent="0">
              <a:buNone/>
            </a:pP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{</a:t>
            </a:r>
          </a:p>
          <a:p>
            <a:pPr marL="45720" indent="0">
              <a:buNone/>
            </a:pP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</a:t>
            </a:r>
            <a:r>
              <a:rPr lang="en-US" sz="31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sfi.Set</a:t>
            </a: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(255);</a:t>
            </a:r>
          </a:p>
          <a:p>
            <a:pPr marL="45720" indent="0">
              <a:buNone/>
            </a:pPr>
            <a:r>
              <a:rPr lang="en-US" sz="3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   }</a:t>
            </a:r>
          </a:p>
          <a:p>
            <a:endParaRPr lang="en-US" dirty="0"/>
          </a:p>
          <a:p>
            <a:r>
              <a:rPr lang="en-US" dirty="0"/>
              <a:t>This code sets all pixels “</a:t>
            </a:r>
            <a:r>
              <a:rPr lang="en-US" altLang="ja-JP" dirty="0"/>
              <a:t>inside” the function to 255</a:t>
            </a:r>
          </a:p>
          <a:p>
            <a:endParaRPr lang="en-US" dirty="0"/>
          </a:p>
          <a:p>
            <a:r>
              <a:rPr lang="en-US" dirty="0"/>
              <a:t>The cool part: the function can be arbitrarily complex - we don</a:t>
            </a:r>
            <a:r>
              <a:rPr lang="fr-FR" altLang="ja-JP" dirty="0"/>
              <a:t>’</a:t>
            </a:r>
            <a:r>
              <a:rPr lang="en-US" altLang="ja-JP" dirty="0"/>
              <a:t>t care!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923D-2FAD-EB42-AB09-E42562126FE7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Flood filled spatial function example</a:t>
            </a:r>
            <a:endParaRPr lang="en-US" dirty="0"/>
          </a:p>
        </p:txBody>
      </p:sp>
      <p:sp>
        <p:nvSpPr>
          <p:cNvPr id="1095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we</a:t>
            </a:r>
            <a:r>
              <a:rPr lang="fr-FR" altLang="ja-JP" dirty="0"/>
              <a:t>’</a:t>
            </a:r>
            <a:r>
              <a:rPr lang="en-US" altLang="ja-JP" dirty="0" err="1"/>
              <a:t>ll</a:t>
            </a:r>
            <a:r>
              <a:rPr lang="en-US" altLang="ja-JP" dirty="0"/>
              <a:t> look at some C++ code: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itkFloodFilledSpatialFunctionExample.cxx</a:t>
            </a:r>
            <a:r>
              <a:rPr lang="en-US" dirty="0"/>
              <a:t> found in the </a:t>
            </a:r>
            <a:r>
              <a:rPr lang="en-US" dirty="0" err="1"/>
              <a:t>InsightApplications</a:t>
            </a:r>
            <a:r>
              <a:rPr lang="en-US" dirty="0"/>
              <a:t> downloadable archive of examples.</a:t>
            </a:r>
          </a:p>
          <a:p>
            <a:r>
              <a:rPr lang="en-US" dirty="0"/>
              <a:t>This code illustrates a subtlety of spatial function iterators - determining pixel inclusion by vertex/corner/center inclusion</a:t>
            </a:r>
          </a:p>
          <a:p>
            <a:r>
              <a:rPr lang="en-US" dirty="0"/>
              <a:t>Inclusion is determined by the “</a:t>
            </a:r>
            <a:r>
              <a:rPr lang="en-US" altLang="ja-JP" dirty="0"/>
              <a:t>inclusion strategy”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9C82-6E1B-E442-9E88-B2CF2F49F2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 Strategy</a:t>
            </a:r>
          </a:p>
        </p:txBody>
      </p:sp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84C5-1F37-024A-8C91-91ABAD2CABDF}" type="slidenum">
              <a:rPr lang="en-US" smtClean="0"/>
              <a:pPr/>
              <a:t>55</a:t>
            </a:fld>
            <a:endParaRPr lang="en-US"/>
          </a:p>
        </p:txBody>
      </p:sp>
      <p:grpSp>
        <p:nvGrpSpPr>
          <p:cNvPr id="111619" name="Group 2"/>
          <p:cNvGrpSpPr>
            <a:grpSpLocks/>
          </p:cNvGrpSpPr>
          <p:nvPr/>
        </p:nvGrpSpPr>
        <p:grpSpPr bwMode="auto">
          <a:xfrm>
            <a:off x="1219200" y="1981200"/>
            <a:ext cx="3124200" cy="3200400"/>
            <a:chOff x="1056" y="1488"/>
            <a:chExt cx="1968" cy="2016"/>
          </a:xfrm>
        </p:grpSpPr>
        <p:sp>
          <p:nvSpPr>
            <p:cNvPr id="259075" name="Rectangle 3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76" name="Line 4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77" name="Line 5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78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79" name="Line 7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80" name="Line 8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81" name="Line 9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82" name="Line 10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83" name="Line 11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84" name="Line 12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59085" name="Oval 13"/>
          <p:cNvSpPr>
            <a:spLocks noChangeArrowheads="1"/>
          </p:cNvSpPr>
          <p:nvPr/>
        </p:nvSpPr>
        <p:spPr bwMode="auto">
          <a:xfrm>
            <a:off x="1752600" y="2286000"/>
            <a:ext cx="20574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11621" name="Group 14"/>
          <p:cNvGrpSpPr>
            <a:grpSpLocks/>
          </p:cNvGrpSpPr>
          <p:nvPr/>
        </p:nvGrpSpPr>
        <p:grpSpPr bwMode="auto">
          <a:xfrm>
            <a:off x="4876800" y="1981200"/>
            <a:ext cx="3124200" cy="3200400"/>
            <a:chOff x="1056" y="1488"/>
            <a:chExt cx="1968" cy="2016"/>
          </a:xfrm>
        </p:grpSpPr>
        <p:sp>
          <p:nvSpPr>
            <p:cNvPr id="259087" name="Rectangle 15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88" name="Line 16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89" name="Line 17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90" name="Line 18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91" name="Line 19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92" name="Line 20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93" name="Line 21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94" name="Line 22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95" name="Line 23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9096" name="Line 24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59097" name="Rectangle 25"/>
          <p:cNvSpPr>
            <a:spLocks noChangeArrowheads="1"/>
          </p:cNvSpPr>
          <p:nvPr/>
        </p:nvSpPr>
        <p:spPr bwMode="auto">
          <a:xfrm>
            <a:off x="55626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98" name="Rectangle 26"/>
          <p:cNvSpPr>
            <a:spLocks noChangeArrowheads="1"/>
          </p:cNvSpPr>
          <p:nvPr/>
        </p:nvSpPr>
        <p:spPr bwMode="auto">
          <a:xfrm>
            <a:off x="55626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099" name="Rectangle 27"/>
          <p:cNvSpPr>
            <a:spLocks noChangeArrowheads="1"/>
          </p:cNvSpPr>
          <p:nvPr/>
        </p:nvSpPr>
        <p:spPr bwMode="auto">
          <a:xfrm>
            <a:off x="55626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0" name="Rectangle 28"/>
          <p:cNvSpPr>
            <a:spLocks noChangeArrowheads="1"/>
          </p:cNvSpPr>
          <p:nvPr/>
        </p:nvSpPr>
        <p:spPr bwMode="auto">
          <a:xfrm>
            <a:off x="61722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1" name="Rectangle 29"/>
          <p:cNvSpPr>
            <a:spLocks noChangeArrowheads="1"/>
          </p:cNvSpPr>
          <p:nvPr/>
        </p:nvSpPr>
        <p:spPr bwMode="auto">
          <a:xfrm>
            <a:off x="61722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2" name="Rectangle 30"/>
          <p:cNvSpPr>
            <a:spLocks noChangeArrowheads="1"/>
          </p:cNvSpPr>
          <p:nvPr/>
        </p:nvSpPr>
        <p:spPr bwMode="auto">
          <a:xfrm>
            <a:off x="61722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3" name="Rectangle 31"/>
          <p:cNvSpPr>
            <a:spLocks noChangeArrowheads="1"/>
          </p:cNvSpPr>
          <p:nvPr/>
        </p:nvSpPr>
        <p:spPr bwMode="auto">
          <a:xfrm>
            <a:off x="61722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4" name="Rectangle 32"/>
          <p:cNvSpPr>
            <a:spLocks noChangeArrowheads="1"/>
          </p:cNvSpPr>
          <p:nvPr/>
        </p:nvSpPr>
        <p:spPr bwMode="auto">
          <a:xfrm>
            <a:off x="61722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5" name="Rectangle 33"/>
          <p:cNvSpPr>
            <a:spLocks noChangeArrowheads="1"/>
          </p:cNvSpPr>
          <p:nvPr/>
        </p:nvSpPr>
        <p:spPr bwMode="auto">
          <a:xfrm>
            <a:off x="67818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6" name="Rectangle 34"/>
          <p:cNvSpPr>
            <a:spLocks noChangeArrowheads="1"/>
          </p:cNvSpPr>
          <p:nvPr/>
        </p:nvSpPr>
        <p:spPr bwMode="auto">
          <a:xfrm>
            <a:off x="67818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7" name="Rectangle 35"/>
          <p:cNvSpPr>
            <a:spLocks noChangeArrowheads="1"/>
          </p:cNvSpPr>
          <p:nvPr/>
        </p:nvSpPr>
        <p:spPr bwMode="auto">
          <a:xfrm>
            <a:off x="67818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8" name="Rectangle 36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09" name="Rectangle 37"/>
          <p:cNvSpPr>
            <a:spLocks noChangeArrowheads="1"/>
          </p:cNvSpPr>
          <p:nvPr/>
        </p:nvSpPr>
        <p:spPr bwMode="auto">
          <a:xfrm>
            <a:off x="67818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9110" name="Rectangle 38"/>
          <p:cNvSpPr>
            <a:spLocks noChangeArrowheads="1"/>
          </p:cNvSpPr>
          <p:nvPr/>
        </p:nvSpPr>
        <p:spPr bwMode="auto">
          <a:xfrm>
            <a:off x="67818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Center Strategy</a:t>
            </a:r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27CD-7571-EE48-92AC-8AE8EC49E20D}" type="slidenum">
              <a:rPr lang="en-US" smtClean="0"/>
              <a:pPr/>
              <a:t>56</a:t>
            </a:fld>
            <a:endParaRPr lang="en-US"/>
          </a:p>
        </p:txBody>
      </p:sp>
      <p:grpSp>
        <p:nvGrpSpPr>
          <p:cNvPr id="113667" name="Group 2"/>
          <p:cNvGrpSpPr>
            <a:grpSpLocks/>
          </p:cNvGrpSpPr>
          <p:nvPr/>
        </p:nvGrpSpPr>
        <p:grpSpPr bwMode="auto">
          <a:xfrm>
            <a:off x="1219200" y="1981200"/>
            <a:ext cx="3124200" cy="3200400"/>
            <a:chOff x="1056" y="1488"/>
            <a:chExt cx="1968" cy="2016"/>
          </a:xfrm>
        </p:grpSpPr>
        <p:sp>
          <p:nvSpPr>
            <p:cNvPr id="261123" name="Rectangle 3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24" name="Line 4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25" name="Line 5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26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27" name="Line 7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28" name="Line 8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29" name="Line 9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0" name="Line 10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1" name="Line 11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2" name="Line 12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1133" name="Oval 13"/>
          <p:cNvSpPr>
            <a:spLocks noChangeArrowheads="1"/>
          </p:cNvSpPr>
          <p:nvPr/>
        </p:nvSpPr>
        <p:spPr bwMode="auto">
          <a:xfrm>
            <a:off x="1752600" y="2286000"/>
            <a:ext cx="20574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13669" name="Group 14"/>
          <p:cNvGrpSpPr>
            <a:grpSpLocks/>
          </p:cNvGrpSpPr>
          <p:nvPr/>
        </p:nvGrpSpPr>
        <p:grpSpPr bwMode="auto">
          <a:xfrm>
            <a:off x="4876800" y="1981200"/>
            <a:ext cx="3124200" cy="3200400"/>
            <a:chOff x="1056" y="1488"/>
            <a:chExt cx="1968" cy="2016"/>
          </a:xfrm>
        </p:grpSpPr>
        <p:sp>
          <p:nvSpPr>
            <p:cNvPr id="261135" name="Rectangle 15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6" name="Line 16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7" name="Line 17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8" name="Line 18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39" name="Line 19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0" name="Line 20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1" name="Line 21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2" name="Line 22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3" name="Line 23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1144" name="Line 24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1145" name="Rectangle 25"/>
          <p:cNvSpPr>
            <a:spLocks noChangeArrowheads="1"/>
          </p:cNvSpPr>
          <p:nvPr/>
        </p:nvSpPr>
        <p:spPr bwMode="auto">
          <a:xfrm>
            <a:off x="55626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46" name="Rectangle 26"/>
          <p:cNvSpPr>
            <a:spLocks noChangeArrowheads="1"/>
          </p:cNvSpPr>
          <p:nvPr/>
        </p:nvSpPr>
        <p:spPr bwMode="auto">
          <a:xfrm>
            <a:off x="55626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47" name="Rectangle 27"/>
          <p:cNvSpPr>
            <a:spLocks noChangeArrowheads="1"/>
          </p:cNvSpPr>
          <p:nvPr/>
        </p:nvSpPr>
        <p:spPr bwMode="auto">
          <a:xfrm>
            <a:off x="55626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48" name="Rectangle 28"/>
          <p:cNvSpPr>
            <a:spLocks noChangeArrowheads="1"/>
          </p:cNvSpPr>
          <p:nvPr/>
        </p:nvSpPr>
        <p:spPr bwMode="auto">
          <a:xfrm>
            <a:off x="61722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49" name="Rectangle 29"/>
          <p:cNvSpPr>
            <a:spLocks noChangeArrowheads="1"/>
          </p:cNvSpPr>
          <p:nvPr/>
        </p:nvSpPr>
        <p:spPr bwMode="auto">
          <a:xfrm>
            <a:off x="61722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50" name="Rectangle 30"/>
          <p:cNvSpPr>
            <a:spLocks noChangeArrowheads="1"/>
          </p:cNvSpPr>
          <p:nvPr/>
        </p:nvSpPr>
        <p:spPr bwMode="auto">
          <a:xfrm>
            <a:off x="61722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51" name="Rectangle 31"/>
          <p:cNvSpPr>
            <a:spLocks noChangeArrowheads="1"/>
          </p:cNvSpPr>
          <p:nvPr/>
        </p:nvSpPr>
        <p:spPr bwMode="auto">
          <a:xfrm>
            <a:off x="61722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52" name="Rectangle 32"/>
          <p:cNvSpPr>
            <a:spLocks noChangeArrowheads="1"/>
          </p:cNvSpPr>
          <p:nvPr/>
        </p:nvSpPr>
        <p:spPr bwMode="auto">
          <a:xfrm>
            <a:off x="67818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53" name="Rectangle 33"/>
          <p:cNvSpPr>
            <a:spLocks noChangeArrowheads="1"/>
          </p:cNvSpPr>
          <p:nvPr/>
        </p:nvSpPr>
        <p:spPr bwMode="auto">
          <a:xfrm>
            <a:off x="67818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54" name="Rectangle 34"/>
          <p:cNvSpPr>
            <a:spLocks noChangeArrowheads="1"/>
          </p:cNvSpPr>
          <p:nvPr/>
        </p:nvSpPr>
        <p:spPr bwMode="auto">
          <a:xfrm>
            <a:off x="55626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55" name="Rectangle 35"/>
          <p:cNvSpPr>
            <a:spLocks noChangeArrowheads="1"/>
          </p:cNvSpPr>
          <p:nvPr/>
        </p:nvSpPr>
        <p:spPr bwMode="auto">
          <a:xfrm>
            <a:off x="67818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1156" name="Rectangle 36"/>
          <p:cNvSpPr>
            <a:spLocks noChangeArrowheads="1"/>
          </p:cNvSpPr>
          <p:nvPr/>
        </p:nvSpPr>
        <p:spPr bwMode="auto">
          <a:xfrm>
            <a:off x="67818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Complete Strategy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5ADF9-4BB9-D74B-AEE5-9E5FA7AC9675}" type="slidenum">
              <a:rPr lang="en-US" smtClean="0"/>
              <a:pPr/>
              <a:t>57</a:t>
            </a:fld>
            <a:endParaRPr lang="en-US"/>
          </a:p>
        </p:txBody>
      </p:sp>
      <p:grpSp>
        <p:nvGrpSpPr>
          <p:cNvPr id="115715" name="Group 2"/>
          <p:cNvGrpSpPr>
            <a:grpSpLocks/>
          </p:cNvGrpSpPr>
          <p:nvPr/>
        </p:nvGrpSpPr>
        <p:grpSpPr bwMode="auto">
          <a:xfrm>
            <a:off x="1219200" y="1981200"/>
            <a:ext cx="3124200" cy="3200400"/>
            <a:chOff x="1056" y="1488"/>
            <a:chExt cx="1968" cy="2016"/>
          </a:xfrm>
        </p:grpSpPr>
        <p:sp>
          <p:nvSpPr>
            <p:cNvPr id="263171" name="Rectangle 3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2" name="Line 4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3" name="Line 5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5" name="Line 7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6" name="Line 8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7" name="Line 9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8" name="Line 10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79" name="Line 11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0" name="Line 12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3181" name="Oval 13"/>
          <p:cNvSpPr>
            <a:spLocks noChangeArrowheads="1"/>
          </p:cNvSpPr>
          <p:nvPr/>
        </p:nvSpPr>
        <p:spPr bwMode="auto">
          <a:xfrm>
            <a:off x="1752600" y="2286000"/>
            <a:ext cx="20574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15717" name="Group 14"/>
          <p:cNvGrpSpPr>
            <a:grpSpLocks/>
          </p:cNvGrpSpPr>
          <p:nvPr/>
        </p:nvGrpSpPr>
        <p:grpSpPr bwMode="auto">
          <a:xfrm>
            <a:off x="4876800" y="1981200"/>
            <a:ext cx="3124200" cy="3200400"/>
            <a:chOff x="1056" y="1488"/>
            <a:chExt cx="1968" cy="2016"/>
          </a:xfrm>
        </p:grpSpPr>
        <p:sp>
          <p:nvSpPr>
            <p:cNvPr id="263183" name="Rectangle 15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4" name="Line 16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5" name="Line 17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6" name="Line 18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7" name="Line 19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8" name="Line 20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89" name="Line 21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90" name="Line 22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91" name="Line 23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3192" name="Line 24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3193" name="Rectangle 25"/>
          <p:cNvSpPr>
            <a:spLocks noChangeArrowheads="1"/>
          </p:cNvSpPr>
          <p:nvPr/>
        </p:nvSpPr>
        <p:spPr bwMode="auto">
          <a:xfrm>
            <a:off x="55626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194" name="Rectangle 26"/>
          <p:cNvSpPr>
            <a:spLocks noChangeArrowheads="1"/>
          </p:cNvSpPr>
          <p:nvPr/>
        </p:nvSpPr>
        <p:spPr bwMode="auto">
          <a:xfrm>
            <a:off x="55626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195" name="Rectangle 27"/>
          <p:cNvSpPr>
            <a:spLocks noChangeArrowheads="1"/>
          </p:cNvSpPr>
          <p:nvPr/>
        </p:nvSpPr>
        <p:spPr bwMode="auto">
          <a:xfrm>
            <a:off x="61722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196" name="Rectangle 28"/>
          <p:cNvSpPr>
            <a:spLocks noChangeArrowheads="1"/>
          </p:cNvSpPr>
          <p:nvPr/>
        </p:nvSpPr>
        <p:spPr bwMode="auto">
          <a:xfrm>
            <a:off x="61722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197" name="Rectangle 29"/>
          <p:cNvSpPr>
            <a:spLocks noChangeArrowheads="1"/>
          </p:cNvSpPr>
          <p:nvPr/>
        </p:nvSpPr>
        <p:spPr bwMode="auto">
          <a:xfrm>
            <a:off x="61722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3198" name="Rectangle 30"/>
          <p:cNvSpPr>
            <a:spLocks noChangeArrowheads="1"/>
          </p:cNvSpPr>
          <p:nvPr/>
        </p:nvSpPr>
        <p:spPr bwMode="auto">
          <a:xfrm>
            <a:off x="61722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Intersect Strategy</a:t>
            </a:r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7502-9A31-BE46-85D4-75C3E4CB9569}" type="slidenum">
              <a:rPr lang="en-US" smtClean="0"/>
              <a:pPr/>
              <a:t>58</a:t>
            </a:fld>
            <a:endParaRPr lang="en-US"/>
          </a:p>
        </p:txBody>
      </p:sp>
      <p:grpSp>
        <p:nvGrpSpPr>
          <p:cNvPr id="117763" name="Group 2"/>
          <p:cNvGrpSpPr>
            <a:grpSpLocks/>
          </p:cNvGrpSpPr>
          <p:nvPr/>
        </p:nvGrpSpPr>
        <p:grpSpPr bwMode="auto">
          <a:xfrm>
            <a:off x="1219200" y="1981200"/>
            <a:ext cx="3124200" cy="3200400"/>
            <a:chOff x="1056" y="1488"/>
            <a:chExt cx="1968" cy="2016"/>
          </a:xfrm>
        </p:grpSpPr>
        <p:sp>
          <p:nvSpPr>
            <p:cNvPr id="265219" name="Rectangle 3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0" name="Line 4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1" name="Line 5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2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3" name="Line 7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4" name="Line 8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5" name="Line 9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6" name="Line 10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7" name="Line 11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28" name="Line 12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1752600" y="2286000"/>
            <a:ext cx="2057400" cy="2590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17765" name="Group 14"/>
          <p:cNvGrpSpPr>
            <a:grpSpLocks/>
          </p:cNvGrpSpPr>
          <p:nvPr/>
        </p:nvGrpSpPr>
        <p:grpSpPr bwMode="auto">
          <a:xfrm>
            <a:off x="4876800" y="1981200"/>
            <a:ext cx="3124200" cy="3200400"/>
            <a:chOff x="1056" y="1488"/>
            <a:chExt cx="1968" cy="2016"/>
          </a:xfrm>
        </p:grpSpPr>
        <p:sp>
          <p:nvSpPr>
            <p:cNvPr id="265231" name="Rectangle 15"/>
            <p:cNvSpPr>
              <a:spLocks noChangeArrowheads="1"/>
            </p:cNvSpPr>
            <p:nvPr/>
          </p:nvSpPr>
          <p:spPr bwMode="auto">
            <a:xfrm>
              <a:off x="1056" y="1488"/>
              <a:ext cx="1968" cy="20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2" name="Line 16"/>
            <p:cNvSpPr>
              <a:spLocks noChangeShapeType="1"/>
            </p:cNvSpPr>
            <p:nvPr/>
          </p:nvSpPr>
          <p:spPr bwMode="auto">
            <a:xfrm>
              <a:off x="1488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3" name="Line 17"/>
            <p:cNvSpPr>
              <a:spLocks noChangeShapeType="1"/>
            </p:cNvSpPr>
            <p:nvPr/>
          </p:nvSpPr>
          <p:spPr bwMode="auto">
            <a:xfrm>
              <a:off x="1872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4" name="Line 18"/>
            <p:cNvSpPr>
              <a:spLocks noChangeShapeType="1"/>
            </p:cNvSpPr>
            <p:nvPr/>
          </p:nvSpPr>
          <p:spPr bwMode="auto">
            <a:xfrm>
              <a:off x="2256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5" name="Line 19"/>
            <p:cNvSpPr>
              <a:spLocks noChangeShapeType="1"/>
            </p:cNvSpPr>
            <p:nvPr/>
          </p:nvSpPr>
          <p:spPr bwMode="auto">
            <a:xfrm>
              <a:off x="2640" y="1488"/>
              <a:ext cx="0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6" name="Line 20"/>
            <p:cNvSpPr>
              <a:spLocks noChangeShapeType="1"/>
            </p:cNvSpPr>
            <p:nvPr/>
          </p:nvSpPr>
          <p:spPr bwMode="auto">
            <a:xfrm>
              <a:off x="1056" y="182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7" name="Line 21"/>
            <p:cNvSpPr>
              <a:spLocks noChangeShapeType="1"/>
            </p:cNvSpPr>
            <p:nvPr/>
          </p:nvSpPr>
          <p:spPr bwMode="auto">
            <a:xfrm>
              <a:off x="1056" y="216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8" name="Line 22"/>
            <p:cNvSpPr>
              <a:spLocks noChangeShapeType="1"/>
            </p:cNvSpPr>
            <p:nvPr/>
          </p:nvSpPr>
          <p:spPr bwMode="auto">
            <a:xfrm>
              <a:off x="1056" y="249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39" name="Line 23"/>
            <p:cNvSpPr>
              <a:spLocks noChangeShapeType="1"/>
            </p:cNvSpPr>
            <p:nvPr/>
          </p:nvSpPr>
          <p:spPr bwMode="auto">
            <a:xfrm>
              <a:off x="1056" y="2832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5240" name="Line 24"/>
            <p:cNvSpPr>
              <a:spLocks noChangeShapeType="1"/>
            </p:cNvSpPr>
            <p:nvPr/>
          </p:nvSpPr>
          <p:spPr bwMode="auto">
            <a:xfrm>
              <a:off x="1056" y="3168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65241" name="Rectangle 25"/>
          <p:cNvSpPr>
            <a:spLocks noChangeArrowheads="1"/>
          </p:cNvSpPr>
          <p:nvPr/>
        </p:nvSpPr>
        <p:spPr bwMode="auto">
          <a:xfrm>
            <a:off x="55626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2" name="Rectangle 26"/>
          <p:cNvSpPr>
            <a:spLocks noChangeArrowheads="1"/>
          </p:cNvSpPr>
          <p:nvPr/>
        </p:nvSpPr>
        <p:spPr bwMode="auto">
          <a:xfrm>
            <a:off x="55626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3" name="Rectangle 27"/>
          <p:cNvSpPr>
            <a:spLocks noChangeArrowheads="1"/>
          </p:cNvSpPr>
          <p:nvPr/>
        </p:nvSpPr>
        <p:spPr bwMode="auto">
          <a:xfrm>
            <a:off x="55626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4" name="Rectangle 28"/>
          <p:cNvSpPr>
            <a:spLocks noChangeArrowheads="1"/>
          </p:cNvSpPr>
          <p:nvPr/>
        </p:nvSpPr>
        <p:spPr bwMode="auto">
          <a:xfrm>
            <a:off x="61722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5" name="Rectangle 29"/>
          <p:cNvSpPr>
            <a:spLocks noChangeArrowheads="1"/>
          </p:cNvSpPr>
          <p:nvPr/>
        </p:nvSpPr>
        <p:spPr bwMode="auto">
          <a:xfrm>
            <a:off x="61722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6" name="Rectangle 30"/>
          <p:cNvSpPr>
            <a:spLocks noChangeArrowheads="1"/>
          </p:cNvSpPr>
          <p:nvPr/>
        </p:nvSpPr>
        <p:spPr bwMode="auto">
          <a:xfrm>
            <a:off x="61722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7" name="Rectangle 31"/>
          <p:cNvSpPr>
            <a:spLocks noChangeArrowheads="1"/>
          </p:cNvSpPr>
          <p:nvPr/>
        </p:nvSpPr>
        <p:spPr bwMode="auto">
          <a:xfrm>
            <a:off x="61722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8" name="Rectangle 32"/>
          <p:cNvSpPr>
            <a:spLocks noChangeArrowheads="1"/>
          </p:cNvSpPr>
          <p:nvPr/>
        </p:nvSpPr>
        <p:spPr bwMode="auto">
          <a:xfrm>
            <a:off x="67818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49" name="Rectangle 33"/>
          <p:cNvSpPr>
            <a:spLocks noChangeArrowheads="1"/>
          </p:cNvSpPr>
          <p:nvPr/>
        </p:nvSpPr>
        <p:spPr bwMode="auto">
          <a:xfrm>
            <a:off x="67818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0" name="Rectangle 34"/>
          <p:cNvSpPr>
            <a:spLocks noChangeArrowheads="1"/>
          </p:cNvSpPr>
          <p:nvPr/>
        </p:nvSpPr>
        <p:spPr bwMode="auto">
          <a:xfrm>
            <a:off x="55626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1" name="Rectangle 35"/>
          <p:cNvSpPr>
            <a:spLocks noChangeArrowheads="1"/>
          </p:cNvSpPr>
          <p:nvPr/>
        </p:nvSpPr>
        <p:spPr bwMode="auto">
          <a:xfrm>
            <a:off x="67818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2" name="Rectangle 36"/>
          <p:cNvSpPr>
            <a:spLocks noChangeArrowheads="1"/>
          </p:cNvSpPr>
          <p:nvPr/>
        </p:nvSpPr>
        <p:spPr bwMode="auto">
          <a:xfrm>
            <a:off x="67818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4" name="Rectangle 38"/>
          <p:cNvSpPr>
            <a:spLocks noChangeArrowheads="1"/>
          </p:cNvSpPr>
          <p:nvPr/>
        </p:nvSpPr>
        <p:spPr bwMode="auto">
          <a:xfrm>
            <a:off x="55626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5" name="Rectangle 39"/>
          <p:cNvSpPr>
            <a:spLocks noChangeArrowheads="1"/>
          </p:cNvSpPr>
          <p:nvPr/>
        </p:nvSpPr>
        <p:spPr bwMode="auto">
          <a:xfrm>
            <a:off x="4953000" y="2514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6" name="Rectangle 40"/>
          <p:cNvSpPr>
            <a:spLocks noChangeArrowheads="1"/>
          </p:cNvSpPr>
          <p:nvPr/>
        </p:nvSpPr>
        <p:spPr bwMode="auto">
          <a:xfrm>
            <a:off x="49530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7" name="Rectangle 41"/>
          <p:cNvSpPr>
            <a:spLocks noChangeArrowheads="1"/>
          </p:cNvSpPr>
          <p:nvPr/>
        </p:nvSpPr>
        <p:spPr bwMode="auto">
          <a:xfrm>
            <a:off x="49530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8" name="Rectangle 42"/>
          <p:cNvSpPr>
            <a:spLocks noChangeArrowheads="1"/>
          </p:cNvSpPr>
          <p:nvPr/>
        </p:nvSpPr>
        <p:spPr bwMode="auto">
          <a:xfrm>
            <a:off x="4953000" y="4114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59" name="Rectangle 43"/>
          <p:cNvSpPr>
            <a:spLocks noChangeArrowheads="1"/>
          </p:cNvSpPr>
          <p:nvPr/>
        </p:nvSpPr>
        <p:spPr bwMode="auto">
          <a:xfrm>
            <a:off x="5562600" y="464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60" name="Rectangle 44"/>
          <p:cNvSpPr>
            <a:spLocks noChangeArrowheads="1"/>
          </p:cNvSpPr>
          <p:nvPr/>
        </p:nvSpPr>
        <p:spPr bwMode="auto">
          <a:xfrm>
            <a:off x="6172200" y="464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61" name="Rectangle 45"/>
          <p:cNvSpPr>
            <a:spLocks noChangeArrowheads="1"/>
          </p:cNvSpPr>
          <p:nvPr/>
        </p:nvSpPr>
        <p:spPr bwMode="auto">
          <a:xfrm>
            <a:off x="6781800" y="464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62" name="Rectangle 46"/>
          <p:cNvSpPr>
            <a:spLocks noChangeArrowheads="1"/>
          </p:cNvSpPr>
          <p:nvPr/>
        </p:nvSpPr>
        <p:spPr bwMode="auto">
          <a:xfrm>
            <a:off x="61722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63" name="Rectangle 47"/>
          <p:cNvSpPr>
            <a:spLocks noChangeArrowheads="1"/>
          </p:cNvSpPr>
          <p:nvPr/>
        </p:nvSpPr>
        <p:spPr bwMode="auto">
          <a:xfrm>
            <a:off x="67818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64" name="Rectangle 48"/>
          <p:cNvSpPr>
            <a:spLocks noChangeArrowheads="1"/>
          </p:cNvSpPr>
          <p:nvPr/>
        </p:nvSpPr>
        <p:spPr bwMode="auto">
          <a:xfrm>
            <a:off x="7391400" y="3048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5265" name="Rectangle 49"/>
          <p:cNvSpPr>
            <a:spLocks noChangeArrowheads="1"/>
          </p:cNvSpPr>
          <p:nvPr/>
        </p:nvSpPr>
        <p:spPr bwMode="auto">
          <a:xfrm>
            <a:off x="7391400" y="3581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Useful ITK filters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are filters that solve particularly common problems that arise in image processing</a:t>
            </a:r>
          </a:p>
          <a:p>
            <a:r>
              <a:rPr lang="en-US"/>
              <a:t>You can use these filters at least 2 ways:</a:t>
            </a:r>
          </a:p>
          <a:p>
            <a:pPr lvl="1"/>
            <a:r>
              <a:rPr lang="en-US"/>
              <a:t>In addition to your own filters</a:t>
            </a:r>
          </a:p>
          <a:p>
            <a:pPr lvl="1"/>
            <a:r>
              <a:rPr lang="en-US"/>
              <a:t>Inside of your own filters</a:t>
            </a:r>
          </a:p>
          <a:p>
            <a:r>
              <a:rPr lang="en-US"/>
              <a:t>Don</a:t>
            </a:r>
            <a:r>
              <a:rPr lang="fr-FR" altLang="ja-JP"/>
              <a:t>’</a:t>
            </a:r>
            <a:r>
              <a:rPr lang="en-US" altLang="ja-JP"/>
              <a:t>t re-invent the wheel!</a:t>
            </a:r>
          </a:p>
          <a:p>
            <a:r>
              <a:rPr lang="en-US"/>
              <a:t>This list is not comprehensive (obviously)</a:t>
            </a:r>
          </a:p>
          <a:p>
            <a:r>
              <a:rPr lang="en-US"/>
              <a:t>Specific filter documentation is an EFTR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131D-9BA3-5447-99C0-38EE1CC7B8A9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Changing the input requested region</a:t>
            </a:r>
            <a:endParaRPr lang="en-US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772400" cy="4568515"/>
          </a:xfrm>
        </p:spPr>
        <p:txBody>
          <a:bodyPr>
            <a:normAutofit fontScale="92500"/>
          </a:bodyPr>
          <a:lstStyle/>
          <a:p>
            <a:r>
              <a:rPr lang="en-US" dirty="0"/>
              <a:t>Overload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GenerateInputRequestedRegion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Generate the input requested region based on:</a:t>
            </a:r>
          </a:p>
          <a:p>
            <a:pPr lvl="1"/>
            <a:r>
              <a:rPr lang="en-US" dirty="0"/>
              <a:t>The output region</a:t>
            </a:r>
          </a:p>
          <a:p>
            <a:pPr lvl="1"/>
            <a:r>
              <a:rPr lang="en-US" dirty="0"/>
              <a:t>Out algorithm’s input-padding requirements/preferences</a:t>
            </a:r>
          </a:p>
          <a:p>
            <a:r>
              <a:rPr lang="en-US" dirty="0"/>
              <a:t>WARNING:  Never set the input requested region larger than the input’s largest possible region!</a:t>
            </a:r>
          </a:p>
          <a:p>
            <a:pPr lvl="1"/>
            <a:r>
              <a:rPr lang="en-US" dirty="0"/>
              <a:t>If input image is too small, handle the problem gracefully</a:t>
            </a:r>
          </a:p>
          <a:p>
            <a:pPr lvl="1"/>
            <a:r>
              <a:rPr lang="en-US" dirty="0"/>
              <a:t>E.g. throw an exception or degrade output at boundaries</a:t>
            </a:r>
          </a:p>
          <a:p>
            <a:r>
              <a:rPr lang="en-US" dirty="0"/>
              <a:t>See: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r>
              <a:rPr lang="en-US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Modules/Filtering/</a:t>
            </a:r>
            <a:r>
              <a:rPr lang="en-US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ImageGrid</a:t>
            </a:r>
            <a:r>
              <a:rPr lang="en-US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/include/</a:t>
            </a:r>
            <a:r>
              <a:rPr lang="en-US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itkShrinkImageFilter</a:t>
            </a: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r>
              <a:rPr lang="en-US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Modules/Filtering/Smoothing/include/</a:t>
            </a:r>
            <a:r>
              <a:rPr lang="en-US" sz="17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BinomialBlurImageFilter</a:t>
            </a: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584A-5C8B-8A49-BEDD-0D5EEB7BB5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Padding an image</a:t>
            </a:r>
            <a:endParaRPr lang="en-US" dirty="0"/>
          </a:p>
        </p:txBody>
      </p:sp>
      <p:sp>
        <p:nvSpPr>
          <p:cNvPr id="1218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Problem: </a:t>
            </a:r>
            <a:r>
              <a:rPr lang="en-US" dirty="0"/>
              <a:t>you need to add extra pixels outside of an image (e.g., prior to running a filter)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Solution: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PadImageFilter</a:t>
            </a:r>
            <a:r>
              <a:rPr lang="en-US" dirty="0"/>
              <a:t> and its derived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E086-EB6F-164F-AA48-6B5149D7A42A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Cropping an image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Problem:</a:t>
            </a:r>
            <a:r>
              <a:rPr lang="en-US" dirty="0"/>
              <a:t> trimming image data from the outside edges of an image (the inverse of padding)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Solution:</a:t>
            </a:r>
            <a:r>
              <a:rPr lang="en-US" dirty="0"/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CropImageFilter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ABF6-1EAA-4441-B658-B097F44B975E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Rescaling image intensity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Problem:</a:t>
            </a:r>
            <a:r>
              <a:rPr lang="en-US" dirty="0"/>
              <a:t> you need to translate between two different pixel types, or need to shrink or expand the dynamic range of a particular pixel type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Solutions:</a:t>
            </a:r>
            <a:endParaRPr lang="en-US" dirty="0"/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RescaleIntensityImageFilter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IntensityWindowingImageFilter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6639-94B9-8740-BDD5-54F617EF1966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image derivatives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Problem:</a:t>
            </a:r>
            <a:r>
              <a:rPr lang="en-US" dirty="0"/>
              <a:t> you need to compute the derivative at each pixel in an image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Solution:</a:t>
            </a:r>
            <a:r>
              <a:rPr lang="en-US" dirty="0"/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DerivativeImageFilter</a:t>
            </a:r>
            <a:r>
              <a:rPr lang="en-US" dirty="0"/>
              <a:t>, which is a wrapper for the neighborhood tools discussed in a previous lecture</a:t>
            </a:r>
          </a:p>
          <a:p>
            <a:endParaRPr lang="en-US" dirty="0"/>
          </a:p>
          <a:p>
            <a:r>
              <a:rPr lang="en-US" dirty="0"/>
              <a:t>See also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LaplacianImageFilter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DB5-D97A-7D4C-8492-F786E378BA78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 the mirror image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Problem:</a:t>
            </a:r>
            <a:r>
              <a:rPr lang="en-US" dirty="0"/>
              <a:t> you want to mirror an image about a particular axis or axes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Solution:</a:t>
            </a:r>
            <a:r>
              <a:rPr lang="en-US" dirty="0"/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FlipImageFilter</a:t>
            </a:r>
            <a:r>
              <a:rPr lang="en-US" dirty="0"/>
              <a:t> - you specify flipping on a per-axis basis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5E72B-0EE5-0545-8888-FA7A4B3CC8D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Rearrange the axes in an image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Problem:</a:t>
            </a:r>
            <a:r>
              <a:rPr lang="en-US" dirty="0"/>
              <a:t> the coordinate system of your image </a:t>
            </a:r>
            <a:r>
              <a:rPr lang="en-US" dirty="0" err="1"/>
              <a:t>isn</a:t>
            </a:r>
            <a:r>
              <a:rPr lang="fr-FR" altLang="ja-JP" dirty="0"/>
              <a:t>’</a:t>
            </a:r>
            <a:r>
              <a:rPr lang="en-US" altLang="ja-JP" dirty="0"/>
              <a:t>t what you want; the x axis should be z, and so on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Solution:</a:t>
            </a:r>
            <a:r>
              <a:rPr lang="en-US" dirty="0"/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PermuteAxesImageFilter</a:t>
            </a:r>
            <a:r>
              <a:rPr lang="en-US" dirty="0"/>
              <a:t> - you specify which input axis maps to which output axis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059C6-E6C8-E24A-A499-0422E7FF8C00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Resampling an image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Problem:</a:t>
            </a:r>
            <a:r>
              <a:rPr lang="en-US" dirty="0"/>
              <a:t> you want to apply an arbitrary coordinate transformation to an image, with the output being a new image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Solution:</a:t>
            </a:r>
            <a:r>
              <a:rPr lang="en-US" dirty="0"/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ResampleImageFilter</a:t>
            </a:r>
            <a:r>
              <a:rPr lang="en-US" dirty="0"/>
              <a:t> - you control the transform and interpolation technique</a:t>
            </a:r>
          </a:p>
          <a:p>
            <a:pPr lvl="1"/>
            <a:r>
              <a:rPr lang="en-US" dirty="0"/>
              <a:t>(This is used when doing registration)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599-40B9-2842-990F-2F98FA44E8D6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a lower dimension image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66"/>
                </a:solidFill>
              </a:rPr>
              <a:t>Problem:</a:t>
            </a:r>
            <a:r>
              <a:rPr lang="en-US" dirty="0"/>
              <a:t> you have read time-series volume data as a single 4D image, and want a 3D “</a:t>
            </a:r>
            <a:r>
              <a:rPr lang="en-US" altLang="ja-JP" dirty="0"/>
              <a:t>slice” of this data (one frame in time), or want a 2D slice of a 3D image, etc.</a:t>
            </a:r>
          </a:p>
          <a:p>
            <a:endParaRPr lang="en-US" dirty="0"/>
          </a:p>
          <a:p>
            <a:r>
              <a:rPr lang="en-US" dirty="0">
                <a:solidFill>
                  <a:srgbClr val="FFFF66"/>
                </a:solidFill>
              </a:rPr>
              <a:t>Solution:</a:t>
            </a:r>
            <a:r>
              <a:rPr lang="en-US" dirty="0"/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ExtractImageFilter</a:t>
            </a:r>
            <a:r>
              <a:rPr lang="en-US" dirty="0"/>
              <a:t> - you specify the region to extract and the “</a:t>
            </a:r>
            <a:r>
              <a:rPr lang="en-US" altLang="ja-JP" dirty="0"/>
              <a:t>index” within the parent image of the extraction region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D594-3BF2-A446-99C4-07F175C11457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aside: base class implementations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when overloading base class functionality you should first call the base class function</a:t>
            </a:r>
          </a:p>
          <a:p>
            <a:r>
              <a:rPr lang="en-US" dirty="0"/>
              <a:t>You do this with a line like this:</a:t>
            </a:r>
          </a:p>
          <a:p>
            <a:pPr marL="320040" lvl="1" indent="0">
              <a:buNone/>
            </a:pPr>
            <a:endParaRPr lang="en-US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Superclass::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GenerateInputRequestedRegion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();</a:t>
            </a:r>
          </a:p>
          <a:p>
            <a:pPr marL="320040" lvl="1" indent="0">
              <a:buNone/>
            </a:pPr>
            <a:endParaRPr lang="en-US" sz="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r>
              <a:rPr lang="en-US" dirty="0"/>
              <a:t>This ensures that the important framework stuff still happens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E3917-F27D-5B4A-8C0D-AFE22BF723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Multi-threaded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 relatively simple</a:t>
            </a:r>
          </a:p>
          <a:p>
            <a:r>
              <a:rPr lang="en-US" dirty="0"/>
              <a:t>Implement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ThreadedGenerateData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instead of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r>
              <a:rPr lang="en-US" dirty="0"/>
              <a:t>A few things look different…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08CF-7AEF-B248-BEBD-761FE09B49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Multi-threaded:  overview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pipeline framework “</a:t>
            </a:r>
            <a:r>
              <a:rPr lang="en-US" altLang="ja-JP" dirty="0"/>
              <a:t>chunks” the output image into regions for each thread to process</a:t>
            </a:r>
          </a:p>
          <a:p>
            <a:r>
              <a:rPr lang="en-US" dirty="0"/>
              <a:t>Each thread gets its own region and thread ID</a:t>
            </a:r>
          </a:p>
          <a:p>
            <a:r>
              <a:rPr lang="en-US" dirty="0"/>
              <a:t>Keep in mind that this </a:t>
            </a:r>
            <a:r>
              <a:rPr lang="en-US" altLang="ja-JP" dirty="0"/>
              <a:t>will not (and </a:t>
            </a:r>
            <a:r>
              <a:rPr lang="en-US" dirty="0"/>
              <a:t>can</a:t>
            </a:r>
            <a:r>
              <a:rPr lang="fr-FR" dirty="0"/>
              <a:t> no</a:t>
            </a:r>
            <a:r>
              <a:rPr lang="en-US" altLang="ja-JP" dirty="0"/>
              <a:t>t) work in all cases</a:t>
            </a:r>
          </a:p>
          <a:p>
            <a:pPr lvl="1"/>
            <a:r>
              <a:rPr lang="en-US" altLang="ja-JP" dirty="0"/>
              <a:t>Some filters can</a:t>
            </a:r>
            <a:r>
              <a:rPr lang="fr-FR" altLang="ja-JP" dirty="0"/>
              <a:t>’</a:t>
            </a:r>
            <a:r>
              <a:rPr lang="en-US" altLang="ja-JP" dirty="0"/>
              <a:t>t be multi-threaded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BEF0-F904-7246-BDDC-5B34D98B8A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18 Blue Perspective">
  <a:themeElements>
    <a:clrScheme name="Galeotti - Blue Perspective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7F7F7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18 Blue Perspective" id="{258AB12C-E0C2-B64F-B3FE-348FF5BA22AE}" vid="{50815DAF-0C2E-AA43-A879-867E87C38F2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JG18 Blue Perspective</Template>
  <TotalTime>6036</TotalTime>
  <Words>2951</Words>
  <Application>Microsoft Macintosh PowerPoint</Application>
  <PresentationFormat>On-screen Show (4:3)</PresentationFormat>
  <Paragraphs>492</Paragraphs>
  <Slides>67</Slides>
  <Notes>66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3" baseType="lpstr">
      <vt:lpstr>ＭＳ Ｐゴシック</vt:lpstr>
      <vt:lpstr>Calibri</vt:lpstr>
      <vt:lpstr>Courier New</vt:lpstr>
      <vt:lpstr>Times New Roman</vt:lpstr>
      <vt:lpstr>Wingdings</vt:lpstr>
      <vt:lpstr>JG18 Blue Perspective</vt:lpstr>
      <vt:lpstr>Lecture 19 Write Your Own ITK Filters, Part2</vt:lpstr>
      <vt:lpstr>What are “advanced” filters?</vt:lpstr>
      <vt:lpstr>Details, details</vt:lpstr>
      <vt:lpstr>Different output size</vt:lpstr>
      <vt:lpstr>Propagation of requested region size</vt:lpstr>
      <vt:lpstr>Changing the input requested region</vt:lpstr>
      <vt:lpstr>An aside: base class implementations</vt:lpstr>
      <vt:lpstr>Multi-threaded</vt:lpstr>
      <vt:lpstr>Multi-threaded:  overview</vt:lpstr>
      <vt:lpstr>Multi-threaded:  output regions</vt:lpstr>
      <vt:lpstr>Multi-threaded:  output allocation</vt:lpstr>
      <vt:lpstr>Multi-threaded:  order of operations</vt:lpstr>
      <vt:lpstr>ThreadID</vt:lpstr>
      <vt:lpstr>ThreadID, cont.</vt:lpstr>
      <vt:lpstr>Multiple inputs</vt:lpstr>
      <vt:lpstr>Step 1: Define Number of Inputs</vt:lpstr>
      <vt:lpstr>Step 2:</vt:lpstr>
      <vt:lpstr>Step 3</vt:lpstr>
      <vt:lpstr>Multiple outputs?</vt:lpstr>
      <vt:lpstr>Progress reporting</vt:lpstr>
      <vt:lpstr>Progress reporting cont.</vt:lpstr>
      <vt:lpstr>Progress reporting, cont.</vt:lpstr>
      <vt:lpstr>Querying progress from outside your filter</vt:lpstr>
      <vt:lpstr>Helpful ITK features to use when writing your own filter</vt:lpstr>
      <vt:lpstr>Points and Vectors</vt:lpstr>
      <vt:lpstr>Interchangability</vt:lpstr>
      <vt:lpstr>Things to do with Points</vt:lpstr>
      <vt:lpstr>Things to do with Vectors</vt:lpstr>
      <vt:lpstr>Need more complicated math?</vt:lpstr>
      <vt:lpstr>VNL</vt:lpstr>
      <vt:lpstr>Things VNL can do</vt:lpstr>
      <vt:lpstr>More VNL tricks</vt:lpstr>
      <vt:lpstr>VNL take home message</vt:lpstr>
      <vt:lpstr>Change of topic</vt:lpstr>
      <vt:lpstr>Functions</vt:lpstr>
      <vt:lpstr>What good is FunctionBase?</vt:lpstr>
      <vt:lpstr>Spatial functions</vt:lpstr>
      <vt:lpstr>Spatial function example</vt:lpstr>
      <vt:lpstr>Interior-exterior spatial functions</vt:lpstr>
      <vt:lpstr>IE spatial function example</vt:lpstr>
      <vt:lpstr>Image functions</vt:lpstr>
      <vt:lpstr>Image function examples</vt:lpstr>
      <vt:lpstr>Hey - this is messy...</vt:lpstr>
      <vt:lpstr>Change of topic</vt:lpstr>
      <vt:lpstr>Conditional iterators</vt:lpstr>
      <vt:lpstr>The “condition”</vt:lpstr>
      <vt:lpstr>Using the condition - brute force</vt:lpstr>
      <vt:lpstr>Conditional iterators - UI</vt:lpstr>
      <vt:lpstr>Conditional iterators - guts</vt:lpstr>
      <vt:lpstr>Special case - connected regions</vt:lpstr>
      <vt:lpstr>Flood filled iterators</vt:lpstr>
      <vt:lpstr>How they work</vt:lpstr>
      <vt:lpstr>“Drawing” geometric objects</vt:lpstr>
      <vt:lpstr>Flood filled spatial function example</vt:lpstr>
      <vt:lpstr>Origin Strategy</vt:lpstr>
      <vt:lpstr>Center Strategy</vt:lpstr>
      <vt:lpstr>Complete Strategy</vt:lpstr>
      <vt:lpstr>Intersect Strategy</vt:lpstr>
      <vt:lpstr>Useful ITK filters</vt:lpstr>
      <vt:lpstr>Padding an image</vt:lpstr>
      <vt:lpstr>Cropping an image</vt:lpstr>
      <vt:lpstr>Rescaling image intensity</vt:lpstr>
      <vt:lpstr>Computing image derivatives</vt:lpstr>
      <vt:lpstr>Compute the mirror image</vt:lpstr>
      <vt:lpstr>Rearrange the axes in an image</vt:lpstr>
      <vt:lpstr>Resampling an image</vt:lpstr>
      <vt:lpstr>Getting a lower dimension image</vt:lpstr>
    </vt:vector>
  </TitlesOfParts>
  <Company>_x0010_䀀˾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Lecture 9 - Potpourri</dc:title>
  <dc:creator>Damion Shelton</dc:creator>
  <cp:lastModifiedBy>John Galeotti</cp:lastModifiedBy>
  <cp:revision>188</cp:revision>
  <cp:lastPrinted>2018-04-10T02:41:08Z</cp:lastPrinted>
  <dcterms:created xsi:type="dcterms:W3CDTF">2003-02-27T15:21:21Z</dcterms:created>
  <dcterms:modified xsi:type="dcterms:W3CDTF">2018-04-10T02:42:36Z</dcterms:modified>
</cp:coreProperties>
</file>