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2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70" r:id="rId4"/>
    <p:sldId id="271" r:id="rId5"/>
    <p:sldId id="272" r:id="rId6"/>
    <p:sldId id="279" r:id="rId7"/>
    <p:sldId id="280" r:id="rId8"/>
    <p:sldId id="282" r:id="rId9"/>
    <p:sldId id="273" r:id="rId10"/>
    <p:sldId id="274" r:id="rId11"/>
    <p:sldId id="275" r:id="rId12"/>
    <p:sldId id="276" r:id="rId13"/>
    <p:sldId id="277" r:id="rId14"/>
    <p:sldId id="278" r:id="rId15"/>
    <p:sldId id="286" r:id="rId16"/>
    <p:sldId id="281" r:id="rId17"/>
    <p:sldId id="283" r:id="rId18"/>
    <p:sldId id="284" r:id="rId19"/>
    <p:sldId id="285" r:id="rId20"/>
    <p:sldId id="28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1" autoAdjust="0"/>
    <p:restoredTop sz="90952" autoAdjust="0"/>
  </p:normalViewPr>
  <p:slideViewPr>
    <p:cSldViewPr snapToObjects="1">
      <p:cViewPr varScale="1">
        <p:scale>
          <a:sx n="116" d="100"/>
          <a:sy n="116" d="100"/>
        </p:scale>
        <p:origin x="19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07785-E150-A146-A4A1-3B743C013BD6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1839-937B-5349-AFEF-A10AADEE4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1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24D11-F150-674D-991D-E062CC05FA0E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27C8F-0A43-CA45-B830-AC9403175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041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69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what about Inter-subject mapping?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60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332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	Capital X for A’s original coordinates</a:t>
            </a:r>
          </a:p>
          <a:p>
            <a:r>
              <a:rPr lang="en-US" baseline="0" dirty="0"/>
              <a:t>	Lowercase x for B’s original coordinates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55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	Lowercase x for B’s original coordinates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55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14EE4B-5D7E-BC46-AA05-A3CCDE4A7379}" type="slidenum">
              <a:rPr lang="en-US"/>
              <a:pPr/>
              <a:t>19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26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560AC5-8F36-A64E-8B54-CFF0797CC8DC}" type="slidenum">
              <a:rPr lang="en-US"/>
              <a:pPr/>
              <a:t>2</a:t>
            </a:fld>
            <a:endParaRPr lang="en-US"/>
          </a:p>
        </p:txBody>
      </p:sp>
      <p:sp>
        <p:nvSpPr>
          <p:cNvPr id="501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91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75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6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64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55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12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solution is NOT unique!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C8F-0A43-CA45-B830-AC94031752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3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10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58"/>
            <a:ext cx="77724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897880"/>
            <a:ext cx="77724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DFE0-DFB2-6F4D-94B1-6EAECD8E0F85}" type="datetime1">
              <a:rPr lang="en-US" smtClean="0"/>
              <a:t>4/1/20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2957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2672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740845"/>
            <a:ext cx="31821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20FE-7281-9442-BA08-20662836F8F5}" type="datetime1">
              <a:rPr lang="en-US" smtClean="0"/>
              <a:t>4/1/20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2391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AE76-CB39-6043-B657-E54FE53F5097}" type="datetime1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24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fld id="{12959C8C-CC5C-5A46-B829-9E36C7CF72D3}" type="datetime1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583393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881063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016958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2691240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7656606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985537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388737815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2091194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036722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2445197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106843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4117246154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45890478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72936604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CAC5-5672-9F49-9AAB-EF223641696E}" type="datetime1">
              <a:rPr lang="en-US" smtClean="0"/>
              <a:t>4/1/20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2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7572"/>
            <a:ext cx="77724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65097"/>
            <a:ext cx="77724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F9CA-243E-8546-9BB9-5259B01A40D5}" type="datetime1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9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737359"/>
            <a:ext cx="37947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776472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96DA6E3-5CE3-0C4B-9C46-1EEF65F48B15}" type="datetime1">
              <a:rPr lang="en-US" smtClean="0"/>
              <a:t>4/1/20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635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7360"/>
            <a:ext cx="3581400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5730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2359152"/>
            <a:ext cx="38100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6" y="2359152"/>
            <a:ext cx="3776474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C82466-6028-5246-AD49-873291907DAA}" type="datetime1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169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3A988-B462-7B4D-9B4B-277E932F7482}" type="datetime1">
              <a:rPr lang="en-US" smtClean="0"/>
              <a:t>4/1/20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2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B69F-F6E0-7F45-9554-29C7BA169CAC}" type="datetime1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77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7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399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40845"/>
            <a:ext cx="77724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85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fld id="{A8B4F164-830B-D44F-B49C-5876D3EE73CE}" type="datetime1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276600" y="640080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13B72AE3-F8CE-184B-AED5-89DC3EF21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  <p:sldLayoutId id="2147483848" r:id="rId19"/>
    <p:sldLayoutId id="2147483849" r:id="rId20"/>
    <p:sldLayoutId id="2147483850" r:id="rId21"/>
    <p:sldLayoutId id="2147483851" r:id="rId22"/>
    <p:sldLayoutId id="2147483852" r:id="rId23"/>
    <p:sldLayoutId id="2147483853" r:id="rId24"/>
    <p:sldLayoutId id="2147483854" r:id="rId2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kern="1200" spc="5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18</a:t>
            </a:r>
            <a:br>
              <a:rPr lang="en-US" dirty="0"/>
            </a:br>
            <a:r>
              <a:rPr lang="en-US" dirty="0"/>
              <a:t>Deformable / Non-Rigid Registration</a:t>
            </a:r>
            <a:br>
              <a:rPr lang="en-US" dirty="0"/>
            </a:br>
            <a:br>
              <a:rPr lang="en-US" sz="1000" dirty="0"/>
            </a:br>
            <a:r>
              <a:rPr lang="en-US" sz="2000" dirty="0" err="1"/>
              <a:t>ch.</a:t>
            </a:r>
            <a:r>
              <a:rPr lang="en-US" sz="2000" dirty="0"/>
              <a:t> 11 of </a:t>
            </a:r>
            <a:r>
              <a:rPr lang="en-US" sz="2000" i="1" dirty="0"/>
              <a:t>Insight into Images</a:t>
            </a:r>
            <a:r>
              <a:rPr lang="en-US" sz="2000" dirty="0"/>
              <a:t> edited by Terry </a:t>
            </a:r>
            <a:r>
              <a:rPr lang="en-US" sz="2000" dirty="0" err="1"/>
              <a:t>Yoo</a:t>
            </a:r>
            <a:r>
              <a:rPr lang="en-US" sz="2000" dirty="0"/>
              <a:t>, et al.</a:t>
            </a:r>
          </a:p>
        </p:txBody>
      </p:sp>
    </p:spTree>
    <p:extLst>
      <p:ext uri="{BB962C8B-B14F-4D97-AF65-F5344CB8AC3E}">
        <p14:creationId xmlns:p14="http://schemas.microsoft.com/office/powerpoint/2010/main" val="4059869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Very Ill-Posed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40845"/>
            <a:ext cx="7924800" cy="456851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NRR answer is not unique, and…</a:t>
            </a:r>
          </a:p>
          <a:p>
            <a:r>
              <a:rPr lang="en-US" dirty="0"/>
              <a:t>NRR Search-space is often ∞-dimensional!</a:t>
            </a:r>
          </a:p>
          <a:p>
            <a:endParaRPr lang="en-US" dirty="0"/>
          </a:p>
          <a:p>
            <a:r>
              <a:rPr lang="en-US" dirty="0"/>
              <a:t>Solution:  Regularization</a:t>
            </a:r>
          </a:p>
          <a:p>
            <a:pPr lvl="1"/>
            <a:r>
              <a:rPr lang="en-US" dirty="0"/>
              <a:t>Adding a regularization term can provide provable uniqueness and a computable subspace</a:t>
            </a:r>
          </a:p>
          <a:p>
            <a:r>
              <a:rPr lang="en-US" dirty="0"/>
              <a:t>Regularization usually based on continuum mechanics</a:t>
            </a:r>
          </a:p>
          <a:p>
            <a:pPr lvl="1"/>
            <a:r>
              <a:rPr lang="en-US" dirty="0"/>
              <a:t>T is restricted to be </a:t>
            </a:r>
            <a:r>
              <a:rPr lang="en-US" i="1" dirty="0"/>
              <a:t>physically admissible</a:t>
            </a:r>
            <a:endParaRPr lang="en-US" dirty="0"/>
          </a:p>
          <a:p>
            <a:pPr lvl="1"/>
            <a:r>
              <a:rPr lang="en-US" dirty="0"/>
              <a:t>We’re typically deforming </a:t>
            </a:r>
            <a:r>
              <a:rPr lang="en-US" i="1" dirty="0"/>
              <a:t>physical</a:t>
            </a:r>
            <a:r>
              <a:rPr lang="en-US" dirty="0"/>
              <a:t> anatomy, after all</a:t>
            </a:r>
          </a:p>
          <a:p>
            <a:pPr lvl="1"/>
            <a:r>
              <a:rPr lang="en-US" dirty="0"/>
              <a:t>Optimum T should deform “just enough” for alignment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3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NRR Regularization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Numerous continuum mechanical models available for regularization priors</a:t>
            </a:r>
          </a:p>
          <a:p>
            <a:pPr lvl="1"/>
            <a:r>
              <a:rPr lang="en-US" dirty="0"/>
              <a:t>Elastic</a:t>
            </a:r>
          </a:p>
          <a:p>
            <a:pPr lvl="1"/>
            <a:r>
              <a:rPr lang="en-US" dirty="0"/>
              <a:t>Diffusion</a:t>
            </a:r>
          </a:p>
          <a:p>
            <a:pPr lvl="1"/>
            <a:r>
              <a:rPr lang="en-US" dirty="0"/>
              <a:t>Viscous</a:t>
            </a:r>
          </a:p>
          <a:p>
            <a:pPr lvl="1"/>
            <a:r>
              <a:rPr lang="en-US" dirty="0"/>
              <a:t>Flow</a:t>
            </a:r>
          </a:p>
          <a:p>
            <a:pPr lvl="1"/>
            <a:r>
              <a:rPr lang="en-US" dirty="0"/>
              <a:t>Curvature</a:t>
            </a:r>
          </a:p>
          <a:p>
            <a:r>
              <a:rPr lang="en-US" dirty="0"/>
              <a:t>Optimization is then physical simulation over time,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/>
              <a:t>, of trying to deform one image shape to match another</a:t>
            </a:r>
          </a:p>
          <a:p>
            <a:r>
              <a:rPr lang="en-US" dirty="0"/>
              <a:t>This optimization has 3 equivalent formulations:</a:t>
            </a:r>
          </a:p>
          <a:p>
            <a:pPr lvl="1"/>
            <a:r>
              <a:rPr lang="en-US" dirty="0"/>
              <a:t>Global potential energy minimization</a:t>
            </a:r>
          </a:p>
          <a:p>
            <a:pPr lvl="1"/>
            <a:r>
              <a:rPr lang="en-US" dirty="0" err="1"/>
              <a:t>Variational</a:t>
            </a:r>
            <a:r>
              <a:rPr lang="en-US" dirty="0"/>
              <a:t> or weak form, as used in finite-element methods</a:t>
            </a:r>
          </a:p>
          <a:p>
            <a:pPr lvl="1"/>
            <a:r>
              <a:rPr lang="en-US" dirty="0"/>
              <a:t>Euler-</a:t>
            </a:r>
            <a:r>
              <a:rPr lang="en-US" dirty="0" err="1"/>
              <a:t>Lagrangian</a:t>
            </a:r>
            <a:r>
              <a:rPr lang="en-US" dirty="0"/>
              <a:t> (E-L) equations, as used in finite-difference techniques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63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Elastic physical model:</a:t>
            </a:r>
          </a:p>
          <a:p>
            <a:pPr lvl="1"/>
            <a:r>
              <a:rPr lang="en-US" sz="2000" dirty="0"/>
              <a:t>How much have we stretched, etc., from our </a:t>
            </a:r>
            <a:r>
              <a:rPr lang="en-US" sz="2000" i="1" dirty="0"/>
              <a:t>original</a:t>
            </a:r>
            <a:r>
              <a:rPr lang="en-US" sz="2000" dirty="0"/>
              <a:t> image coordinates?</a:t>
            </a:r>
          </a:p>
          <a:p>
            <a:pPr lvl="1"/>
            <a:r>
              <a:rPr lang="en-US" sz="2000" dirty="0"/>
              <a:t>Simulation calculates the physical model’s resistance to deformation based on the </a:t>
            </a:r>
            <a:r>
              <a:rPr lang="en-US" sz="2000" i="1" dirty="0"/>
              <a:t>total</a:t>
            </a:r>
            <a:r>
              <a:rPr lang="en-US" sz="2000" dirty="0"/>
              <a:t> deformation from time </a:t>
            </a:r>
            <a:r>
              <a:rPr lang="en-US" sz="2000" i="1" dirty="0">
                <a:latin typeface="Times New Roman"/>
                <a:cs typeface="Times New Roman"/>
              </a:rPr>
              <a:t>t</a:t>
            </a:r>
            <a:r>
              <a:rPr lang="en-US" sz="2000" dirty="0"/>
              <a:t>=0 to </a:t>
            </a:r>
            <a:r>
              <a:rPr lang="en-US" sz="2000" i="1" dirty="0">
                <a:latin typeface="Times New Roman"/>
                <a:cs typeface="Times New Roman"/>
              </a:rPr>
              <a:t>t</a:t>
            </a:r>
            <a:r>
              <a:rPr lang="en-US" sz="2000" dirty="0"/>
              <a:t>=now.</a:t>
            </a:r>
          </a:p>
          <a:p>
            <a:r>
              <a:rPr lang="en-US" sz="2400" dirty="0"/>
              <a:t>T is the final vector field </a:t>
            </a:r>
            <a:r>
              <a:rPr lang="en-US" sz="2400" i="1" dirty="0" err="1">
                <a:latin typeface="Times New Roman"/>
                <a:cs typeface="Times New Roman"/>
              </a:rPr>
              <a:t>ū</a:t>
            </a:r>
            <a:r>
              <a:rPr lang="en-US" sz="2400" i="1" baseline="-25000" dirty="0" err="1">
                <a:latin typeface="Times New Roman"/>
                <a:cs typeface="Times New Roman"/>
              </a:rPr>
              <a:t>f</a:t>
            </a:r>
            <a:r>
              <a:rPr lang="en-US" sz="2400" i="1" baseline="-250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:</a:t>
            </a:r>
            <a:endParaRPr lang="en-US" sz="2400" i="1" baseline="-25000" dirty="0">
              <a:latin typeface="Times New Roman"/>
              <a:cs typeface="Times New Roman"/>
            </a:endParaRPr>
          </a:p>
          <a:p>
            <a:pPr marL="320040" lvl="1" indent="0">
              <a:buNone/>
            </a:pPr>
            <a:r>
              <a:rPr lang="en-US" sz="2000" i="1" dirty="0" err="1">
                <a:latin typeface="Times New Roman"/>
                <a:cs typeface="Times New Roman"/>
              </a:rPr>
              <a:t>ū</a:t>
            </a:r>
            <a:r>
              <a:rPr lang="en-US" sz="2000" i="1" baseline="-25000" dirty="0" err="1">
                <a:latin typeface="Times New Roman"/>
                <a:cs typeface="Times New Roman"/>
              </a:rPr>
              <a:t>f</a:t>
            </a:r>
            <a:r>
              <a:rPr lang="en-US" sz="2000" i="1" baseline="-25000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</a:rPr>
              <a:t> = </a:t>
            </a:r>
            <a:r>
              <a:rPr lang="en-US" sz="2000" i="1" dirty="0" err="1">
                <a:latin typeface="Times New Roman"/>
                <a:cs typeface="Times New Roman"/>
              </a:rPr>
              <a:t>ū</a:t>
            </a:r>
            <a:r>
              <a:rPr lang="en-US" sz="2000" dirty="0">
                <a:latin typeface="Times New Roman"/>
                <a:cs typeface="Times New Roman"/>
              </a:rPr>
              <a:t>( </a:t>
            </a:r>
            <a:r>
              <a:rPr lang="en-US" sz="2000" i="1" dirty="0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=</a:t>
            </a:r>
            <a:r>
              <a:rPr lang="en-US" sz="2000" i="1" dirty="0" err="1">
                <a:latin typeface="Times New Roman"/>
                <a:cs typeface="Times New Roman"/>
              </a:rPr>
              <a:t>t</a:t>
            </a:r>
            <a:r>
              <a:rPr lang="en-US" sz="2000" i="1" baseline="-25000" dirty="0" err="1">
                <a:latin typeface="Times New Roman"/>
                <a:cs typeface="Times New Roman"/>
              </a:rPr>
              <a:t>final</a:t>
            </a:r>
            <a:r>
              <a:rPr lang="en-US" sz="2000" dirty="0">
                <a:latin typeface="Times New Roman"/>
                <a:cs typeface="Times New Roman"/>
              </a:rPr>
              <a:t> )</a:t>
            </a:r>
            <a:endParaRPr lang="en-US" sz="2000" dirty="0"/>
          </a:p>
          <a:p>
            <a:pPr marL="320040" lvl="1" indent="0">
              <a:buNone/>
            </a:pPr>
            <a:r>
              <a:rPr lang="en-US" sz="2000" i="1" dirty="0">
                <a:latin typeface="Times New Roman"/>
                <a:cs typeface="Times New Roman"/>
              </a:rPr>
              <a:t>A</a:t>
            </a:r>
            <a:r>
              <a:rPr lang="en-US" sz="2000" dirty="0">
                <a:latin typeface="Times New Roman"/>
                <a:cs typeface="Times New Roman"/>
              </a:rPr>
              <a:t>(</a:t>
            </a:r>
            <a:r>
              <a:rPr lang="en-US" sz="2000" b="1" i="1" dirty="0">
                <a:latin typeface="Times New Roman"/>
                <a:cs typeface="Times New Roman"/>
              </a:rPr>
              <a:t>X </a:t>
            </a:r>
            <a:r>
              <a:rPr lang="en-US" sz="2000" dirty="0">
                <a:latin typeface="Times New Roman"/>
                <a:cs typeface="Times New Roman"/>
              </a:rPr>
              <a:t>+ </a:t>
            </a:r>
            <a:r>
              <a:rPr lang="en-US" sz="2000" i="1" dirty="0" err="1">
                <a:latin typeface="Times New Roman"/>
                <a:cs typeface="Times New Roman"/>
              </a:rPr>
              <a:t>ū</a:t>
            </a:r>
            <a:r>
              <a:rPr lang="en-US" sz="2000" i="1" baseline="-25000" dirty="0" err="1">
                <a:latin typeface="Times New Roman"/>
                <a:cs typeface="Times New Roman"/>
              </a:rPr>
              <a:t>f</a:t>
            </a:r>
            <a:r>
              <a:rPr lang="en-US" sz="2000" dirty="0">
                <a:latin typeface="Times New Roman"/>
                <a:cs typeface="Times New Roman"/>
              </a:rPr>
              <a:t>) ~</a:t>
            </a:r>
            <a:r>
              <a:rPr lang="en-US" sz="2000" i="1" dirty="0">
                <a:latin typeface="Times New Roman"/>
                <a:cs typeface="Times New Roman"/>
              </a:rPr>
              <a:t> B</a:t>
            </a:r>
            <a:r>
              <a:rPr lang="en-US" sz="2000" dirty="0">
                <a:latin typeface="Times New Roman"/>
                <a:cs typeface="Times New Roman"/>
              </a:rPr>
              <a:t>(</a:t>
            </a:r>
            <a:r>
              <a:rPr lang="en-US" sz="2000" b="1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latin typeface="Times New Roman"/>
                <a:cs typeface="Times New Roman"/>
              </a:rPr>
              <a:t>)</a:t>
            </a:r>
          </a:p>
          <a:p>
            <a:pPr marL="320040" lvl="1" indent="0">
              <a:buNone/>
            </a:pPr>
            <a:r>
              <a:rPr lang="en-US" sz="2000" b="1" i="1" dirty="0">
                <a:latin typeface="Times New Roman"/>
                <a:cs typeface="Times New Roman"/>
              </a:rPr>
              <a:t>X </a:t>
            </a:r>
            <a:r>
              <a:rPr lang="en-US" sz="2000" dirty="0">
                <a:latin typeface="Times New Roman"/>
                <a:cs typeface="Times New Roman"/>
              </a:rPr>
              <a:t>= </a:t>
            </a:r>
            <a:r>
              <a:rPr lang="en-US" sz="2000" b="1" i="1" dirty="0">
                <a:latin typeface="Times New Roman"/>
                <a:cs typeface="Times New Roman"/>
              </a:rPr>
              <a:t>x </a:t>
            </a:r>
            <a:r>
              <a:rPr lang="en-US" sz="2000" dirty="0">
                <a:latin typeface="Times New Roman"/>
                <a:cs typeface="Times New Roman"/>
              </a:rPr>
              <a:t>- </a:t>
            </a:r>
            <a:r>
              <a:rPr lang="en-US" sz="2000" i="1" dirty="0" err="1">
                <a:latin typeface="Times New Roman"/>
                <a:cs typeface="Times New Roman"/>
              </a:rPr>
              <a:t>ū</a:t>
            </a:r>
            <a:r>
              <a:rPr lang="en-US" sz="2000" i="1" baseline="-25000" dirty="0" err="1">
                <a:latin typeface="Times New Roman"/>
                <a:cs typeface="Times New Roman"/>
              </a:rPr>
              <a:t>f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Deformation at time </a:t>
            </a:r>
            <a:r>
              <a:rPr lang="en-US" sz="2400" i="1" dirty="0">
                <a:latin typeface="Times New Roman"/>
                <a:cs typeface="Times New Roman"/>
              </a:rPr>
              <a:t>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sz="2400" dirty="0"/>
          </a:p>
          <a:p>
            <a:r>
              <a:rPr lang="en-US" sz="2400" dirty="0"/>
              <a:t>Deformation at time </a:t>
            </a:r>
            <a:r>
              <a:rPr lang="en-US" sz="2400" i="1" dirty="0">
                <a:latin typeface="Times New Roman"/>
                <a:cs typeface="Times New Roman"/>
              </a:rPr>
              <a:t>t </a:t>
            </a:r>
            <a:r>
              <a:rPr lang="en-US" sz="2400" dirty="0">
                <a:latin typeface="Times New Roman"/>
                <a:cs typeface="Times New Roman"/>
              </a:rPr>
              <a:t>+ </a:t>
            </a:r>
            <a:r>
              <a:rPr lang="en-US" sz="2400" i="1" dirty="0">
                <a:latin typeface="Times New Roman"/>
                <a:cs typeface="Times New Roman"/>
              </a:rPr>
              <a:t>dt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Langrangian</a:t>
            </a:r>
            <a:r>
              <a:rPr lang="en-US" dirty="0"/>
              <a:t> View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>
          <a:xfrm>
            <a:off x="5029200" y="2474169"/>
            <a:ext cx="1285778" cy="1285875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0504" h="1529718">
                <a:moveTo>
                  <a:pt x="554456" y="659498"/>
                </a:moveTo>
                <a:cubicBezTo>
                  <a:pt x="515208" y="602024"/>
                  <a:pt x="356815" y="568380"/>
                  <a:pt x="344200" y="474459"/>
                </a:cubicBezTo>
                <a:cubicBezTo>
                  <a:pt x="331585" y="380538"/>
                  <a:pt x="339996" y="168865"/>
                  <a:pt x="478764" y="95971"/>
                </a:cubicBezTo>
                <a:cubicBezTo>
                  <a:pt x="617532" y="23077"/>
                  <a:pt x="1061871" y="-44210"/>
                  <a:pt x="1176811" y="37095"/>
                </a:cubicBezTo>
                <a:cubicBezTo>
                  <a:pt x="1291751" y="118400"/>
                  <a:pt x="1206247" y="450628"/>
                  <a:pt x="1168401" y="583800"/>
                </a:cubicBezTo>
                <a:cubicBezTo>
                  <a:pt x="1130555" y="716972"/>
                  <a:pt x="871240" y="742205"/>
                  <a:pt x="949735" y="836126"/>
                </a:cubicBezTo>
                <a:cubicBezTo>
                  <a:pt x="1028230" y="930047"/>
                  <a:pt x="1616946" y="1042191"/>
                  <a:pt x="1639373" y="1147327"/>
                </a:cubicBezTo>
                <a:cubicBezTo>
                  <a:pt x="1661800" y="1252463"/>
                  <a:pt x="1346417" y="1410868"/>
                  <a:pt x="1084299" y="1466940"/>
                </a:cubicBezTo>
                <a:cubicBezTo>
                  <a:pt x="822181" y="1523012"/>
                  <a:pt x="222253" y="1566469"/>
                  <a:pt x="66664" y="1483762"/>
                </a:cubicBezTo>
                <a:cubicBezTo>
                  <a:pt x="-88925" y="1401055"/>
                  <a:pt x="65262" y="1081442"/>
                  <a:pt x="150766" y="970699"/>
                </a:cubicBezTo>
                <a:cubicBezTo>
                  <a:pt x="236270" y="859956"/>
                  <a:pt x="512404" y="869769"/>
                  <a:pt x="579686" y="819304"/>
                </a:cubicBezTo>
                <a:cubicBezTo>
                  <a:pt x="646968" y="768839"/>
                  <a:pt x="593704" y="716972"/>
                  <a:pt x="554456" y="659498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>
                <a:solidFill>
                  <a:srgbClr val="000000"/>
                </a:solidFill>
                <a:latin typeface="Times New Roman"/>
                <a:cs typeface="Times New Roman"/>
              </a:rPr>
              <a:t>X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>
          <a:xfrm>
            <a:off x="6781800" y="2362200"/>
            <a:ext cx="1290851" cy="1576413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  <a:gd name="connsiteX0" fmla="*/ 554456 w 1640504"/>
              <a:gd name="connsiteY0" fmla="*/ 653906 h 1524126"/>
              <a:gd name="connsiteX1" fmla="*/ 344200 w 1640504"/>
              <a:gd name="connsiteY1" fmla="*/ 468867 h 1524126"/>
              <a:gd name="connsiteX2" fmla="*/ 478764 w 1640504"/>
              <a:gd name="connsiteY2" fmla="*/ 90379 h 1524126"/>
              <a:gd name="connsiteX3" fmla="*/ 1176811 w 1640504"/>
              <a:gd name="connsiteY3" fmla="*/ 31503 h 1524126"/>
              <a:gd name="connsiteX4" fmla="*/ 1310174 w 1640504"/>
              <a:gd name="connsiteY4" fmla="*/ 502666 h 1524126"/>
              <a:gd name="connsiteX5" fmla="*/ 949735 w 1640504"/>
              <a:gd name="connsiteY5" fmla="*/ 830534 h 1524126"/>
              <a:gd name="connsiteX6" fmla="*/ 1639373 w 1640504"/>
              <a:gd name="connsiteY6" fmla="*/ 1141735 h 1524126"/>
              <a:gd name="connsiteX7" fmla="*/ 1084299 w 1640504"/>
              <a:gd name="connsiteY7" fmla="*/ 1461348 h 1524126"/>
              <a:gd name="connsiteX8" fmla="*/ 66664 w 1640504"/>
              <a:gd name="connsiteY8" fmla="*/ 1478170 h 1524126"/>
              <a:gd name="connsiteX9" fmla="*/ 150766 w 1640504"/>
              <a:gd name="connsiteY9" fmla="*/ 965107 h 1524126"/>
              <a:gd name="connsiteX10" fmla="*/ 579686 w 1640504"/>
              <a:gd name="connsiteY10" fmla="*/ 813712 h 1524126"/>
              <a:gd name="connsiteX11" fmla="*/ 554456 w 1640504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579686 w 1640547"/>
              <a:gd name="connsiteY10" fmla="*/ 813712 h 1524126"/>
              <a:gd name="connsiteX11" fmla="*/ 554456 w 1640547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660696 w 1640547"/>
              <a:gd name="connsiteY10" fmla="*/ 964795 h 1524126"/>
              <a:gd name="connsiteX11" fmla="*/ 554456 w 1640547"/>
              <a:gd name="connsiteY11" fmla="*/ 653906 h 1524126"/>
              <a:gd name="connsiteX0" fmla="*/ 554456 w 1640547"/>
              <a:gd name="connsiteY0" fmla="*/ 810920 h 1681140"/>
              <a:gd name="connsiteX1" fmla="*/ 344200 w 1640547"/>
              <a:gd name="connsiteY1" fmla="*/ 625881 h 1681140"/>
              <a:gd name="connsiteX2" fmla="*/ 336992 w 1640547"/>
              <a:gd name="connsiteY2" fmla="*/ 20769 h 1681140"/>
              <a:gd name="connsiteX3" fmla="*/ 1176811 w 1640547"/>
              <a:gd name="connsiteY3" fmla="*/ 188517 h 1681140"/>
              <a:gd name="connsiteX4" fmla="*/ 1310174 w 1640547"/>
              <a:gd name="connsiteY4" fmla="*/ 659680 h 1681140"/>
              <a:gd name="connsiteX5" fmla="*/ 1233280 w 1640547"/>
              <a:gd name="connsiteY5" fmla="*/ 1081974 h 1681140"/>
              <a:gd name="connsiteX6" fmla="*/ 1639373 w 1640547"/>
              <a:gd name="connsiteY6" fmla="*/ 1298749 h 1681140"/>
              <a:gd name="connsiteX7" fmla="*/ 1084299 w 1640547"/>
              <a:gd name="connsiteY7" fmla="*/ 1618362 h 1681140"/>
              <a:gd name="connsiteX8" fmla="*/ 66664 w 1640547"/>
              <a:gd name="connsiteY8" fmla="*/ 1635184 h 1681140"/>
              <a:gd name="connsiteX9" fmla="*/ 150766 w 1640547"/>
              <a:gd name="connsiteY9" fmla="*/ 1122121 h 1681140"/>
              <a:gd name="connsiteX10" fmla="*/ 660696 w 1640547"/>
              <a:gd name="connsiteY10" fmla="*/ 1121809 h 1681140"/>
              <a:gd name="connsiteX11" fmla="*/ 554456 w 1640547"/>
              <a:gd name="connsiteY11" fmla="*/ 810920 h 1681140"/>
              <a:gd name="connsiteX0" fmla="*/ 561929 w 1646977"/>
              <a:gd name="connsiteY0" fmla="*/ 810920 h 1875350"/>
              <a:gd name="connsiteX1" fmla="*/ 351673 w 1646977"/>
              <a:gd name="connsiteY1" fmla="*/ 625881 h 1875350"/>
              <a:gd name="connsiteX2" fmla="*/ 344465 w 1646977"/>
              <a:gd name="connsiteY2" fmla="*/ 20769 h 1875350"/>
              <a:gd name="connsiteX3" fmla="*/ 1184284 w 1646977"/>
              <a:gd name="connsiteY3" fmla="*/ 188517 h 1875350"/>
              <a:gd name="connsiteX4" fmla="*/ 1317647 w 1646977"/>
              <a:gd name="connsiteY4" fmla="*/ 659680 h 1875350"/>
              <a:gd name="connsiteX5" fmla="*/ 1240753 w 1646977"/>
              <a:gd name="connsiteY5" fmla="*/ 1081974 h 1875350"/>
              <a:gd name="connsiteX6" fmla="*/ 1646846 w 1646977"/>
              <a:gd name="connsiteY6" fmla="*/ 1298749 h 1875350"/>
              <a:gd name="connsiteX7" fmla="*/ 1193037 w 1646977"/>
              <a:gd name="connsiteY7" fmla="*/ 1863874 h 1875350"/>
              <a:gd name="connsiteX8" fmla="*/ 74137 w 1646977"/>
              <a:gd name="connsiteY8" fmla="*/ 1635184 h 1875350"/>
              <a:gd name="connsiteX9" fmla="*/ 158239 w 1646977"/>
              <a:gd name="connsiteY9" fmla="*/ 1122121 h 1875350"/>
              <a:gd name="connsiteX10" fmla="*/ 668169 w 1646977"/>
              <a:gd name="connsiteY10" fmla="*/ 1121809 h 1875350"/>
              <a:gd name="connsiteX11" fmla="*/ 561929 w 1646977"/>
              <a:gd name="connsiteY11" fmla="*/ 810920 h 187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6977" h="1875350">
                <a:moveTo>
                  <a:pt x="561929" y="810920"/>
                </a:moveTo>
                <a:cubicBezTo>
                  <a:pt x="509180" y="728265"/>
                  <a:pt x="387917" y="757573"/>
                  <a:pt x="351673" y="625881"/>
                </a:cubicBezTo>
                <a:cubicBezTo>
                  <a:pt x="315429" y="494189"/>
                  <a:pt x="205697" y="93663"/>
                  <a:pt x="344465" y="20769"/>
                </a:cubicBezTo>
                <a:cubicBezTo>
                  <a:pt x="483233" y="-52125"/>
                  <a:pt x="1022087" y="82032"/>
                  <a:pt x="1184284" y="188517"/>
                </a:cubicBezTo>
                <a:cubicBezTo>
                  <a:pt x="1346481" y="295002"/>
                  <a:pt x="1308235" y="510770"/>
                  <a:pt x="1317647" y="659680"/>
                </a:cubicBezTo>
                <a:cubicBezTo>
                  <a:pt x="1327059" y="808590"/>
                  <a:pt x="1185887" y="975463"/>
                  <a:pt x="1240753" y="1081974"/>
                </a:cubicBezTo>
                <a:cubicBezTo>
                  <a:pt x="1295619" y="1188485"/>
                  <a:pt x="1654799" y="1168432"/>
                  <a:pt x="1646846" y="1298749"/>
                </a:cubicBezTo>
                <a:cubicBezTo>
                  <a:pt x="1638893" y="1429066"/>
                  <a:pt x="1455155" y="1807802"/>
                  <a:pt x="1193037" y="1863874"/>
                </a:cubicBezTo>
                <a:cubicBezTo>
                  <a:pt x="930919" y="1919946"/>
                  <a:pt x="246603" y="1758809"/>
                  <a:pt x="74137" y="1635184"/>
                </a:cubicBezTo>
                <a:cubicBezTo>
                  <a:pt x="-98329" y="1511559"/>
                  <a:pt x="72735" y="1232864"/>
                  <a:pt x="158239" y="1122121"/>
                </a:cubicBezTo>
                <a:cubicBezTo>
                  <a:pt x="243743" y="1011378"/>
                  <a:pt x="600887" y="1172274"/>
                  <a:pt x="668169" y="1121809"/>
                </a:cubicBezTo>
                <a:cubicBezTo>
                  <a:pt x="735451" y="1071344"/>
                  <a:pt x="614678" y="893575"/>
                  <a:pt x="561929" y="810920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endParaRPr lang="en-US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en-US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en-US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en-US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en-US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ū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(t)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404441" y="2379658"/>
            <a:ext cx="2668107" cy="1549308"/>
            <a:chOff x="2141650" y="1020051"/>
            <a:chExt cx="1423098" cy="826297"/>
          </a:xfrm>
        </p:grpSpPr>
        <p:cxnSp>
          <p:nvCxnSpPr>
            <p:cNvPr id="17" name="Straight Arrow Connector 16"/>
            <p:cNvCxnSpPr>
              <a:stCxn id="8" idx="7"/>
              <a:endCxn id="13" idx="7"/>
            </p:cNvCxnSpPr>
            <p:nvPr/>
          </p:nvCxnSpPr>
          <p:spPr>
            <a:xfrm>
              <a:off x="2394789" y="1728112"/>
              <a:ext cx="980247" cy="118236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8" idx="6"/>
              <a:endCxn id="13" idx="6"/>
            </p:cNvCxnSpPr>
            <p:nvPr/>
          </p:nvCxnSpPr>
          <p:spPr>
            <a:xfrm>
              <a:off x="2626834" y="1584824"/>
              <a:ext cx="937914" cy="8169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8" idx="10"/>
              <a:endCxn id="13" idx="10"/>
            </p:cNvCxnSpPr>
            <p:nvPr/>
          </p:nvCxnSpPr>
          <p:spPr>
            <a:xfrm>
              <a:off x="2183840" y="1437765"/>
              <a:ext cx="971780" cy="75902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2"/>
              <a:endCxn id="13" idx="2"/>
            </p:cNvCxnSpPr>
            <p:nvPr/>
          </p:nvCxnSpPr>
          <p:spPr>
            <a:xfrm flipV="1">
              <a:off x="2141650" y="1020051"/>
              <a:ext cx="878648" cy="93431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4"/>
              <a:endCxn id="13" idx="4"/>
            </p:cNvCxnSpPr>
            <p:nvPr/>
          </p:nvCxnSpPr>
          <p:spPr>
            <a:xfrm flipV="1">
              <a:off x="2429948" y="1306487"/>
              <a:ext cx="997182" cy="25698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Freeform 68"/>
          <p:cNvSpPr>
            <a:spLocks/>
          </p:cNvSpPr>
          <p:nvPr/>
        </p:nvSpPr>
        <p:spPr>
          <a:xfrm>
            <a:off x="5029200" y="4976836"/>
            <a:ext cx="1285778" cy="1285875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0504" h="1529718">
                <a:moveTo>
                  <a:pt x="554456" y="659498"/>
                </a:moveTo>
                <a:cubicBezTo>
                  <a:pt x="515208" y="602024"/>
                  <a:pt x="356815" y="568380"/>
                  <a:pt x="344200" y="474459"/>
                </a:cubicBezTo>
                <a:cubicBezTo>
                  <a:pt x="331585" y="380538"/>
                  <a:pt x="339996" y="168865"/>
                  <a:pt x="478764" y="95971"/>
                </a:cubicBezTo>
                <a:cubicBezTo>
                  <a:pt x="617532" y="23077"/>
                  <a:pt x="1061871" y="-44210"/>
                  <a:pt x="1176811" y="37095"/>
                </a:cubicBezTo>
                <a:cubicBezTo>
                  <a:pt x="1291751" y="118400"/>
                  <a:pt x="1206247" y="450628"/>
                  <a:pt x="1168401" y="583800"/>
                </a:cubicBezTo>
                <a:cubicBezTo>
                  <a:pt x="1130555" y="716972"/>
                  <a:pt x="871240" y="742205"/>
                  <a:pt x="949735" y="836126"/>
                </a:cubicBezTo>
                <a:cubicBezTo>
                  <a:pt x="1028230" y="930047"/>
                  <a:pt x="1616946" y="1042191"/>
                  <a:pt x="1639373" y="1147327"/>
                </a:cubicBezTo>
                <a:cubicBezTo>
                  <a:pt x="1661800" y="1252463"/>
                  <a:pt x="1346417" y="1410868"/>
                  <a:pt x="1084299" y="1466940"/>
                </a:cubicBezTo>
                <a:cubicBezTo>
                  <a:pt x="822181" y="1523012"/>
                  <a:pt x="222253" y="1566469"/>
                  <a:pt x="66664" y="1483762"/>
                </a:cubicBezTo>
                <a:cubicBezTo>
                  <a:pt x="-88925" y="1401055"/>
                  <a:pt x="65262" y="1081442"/>
                  <a:pt x="150766" y="970699"/>
                </a:cubicBezTo>
                <a:cubicBezTo>
                  <a:pt x="236270" y="859956"/>
                  <a:pt x="512404" y="869769"/>
                  <a:pt x="579686" y="819304"/>
                </a:cubicBezTo>
                <a:cubicBezTo>
                  <a:pt x="646968" y="768839"/>
                  <a:pt x="593704" y="716972"/>
                  <a:pt x="554456" y="659498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>
                <a:solidFill>
                  <a:srgbClr val="000000"/>
                </a:solidFill>
                <a:latin typeface="Times New Roman"/>
                <a:cs typeface="Times New Roman"/>
              </a:rPr>
              <a:t>X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0" name="Freeform 69"/>
          <p:cNvSpPr>
            <a:spLocks/>
          </p:cNvSpPr>
          <p:nvPr/>
        </p:nvSpPr>
        <p:spPr>
          <a:xfrm>
            <a:off x="6696331" y="4904201"/>
            <a:ext cx="1551628" cy="1420399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  <a:gd name="connsiteX0" fmla="*/ 554456 w 1640504"/>
              <a:gd name="connsiteY0" fmla="*/ 653906 h 1524126"/>
              <a:gd name="connsiteX1" fmla="*/ 344200 w 1640504"/>
              <a:gd name="connsiteY1" fmla="*/ 468867 h 1524126"/>
              <a:gd name="connsiteX2" fmla="*/ 478764 w 1640504"/>
              <a:gd name="connsiteY2" fmla="*/ 90379 h 1524126"/>
              <a:gd name="connsiteX3" fmla="*/ 1176811 w 1640504"/>
              <a:gd name="connsiteY3" fmla="*/ 31503 h 1524126"/>
              <a:gd name="connsiteX4" fmla="*/ 1310174 w 1640504"/>
              <a:gd name="connsiteY4" fmla="*/ 502666 h 1524126"/>
              <a:gd name="connsiteX5" fmla="*/ 949735 w 1640504"/>
              <a:gd name="connsiteY5" fmla="*/ 830534 h 1524126"/>
              <a:gd name="connsiteX6" fmla="*/ 1639373 w 1640504"/>
              <a:gd name="connsiteY6" fmla="*/ 1141735 h 1524126"/>
              <a:gd name="connsiteX7" fmla="*/ 1084299 w 1640504"/>
              <a:gd name="connsiteY7" fmla="*/ 1461348 h 1524126"/>
              <a:gd name="connsiteX8" fmla="*/ 66664 w 1640504"/>
              <a:gd name="connsiteY8" fmla="*/ 1478170 h 1524126"/>
              <a:gd name="connsiteX9" fmla="*/ 150766 w 1640504"/>
              <a:gd name="connsiteY9" fmla="*/ 965107 h 1524126"/>
              <a:gd name="connsiteX10" fmla="*/ 579686 w 1640504"/>
              <a:gd name="connsiteY10" fmla="*/ 813712 h 1524126"/>
              <a:gd name="connsiteX11" fmla="*/ 554456 w 1640504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579686 w 1640547"/>
              <a:gd name="connsiteY10" fmla="*/ 813712 h 1524126"/>
              <a:gd name="connsiteX11" fmla="*/ 554456 w 1640547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660696 w 1640547"/>
              <a:gd name="connsiteY10" fmla="*/ 964795 h 1524126"/>
              <a:gd name="connsiteX11" fmla="*/ 554456 w 1640547"/>
              <a:gd name="connsiteY11" fmla="*/ 653906 h 1524126"/>
              <a:gd name="connsiteX0" fmla="*/ 554456 w 1640547"/>
              <a:gd name="connsiteY0" fmla="*/ 810920 h 1681140"/>
              <a:gd name="connsiteX1" fmla="*/ 344200 w 1640547"/>
              <a:gd name="connsiteY1" fmla="*/ 625881 h 1681140"/>
              <a:gd name="connsiteX2" fmla="*/ 336992 w 1640547"/>
              <a:gd name="connsiteY2" fmla="*/ 20769 h 1681140"/>
              <a:gd name="connsiteX3" fmla="*/ 1176811 w 1640547"/>
              <a:gd name="connsiteY3" fmla="*/ 188517 h 1681140"/>
              <a:gd name="connsiteX4" fmla="*/ 1310174 w 1640547"/>
              <a:gd name="connsiteY4" fmla="*/ 659680 h 1681140"/>
              <a:gd name="connsiteX5" fmla="*/ 1233280 w 1640547"/>
              <a:gd name="connsiteY5" fmla="*/ 1081974 h 1681140"/>
              <a:gd name="connsiteX6" fmla="*/ 1639373 w 1640547"/>
              <a:gd name="connsiteY6" fmla="*/ 1298749 h 1681140"/>
              <a:gd name="connsiteX7" fmla="*/ 1084299 w 1640547"/>
              <a:gd name="connsiteY7" fmla="*/ 1618362 h 1681140"/>
              <a:gd name="connsiteX8" fmla="*/ 66664 w 1640547"/>
              <a:gd name="connsiteY8" fmla="*/ 1635184 h 1681140"/>
              <a:gd name="connsiteX9" fmla="*/ 150766 w 1640547"/>
              <a:gd name="connsiteY9" fmla="*/ 1122121 h 1681140"/>
              <a:gd name="connsiteX10" fmla="*/ 660696 w 1640547"/>
              <a:gd name="connsiteY10" fmla="*/ 1121809 h 1681140"/>
              <a:gd name="connsiteX11" fmla="*/ 554456 w 1640547"/>
              <a:gd name="connsiteY11" fmla="*/ 810920 h 1681140"/>
              <a:gd name="connsiteX0" fmla="*/ 561929 w 1646977"/>
              <a:gd name="connsiteY0" fmla="*/ 810920 h 1875350"/>
              <a:gd name="connsiteX1" fmla="*/ 351673 w 1646977"/>
              <a:gd name="connsiteY1" fmla="*/ 625881 h 1875350"/>
              <a:gd name="connsiteX2" fmla="*/ 344465 w 1646977"/>
              <a:gd name="connsiteY2" fmla="*/ 20769 h 1875350"/>
              <a:gd name="connsiteX3" fmla="*/ 1184284 w 1646977"/>
              <a:gd name="connsiteY3" fmla="*/ 188517 h 1875350"/>
              <a:gd name="connsiteX4" fmla="*/ 1317647 w 1646977"/>
              <a:gd name="connsiteY4" fmla="*/ 659680 h 1875350"/>
              <a:gd name="connsiteX5" fmla="*/ 1240753 w 1646977"/>
              <a:gd name="connsiteY5" fmla="*/ 1081974 h 1875350"/>
              <a:gd name="connsiteX6" fmla="*/ 1646846 w 1646977"/>
              <a:gd name="connsiteY6" fmla="*/ 1298749 h 1875350"/>
              <a:gd name="connsiteX7" fmla="*/ 1193037 w 1646977"/>
              <a:gd name="connsiteY7" fmla="*/ 1863874 h 1875350"/>
              <a:gd name="connsiteX8" fmla="*/ 74137 w 1646977"/>
              <a:gd name="connsiteY8" fmla="*/ 1635184 h 1875350"/>
              <a:gd name="connsiteX9" fmla="*/ 158239 w 1646977"/>
              <a:gd name="connsiteY9" fmla="*/ 1122121 h 1875350"/>
              <a:gd name="connsiteX10" fmla="*/ 668169 w 1646977"/>
              <a:gd name="connsiteY10" fmla="*/ 1121809 h 1875350"/>
              <a:gd name="connsiteX11" fmla="*/ 561929 w 1646977"/>
              <a:gd name="connsiteY11" fmla="*/ 810920 h 1875350"/>
              <a:gd name="connsiteX0" fmla="*/ 561930 w 1776576"/>
              <a:gd name="connsiteY0" fmla="*/ 810920 h 1874317"/>
              <a:gd name="connsiteX1" fmla="*/ 351674 w 1776576"/>
              <a:gd name="connsiteY1" fmla="*/ 625881 h 1874317"/>
              <a:gd name="connsiteX2" fmla="*/ 344466 w 1776576"/>
              <a:gd name="connsiteY2" fmla="*/ 20769 h 1874317"/>
              <a:gd name="connsiteX3" fmla="*/ 1184285 w 1776576"/>
              <a:gd name="connsiteY3" fmla="*/ 188517 h 1874317"/>
              <a:gd name="connsiteX4" fmla="*/ 1317648 w 1776576"/>
              <a:gd name="connsiteY4" fmla="*/ 659680 h 1874317"/>
              <a:gd name="connsiteX5" fmla="*/ 1240754 w 1776576"/>
              <a:gd name="connsiteY5" fmla="*/ 1081974 h 1874317"/>
              <a:gd name="connsiteX6" fmla="*/ 1776476 w 1776576"/>
              <a:gd name="connsiteY6" fmla="*/ 1318894 h 1874317"/>
              <a:gd name="connsiteX7" fmla="*/ 1193038 w 1776576"/>
              <a:gd name="connsiteY7" fmla="*/ 1863874 h 1874317"/>
              <a:gd name="connsiteX8" fmla="*/ 74138 w 1776576"/>
              <a:gd name="connsiteY8" fmla="*/ 1635184 h 1874317"/>
              <a:gd name="connsiteX9" fmla="*/ 158240 w 1776576"/>
              <a:gd name="connsiteY9" fmla="*/ 1122121 h 1874317"/>
              <a:gd name="connsiteX10" fmla="*/ 668170 w 1776576"/>
              <a:gd name="connsiteY10" fmla="*/ 1121809 h 1874317"/>
              <a:gd name="connsiteX11" fmla="*/ 561930 w 1776576"/>
              <a:gd name="connsiteY11" fmla="*/ 810920 h 1874317"/>
              <a:gd name="connsiteX0" fmla="*/ 605158 w 1819804"/>
              <a:gd name="connsiteY0" fmla="*/ 810920 h 1888303"/>
              <a:gd name="connsiteX1" fmla="*/ 394902 w 1819804"/>
              <a:gd name="connsiteY1" fmla="*/ 625881 h 1888303"/>
              <a:gd name="connsiteX2" fmla="*/ 387694 w 1819804"/>
              <a:gd name="connsiteY2" fmla="*/ 20769 h 1888303"/>
              <a:gd name="connsiteX3" fmla="*/ 1227513 w 1819804"/>
              <a:gd name="connsiteY3" fmla="*/ 188517 h 1888303"/>
              <a:gd name="connsiteX4" fmla="*/ 1360876 w 1819804"/>
              <a:gd name="connsiteY4" fmla="*/ 659680 h 1888303"/>
              <a:gd name="connsiteX5" fmla="*/ 1283982 w 1819804"/>
              <a:gd name="connsiteY5" fmla="*/ 1081974 h 1888303"/>
              <a:gd name="connsiteX6" fmla="*/ 1819704 w 1819804"/>
              <a:gd name="connsiteY6" fmla="*/ 1318894 h 1888303"/>
              <a:gd name="connsiteX7" fmla="*/ 1236266 w 1819804"/>
              <a:gd name="connsiteY7" fmla="*/ 1863874 h 1888303"/>
              <a:gd name="connsiteX8" fmla="*/ 63354 w 1819804"/>
              <a:gd name="connsiteY8" fmla="*/ 1725834 h 1888303"/>
              <a:gd name="connsiteX9" fmla="*/ 201468 w 1819804"/>
              <a:gd name="connsiteY9" fmla="*/ 1122121 h 1888303"/>
              <a:gd name="connsiteX10" fmla="*/ 711398 w 1819804"/>
              <a:gd name="connsiteY10" fmla="*/ 1121809 h 1888303"/>
              <a:gd name="connsiteX11" fmla="*/ 605158 w 1819804"/>
              <a:gd name="connsiteY11" fmla="*/ 810920 h 1888303"/>
              <a:gd name="connsiteX0" fmla="*/ 616789 w 1832971"/>
              <a:gd name="connsiteY0" fmla="*/ 810920 h 1761786"/>
              <a:gd name="connsiteX1" fmla="*/ 406533 w 1832971"/>
              <a:gd name="connsiteY1" fmla="*/ 625881 h 1761786"/>
              <a:gd name="connsiteX2" fmla="*/ 399325 w 1832971"/>
              <a:gd name="connsiteY2" fmla="*/ 20769 h 1761786"/>
              <a:gd name="connsiteX3" fmla="*/ 1239144 w 1832971"/>
              <a:gd name="connsiteY3" fmla="*/ 188517 h 1761786"/>
              <a:gd name="connsiteX4" fmla="*/ 1372507 w 1832971"/>
              <a:gd name="connsiteY4" fmla="*/ 659680 h 1761786"/>
              <a:gd name="connsiteX5" fmla="*/ 1295613 w 1832971"/>
              <a:gd name="connsiteY5" fmla="*/ 1081974 h 1761786"/>
              <a:gd name="connsiteX6" fmla="*/ 1831335 w 1832971"/>
              <a:gd name="connsiteY6" fmla="*/ 1318894 h 1761786"/>
              <a:gd name="connsiteX7" fmla="*/ 1409934 w 1832971"/>
              <a:gd name="connsiteY7" fmla="*/ 1652358 h 1761786"/>
              <a:gd name="connsiteX8" fmla="*/ 74985 w 1832971"/>
              <a:gd name="connsiteY8" fmla="*/ 1725834 h 1761786"/>
              <a:gd name="connsiteX9" fmla="*/ 213099 w 1832971"/>
              <a:gd name="connsiteY9" fmla="*/ 1122121 h 1761786"/>
              <a:gd name="connsiteX10" fmla="*/ 723029 w 1832971"/>
              <a:gd name="connsiteY10" fmla="*/ 1121809 h 1761786"/>
              <a:gd name="connsiteX11" fmla="*/ 616789 w 1832971"/>
              <a:gd name="connsiteY11" fmla="*/ 810920 h 1761786"/>
              <a:gd name="connsiteX0" fmla="*/ 616789 w 1833198"/>
              <a:gd name="connsiteY0" fmla="*/ 810920 h 1756928"/>
              <a:gd name="connsiteX1" fmla="*/ 406533 w 1833198"/>
              <a:gd name="connsiteY1" fmla="*/ 625881 h 1756928"/>
              <a:gd name="connsiteX2" fmla="*/ 399325 w 1833198"/>
              <a:gd name="connsiteY2" fmla="*/ 20769 h 1756928"/>
              <a:gd name="connsiteX3" fmla="*/ 1239144 w 1833198"/>
              <a:gd name="connsiteY3" fmla="*/ 188517 h 1756928"/>
              <a:gd name="connsiteX4" fmla="*/ 1372507 w 1833198"/>
              <a:gd name="connsiteY4" fmla="*/ 659680 h 1756928"/>
              <a:gd name="connsiteX5" fmla="*/ 1295613 w 1833198"/>
              <a:gd name="connsiteY5" fmla="*/ 1081974 h 1756928"/>
              <a:gd name="connsiteX6" fmla="*/ 1831335 w 1833198"/>
              <a:gd name="connsiteY6" fmla="*/ 1318894 h 1756928"/>
              <a:gd name="connsiteX7" fmla="*/ 1409934 w 1833198"/>
              <a:gd name="connsiteY7" fmla="*/ 1652358 h 1756928"/>
              <a:gd name="connsiteX8" fmla="*/ 74985 w 1833198"/>
              <a:gd name="connsiteY8" fmla="*/ 1725834 h 1756928"/>
              <a:gd name="connsiteX9" fmla="*/ 213099 w 1833198"/>
              <a:gd name="connsiteY9" fmla="*/ 1122121 h 1756928"/>
              <a:gd name="connsiteX10" fmla="*/ 723029 w 1833198"/>
              <a:gd name="connsiteY10" fmla="*/ 1121809 h 1756928"/>
              <a:gd name="connsiteX11" fmla="*/ 616789 w 1833198"/>
              <a:gd name="connsiteY11" fmla="*/ 810920 h 1756928"/>
              <a:gd name="connsiteX0" fmla="*/ 616789 w 1908146"/>
              <a:gd name="connsiteY0" fmla="*/ 810920 h 1762090"/>
              <a:gd name="connsiteX1" fmla="*/ 406533 w 1908146"/>
              <a:gd name="connsiteY1" fmla="*/ 625881 h 1762090"/>
              <a:gd name="connsiteX2" fmla="*/ 399325 w 1908146"/>
              <a:gd name="connsiteY2" fmla="*/ 20769 h 1762090"/>
              <a:gd name="connsiteX3" fmla="*/ 1239144 w 1908146"/>
              <a:gd name="connsiteY3" fmla="*/ 188517 h 1762090"/>
              <a:gd name="connsiteX4" fmla="*/ 1372507 w 1908146"/>
              <a:gd name="connsiteY4" fmla="*/ 659680 h 1762090"/>
              <a:gd name="connsiteX5" fmla="*/ 1295613 w 1908146"/>
              <a:gd name="connsiteY5" fmla="*/ 1081974 h 1762090"/>
              <a:gd name="connsiteX6" fmla="*/ 1906952 w 1908146"/>
              <a:gd name="connsiteY6" fmla="*/ 1308821 h 1762090"/>
              <a:gd name="connsiteX7" fmla="*/ 1409934 w 1908146"/>
              <a:gd name="connsiteY7" fmla="*/ 1652358 h 1762090"/>
              <a:gd name="connsiteX8" fmla="*/ 74985 w 1908146"/>
              <a:gd name="connsiteY8" fmla="*/ 1725834 h 1762090"/>
              <a:gd name="connsiteX9" fmla="*/ 213099 w 1908146"/>
              <a:gd name="connsiteY9" fmla="*/ 1122121 h 1762090"/>
              <a:gd name="connsiteX10" fmla="*/ 723029 w 1908146"/>
              <a:gd name="connsiteY10" fmla="*/ 1121809 h 1762090"/>
              <a:gd name="connsiteX11" fmla="*/ 616789 w 1908146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723029 w 1911937"/>
              <a:gd name="connsiteY10" fmla="*/ 1121809 h 1762090"/>
              <a:gd name="connsiteX11" fmla="*/ 616789 w 1911937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895870 w 1911937"/>
              <a:gd name="connsiteY10" fmla="*/ 1121809 h 1762090"/>
              <a:gd name="connsiteX11" fmla="*/ 616789 w 1911937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809450 w 1911937"/>
              <a:gd name="connsiteY10" fmla="*/ 1091592 h 1762090"/>
              <a:gd name="connsiteX11" fmla="*/ 616789 w 1911937"/>
              <a:gd name="connsiteY11" fmla="*/ 810920 h 1762090"/>
              <a:gd name="connsiteX0" fmla="*/ 616789 w 1911937"/>
              <a:gd name="connsiteY0" fmla="*/ 702133 h 1653303"/>
              <a:gd name="connsiteX1" fmla="*/ 406533 w 1911937"/>
              <a:gd name="connsiteY1" fmla="*/ 517094 h 1653303"/>
              <a:gd name="connsiteX2" fmla="*/ 464140 w 1911937"/>
              <a:gd name="connsiteY2" fmla="*/ 42921 h 1653303"/>
              <a:gd name="connsiteX3" fmla="*/ 1239144 w 1911937"/>
              <a:gd name="connsiteY3" fmla="*/ 79730 h 1653303"/>
              <a:gd name="connsiteX4" fmla="*/ 1372507 w 1911937"/>
              <a:gd name="connsiteY4" fmla="*/ 550893 h 1653303"/>
              <a:gd name="connsiteX5" fmla="*/ 1155182 w 1911937"/>
              <a:gd name="connsiteY5" fmla="*/ 973187 h 1653303"/>
              <a:gd name="connsiteX6" fmla="*/ 1906952 w 1911937"/>
              <a:gd name="connsiteY6" fmla="*/ 1200034 h 1653303"/>
              <a:gd name="connsiteX7" fmla="*/ 1409934 w 1911937"/>
              <a:gd name="connsiteY7" fmla="*/ 1543571 h 1653303"/>
              <a:gd name="connsiteX8" fmla="*/ 74985 w 1911937"/>
              <a:gd name="connsiteY8" fmla="*/ 1617047 h 1653303"/>
              <a:gd name="connsiteX9" fmla="*/ 213099 w 1911937"/>
              <a:gd name="connsiteY9" fmla="*/ 1013334 h 1653303"/>
              <a:gd name="connsiteX10" fmla="*/ 809450 w 1911937"/>
              <a:gd name="connsiteY10" fmla="*/ 982805 h 1653303"/>
              <a:gd name="connsiteX11" fmla="*/ 616789 w 1911937"/>
              <a:gd name="connsiteY11" fmla="*/ 702133 h 1653303"/>
              <a:gd name="connsiteX0" fmla="*/ 616789 w 1911937"/>
              <a:gd name="connsiteY0" fmla="*/ 735204 h 1686374"/>
              <a:gd name="connsiteX1" fmla="*/ 406533 w 1911937"/>
              <a:gd name="connsiteY1" fmla="*/ 550165 h 1686374"/>
              <a:gd name="connsiteX2" fmla="*/ 464140 w 1911937"/>
              <a:gd name="connsiteY2" fmla="*/ 75992 h 1686374"/>
              <a:gd name="connsiteX3" fmla="*/ 1239144 w 1911937"/>
              <a:gd name="connsiteY3" fmla="*/ 52368 h 1686374"/>
              <a:gd name="connsiteX4" fmla="*/ 1372507 w 1911937"/>
              <a:gd name="connsiteY4" fmla="*/ 583964 h 1686374"/>
              <a:gd name="connsiteX5" fmla="*/ 1155182 w 1911937"/>
              <a:gd name="connsiteY5" fmla="*/ 1006258 h 1686374"/>
              <a:gd name="connsiteX6" fmla="*/ 1906952 w 1911937"/>
              <a:gd name="connsiteY6" fmla="*/ 1233105 h 1686374"/>
              <a:gd name="connsiteX7" fmla="*/ 1409934 w 1911937"/>
              <a:gd name="connsiteY7" fmla="*/ 1576642 h 1686374"/>
              <a:gd name="connsiteX8" fmla="*/ 74985 w 1911937"/>
              <a:gd name="connsiteY8" fmla="*/ 1650118 h 1686374"/>
              <a:gd name="connsiteX9" fmla="*/ 213099 w 1911937"/>
              <a:gd name="connsiteY9" fmla="*/ 1046405 h 1686374"/>
              <a:gd name="connsiteX10" fmla="*/ 809450 w 1911937"/>
              <a:gd name="connsiteY10" fmla="*/ 1015876 h 1686374"/>
              <a:gd name="connsiteX11" fmla="*/ 616789 w 1911937"/>
              <a:gd name="connsiteY11" fmla="*/ 735204 h 1686374"/>
              <a:gd name="connsiteX0" fmla="*/ 616789 w 1911937"/>
              <a:gd name="connsiteY0" fmla="*/ 764128 h 1715298"/>
              <a:gd name="connsiteX1" fmla="*/ 406533 w 1911937"/>
              <a:gd name="connsiteY1" fmla="*/ 579089 h 1715298"/>
              <a:gd name="connsiteX2" fmla="*/ 464140 w 1911937"/>
              <a:gd name="connsiteY2" fmla="*/ 104916 h 1715298"/>
              <a:gd name="connsiteX3" fmla="*/ 1271551 w 1911937"/>
              <a:gd name="connsiteY3" fmla="*/ 41002 h 1715298"/>
              <a:gd name="connsiteX4" fmla="*/ 1372507 w 1911937"/>
              <a:gd name="connsiteY4" fmla="*/ 612888 h 1715298"/>
              <a:gd name="connsiteX5" fmla="*/ 1155182 w 1911937"/>
              <a:gd name="connsiteY5" fmla="*/ 1035182 h 1715298"/>
              <a:gd name="connsiteX6" fmla="*/ 1906952 w 1911937"/>
              <a:gd name="connsiteY6" fmla="*/ 1262029 h 1715298"/>
              <a:gd name="connsiteX7" fmla="*/ 1409934 w 1911937"/>
              <a:gd name="connsiteY7" fmla="*/ 1605566 h 1715298"/>
              <a:gd name="connsiteX8" fmla="*/ 74985 w 1911937"/>
              <a:gd name="connsiteY8" fmla="*/ 1679042 h 1715298"/>
              <a:gd name="connsiteX9" fmla="*/ 213099 w 1911937"/>
              <a:gd name="connsiteY9" fmla="*/ 1075329 h 1715298"/>
              <a:gd name="connsiteX10" fmla="*/ 809450 w 1911937"/>
              <a:gd name="connsiteY10" fmla="*/ 1044800 h 1715298"/>
              <a:gd name="connsiteX11" fmla="*/ 616789 w 1911937"/>
              <a:gd name="connsiteY11" fmla="*/ 764128 h 1715298"/>
              <a:gd name="connsiteX0" fmla="*/ 681604 w 1911937"/>
              <a:gd name="connsiteY0" fmla="*/ 743983 h 1715298"/>
              <a:gd name="connsiteX1" fmla="*/ 406533 w 1911937"/>
              <a:gd name="connsiteY1" fmla="*/ 579089 h 1715298"/>
              <a:gd name="connsiteX2" fmla="*/ 464140 w 1911937"/>
              <a:gd name="connsiteY2" fmla="*/ 104916 h 1715298"/>
              <a:gd name="connsiteX3" fmla="*/ 1271551 w 1911937"/>
              <a:gd name="connsiteY3" fmla="*/ 41002 h 1715298"/>
              <a:gd name="connsiteX4" fmla="*/ 1372507 w 1911937"/>
              <a:gd name="connsiteY4" fmla="*/ 612888 h 1715298"/>
              <a:gd name="connsiteX5" fmla="*/ 1155182 w 1911937"/>
              <a:gd name="connsiteY5" fmla="*/ 1035182 h 1715298"/>
              <a:gd name="connsiteX6" fmla="*/ 1906952 w 1911937"/>
              <a:gd name="connsiteY6" fmla="*/ 1262029 h 1715298"/>
              <a:gd name="connsiteX7" fmla="*/ 1409934 w 1911937"/>
              <a:gd name="connsiteY7" fmla="*/ 1605566 h 1715298"/>
              <a:gd name="connsiteX8" fmla="*/ 74985 w 1911937"/>
              <a:gd name="connsiteY8" fmla="*/ 1679042 h 1715298"/>
              <a:gd name="connsiteX9" fmla="*/ 213099 w 1911937"/>
              <a:gd name="connsiteY9" fmla="*/ 1075329 h 1715298"/>
              <a:gd name="connsiteX10" fmla="*/ 809450 w 1911937"/>
              <a:gd name="connsiteY10" fmla="*/ 1044800 h 1715298"/>
              <a:gd name="connsiteX11" fmla="*/ 681604 w 1911937"/>
              <a:gd name="connsiteY11" fmla="*/ 743983 h 1715298"/>
              <a:gd name="connsiteX0" fmla="*/ 688619 w 1926316"/>
              <a:gd name="connsiteY0" fmla="*/ 743983 h 1707784"/>
              <a:gd name="connsiteX1" fmla="*/ 413548 w 1926316"/>
              <a:gd name="connsiteY1" fmla="*/ 579089 h 1707784"/>
              <a:gd name="connsiteX2" fmla="*/ 471155 w 1926316"/>
              <a:gd name="connsiteY2" fmla="*/ 104916 h 1707784"/>
              <a:gd name="connsiteX3" fmla="*/ 1278566 w 1926316"/>
              <a:gd name="connsiteY3" fmla="*/ 41002 h 1707784"/>
              <a:gd name="connsiteX4" fmla="*/ 1379522 w 1926316"/>
              <a:gd name="connsiteY4" fmla="*/ 612888 h 1707784"/>
              <a:gd name="connsiteX5" fmla="*/ 1162197 w 1926316"/>
              <a:gd name="connsiteY5" fmla="*/ 1035182 h 1707784"/>
              <a:gd name="connsiteX6" fmla="*/ 1913967 w 1926316"/>
              <a:gd name="connsiteY6" fmla="*/ 1262029 h 1707784"/>
              <a:gd name="connsiteX7" fmla="*/ 1514171 w 1926316"/>
              <a:gd name="connsiteY7" fmla="*/ 1575350 h 1707784"/>
              <a:gd name="connsiteX8" fmla="*/ 82000 w 1926316"/>
              <a:gd name="connsiteY8" fmla="*/ 1679042 h 1707784"/>
              <a:gd name="connsiteX9" fmla="*/ 220114 w 1926316"/>
              <a:gd name="connsiteY9" fmla="*/ 1075329 h 1707784"/>
              <a:gd name="connsiteX10" fmla="*/ 816465 w 1926316"/>
              <a:gd name="connsiteY10" fmla="*/ 1044800 h 1707784"/>
              <a:gd name="connsiteX11" fmla="*/ 688619 w 1926316"/>
              <a:gd name="connsiteY11" fmla="*/ 743983 h 1707784"/>
              <a:gd name="connsiteX0" fmla="*/ 688619 w 1926316"/>
              <a:gd name="connsiteY0" fmla="*/ 743983 h 1702102"/>
              <a:gd name="connsiteX1" fmla="*/ 413548 w 1926316"/>
              <a:gd name="connsiteY1" fmla="*/ 579089 h 1702102"/>
              <a:gd name="connsiteX2" fmla="*/ 471155 w 1926316"/>
              <a:gd name="connsiteY2" fmla="*/ 104916 h 1702102"/>
              <a:gd name="connsiteX3" fmla="*/ 1278566 w 1926316"/>
              <a:gd name="connsiteY3" fmla="*/ 41002 h 1702102"/>
              <a:gd name="connsiteX4" fmla="*/ 1379522 w 1926316"/>
              <a:gd name="connsiteY4" fmla="*/ 612888 h 1702102"/>
              <a:gd name="connsiteX5" fmla="*/ 1162197 w 1926316"/>
              <a:gd name="connsiteY5" fmla="*/ 1035182 h 1702102"/>
              <a:gd name="connsiteX6" fmla="*/ 1913967 w 1926316"/>
              <a:gd name="connsiteY6" fmla="*/ 1262029 h 1702102"/>
              <a:gd name="connsiteX7" fmla="*/ 1514171 w 1926316"/>
              <a:gd name="connsiteY7" fmla="*/ 1575350 h 1702102"/>
              <a:gd name="connsiteX8" fmla="*/ 82000 w 1926316"/>
              <a:gd name="connsiteY8" fmla="*/ 1679042 h 1702102"/>
              <a:gd name="connsiteX9" fmla="*/ 220114 w 1926316"/>
              <a:gd name="connsiteY9" fmla="*/ 1075329 h 1702102"/>
              <a:gd name="connsiteX10" fmla="*/ 816465 w 1926316"/>
              <a:gd name="connsiteY10" fmla="*/ 1044800 h 1702102"/>
              <a:gd name="connsiteX11" fmla="*/ 688619 w 1926316"/>
              <a:gd name="connsiteY11" fmla="*/ 743983 h 1702102"/>
              <a:gd name="connsiteX0" fmla="*/ 735794 w 1973491"/>
              <a:gd name="connsiteY0" fmla="*/ 743983 h 1687857"/>
              <a:gd name="connsiteX1" fmla="*/ 460723 w 1973491"/>
              <a:gd name="connsiteY1" fmla="*/ 579089 h 1687857"/>
              <a:gd name="connsiteX2" fmla="*/ 518330 w 1973491"/>
              <a:gd name="connsiteY2" fmla="*/ 104916 h 1687857"/>
              <a:gd name="connsiteX3" fmla="*/ 1325741 w 1973491"/>
              <a:gd name="connsiteY3" fmla="*/ 41002 h 1687857"/>
              <a:gd name="connsiteX4" fmla="*/ 1426697 w 1973491"/>
              <a:gd name="connsiteY4" fmla="*/ 612888 h 1687857"/>
              <a:gd name="connsiteX5" fmla="*/ 1209372 w 1973491"/>
              <a:gd name="connsiteY5" fmla="*/ 1035182 h 1687857"/>
              <a:gd name="connsiteX6" fmla="*/ 1961142 w 1973491"/>
              <a:gd name="connsiteY6" fmla="*/ 1262029 h 1687857"/>
              <a:gd name="connsiteX7" fmla="*/ 1561346 w 1973491"/>
              <a:gd name="connsiteY7" fmla="*/ 1575350 h 1687857"/>
              <a:gd name="connsiteX8" fmla="*/ 129175 w 1973491"/>
              <a:gd name="connsiteY8" fmla="*/ 1679042 h 1687857"/>
              <a:gd name="connsiteX9" fmla="*/ 267289 w 1973491"/>
              <a:gd name="connsiteY9" fmla="*/ 1075329 h 1687857"/>
              <a:gd name="connsiteX10" fmla="*/ 863640 w 1973491"/>
              <a:gd name="connsiteY10" fmla="*/ 1044800 h 1687857"/>
              <a:gd name="connsiteX11" fmla="*/ 735794 w 1973491"/>
              <a:gd name="connsiteY11" fmla="*/ 743983 h 1687857"/>
              <a:gd name="connsiteX0" fmla="*/ 735794 w 1979698"/>
              <a:gd name="connsiteY0" fmla="*/ 743983 h 1689751"/>
              <a:gd name="connsiteX1" fmla="*/ 460723 w 1979698"/>
              <a:gd name="connsiteY1" fmla="*/ 579089 h 1689751"/>
              <a:gd name="connsiteX2" fmla="*/ 518330 w 1979698"/>
              <a:gd name="connsiteY2" fmla="*/ 104916 h 1689751"/>
              <a:gd name="connsiteX3" fmla="*/ 1325741 w 1979698"/>
              <a:gd name="connsiteY3" fmla="*/ 41002 h 1689751"/>
              <a:gd name="connsiteX4" fmla="*/ 1426697 w 1979698"/>
              <a:gd name="connsiteY4" fmla="*/ 612888 h 1689751"/>
              <a:gd name="connsiteX5" fmla="*/ 1209372 w 1979698"/>
              <a:gd name="connsiteY5" fmla="*/ 1035182 h 1689751"/>
              <a:gd name="connsiteX6" fmla="*/ 1961142 w 1979698"/>
              <a:gd name="connsiteY6" fmla="*/ 1262029 h 1689751"/>
              <a:gd name="connsiteX7" fmla="*/ 1561346 w 1979698"/>
              <a:gd name="connsiteY7" fmla="*/ 1575350 h 1689751"/>
              <a:gd name="connsiteX8" fmla="*/ 129175 w 1979698"/>
              <a:gd name="connsiteY8" fmla="*/ 1679042 h 1689751"/>
              <a:gd name="connsiteX9" fmla="*/ 267289 w 1979698"/>
              <a:gd name="connsiteY9" fmla="*/ 1075329 h 1689751"/>
              <a:gd name="connsiteX10" fmla="*/ 863640 w 1979698"/>
              <a:gd name="connsiteY10" fmla="*/ 1044800 h 1689751"/>
              <a:gd name="connsiteX11" fmla="*/ 735794 w 1979698"/>
              <a:gd name="connsiteY11" fmla="*/ 743983 h 168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79698" h="1689751">
                <a:moveTo>
                  <a:pt x="735794" y="743983"/>
                </a:moveTo>
                <a:cubicBezTo>
                  <a:pt x="668641" y="666365"/>
                  <a:pt x="496967" y="685600"/>
                  <a:pt x="460723" y="579089"/>
                </a:cubicBezTo>
                <a:cubicBezTo>
                  <a:pt x="424479" y="472578"/>
                  <a:pt x="374160" y="194597"/>
                  <a:pt x="518330" y="104916"/>
                </a:cubicBezTo>
                <a:cubicBezTo>
                  <a:pt x="662500" y="15235"/>
                  <a:pt x="1174347" y="-43660"/>
                  <a:pt x="1325741" y="41002"/>
                </a:cubicBezTo>
                <a:cubicBezTo>
                  <a:pt x="1477135" y="125664"/>
                  <a:pt x="1446092" y="447191"/>
                  <a:pt x="1426697" y="612888"/>
                </a:cubicBezTo>
                <a:cubicBezTo>
                  <a:pt x="1407302" y="778585"/>
                  <a:pt x="1120298" y="926992"/>
                  <a:pt x="1209372" y="1035182"/>
                </a:cubicBezTo>
                <a:cubicBezTo>
                  <a:pt x="1298446" y="1143372"/>
                  <a:pt x="1902480" y="1172001"/>
                  <a:pt x="1961142" y="1262029"/>
                </a:cubicBezTo>
                <a:cubicBezTo>
                  <a:pt x="2019804" y="1352057"/>
                  <a:pt x="1953094" y="1525991"/>
                  <a:pt x="1561346" y="1575350"/>
                </a:cubicBezTo>
                <a:cubicBezTo>
                  <a:pt x="1169598" y="1624709"/>
                  <a:pt x="452877" y="1722090"/>
                  <a:pt x="129175" y="1679042"/>
                </a:cubicBezTo>
                <a:cubicBezTo>
                  <a:pt x="-194527" y="1635994"/>
                  <a:pt x="181785" y="1186072"/>
                  <a:pt x="267289" y="1075329"/>
                </a:cubicBezTo>
                <a:cubicBezTo>
                  <a:pt x="352793" y="964586"/>
                  <a:pt x="785556" y="1100024"/>
                  <a:pt x="863640" y="1044800"/>
                </a:cubicBezTo>
                <a:cubicBezTo>
                  <a:pt x="941724" y="989576"/>
                  <a:pt x="802947" y="821601"/>
                  <a:pt x="735794" y="743983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ū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dt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5404441" y="4992393"/>
            <a:ext cx="2828975" cy="1236043"/>
            <a:chOff x="2141644" y="1194313"/>
            <a:chExt cx="1508898" cy="659224"/>
          </a:xfrm>
        </p:grpSpPr>
        <p:cxnSp>
          <p:nvCxnSpPr>
            <p:cNvPr id="72" name="Straight Arrow Connector 71"/>
            <p:cNvCxnSpPr>
              <a:stCxn id="69" idx="7"/>
              <a:endCxn id="70" idx="7"/>
            </p:cNvCxnSpPr>
            <p:nvPr/>
          </p:nvCxnSpPr>
          <p:spPr>
            <a:xfrm>
              <a:off x="2394783" y="1843673"/>
              <a:ext cx="1088628" cy="9864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9" idx="6"/>
              <a:endCxn id="70" idx="6"/>
            </p:cNvCxnSpPr>
            <p:nvPr/>
          </p:nvCxnSpPr>
          <p:spPr>
            <a:xfrm>
              <a:off x="2626827" y="1700384"/>
              <a:ext cx="1023715" cy="12684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9" idx="10"/>
              <a:endCxn id="70" idx="10"/>
            </p:cNvCxnSpPr>
            <p:nvPr/>
          </p:nvCxnSpPr>
          <p:spPr>
            <a:xfrm>
              <a:off x="2183834" y="1553325"/>
              <a:ext cx="1007906" cy="62355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9" idx="2"/>
              <a:endCxn id="70" idx="2"/>
            </p:cNvCxnSpPr>
            <p:nvPr/>
          </p:nvCxnSpPr>
          <p:spPr>
            <a:xfrm flipV="1">
              <a:off x="2141644" y="1194313"/>
              <a:ext cx="905743" cy="34729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69" idx="4"/>
              <a:endCxn id="70" idx="4"/>
            </p:cNvCxnSpPr>
            <p:nvPr/>
          </p:nvCxnSpPr>
          <p:spPr>
            <a:xfrm flipV="1">
              <a:off x="2429941" y="1422047"/>
              <a:ext cx="997180" cy="25698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6914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>
            <a:spLocks/>
          </p:cNvSpPr>
          <p:nvPr/>
        </p:nvSpPr>
        <p:spPr>
          <a:xfrm>
            <a:off x="4957549" y="4572000"/>
            <a:ext cx="1290851" cy="1576413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  <a:gd name="connsiteX0" fmla="*/ 554456 w 1640504"/>
              <a:gd name="connsiteY0" fmla="*/ 653906 h 1524126"/>
              <a:gd name="connsiteX1" fmla="*/ 344200 w 1640504"/>
              <a:gd name="connsiteY1" fmla="*/ 468867 h 1524126"/>
              <a:gd name="connsiteX2" fmla="*/ 478764 w 1640504"/>
              <a:gd name="connsiteY2" fmla="*/ 90379 h 1524126"/>
              <a:gd name="connsiteX3" fmla="*/ 1176811 w 1640504"/>
              <a:gd name="connsiteY3" fmla="*/ 31503 h 1524126"/>
              <a:gd name="connsiteX4" fmla="*/ 1310174 w 1640504"/>
              <a:gd name="connsiteY4" fmla="*/ 502666 h 1524126"/>
              <a:gd name="connsiteX5" fmla="*/ 949735 w 1640504"/>
              <a:gd name="connsiteY5" fmla="*/ 830534 h 1524126"/>
              <a:gd name="connsiteX6" fmla="*/ 1639373 w 1640504"/>
              <a:gd name="connsiteY6" fmla="*/ 1141735 h 1524126"/>
              <a:gd name="connsiteX7" fmla="*/ 1084299 w 1640504"/>
              <a:gd name="connsiteY7" fmla="*/ 1461348 h 1524126"/>
              <a:gd name="connsiteX8" fmla="*/ 66664 w 1640504"/>
              <a:gd name="connsiteY8" fmla="*/ 1478170 h 1524126"/>
              <a:gd name="connsiteX9" fmla="*/ 150766 w 1640504"/>
              <a:gd name="connsiteY9" fmla="*/ 965107 h 1524126"/>
              <a:gd name="connsiteX10" fmla="*/ 579686 w 1640504"/>
              <a:gd name="connsiteY10" fmla="*/ 813712 h 1524126"/>
              <a:gd name="connsiteX11" fmla="*/ 554456 w 1640504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579686 w 1640547"/>
              <a:gd name="connsiteY10" fmla="*/ 813712 h 1524126"/>
              <a:gd name="connsiteX11" fmla="*/ 554456 w 1640547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660696 w 1640547"/>
              <a:gd name="connsiteY10" fmla="*/ 964795 h 1524126"/>
              <a:gd name="connsiteX11" fmla="*/ 554456 w 1640547"/>
              <a:gd name="connsiteY11" fmla="*/ 653906 h 1524126"/>
              <a:gd name="connsiteX0" fmla="*/ 554456 w 1640547"/>
              <a:gd name="connsiteY0" fmla="*/ 810920 h 1681140"/>
              <a:gd name="connsiteX1" fmla="*/ 344200 w 1640547"/>
              <a:gd name="connsiteY1" fmla="*/ 625881 h 1681140"/>
              <a:gd name="connsiteX2" fmla="*/ 336992 w 1640547"/>
              <a:gd name="connsiteY2" fmla="*/ 20769 h 1681140"/>
              <a:gd name="connsiteX3" fmla="*/ 1176811 w 1640547"/>
              <a:gd name="connsiteY3" fmla="*/ 188517 h 1681140"/>
              <a:gd name="connsiteX4" fmla="*/ 1310174 w 1640547"/>
              <a:gd name="connsiteY4" fmla="*/ 659680 h 1681140"/>
              <a:gd name="connsiteX5" fmla="*/ 1233280 w 1640547"/>
              <a:gd name="connsiteY5" fmla="*/ 1081974 h 1681140"/>
              <a:gd name="connsiteX6" fmla="*/ 1639373 w 1640547"/>
              <a:gd name="connsiteY6" fmla="*/ 1298749 h 1681140"/>
              <a:gd name="connsiteX7" fmla="*/ 1084299 w 1640547"/>
              <a:gd name="connsiteY7" fmla="*/ 1618362 h 1681140"/>
              <a:gd name="connsiteX8" fmla="*/ 66664 w 1640547"/>
              <a:gd name="connsiteY8" fmla="*/ 1635184 h 1681140"/>
              <a:gd name="connsiteX9" fmla="*/ 150766 w 1640547"/>
              <a:gd name="connsiteY9" fmla="*/ 1122121 h 1681140"/>
              <a:gd name="connsiteX10" fmla="*/ 660696 w 1640547"/>
              <a:gd name="connsiteY10" fmla="*/ 1121809 h 1681140"/>
              <a:gd name="connsiteX11" fmla="*/ 554456 w 1640547"/>
              <a:gd name="connsiteY11" fmla="*/ 810920 h 1681140"/>
              <a:gd name="connsiteX0" fmla="*/ 561929 w 1646977"/>
              <a:gd name="connsiteY0" fmla="*/ 810920 h 1875350"/>
              <a:gd name="connsiteX1" fmla="*/ 351673 w 1646977"/>
              <a:gd name="connsiteY1" fmla="*/ 625881 h 1875350"/>
              <a:gd name="connsiteX2" fmla="*/ 344465 w 1646977"/>
              <a:gd name="connsiteY2" fmla="*/ 20769 h 1875350"/>
              <a:gd name="connsiteX3" fmla="*/ 1184284 w 1646977"/>
              <a:gd name="connsiteY3" fmla="*/ 188517 h 1875350"/>
              <a:gd name="connsiteX4" fmla="*/ 1317647 w 1646977"/>
              <a:gd name="connsiteY4" fmla="*/ 659680 h 1875350"/>
              <a:gd name="connsiteX5" fmla="*/ 1240753 w 1646977"/>
              <a:gd name="connsiteY5" fmla="*/ 1081974 h 1875350"/>
              <a:gd name="connsiteX6" fmla="*/ 1646846 w 1646977"/>
              <a:gd name="connsiteY6" fmla="*/ 1298749 h 1875350"/>
              <a:gd name="connsiteX7" fmla="*/ 1193037 w 1646977"/>
              <a:gd name="connsiteY7" fmla="*/ 1863874 h 1875350"/>
              <a:gd name="connsiteX8" fmla="*/ 74137 w 1646977"/>
              <a:gd name="connsiteY8" fmla="*/ 1635184 h 1875350"/>
              <a:gd name="connsiteX9" fmla="*/ 158239 w 1646977"/>
              <a:gd name="connsiteY9" fmla="*/ 1122121 h 1875350"/>
              <a:gd name="connsiteX10" fmla="*/ 668169 w 1646977"/>
              <a:gd name="connsiteY10" fmla="*/ 1121809 h 1875350"/>
              <a:gd name="connsiteX11" fmla="*/ 561929 w 1646977"/>
              <a:gd name="connsiteY11" fmla="*/ 810920 h 187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6977" h="1875350">
                <a:moveTo>
                  <a:pt x="561929" y="810920"/>
                </a:moveTo>
                <a:cubicBezTo>
                  <a:pt x="509180" y="728265"/>
                  <a:pt x="387917" y="757573"/>
                  <a:pt x="351673" y="625881"/>
                </a:cubicBezTo>
                <a:cubicBezTo>
                  <a:pt x="315429" y="494189"/>
                  <a:pt x="205697" y="93663"/>
                  <a:pt x="344465" y="20769"/>
                </a:cubicBezTo>
                <a:cubicBezTo>
                  <a:pt x="483233" y="-52125"/>
                  <a:pt x="1022087" y="82032"/>
                  <a:pt x="1184284" y="188517"/>
                </a:cubicBezTo>
                <a:cubicBezTo>
                  <a:pt x="1346481" y="295002"/>
                  <a:pt x="1308235" y="510770"/>
                  <a:pt x="1317647" y="659680"/>
                </a:cubicBezTo>
                <a:cubicBezTo>
                  <a:pt x="1327059" y="808590"/>
                  <a:pt x="1185887" y="975463"/>
                  <a:pt x="1240753" y="1081974"/>
                </a:cubicBezTo>
                <a:cubicBezTo>
                  <a:pt x="1295619" y="1188485"/>
                  <a:pt x="1654799" y="1168432"/>
                  <a:pt x="1646846" y="1298749"/>
                </a:cubicBezTo>
                <a:cubicBezTo>
                  <a:pt x="1638893" y="1429066"/>
                  <a:pt x="1455155" y="1807802"/>
                  <a:pt x="1193037" y="1863874"/>
                </a:cubicBezTo>
                <a:cubicBezTo>
                  <a:pt x="930919" y="1919946"/>
                  <a:pt x="246603" y="1758809"/>
                  <a:pt x="74137" y="1635184"/>
                </a:cubicBezTo>
                <a:cubicBezTo>
                  <a:pt x="-98329" y="1511559"/>
                  <a:pt x="72735" y="1232864"/>
                  <a:pt x="158239" y="1122121"/>
                </a:cubicBezTo>
                <a:cubicBezTo>
                  <a:pt x="243743" y="1011378"/>
                  <a:pt x="600887" y="1172274"/>
                  <a:pt x="668169" y="1121809"/>
                </a:cubicBezTo>
                <a:cubicBezTo>
                  <a:pt x="735451" y="1071344"/>
                  <a:pt x="614678" y="893575"/>
                  <a:pt x="561929" y="810920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(t)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Viscous-flow physical model: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How much have we flowed from our </a:t>
            </a:r>
            <a:r>
              <a:rPr lang="en-US" i="1" dirty="0"/>
              <a:t>immediately previous</a:t>
            </a:r>
            <a:r>
              <a:rPr lang="en-US" dirty="0"/>
              <a:t> simulation state?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Simulation calculates the physical model’s resistance to deformation based on the </a:t>
            </a:r>
            <a:r>
              <a:rPr lang="en-US" i="1" dirty="0"/>
              <a:t>incremental </a:t>
            </a:r>
            <a:r>
              <a:rPr lang="en-US" dirty="0"/>
              <a:t>deformation from time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/>
              <a:t>=(now-</a:t>
            </a:r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/>
              <a:t>) to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/>
              <a:t>=now.</a:t>
            </a:r>
          </a:p>
          <a:p>
            <a:pPr>
              <a:lnSpc>
                <a:spcPct val="110000"/>
              </a:lnSpc>
            </a:pPr>
            <a:r>
              <a:rPr lang="en-US" dirty="0"/>
              <a:t>T is the aggregate flow of 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), based on accumulated optical flow (i.e. velocity)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):</a:t>
            </a:r>
            <a:endParaRPr lang="en-US" i="1" baseline="-25000" dirty="0">
              <a:latin typeface="Times New Roman"/>
              <a:cs typeface="Times New Roman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) = 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 +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)</a:t>
            </a:r>
            <a:endParaRPr lang="en-US" i="1" dirty="0">
              <a:latin typeface="Times New Roman"/>
              <a:cs typeface="Times New Roman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( 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=</a:t>
            </a:r>
            <a:r>
              <a:rPr lang="en-US" i="1" dirty="0" err="1">
                <a:latin typeface="Times New Roman"/>
                <a:cs typeface="Times New Roman"/>
              </a:rPr>
              <a:t>t</a:t>
            </a:r>
            <a:r>
              <a:rPr lang="en-US" i="1" baseline="-25000" dirty="0" err="1">
                <a:latin typeface="Times New Roman"/>
                <a:cs typeface="Times New Roman"/>
              </a:rPr>
              <a:t>final</a:t>
            </a:r>
            <a:r>
              <a:rPr lang="en-US" dirty="0">
                <a:latin typeface="Times New Roman"/>
                <a:cs typeface="Times New Roman"/>
              </a:rPr>
              <a:t>) ) ~</a:t>
            </a:r>
            <a:r>
              <a:rPr lang="en-US" i="1" dirty="0">
                <a:latin typeface="Times New Roman"/>
                <a:cs typeface="Times New Roman"/>
              </a:rPr>
              <a:t> B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Deformation at time </a:t>
            </a:r>
            <a:r>
              <a:rPr lang="en-US" sz="2400" i="1" dirty="0">
                <a:latin typeface="Times New Roman"/>
                <a:cs typeface="Times New Roman"/>
              </a:rPr>
              <a:t>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r>
              <a:rPr lang="en-US" sz="2400" dirty="0"/>
              <a:t>Deformation at time </a:t>
            </a:r>
            <a:r>
              <a:rPr lang="en-US" sz="2400" i="1" dirty="0">
                <a:latin typeface="Times New Roman"/>
                <a:cs typeface="Times New Roman"/>
              </a:rPr>
              <a:t>t </a:t>
            </a:r>
            <a:r>
              <a:rPr lang="en-US" sz="2400" dirty="0">
                <a:latin typeface="Times New Roman"/>
                <a:cs typeface="Times New Roman"/>
              </a:rPr>
              <a:t>+ </a:t>
            </a:r>
            <a:r>
              <a:rPr lang="en-US" sz="2400" i="1" dirty="0" err="1">
                <a:latin typeface="Times New Roman"/>
                <a:cs typeface="Times New Roman"/>
              </a:rPr>
              <a:t>dt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Eulerian</a:t>
            </a:r>
            <a:r>
              <a:rPr lang="en-US" dirty="0"/>
              <a:t> View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>
          <a:xfrm>
            <a:off x="5029200" y="2474169"/>
            <a:ext cx="1285778" cy="1285875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0504" h="1529718">
                <a:moveTo>
                  <a:pt x="554456" y="659498"/>
                </a:moveTo>
                <a:cubicBezTo>
                  <a:pt x="515208" y="602024"/>
                  <a:pt x="356815" y="568380"/>
                  <a:pt x="344200" y="474459"/>
                </a:cubicBezTo>
                <a:cubicBezTo>
                  <a:pt x="331585" y="380538"/>
                  <a:pt x="339996" y="168865"/>
                  <a:pt x="478764" y="95971"/>
                </a:cubicBezTo>
                <a:cubicBezTo>
                  <a:pt x="617532" y="23077"/>
                  <a:pt x="1061871" y="-44210"/>
                  <a:pt x="1176811" y="37095"/>
                </a:cubicBezTo>
                <a:cubicBezTo>
                  <a:pt x="1291751" y="118400"/>
                  <a:pt x="1206247" y="450628"/>
                  <a:pt x="1168401" y="583800"/>
                </a:cubicBezTo>
                <a:cubicBezTo>
                  <a:pt x="1130555" y="716972"/>
                  <a:pt x="871240" y="742205"/>
                  <a:pt x="949735" y="836126"/>
                </a:cubicBezTo>
                <a:cubicBezTo>
                  <a:pt x="1028230" y="930047"/>
                  <a:pt x="1616946" y="1042191"/>
                  <a:pt x="1639373" y="1147327"/>
                </a:cubicBezTo>
                <a:cubicBezTo>
                  <a:pt x="1661800" y="1252463"/>
                  <a:pt x="1346417" y="1410868"/>
                  <a:pt x="1084299" y="1466940"/>
                </a:cubicBezTo>
                <a:cubicBezTo>
                  <a:pt x="822181" y="1523012"/>
                  <a:pt x="222253" y="1566469"/>
                  <a:pt x="66664" y="1483762"/>
                </a:cubicBezTo>
                <a:cubicBezTo>
                  <a:pt x="-88925" y="1401055"/>
                  <a:pt x="65262" y="1081442"/>
                  <a:pt x="150766" y="970699"/>
                </a:cubicBezTo>
                <a:cubicBezTo>
                  <a:pt x="236270" y="859956"/>
                  <a:pt x="512404" y="869769"/>
                  <a:pt x="579686" y="819304"/>
                </a:cubicBezTo>
                <a:cubicBezTo>
                  <a:pt x="646968" y="768839"/>
                  <a:pt x="593704" y="716972"/>
                  <a:pt x="554456" y="659498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>
                <a:solidFill>
                  <a:srgbClr val="000000"/>
                </a:solidFill>
                <a:latin typeface="Times New Roman"/>
                <a:cs typeface="Times New Roman"/>
              </a:rPr>
              <a:t>x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>
          <a:xfrm>
            <a:off x="6781800" y="2362200"/>
            <a:ext cx="1290851" cy="1576413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  <a:gd name="connsiteX0" fmla="*/ 554456 w 1640504"/>
              <a:gd name="connsiteY0" fmla="*/ 653906 h 1524126"/>
              <a:gd name="connsiteX1" fmla="*/ 344200 w 1640504"/>
              <a:gd name="connsiteY1" fmla="*/ 468867 h 1524126"/>
              <a:gd name="connsiteX2" fmla="*/ 478764 w 1640504"/>
              <a:gd name="connsiteY2" fmla="*/ 90379 h 1524126"/>
              <a:gd name="connsiteX3" fmla="*/ 1176811 w 1640504"/>
              <a:gd name="connsiteY3" fmla="*/ 31503 h 1524126"/>
              <a:gd name="connsiteX4" fmla="*/ 1310174 w 1640504"/>
              <a:gd name="connsiteY4" fmla="*/ 502666 h 1524126"/>
              <a:gd name="connsiteX5" fmla="*/ 949735 w 1640504"/>
              <a:gd name="connsiteY5" fmla="*/ 830534 h 1524126"/>
              <a:gd name="connsiteX6" fmla="*/ 1639373 w 1640504"/>
              <a:gd name="connsiteY6" fmla="*/ 1141735 h 1524126"/>
              <a:gd name="connsiteX7" fmla="*/ 1084299 w 1640504"/>
              <a:gd name="connsiteY7" fmla="*/ 1461348 h 1524126"/>
              <a:gd name="connsiteX8" fmla="*/ 66664 w 1640504"/>
              <a:gd name="connsiteY8" fmla="*/ 1478170 h 1524126"/>
              <a:gd name="connsiteX9" fmla="*/ 150766 w 1640504"/>
              <a:gd name="connsiteY9" fmla="*/ 965107 h 1524126"/>
              <a:gd name="connsiteX10" fmla="*/ 579686 w 1640504"/>
              <a:gd name="connsiteY10" fmla="*/ 813712 h 1524126"/>
              <a:gd name="connsiteX11" fmla="*/ 554456 w 1640504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579686 w 1640547"/>
              <a:gd name="connsiteY10" fmla="*/ 813712 h 1524126"/>
              <a:gd name="connsiteX11" fmla="*/ 554456 w 1640547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660696 w 1640547"/>
              <a:gd name="connsiteY10" fmla="*/ 964795 h 1524126"/>
              <a:gd name="connsiteX11" fmla="*/ 554456 w 1640547"/>
              <a:gd name="connsiteY11" fmla="*/ 653906 h 1524126"/>
              <a:gd name="connsiteX0" fmla="*/ 554456 w 1640547"/>
              <a:gd name="connsiteY0" fmla="*/ 810920 h 1681140"/>
              <a:gd name="connsiteX1" fmla="*/ 344200 w 1640547"/>
              <a:gd name="connsiteY1" fmla="*/ 625881 h 1681140"/>
              <a:gd name="connsiteX2" fmla="*/ 336992 w 1640547"/>
              <a:gd name="connsiteY2" fmla="*/ 20769 h 1681140"/>
              <a:gd name="connsiteX3" fmla="*/ 1176811 w 1640547"/>
              <a:gd name="connsiteY3" fmla="*/ 188517 h 1681140"/>
              <a:gd name="connsiteX4" fmla="*/ 1310174 w 1640547"/>
              <a:gd name="connsiteY4" fmla="*/ 659680 h 1681140"/>
              <a:gd name="connsiteX5" fmla="*/ 1233280 w 1640547"/>
              <a:gd name="connsiteY5" fmla="*/ 1081974 h 1681140"/>
              <a:gd name="connsiteX6" fmla="*/ 1639373 w 1640547"/>
              <a:gd name="connsiteY6" fmla="*/ 1298749 h 1681140"/>
              <a:gd name="connsiteX7" fmla="*/ 1084299 w 1640547"/>
              <a:gd name="connsiteY7" fmla="*/ 1618362 h 1681140"/>
              <a:gd name="connsiteX8" fmla="*/ 66664 w 1640547"/>
              <a:gd name="connsiteY8" fmla="*/ 1635184 h 1681140"/>
              <a:gd name="connsiteX9" fmla="*/ 150766 w 1640547"/>
              <a:gd name="connsiteY9" fmla="*/ 1122121 h 1681140"/>
              <a:gd name="connsiteX10" fmla="*/ 660696 w 1640547"/>
              <a:gd name="connsiteY10" fmla="*/ 1121809 h 1681140"/>
              <a:gd name="connsiteX11" fmla="*/ 554456 w 1640547"/>
              <a:gd name="connsiteY11" fmla="*/ 810920 h 1681140"/>
              <a:gd name="connsiteX0" fmla="*/ 561929 w 1646977"/>
              <a:gd name="connsiteY0" fmla="*/ 810920 h 1875350"/>
              <a:gd name="connsiteX1" fmla="*/ 351673 w 1646977"/>
              <a:gd name="connsiteY1" fmla="*/ 625881 h 1875350"/>
              <a:gd name="connsiteX2" fmla="*/ 344465 w 1646977"/>
              <a:gd name="connsiteY2" fmla="*/ 20769 h 1875350"/>
              <a:gd name="connsiteX3" fmla="*/ 1184284 w 1646977"/>
              <a:gd name="connsiteY3" fmla="*/ 188517 h 1875350"/>
              <a:gd name="connsiteX4" fmla="*/ 1317647 w 1646977"/>
              <a:gd name="connsiteY4" fmla="*/ 659680 h 1875350"/>
              <a:gd name="connsiteX5" fmla="*/ 1240753 w 1646977"/>
              <a:gd name="connsiteY5" fmla="*/ 1081974 h 1875350"/>
              <a:gd name="connsiteX6" fmla="*/ 1646846 w 1646977"/>
              <a:gd name="connsiteY6" fmla="*/ 1298749 h 1875350"/>
              <a:gd name="connsiteX7" fmla="*/ 1193037 w 1646977"/>
              <a:gd name="connsiteY7" fmla="*/ 1863874 h 1875350"/>
              <a:gd name="connsiteX8" fmla="*/ 74137 w 1646977"/>
              <a:gd name="connsiteY8" fmla="*/ 1635184 h 1875350"/>
              <a:gd name="connsiteX9" fmla="*/ 158239 w 1646977"/>
              <a:gd name="connsiteY9" fmla="*/ 1122121 h 1875350"/>
              <a:gd name="connsiteX10" fmla="*/ 668169 w 1646977"/>
              <a:gd name="connsiteY10" fmla="*/ 1121809 h 1875350"/>
              <a:gd name="connsiteX11" fmla="*/ 561929 w 1646977"/>
              <a:gd name="connsiteY11" fmla="*/ 810920 h 187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6977" h="1875350">
                <a:moveTo>
                  <a:pt x="561929" y="810920"/>
                </a:moveTo>
                <a:cubicBezTo>
                  <a:pt x="509180" y="728265"/>
                  <a:pt x="387917" y="757573"/>
                  <a:pt x="351673" y="625881"/>
                </a:cubicBezTo>
                <a:cubicBezTo>
                  <a:pt x="315429" y="494189"/>
                  <a:pt x="205697" y="93663"/>
                  <a:pt x="344465" y="20769"/>
                </a:cubicBezTo>
                <a:cubicBezTo>
                  <a:pt x="483233" y="-52125"/>
                  <a:pt x="1022087" y="82032"/>
                  <a:pt x="1184284" y="188517"/>
                </a:cubicBezTo>
                <a:cubicBezTo>
                  <a:pt x="1346481" y="295002"/>
                  <a:pt x="1308235" y="510770"/>
                  <a:pt x="1317647" y="659680"/>
                </a:cubicBezTo>
                <a:cubicBezTo>
                  <a:pt x="1327059" y="808590"/>
                  <a:pt x="1185887" y="975463"/>
                  <a:pt x="1240753" y="1081974"/>
                </a:cubicBezTo>
                <a:cubicBezTo>
                  <a:pt x="1295619" y="1188485"/>
                  <a:pt x="1654799" y="1168432"/>
                  <a:pt x="1646846" y="1298749"/>
                </a:cubicBezTo>
                <a:cubicBezTo>
                  <a:pt x="1638893" y="1429066"/>
                  <a:pt x="1455155" y="1807802"/>
                  <a:pt x="1193037" y="1863874"/>
                </a:cubicBezTo>
                <a:cubicBezTo>
                  <a:pt x="930919" y="1919946"/>
                  <a:pt x="246603" y="1758809"/>
                  <a:pt x="74137" y="1635184"/>
                </a:cubicBezTo>
                <a:cubicBezTo>
                  <a:pt x="-98329" y="1511559"/>
                  <a:pt x="72735" y="1232864"/>
                  <a:pt x="158239" y="1122121"/>
                </a:cubicBezTo>
                <a:cubicBezTo>
                  <a:pt x="243743" y="1011378"/>
                  <a:pt x="600887" y="1172274"/>
                  <a:pt x="668169" y="1121809"/>
                </a:cubicBezTo>
                <a:cubicBezTo>
                  <a:pt x="735451" y="1071344"/>
                  <a:pt x="614678" y="893575"/>
                  <a:pt x="561929" y="810920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(t)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404441" y="2379658"/>
            <a:ext cx="2668107" cy="1549308"/>
            <a:chOff x="2141650" y="1020051"/>
            <a:chExt cx="1423098" cy="826297"/>
          </a:xfrm>
        </p:grpSpPr>
        <p:cxnSp>
          <p:nvCxnSpPr>
            <p:cNvPr id="17" name="Straight Arrow Connector 16"/>
            <p:cNvCxnSpPr>
              <a:stCxn id="8" idx="7"/>
              <a:endCxn id="13" idx="7"/>
            </p:cNvCxnSpPr>
            <p:nvPr/>
          </p:nvCxnSpPr>
          <p:spPr>
            <a:xfrm>
              <a:off x="2394789" y="1728112"/>
              <a:ext cx="980247" cy="118236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8" idx="6"/>
              <a:endCxn id="13" idx="6"/>
            </p:cNvCxnSpPr>
            <p:nvPr/>
          </p:nvCxnSpPr>
          <p:spPr>
            <a:xfrm>
              <a:off x="2626834" y="1584824"/>
              <a:ext cx="937914" cy="8169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8" idx="10"/>
              <a:endCxn id="13" idx="10"/>
            </p:cNvCxnSpPr>
            <p:nvPr/>
          </p:nvCxnSpPr>
          <p:spPr>
            <a:xfrm>
              <a:off x="2183840" y="1437765"/>
              <a:ext cx="971780" cy="75902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2"/>
              <a:endCxn id="13" idx="2"/>
            </p:cNvCxnSpPr>
            <p:nvPr/>
          </p:nvCxnSpPr>
          <p:spPr>
            <a:xfrm flipV="1">
              <a:off x="2141650" y="1020051"/>
              <a:ext cx="878648" cy="93431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4"/>
              <a:endCxn id="13" idx="4"/>
            </p:cNvCxnSpPr>
            <p:nvPr/>
          </p:nvCxnSpPr>
          <p:spPr>
            <a:xfrm flipV="1">
              <a:off x="2429948" y="1306487"/>
              <a:ext cx="997182" cy="25698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Freeform 69"/>
          <p:cNvSpPr>
            <a:spLocks/>
          </p:cNvSpPr>
          <p:nvPr/>
        </p:nvSpPr>
        <p:spPr>
          <a:xfrm>
            <a:off x="6696331" y="4687534"/>
            <a:ext cx="1551628" cy="1420399"/>
          </a:xfrm>
          <a:custGeom>
            <a:avLst/>
            <a:gdLst>
              <a:gd name="connsiteX0" fmla="*/ 554456 w 1640504"/>
              <a:gd name="connsiteY0" fmla="*/ 659498 h 1529718"/>
              <a:gd name="connsiteX1" fmla="*/ 344200 w 1640504"/>
              <a:gd name="connsiteY1" fmla="*/ 474459 h 1529718"/>
              <a:gd name="connsiteX2" fmla="*/ 478764 w 1640504"/>
              <a:gd name="connsiteY2" fmla="*/ 95971 h 1529718"/>
              <a:gd name="connsiteX3" fmla="*/ 1176811 w 1640504"/>
              <a:gd name="connsiteY3" fmla="*/ 37095 h 1529718"/>
              <a:gd name="connsiteX4" fmla="*/ 1168401 w 1640504"/>
              <a:gd name="connsiteY4" fmla="*/ 583800 h 1529718"/>
              <a:gd name="connsiteX5" fmla="*/ 949735 w 1640504"/>
              <a:gd name="connsiteY5" fmla="*/ 836126 h 1529718"/>
              <a:gd name="connsiteX6" fmla="*/ 1639373 w 1640504"/>
              <a:gd name="connsiteY6" fmla="*/ 1147327 h 1529718"/>
              <a:gd name="connsiteX7" fmla="*/ 1084299 w 1640504"/>
              <a:gd name="connsiteY7" fmla="*/ 1466940 h 1529718"/>
              <a:gd name="connsiteX8" fmla="*/ 66664 w 1640504"/>
              <a:gd name="connsiteY8" fmla="*/ 1483762 h 1529718"/>
              <a:gd name="connsiteX9" fmla="*/ 150766 w 1640504"/>
              <a:gd name="connsiteY9" fmla="*/ 970699 h 1529718"/>
              <a:gd name="connsiteX10" fmla="*/ 579686 w 1640504"/>
              <a:gd name="connsiteY10" fmla="*/ 819304 h 1529718"/>
              <a:gd name="connsiteX11" fmla="*/ 554456 w 1640504"/>
              <a:gd name="connsiteY11" fmla="*/ 659498 h 1529718"/>
              <a:gd name="connsiteX0" fmla="*/ 554456 w 1640504"/>
              <a:gd name="connsiteY0" fmla="*/ 653906 h 1524126"/>
              <a:gd name="connsiteX1" fmla="*/ 344200 w 1640504"/>
              <a:gd name="connsiteY1" fmla="*/ 468867 h 1524126"/>
              <a:gd name="connsiteX2" fmla="*/ 478764 w 1640504"/>
              <a:gd name="connsiteY2" fmla="*/ 90379 h 1524126"/>
              <a:gd name="connsiteX3" fmla="*/ 1176811 w 1640504"/>
              <a:gd name="connsiteY3" fmla="*/ 31503 h 1524126"/>
              <a:gd name="connsiteX4" fmla="*/ 1310174 w 1640504"/>
              <a:gd name="connsiteY4" fmla="*/ 502666 h 1524126"/>
              <a:gd name="connsiteX5" fmla="*/ 949735 w 1640504"/>
              <a:gd name="connsiteY5" fmla="*/ 830534 h 1524126"/>
              <a:gd name="connsiteX6" fmla="*/ 1639373 w 1640504"/>
              <a:gd name="connsiteY6" fmla="*/ 1141735 h 1524126"/>
              <a:gd name="connsiteX7" fmla="*/ 1084299 w 1640504"/>
              <a:gd name="connsiteY7" fmla="*/ 1461348 h 1524126"/>
              <a:gd name="connsiteX8" fmla="*/ 66664 w 1640504"/>
              <a:gd name="connsiteY8" fmla="*/ 1478170 h 1524126"/>
              <a:gd name="connsiteX9" fmla="*/ 150766 w 1640504"/>
              <a:gd name="connsiteY9" fmla="*/ 965107 h 1524126"/>
              <a:gd name="connsiteX10" fmla="*/ 579686 w 1640504"/>
              <a:gd name="connsiteY10" fmla="*/ 813712 h 1524126"/>
              <a:gd name="connsiteX11" fmla="*/ 554456 w 1640504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579686 w 1640547"/>
              <a:gd name="connsiteY10" fmla="*/ 813712 h 1524126"/>
              <a:gd name="connsiteX11" fmla="*/ 554456 w 1640547"/>
              <a:gd name="connsiteY11" fmla="*/ 653906 h 1524126"/>
              <a:gd name="connsiteX0" fmla="*/ 554456 w 1640547"/>
              <a:gd name="connsiteY0" fmla="*/ 653906 h 1524126"/>
              <a:gd name="connsiteX1" fmla="*/ 344200 w 1640547"/>
              <a:gd name="connsiteY1" fmla="*/ 468867 h 1524126"/>
              <a:gd name="connsiteX2" fmla="*/ 478764 w 1640547"/>
              <a:gd name="connsiteY2" fmla="*/ 90379 h 1524126"/>
              <a:gd name="connsiteX3" fmla="*/ 1176811 w 1640547"/>
              <a:gd name="connsiteY3" fmla="*/ 31503 h 1524126"/>
              <a:gd name="connsiteX4" fmla="*/ 1310174 w 1640547"/>
              <a:gd name="connsiteY4" fmla="*/ 502666 h 1524126"/>
              <a:gd name="connsiteX5" fmla="*/ 1233280 w 1640547"/>
              <a:gd name="connsiteY5" fmla="*/ 924960 h 1524126"/>
              <a:gd name="connsiteX6" fmla="*/ 1639373 w 1640547"/>
              <a:gd name="connsiteY6" fmla="*/ 1141735 h 1524126"/>
              <a:gd name="connsiteX7" fmla="*/ 1084299 w 1640547"/>
              <a:gd name="connsiteY7" fmla="*/ 1461348 h 1524126"/>
              <a:gd name="connsiteX8" fmla="*/ 66664 w 1640547"/>
              <a:gd name="connsiteY8" fmla="*/ 1478170 h 1524126"/>
              <a:gd name="connsiteX9" fmla="*/ 150766 w 1640547"/>
              <a:gd name="connsiteY9" fmla="*/ 965107 h 1524126"/>
              <a:gd name="connsiteX10" fmla="*/ 660696 w 1640547"/>
              <a:gd name="connsiteY10" fmla="*/ 964795 h 1524126"/>
              <a:gd name="connsiteX11" fmla="*/ 554456 w 1640547"/>
              <a:gd name="connsiteY11" fmla="*/ 653906 h 1524126"/>
              <a:gd name="connsiteX0" fmla="*/ 554456 w 1640547"/>
              <a:gd name="connsiteY0" fmla="*/ 810920 h 1681140"/>
              <a:gd name="connsiteX1" fmla="*/ 344200 w 1640547"/>
              <a:gd name="connsiteY1" fmla="*/ 625881 h 1681140"/>
              <a:gd name="connsiteX2" fmla="*/ 336992 w 1640547"/>
              <a:gd name="connsiteY2" fmla="*/ 20769 h 1681140"/>
              <a:gd name="connsiteX3" fmla="*/ 1176811 w 1640547"/>
              <a:gd name="connsiteY3" fmla="*/ 188517 h 1681140"/>
              <a:gd name="connsiteX4" fmla="*/ 1310174 w 1640547"/>
              <a:gd name="connsiteY4" fmla="*/ 659680 h 1681140"/>
              <a:gd name="connsiteX5" fmla="*/ 1233280 w 1640547"/>
              <a:gd name="connsiteY5" fmla="*/ 1081974 h 1681140"/>
              <a:gd name="connsiteX6" fmla="*/ 1639373 w 1640547"/>
              <a:gd name="connsiteY6" fmla="*/ 1298749 h 1681140"/>
              <a:gd name="connsiteX7" fmla="*/ 1084299 w 1640547"/>
              <a:gd name="connsiteY7" fmla="*/ 1618362 h 1681140"/>
              <a:gd name="connsiteX8" fmla="*/ 66664 w 1640547"/>
              <a:gd name="connsiteY8" fmla="*/ 1635184 h 1681140"/>
              <a:gd name="connsiteX9" fmla="*/ 150766 w 1640547"/>
              <a:gd name="connsiteY9" fmla="*/ 1122121 h 1681140"/>
              <a:gd name="connsiteX10" fmla="*/ 660696 w 1640547"/>
              <a:gd name="connsiteY10" fmla="*/ 1121809 h 1681140"/>
              <a:gd name="connsiteX11" fmla="*/ 554456 w 1640547"/>
              <a:gd name="connsiteY11" fmla="*/ 810920 h 1681140"/>
              <a:gd name="connsiteX0" fmla="*/ 561929 w 1646977"/>
              <a:gd name="connsiteY0" fmla="*/ 810920 h 1875350"/>
              <a:gd name="connsiteX1" fmla="*/ 351673 w 1646977"/>
              <a:gd name="connsiteY1" fmla="*/ 625881 h 1875350"/>
              <a:gd name="connsiteX2" fmla="*/ 344465 w 1646977"/>
              <a:gd name="connsiteY2" fmla="*/ 20769 h 1875350"/>
              <a:gd name="connsiteX3" fmla="*/ 1184284 w 1646977"/>
              <a:gd name="connsiteY3" fmla="*/ 188517 h 1875350"/>
              <a:gd name="connsiteX4" fmla="*/ 1317647 w 1646977"/>
              <a:gd name="connsiteY4" fmla="*/ 659680 h 1875350"/>
              <a:gd name="connsiteX5" fmla="*/ 1240753 w 1646977"/>
              <a:gd name="connsiteY5" fmla="*/ 1081974 h 1875350"/>
              <a:gd name="connsiteX6" fmla="*/ 1646846 w 1646977"/>
              <a:gd name="connsiteY6" fmla="*/ 1298749 h 1875350"/>
              <a:gd name="connsiteX7" fmla="*/ 1193037 w 1646977"/>
              <a:gd name="connsiteY7" fmla="*/ 1863874 h 1875350"/>
              <a:gd name="connsiteX8" fmla="*/ 74137 w 1646977"/>
              <a:gd name="connsiteY8" fmla="*/ 1635184 h 1875350"/>
              <a:gd name="connsiteX9" fmla="*/ 158239 w 1646977"/>
              <a:gd name="connsiteY9" fmla="*/ 1122121 h 1875350"/>
              <a:gd name="connsiteX10" fmla="*/ 668169 w 1646977"/>
              <a:gd name="connsiteY10" fmla="*/ 1121809 h 1875350"/>
              <a:gd name="connsiteX11" fmla="*/ 561929 w 1646977"/>
              <a:gd name="connsiteY11" fmla="*/ 810920 h 1875350"/>
              <a:gd name="connsiteX0" fmla="*/ 561930 w 1776576"/>
              <a:gd name="connsiteY0" fmla="*/ 810920 h 1874317"/>
              <a:gd name="connsiteX1" fmla="*/ 351674 w 1776576"/>
              <a:gd name="connsiteY1" fmla="*/ 625881 h 1874317"/>
              <a:gd name="connsiteX2" fmla="*/ 344466 w 1776576"/>
              <a:gd name="connsiteY2" fmla="*/ 20769 h 1874317"/>
              <a:gd name="connsiteX3" fmla="*/ 1184285 w 1776576"/>
              <a:gd name="connsiteY3" fmla="*/ 188517 h 1874317"/>
              <a:gd name="connsiteX4" fmla="*/ 1317648 w 1776576"/>
              <a:gd name="connsiteY4" fmla="*/ 659680 h 1874317"/>
              <a:gd name="connsiteX5" fmla="*/ 1240754 w 1776576"/>
              <a:gd name="connsiteY5" fmla="*/ 1081974 h 1874317"/>
              <a:gd name="connsiteX6" fmla="*/ 1776476 w 1776576"/>
              <a:gd name="connsiteY6" fmla="*/ 1318894 h 1874317"/>
              <a:gd name="connsiteX7" fmla="*/ 1193038 w 1776576"/>
              <a:gd name="connsiteY7" fmla="*/ 1863874 h 1874317"/>
              <a:gd name="connsiteX8" fmla="*/ 74138 w 1776576"/>
              <a:gd name="connsiteY8" fmla="*/ 1635184 h 1874317"/>
              <a:gd name="connsiteX9" fmla="*/ 158240 w 1776576"/>
              <a:gd name="connsiteY9" fmla="*/ 1122121 h 1874317"/>
              <a:gd name="connsiteX10" fmla="*/ 668170 w 1776576"/>
              <a:gd name="connsiteY10" fmla="*/ 1121809 h 1874317"/>
              <a:gd name="connsiteX11" fmla="*/ 561930 w 1776576"/>
              <a:gd name="connsiteY11" fmla="*/ 810920 h 1874317"/>
              <a:gd name="connsiteX0" fmla="*/ 605158 w 1819804"/>
              <a:gd name="connsiteY0" fmla="*/ 810920 h 1888303"/>
              <a:gd name="connsiteX1" fmla="*/ 394902 w 1819804"/>
              <a:gd name="connsiteY1" fmla="*/ 625881 h 1888303"/>
              <a:gd name="connsiteX2" fmla="*/ 387694 w 1819804"/>
              <a:gd name="connsiteY2" fmla="*/ 20769 h 1888303"/>
              <a:gd name="connsiteX3" fmla="*/ 1227513 w 1819804"/>
              <a:gd name="connsiteY3" fmla="*/ 188517 h 1888303"/>
              <a:gd name="connsiteX4" fmla="*/ 1360876 w 1819804"/>
              <a:gd name="connsiteY4" fmla="*/ 659680 h 1888303"/>
              <a:gd name="connsiteX5" fmla="*/ 1283982 w 1819804"/>
              <a:gd name="connsiteY5" fmla="*/ 1081974 h 1888303"/>
              <a:gd name="connsiteX6" fmla="*/ 1819704 w 1819804"/>
              <a:gd name="connsiteY6" fmla="*/ 1318894 h 1888303"/>
              <a:gd name="connsiteX7" fmla="*/ 1236266 w 1819804"/>
              <a:gd name="connsiteY7" fmla="*/ 1863874 h 1888303"/>
              <a:gd name="connsiteX8" fmla="*/ 63354 w 1819804"/>
              <a:gd name="connsiteY8" fmla="*/ 1725834 h 1888303"/>
              <a:gd name="connsiteX9" fmla="*/ 201468 w 1819804"/>
              <a:gd name="connsiteY9" fmla="*/ 1122121 h 1888303"/>
              <a:gd name="connsiteX10" fmla="*/ 711398 w 1819804"/>
              <a:gd name="connsiteY10" fmla="*/ 1121809 h 1888303"/>
              <a:gd name="connsiteX11" fmla="*/ 605158 w 1819804"/>
              <a:gd name="connsiteY11" fmla="*/ 810920 h 1888303"/>
              <a:gd name="connsiteX0" fmla="*/ 616789 w 1832971"/>
              <a:gd name="connsiteY0" fmla="*/ 810920 h 1761786"/>
              <a:gd name="connsiteX1" fmla="*/ 406533 w 1832971"/>
              <a:gd name="connsiteY1" fmla="*/ 625881 h 1761786"/>
              <a:gd name="connsiteX2" fmla="*/ 399325 w 1832971"/>
              <a:gd name="connsiteY2" fmla="*/ 20769 h 1761786"/>
              <a:gd name="connsiteX3" fmla="*/ 1239144 w 1832971"/>
              <a:gd name="connsiteY3" fmla="*/ 188517 h 1761786"/>
              <a:gd name="connsiteX4" fmla="*/ 1372507 w 1832971"/>
              <a:gd name="connsiteY4" fmla="*/ 659680 h 1761786"/>
              <a:gd name="connsiteX5" fmla="*/ 1295613 w 1832971"/>
              <a:gd name="connsiteY5" fmla="*/ 1081974 h 1761786"/>
              <a:gd name="connsiteX6" fmla="*/ 1831335 w 1832971"/>
              <a:gd name="connsiteY6" fmla="*/ 1318894 h 1761786"/>
              <a:gd name="connsiteX7" fmla="*/ 1409934 w 1832971"/>
              <a:gd name="connsiteY7" fmla="*/ 1652358 h 1761786"/>
              <a:gd name="connsiteX8" fmla="*/ 74985 w 1832971"/>
              <a:gd name="connsiteY8" fmla="*/ 1725834 h 1761786"/>
              <a:gd name="connsiteX9" fmla="*/ 213099 w 1832971"/>
              <a:gd name="connsiteY9" fmla="*/ 1122121 h 1761786"/>
              <a:gd name="connsiteX10" fmla="*/ 723029 w 1832971"/>
              <a:gd name="connsiteY10" fmla="*/ 1121809 h 1761786"/>
              <a:gd name="connsiteX11" fmla="*/ 616789 w 1832971"/>
              <a:gd name="connsiteY11" fmla="*/ 810920 h 1761786"/>
              <a:gd name="connsiteX0" fmla="*/ 616789 w 1833198"/>
              <a:gd name="connsiteY0" fmla="*/ 810920 h 1756928"/>
              <a:gd name="connsiteX1" fmla="*/ 406533 w 1833198"/>
              <a:gd name="connsiteY1" fmla="*/ 625881 h 1756928"/>
              <a:gd name="connsiteX2" fmla="*/ 399325 w 1833198"/>
              <a:gd name="connsiteY2" fmla="*/ 20769 h 1756928"/>
              <a:gd name="connsiteX3" fmla="*/ 1239144 w 1833198"/>
              <a:gd name="connsiteY3" fmla="*/ 188517 h 1756928"/>
              <a:gd name="connsiteX4" fmla="*/ 1372507 w 1833198"/>
              <a:gd name="connsiteY4" fmla="*/ 659680 h 1756928"/>
              <a:gd name="connsiteX5" fmla="*/ 1295613 w 1833198"/>
              <a:gd name="connsiteY5" fmla="*/ 1081974 h 1756928"/>
              <a:gd name="connsiteX6" fmla="*/ 1831335 w 1833198"/>
              <a:gd name="connsiteY6" fmla="*/ 1318894 h 1756928"/>
              <a:gd name="connsiteX7" fmla="*/ 1409934 w 1833198"/>
              <a:gd name="connsiteY7" fmla="*/ 1652358 h 1756928"/>
              <a:gd name="connsiteX8" fmla="*/ 74985 w 1833198"/>
              <a:gd name="connsiteY8" fmla="*/ 1725834 h 1756928"/>
              <a:gd name="connsiteX9" fmla="*/ 213099 w 1833198"/>
              <a:gd name="connsiteY9" fmla="*/ 1122121 h 1756928"/>
              <a:gd name="connsiteX10" fmla="*/ 723029 w 1833198"/>
              <a:gd name="connsiteY10" fmla="*/ 1121809 h 1756928"/>
              <a:gd name="connsiteX11" fmla="*/ 616789 w 1833198"/>
              <a:gd name="connsiteY11" fmla="*/ 810920 h 1756928"/>
              <a:gd name="connsiteX0" fmla="*/ 616789 w 1908146"/>
              <a:gd name="connsiteY0" fmla="*/ 810920 h 1762090"/>
              <a:gd name="connsiteX1" fmla="*/ 406533 w 1908146"/>
              <a:gd name="connsiteY1" fmla="*/ 625881 h 1762090"/>
              <a:gd name="connsiteX2" fmla="*/ 399325 w 1908146"/>
              <a:gd name="connsiteY2" fmla="*/ 20769 h 1762090"/>
              <a:gd name="connsiteX3" fmla="*/ 1239144 w 1908146"/>
              <a:gd name="connsiteY3" fmla="*/ 188517 h 1762090"/>
              <a:gd name="connsiteX4" fmla="*/ 1372507 w 1908146"/>
              <a:gd name="connsiteY4" fmla="*/ 659680 h 1762090"/>
              <a:gd name="connsiteX5" fmla="*/ 1295613 w 1908146"/>
              <a:gd name="connsiteY5" fmla="*/ 1081974 h 1762090"/>
              <a:gd name="connsiteX6" fmla="*/ 1906952 w 1908146"/>
              <a:gd name="connsiteY6" fmla="*/ 1308821 h 1762090"/>
              <a:gd name="connsiteX7" fmla="*/ 1409934 w 1908146"/>
              <a:gd name="connsiteY7" fmla="*/ 1652358 h 1762090"/>
              <a:gd name="connsiteX8" fmla="*/ 74985 w 1908146"/>
              <a:gd name="connsiteY8" fmla="*/ 1725834 h 1762090"/>
              <a:gd name="connsiteX9" fmla="*/ 213099 w 1908146"/>
              <a:gd name="connsiteY9" fmla="*/ 1122121 h 1762090"/>
              <a:gd name="connsiteX10" fmla="*/ 723029 w 1908146"/>
              <a:gd name="connsiteY10" fmla="*/ 1121809 h 1762090"/>
              <a:gd name="connsiteX11" fmla="*/ 616789 w 1908146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723029 w 1911937"/>
              <a:gd name="connsiteY10" fmla="*/ 1121809 h 1762090"/>
              <a:gd name="connsiteX11" fmla="*/ 616789 w 1911937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895870 w 1911937"/>
              <a:gd name="connsiteY10" fmla="*/ 1121809 h 1762090"/>
              <a:gd name="connsiteX11" fmla="*/ 616789 w 1911937"/>
              <a:gd name="connsiteY11" fmla="*/ 810920 h 1762090"/>
              <a:gd name="connsiteX0" fmla="*/ 616789 w 1911937"/>
              <a:gd name="connsiteY0" fmla="*/ 810920 h 1762090"/>
              <a:gd name="connsiteX1" fmla="*/ 406533 w 1911937"/>
              <a:gd name="connsiteY1" fmla="*/ 625881 h 1762090"/>
              <a:gd name="connsiteX2" fmla="*/ 399325 w 1911937"/>
              <a:gd name="connsiteY2" fmla="*/ 20769 h 1762090"/>
              <a:gd name="connsiteX3" fmla="*/ 1239144 w 1911937"/>
              <a:gd name="connsiteY3" fmla="*/ 188517 h 1762090"/>
              <a:gd name="connsiteX4" fmla="*/ 1372507 w 1911937"/>
              <a:gd name="connsiteY4" fmla="*/ 659680 h 1762090"/>
              <a:gd name="connsiteX5" fmla="*/ 1155182 w 1911937"/>
              <a:gd name="connsiteY5" fmla="*/ 1081974 h 1762090"/>
              <a:gd name="connsiteX6" fmla="*/ 1906952 w 1911937"/>
              <a:gd name="connsiteY6" fmla="*/ 1308821 h 1762090"/>
              <a:gd name="connsiteX7" fmla="*/ 1409934 w 1911937"/>
              <a:gd name="connsiteY7" fmla="*/ 1652358 h 1762090"/>
              <a:gd name="connsiteX8" fmla="*/ 74985 w 1911937"/>
              <a:gd name="connsiteY8" fmla="*/ 1725834 h 1762090"/>
              <a:gd name="connsiteX9" fmla="*/ 213099 w 1911937"/>
              <a:gd name="connsiteY9" fmla="*/ 1122121 h 1762090"/>
              <a:gd name="connsiteX10" fmla="*/ 809450 w 1911937"/>
              <a:gd name="connsiteY10" fmla="*/ 1091592 h 1762090"/>
              <a:gd name="connsiteX11" fmla="*/ 616789 w 1911937"/>
              <a:gd name="connsiteY11" fmla="*/ 810920 h 1762090"/>
              <a:gd name="connsiteX0" fmla="*/ 616789 w 1911937"/>
              <a:gd name="connsiteY0" fmla="*/ 702133 h 1653303"/>
              <a:gd name="connsiteX1" fmla="*/ 406533 w 1911937"/>
              <a:gd name="connsiteY1" fmla="*/ 517094 h 1653303"/>
              <a:gd name="connsiteX2" fmla="*/ 464140 w 1911937"/>
              <a:gd name="connsiteY2" fmla="*/ 42921 h 1653303"/>
              <a:gd name="connsiteX3" fmla="*/ 1239144 w 1911937"/>
              <a:gd name="connsiteY3" fmla="*/ 79730 h 1653303"/>
              <a:gd name="connsiteX4" fmla="*/ 1372507 w 1911937"/>
              <a:gd name="connsiteY4" fmla="*/ 550893 h 1653303"/>
              <a:gd name="connsiteX5" fmla="*/ 1155182 w 1911937"/>
              <a:gd name="connsiteY5" fmla="*/ 973187 h 1653303"/>
              <a:gd name="connsiteX6" fmla="*/ 1906952 w 1911937"/>
              <a:gd name="connsiteY6" fmla="*/ 1200034 h 1653303"/>
              <a:gd name="connsiteX7" fmla="*/ 1409934 w 1911937"/>
              <a:gd name="connsiteY7" fmla="*/ 1543571 h 1653303"/>
              <a:gd name="connsiteX8" fmla="*/ 74985 w 1911937"/>
              <a:gd name="connsiteY8" fmla="*/ 1617047 h 1653303"/>
              <a:gd name="connsiteX9" fmla="*/ 213099 w 1911937"/>
              <a:gd name="connsiteY9" fmla="*/ 1013334 h 1653303"/>
              <a:gd name="connsiteX10" fmla="*/ 809450 w 1911937"/>
              <a:gd name="connsiteY10" fmla="*/ 982805 h 1653303"/>
              <a:gd name="connsiteX11" fmla="*/ 616789 w 1911937"/>
              <a:gd name="connsiteY11" fmla="*/ 702133 h 1653303"/>
              <a:gd name="connsiteX0" fmla="*/ 616789 w 1911937"/>
              <a:gd name="connsiteY0" fmla="*/ 735204 h 1686374"/>
              <a:gd name="connsiteX1" fmla="*/ 406533 w 1911937"/>
              <a:gd name="connsiteY1" fmla="*/ 550165 h 1686374"/>
              <a:gd name="connsiteX2" fmla="*/ 464140 w 1911937"/>
              <a:gd name="connsiteY2" fmla="*/ 75992 h 1686374"/>
              <a:gd name="connsiteX3" fmla="*/ 1239144 w 1911937"/>
              <a:gd name="connsiteY3" fmla="*/ 52368 h 1686374"/>
              <a:gd name="connsiteX4" fmla="*/ 1372507 w 1911937"/>
              <a:gd name="connsiteY4" fmla="*/ 583964 h 1686374"/>
              <a:gd name="connsiteX5" fmla="*/ 1155182 w 1911937"/>
              <a:gd name="connsiteY5" fmla="*/ 1006258 h 1686374"/>
              <a:gd name="connsiteX6" fmla="*/ 1906952 w 1911937"/>
              <a:gd name="connsiteY6" fmla="*/ 1233105 h 1686374"/>
              <a:gd name="connsiteX7" fmla="*/ 1409934 w 1911937"/>
              <a:gd name="connsiteY7" fmla="*/ 1576642 h 1686374"/>
              <a:gd name="connsiteX8" fmla="*/ 74985 w 1911937"/>
              <a:gd name="connsiteY8" fmla="*/ 1650118 h 1686374"/>
              <a:gd name="connsiteX9" fmla="*/ 213099 w 1911937"/>
              <a:gd name="connsiteY9" fmla="*/ 1046405 h 1686374"/>
              <a:gd name="connsiteX10" fmla="*/ 809450 w 1911937"/>
              <a:gd name="connsiteY10" fmla="*/ 1015876 h 1686374"/>
              <a:gd name="connsiteX11" fmla="*/ 616789 w 1911937"/>
              <a:gd name="connsiteY11" fmla="*/ 735204 h 1686374"/>
              <a:gd name="connsiteX0" fmla="*/ 616789 w 1911937"/>
              <a:gd name="connsiteY0" fmla="*/ 764128 h 1715298"/>
              <a:gd name="connsiteX1" fmla="*/ 406533 w 1911937"/>
              <a:gd name="connsiteY1" fmla="*/ 579089 h 1715298"/>
              <a:gd name="connsiteX2" fmla="*/ 464140 w 1911937"/>
              <a:gd name="connsiteY2" fmla="*/ 104916 h 1715298"/>
              <a:gd name="connsiteX3" fmla="*/ 1271551 w 1911937"/>
              <a:gd name="connsiteY3" fmla="*/ 41002 h 1715298"/>
              <a:gd name="connsiteX4" fmla="*/ 1372507 w 1911937"/>
              <a:gd name="connsiteY4" fmla="*/ 612888 h 1715298"/>
              <a:gd name="connsiteX5" fmla="*/ 1155182 w 1911937"/>
              <a:gd name="connsiteY5" fmla="*/ 1035182 h 1715298"/>
              <a:gd name="connsiteX6" fmla="*/ 1906952 w 1911937"/>
              <a:gd name="connsiteY6" fmla="*/ 1262029 h 1715298"/>
              <a:gd name="connsiteX7" fmla="*/ 1409934 w 1911937"/>
              <a:gd name="connsiteY7" fmla="*/ 1605566 h 1715298"/>
              <a:gd name="connsiteX8" fmla="*/ 74985 w 1911937"/>
              <a:gd name="connsiteY8" fmla="*/ 1679042 h 1715298"/>
              <a:gd name="connsiteX9" fmla="*/ 213099 w 1911937"/>
              <a:gd name="connsiteY9" fmla="*/ 1075329 h 1715298"/>
              <a:gd name="connsiteX10" fmla="*/ 809450 w 1911937"/>
              <a:gd name="connsiteY10" fmla="*/ 1044800 h 1715298"/>
              <a:gd name="connsiteX11" fmla="*/ 616789 w 1911937"/>
              <a:gd name="connsiteY11" fmla="*/ 764128 h 1715298"/>
              <a:gd name="connsiteX0" fmla="*/ 681604 w 1911937"/>
              <a:gd name="connsiteY0" fmla="*/ 743983 h 1715298"/>
              <a:gd name="connsiteX1" fmla="*/ 406533 w 1911937"/>
              <a:gd name="connsiteY1" fmla="*/ 579089 h 1715298"/>
              <a:gd name="connsiteX2" fmla="*/ 464140 w 1911937"/>
              <a:gd name="connsiteY2" fmla="*/ 104916 h 1715298"/>
              <a:gd name="connsiteX3" fmla="*/ 1271551 w 1911937"/>
              <a:gd name="connsiteY3" fmla="*/ 41002 h 1715298"/>
              <a:gd name="connsiteX4" fmla="*/ 1372507 w 1911937"/>
              <a:gd name="connsiteY4" fmla="*/ 612888 h 1715298"/>
              <a:gd name="connsiteX5" fmla="*/ 1155182 w 1911937"/>
              <a:gd name="connsiteY5" fmla="*/ 1035182 h 1715298"/>
              <a:gd name="connsiteX6" fmla="*/ 1906952 w 1911937"/>
              <a:gd name="connsiteY6" fmla="*/ 1262029 h 1715298"/>
              <a:gd name="connsiteX7" fmla="*/ 1409934 w 1911937"/>
              <a:gd name="connsiteY7" fmla="*/ 1605566 h 1715298"/>
              <a:gd name="connsiteX8" fmla="*/ 74985 w 1911937"/>
              <a:gd name="connsiteY8" fmla="*/ 1679042 h 1715298"/>
              <a:gd name="connsiteX9" fmla="*/ 213099 w 1911937"/>
              <a:gd name="connsiteY9" fmla="*/ 1075329 h 1715298"/>
              <a:gd name="connsiteX10" fmla="*/ 809450 w 1911937"/>
              <a:gd name="connsiteY10" fmla="*/ 1044800 h 1715298"/>
              <a:gd name="connsiteX11" fmla="*/ 681604 w 1911937"/>
              <a:gd name="connsiteY11" fmla="*/ 743983 h 1715298"/>
              <a:gd name="connsiteX0" fmla="*/ 688619 w 1926316"/>
              <a:gd name="connsiteY0" fmla="*/ 743983 h 1707784"/>
              <a:gd name="connsiteX1" fmla="*/ 413548 w 1926316"/>
              <a:gd name="connsiteY1" fmla="*/ 579089 h 1707784"/>
              <a:gd name="connsiteX2" fmla="*/ 471155 w 1926316"/>
              <a:gd name="connsiteY2" fmla="*/ 104916 h 1707784"/>
              <a:gd name="connsiteX3" fmla="*/ 1278566 w 1926316"/>
              <a:gd name="connsiteY3" fmla="*/ 41002 h 1707784"/>
              <a:gd name="connsiteX4" fmla="*/ 1379522 w 1926316"/>
              <a:gd name="connsiteY4" fmla="*/ 612888 h 1707784"/>
              <a:gd name="connsiteX5" fmla="*/ 1162197 w 1926316"/>
              <a:gd name="connsiteY5" fmla="*/ 1035182 h 1707784"/>
              <a:gd name="connsiteX6" fmla="*/ 1913967 w 1926316"/>
              <a:gd name="connsiteY6" fmla="*/ 1262029 h 1707784"/>
              <a:gd name="connsiteX7" fmla="*/ 1514171 w 1926316"/>
              <a:gd name="connsiteY7" fmla="*/ 1575350 h 1707784"/>
              <a:gd name="connsiteX8" fmla="*/ 82000 w 1926316"/>
              <a:gd name="connsiteY8" fmla="*/ 1679042 h 1707784"/>
              <a:gd name="connsiteX9" fmla="*/ 220114 w 1926316"/>
              <a:gd name="connsiteY9" fmla="*/ 1075329 h 1707784"/>
              <a:gd name="connsiteX10" fmla="*/ 816465 w 1926316"/>
              <a:gd name="connsiteY10" fmla="*/ 1044800 h 1707784"/>
              <a:gd name="connsiteX11" fmla="*/ 688619 w 1926316"/>
              <a:gd name="connsiteY11" fmla="*/ 743983 h 1707784"/>
              <a:gd name="connsiteX0" fmla="*/ 688619 w 1926316"/>
              <a:gd name="connsiteY0" fmla="*/ 743983 h 1702102"/>
              <a:gd name="connsiteX1" fmla="*/ 413548 w 1926316"/>
              <a:gd name="connsiteY1" fmla="*/ 579089 h 1702102"/>
              <a:gd name="connsiteX2" fmla="*/ 471155 w 1926316"/>
              <a:gd name="connsiteY2" fmla="*/ 104916 h 1702102"/>
              <a:gd name="connsiteX3" fmla="*/ 1278566 w 1926316"/>
              <a:gd name="connsiteY3" fmla="*/ 41002 h 1702102"/>
              <a:gd name="connsiteX4" fmla="*/ 1379522 w 1926316"/>
              <a:gd name="connsiteY4" fmla="*/ 612888 h 1702102"/>
              <a:gd name="connsiteX5" fmla="*/ 1162197 w 1926316"/>
              <a:gd name="connsiteY5" fmla="*/ 1035182 h 1702102"/>
              <a:gd name="connsiteX6" fmla="*/ 1913967 w 1926316"/>
              <a:gd name="connsiteY6" fmla="*/ 1262029 h 1702102"/>
              <a:gd name="connsiteX7" fmla="*/ 1514171 w 1926316"/>
              <a:gd name="connsiteY7" fmla="*/ 1575350 h 1702102"/>
              <a:gd name="connsiteX8" fmla="*/ 82000 w 1926316"/>
              <a:gd name="connsiteY8" fmla="*/ 1679042 h 1702102"/>
              <a:gd name="connsiteX9" fmla="*/ 220114 w 1926316"/>
              <a:gd name="connsiteY9" fmla="*/ 1075329 h 1702102"/>
              <a:gd name="connsiteX10" fmla="*/ 816465 w 1926316"/>
              <a:gd name="connsiteY10" fmla="*/ 1044800 h 1702102"/>
              <a:gd name="connsiteX11" fmla="*/ 688619 w 1926316"/>
              <a:gd name="connsiteY11" fmla="*/ 743983 h 1702102"/>
              <a:gd name="connsiteX0" fmla="*/ 735794 w 1973491"/>
              <a:gd name="connsiteY0" fmla="*/ 743983 h 1687857"/>
              <a:gd name="connsiteX1" fmla="*/ 460723 w 1973491"/>
              <a:gd name="connsiteY1" fmla="*/ 579089 h 1687857"/>
              <a:gd name="connsiteX2" fmla="*/ 518330 w 1973491"/>
              <a:gd name="connsiteY2" fmla="*/ 104916 h 1687857"/>
              <a:gd name="connsiteX3" fmla="*/ 1325741 w 1973491"/>
              <a:gd name="connsiteY3" fmla="*/ 41002 h 1687857"/>
              <a:gd name="connsiteX4" fmla="*/ 1426697 w 1973491"/>
              <a:gd name="connsiteY4" fmla="*/ 612888 h 1687857"/>
              <a:gd name="connsiteX5" fmla="*/ 1209372 w 1973491"/>
              <a:gd name="connsiteY5" fmla="*/ 1035182 h 1687857"/>
              <a:gd name="connsiteX6" fmla="*/ 1961142 w 1973491"/>
              <a:gd name="connsiteY6" fmla="*/ 1262029 h 1687857"/>
              <a:gd name="connsiteX7" fmla="*/ 1561346 w 1973491"/>
              <a:gd name="connsiteY7" fmla="*/ 1575350 h 1687857"/>
              <a:gd name="connsiteX8" fmla="*/ 129175 w 1973491"/>
              <a:gd name="connsiteY8" fmla="*/ 1679042 h 1687857"/>
              <a:gd name="connsiteX9" fmla="*/ 267289 w 1973491"/>
              <a:gd name="connsiteY9" fmla="*/ 1075329 h 1687857"/>
              <a:gd name="connsiteX10" fmla="*/ 863640 w 1973491"/>
              <a:gd name="connsiteY10" fmla="*/ 1044800 h 1687857"/>
              <a:gd name="connsiteX11" fmla="*/ 735794 w 1973491"/>
              <a:gd name="connsiteY11" fmla="*/ 743983 h 1687857"/>
              <a:gd name="connsiteX0" fmla="*/ 735794 w 1979698"/>
              <a:gd name="connsiteY0" fmla="*/ 743983 h 1689751"/>
              <a:gd name="connsiteX1" fmla="*/ 460723 w 1979698"/>
              <a:gd name="connsiteY1" fmla="*/ 579089 h 1689751"/>
              <a:gd name="connsiteX2" fmla="*/ 518330 w 1979698"/>
              <a:gd name="connsiteY2" fmla="*/ 104916 h 1689751"/>
              <a:gd name="connsiteX3" fmla="*/ 1325741 w 1979698"/>
              <a:gd name="connsiteY3" fmla="*/ 41002 h 1689751"/>
              <a:gd name="connsiteX4" fmla="*/ 1426697 w 1979698"/>
              <a:gd name="connsiteY4" fmla="*/ 612888 h 1689751"/>
              <a:gd name="connsiteX5" fmla="*/ 1209372 w 1979698"/>
              <a:gd name="connsiteY5" fmla="*/ 1035182 h 1689751"/>
              <a:gd name="connsiteX6" fmla="*/ 1961142 w 1979698"/>
              <a:gd name="connsiteY6" fmla="*/ 1262029 h 1689751"/>
              <a:gd name="connsiteX7" fmla="*/ 1561346 w 1979698"/>
              <a:gd name="connsiteY7" fmla="*/ 1575350 h 1689751"/>
              <a:gd name="connsiteX8" fmla="*/ 129175 w 1979698"/>
              <a:gd name="connsiteY8" fmla="*/ 1679042 h 1689751"/>
              <a:gd name="connsiteX9" fmla="*/ 267289 w 1979698"/>
              <a:gd name="connsiteY9" fmla="*/ 1075329 h 1689751"/>
              <a:gd name="connsiteX10" fmla="*/ 863640 w 1979698"/>
              <a:gd name="connsiteY10" fmla="*/ 1044800 h 1689751"/>
              <a:gd name="connsiteX11" fmla="*/ 735794 w 1979698"/>
              <a:gd name="connsiteY11" fmla="*/ 743983 h 168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79698" h="1689751">
                <a:moveTo>
                  <a:pt x="735794" y="743983"/>
                </a:moveTo>
                <a:cubicBezTo>
                  <a:pt x="668641" y="666365"/>
                  <a:pt x="496967" y="685600"/>
                  <a:pt x="460723" y="579089"/>
                </a:cubicBezTo>
                <a:cubicBezTo>
                  <a:pt x="424479" y="472578"/>
                  <a:pt x="374160" y="194597"/>
                  <a:pt x="518330" y="104916"/>
                </a:cubicBezTo>
                <a:cubicBezTo>
                  <a:pt x="662500" y="15235"/>
                  <a:pt x="1174347" y="-43660"/>
                  <a:pt x="1325741" y="41002"/>
                </a:cubicBezTo>
                <a:cubicBezTo>
                  <a:pt x="1477135" y="125664"/>
                  <a:pt x="1446092" y="447191"/>
                  <a:pt x="1426697" y="612888"/>
                </a:cubicBezTo>
                <a:cubicBezTo>
                  <a:pt x="1407302" y="778585"/>
                  <a:pt x="1120298" y="926992"/>
                  <a:pt x="1209372" y="1035182"/>
                </a:cubicBezTo>
                <a:cubicBezTo>
                  <a:pt x="1298446" y="1143372"/>
                  <a:pt x="1902480" y="1172001"/>
                  <a:pt x="1961142" y="1262029"/>
                </a:cubicBezTo>
                <a:cubicBezTo>
                  <a:pt x="2019804" y="1352057"/>
                  <a:pt x="1953094" y="1525991"/>
                  <a:pt x="1561346" y="1575350"/>
                </a:cubicBezTo>
                <a:cubicBezTo>
                  <a:pt x="1169598" y="1624709"/>
                  <a:pt x="452877" y="1722090"/>
                  <a:pt x="129175" y="1679042"/>
                </a:cubicBezTo>
                <a:cubicBezTo>
                  <a:pt x="-194527" y="1635994"/>
                  <a:pt x="181785" y="1186072"/>
                  <a:pt x="267289" y="1075329"/>
                </a:cubicBezTo>
                <a:cubicBezTo>
                  <a:pt x="352793" y="964586"/>
                  <a:pt x="785556" y="1100024"/>
                  <a:pt x="863640" y="1044800"/>
                </a:cubicBezTo>
                <a:cubicBezTo>
                  <a:pt x="941724" y="989576"/>
                  <a:pt x="802947" y="821601"/>
                  <a:pt x="735794" y="743983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endParaRPr lang="en-US" sz="2000" b="1" dirty="0">
              <a:solidFill>
                <a:srgbClr val="000000"/>
              </a:solidFill>
            </a:endParaRPr>
          </a:p>
          <a:p>
            <a:pPr algn="ctr"/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cs typeface="Times New Roman"/>
              </a:rPr>
              <a:t>dt</a:t>
            </a: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lang="en-US" b="1" dirty="0">
              <a:solidFill>
                <a:srgbClr val="000000"/>
              </a:solidFill>
            </a:endParaRPr>
          </a:p>
        </p:txBody>
      </p:sp>
      <p:cxnSp>
        <p:nvCxnSpPr>
          <p:cNvPr id="72" name="Straight Arrow Connector 71"/>
          <p:cNvCxnSpPr>
            <a:stCxn id="23" idx="7"/>
            <a:endCxn id="70" idx="7"/>
          </p:cNvCxnSpPr>
          <p:nvPr/>
        </p:nvCxnSpPr>
        <p:spPr>
          <a:xfrm flipV="1">
            <a:off x="5892615" y="6011768"/>
            <a:ext cx="2027452" cy="126998"/>
          </a:xfrm>
          <a:prstGeom prst="straightConnector1">
            <a:avLst/>
          </a:prstGeom>
          <a:ln w="38100" cmpd="sng">
            <a:solidFill>
              <a:schemeClr val="tx1">
                <a:alpha val="50000"/>
              </a:schemeClr>
            </a:solidFill>
            <a:prstDash val="sysDot"/>
            <a:tailEnd type="triangl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3" idx="6"/>
            <a:endCxn id="70" idx="6"/>
          </p:cNvCxnSpPr>
          <p:nvPr/>
        </p:nvCxnSpPr>
        <p:spPr>
          <a:xfrm>
            <a:off x="6248297" y="5663724"/>
            <a:ext cx="1985118" cy="84667"/>
          </a:xfrm>
          <a:prstGeom prst="straightConnector1">
            <a:avLst/>
          </a:prstGeom>
          <a:ln w="38100" cmpd="sng">
            <a:solidFill>
              <a:schemeClr val="tx1">
                <a:alpha val="50000"/>
              </a:schemeClr>
            </a:solidFill>
            <a:prstDash val="sysDot"/>
            <a:tailEnd type="triangl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3" idx="10"/>
            <a:endCxn id="70" idx="10"/>
          </p:cNvCxnSpPr>
          <p:nvPr/>
        </p:nvCxnSpPr>
        <p:spPr>
          <a:xfrm>
            <a:off x="5481240" y="5514989"/>
            <a:ext cx="1891986" cy="50800"/>
          </a:xfrm>
          <a:prstGeom prst="straightConnector1">
            <a:avLst/>
          </a:prstGeom>
          <a:ln w="38100" cmpd="sng">
            <a:solidFill>
              <a:schemeClr val="tx1">
                <a:alpha val="50000"/>
              </a:schemeClr>
            </a:solidFill>
            <a:prstDash val="sysDot"/>
            <a:tailEnd type="triangl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3" idx="2"/>
            <a:endCxn id="70" idx="2"/>
          </p:cNvCxnSpPr>
          <p:nvPr/>
        </p:nvCxnSpPr>
        <p:spPr>
          <a:xfrm>
            <a:off x="5227530" y="4589458"/>
            <a:ext cx="1875053" cy="186268"/>
          </a:xfrm>
          <a:prstGeom prst="straightConnector1">
            <a:avLst/>
          </a:prstGeom>
          <a:ln w="38100" cmpd="sng">
            <a:solidFill>
              <a:schemeClr val="tx1">
                <a:alpha val="50000"/>
              </a:schemeClr>
            </a:solidFill>
            <a:prstDash val="sysDot"/>
            <a:tailEnd type="triangl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23" idx="4"/>
            <a:endCxn id="70" idx="4"/>
          </p:cNvCxnSpPr>
          <p:nvPr/>
        </p:nvCxnSpPr>
        <p:spPr>
          <a:xfrm>
            <a:off x="5990281" y="5126525"/>
            <a:ext cx="1824252" cy="76201"/>
          </a:xfrm>
          <a:prstGeom prst="straightConnector1">
            <a:avLst/>
          </a:prstGeom>
          <a:ln w="38100" cmpd="sng">
            <a:solidFill>
              <a:schemeClr val="tx1">
                <a:alpha val="50000"/>
              </a:schemeClr>
            </a:solidFill>
            <a:prstDash val="sysDot"/>
            <a:tailEnd type="triangle" w="med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606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Regularization Reference Frames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Langrangian</a:t>
            </a:r>
            <a:endParaRPr lang="en-US" dirty="0"/>
          </a:p>
          <a:p>
            <a:pPr lvl="1"/>
            <a:r>
              <a:rPr lang="en-US" dirty="0"/>
              <a:t>The entire deformation is regularized</a:t>
            </a:r>
          </a:p>
          <a:p>
            <a:pPr lvl="2"/>
            <a:r>
              <a:rPr lang="en-US" dirty="0"/>
              <a:t>Well constrained for “normal” physical deformation</a:t>
            </a:r>
          </a:p>
          <a:p>
            <a:pPr lvl="2"/>
            <a:r>
              <a:rPr lang="en-US" dirty="0"/>
              <a:t>Too constrained to achieve “large” deformations</a:t>
            </a:r>
          </a:p>
          <a:p>
            <a:pPr lvl="1"/>
            <a:r>
              <a:rPr lang="en-US" dirty="0"/>
              <a:t>Not ideal for many inter-subject mapping tasks</a:t>
            </a:r>
          </a:p>
          <a:p>
            <a:r>
              <a:rPr lang="en-US" dirty="0" err="1"/>
              <a:t>Eulerian</a:t>
            </a:r>
            <a:endParaRPr lang="en-US" dirty="0"/>
          </a:p>
          <a:p>
            <a:pPr lvl="1"/>
            <a:r>
              <a:rPr lang="en-US" dirty="0"/>
              <a:t>Only the incremental updates are regularized</a:t>
            </a:r>
          </a:p>
          <a:p>
            <a:pPr lvl="2"/>
            <a:r>
              <a:rPr lang="en-US" dirty="0" err="1"/>
              <a:t>Underconstrained</a:t>
            </a:r>
            <a:r>
              <a:rPr lang="en-US" dirty="0"/>
              <a:t> for “normal” physical deformation</a:t>
            </a:r>
          </a:p>
          <a:p>
            <a:pPr lvl="2"/>
            <a:r>
              <a:rPr lang="en-US" dirty="0"/>
              <a:t>Readily achieves large, inter-subject deformations</a:t>
            </a:r>
          </a:p>
          <a:p>
            <a:pPr lvl="1"/>
            <a:r>
              <a:rPr lang="en-US" dirty="0"/>
              <a:t>Unrealistic transformations can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65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Transient Quadratic (TQ)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/>
            <a:r>
              <a:rPr lang="en-US" dirty="0"/>
              <a:t>Enables better-constrained large deformations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Uses </a:t>
            </a:r>
            <a:r>
              <a:rPr lang="en-US" dirty="0" err="1"/>
              <a:t>Lagrangian</a:t>
            </a:r>
            <a:r>
              <a:rPr lang="en-US" dirty="0"/>
              <a:t> regularization for specified time interval, followed by a re-gridding strategy</a:t>
            </a:r>
          </a:p>
          <a:p>
            <a:pPr marL="617220" lvl="1" indent="-342900"/>
            <a:r>
              <a:rPr lang="en-US" dirty="0"/>
              <a:t>After an interval’s deformation reaches a threshold, we begin a new interval for which the last deformation becomes the new starting point</a:t>
            </a:r>
          </a:p>
          <a:p>
            <a:pPr marL="617220" lvl="1" indent="-342900"/>
            <a:r>
              <a:rPr lang="en-US" dirty="0"/>
              <a:t>TQ thus resets the coordinate system while permanently storing the past state of the algorithm</a:t>
            </a:r>
          </a:p>
          <a:p>
            <a:pPr marL="342900" indent="-342900"/>
            <a:r>
              <a:rPr lang="en-US" dirty="0"/>
              <a:t>Results in a hybrid E+L physical model, resembling soft, stretchable plastic</a:t>
            </a:r>
          </a:p>
          <a:p>
            <a:pPr marL="617220" lvl="1" indent="-342900"/>
            <a:r>
              <a:rPr lang="en-US" dirty="0"/>
              <a:t>Maintains the elastic regularization for a given time then takes on a new shape until new stresses are applied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47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61089144"/>
              </p:ext>
            </p:extLst>
          </p:nvPr>
        </p:nvGraphicFramePr>
        <p:xfrm>
          <a:off x="685800" y="1752600"/>
          <a:ext cx="42418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2120900" imgH="1041400" progId="Equation.3">
                  <p:embed/>
                </p:oleObj>
              </mc:Choice>
              <mc:Fallback>
                <p:oleObj name="Equation" r:id="rId3" imgW="2120900" imgH="1041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752600"/>
                        <a:ext cx="4241800" cy="208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Goal:  Minimize global potential energy, </a:t>
            </a:r>
            <a:r>
              <a:rPr lang="en-US" i="1" dirty="0">
                <a:latin typeface="Times New Roman"/>
                <a:cs typeface="Times New Roman"/>
              </a:rPr>
              <a:t>E</a:t>
            </a:r>
            <a:r>
              <a:rPr lang="en-US" i="1" baseline="-25000" dirty="0">
                <a:latin typeface="Times New Roman"/>
                <a:cs typeface="Times New Roman"/>
              </a:rPr>
              <a:t>D</a:t>
            </a:r>
            <a:r>
              <a:rPr lang="en-US" dirty="0"/>
              <a:t> </a:t>
            </a:r>
          </a:p>
          <a:p>
            <a:r>
              <a:rPr lang="en-US" dirty="0"/>
              <a:t>First term adjusts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 to make the images match (wants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i="1" baseline="-25000" dirty="0">
                <a:latin typeface="Times New Roman"/>
                <a:cs typeface="Times New Roman"/>
              </a:rPr>
              <a:t>of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=</a:t>
            </a:r>
            <a:r>
              <a:rPr lang="en-US" dirty="0">
                <a:latin typeface="Times New Roman"/>
                <a:cs typeface="Times New Roman"/>
              </a:rPr>
              <a:t> 0 </a:t>
            </a:r>
            <a:r>
              <a:rPr lang="en-US" dirty="0"/>
              <a:t>within the bounded domain </a:t>
            </a:r>
            <a:r>
              <a:rPr lang="en-US" dirty="0" err="1">
                <a:latin typeface="Times New Roman"/>
                <a:cs typeface="Times New Roman"/>
              </a:rPr>
              <a:t>Ω</a:t>
            </a:r>
            <a:r>
              <a:rPr lang="en-US" dirty="0"/>
              <a:t>)</a:t>
            </a:r>
          </a:p>
          <a:p>
            <a:r>
              <a:rPr lang="en-US" dirty="0"/>
              <a:t>Second term adds a stabilizing function </a:t>
            </a:r>
            <a:r>
              <a:rPr lang="en-US" dirty="0" err="1">
                <a:latin typeface="Times New Roman"/>
                <a:cs typeface="Times New Roman"/>
              </a:rPr>
              <a:t>Ψ</a:t>
            </a:r>
            <a:r>
              <a:rPr lang="en-US" dirty="0"/>
              <a:t>, typically a regulator operator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applied to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Flow Regularized</a:t>
            </a:r>
          </a:p>
        </p:txBody>
      </p:sp>
    </p:spTree>
    <p:extLst>
      <p:ext uri="{BB962C8B-B14F-4D97-AF65-F5344CB8AC3E}">
        <p14:creationId xmlns:p14="http://schemas.microsoft.com/office/powerpoint/2010/main" val="2586449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Flow E-L Regularized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After deriving the E-L equations &amp; setting their derivative = 0, we find that the…</a:t>
            </a:r>
          </a:p>
          <a:p>
            <a:r>
              <a:rPr lang="en-US" dirty="0"/>
              <a:t>Potential energy minimum will occur when: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First term minimizes optical flow constraint</a:t>
            </a:r>
          </a:p>
          <a:p>
            <a:r>
              <a:rPr lang="en-US" dirty="0"/>
              <a:t>Second term minimizes </a:t>
            </a:r>
            <a:r>
              <a:rPr lang="en-US" dirty="0" err="1"/>
              <a:t>Laplacian</a:t>
            </a:r>
            <a:r>
              <a:rPr lang="en-US" dirty="0"/>
              <a:t> (i.e. roughness) of velocity field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</a:p>
          <a:p>
            <a:r>
              <a:rPr lang="en-US" dirty="0"/>
              <a:t>Note that this equation is evaluated </a:t>
            </a:r>
            <a:r>
              <a:rPr lang="en-US" i="1" dirty="0"/>
              <a:t>locally</a:t>
            </a:r>
          </a:p>
          <a:p>
            <a:pPr lvl="1"/>
            <a:r>
              <a:rPr lang="en-US" dirty="0">
                <a:cs typeface="Times New Roman"/>
              </a:rPr>
              <a:t>Allows for efficient 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621972"/>
              </p:ext>
            </p:extLst>
          </p:nvPr>
        </p:nvGraphicFramePr>
        <p:xfrm>
          <a:off x="1606550" y="3130550"/>
          <a:ext cx="32702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" imgW="1308100" imgH="241300" progId="Equation.3">
                  <p:embed/>
                </p:oleObj>
              </mc:Choice>
              <mc:Fallback>
                <p:oleObj name="Equation" r:id="rId3" imgW="13081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6550" y="3130550"/>
                        <a:ext cx="3270250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440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 Algorithm:  Math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/>
              <a:t>Very</a:t>
            </a:r>
            <a:r>
              <a:rPr lang="en-US" dirty="0"/>
              <a:t> efficient gradient-descent NRR algorithm</a:t>
            </a:r>
          </a:p>
          <a:p>
            <a:r>
              <a:rPr lang="en-US" dirty="0"/>
              <a:t>Originally conceived as having “demons” push image level sets around, but is also…</a:t>
            </a:r>
          </a:p>
          <a:p>
            <a:r>
              <a:rPr lang="en-US" dirty="0"/>
              <a:t>Based on E-L regularized optical flow</a:t>
            </a:r>
          </a:p>
          <a:p>
            <a:r>
              <a:rPr lang="en-US" dirty="0"/>
              <a:t>Alternates between minimizing each half of the previous equation:</a:t>
            </a:r>
          </a:p>
          <a:p>
            <a:pPr lvl="1"/>
            <a:r>
              <a:rPr lang="en-US" dirty="0"/>
              <a:t>Descent in optical flow direction, based on:</a:t>
            </a:r>
          </a:p>
          <a:p>
            <a:endParaRPr lang="en-US" dirty="0"/>
          </a:p>
          <a:p>
            <a:pPr lvl="1"/>
            <a:r>
              <a:rPr lang="en-US" dirty="0"/>
              <a:t>Smoothing, which estimates </a:t>
            </a:r>
            <a:r>
              <a:rPr lang="en-US" i="1" dirty="0" err="1">
                <a:latin typeface="Times New Roman"/>
                <a:cs typeface="Times New Roman"/>
              </a:rPr>
              <a:t>v</a:t>
            </a:r>
            <a:r>
              <a:rPr lang="en-US" i="1" baseline="-25000" dirty="0" err="1">
                <a:latin typeface="Times New Roman"/>
                <a:cs typeface="Times New Roman"/>
              </a:rPr>
              <a:t>xx</a:t>
            </a:r>
            <a:r>
              <a:rPr lang="en-US" dirty="0"/>
              <a:t>=0 with a difference-of-Gaussian filter, by applying a Gaussian on each iteration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797706"/>
              </p:ext>
            </p:extLst>
          </p:nvPr>
        </p:nvGraphicFramePr>
        <p:xfrm>
          <a:off x="1981200" y="4699000"/>
          <a:ext cx="203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3" imgW="1016000" imgH="241300" progId="Equation.3">
                  <p:embed/>
                </p:oleObj>
              </mc:Choice>
              <mc:Fallback>
                <p:oleObj name="Equation" r:id="rId3" imgW="10160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4699000"/>
                        <a:ext cx="2032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5200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685800" y="13716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 typeface="Wingdings" charset="0"/>
              <a:buNone/>
            </a:pPr>
            <a:endParaRPr lang="en-US" sz="240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 Algorithm:  Code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/>
            <a:r>
              <a:rPr lang="en-US" sz="2400" dirty="0"/>
              <a:t>Initialize solution (i.e. total vector field) = Identity</a:t>
            </a:r>
          </a:p>
          <a:p>
            <a:pPr marL="342900" indent="-342900"/>
            <a:r>
              <a:rPr lang="en-US" sz="2400" dirty="0"/>
              <a:t>Loop:</a:t>
            </a:r>
          </a:p>
          <a:p>
            <a:pPr marL="800100" lvl="1" indent="-342900"/>
            <a:r>
              <a:rPr lang="en-US" sz="2400" dirty="0"/>
              <a:t>Estimate vector field update</a:t>
            </a:r>
          </a:p>
          <a:p>
            <a:pPr marL="1257300" lvl="2" indent="-342900"/>
            <a:r>
              <a:rPr lang="en-US" dirty="0"/>
              <a:t>Use (stabilized) optical flow</a:t>
            </a:r>
          </a:p>
          <a:p>
            <a:pPr marL="800100" lvl="1" indent="-342900"/>
            <a:r>
              <a:rPr lang="en-US" sz="2400" dirty="0"/>
              <a:t>Add update to total vector field</a:t>
            </a:r>
          </a:p>
          <a:p>
            <a:pPr marL="800100" lvl="1" indent="-342900"/>
            <a:r>
              <a:rPr lang="en-US" sz="2400" dirty="0"/>
              <a:t>Blur total vector field (for regularization)</a:t>
            </a:r>
          </a:p>
          <a:p>
            <a:pPr marL="342900" indent="-342900"/>
            <a:endParaRPr lang="en-US" sz="2400" dirty="0"/>
          </a:p>
          <a:p>
            <a:pPr marL="342900" indent="-342900"/>
            <a:r>
              <a:rPr lang="en-US" sz="2400" dirty="0"/>
              <a:t>Allows much larger deformation fields than optical flow alone.</a:t>
            </a:r>
          </a:p>
          <a:p>
            <a:pPr marL="342900" indent="-342900"/>
            <a:r>
              <a:rPr lang="en-US" sz="2400" b="1" dirty="0" err="1"/>
              <a:t>Langrangian</a:t>
            </a:r>
            <a:r>
              <a:rPr lang="en-US" sz="2400" b="1" dirty="0"/>
              <a:t> registration</a:t>
            </a:r>
            <a:r>
              <a:rPr lang="en-US" sz="2400" dirty="0"/>
              <a:t>:  blur the total vector field (as above)</a:t>
            </a:r>
          </a:p>
          <a:p>
            <a:pPr marL="342900" indent="-342900"/>
            <a:r>
              <a:rPr lang="en-US" sz="2400" b="1" dirty="0" err="1"/>
              <a:t>Eulerian</a:t>
            </a:r>
            <a:r>
              <a:rPr lang="en-US" sz="2400" b="1" dirty="0"/>
              <a:t> registration</a:t>
            </a:r>
            <a:r>
              <a:rPr lang="en-US" sz="2400" dirty="0"/>
              <a:t>:  blur the individual vector-field updates</a:t>
            </a:r>
          </a:p>
        </p:txBody>
      </p:sp>
    </p:spTree>
    <p:extLst>
      <p:ext uri="{BB962C8B-B14F-4D97-AF65-F5344CB8AC3E}">
        <p14:creationId xmlns:p14="http://schemas.microsoft.com/office/powerpoint/2010/main" val="341546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Registration:</a:t>
            </a:r>
            <a:br>
              <a:rPr lang="en-US" dirty="0"/>
            </a:br>
            <a:r>
              <a:rPr lang="en-US" dirty="0"/>
              <a:t>“Rigid” vs. Deformable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Rigid Registration:</a:t>
            </a:r>
          </a:p>
          <a:p>
            <a:pPr lvl="1"/>
            <a:r>
              <a:rPr lang="en-US" dirty="0"/>
              <a:t>Uses a simple transform, </a:t>
            </a:r>
            <a:r>
              <a:rPr lang="en-US" i="1" dirty="0"/>
              <a:t>uniformly</a:t>
            </a:r>
            <a:r>
              <a:rPr lang="en-US" dirty="0"/>
              <a:t> applied</a:t>
            </a:r>
          </a:p>
          <a:p>
            <a:pPr lvl="1"/>
            <a:r>
              <a:rPr lang="en-US" dirty="0"/>
              <a:t>Rotations, translations, etc.</a:t>
            </a:r>
          </a:p>
          <a:p>
            <a:r>
              <a:rPr lang="en-US" dirty="0"/>
              <a:t>Deformable Registration:</a:t>
            </a:r>
          </a:p>
          <a:p>
            <a:pPr lvl="1"/>
            <a:r>
              <a:rPr lang="en-US" dirty="0"/>
              <a:t>Allows a non-uniform mapping between images</a:t>
            </a:r>
          </a:p>
          <a:p>
            <a:pPr lvl="1"/>
            <a:r>
              <a:rPr lang="en-US" dirty="0"/>
              <a:t>Measure and/or correct small, varying discrepancies  by deforming one image to match the other</a:t>
            </a:r>
          </a:p>
          <a:p>
            <a:pPr lvl="1"/>
            <a:r>
              <a:rPr lang="en-US" dirty="0"/>
              <a:t>Usually only tractable for deformations of small spatial extent!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6815-F0A6-E94F-8F39-A4867828615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30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Choices &amp;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more NRR algorithms available</a:t>
            </a:r>
          </a:p>
          <a:p>
            <a:r>
              <a:rPr lang="en-US" dirty="0"/>
              <a:t>Almost all of them are slower than demons, but they may give you better results</a:t>
            </a:r>
          </a:p>
          <a:p>
            <a:r>
              <a:rPr lang="en-US" dirty="0"/>
              <a:t>See the text for details, and lots of helpful pictures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1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Vector field (aka deformation field) T is computed from A to B</a:t>
            </a:r>
          </a:p>
          <a:p>
            <a:r>
              <a:rPr lang="en-US" dirty="0"/>
              <a:t>Inverse warp transforms B into A’s coordinate system</a:t>
            </a:r>
          </a:p>
          <a:p>
            <a:r>
              <a:rPr lang="en-US" dirty="0"/>
              <a:t>Not only do we get correspondences, but…</a:t>
            </a:r>
          </a:p>
          <a:p>
            <a:r>
              <a:rPr lang="en-US" dirty="0"/>
              <a:t>We also get shape differences (from T)</a:t>
            </a: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Deformable, i.e. Non-Rigid, Registration (NRR)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182992" y="1676400"/>
            <a:ext cx="1825016" cy="1822709"/>
            <a:chOff x="685800" y="4484364"/>
            <a:chExt cx="1825016" cy="1822709"/>
          </a:xfrm>
        </p:grpSpPr>
        <p:grpSp>
          <p:nvGrpSpPr>
            <p:cNvPr id="66" name="Group 65"/>
            <p:cNvGrpSpPr/>
            <p:nvPr/>
          </p:nvGrpSpPr>
          <p:grpSpPr>
            <a:xfrm>
              <a:off x="685800" y="4484364"/>
              <a:ext cx="1825016" cy="1822709"/>
              <a:chOff x="3020281" y="2800814"/>
              <a:chExt cx="1825016" cy="1822709"/>
            </a:xfrm>
          </p:grpSpPr>
          <p:cxnSp>
            <p:nvCxnSpPr>
              <p:cNvPr id="68" name="Straight Arrow Connector 67"/>
              <p:cNvCxnSpPr/>
              <p:nvPr/>
            </p:nvCxnSpPr>
            <p:spPr>
              <a:xfrm>
                <a:off x="3020281" y="4623523"/>
                <a:ext cx="18250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flipV="1">
                <a:off x="3020281" y="2800814"/>
                <a:ext cx="0" cy="18227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Freeform 66"/>
            <p:cNvSpPr>
              <a:spLocks/>
            </p:cNvSpPr>
            <p:nvPr/>
          </p:nvSpPr>
          <p:spPr>
            <a:xfrm>
              <a:off x="1261247" y="5077708"/>
              <a:ext cx="685800" cy="685800"/>
            </a:xfrm>
            <a:custGeom>
              <a:avLst/>
              <a:gdLst>
                <a:gd name="connsiteX0" fmla="*/ 554456 w 1640504"/>
                <a:gd name="connsiteY0" fmla="*/ 659498 h 1529718"/>
                <a:gd name="connsiteX1" fmla="*/ 344200 w 1640504"/>
                <a:gd name="connsiteY1" fmla="*/ 474459 h 1529718"/>
                <a:gd name="connsiteX2" fmla="*/ 478764 w 1640504"/>
                <a:gd name="connsiteY2" fmla="*/ 95971 h 1529718"/>
                <a:gd name="connsiteX3" fmla="*/ 1176811 w 1640504"/>
                <a:gd name="connsiteY3" fmla="*/ 37095 h 1529718"/>
                <a:gd name="connsiteX4" fmla="*/ 1168401 w 1640504"/>
                <a:gd name="connsiteY4" fmla="*/ 583800 h 1529718"/>
                <a:gd name="connsiteX5" fmla="*/ 949735 w 1640504"/>
                <a:gd name="connsiteY5" fmla="*/ 836126 h 1529718"/>
                <a:gd name="connsiteX6" fmla="*/ 1639373 w 1640504"/>
                <a:gd name="connsiteY6" fmla="*/ 1147327 h 1529718"/>
                <a:gd name="connsiteX7" fmla="*/ 1084299 w 1640504"/>
                <a:gd name="connsiteY7" fmla="*/ 1466940 h 1529718"/>
                <a:gd name="connsiteX8" fmla="*/ 66664 w 1640504"/>
                <a:gd name="connsiteY8" fmla="*/ 1483762 h 1529718"/>
                <a:gd name="connsiteX9" fmla="*/ 150766 w 1640504"/>
                <a:gd name="connsiteY9" fmla="*/ 970699 h 1529718"/>
                <a:gd name="connsiteX10" fmla="*/ 579686 w 1640504"/>
                <a:gd name="connsiteY10" fmla="*/ 819304 h 1529718"/>
                <a:gd name="connsiteX11" fmla="*/ 554456 w 1640504"/>
                <a:gd name="connsiteY11" fmla="*/ 659498 h 1529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0504" h="1529718">
                  <a:moveTo>
                    <a:pt x="554456" y="659498"/>
                  </a:moveTo>
                  <a:cubicBezTo>
                    <a:pt x="515208" y="602024"/>
                    <a:pt x="356815" y="568380"/>
                    <a:pt x="344200" y="474459"/>
                  </a:cubicBezTo>
                  <a:cubicBezTo>
                    <a:pt x="331585" y="380538"/>
                    <a:pt x="339996" y="168865"/>
                    <a:pt x="478764" y="95971"/>
                  </a:cubicBezTo>
                  <a:cubicBezTo>
                    <a:pt x="617532" y="23077"/>
                    <a:pt x="1061871" y="-44210"/>
                    <a:pt x="1176811" y="37095"/>
                  </a:cubicBezTo>
                  <a:cubicBezTo>
                    <a:pt x="1291751" y="118400"/>
                    <a:pt x="1206247" y="450628"/>
                    <a:pt x="1168401" y="583800"/>
                  </a:cubicBezTo>
                  <a:cubicBezTo>
                    <a:pt x="1130555" y="716972"/>
                    <a:pt x="871240" y="742205"/>
                    <a:pt x="949735" y="836126"/>
                  </a:cubicBezTo>
                  <a:cubicBezTo>
                    <a:pt x="1028230" y="930047"/>
                    <a:pt x="1616946" y="1042191"/>
                    <a:pt x="1639373" y="1147327"/>
                  </a:cubicBezTo>
                  <a:cubicBezTo>
                    <a:pt x="1661800" y="1252463"/>
                    <a:pt x="1346417" y="1410868"/>
                    <a:pt x="1084299" y="1466940"/>
                  </a:cubicBezTo>
                  <a:cubicBezTo>
                    <a:pt x="822181" y="1523012"/>
                    <a:pt x="222253" y="1566469"/>
                    <a:pt x="66664" y="1483762"/>
                  </a:cubicBezTo>
                  <a:cubicBezTo>
                    <a:pt x="-88925" y="1401055"/>
                    <a:pt x="65262" y="1081442"/>
                    <a:pt x="150766" y="970699"/>
                  </a:cubicBezTo>
                  <a:cubicBezTo>
                    <a:pt x="236270" y="859956"/>
                    <a:pt x="512404" y="869769"/>
                    <a:pt x="579686" y="819304"/>
                  </a:cubicBezTo>
                  <a:cubicBezTo>
                    <a:pt x="646968" y="768839"/>
                    <a:pt x="593704" y="716972"/>
                    <a:pt x="554456" y="659498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A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240392" y="1678687"/>
            <a:ext cx="1825016" cy="1822709"/>
            <a:chOff x="2743200" y="4486651"/>
            <a:chExt cx="1825016" cy="1822709"/>
          </a:xfrm>
        </p:grpSpPr>
        <p:grpSp>
          <p:nvGrpSpPr>
            <p:cNvPr id="62" name="Group 61"/>
            <p:cNvGrpSpPr/>
            <p:nvPr/>
          </p:nvGrpSpPr>
          <p:grpSpPr>
            <a:xfrm>
              <a:off x="2743200" y="4486651"/>
              <a:ext cx="1825016" cy="1822709"/>
              <a:chOff x="3020281" y="2800814"/>
              <a:chExt cx="1825016" cy="1822709"/>
            </a:xfrm>
          </p:grpSpPr>
          <p:cxnSp>
            <p:nvCxnSpPr>
              <p:cNvPr id="64" name="Straight Arrow Connector 63"/>
              <p:cNvCxnSpPr/>
              <p:nvPr/>
            </p:nvCxnSpPr>
            <p:spPr>
              <a:xfrm>
                <a:off x="3020281" y="4623523"/>
                <a:ext cx="18250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 flipV="1">
                <a:off x="3020281" y="2800814"/>
                <a:ext cx="0" cy="18227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Freeform 62"/>
            <p:cNvSpPr>
              <a:spLocks/>
            </p:cNvSpPr>
            <p:nvPr/>
          </p:nvSpPr>
          <p:spPr>
            <a:xfrm>
              <a:off x="3315523" y="5012110"/>
              <a:ext cx="688506" cy="840753"/>
            </a:xfrm>
            <a:custGeom>
              <a:avLst/>
              <a:gdLst>
                <a:gd name="connsiteX0" fmla="*/ 554456 w 1640504"/>
                <a:gd name="connsiteY0" fmla="*/ 659498 h 1529718"/>
                <a:gd name="connsiteX1" fmla="*/ 344200 w 1640504"/>
                <a:gd name="connsiteY1" fmla="*/ 474459 h 1529718"/>
                <a:gd name="connsiteX2" fmla="*/ 478764 w 1640504"/>
                <a:gd name="connsiteY2" fmla="*/ 95971 h 1529718"/>
                <a:gd name="connsiteX3" fmla="*/ 1176811 w 1640504"/>
                <a:gd name="connsiteY3" fmla="*/ 37095 h 1529718"/>
                <a:gd name="connsiteX4" fmla="*/ 1168401 w 1640504"/>
                <a:gd name="connsiteY4" fmla="*/ 583800 h 1529718"/>
                <a:gd name="connsiteX5" fmla="*/ 949735 w 1640504"/>
                <a:gd name="connsiteY5" fmla="*/ 836126 h 1529718"/>
                <a:gd name="connsiteX6" fmla="*/ 1639373 w 1640504"/>
                <a:gd name="connsiteY6" fmla="*/ 1147327 h 1529718"/>
                <a:gd name="connsiteX7" fmla="*/ 1084299 w 1640504"/>
                <a:gd name="connsiteY7" fmla="*/ 1466940 h 1529718"/>
                <a:gd name="connsiteX8" fmla="*/ 66664 w 1640504"/>
                <a:gd name="connsiteY8" fmla="*/ 1483762 h 1529718"/>
                <a:gd name="connsiteX9" fmla="*/ 150766 w 1640504"/>
                <a:gd name="connsiteY9" fmla="*/ 970699 h 1529718"/>
                <a:gd name="connsiteX10" fmla="*/ 579686 w 1640504"/>
                <a:gd name="connsiteY10" fmla="*/ 819304 h 1529718"/>
                <a:gd name="connsiteX11" fmla="*/ 554456 w 1640504"/>
                <a:gd name="connsiteY11" fmla="*/ 659498 h 1529718"/>
                <a:gd name="connsiteX0" fmla="*/ 554456 w 1640504"/>
                <a:gd name="connsiteY0" fmla="*/ 653906 h 1524126"/>
                <a:gd name="connsiteX1" fmla="*/ 344200 w 1640504"/>
                <a:gd name="connsiteY1" fmla="*/ 468867 h 1524126"/>
                <a:gd name="connsiteX2" fmla="*/ 478764 w 1640504"/>
                <a:gd name="connsiteY2" fmla="*/ 90379 h 1524126"/>
                <a:gd name="connsiteX3" fmla="*/ 1176811 w 1640504"/>
                <a:gd name="connsiteY3" fmla="*/ 31503 h 1524126"/>
                <a:gd name="connsiteX4" fmla="*/ 1310174 w 1640504"/>
                <a:gd name="connsiteY4" fmla="*/ 502666 h 1524126"/>
                <a:gd name="connsiteX5" fmla="*/ 949735 w 1640504"/>
                <a:gd name="connsiteY5" fmla="*/ 830534 h 1524126"/>
                <a:gd name="connsiteX6" fmla="*/ 1639373 w 1640504"/>
                <a:gd name="connsiteY6" fmla="*/ 1141735 h 1524126"/>
                <a:gd name="connsiteX7" fmla="*/ 1084299 w 1640504"/>
                <a:gd name="connsiteY7" fmla="*/ 1461348 h 1524126"/>
                <a:gd name="connsiteX8" fmla="*/ 66664 w 1640504"/>
                <a:gd name="connsiteY8" fmla="*/ 1478170 h 1524126"/>
                <a:gd name="connsiteX9" fmla="*/ 150766 w 1640504"/>
                <a:gd name="connsiteY9" fmla="*/ 965107 h 1524126"/>
                <a:gd name="connsiteX10" fmla="*/ 579686 w 1640504"/>
                <a:gd name="connsiteY10" fmla="*/ 813712 h 1524126"/>
                <a:gd name="connsiteX11" fmla="*/ 554456 w 1640504"/>
                <a:gd name="connsiteY11" fmla="*/ 653906 h 1524126"/>
                <a:gd name="connsiteX0" fmla="*/ 554456 w 1640547"/>
                <a:gd name="connsiteY0" fmla="*/ 653906 h 1524126"/>
                <a:gd name="connsiteX1" fmla="*/ 344200 w 1640547"/>
                <a:gd name="connsiteY1" fmla="*/ 468867 h 1524126"/>
                <a:gd name="connsiteX2" fmla="*/ 478764 w 1640547"/>
                <a:gd name="connsiteY2" fmla="*/ 90379 h 1524126"/>
                <a:gd name="connsiteX3" fmla="*/ 1176811 w 1640547"/>
                <a:gd name="connsiteY3" fmla="*/ 31503 h 1524126"/>
                <a:gd name="connsiteX4" fmla="*/ 1310174 w 1640547"/>
                <a:gd name="connsiteY4" fmla="*/ 502666 h 1524126"/>
                <a:gd name="connsiteX5" fmla="*/ 1233280 w 1640547"/>
                <a:gd name="connsiteY5" fmla="*/ 924960 h 1524126"/>
                <a:gd name="connsiteX6" fmla="*/ 1639373 w 1640547"/>
                <a:gd name="connsiteY6" fmla="*/ 1141735 h 1524126"/>
                <a:gd name="connsiteX7" fmla="*/ 1084299 w 1640547"/>
                <a:gd name="connsiteY7" fmla="*/ 1461348 h 1524126"/>
                <a:gd name="connsiteX8" fmla="*/ 66664 w 1640547"/>
                <a:gd name="connsiteY8" fmla="*/ 1478170 h 1524126"/>
                <a:gd name="connsiteX9" fmla="*/ 150766 w 1640547"/>
                <a:gd name="connsiteY9" fmla="*/ 965107 h 1524126"/>
                <a:gd name="connsiteX10" fmla="*/ 579686 w 1640547"/>
                <a:gd name="connsiteY10" fmla="*/ 813712 h 1524126"/>
                <a:gd name="connsiteX11" fmla="*/ 554456 w 1640547"/>
                <a:gd name="connsiteY11" fmla="*/ 653906 h 1524126"/>
                <a:gd name="connsiteX0" fmla="*/ 554456 w 1640547"/>
                <a:gd name="connsiteY0" fmla="*/ 653906 h 1524126"/>
                <a:gd name="connsiteX1" fmla="*/ 344200 w 1640547"/>
                <a:gd name="connsiteY1" fmla="*/ 468867 h 1524126"/>
                <a:gd name="connsiteX2" fmla="*/ 478764 w 1640547"/>
                <a:gd name="connsiteY2" fmla="*/ 90379 h 1524126"/>
                <a:gd name="connsiteX3" fmla="*/ 1176811 w 1640547"/>
                <a:gd name="connsiteY3" fmla="*/ 31503 h 1524126"/>
                <a:gd name="connsiteX4" fmla="*/ 1310174 w 1640547"/>
                <a:gd name="connsiteY4" fmla="*/ 502666 h 1524126"/>
                <a:gd name="connsiteX5" fmla="*/ 1233280 w 1640547"/>
                <a:gd name="connsiteY5" fmla="*/ 924960 h 1524126"/>
                <a:gd name="connsiteX6" fmla="*/ 1639373 w 1640547"/>
                <a:gd name="connsiteY6" fmla="*/ 1141735 h 1524126"/>
                <a:gd name="connsiteX7" fmla="*/ 1084299 w 1640547"/>
                <a:gd name="connsiteY7" fmla="*/ 1461348 h 1524126"/>
                <a:gd name="connsiteX8" fmla="*/ 66664 w 1640547"/>
                <a:gd name="connsiteY8" fmla="*/ 1478170 h 1524126"/>
                <a:gd name="connsiteX9" fmla="*/ 150766 w 1640547"/>
                <a:gd name="connsiteY9" fmla="*/ 965107 h 1524126"/>
                <a:gd name="connsiteX10" fmla="*/ 660696 w 1640547"/>
                <a:gd name="connsiteY10" fmla="*/ 964795 h 1524126"/>
                <a:gd name="connsiteX11" fmla="*/ 554456 w 1640547"/>
                <a:gd name="connsiteY11" fmla="*/ 653906 h 1524126"/>
                <a:gd name="connsiteX0" fmla="*/ 554456 w 1640547"/>
                <a:gd name="connsiteY0" fmla="*/ 810920 h 1681140"/>
                <a:gd name="connsiteX1" fmla="*/ 344200 w 1640547"/>
                <a:gd name="connsiteY1" fmla="*/ 625881 h 1681140"/>
                <a:gd name="connsiteX2" fmla="*/ 336992 w 1640547"/>
                <a:gd name="connsiteY2" fmla="*/ 20769 h 1681140"/>
                <a:gd name="connsiteX3" fmla="*/ 1176811 w 1640547"/>
                <a:gd name="connsiteY3" fmla="*/ 188517 h 1681140"/>
                <a:gd name="connsiteX4" fmla="*/ 1310174 w 1640547"/>
                <a:gd name="connsiteY4" fmla="*/ 659680 h 1681140"/>
                <a:gd name="connsiteX5" fmla="*/ 1233280 w 1640547"/>
                <a:gd name="connsiteY5" fmla="*/ 1081974 h 1681140"/>
                <a:gd name="connsiteX6" fmla="*/ 1639373 w 1640547"/>
                <a:gd name="connsiteY6" fmla="*/ 1298749 h 1681140"/>
                <a:gd name="connsiteX7" fmla="*/ 1084299 w 1640547"/>
                <a:gd name="connsiteY7" fmla="*/ 1618362 h 1681140"/>
                <a:gd name="connsiteX8" fmla="*/ 66664 w 1640547"/>
                <a:gd name="connsiteY8" fmla="*/ 1635184 h 1681140"/>
                <a:gd name="connsiteX9" fmla="*/ 150766 w 1640547"/>
                <a:gd name="connsiteY9" fmla="*/ 1122121 h 1681140"/>
                <a:gd name="connsiteX10" fmla="*/ 660696 w 1640547"/>
                <a:gd name="connsiteY10" fmla="*/ 1121809 h 1681140"/>
                <a:gd name="connsiteX11" fmla="*/ 554456 w 1640547"/>
                <a:gd name="connsiteY11" fmla="*/ 810920 h 1681140"/>
                <a:gd name="connsiteX0" fmla="*/ 561929 w 1646977"/>
                <a:gd name="connsiteY0" fmla="*/ 810920 h 1875350"/>
                <a:gd name="connsiteX1" fmla="*/ 351673 w 1646977"/>
                <a:gd name="connsiteY1" fmla="*/ 625881 h 1875350"/>
                <a:gd name="connsiteX2" fmla="*/ 344465 w 1646977"/>
                <a:gd name="connsiteY2" fmla="*/ 20769 h 1875350"/>
                <a:gd name="connsiteX3" fmla="*/ 1184284 w 1646977"/>
                <a:gd name="connsiteY3" fmla="*/ 188517 h 1875350"/>
                <a:gd name="connsiteX4" fmla="*/ 1317647 w 1646977"/>
                <a:gd name="connsiteY4" fmla="*/ 659680 h 1875350"/>
                <a:gd name="connsiteX5" fmla="*/ 1240753 w 1646977"/>
                <a:gd name="connsiteY5" fmla="*/ 1081974 h 1875350"/>
                <a:gd name="connsiteX6" fmla="*/ 1646846 w 1646977"/>
                <a:gd name="connsiteY6" fmla="*/ 1298749 h 1875350"/>
                <a:gd name="connsiteX7" fmla="*/ 1193037 w 1646977"/>
                <a:gd name="connsiteY7" fmla="*/ 1863874 h 1875350"/>
                <a:gd name="connsiteX8" fmla="*/ 74137 w 1646977"/>
                <a:gd name="connsiteY8" fmla="*/ 1635184 h 1875350"/>
                <a:gd name="connsiteX9" fmla="*/ 158239 w 1646977"/>
                <a:gd name="connsiteY9" fmla="*/ 1122121 h 1875350"/>
                <a:gd name="connsiteX10" fmla="*/ 668169 w 1646977"/>
                <a:gd name="connsiteY10" fmla="*/ 1121809 h 1875350"/>
                <a:gd name="connsiteX11" fmla="*/ 561929 w 1646977"/>
                <a:gd name="connsiteY11" fmla="*/ 810920 h 187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6977" h="1875350">
                  <a:moveTo>
                    <a:pt x="561929" y="810920"/>
                  </a:moveTo>
                  <a:cubicBezTo>
                    <a:pt x="509180" y="728265"/>
                    <a:pt x="387917" y="757573"/>
                    <a:pt x="351673" y="625881"/>
                  </a:cubicBezTo>
                  <a:cubicBezTo>
                    <a:pt x="315429" y="494189"/>
                    <a:pt x="205697" y="93663"/>
                    <a:pt x="344465" y="20769"/>
                  </a:cubicBezTo>
                  <a:cubicBezTo>
                    <a:pt x="483233" y="-52125"/>
                    <a:pt x="1022087" y="82032"/>
                    <a:pt x="1184284" y="188517"/>
                  </a:cubicBezTo>
                  <a:cubicBezTo>
                    <a:pt x="1346481" y="295002"/>
                    <a:pt x="1308235" y="510770"/>
                    <a:pt x="1317647" y="659680"/>
                  </a:cubicBezTo>
                  <a:cubicBezTo>
                    <a:pt x="1327059" y="808590"/>
                    <a:pt x="1185887" y="975463"/>
                    <a:pt x="1240753" y="1081974"/>
                  </a:cubicBezTo>
                  <a:cubicBezTo>
                    <a:pt x="1295619" y="1188485"/>
                    <a:pt x="1654799" y="1168432"/>
                    <a:pt x="1646846" y="1298749"/>
                  </a:cubicBezTo>
                  <a:cubicBezTo>
                    <a:pt x="1638893" y="1429066"/>
                    <a:pt x="1455155" y="1807802"/>
                    <a:pt x="1193037" y="1863874"/>
                  </a:cubicBezTo>
                  <a:cubicBezTo>
                    <a:pt x="930919" y="1919946"/>
                    <a:pt x="246603" y="1758809"/>
                    <a:pt x="74137" y="1635184"/>
                  </a:cubicBezTo>
                  <a:cubicBezTo>
                    <a:pt x="-98329" y="1511559"/>
                    <a:pt x="72735" y="1232864"/>
                    <a:pt x="158239" y="1122121"/>
                  </a:cubicBezTo>
                  <a:cubicBezTo>
                    <a:pt x="243743" y="1011378"/>
                    <a:pt x="600887" y="1172274"/>
                    <a:pt x="668169" y="1121809"/>
                  </a:cubicBezTo>
                  <a:cubicBezTo>
                    <a:pt x="735451" y="1071344"/>
                    <a:pt x="614678" y="893575"/>
                    <a:pt x="561929" y="81092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B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958583" y="2213457"/>
            <a:ext cx="2542583" cy="826297"/>
            <a:chOff x="1958583" y="2213457"/>
            <a:chExt cx="2542583" cy="826297"/>
          </a:xfrm>
        </p:grpSpPr>
        <p:cxnSp>
          <p:nvCxnSpPr>
            <p:cNvPr id="57" name="Straight Arrow Connector 56"/>
            <p:cNvCxnSpPr>
              <a:stCxn id="67" idx="7"/>
              <a:endCxn id="63" idx="7"/>
            </p:cNvCxnSpPr>
            <p:nvPr/>
          </p:nvCxnSpPr>
          <p:spPr>
            <a:xfrm>
              <a:off x="2211722" y="2927399"/>
              <a:ext cx="2099733" cy="112355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67" idx="6"/>
              <a:endCxn id="63" idx="6"/>
            </p:cNvCxnSpPr>
            <p:nvPr/>
          </p:nvCxnSpPr>
          <p:spPr>
            <a:xfrm>
              <a:off x="2443766" y="2784111"/>
              <a:ext cx="2057400" cy="2287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67" idx="10"/>
              <a:endCxn id="63" idx="10"/>
            </p:cNvCxnSpPr>
            <p:nvPr/>
          </p:nvCxnSpPr>
          <p:spPr>
            <a:xfrm>
              <a:off x="2000772" y="2637053"/>
              <a:ext cx="2091266" cy="70020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67" idx="2"/>
              <a:endCxn id="63" idx="2"/>
            </p:cNvCxnSpPr>
            <p:nvPr/>
          </p:nvCxnSpPr>
          <p:spPr>
            <a:xfrm flipV="1">
              <a:off x="1958583" y="2213457"/>
              <a:ext cx="1998133" cy="99313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67" idx="4"/>
              <a:endCxn id="63" idx="4"/>
            </p:cNvCxnSpPr>
            <p:nvPr/>
          </p:nvCxnSpPr>
          <p:spPr>
            <a:xfrm flipV="1">
              <a:off x="2246880" y="2499892"/>
              <a:ext cx="2116667" cy="31580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5221592" y="1678687"/>
            <a:ext cx="2739416" cy="1822709"/>
            <a:chOff x="5221592" y="1678687"/>
            <a:chExt cx="2739416" cy="1822709"/>
          </a:xfrm>
        </p:grpSpPr>
        <p:grpSp>
          <p:nvGrpSpPr>
            <p:cNvPr id="71" name="Group 70"/>
            <p:cNvGrpSpPr/>
            <p:nvPr/>
          </p:nvGrpSpPr>
          <p:grpSpPr>
            <a:xfrm>
              <a:off x="6135992" y="1678687"/>
              <a:ext cx="1825016" cy="1822709"/>
              <a:chOff x="3020281" y="2800814"/>
              <a:chExt cx="1825016" cy="1822709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020281" y="4623523"/>
                <a:ext cx="18250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flipV="1">
                <a:off x="3020281" y="2800814"/>
                <a:ext cx="0" cy="18227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Freeform 75"/>
            <p:cNvSpPr>
              <a:spLocks/>
            </p:cNvSpPr>
            <p:nvPr/>
          </p:nvSpPr>
          <p:spPr>
            <a:xfrm>
              <a:off x="6708314" y="2294153"/>
              <a:ext cx="757639" cy="685800"/>
            </a:xfrm>
            <a:custGeom>
              <a:avLst/>
              <a:gdLst>
                <a:gd name="connsiteX0" fmla="*/ 554456 w 1640504"/>
                <a:gd name="connsiteY0" fmla="*/ 659498 h 1529718"/>
                <a:gd name="connsiteX1" fmla="*/ 344200 w 1640504"/>
                <a:gd name="connsiteY1" fmla="*/ 474459 h 1529718"/>
                <a:gd name="connsiteX2" fmla="*/ 478764 w 1640504"/>
                <a:gd name="connsiteY2" fmla="*/ 95971 h 1529718"/>
                <a:gd name="connsiteX3" fmla="*/ 1176811 w 1640504"/>
                <a:gd name="connsiteY3" fmla="*/ 37095 h 1529718"/>
                <a:gd name="connsiteX4" fmla="*/ 1168401 w 1640504"/>
                <a:gd name="connsiteY4" fmla="*/ 583800 h 1529718"/>
                <a:gd name="connsiteX5" fmla="*/ 949735 w 1640504"/>
                <a:gd name="connsiteY5" fmla="*/ 836126 h 1529718"/>
                <a:gd name="connsiteX6" fmla="*/ 1639373 w 1640504"/>
                <a:gd name="connsiteY6" fmla="*/ 1147327 h 1529718"/>
                <a:gd name="connsiteX7" fmla="*/ 1084299 w 1640504"/>
                <a:gd name="connsiteY7" fmla="*/ 1466940 h 1529718"/>
                <a:gd name="connsiteX8" fmla="*/ 66664 w 1640504"/>
                <a:gd name="connsiteY8" fmla="*/ 1483762 h 1529718"/>
                <a:gd name="connsiteX9" fmla="*/ 150766 w 1640504"/>
                <a:gd name="connsiteY9" fmla="*/ 970699 h 1529718"/>
                <a:gd name="connsiteX10" fmla="*/ 579686 w 1640504"/>
                <a:gd name="connsiteY10" fmla="*/ 819304 h 1529718"/>
                <a:gd name="connsiteX11" fmla="*/ 554456 w 1640504"/>
                <a:gd name="connsiteY11" fmla="*/ 659498 h 1529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0504" h="1529718">
                  <a:moveTo>
                    <a:pt x="554456" y="659498"/>
                  </a:moveTo>
                  <a:cubicBezTo>
                    <a:pt x="515208" y="602024"/>
                    <a:pt x="356815" y="568380"/>
                    <a:pt x="344200" y="474459"/>
                  </a:cubicBezTo>
                  <a:cubicBezTo>
                    <a:pt x="331585" y="380538"/>
                    <a:pt x="339996" y="168865"/>
                    <a:pt x="478764" y="95971"/>
                  </a:cubicBezTo>
                  <a:cubicBezTo>
                    <a:pt x="617532" y="23077"/>
                    <a:pt x="1061871" y="-44210"/>
                    <a:pt x="1176811" y="37095"/>
                  </a:cubicBezTo>
                  <a:cubicBezTo>
                    <a:pt x="1291751" y="118400"/>
                    <a:pt x="1206247" y="450628"/>
                    <a:pt x="1168401" y="583800"/>
                  </a:cubicBezTo>
                  <a:cubicBezTo>
                    <a:pt x="1130555" y="716972"/>
                    <a:pt x="871240" y="742205"/>
                    <a:pt x="949735" y="836126"/>
                  </a:cubicBezTo>
                  <a:cubicBezTo>
                    <a:pt x="1028230" y="930047"/>
                    <a:pt x="1616946" y="1042191"/>
                    <a:pt x="1639373" y="1147327"/>
                  </a:cubicBezTo>
                  <a:cubicBezTo>
                    <a:pt x="1661800" y="1252463"/>
                    <a:pt x="1346417" y="1410868"/>
                    <a:pt x="1084299" y="1466940"/>
                  </a:cubicBezTo>
                  <a:cubicBezTo>
                    <a:pt x="822181" y="1523012"/>
                    <a:pt x="222253" y="1566469"/>
                    <a:pt x="66664" y="1483762"/>
                  </a:cubicBezTo>
                  <a:cubicBezTo>
                    <a:pt x="-88925" y="1401055"/>
                    <a:pt x="65262" y="1081442"/>
                    <a:pt x="150766" y="970699"/>
                  </a:cubicBezTo>
                  <a:cubicBezTo>
                    <a:pt x="236270" y="859956"/>
                    <a:pt x="512404" y="869769"/>
                    <a:pt x="579686" y="819304"/>
                  </a:cubicBezTo>
                  <a:cubicBezTo>
                    <a:pt x="646968" y="768839"/>
                    <a:pt x="593704" y="716972"/>
                    <a:pt x="554456" y="659498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B(T)</a:t>
              </a:r>
            </a:p>
          </p:txBody>
        </p:sp>
        <p:sp>
          <p:nvSpPr>
            <p:cNvPr id="77" name="Notched Right Arrow 76"/>
            <p:cNvSpPr/>
            <p:nvPr/>
          </p:nvSpPr>
          <p:spPr>
            <a:xfrm>
              <a:off x="5221592" y="2439901"/>
              <a:ext cx="609600" cy="394303"/>
            </a:xfrm>
            <a:prstGeom prst="notch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529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NRR Clinical Background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Internal organs are non-rigid</a:t>
            </a:r>
          </a:p>
          <a:p>
            <a:r>
              <a:rPr lang="en-US" dirty="0"/>
              <a:t>The body can change posture</a:t>
            </a:r>
          </a:p>
          <a:p>
            <a:pPr lvl="1"/>
            <a:r>
              <a:rPr lang="en-US" dirty="0"/>
              <a:t>Even skeletal arrangement can change</a:t>
            </a:r>
          </a:p>
          <a:p>
            <a:r>
              <a:rPr lang="en-US" dirty="0"/>
              <a:t>Single-patient variations:</a:t>
            </a:r>
          </a:p>
          <a:p>
            <a:pPr lvl="1"/>
            <a:r>
              <a:rPr lang="en-US" dirty="0"/>
              <a:t>Normal</a:t>
            </a:r>
          </a:p>
          <a:p>
            <a:pPr lvl="1"/>
            <a:r>
              <a:rPr lang="en-US" dirty="0"/>
              <a:t>Pathological</a:t>
            </a:r>
          </a:p>
          <a:p>
            <a:pPr lvl="1"/>
            <a:r>
              <a:rPr lang="en-US" dirty="0"/>
              <a:t>Treatment-related</a:t>
            </a:r>
          </a:p>
          <a:p>
            <a:r>
              <a:rPr lang="en-US" dirty="0"/>
              <a:t>Inter-subject mapping:  People are different!</a:t>
            </a:r>
          </a:p>
          <a:p>
            <a:pPr lvl="1"/>
            <a:r>
              <a:rPr lang="en-US" dirty="0"/>
              <a:t>Atlas-based segmentation typically requires NRR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29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Clinical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brain deformation during neurosurgery</a:t>
            </a:r>
          </a:p>
          <a:p>
            <a:r>
              <a:rPr lang="en-US" dirty="0"/>
              <a:t>Normal squishing, shifting and emptying of abdominal/pelvic organs and soft tissues</a:t>
            </a:r>
          </a:p>
          <a:p>
            <a:pPr lvl="1"/>
            <a:r>
              <a:rPr lang="en-US" dirty="0"/>
              <a:t>Digestion, excretion, heart-beat, breathing, etc.</a:t>
            </a:r>
          </a:p>
          <a:p>
            <a:r>
              <a:rPr lang="en-US" dirty="0"/>
              <a:t>Lung motion during respiration can be huge!</a:t>
            </a:r>
          </a:p>
          <a:p>
            <a:r>
              <a:rPr lang="en-US" dirty="0"/>
              <a:t>Patient motion during image scanning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Traditionally for determining motion in video—assumes 2 sequential images</a:t>
            </a:r>
          </a:p>
          <a:p>
            <a:r>
              <a:rPr lang="en-US" dirty="0"/>
              <a:t>Detects small shifts of small intensity patterns from one image to the next</a:t>
            </a:r>
          </a:p>
          <a:p>
            <a:r>
              <a:rPr lang="en-US" dirty="0"/>
              <a:t>Output is a vector field, one vector for each small image patch/intensity pattern</a:t>
            </a:r>
          </a:p>
          <a:p>
            <a:r>
              <a:rPr lang="en-US" dirty="0"/>
              <a:t>Basic gradient-based formulation assumes intensity values are conserved over time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8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Flow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 are a function of space and time</a:t>
            </a:r>
          </a:p>
          <a:p>
            <a:r>
              <a:rPr lang="en-US" dirty="0"/>
              <a:t>After short time </a:t>
            </a:r>
            <a:r>
              <a:rPr lang="en-US" i="1" dirty="0" err="1">
                <a:latin typeface="Times New Roman"/>
                <a:cs typeface="Times New Roman"/>
              </a:rPr>
              <a:t>dt</a:t>
            </a:r>
            <a:r>
              <a:rPr lang="en-US" dirty="0"/>
              <a:t>, the image has moved </a:t>
            </a:r>
            <a:r>
              <a:rPr lang="en-US" i="1" dirty="0">
                <a:latin typeface="Times New Roman"/>
                <a:cs typeface="Times New Roman"/>
              </a:rPr>
              <a:t>d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endParaRPr lang="en-US" b="1" dirty="0"/>
          </a:p>
          <a:p>
            <a:r>
              <a:rPr lang="en-US" dirty="0"/>
              <a:t>Velocity vector </a:t>
            </a:r>
            <a:r>
              <a:rPr lang="en-US" b="1" i="1" dirty="0">
                <a:latin typeface="Times New Roman"/>
                <a:cs typeface="Times New Roman"/>
              </a:rPr>
              <a:t>v</a:t>
            </a:r>
            <a:r>
              <a:rPr lang="en-US" i="1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</a:t>
            </a:r>
            <a:r>
              <a:rPr lang="en-US" i="1" dirty="0">
                <a:latin typeface="Times New Roman"/>
                <a:cs typeface="Times New Roman"/>
              </a:rPr>
              <a:t>d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i="1" dirty="0">
                <a:latin typeface="Times New Roman"/>
                <a:cs typeface="Times New Roman"/>
              </a:rPr>
              <a:t>/</a:t>
            </a:r>
            <a:r>
              <a:rPr lang="en-US" i="1" dirty="0" err="1">
                <a:latin typeface="Times New Roman"/>
                <a:cs typeface="Times New Roman"/>
              </a:rPr>
              <a:t>dt</a:t>
            </a:r>
            <a:r>
              <a:rPr lang="en-US" dirty="0"/>
              <a:t> is the optical flow</a:t>
            </a:r>
          </a:p>
          <a:p>
            <a:pPr marL="32004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	</a:t>
            </a:r>
            <a:r>
              <a:rPr lang="en-US" i="1" dirty="0">
                <a:latin typeface="Times New Roman"/>
                <a:cs typeface="Times New Roman"/>
              </a:rPr>
              <a:t>I(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t) </a:t>
            </a:r>
            <a:r>
              <a:rPr lang="en-US" dirty="0">
                <a:latin typeface="Times New Roman"/>
                <a:cs typeface="Times New Roman"/>
              </a:rPr>
              <a:t>= </a:t>
            </a:r>
            <a:r>
              <a:rPr lang="en-US" i="1" dirty="0">
                <a:latin typeface="Times New Roman"/>
                <a:cs typeface="Times New Roman"/>
              </a:rPr>
              <a:t>I(</a:t>
            </a:r>
            <a:r>
              <a:rPr lang="en-US" b="1" i="1" dirty="0" err="1">
                <a:latin typeface="Times New Roman"/>
                <a:cs typeface="Times New Roman"/>
              </a:rPr>
              <a:t>x</a:t>
            </a:r>
            <a:r>
              <a:rPr lang="en-US" dirty="0" err="1">
                <a:latin typeface="Times New Roman"/>
                <a:cs typeface="Times New Roman"/>
              </a:rPr>
              <a:t>+</a:t>
            </a:r>
            <a:r>
              <a:rPr lang="en-US" i="1" dirty="0" err="1">
                <a:latin typeface="Times New Roman"/>
                <a:cs typeface="Times New Roman"/>
              </a:rPr>
              <a:t>d</a:t>
            </a:r>
            <a:r>
              <a:rPr lang="en-US" b="1" i="1" dirty="0" err="1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t</a:t>
            </a:r>
            <a:r>
              <a:rPr lang="en-US" dirty="0" err="1">
                <a:latin typeface="Times New Roman"/>
                <a:cs typeface="Times New Roman"/>
              </a:rPr>
              <a:t>+</a:t>
            </a:r>
            <a:r>
              <a:rPr lang="en-US" i="1" dirty="0" err="1">
                <a:latin typeface="Times New Roman"/>
                <a:cs typeface="Times New Roman"/>
              </a:rPr>
              <a:t>dt</a:t>
            </a:r>
            <a:r>
              <a:rPr lang="en-US" i="1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I(</a:t>
            </a:r>
            <a:r>
              <a:rPr lang="en-US" b="1" i="1" dirty="0" err="1">
                <a:latin typeface="Times New Roman"/>
                <a:cs typeface="Times New Roman"/>
              </a:rPr>
              <a:t>x</a:t>
            </a:r>
            <a:r>
              <a:rPr lang="en-US" dirty="0" err="1">
                <a:latin typeface="Times New Roman"/>
                <a:cs typeface="Times New Roman"/>
              </a:rPr>
              <a:t>+</a:t>
            </a:r>
            <a:r>
              <a:rPr lang="en-US" b="1" i="1" dirty="0" err="1">
                <a:latin typeface="Times New Roman"/>
                <a:cs typeface="Times New Roman"/>
              </a:rPr>
              <a:t>v</a:t>
            </a:r>
            <a:r>
              <a:rPr lang="en-US" sz="2000" dirty="0" err="1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i="1" dirty="0" err="1">
                <a:latin typeface="Times New Roman"/>
                <a:cs typeface="Times New Roman"/>
              </a:rPr>
              <a:t>dt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t</a:t>
            </a:r>
            <a:r>
              <a:rPr lang="en-US" dirty="0" err="1">
                <a:latin typeface="Times New Roman"/>
                <a:cs typeface="Times New Roman"/>
              </a:rPr>
              <a:t>+</a:t>
            </a:r>
            <a:r>
              <a:rPr lang="en-US" i="1" dirty="0" err="1">
                <a:latin typeface="Times New Roman"/>
                <a:cs typeface="Times New Roman"/>
              </a:rPr>
              <a:t>dt</a:t>
            </a:r>
            <a:r>
              <a:rPr lang="en-US" i="1" dirty="0">
                <a:latin typeface="Times New Roman"/>
                <a:cs typeface="Times New Roman"/>
              </a:rPr>
              <a:t>)</a:t>
            </a:r>
            <a:endParaRPr lang="en-US" dirty="0"/>
          </a:p>
          <a:p>
            <a:r>
              <a:rPr lang="en-US" dirty="0"/>
              <a:t>Resulting optical flow constraint:</a:t>
            </a:r>
          </a:p>
          <a:p>
            <a:pPr marL="320040" lvl="1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i="1" baseline="-25000" dirty="0">
                <a:latin typeface="Times New Roman"/>
                <a:cs typeface="Times New Roman"/>
              </a:rPr>
              <a:t>of</a:t>
            </a:r>
            <a:r>
              <a:rPr lang="en-US" dirty="0">
                <a:latin typeface="Times New Roman"/>
                <a:cs typeface="Times New Roman"/>
              </a:rPr>
              <a:t>   </a:t>
            </a:r>
            <a:r>
              <a:rPr lang="en-US" b="1" dirty="0">
                <a:latin typeface="Times New Roman"/>
                <a:cs typeface="Times New Roman"/>
              </a:rPr>
              <a:t>=</a:t>
            </a:r>
            <a:r>
              <a:rPr lang="en-US" dirty="0">
                <a:latin typeface="Times New Roman"/>
                <a:cs typeface="Times New Roman"/>
              </a:rPr>
              <a:t>  </a:t>
            </a:r>
            <a:r>
              <a:rPr lang="en-US" i="1" dirty="0">
                <a:latin typeface="Times New Roman"/>
                <a:cs typeface="Times New Roman"/>
              </a:rPr>
              <a:t> I</a:t>
            </a:r>
            <a:r>
              <a:rPr lang="en-US" b="1" i="1" baseline="-25000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b="1" i="1" dirty="0">
                <a:latin typeface="Times New Roman"/>
                <a:cs typeface="Times New Roman"/>
              </a:rPr>
              <a:t>v</a:t>
            </a:r>
            <a:r>
              <a:rPr lang="en-US" dirty="0">
                <a:latin typeface="Times New Roman"/>
                <a:cs typeface="Times New Roman"/>
              </a:rPr>
              <a:t> + </a:t>
            </a:r>
            <a:r>
              <a:rPr lang="en-US" i="1" dirty="0">
                <a:latin typeface="Times New Roman"/>
                <a:cs typeface="Times New Roman"/>
              </a:rPr>
              <a:t>I</a:t>
            </a:r>
            <a:r>
              <a:rPr lang="en-US" i="1" baseline="-25000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 = 0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7</a:t>
            </a:fld>
            <a:endParaRPr lang="en-US"/>
          </a:p>
        </p:txBody>
      </p:sp>
      <p:sp>
        <p:nvSpPr>
          <p:cNvPr id="5" name="Line Callout 3 4"/>
          <p:cNvSpPr/>
          <p:nvPr/>
        </p:nvSpPr>
        <p:spPr bwMode="auto">
          <a:xfrm>
            <a:off x="1752600" y="4953000"/>
            <a:ext cx="685800" cy="533400"/>
          </a:xfrm>
          <a:prstGeom prst="borderCallout3">
            <a:avLst>
              <a:gd name="adj1" fmla="val 99533"/>
              <a:gd name="adj2" fmla="val 50084"/>
              <a:gd name="adj3" fmla="val 130603"/>
              <a:gd name="adj4" fmla="val 50451"/>
              <a:gd name="adj5" fmla="val 129827"/>
              <a:gd name="adj6" fmla="val 389765"/>
              <a:gd name="adj7" fmla="val 106749"/>
              <a:gd name="adj8" fmla="val 403071"/>
            </a:avLst>
          </a:prstGeom>
          <a:solidFill>
            <a:srgbClr val="FFFFFF"/>
          </a:solidFill>
          <a:ln>
            <a:solidFill>
              <a:srgbClr val="FFFF00"/>
            </a:solidFill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  <a:cs typeface="Times New Roman" charset="0"/>
              </a:rPr>
              <a:t>Image spatial gradient</a:t>
            </a:r>
          </a:p>
        </p:txBody>
      </p:sp>
      <p:sp>
        <p:nvSpPr>
          <p:cNvPr id="6" name="Line Callout 3 5"/>
          <p:cNvSpPr/>
          <p:nvPr/>
        </p:nvSpPr>
        <p:spPr bwMode="auto">
          <a:xfrm>
            <a:off x="1752600" y="5833533"/>
            <a:ext cx="762000" cy="533400"/>
          </a:xfrm>
          <a:prstGeom prst="borderCallout3">
            <a:avLst>
              <a:gd name="adj1" fmla="val 51595"/>
              <a:gd name="adj2" fmla="val 100174"/>
              <a:gd name="adj3" fmla="val 50707"/>
              <a:gd name="adj4" fmla="val 453277"/>
              <a:gd name="adj5" fmla="val -15539"/>
              <a:gd name="adj6" fmla="val 491092"/>
              <a:gd name="adj7" fmla="val -56195"/>
              <a:gd name="adj8" fmla="val 490866"/>
            </a:avLst>
          </a:prstGeom>
          <a:solidFill>
            <a:srgbClr val="FFFFFF"/>
          </a:solidFill>
          <a:ln>
            <a:solidFill>
              <a:srgbClr val="FFFF00"/>
            </a:solidFill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  <a:cs typeface="Times New Roman" charset="0"/>
              </a:rPr>
              <a:t>Image temporal</a:t>
            </a: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charset="0"/>
                <a:cs typeface="Times New Roman" charset="0"/>
              </a:rPr>
              <a:t> derivative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ＭＳ Ｐゴシック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594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Flow Constraint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Optical flow constraint dictates that when an image patch is spatially shifted over time, that it will retain its intensity values</a:t>
            </a:r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/>
              <a:t>Let image A = </a:t>
            </a:r>
            <a:r>
              <a:rPr lang="en-US" i="1" dirty="0">
                <a:latin typeface="Times New Roman"/>
                <a:cs typeface="Times New Roman"/>
              </a:rPr>
              <a:t>I(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t </a:t>
            </a:r>
            <a:r>
              <a:rPr lang="en-US" dirty="0">
                <a:latin typeface="Times New Roman"/>
                <a:cs typeface="Times New Roman"/>
              </a:rPr>
              <a:t>=</a:t>
            </a:r>
            <a:r>
              <a:rPr lang="en-US" i="1" dirty="0">
                <a:latin typeface="Times New Roman"/>
                <a:cs typeface="Times New Roman"/>
              </a:rPr>
              <a:t>0)</a:t>
            </a:r>
            <a:r>
              <a:rPr lang="en-US" dirty="0"/>
              <a:t> and let B = </a:t>
            </a:r>
            <a:r>
              <a:rPr lang="en-US" i="1" dirty="0">
                <a:latin typeface="Times New Roman"/>
                <a:cs typeface="Times New Roman"/>
              </a:rPr>
              <a:t>I(</a:t>
            </a:r>
            <a:r>
              <a:rPr lang="en-US" b="1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t </a:t>
            </a:r>
            <a:r>
              <a:rPr lang="en-US" dirty="0">
                <a:latin typeface="Times New Roman"/>
                <a:cs typeface="Times New Roman"/>
              </a:rPr>
              <a:t>=</a:t>
            </a:r>
            <a:r>
              <a:rPr lang="en-US" i="1" dirty="0">
                <a:latin typeface="Times New Roman"/>
                <a:cs typeface="Times New Roman"/>
              </a:rPr>
              <a:t>1)</a:t>
            </a:r>
            <a:endParaRPr lang="en-US" dirty="0"/>
          </a:p>
          <a:p>
            <a:r>
              <a:rPr lang="en-US" dirty="0"/>
              <a:t>Then </a:t>
            </a:r>
            <a:r>
              <a:rPr lang="en-US" i="1" dirty="0">
                <a:latin typeface="Times New Roman"/>
                <a:cs typeface="Times New Roman"/>
              </a:rPr>
              <a:t>I</a:t>
            </a:r>
            <a:r>
              <a:rPr lang="en-US" i="1" baseline="-25000" dirty="0">
                <a:latin typeface="Times New Roman"/>
                <a:cs typeface="Times New Roman"/>
              </a:rPr>
              <a:t>t</a:t>
            </a:r>
            <a:r>
              <a:rPr lang="en-US" dirty="0"/>
              <a:t> = A(T) – B</a:t>
            </a:r>
          </a:p>
          <a:p>
            <a:endParaRPr lang="en-US" dirty="0"/>
          </a:p>
          <a:p>
            <a:r>
              <a:rPr lang="en-US" dirty="0"/>
              <a:t>This alone is not a sufficient constraint!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5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NRR Is Ill-Posed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40845"/>
            <a:ext cx="7772400" cy="2754273"/>
          </a:xfrm>
        </p:spPr>
        <p:txBody>
          <a:bodyPr/>
          <a:lstStyle/>
          <a:p>
            <a:r>
              <a:rPr lang="en-US" dirty="0"/>
              <a:t>Review of well-posed problems:</a:t>
            </a:r>
          </a:p>
          <a:p>
            <a:pPr lvl="1"/>
            <a:r>
              <a:rPr lang="en-US" dirty="0"/>
              <a:t>A solution exists, is unique, and depends continuously on the data</a:t>
            </a:r>
          </a:p>
          <a:p>
            <a:pPr lvl="1"/>
            <a:r>
              <a:rPr lang="en-US" dirty="0"/>
              <a:t>Otherwise, a problem is ill-posed</a:t>
            </a:r>
          </a:p>
          <a:p>
            <a:r>
              <a:rPr lang="en-US" dirty="0"/>
              <a:t>Ambiguity within homogenous regions: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AE3-F8CE-184B-AED5-89DC3EF21753}" type="slidenum">
              <a:rPr lang="en-US" smtClean="0"/>
              <a:t>9</a:t>
            </a:fld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630792" y="4492831"/>
            <a:ext cx="3882416" cy="1824996"/>
            <a:chOff x="730399" y="4492831"/>
            <a:chExt cx="3882416" cy="1824996"/>
          </a:xfrm>
        </p:grpSpPr>
        <p:grpSp>
          <p:nvGrpSpPr>
            <p:cNvPr id="6" name="Group 5"/>
            <p:cNvGrpSpPr/>
            <p:nvPr/>
          </p:nvGrpSpPr>
          <p:grpSpPr>
            <a:xfrm>
              <a:off x="730399" y="4492831"/>
              <a:ext cx="1825016" cy="1822709"/>
              <a:chOff x="3020281" y="2800814"/>
              <a:chExt cx="1825016" cy="1822709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>
                <a:off x="3020281" y="4623523"/>
                <a:ext cx="18250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V="1">
                <a:off x="3020281" y="2800814"/>
                <a:ext cx="0" cy="18227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Freeform 6"/>
            <p:cNvSpPr>
              <a:spLocks/>
            </p:cNvSpPr>
            <p:nvPr/>
          </p:nvSpPr>
          <p:spPr>
            <a:xfrm>
              <a:off x="1305846" y="5086175"/>
              <a:ext cx="685800" cy="685800"/>
            </a:xfrm>
            <a:custGeom>
              <a:avLst/>
              <a:gdLst>
                <a:gd name="connsiteX0" fmla="*/ 554456 w 1640504"/>
                <a:gd name="connsiteY0" fmla="*/ 659498 h 1529718"/>
                <a:gd name="connsiteX1" fmla="*/ 344200 w 1640504"/>
                <a:gd name="connsiteY1" fmla="*/ 474459 h 1529718"/>
                <a:gd name="connsiteX2" fmla="*/ 478764 w 1640504"/>
                <a:gd name="connsiteY2" fmla="*/ 95971 h 1529718"/>
                <a:gd name="connsiteX3" fmla="*/ 1176811 w 1640504"/>
                <a:gd name="connsiteY3" fmla="*/ 37095 h 1529718"/>
                <a:gd name="connsiteX4" fmla="*/ 1168401 w 1640504"/>
                <a:gd name="connsiteY4" fmla="*/ 583800 h 1529718"/>
                <a:gd name="connsiteX5" fmla="*/ 949735 w 1640504"/>
                <a:gd name="connsiteY5" fmla="*/ 836126 h 1529718"/>
                <a:gd name="connsiteX6" fmla="*/ 1639373 w 1640504"/>
                <a:gd name="connsiteY6" fmla="*/ 1147327 h 1529718"/>
                <a:gd name="connsiteX7" fmla="*/ 1084299 w 1640504"/>
                <a:gd name="connsiteY7" fmla="*/ 1466940 h 1529718"/>
                <a:gd name="connsiteX8" fmla="*/ 66664 w 1640504"/>
                <a:gd name="connsiteY8" fmla="*/ 1483762 h 1529718"/>
                <a:gd name="connsiteX9" fmla="*/ 150766 w 1640504"/>
                <a:gd name="connsiteY9" fmla="*/ 970699 h 1529718"/>
                <a:gd name="connsiteX10" fmla="*/ 579686 w 1640504"/>
                <a:gd name="connsiteY10" fmla="*/ 819304 h 1529718"/>
                <a:gd name="connsiteX11" fmla="*/ 554456 w 1640504"/>
                <a:gd name="connsiteY11" fmla="*/ 659498 h 1529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0504" h="1529718">
                  <a:moveTo>
                    <a:pt x="554456" y="659498"/>
                  </a:moveTo>
                  <a:cubicBezTo>
                    <a:pt x="515208" y="602024"/>
                    <a:pt x="356815" y="568380"/>
                    <a:pt x="344200" y="474459"/>
                  </a:cubicBezTo>
                  <a:cubicBezTo>
                    <a:pt x="331585" y="380538"/>
                    <a:pt x="339996" y="168865"/>
                    <a:pt x="478764" y="95971"/>
                  </a:cubicBezTo>
                  <a:cubicBezTo>
                    <a:pt x="617532" y="23077"/>
                    <a:pt x="1061871" y="-44210"/>
                    <a:pt x="1176811" y="37095"/>
                  </a:cubicBezTo>
                  <a:cubicBezTo>
                    <a:pt x="1291751" y="118400"/>
                    <a:pt x="1206247" y="450628"/>
                    <a:pt x="1168401" y="583800"/>
                  </a:cubicBezTo>
                  <a:cubicBezTo>
                    <a:pt x="1130555" y="716972"/>
                    <a:pt x="871240" y="742205"/>
                    <a:pt x="949735" y="836126"/>
                  </a:cubicBezTo>
                  <a:cubicBezTo>
                    <a:pt x="1028230" y="930047"/>
                    <a:pt x="1616946" y="1042191"/>
                    <a:pt x="1639373" y="1147327"/>
                  </a:cubicBezTo>
                  <a:cubicBezTo>
                    <a:pt x="1661800" y="1252463"/>
                    <a:pt x="1346417" y="1410868"/>
                    <a:pt x="1084299" y="1466940"/>
                  </a:cubicBezTo>
                  <a:cubicBezTo>
                    <a:pt x="822181" y="1523012"/>
                    <a:pt x="222253" y="1566469"/>
                    <a:pt x="66664" y="1483762"/>
                  </a:cubicBezTo>
                  <a:cubicBezTo>
                    <a:pt x="-88925" y="1401055"/>
                    <a:pt x="65262" y="1081442"/>
                    <a:pt x="150766" y="970699"/>
                  </a:cubicBezTo>
                  <a:cubicBezTo>
                    <a:pt x="236270" y="859956"/>
                    <a:pt x="512404" y="869769"/>
                    <a:pt x="579686" y="819304"/>
                  </a:cubicBezTo>
                  <a:cubicBezTo>
                    <a:pt x="646968" y="768839"/>
                    <a:pt x="593704" y="716972"/>
                    <a:pt x="554456" y="659498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787799" y="4495118"/>
              <a:ext cx="1825016" cy="1822709"/>
              <a:chOff x="3020281" y="2800814"/>
              <a:chExt cx="1825016" cy="1822709"/>
            </a:xfrm>
          </p:grpSpPr>
          <p:cxnSp>
            <p:nvCxnSpPr>
              <p:cNvPr id="13" name="Straight Arrow Connector 12"/>
              <p:cNvCxnSpPr/>
              <p:nvPr/>
            </p:nvCxnSpPr>
            <p:spPr>
              <a:xfrm>
                <a:off x="3020281" y="4623523"/>
                <a:ext cx="18250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3020281" y="2800814"/>
                <a:ext cx="0" cy="18227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Freeform 11"/>
            <p:cNvSpPr>
              <a:spLocks/>
            </p:cNvSpPr>
            <p:nvPr/>
          </p:nvSpPr>
          <p:spPr>
            <a:xfrm>
              <a:off x="3360122" y="5020577"/>
              <a:ext cx="688506" cy="840753"/>
            </a:xfrm>
            <a:custGeom>
              <a:avLst/>
              <a:gdLst>
                <a:gd name="connsiteX0" fmla="*/ 554456 w 1640504"/>
                <a:gd name="connsiteY0" fmla="*/ 659498 h 1529718"/>
                <a:gd name="connsiteX1" fmla="*/ 344200 w 1640504"/>
                <a:gd name="connsiteY1" fmla="*/ 474459 h 1529718"/>
                <a:gd name="connsiteX2" fmla="*/ 478764 w 1640504"/>
                <a:gd name="connsiteY2" fmla="*/ 95971 h 1529718"/>
                <a:gd name="connsiteX3" fmla="*/ 1176811 w 1640504"/>
                <a:gd name="connsiteY3" fmla="*/ 37095 h 1529718"/>
                <a:gd name="connsiteX4" fmla="*/ 1168401 w 1640504"/>
                <a:gd name="connsiteY4" fmla="*/ 583800 h 1529718"/>
                <a:gd name="connsiteX5" fmla="*/ 949735 w 1640504"/>
                <a:gd name="connsiteY5" fmla="*/ 836126 h 1529718"/>
                <a:gd name="connsiteX6" fmla="*/ 1639373 w 1640504"/>
                <a:gd name="connsiteY6" fmla="*/ 1147327 h 1529718"/>
                <a:gd name="connsiteX7" fmla="*/ 1084299 w 1640504"/>
                <a:gd name="connsiteY7" fmla="*/ 1466940 h 1529718"/>
                <a:gd name="connsiteX8" fmla="*/ 66664 w 1640504"/>
                <a:gd name="connsiteY8" fmla="*/ 1483762 h 1529718"/>
                <a:gd name="connsiteX9" fmla="*/ 150766 w 1640504"/>
                <a:gd name="connsiteY9" fmla="*/ 970699 h 1529718"/>
                <a:gd name="connsiteX10" fmla="*/ 579686 w 1640504"/>
                <a:gd name="connsiteY10" fmla="*/ 819304 h 1529718"/>
                <a:gd name="connsiteX11" fmla="*/ 554456 w 1640504"/>
                <a:gd name="connsiteY11" fmla="*/ 659498 h 1529718"/>
                <a:gd name="connsiteX0" fmla="*/ 554456 w 1640504"/>
                <a:gd name="connsiteY0" fmla="*/ 653906 h 1524126"/>
                <a:gd name="connsiteX1" fmla="*/ 344200 w 1640504"/>
                <a:gd name="connsiteY1" fmla="*/ 468867 h 1524126"/>
                <a:gd name="connsiteX2" fmla="*/ 478764 w 1640504"/>
                <a:gd name="connsiteY2" fmla="*/ 90379 h 1524126"/>
                <a:gd name="connsiteX3" fmla="*/ 1176811 w 1640504"/>
                <a:gd name="connsiteY3" fmla="*/ 31503 h 1524126"/>
                <a:gd name="connsiteX4" fmla="*/ 1310174 w 1640504"/>
                <a:gd name="connsiteY4" fmla="*/ 502666 h 1524126"/>
                <a:gd name="connsiteX5" fmla="*/ 949735 w 1640504"/>
                <a:gd name="connsiteY5" fmla="*/ 830534 h 1524126"/>
                <a:gd name="connsiteX6" fmla="*/ 1639373 w 1640504"/>
                <a:gd name="connsiteY6" fmla="*/ 1141735 h 1524126"/>
                <a:gd name="connsiteX7" fmla="*/ 1084299 w 1640504"/>
                <a:gd name="connsiteY7" fmla="*/ 1461348 h 1524126"/>
                <a:gd name="connsiteX8" fmla="*/ 66664 w 1640504"/>
                <a:gd name="connsiteY8" fmla="*/ 1478170 h 1524126"/>
                <a:gd name="connsiteX9" fmla="*/ 150766 w 1640504"/>
                <a:gd name="connsiteY9" fmla="*/ 965107 h 1524126"/>
                <a:gd name="connsiteX10" fmla="*/ 579686 w 1640504"/>
                <a:gd name="connsiteY10" fmla="*/ 813712 h 1524126"/>
                <a:gd name="connsiteX11" fmla="*/ 554456 w 1640504"/>
                <a:gd name="connsiteY11" fmla="*/ 653906 h 1524126"/>
                <a:gd name="connsiteX0" fmla="*/ 554456 w 1640547"/>
                <a:gd name="connsiteY0" fmla="*/ 653906 h 1524126"/>
                <a:gd name="connsiteX1" fmla="*/ 344200 w 1640547"/>
                <a:gd name="connsiteY1" fmla="*/ 468867 h 1524126"/>
                <a:gd name="connsiteX2" fmla="*/ 478764 w 1640547"/>
                <a:gd name="connsiteY2" fmla="*/ 90379 h 1524126"/>
                <a:gd name="connsiteX3" fmla="*/ 1176811 w 1640547"/>
                <a:gd name="connsiteY3" fmla="*/ 31503 h 1524126"/>
                <a:gd name="connsiteX4" fmla="*/ 1310174 w 1640547"/>
                <a:gd name="connsiteY4" fmla="*/ 502666 h 1524126"/>
                <a:gd name="connsiteX5" fmla="*/ 1233280 w 1640547"/>
                <a:gd name="connsiteY5" fmla="*/ 924960 h 1524126"/>
                <a:gd name="connsiteX6" fmla="*/ 1639373 w 1640547"/>
                <a:gd name="connsiteY6" fmla="*/ 1141735 h 1524126"/>
                <a:gd name="connsiteX7" fmla="*/ 1084299 w 1640547"/>
                <a:gd name="connsiteY7" fmla="*/ 1461348 h 1524126"/>
                <a:gd name="connsiteX8" fmla="*/ 66664 w 1640547"/>
                <a:gd name="connsiteY8" fmla="*/ 1478170 h 1524126"/>
                <a:gd name="connsiteX9" fmla="*/ 150766 w 1640547"/>
                <a:gd name="connsiteY9" fmla="*/ 965107 h 1524126"/>
                <a:gd name="connsiteX10" fmla="*/ 579686 w 1640547"/>
                <a:gd name="connsiteY10" fmla="*/ 813712 h 1524126"/>
                <a:gd name="connsiteX11" fmla="*/ 554456 w 1640547"/>
                <a:gd name="connsiteY11" fmla="*/ 653906 h 1524126"/>
                <a:gd name="connsiteX0" fmla="*/ 554456 w 1640547"/>
                <a:gd name="connsiteY0" fmla="*/ 653906 h 1524126"/>
                <a:gd name="connsiteX1" fmla="*/ 344200 w 1640547"/>
                <a:gd name="connsiteY1" fmla="*/ 468867 h 1524126"/>
                <a:gd name="connsiteX2" fmla="*/ 478764 w 1640547"/>
                <a:gd name="connsiteY2" fmla="*/ 90379 h 1524126"/>
                <a:gd name="connsiteX3" fmla="*/ 1176811 w 1640547"/>
                <a:gd name="connsiteY3" fmla="*/ 31503 h 1524126"/>
                <a:gd name="connsiteX4" fmla="*/ 1310174 w 1640547"/>
                <a:gd name="connsiteY4" fmla="*/ 502666 h 1524126"/>
                <a:gd name="connsiteX5" fmla="*/ 1233280 w 1640547"/>
                <a:gd name="connsiteY5" fmla="*/ 924960 h 1524126"/>
                <a:gd name="connsiteX6" fmla="*/ 1639373 w 1640547"/>
                <a:gd name="connsiteY6" fmla="*/ 1141735 h 1524126"/>
                <a:gd name="connsiteX7" fmla="*/ 1084299 w 1640547"/>
                <a:gd name="connsiteY7" fmla="*/ 1461348 h 1524126"/>
                <a:gd name="connsiteX8" fmla="*/ 66664 w 1640547"/>
                <a:gd name="connsiteY8" fmla="*/ 1478170 h 1524126"/>
                <a:gd name="connsiteX9" fmla="*/ 150766 w 1640547"/>
                <a:gd name="connsiteY9" fmla="*/ 965107 h 1524126"/>
                <a:gd name="connsiteX10" fmla="*/ 660696 w 1640547"/>
                <a:gd name="connsiteY10" fmla="*/ 964795 h 1524126"/>
                <a:gd name="connsiteX11" fmla="*/ 554456 w 1640547"/>
                <a:gd name="connsiteY11" fmla="*/ 653906 h 1524126"/>
                <a:gd name="connsiteX0" fmla="*/ 554456 w 1640547"/>
                <a:gd name="connsiteY0" fmla="*/ 810920 h 1681140"/>
                <a:gd name="connsiteX1" fmla="*/ 344200 w 1640547"/>
                <a:gd name="connsiteY1" fmla="*/ 625881 h 1681140"/>
                <a:gd name="connsiteX2" fmla="*/ 336992 w 1640547"/>
                <a:gd name="connsiteY2" fmla="*/ 20769 h 1681140"/>
                <a:gd name="connsiteX3" fmla="*/ 1176811 w 1640547"/>
                <a:gd name="connsiteY3" fmla="*/ 188517 h 1681140"/>
                <a:gd name="connsiteX4" fmla="*/ 1310174 w 1640547"/>
                <a:gd name="connsiteY4" fmla="*/ 659680 h 1681140"/>
                <a:gd name="connsiteX5" fmla="*/ 1233280 w 1640547"/>
                <a:gd name="connsiteY5" fmla="*/ 1081974 h 1681140"/>
                <a:gd name="connsiteX6" fmla="*/ 1639373 w 1640547"/>
                <a:gd name="connsiteY6" fmla="*/ 1298749 h 1681140"/>
                <a:gd name="connsiteX7" fmla="*/ 1084299 w 1640547"/>
                <a:gd name="connsiteY7" fmla="*/ 1618362 h 1681140"/>
                <a:gd name="connsiteX8" fmla="*/ 66664 w 1640547"/>
                <a:gd name="connsiteY8" fmla="*/ 1635184 h 1681140"/>
                <a:gd name="connsiteX9" fmla="*/ 150766 w 1640547"/>
                <a:gd name="connsiteY9" fmla="*/ 1122121 h 1681140"/>
                <a:gd name="connsiteX10" fmla="*/ 660696 w 1640547"/>
                <a:gd name="connsiteY10" fmla="*/ 1121809 h 1681140"/>
                <a:gd name="connsiteX11" fmla="*/ 554456 w 1640547"/>
                <a:gd name="connsiteY11" fmla="*/ 810920 h 1681140"/>
                <a:gd name="connsiteX0" fmla="*/ 561929 w 1646977"/>
                <a:gd name="connsiteY0" fmla="*/ 810920 h 1875350"/>
                <a:gd name="connsiteX1" fmla="*/ 351673 w 1646977"/>
                <a:gd name="connsiteY1" fmla="*/ 625881 h 1875350"/>
                <a:gd name="connsiteX2" fmla="*/ 344465 w 1646977"/>
                <a:gd name="connsiteY2" fmla="*/ 20769 h 1875350"/>
                <a:gd name="connsiteX3" fmla="*/ 1184284 w 1646977"/>
                <a:gd name="connsiteY3" fmla="*/ 188517 h 1875350"/>
                <a:gd name="connsiteX4" fmla="*/ 1317647 w 1646977"/>
                <a:gd name="connsiteY4" fmla="*/ 659680 h 1875350"/>
                <a:gd name="connsiteX5" fmla="*/ 1240753 w 1646977"/>
                <a:gd name="connsiteY5" fmla="*/ 1081974 h 1875350"/>
                <a:gd name="connsiteX6" fmla="*/ 1646846 w 1646977"/>
                <a:gd name="connsiteY6" fmla="*/ 1298749 h 1875350"/>
                <a:gd name="connsiteX7" fmla="*/ 1193037 w 1646977"/>
                <a:gd name="connsiteY7" fmla="*/ 1863874 h 1875350"/>
                <a:gd name="connsiteX8" fmla="*/ 74137 w 1646977"/>
                <a:gd name="connsiteY8" fmla="*/ 1635184 h 1875350"/>
                <a:gd name="connsiteX9" fmla="*/ 158239 w 1646977"/>
                <a:gd name="connsiteY9" fmla="*/ 1122121 h 1875350"/>
                <a:gd name="connsiteX10" fmla="*/ 668169 w 1646977"/>
                <a:gd name="connsiteY10" fmla="*/ 1121809 h 1875350"/>
                <a:gd name="connsiteX11" fmla="*/ 561929 w 1646977"/>
                <a:gd name="connsiteY11" fmla="*/ 810920 h 187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6977" h="1875350">
                  <a:moveTo>
                    <a:pt x="561929" y="810920"/>
                  </a:moveTo>
                  <a:cubicBezTo>
                    <a:pt x="509180" y="728265"/>
                    <a:pt x="387917" y="757573"/>
                    <a:pt x="351673" y="625881"/>
                  </a:cubicBezTo>
                  <a:cubicBezTo>
                    <a:pt x="315429" y="494189"/>
                    <a:pt x="205697" y="93663"/>
                    <a:pt x="344465" y="20769"/>
                  </a:cubicBezTo>
                  <a:cubicBezTo>
                    <a:pt x="483233" y="-52125"/>
                    <a:pt x="1022087" y="82032"/>
                    <a:pt x="1184284" y="188517"/>
                  </a:cubicBezTo>
                  <a:cubicBezTo>
                    <a:pt x="1346481" y="295002"/>
                    <a:pt x="1308235" y="510770"/>
                    <a:pt x="1317647" y="659680"/>
                  </a:cubicBezTo>
                  <a:cubicBezTo>
                    <a:pt x="1327059" y="808590"/>
                    <a:pt x="1185887" y="975463"/>
                    <a:pt x="1240753" y="1081974"/>
                  </a:cubicBezTo>
                  <a:cubicBezTo>
                    <a:pt x="1295619" y="1188485"/>
                    <a:pt x="1654799" y="1168432"/>
                    <a:pt x="1646846" y="1298749"/>
                  </a:cubicBezTo>
                  <a:cubicBezTo>
                    <a:pt x="1638893" y="1429066"/>
                    <a:pt x="1455155" y="1807802"/>
                    <a:pt x="1193037" y="1863874"/>
                  </a:cubicBezTo>
                  <a:cubicBezTo>
                    <a:pt x="930919" y="1919946"/>
                    <a:pt x="246603" y="1758809"/>
                    <a:pt x="74137" y="1635184"/>
                  </a:cubicBezTo>
                  <a:cubicBezTo>
                    <a:pt x="-98329" y="1511559"/>
                    <a:pt x="72735" y="1232864"/>
                    <a:pt x="158239" y="1122121"/>
                  </a:cubicBezTo>
                  <a:cubicBezTo>
                    <a:pt x="243743" y="1011378"/>
                    <a:pt x="600887" y="1172274"/>
                    <a:pt x="668169" y="1121809"/>
                  </a:cubicBezTo>
                  <a:cubicBezTo>
                    <a:pt x="735451" y="1071344"/>
                    <a:pt x="614678" y="893575"/>
                    <a:pt x="561929" y="81092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0000"/>
                  </a:solidFill>
                </a:rPr>
                <a:t>B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1676400" y="5215468"/>
              <a:ext cx="2125133" cy="42332"/>
            </a:xfrm>
            <a:prstGeom prst="straightConnector1">
              <a:avLst/>
            </a:prstGeom>
            <a:ln w="38100" cmpd="sng">
              <a:solidFill>
                <a:schemeClr val="tx1">
                  <a:alpha val="50000"/>
                </a:schemeClr>
              </a:solidFill>
              <a:prstDash val="sysDot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061171" y="4888468"/>
              <a:ext cx="291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6757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Light Blue Perspective">
  <a:themeElements>
    <a:clrScheme name="Custom 4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414100"/>
      </a:hlink>
      <a:folHlink>
        <a:srgbClr val="5252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Light Blue Perspective" id="{5AC1C4FA-7A36-1D43-80F5-462204DC1D52}" vid="{6B995E09-5273-E04E-8EC3-1BDD75B423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Light Blue Perspective</Template>
  <TotalTime>3389</TotalTime>
  <Words>1427</Words>
  <Application>Microsoft Macintosh PowerPoint</Application>
  <PresentationFormat>On-screen Show (4:3)</PresentationFormat>
  <Paragraphs>259</Paragraphs>
  <Slides>20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JG 20 Light Blue Perspective</vt:lpstr>
      <vt:lpstr>Equation</vt:lpstr>
      <vt:lpstr>Lecture 18 Deformable / Non-Rigid Registration  ch. 11 of Insight into Images edited by Terry Yoo, et al.</vt:lpstr>
      <vt:lpstr>Registration: “Rigid” vs. Deformable</vt:lpstr>
      <vt:lpstr>Deformable, i.e. Non-Rigid, Registration (NRR)</vt:lpstr>
      <vt:lpstr>NRR Clinical Background</vt:lpstr>
      <vt:lpstr>More Clinical Examples</vt:lpstr>
      <vt:lpstr>Optical Flow</vt:lpstr>
      <vt:lpstr>Optical Flow Assumptions</vt:lpstr>
      <vt:lpstr>Optical Flow Constraint</vt:lpstr>
      <vt:lpstr>NRR Is Ill-Posed</vt:lpstr>
      <vt:lpstr>Very Ill-Posed Problem</vt:lpstr>
      <vt:lpstr>NRR Regularization Methods</vt:lpstr>
      <vt:lpstr>Langrangian View</vt:lpstr>
      <vt:lpstr>Eulerian View</vt:lpstr>
      <vt:lpstr>Comparison of Regularization Reference Frames</vt:lpstr>
      <vt:lpstr>Transient Quadratic (TQ) Approach</vt:lpstr>
      <vt:lpstr>Optical Flow Regularized</vt:lpstr>
      <vt:lpstr>Optical Flow E-L Regularized</vt:lpstr>
      <vt:lpstr>Demons Algorithm:  Math</vt:lpstr>
      <vt:lpstr>Demons Algorithm:  Code</vt:lpstr>
      <vt:lpstr>Choices &amp; Details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 Theory of Registration</dc:title>
  <dc:creator>John Galeotti</dc:creator>
  <cp:lastModifiedBy>John Michael Galeotti</cp:lastModifiedBy>
  <cp:revision>169</cp:revision>
  <cp:lastPrinted>2020-04-01T16:05:21Z</cp:lastPrinted>
  <dcterms:created xsi:type="dcterms:W3CDTF">2012-04-02T21:04:47Z</dcterms:created>
  <dcterms:modified xsi:type="dcterms:W3CDTF">2020-04-01T16:05:24Z</dcterms:modified>
</cp:coreProperties>
</file>