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sldIdLst>
    <p:sldId id="265" r:id="rId2"/>
    <p:sldId id="267" r:id="rId3"/>
    <p:sldId id="266" r:id="rId4"/>
    <p:sldId id="268" r:id="rId5"/>
    <p:sldId id="269" r:id="rId6"/>
    <p:sldId id="270" r:id="rId7"/>
    <p:sldId id="275" r:id="rId8"/>
    <p:sldId id="276" r:id="rId9"/>
    <p:sldId id="274" r:id="rId10"/>
    <p:sldId id="273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3FC5"/>
    <a:srgbClr val="0000FF"/>
    <a:srgbClr val="9900FF"/>
    <a:srgbClr val="99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00" autoAdjust="0"/>
  </p:normalViewPr>
  <p:slideViewPr>
    <p:cSldViewPr>
      <p:cViewPr varScale="1">
        <p:scale>
          <a:sx n="85" d="100"/>
          <a:sy n="85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F91F5-F5F9-461B-818A-E8DBD7885E15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917E0-C78D-4CD2-B2D7-C43E60C59B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Context: Other attributes like time, session id</a:t>
            </a:r>
          </a:p>
          <a:p>
            <a:r>
              <a:rPr lang="en-US" dirty="0" smtClean="0"/>
              <a:t>Input: feedback </a:t>
            </a:r>
          </a:p>
          <a:p>
            <a:r>
              <a:rPr lang="en-US" dirty="0" smtClean="0"/>
              <a:t>Need related work , esp.</a:t>
            </a:r>
            <a:r>
              <a:rPr lang="en-US" baseline="0" dirty="0" smtClean="0"/>
              <a:t> release click logs to general audiences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917E0-C78D-4CD2-B2D7-C43E60C59B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917E0-C78D-4CD2-B2D7-C43E60C59B5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CE8BC-008C-483A-9111-32D93CBF95CC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9D58-DAD4-4E18-BBCA-5E696FE16F5B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C329-6F44-463A-B3DE-F43CD8E00D07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423D-4323-42AF-82B3-CD61656403AA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B98C6-4576-4774-8946-E11B64027027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4B98-B7EB-4E3D-96A5-995C86631A30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0CA12-66F0-41B8-81DE-A18A421F57E1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79DF-11F8-4108-A965-B7CB9928BE55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059C7-1FF8-4BD8-8118-935BDB80577F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436826B-5ACB-4E27-B224-1FF9BE4C4F57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0CBD018-ACBE-44C3-8A0F-F5FDDAD8AD63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>
              <a:spcAft>
                <a:spcPts val="600"/>
              </a:spcAft>
            </a:pPr>
            <a:r>
              <a:rPr lang="en-US" sz="3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Designing click models</a:t>
            </a:r>
          </a:p>
          <a:p>
            <a:pPr>
              <a:spcAft>
                <a:spcPts val="600"/>
              </a:spcAft>
            </a:pPr>
            <a:r>
              <a:rPr lang="en-US" sz="3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Bayesian click models</a:t>
            </a:r>
          </a:p>
          <a:p>
            <a:pPr>
              <a:spcAft>
                <a:spcPts val="600"/>
              </a:spcAft>
            </a:pPr>
            <a:r>
              <a:rPr lang="en-US" sz="3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Selected topics on click models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Conclusion</a:t>
            </a:r>
            <a:endParaRPr lang="en-US" sz="3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F9C0-069A-457C-9134-FF1AD4AFBA27}" type="datetime1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069080"/>
            <a:ext cx="331422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3844" y="2435225"/>
            <a:ext cx="383060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4953000" y="4416425"/>
            <a:ext cx="3124200" cy="46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                 Yi-Min Wang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6172200" y="4721225"/>
            <a:ext cx="2209800" cy="30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>
                <a:solidFill>
                  <a:srgbClr val="7030A0"/>
                </a:solidFill>
              </a:rPr>
              <a:t>MSR, ISRC-Redmond</a:t>
            </a: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2282825"/>
            <a:ext cx="203930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609600" y="4949825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>
                <a:solidFill>
                  <a:srgbClr val="7030A0"/>
                </a:solidFill>
              </a:rPr>
              <a:t>MSR, Cambridge</a:t>
            </a:r>
          </a:p>
        </p:txBody>
      </p:sp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533400" y="4645025"/>
            <a:ext cx="182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Mike Taylor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282825"/>
            <a:ext cx="1829933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17"/>
          <p:cNvSpPr txBox="1">
            <a:spLocks noChangeArrowheads="1"/>
          </p:cNvSpPr>
          <p:nvPr/>
        </p:nvSpPr>
        <p:spPr bwMode="auto">
          <a:xfrm>
            <a:off x="2971800" y="5026025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>
                <a:solidFill>
                  <a:srgbClr val="7030A0"/>
                </a:solidFill>
              </a:rPr>
              <a:t>MSR, </a:t>
            </a:r>
            <a:r>
              <a:rPr lang="en-US" sz="1400" i="1" dirty="0" smtClean="0">
                <a:solidFill>
                  <a:srgbClr val="7030A0"/>
                </a:solidFill>
              </a:rPr>
              <a:t>ISRC-Redmond</a:t>
            </a:r>
            <a:endParaRPr lang="en-US" sz="1400" i="1" dirty="0">
              <a:solidFill>
                <a:srgbClr val="7030A0"/>
              </a:solidFill>
            </a:endParaRPr>
          </a:p>
        </p:txBody>
      </p:sp>
      <p:sp>
        <p:nvSpPr>
          <p:cNvPr id="32" name="TextBox 9"/>
          <p:cNvSpPr txBox="1">
            <a:spLocks noChangeArrowheads="1"/>
          </p:cNvSpPr>
          <p:nvPr/>
        </p:nvSpPr>
        <p:spPr bwMode="auto">
          <a:xfrm>
            <a:off x="3200400" y="4721225"/>
            <a:ext cx="182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Ethan </a:t>
            </a:r>
            <a:r>
              <a:rPr lang="en-US" sz="2400" dirty="0" err="1" smtClean="0">
                <a:latin typeface="Calibri" pitchFamily="34" charset="0"/>
              </a:rPr>
              <a:t>Tu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743200"/>
            <a:ext cx="2438400" cy="224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models</a:t>
            </a:r>
          </a:p>
          <a:p>
            <a:pPr lvl="1"/>
            <a:r>
              <a:rPr lang="en-US" dirty="0" smtClean="0"/>
              <a:t>A statistical tool to leverage valuable user implicit feedback in </a:t>
            </a:r>
            <a:r>
              <a:rPr lang="en-US" dirty="0" smtClean="0">
                <a:solidFill>
                  <a:srgbClr val="FF0000"/>
                </a:solidFill>
              </a:rPr>
              <a:t>terabyte/</a:t>
            </a:r>
            <a:r>
              <a:rPr lang="en-US" dirty="0" err="1" smtClean="0">
                <a:solidFill>
                  <a:srgbClr val="FF0000"/>
                </a:solidFill>
              </a:rPr>
              <a:t>petabyte</a:t>
            </a:r>
            <a:r>
              <a:rPr lang="en-US" dirty="0" smtClean="0"/>
              <a:t> search logs.</a:t>
            </a:r>
          </a:p>
          <a:p>
            <a:pPr lvl="1"/>
            <a:r>
              <a:rPr lang="en-US" dirty="0" smtClean="0"/>
              <a:t>Provide </a:t>
            </a:r>
            <a:r>
              <a:rPr lang="en-US" dirty="0" smtClean="0">
                <a:solidFill>
                  <a:srgbClr val="FF0000"/>
                </a:solidFill>
              </a:rPr>
              <a:t>click prediction </a:t>
            </a:r>
            <a:r>
              <a:rPr lang="en-US" dirty="0" smtClean="0"/>
              <a:t>as well as </a:t>
            </a:r>
            <a:r>
              <a:rPr lang="en-US" dirty="0" smtClean="0">
                <a:solidFill>
                  <a:srgbClr val="FF0000"/>
                </a:solidFill>
              </a:rPr>
              <a:t>relevance estimates. </a:t>
            </a:r>
          </a:p>
          <a:p>
            <a:pPr lvl="1"/>
            <a:r>
              <a:rPr lang="en-US" dirty="0" smtClean="0"/>
              <a:t>Application domains include learning to rank, measuring search performance, online advertising, user behavior analysis…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models</a:t>
            </a:r>
          </a:p>
          <a:p>
            <a:pPr lvl="1"/>
            <a:r>
              <a:rPr lang="en-US" dirty="0" smtClean="0"/>
              <a:t>Different model designs reflect various assumption of user behaviors to explain the position-bias.</a:t>
            </a:r>
          </a:p>
          <a:p>
            <a:pPr lvl="1"/>
            <a:r>
              <a:rPr lang="en-US" dirty="0" smtClean="0"/>
              <a:t> The modeling choice may depend on the application scenario.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models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Efficient, single-pass, parallelizable </a:t>
            </a:r>
            <a:r>
              <a:rPr lang="en-US" dirty="0" smtClean="0"/>
              <a:t>algorithms are desired in real-world applications.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Bayesian framework </a:t>
            </a:r>
            <a:r>
              <a:rPr lang="en-US" dirty="0" smtClean="0"/>
              <a:t>could be applied to click models for both modeling benefits and computational benefits.</a:t>
            </a:r>
          </a:p>
          <a:p>
            <a:pPr lvl="1"/>
            <a:r>
              <a:rPr lang="en-US" dirty="0" smtClean="0"/>
              <a:t>Click Chain Model and Bayesian Browsing Model represent state-of-the-art examples.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Bigger Context</a:t>
            </a:r>
          </a:p>
          <a:p>
            <a:pPr lvl="1"/>
            <a:r>
              <a:rPr lang="en-US" dirty="0" smtClean="0"/>
              <a:t>Query reformulations</a:t>
            </a:r>
          </a:p>
          <a:p>
            <a:pPr lvl="1"/>
            <a:r>
              <a:rPr lang="en-US" dirty="0" smtClean="0"/>
              <a:t>Personalization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Richer inputs</a:t>
            </a:r>
          </a:p>
          <a:p>
            <a:pPr lvl="1"/>
            <a:r>
              <a:rPr lang="en-US" dirty="0" smtClean="0"/>
              <a:t>Universal search</a:t>
            </a:r>
          </a:p>
          <a:p>
            <a:pPr lvl="1"/>
            <a:r>
              <a:rPr lang="en-US" dirty="0" smtClean="0"/>
              <a:t>Diverse user feedback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Click model </a:t>
            </a:r>
            <a:r>
              <a:rPr lang="en-US" dirty="0" err="1" smtClean="0"/>
              <a:t>v.s</a:t>
            </a:r>
            <a:r>
              <a:rPr lang="en-US" dirty="0" smtClean="0"/>
              <a:t>. Human judgments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4714216"/>
            <a:ext cx="634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714216"/>
            <a:ext cx="2286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3886200"/>
            <a:ext cx="2514600" cy="782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5486400"/>
            <a:ext cx="140578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7030A0"/>
                </a:solidFill>
              </a:rPr>
              <a:t>[Burges+05]</a:t>
            </a:r>
            <a:r>
              <a:rPr lang="en-US" sz="2200" dirty="0" smtClean="0"/>
              <a:t>: C. Burges, T. </a:t>
            </a:r>
            <a:r>
              <a:rPr lang="en-US" sz="2200" dirty="0" err="1" smtClean="0"/>
              <a:t>Shaked</a:t>
            </a:r>
            <a:r>
              <a:rPr lang="en-US" sz="2200" dirty="0" smtClean="0"/>
              <a:t>, E. </a:t>
            </a:r>
            <a:r>
              <a:rPr lang="en-US" sz="2200" dirty="0" err="1" smtClean="0"/>
              <a:t>Renshaw</a:t>
            </a:r>
            <a:r>
              <a:rPr lang="en-US" sz="2200" dirty="0" smtClean="0"/>
              <a:t>, A. Lazier, M. Deeds, N. Hamilton, and G. Hullender. Learning to rank using gradient descent. </a:t>
            </a:r>
            <a:r>
              <a:rPr lang="en-US" sz="2200" i="1" dirty="0" smtClean="0"/>
              <a:t>ICML’05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[Chapelle+09]</a:t>
            </a:r>
            <a:r>
              <a:rPr lang="en-US" sz="2200" dirty="0" smtClean="0"/>
              <a:t>: O. </a:t>
            </a:r>
            <a:r>
              <a:rPr lang="en-US" sz="2200" dirty="0" err="1" smtClean="0"/>
              <a:t>Chapelle</a:t>
            </a:r>
            <a:r>
              <a:rPr lang="en-US" sz="2200" dirty="0" smtClean="0"/>
              <a:t> and Y. Zhang.  A dynamic Bayesian network click model for web search ranking. </a:t>
            </a:r>
            <a:r>
              <a:rPr lang="en-US" sz="2200" i="1" dirty="0" smtClean="0"/>
              <a:t>WWW’09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[Craswell+08]</a:t>
            </a:r>
            <a:r>
              <a:rPr lang="en-US" sz="2200" dirty="0" smtClean="0"/>
              <a:t>: N. </a:t>
            </a:r>
            <a:r>
              <a:rPr lang="en-US" sz="2200" dirty="0" err="1" smtClean="0"/>
              <a:t>Craswell</a:t>
            </a:r>
            <a:r>
              <a:rPr lang="en-US" sz="2200" dirty="0" smtClean="0"/>
              <a:t>, O. </a:t>
            </a:r>
            <a:r>
              <a:rPr lang="en-US" sz="2200" dirty="0" err="1" smtClean="0"/>
              <a:t>Zoeter</a:t>
            </a:r>
            <a:r>
              <a:rPr lang="en-US" sz="2200" dirty="0" smtClean="0"/>
              <a:t>, M. Taylor, and B. Ramsey. An experimental comparison of click position-bias models. </a:t>
            </a:r>
            <a:r>
              <a:rPr lang="en-US" sz="2200" i="1" dirty="0" smtClean="0"/>
              <a:t>WSDM ’08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[Dean+04]</a:t>
            </a:r>
            <a:r>
              <a:rPr lang="en-US" sz="2200" dirty="0" smtClean="0"/>
              <a:t>: J. Dean and S. </a:t>
            </a:r>
            <a:r>
              <a:rPr lang="en-US" sz="2200" dirty="0" err="1" smtClean="0"/>
              <a:t>Ghemawat</a:t>
            </a:r>
            <a:r>
              <a:rPr lang="en-US" sz="2200" dirty="0" smtClean="0"/>
              <a:t>. </a:t>
            </a:r>
            <a:r>
              <a:rPr lang="en-US" sz="2200" dirty="0" err="1" smtClean="0"/>
              <a:t>MapReduce</a:t>
            </a:r>
            <a:r>
              <a:rPr lang="en-US" sz="2200" dirty="0" smtClean="0"/>
              <a:t>: Simplified data processing on large clusters. </a:t>
            </a:r>
            <a:r>
              <a:rPr lang="en-US" sz="2200" i="1" dirty="0" smtClean="0"/>
              <a:t>OSDI’04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[Dupret+08]</a:t>
            </a:r>
            <a:r>
              <a:rPr lang="en-US" sz="2200" dirty="0" smtClean="0"/>
              <a:t>: G. </a:t>
            </a:r>
            <a:r>
              <a:rPr lang="en-US" sz="2200" dirty="0" err="1" smtClean="0"/>
              <a:t>Dupret</a:t>
            </a:r>
            <a:r>
              <a:rPr lang="en-US" sz="2200" dirty="0" smtClean="0"/>
              <a:t> and B. </a:t>
            </a:r>
            <a:r>
              <a:rPr lang="en-US" sz="2200" dirty="0" err="1" smtClean="0"/>
              <a:t>Piwowarski</a:t>
            </a:r>
            <a:r>
              <a:rPr lang="en-US" sz="2200" dirty="0" smtClean="0"/>
              <a:t>. A user browsing model to predict search engine click data from past observations. </a:t>
            </a:r>
            <a:r>
              <a:rPr lang="en-US" sz="2200" i="1" dirty="0" smtClean="0"/>
              <a:t>SIGIR’08</a:t>
            </a:r>
            <a:r>
              <a:rPr lang="en-US" sz="2200" dirty="0" smtClean="0"/>
              <a:t>.</a:t>
            </a:r>
          </a:p>
          <a:p>
            <a:endParaRPr lang="en-US" sz="2800" dirty="0" smtClean="0"/>
          </a:p>
          <a:p>
            <a:endParaRPr lang="en-US" sz="2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7030A0"/>
                </a:solidFill>
              </a:rPr>
              <a:t>[Guo+09a]</a:t>
            </a:r>
            <a:r>
              <a:rPr lang="en-US" sz="2200" dirty="0" smtClean="0"/>
              <a:t>: F. Guo, C. Liu, and Y.-M. Wang. Efficient multiple-click models in web search. </a:t>
            </a:r>
            <a:r>
              <a:rPr lang="en-US" sz="2200" i="1" dirty="0" smtClean="0"/>
              <a:t>WSDM’09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[Guo+09b]</a:t>
            </a:r>
            <a:r>
              <a:rPr lang="en-US" sz="2200" dirty="0" smtClean="0"/>
              <a:t>: F. Guo, C. Liu, A. </a:t>
            </a:r>
            <a:r>
              <a:rPr lang="en-US" sz="2200" dirty="0" err="1" smtClean="0"/>
              <a:t>Kannan</a:t>
            </a:r>
            <a:r>
              <a:rPr lang="en-US" sz="2200" dirty="0" smtClean="0"/>
              <a:t>, T. </a:t>
            </a:r>
            <a:r>
              <a:rPr lang="en-US" sz="2200" dirty="0" err="1" smtClean="0"/>
              <a:t>Minka</a:t>
            </a:r>
            <a:r>
              <a:rPr lang="en-US" sz="2200" dirty="0" smtClean="0"/>
              <a:t>, M. Taylor, Y.-M. Wang, and C. </a:t>
            </a:r>
            <a:r>
              <a:rPr lang="en-US" sz="2200" dirty="0" err="1" smtClean="0"/>
              <a:t>Faloutsos</a:t>
            </a:r>
            <a:r>
              <a:rPr lang="en-US" sz="2200" dirty="0" smtClean="0"/>
              <a:t>.  Click chain model in web search. </a:t>
            </a:r>
            <a:r>
              <a:rPr lang="en-US" sz="2200" i="1" dirty="0" smtClean="0"/>
              <a:t>WWW’09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[Guo+09c]</a:t>
            </a:r>
            <a:r>
              <a:rPr lang="en-US" sz="2200" dirty="0" smtClean="0"/>
              <a:t>: F. Guo, L. Li, and C. </a:t>
            </a:r>
            <a:r>
              <a:rPr lang="en-US" sz="2200" dirty="0" err="1" smtClean="0"/>
              <a:t>Faloutsos</a:t>
            </a:r>
            <a:r>
              <a:rPr lang="en-US" sz="2200" dirty="0" smtClean="0"/>
              <a:t>. Tailoring click models to user goals. </a:t>
            </a:r>
            <a:r>
              <a:rPr lang="en-US" sz="2200" i="1" dirty="0" smtClean="0"/>
              <a:t>WSCD’09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[Joachims02]</a:t>
            </a:r>
            <a:r>
              <a:rPr lang="en-US" sz="2200" dirty="0" smtClean="0"/>
              <a:t>: T. </a:t>
            </a:r>
            <a:r>
              <a:rPr lang="en-US" sz="2200" dirty="0" err="1" smtClean="0"/>
              <a:t>Joachims</a:t>
            </a:r>
            <a:r>
              <a:rPr lang="en-US" sz="2200" dirty="0" smtClean="0"/>
              <a:t>. Optimizing search engines using </a:t>
            </a:r>
            <a:r>
              <a:rPr lang="en-US" sz="2200" dirty="0" err="1" smtClean="0"/>
              <a:t>clickthrough</a:t>
            </a:r>
            <a:r>
              <a:rPr lang="en-US" sz="2200" dirty="0" smtClean="0"/>
              <a:t> data. </a:t>
            </a:r>
            <a:r>
              <a:rPr lang="en-US" sz="2200" i="1" dirty="0" smtClean="0"/>
              <a:t>KDD’02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[Joachims+07]</a:t>
            </a:r>
            <a:r>
              <a:rPr lang="en-US" sz="2200" dirty="0" smtClean="0"/>
              <a:t>: T. </a:t>
            </a:r>
            <a:r>
              <a:rPr lang="en-US" sz="2200" dirty="0" err="1" smtClean="0"/>
              <a:t>Joachims</a:t>
            </a:r>
            <a:r>
              <a:rPr lang="en-US" sz="2200" dirty="0" smtClean="0"/>
              <a:t>, L. </a:t>
            </a:r>
            <a:r>
              <a:rPr lang="en-US" sz="2200" dirty="0" err="1" smtClean="0"/>
              <a:t>Granka</a:t>
            </a:r>
            <a:r>
              <a:rPr lang="en-US" sz="2200" dirty="0" smtClean="0"/>
              <a:t>, B. Pan, H. </a:t>
            </a:r>
            <a:r>
              <a:rPr lang="en-US" sz="2200" dirty="0" err="1" smtClean="0"/>
              <a:t>Hembrooke</a:t>
            </a:r>
            <a:r>
              <a:rPr lang="en-US" sz="2200" dirty="0" smtClean="0"/>
              <a:t>, F. </a:t>
            </a:r>
            <a:r>
              <a:rPr lang="en-US" sz="2200" dirty="0" err="1" smtClean="0"/>
              <a:t>Radlinski</a:t>
            </a:r>
            <a:r>
              <a:rPr lang="en-US" sz="2200" dirty="0" smtClean="0"/>
              <a:t>, and G. Gay. </a:t>
            </a:r>
            <a:r>
              <a:rPr lang="en-US" sz="2200" dirty="0" smtClean="0"/>
              <a:t>Evaluating the a</a:t>
            </a:r>
            <a:r>
              <a:rPr lang="en-US" sz="2200" dirty="0" smtClean="0"/>
              <a:t>ccuracy </a:t>
            </a:r>
            <a:r>
              <a:rPr lang="en-US" sz="2200" dirty="0" smtClean="0"/>
              <a:t>of </a:t>
            </a:r>
            <a:r>
              <a:rPr lang="en-US" sz="2200" dirty="0" smtClean="0"/>
              <a:t>implicit feedback </a:t>
            </a:r>
            <a:r>
              <a:rPr lang="en-US" sz="2200" dirty="0" smtClean="0"/>
              <a:t>from </a:t>
            </a:r>
            <a:r>
              <a:rPr lang="en-US" sz="2200" dirty="0" smtClean="0"/>
              <a:t>clicks </a:t>
            </a:r>
            <a:r>
              <a:rPr lang="en-US" sz="2200" dirty="0" smtClean="0"/>
              <a:t>and </a:t>
            </a:r>
            <a:r>
              <a:rPr lang="en-US" sz="2200" dirty="0" smtClean="0"/>
              <a:t>query reformulations </a:t>
            </a:r>
            <a:r>
              <a:rPr lang="en-US" sz="2200" dirty="0" smtClean="0"/>
              <a:t>in </a:t>
            </a:r>
            <a:r>
              <a:rPr lang="en-US" sz="2200" dirty="0" smtClean="0"/>
              <a:t>web search</a:t>
            </a:r>
            <a:r>
              <a:rPr lang="en-US" sz="2200" dirty="0" smtClean="0"/>
              <a:t>, </a:t>
            </a:r>
            <a:r>
              <a:rPr lang="en-US" sz="2200" i="1" dirty="0" smtClean="0"/>
              <a:t>ACM</a:t>
            </a:r>
            <a:r>
              <a:rPr lang="zh-CN" altLang="en-US" sz="2200" i="1" dirty="0" smtClean="0"/>
              <a:t> </a:t>
            </a:r>
            <a:r>
              <a:rPr lang="en-US" altLang="zh-CN" sz="2200" i="1" dirty="0" smtClean="0"/>
              <a:t>TOIS, 25(2), 2007</a:t>
            </a:r>
            <a:r>
              <a:rPr lang="en-US" altLang="zh-CN" sz="2200" dirty="0" smtClean="0"/>
              <a:t>.</a:t>
            </a:r>
            <a:endParaRPr lang="en-US" sz="2200" dirty="0" smtClean="0"/>
          </a:p>
          <a:p>
            <a:endParaRPr lang="en-US" sz="2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7030A0"/>
                </a:solidFill>
              </a:rPr>
              <a:t>[Lee+05]</a:t>
            </a:r>
            <a:r>
              <a:rPr lang="en-US" sz="2200" dirty="0" smtClean="0"/>
              <a:t>: U. Lee, Z. Liu, and J. Cho. Automatic identification </a:t>
            </a:r>
            <a:r>
              <a:rPr lang="en-US" sz="2200" dirty="0" err="1" smtClean="0"/>
              <a:t>ofuser</a:t>
            </a:r>
            <a:r>
              <a:rPr lang="en-US" sz="2200" dirty="0" smtClean="0"/>
              <a:t> goals in web search. </a:t>
            </a:r>
            <a:r>
              <a:rPr lang="en-US" sz="2200" i="1" dirty="0" smtClean="0"/>
              <a:t>WWW’05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[Liu+09a]</a:t>
            </a:r>
            <a:r>
              <a:rPr lang="en-US" sz="2200" dirty="0" smtClean="0"/>
              <a:t>: C. Liu, F. Guo, and C. </a:t>
            </a:r>
            <a:r>
              <a:rPr lang="en-US" sz="2200" dirty="0" err="1" smtClean="0"/>
              <a:t>Faloutsos</a:t>
            </a:r>
            <a:r>
              <a:rPr lang="en-US" sz="2200" dirty="0" smtClean="0"/>
              <a:t>. BBM: Deriving click models from </a:t>
            </a:r>
            <a:r>
              <a:rPr lang="en-US" sz="2200" dirty="0" err="1" smtClean="0"/>
              <a:t>petabyte</a:t>
            </a:r>
            <a:r>
              <a:rPr lang="en-US" sz="2200" dirty="0" smtClean="0"/>
              <a:t>-scale data. </a:t>
            </a:r>
            <a:r>
              <a:rPr lang="en-US" sz="2200" i="1" dirty="0" smtClean="0"/>
              <a:t>KDD’09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[Liu+09b]</a:t>
            </a:r>
            <a:r>
              <a:rPr lang="en-US" sz="2200" dirty="0" smtClean="0"/>
              <a:t>: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r>
              <a:rPr lang="en-US" sz="2200" dirty="0" smtClean="0"/>
              <a:t>C. Liu, M. Li, and Y.-M. Wang. Post-rank reordering: resolving preference misalignments between search engines and end users. </a:t>
            </a:r>
            <a:r>
              <a:rPr lang="en-US" sz="2200" i="1" dirty="0" smtClean="0"/>
              <a:t>CIKM’09</a:t>
            </a:r>
            <a:r>
              <a:rPr lang="en-US" sz="2200" dirty="0" smtClean="0"/>
              <a:t>.</a:t>
            </a:r>
            <a:endParaRPr lang="en-US" sz="2800" dirty="0" smtClean="0"/>
          </a:p>
          <a:p>
            <a:r>
              <a:rPr lang="en-US" sz="2200" dirty="0" smtClean="0">
                <a:solidFill>
                  <a:srgbClr val="7030A0"/>
                </a:solidFill>
              </a:rPr>
              <a:t>[Richardson+07]</a:t>
            </a:r>
            <a:r>
              <a:rPr lang="en-US" sz="2200" dirty="0" smtClean="0"/>
              <a:t>: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r>
              <a:rPr lang="en-US" sz="2200" dirty="0" smtClean="0"/>
              <a:t>M. Richardson, E. </a:t>
            </a:r>
            <a:r>
              <a:rPr lang="en-US" sz="2200" dirty="0" err="1" smtClean="0"/>
              <a:t>Dominowska</a:t>
            </a:r>
            <a:r>
              <a:rPr lang="en-US" sz="2200" dirty="0" smtClean="0"/>
              <a:t>, and R. </a:t>
            </a:r>
            <a:r>
              <a:rPr lang="en-US" sz="2200" dirty="0" err="1" smtClean="0"/>
              <a:t>Ragno</a:t>
            </a:r>
            <a:r>
              <a:rPr lang="en-US" sz="2200" dirty="0" smtClean="0"/>
              <a:t>. Predicting clicks: estimating the click-through rate for new ads. </a:t>
            </a:r>
            <a:r>
              <a:rPr lang="en-US" sz="2200" i="1" dirty="0" smtClean="0"/>
              <a:t>WWW’07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[Zhu+10]</a:t>
            </a:r>
            <a:r>
              <a:rPr lang="en-US" sz="2200" dirty="0" smtClean="0"/>
              <a:t>: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r>
              <a:rPr lang="en-US" sz="2200" dirty="0" smtClean="0"/>
              <a:t>Z. Zhu, W. Chen, T. </a:t>
            </a:r>
            <a:r>
              <a:rPr lang="en-US" sz="2200" dirty="0" err="1" smtClean="0"/>
              <a:t>Minka</a:t>
            </a:r>
            <a:r>
              <a:rPr lang="en-US" sz="2200" dirty="0" smtClean="0"/>
              <a:t>, C. Zhu and Z. Chen. A novel click model and its applications to online advertising. To appear in </a:t>
            </a:r>
            <a:r>
              <a:rPr lang="en-US" sz="2200" i="1" dirty="0" smtClean="0"/>
              <a:t>WSDM’10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1A18-8727-49BA-B78F-C8DFFE0CB3F8}" type="datetime1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CIKM'09 Tutorial, Hong Kong, China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267200"/>
            <a:ext cx="1639645" cy="2212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3200400" y="525780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7030A0"/>
                </a:solidFill>
              </a:rPr>
              <a:t>MSR, Search Lab</a:t>
            </a:r>
          </a:p>
        </p:txBody>
      </p:sp>
      <p:sp>
        <p:nvSpPr>
          <p:cNvPr id="22" name="TextBox 9"/>
          <p:cNvSpPr txBox="1">
            <a:spLocks noChangeArrowheads="1"/>
          </p:cNvSpPr>
          <p:nvPr/>
        </p:nvSpPr>
        <p:spPr bwMode="auto">
          <a:xfrm>
            <a:off x="2895600" y="4953000"/>
            <a:ext cx="2057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err="1" smtClean="0">
                <a:latin typeface="Calibri" pitchFamily="34" charset="0"/>
              </a:rPr>
              <a:t>Anitha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Kannan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3414" y="4343400"/>
            <a:ext cx="156078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18"/>
          <p:cNvSpPr txBox="1">
            <a:spLocks noChangeArrowheads="1"/>
          </p:cNvSpPr>
          <p:nvPr/>
        </p:nvSpPr>
        <p:spPr bwMode="auto">
          <a:xfrm>
            <a:off x="7162800" y="5029200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>
                <a:solidFill>
                  <a:srgbClr val="7030A0"/>
                </a:solidFill>
              </a:rPr>
              <a:t>MSR, Cambridge</a:t>
            </a:r>
          </a:p>
        </p:txBody>
      </p:sp>
      <p:sp>
        <p:nvSpPr>
          <p:cNvPr id="26" name="TextBox 9"/>
          <p:cNvSpPr txBox="1">
            <a:spLocks noChangeArrowheads="1"/>
          </p:cNvSpPr>
          <p:nvPr/>
        </p:nvSpPr>
        <p:spPr bwMode="auto">
          <a:xfrm>
            <a:off x="7086600" y="4724400"/>
            <a:ext cx="1600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Tom </a:t>
            </a:r>
            <a:r>
              <a:rPr lang="en-US" sz="2400" dirty="0" err="1">
                <a:latin typeface="Calibri" pitchFamily="34" charset="0"/>
              </a:rPr>
              <a:t>Minka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1676400"/>
            <a:ext cx="2514601" cy="1635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16"/>
          <p:cNvSpPr txBox="1">
            <a:spLocks noChangeArrowheads="1"/>
          </p:cNvSpPr>
          <p:nvPr/>
        </p:nvSpPr>
        <p:spPr bwMode="auto">
          <a:xfrm>
            <a:off x="3810000" y="3657600"/>
            <a:ext cx="2116138" cy="27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>
                <a:solidFill>
                  <a:srgbClr val="7030A0"/>
                </a:solidFill>
              </a:rPr>
              <a:t>Carnegie Mellon University</a:t>
            </a:r>
          </a:p>
        </p:txBody>
      </p:sp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3657600" y="3352800"/>
            <a:ext cx="2867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Christos </a:t>
            </a:r>
            <a:r>
              <a:rPr lang="en-US" sz="2400" dirty="0" err="1" smtClean="0">
                <a:latin typeface="Calibri" pitchFamily="34" charset="0"/>
              </a:rPr>
              <a:t>Faloutsos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600200"/>
            <a:ext cx="1752600" cy="177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10"/>
          <p:cNvSpPr txBox="1">
            <a:spLocks noChangeArrowheads="1"/>
          </p:cNvSpPr>
          <p:nvPr/>
        </p:nvSpPr>
        <p:spPr bwMode="auto">
          <a:xfrm>
            <a:off x="6962775" y="3349823"/>
            <a:ext cx="2867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Li-Wei He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32" name="TextBox 16"/>
          <p:cNvSpPr txBox="1">
            <a:spLocks noChangeArrowheads="1"/>
          </p:cNvSpPr>
          <p:nvPr/>
        </p:nvSpPr>
        <p:spPr bwMode="auto">
          <a:xfrm>
            <a:off x="6886575" y="3654623"/>
            <a:ext cx="21161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 smtClean="0">
                <a:solidFill>
                  <a:srgbClr val="7030A0"/>
                </a:solidFill>
              </a:rPr>
              <a:t>MSR, ISRC-Redmond</a:t>
            </a:r>
            <a:endParaRPr lang="en-US" sz="1400" i="1" dirty="0">
              <a:solidFill>
                <a:srgbClr val="7030A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1676400"/>
            <a:ext cx="2190064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16"/>
          <p:cNvSpPr txBox="1">
            <a:spLocks noChangeArrowheads="1"/>
          </p:cNvSpPr>
          <p:nvPr/>
        </p:nvSpPr>
        <p:spPr bwMode="auto">
          <a:xfrm>
            <a:off x="1236662" y="3657600"/>
            <a:ext cx="21161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 smtClean="0">
                <a:solidFill>
                  <a:srgbClr val="7030A0"/>
                </a:solidFill>
              </a:rPr>
              <a:t>MSR, Cambridge</a:t>
            </a:r>
            <a:endParaRPr lang="en-US" sz="1400" i="1" dirty="0">
              <a:solidFill>
                <a:srgbClr val="7030A0"/>
              </a:solidFill>
            </a:endParaRPr>
          </a:p>
        </p:txBody>
      </p:sp>
      <p:sp>
        <p:nvSpPr>
          <p:cNvPr id="35" name="TextBox 10"/>
          <p:cNvSpPr txBox="1">
            <a:spLocks noChangeArrowheads="1"/>
          </p:cNvSpPr>
          <p:nvPr/>
        </p:nvSpPr>
        <p:spPr bwMode="auto">
          <a:xfrm>
            <a:off x="990600" y="3352800"/>
            <a:ext cx="2867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Nick </a:t>
            </a:r>
            <a:r>
              <a:rPr lang="en-US" sz="2400" dirty="0" err="1" smtClean="0">
                <a:latin typeface="Calibri" pitchFamily="34" charset="0"/>
              </a:rPr>
              <a:t>Craswell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8453</TotalTime>
  <Words>768</Words>
  <Application>Microsoft Office PowerPoint</Application>
  <PresentationFormat>On-screen Show (4:3)</PresentationFormat>
  <Paragraphs>103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Outline</vt:lpstr>
      <vt:lpstr>Summary</vt:lpstr>
      <vt:lpstr>Summary</vt:lpstr>
      <vt:lpstr>Summary</vt:lpstr>
      <vt:lpstr>Future Directions</vt:lpstr>
      <vt:lpstr>References</vt:lpstr>
      <vt:lpstr>References</vt:lpstr>
      <vt:lpstr>References</vt:lpstr>
      <vt:lpstr>Acknowledgements</vt:lpstr>
      <vt:lpstr>Acknowledgements</vt:lpstr>
      <vt:lpstr>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Models for Web Search Click Log Analysis</dc:title>
  <dc:creator>Fan Guo</dc:creator>
  <cp:lastModifiedBy>fanguo</cp:lastModifiedBy>
  <cp:revision>484</cp:revision>
  <dcterms:created xsi:type="dcterms:W3CDTF">2006-08-16T00:00:00Z</dcterms:created>
  <dcterms:modified xsi:type="dcterms:W3CDTF">2009-11-11T07:06:08Z</dcterms:modified>
</cp:coreProperties>
</file>