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1" r:id="rId2"/>
    <p:sldId id="361" r:id="rId3"/>
    <p:sldId id="301" r:id="rId4"/>
    <p:sldId id="338" r:id="rId5"/>
    <p:sldId id="340" r:id="rId6"/>
    <p:sldId id="332" r:id="rId7"/>
    <p:sldId id="354" r:id="rId8"/>
    <p:sldId id="362" r:id="rId9"/>
    <p:sldId id="355" r:id="rId10"/>
    <p:sldId id="356" r:id="rId11"/>
    <p:sldId id="357" r:id="rId12"/>
    <p:sldId id="358" r:id="rId13"/>
    <p:sldId id="359" r:id="rId14"/>
    <p:sldId id="360" r:id="rId15"/>
    <p:sldId id="363" r:id="rId16"/>
    <p:sldId id="316" r:id="rId17"/>
    <p:sldId id="317" r:id="rId18"/>
  </p:sldIdLst>
  <p:sldSz cx="9144000" cy="6858000" type="screen4x3"/>
  <p:notesSz cx="7077075" cy="93821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7FC"/>
    <a:srgbClr val="FF0000"/>
    <a:srgbClr val="008000"/>
    <a:srgbClr val="CCFF66"/>
    <a:srgbClr val="FFCCCC"/>
    <a:srgbClr val="00CCFF"/>
    <a:srgbClr val="262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5500" autoAdjust="0"/>
  </p:normalViewPr>
  <p:slideViewPr>
    <p:cSldViewPr snapToGrid="0">
      <p:cViewPr varScale="1">
        <p:scale>
          <a:sx n="83" d="100"/>
          <a:sy n="83" d="100"/>
        </p:scale>
        <p:origin x="-7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5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85F79F71-5B3D-46DF-BA94-E472991CA6CA}" type="datetimeFigureOut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0638"/>
            <a:ext cx="3067050" cy="46990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0638"/>
            <a:ext cx="3067050" cy="46990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DD3FEAA2-5486-45D7-A0AC-671460942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93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1F5D766B-061D-4C6D-AA85-FF7B2870C6F0}" type="datetimeFigureOut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703263"/>
            <a:ext cx="4689475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6113"/>
            <a:ext cx="5661025" cy="422275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0638"/>
            <a:ext cx="3067050" cy="46990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0638"/>
            <a:ext cx="3067050" cy="46990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B824C624-0583-4789-BB48-433E9A5BE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66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2213" y="703263"/>
            <a:ext cx="4692650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xfrm>
            <a:off x="942975" y="4456113"/>
            <a:ext cx="5191125" cy="4222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2213" y="703263"/>
            <a:ext cx="4692650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Rectangle 3"/>
          <p:cNvSpPr>
            <a:spLocks noGrp="1"/>
          </p:cNvSpPr>
          <p:nvPr>
            <p:ph type="body" idx="1"/>
          </p:nvPr>
        </p:nvSpPr>
        <p:spPr bwMode="auto">
          <a:xfrm>
            <a:off x="942975" y="4456113"/>
            <a:ext cx="5191125" cy="4222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2213" y="703263"/>
            <a:ext cx="4692650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0" name="Rectangle 3"/>
          <p:cNvSpPr>
            <a:spLocks noGrp="1"/>
          </p:cNvSpPr>
          <p:nvPr>
            <p:ph type="body" idx="1"/>
          </p:nvPr>
        </p:nvSpPr>
        <p:spPr bwMode="auto">
          <a:xfrm>
            <a:off x="942975" y="4456113"/>
            <a:ext cx="5191125" cy="4222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2213" y="703263"/>
            <a:ext cx="4692650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Rectangle 3"/>
          <p:cNvSpPr>
            <a:spLocks noGrp="1"/>
          </p:cNvSpPr>
          <p:nvPr>
            <p:ph type="body" idx="1"/>
          </p:nvPr>
        </p:nvSpPr>
        <p:spPr bwMode="auto">
          <a:xfrm>
            <a:off x="942975" y="4456113"/>
            <a:ext cx="5191125" cy="4222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2213" y="703263"/>
            <a:ext cx="4692650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Rectangle 3"/>
          <p:cNvSpPr>
            <a:spLocks noGrp="1"/>
          </p:cNvSpPr>
          <p:nvPr>
            <p:ph type="body" idx="1"/>
          </p:nvPr>
        </p:nvSpPr>
        <p:spPr bwMode="auto">
          <a:xfrm>
            <a:off x="942975" y="4456113"/>
            <a:ext cx="5191125" cy="4222750"/>
          </a:xfrm>
          <a:noFill/>
        </p:spPr>
        <p:txBody>
          <a:bodyPr wrap="square" lIns="92514" tIns="46257" rIns="92514" bIns="46257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Laundry list – but we don’t have to address all of these aspects to be a success</a:t>
            </a:r>
          </a:p>
          <a:p>
            <a:r>
              <a:rPr lang="en-US" smtClean="0"/>
              <a:t>We will address some, but not all</a:t>
            </a:r>
          </a:p>
          <a:p>
            <a:r>
              <a:rPr lang="en-US" smtClean="0"/>
              <a:t>Lots of meaty problems for research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2213" y="703263"/>
            <a:ext cx="4692650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4" name="Rectangle 3"/>
          <p:cNvSpPr>
            <a:spLocks noGrp="1"/>
          </p:cNvSpPr>
          <p:nvPr>
            <p:ph type="body" idx="1"/>
          </p:nvPr>
        </p:nvSpPr>
        <p:spPr bwMode="auto">
          <a:xfrm>
            <a:off x="942975" y="4456113"/>
            <a:ext cx="5191125" cy="4222750"/>
          </a:xfrm>
          <a:noFill/>
        </p:spPr>
        <p:txBody>
          <a:bodyPr wrap="square" lIns="92514" tIns="46257" rIns="92514" bIns="46257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Laundry list – but we don’t have to address all of these aspects to be a success</a:t>
            </a:r>
          </a:p>
          <a:p>
            <a:r>
              <a:rPr lang="en-US" smtClean="0"/>
              <a:t>We will address some, but not all</a:t>
            </a:r>
          </a:p>
          <a:p>
            <a:r>
              <a:rPr lang="en-US" smtClean="0"/>
              <a:t>Lots of meaty problems for research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7613" y="722313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Rectangle 3"/>
          <p:cNvSpPr>
            <a:spLocks noGrp="1"/>
          </p:cNvSpPr>
          <p:nvPr>
            <p:ph type="body" idx="1"/>
          </p:nvPr>
        </p:nvSpPr>
        <p:spPr bwMode="auto">
          <a:xfrm>
            <a:off x="944563" y="4454525"/>
            <a:ext cx="5187950" cy="4222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7"/>
          <p:cNvSpPr txBox="1">
            <a:spLocks noGrp="1" noChangeArrowheads="1"/>
          </p:cNvSpPr>
          <p:nvPr/>
        </p:nvSpPr>
        <p:spPr bwMode="auto">
          <a:xfrm>
            <a:off x="4008438" y="8910638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46" tIns="47023" rIns="94046" bIns="47023" anchor="b"/>
          <a:lstStyle/>
          <a:p>
            <a:pPr algn="r"/>
            <a:fld id="{9935091D-558A-475B-AF8D-9BDC83E0B083}" type="slidenum">
              <a:rPr lang="x-none" sz="1200"/>
              <a:pPr algn="r"/>
              <a:t>16</a:t>
            </a:fld>
            <a:endParaRPr lang="he-IL" sz="1200"/>
          </a:p>
        </p:txBody>
      </p:sp>
      <p:sp>
        <p:nvSpPr>
          <p:cNvPr id="2119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Can MCAI deal with these JPL errors?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7613" y="722313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 bwMode="auto">
          <a:xfrm>
            <a:off x="944563" y="4454525"/>
            <a:ext cx="5187950" cy="4222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69E72-65AC-4D06-8600-8CF6FC9A01C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7635" name="Slide Number Placeholder 3"/>
          <p:cNvSpPr txBox="1">
            <a:spLocks noGrp="1"/>
          </p:cNvSpPr>
          <p:nvPr/>
        </p:nvSpPr>
        <p:spPr bwMode="auto">
          <a:xfrm>
            <a:off x="4008438" y="8910638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46" tIns="47023" rIns="94046" bIns="47023" anchor="b"/>
          <a:lstStyle/>
          <a:p>
            <a:pPr algn="r"/>
            <a:fld id="{88813CB3-245C-4DAD-8F50-F842E2FEFC20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5827" name="Slide Number Placeholder 3"/>
          <p:cNvSpPr txBox="1">
            <a:spLocks noGrp="1"/>
          </p:cNvSpPr>
          <p:nvPr/>
        </p:nvSpPr>
        <p:spPr bwMode="auto">
          <a:xfrm>
            <a:off x="4008438" y="8910638"/>
            <a:ext cx="30670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46" tIns="47023" rIns="94046" bIns="47023" anchor="b"/>
          <a:lstStyle/>
          <a:p>
            <a:pPr algn="r"/>
            <a:fld id="{12E8FE57-C45D-4870-B036-C9B858B29D3F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Pentium chip picture? </a:t>
            </a:r>
          </a:p>
        </p:txBody>
      </p:sp>
      <p:sp>
        <p:nvSpPr>
          <p:cNvPr id="207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A6C95C-08A7-49DF-8121-65A1577B162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2213" y="703263"/>
            <a:ext cx="4692650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Rectangle 3"/>
          <p:cNvSpPr>
            <a:spLocks noGrp="1"/>
          </p:cNvSpPr>
          <p:nvPr>
            <p:ph type="body" idx="1"/>
          </p:nvPr>
        </p:nvSpPr>
        <p:spPr bwMode="auto">
          <a:xfrm>
            <a:off x="942975" y="4456113"/>
            <a:ext cx="5191125" cy="4222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7613" y="722313"/>
            <a:ext cx="46529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/>
          <p:cNvSpPr>
            <a:spLocks noGrp="1"/>
          </p:cNvSpPr>
          <p:nvPr>
            <p:ph type="body" idx="1"/>
          </p:nvPr>
        </p:nvSpPr>
        <p:spPr bwMode="auto">
          <a:xfrm>
            <a:off x="944563" y="4454525"/>
            <a:ext cx="5187950" cy="4222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2213" y="703263"/>
            <a:ext cx="4692650" cy="35194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Rectangle 3"/>
          <p:cNvSpPr>
            <a:spLocks noGrp="1"/>
          </p:cNvSpPr>
          <p:nvPr>
            <p:ph type="body" idx="1"/>
          </p:nvPr>
        </p:nvSpPr>
        <p:spPr bwMode="auto">
          <a:xfrm>
            <a:off x="942975" y="4456113"/>
            <a:ext cx="5191125" cy="4222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5F07-ECFF-4572-A5DD-B19E6AC72492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45DF-CF2D-4689-B701-334021876A13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2243-BF60-4709-941E-F672469EB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D187-377F-48D7-B8FF-4F3742EF784A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2596-3CB1-404A-99BF-BA7AD25FE502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B138-FB35-4E46-BAB2-E460537C3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600200"/>
            <a:ext cx="8382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36B8-BB1F-419C-BC67-8B670FFDFC6C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603B-5C62-4A6E-9176-7C4A2F65D7D4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6041-07DC-4688-A816-BAA5EBA70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8741-0EDD-4A4E-9DA0-535DD1D7DD1F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A67F-C52A-4EA7-B491-5A9A2BD90D9A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CB30-4A2A-41FF-9CB4-7F487910B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6C21-C58C-4D1C-BB73-6B76B69E9904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33B1-C9D3-4BD0-90A1-8E53468FC900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D63F-0D44-42EF-AAEB-6FCA3040B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D6AF-6ED6-4FA7-A5E0-AE2E8E3A9D67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C3DCA-52C6-4E0D-BA81-C6DCED0CEB03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BDFC-92F7-4B9C-B0FD-3E3F85176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305C-EB0C-45F5-8DFB-A1C373D759DE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5313-AB6F-48CA-B3E5-55197846B496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1C33-33C7-4CAD-84D0-490B530F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BB97-4532-4241-9E1A-84C871A045B5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49CE0-522F-41F2-99E2-86F1E126DF12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C67D-B9E4-4F96-9B0C-0DAB9763B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CB37-0F1D-4B65-8EA4-B8A06101FD6B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6D12-9916-49B1-B03E-11BFD9BA785F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2B68-21EB-4015-ADC1-BCDA646F4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BD8D-B5FC-40BE-8B19-1811FE519656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38B5-0DD5-4288-8F44-9E4B90164D87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259AD-6D51-4E45-8249-0BABAE494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B6ECC-27FD-486E-B355-D120AB601B62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8A1D-081D-4436-8ED2-F1BBEEA2AC35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70449-AA70-4147-99E7-DE4469B7D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0175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3" y="152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961E3F6-E420-43D6-868E-DC2D5C78261E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094E28B-6426-4A06-BC7E-2FF17B9D6468}" type="datetime1">
              <a:rPr lang="en-US"/>
              <a:pPr>
                <a:defRPr/>
              </a:pPr>
              <a:t>9/9/13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FCAEF41-A5D3-4DF2-B33D-6E8B2CA5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7839075" y="266700"/>
            <a:ext cx="998538" cy="914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000">
                <a:solidFill>
                  <a:srgbClr val="F8F8F8"/>
                </a:solidFill>
                <a:latin typeface="Impact" pitchFamily="-109" charset="0"/>
              </a:rPr>
              <a:t>MCAI</a:t>
            </a:r>
          </a:p>
          <a:p>
            <a:pPr>
              <a:lnSpc>
                <a:spcPct val="90000"/>
              </a:lnSpc>
              <a:defRPr/>
            </a:pPr>
            <a:r>
              <a:rPr lang="en-US" sz="3000">
                <a:solidFill>
                  <a:srgbClr val="F8F8F8"/>
                </a:solidFill>
                <a:latin typeface="Impact" pitchFamily="-109" charset="0"/>
              </a:rPr>
              <a:t>   2.0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b="0" smtClean="0">
                <a:solidFill>
                  <a:schemeClr val="accent2"/>
                </a:solidFill>
              </a:rPr>
              <a:t>Model Checking in Ten Minutes</a:t>
            </a:r>
            <a:endParaRPr lang="en-US" b="0" noProof="1" smtClean="0">
              <a:solidFill>
                <a:schemeClr val="accent2"/>
              </a:solidFill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35814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noProof="1" smtClean="0"/>
              <a:t>Edmund Clarke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noProof="1" smtClean="0"/>
              <a:t>School of Computer Science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noProof="1" smtClean="0"/>
              <a:t>Carnegie Mellon Universit</a:t>
            </a:r>
            <a:r>
              <a:rPr lang="en-US" smtClean="0"/>
              <a:t>y</a:t>
            </a:r>
          </a:p>
        </p:txBody>
      </p:sp>
      <p:sp>
        <p:nvSpPr>
          <p:cNvPr id="274436" name="AutoShape 4"/>
          <p:cNvSpPr>
            <a:spLocks noChangeArrowheads="1"/>
          </p:cNvSpPr>
          <p:nvPr/>
        </p:nvSpPr>
        <p:spPr bwMode="auto">
          <a:xfrm>
            <a:off x="6553200" y="2590800"/>
            <a:ext cx="2376488" cy="2303463"/>
          </a:xfrm>
          <a:prstGeom prst="foldedCorner">
            <a:avLst>
              <a:gd name="adj" fmla="val 995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/>
          </a:p>
        </p:txBody>
      </p:sp>
      <p:pic>
        <p:nvPicPr>
          <p:cNvPr id="15364" name="Picture 5" descr="bug_anim_cod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716213"/>
            <a:ext cx="19939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bug_anim_sma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172200"/>
            <a:ext cx="5826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Model Checking since 1981</a:t>
            </a:r>
          </a:p>
        </p:txBody>
      </p:sp>
      <p:sp>
        <p:nvSpPr>
          <p:cNvPr id="219138" name="AutoShape 3"/>
          <p:cNvSpPr>
            <a:spLocks noChangeArrowheads="1"/>
          </p:cNvSpPr>
          <p:nvPr/>
        </p:nvSpPr>
        <p:spPr bwMode="auto">
          <a:xfrm rot="5400000">
            <a:off x="-1281112" y="3567112"/>
            <a:ext cx="4267200" cy="485775"/>
          </a:xfrm>
          <a:custGeom>
            <a:avLst/>
            <a:gdLst>
              <a:gd name="T0" fmla="*/ 3200400 w 21600"/>
              <a:gd name="T1" fmla="*/ 0 h 21600"/>
              <a:gd name="T2" fmla="*/ 0 w 21600"/>
              <a:gd name="T3" fmla="*/ 242888 h 21600"/>
              <a:gd name="T4" fmla="*/ 3200400 w 21600"/>
              <a:gd name="T5" fmla="*/ 485775 h 21600"/>
              <a:gd name="T6" fmla="*/ 4267200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39" name="Text Box 4"/>
          <p:cNvSpPr txBox="1">
            <a:spLocks noChangeArrowheads="1"/>
          </p:cNvSpPr>
          <p:nvPr/>
        </p:nvSpPr>
        <p:spPr bwMode="auto">
          <a:xfrm>
            <a:off x="1431925" y="1789113"/>
            <a:ext cx="664527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1981 		Clarke / Emerson: CTL Model Checking</a:t>
            </a:r>
            <a:br>
              <a:rPr lang="en-US"/>
            </a:br>
            <a:r>
              <a:rPr lang="en-US"/>
              <a:t>		Sifakis / Quielle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1982		EMC: Explicit Model Checker			</a:t>
            </a:r>
            <a:br>
              <a:rPr lang="en-US"/>
            </a:br>
            <a:r>
              <a:rPr lang="en-US"/>
              <a:t>		Clarke, Emerson, Sistla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endParaRPr lang="en-US"/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endParaRPr lang="en-US"/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1990		Symbolic Model Checking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			Burch, Clarke, Dill, McMillan</a:t>
            </a:r>
          </a:p>
          <a:p>
            <a:pPr marL="457200" indent="-457200" defTabSz="741363" eaLnBrk="0" hangingPunct="0">
              <a:buFontTx/>
              <a:buAutoNum type="arabicPlain" startAt="1992"/>
              <a:tabLst>
                <a:tab pos="630238" algn="l"/>
                <a:tab pos="803275" algn="l"/>
              </a:tabLst>
            </a:pPr>
            <a:r>
              <a:rPr lang="en-US"/>
              <a:t>		SMV: Symbolic Model Verifier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			McMillan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endParaRPr lang="en-US"/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endParaRPr lang="en-US"/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1998  	Bounded Model Checking using SAT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			Biere, Clarke, Zhu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2000		Counterexample-guided Abstraction Refinement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			Clarke, Grumberg, Jha, Lu, Veith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endParaRPr lang="en-US"/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7772400" y="1828800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993300"/>
                </a:solidFill>
              </a:rPr>
              <a:t>10</a:t>
            </a:r>
            <a:r>
              <a:rPr lang="en-US" sz="2000" b="1" baseline="30000">
                <a:solidFill>
                  <a:srgbClr val="993300"/>
                </a:solidFill>
              </a:rPr>
              <a:t>5</a:t>
            </a: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7747000" y="3429000"/>
            <a:ext cx="74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993300"/>
                </a:solidFill>
              </a:rPr>
              <a:t>10</a:t>
            </a:r>
            <a:r>
              <a:rPr lang="en-US" sz="2000" b="1" baseline="30000">
                <a:solidFill>
                  <a:srgbClr val="993300"/>
                </a:solidFill>
              </a:rPr>
              <a:t>100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7696200" y="5105400"/>
            <a:ext cx="83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993300"/>
                </a:solidFill>
              </a:rPr>
              <a:t>10</a:t>
            </a:r>
            <a:r>
              <a:rPr lang="en-US" sz="2000" b="1" baseline="30000">
                <a:solidFill>
                  <a:srgbClr val="993300"/>
                </a:solidFill>
              </a:rPr>
              <a:t>1000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5562600" y="3886200"/>
            <a:ext cx="26670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FFFF00"/>
                </a:solidFill>
              </a:rPr>
              <a:t>1990s: Formal Hardware Verification in Industry:</a:t>
            </a:r>
            <a:br>
              <a:rPr lang="en-US" sz="1600" b="1">
                <a:solidFill>
                  <a:srgbClr val="FFFF00"/>
                </a:solidFill>
              </a:rPr>
            </a:br>
            <a:r>
              <a:rPr lang="en-US" sz="1600" b="1">
                <a:solidFill>
                  <a:srgbClr val="FFFF00"/>
                </a:solidFill>
              </a:rPr>
              <a:t>Intel, IBM, Motorola,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 autoUpdateAnimBg="0"/>
      <p:bldP spid="305158" grpId="0" autoUpdateAnimBg="0"/>
      <p:bldP spid="305159" grpId="0" autoUpdateAnimBg="0"/>
      <p:bldP spid="30516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ChangeArrowheads="1"/>
          </p:cNvSpPr>
          <p:nvPr/>
        </p:nvSpPr>
        <p:spPr bwMode="auto">
          <a:xfrm>
            <a:off x="7924800" y="62484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8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Model Checking since 1981</a:t>
            </a:r>
          </a:p>
        </p:txBody>
      </p:sp>
      <p:sp>
        <p:nvSpPr>
          <p:cNvPr id="221187" name="AutoShape 4"/>
          <p:cNvSpPr>
            <a:spLocks noChangeArrowheads="1"/>
          </p:cNvSpPr>
          <p:nvPr/>
        </p:nvSpPr>
        <p:spPr bwMode="auto">
          <a:xfrm rot="5400000">
            <a:off x="-1281112" y="3567112"/>
            <a:ext cx="4267200" cy="485775"/>
          </a:xfrm>
          <a:custGeom>
            <a:avLst/>
            <a:gdLst>
              <a:gd name="T0" fmla="*/ 3200400 w 21600"/>
              <a:gd name="T1" fmla="*/ 0 h 21600"/>
              <a:gd name="T2" fmla="*/ 0 w 21600"/>
              <a:gd name="T3" fmla="*/ 242888 h 21600"/>
              <a:gd name="T4" fmla="*/ 3200400 w 21600"/>
              <a:gd name="T5" fmla="*/ 485775 h 21600"/>
              <a:gd name="T6" fmla="*/ 4267200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Text Box 5"/>
          <p:cNvSpPr txBox="1">
            <a:spLocks noChangeArrowheads="1"/>
          </p:cNvSpPr>
          <p:nvPr/>
        </p:nvSpPr>
        <p:spPr bwMode="auto">
          <a:xfrm>
            <a:off x="1431925" y="1789113"/>
            <a:ext cx="664527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1981 		Clarke / Emerson: CTL Model Checking</a:t>
            </a:r>
            <a:br>
              <a:rPr lang="en-US"/>
            </a:br>
            <a:r>
              <a:rPr lang="en-US"/>
              <a:t>		Sifakis / Quielle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1982		EMC: Explicit Model Checker			</a:t>
            </a:r>
            <a:br>
              <a:rPr lang="en-US"/>
            </a:br>
            <a:r>
              <a:rPr lang="en-US"/>
              <a:t>		Clarke, Emerson, Sistla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endParaRPr lang="en-US"/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endParaRPr lang="en-US"/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1990		Symbolic Model Checking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			Burch, Clarke, Dill, McMillan</a:t>
            </a:r>
          </a:p>
          <a:p>
            <a:pPr marL="457200" indent="-457200" defTabSz="741363" eaLnBrk="0" hangingPunct="0">
              <a:buFontTx/>
              <a:buAutoNum type="arabicPlain" startAt="1992"/>
              <a:tabLst>
                <a:tab pos="630238" algn="l"/>
                <a:tab pos="803275" algn="l"/>
              </a:tabLst>
            </a:pPr>
            <a:r>
              <a:rPr lang="en-US"/>
              <a:t>		SMV: Symbolic Model Verifier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			McMillan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endParaRPr lang="en-US"/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endParaRPr lang="en-US"/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1998  	</a:t>
            </a:r>
            <a:r>
              <a:rPr lang="en-US">
                <a:solidFill>
                  <a:srgbClr val="FF0000"/>
                </a:solidFill>
              </a:rPr>
              <a:t>Bounded Model Checking</a:t>
            </a:r>
            <a:r>
              <a:rPr lang="en-US"/>
              <a:t> using SAT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			Biere, Clarke, Zhu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2000		</a:t>
            </a:r>
            <a:r>
              <a:rPr lang="en-US">
                <a:solidFill>
                  <a:srgbClr val="FF0000"/>
                </a:solidFill>
              </a:rPr>
              <a:t>Counterexample-guided Abstraction Refinement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r>
              <a:rPr lang="en-US"/>
              <a:t>			Clarke, Grumberg, Jha, Lu, Veith</a:t>
            </a:r>
          </a:p>
          <a:p>
            <a:pPr marL="457200" indent="-457200" defTabSz="741363" eaLnBrk="0" hangingPunct="0">
              <a:tabLst>
                <a:tab pos="630238" algn="l"/>
                <a:tab pos="803275" algn="l"/>
              </a:tabLst>
            </a:pPr>
            <a:endParaRPr lang="en-US"/>
          </a:p>
        </p:txBody>
      </p:sp>
      <p:sp>
        <p:nvSpPr>
          <p:cNvPr id="221189" name="Text Box 6"/>
          <p:cNvSpPr txBox="1">
            <a:spLocks noChangeArrowheads="1"/>
          </p:cNvSpPr>
          <p:nvPr/>
        </p:nvSpPr>
        <p:spPr bwMode="auto">
          <a:xfrm>
            <a:off x="7510463" y="5119688"/>
            <a:ext cx="1252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</a:rPr>
              <a:t>CBMC</a:t>
            </a:r>
          </a:p>
        </p:txBody>
      </p:sp>
      <p:sp>
        <p:nvSpPr>
          <p:cNvPr id="221190" name="Text Box 7"/>
          <p:cNvSpPr txBox="1">
            <a:spLocks noChangeArrowheads="1"/>
          </p:cNvSpPr>
          <p:nvPr/>
        </p:nvSpPr>
        <p:spPr bwMode="auto">
          <a:xfrm>
            <a:off x="7543800" y="5957888"/>
            <a:ext cx="137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</a:rPr>
              <a:t>MAGIC</a:t>
            </a:r>
          </a:p>
        </p:txBody>
      </p:sp>
      <p:sp>
        <p:nvSpPr>
          <p:cNvPr id="221191" name="AutoShape 8"/>
          <p:cNvSpPr>
            <a:spLocks noChangeArrowheads="1"/>
          </p:cNvSpPr>
          <p:nvPr/>
        </p:nvSpPr>
        <p:spPr bwMode="auto">
          <a:xfrm>
            <a:off x="6553200" y="5105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192" name="AutoShape 9"/>
          <p:cNvSpPr>
            <a:spLocks noChangeArrowheads="1"/>
          </p:cNvSpPr>
          <p:nvPr/>
        </p:nvSpPr>
        <p:spPr bwMode="auto">
          <a:xfrm>
            <a:off x="6553200" y="5943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1193" name="Group 10"/>
          <p:cNvGrpSpPr>
            <a:grpSpLocks/>
          </p:cNvGrpSpPr>
          <p:nvPr/>
        </p:nvGrpSpPr>
        <p:grpSpPr bwMode="auto">
          <a:xfrm>
            <a:off x="7620000" y="3962400"/>
            <a:ext cx="1066800" cy="1066800"/>
            <a:chOff x="1824" y="633"/>
            <a:chExt cx="2834" cy="2849"/>
          </a:xfrm>
        </p:grpSpPr>
        <p:sp>
          <p:nvSpPr>
            <p:cNvPr id="221194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5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6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97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>
    <p:cover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3333CC"/>
                </a:solidFill>
              </a:rPr>
              <a:t>Grand Challenge:</a:t>
            </a:r>
            <a:r>
              <a:rPr lang="en-US" sz="3200" b="0" smtClean="0">
                <a:solidFill>
                  <a:srgbClr val="3333CC"/>
                </a:solidFill>
              </a:rPr>
              <a:t/>
            </a:r>
            <a:br>
              <a:rPr lang="en-US" sz="3200" b="0" smtClean="0">
                <a:solidFill>
                  <a:srgbClr val="3333CC"/>
                </a:solidFill>
              </a:rPr>
            </a:br>
            <a:r>
              <a:rPr lang="en-US" sz="3200" b="0" smtClean="0"/>
              <a:t>Model Check Software !</a:t>
            </a:r>
            <a:endParaRPr lang="en-US" sz="4400" smtClean="0"/>
          </a:p>
        </p:txBody>
      </p:sp>
      <p:sp>
        <p:nvSpPr>
          <p:cNvPr id="223234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696200" cy="2406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US" sz="2400"/>
          </a:p>
          <a:p>
            <a:pPr eaLnBrk="0" hangingPunct="0"/>
            <a:r>
              <a:rPr lang="en-US" sz="3200"/>
              <a:t>What makes </a:t>
            </a:r>
            <a:r>
              <a:rPr lang="en-US" sz="3200">
                <a:solidFill>
                  <a:schemeClr val="accent2"/>
                </a:solidFill>
              </a:rPr>
              <a:t>Software Model Checking</a:t>
            </a:r>
            <a:r>
              <a:rPr lang="en-US" sz="3200"/>
              <a:t> different ?</a:t>
            </a:r>
          </a:p>
          <a:p>
            <a:pPr eaLnBrk="0" hangingPunct="0">
              <a:buFontTx/>
              <a:buChar char="•"/>
            </a:pPr>
            <a:endParaRPr lang="en-US" sz="3200"/>
          </a:p>
          <a:p>
            <a:pPr eaLnBrk="0" hangingPunct="0"/>
            <a:endParaRPr lang="en-US" sz="3200"/>
          </a:p>
        </p:txBody>
      </p:sp>
      <p:sp>
        <p:nvSpPr>
          <p:cNvPr id="223235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95600" y="3429000"/>
            <a:ext cx="2895600" cy="2362200"/>
          </a:xfrm>
          <a:prstGeom prst="actionButtonHelp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he-IL" sz="3200" smtClean="0"/>
              <a:t>What Makes Software Model Checking Different ?  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0"/>
            <a:ext cx="8686800" cy="4324350"/>
          </a:xfrm>
        </p:spPr>
        <p:txBody>
          <a:bodyPr/>
          <a:lstStyle/>
          <a:p>
            <a:r>
              <a:rPr lang="en-US" smtClean="0"/>
              <a:t>Large/unbounded base types: </a:t>
            </a:r>
            <a:r>
              <a:rPr lang="en-US" sz="2000" b="1" smtClean="0">
                <a:latin typeface="Tahoma" pitchFamily="34" charset="0"/>
              </a:rPr>
              <a:t>int</a:t>
            </a:r>
            <a:r>
              <a:rPr lang="en-US" smtClean="0"/>
              <a:t>, </a:t>
            </a:r>
            <a:r>
              <a:rPr lang="en-US" sz="2000" b="1" smtClean="0">
                <a:latin typeface="Tahoma" pitchFamily="34" charset="0"/>
              </a:rPr>
              <a:t>float</a:t>
            </a:r>
            <a:r>
              <a:rPr lang="en-US" smtClean="0"/>
              <a:t>, </a:t>
            </a:r>
            <a:r>
              <a:rPr lang="en-US" sz="2000" b="1" smtClean="0">
                <a:latin typeface="Tahoma" pitchFamily="34" charset="0"/>
              </a:rPr>
              <a:t>string</a:t>
            </a:r>
          </a:p>
          <a:p>
            <a:r>
              <a:rPr lang="en-US" smtClean="0"/>
              <a:t>User-defined types/classes</a:t>
            </a:r>
          </a:p>
          <a:p>
            <a:r>
              <a:rPr lang="en-US" smtClean="0"/>
              <a:t>Pointers/aliasing + unbounded #’s of heap-allocated cells</a:t>
            </a:r>
          </a:p>
          <a:p>
            <a:r>
              <a:rPr lang="en-US" smtClean="0"/>
              <a:t>Procedure calls/recursion/calls through pointers/dynamic method lookup/overloading</a:t>
            </a:r>
          </a:p>
          <a:p>
            <a:r>
              <a:rPr lang="en-US" smtClean="0"/>
              <a:t>Concurrency + unbounded #’s of threads</a:t>
            </a:r>
          </a:p>
        </p:txBody>
      </p:sp>
      <p:sp>
        <p:nvSpPr>
          <p:cNvPr id="225283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1219200"/>
            <a:ext cx="1143000" cy="1143000"/>
          </a:xfrm>
          <a:prstGeom prst="actionButtonHelp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he-IL" sz="3200" smtClean="0"/>
              <a:t>What Makes Software Model Checking Different ?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209800"/>
            <a:ext cx="8305800" cy="4038600"/>
          </a:xfrm>
        </p:spPr>
        <p:txBody>
          <a:bodyPr/>
          <a:lstStyle/>
          <a:p>
            <a:r>
              <a:rPr lang="en-US" smtClean="0"/>
              <a:t>Templates/generics/include files</a:t>
            </a:r>
          </a:p>
          <a:p>
            <a:r>
              <a:rPr lang="en-US" smtClean="0"/>
              <a:t>Interrupts/exceptions/callbacks</a:t>
            </a:r>
          </a:p>
          <a:p>
            <a:r>
              <a:rPr lang="en-US" smtClean="0"/>
              <a:t>Use of secondary storage: files, databases</a:t>
            </a:r>
          </a:p>
          <a:p>
            <a:r>
              <a:rPr lang="en-US" smtClean="0"/>
              <a:t>Absent source code for: libraries, system calls, mobile code</a:t>
            </a:r>
          </a:p>
          <a:p>
            <a:r>
              <a:rPr lang="en-US" smtClean="0"/>
              <a:t>Esoteric features: continuations, self-modifying code</a:t>
            </a:r>
          </a:p>
          <a:p>
            <a:r>
              <a:rPr lang="en-US" smtClean="0"/>
              <a:t>Size (e.g., MS Word = 1.4 MLOC)</a:t>
            </a:r>
          </a:p>
          <a:p>
            <a:endParaRPr lang="en-US" smtClean="0"/>
          </a:p>
        </p:txBody>
      </p:sp>
      <p:sp>
        <p:nvSpPr>
          <p:cNvPr id="227331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34200" y="1219200"/>
            <a:ext cx="1143000" cy="1143000"/>
          </a:xfrm>
          <a:prstGeom prst="actionButtonHelp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Software Example: Device Driver Code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9575" y="1254125"/>
            <a:ext cx="8324850" cy="50561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    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 Also according to </a:t>
            </a:r>
            <a:r>
              <a:rPr lang="en-US" smtClean="0">
                <a:latin typeface="Forte" pitchFamily="66" charset="0"/>
              </a:rPr>
              <a:t>Wired News</a:t>
            </a:r>
            <a:r>
              <a:rPr lang="en-US" smtClean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“Microsoft has developed a tool called Static Device Verifier or SDV, that uses ‘</a:t>
            </a:r>
            <a:r>
              <a:rPr lang="en-US" b="1" smtClean="0">
                <a:solidFill>
                  <a:srgbClr val="6600FF"/>
                </a:solidFill>
              </a:rPr>
              <a:t>Model Checking</a:t>
            </a:r>
            <a:r>
              <a:rPr lang="en-US" b="1" smtClean="0"/>
              <a:t>’ to analyze the source code for Windows drivers and see if the code that the programmer wrote matches a mathematical model of what a Windows device driver should do. If the driver doesn’t match the model, the SDV warns that the driver might contain a bug.”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lide Number Placeholder 5"/>
          <p:cNvSpPr txBox="1">
            <a:spLocks noGrp="1"/>
          </p:cNvSpPr>
          <p:nvPr/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A9BDA82-CDF3-48BC-8518-98F9A0333734}" type="slidenum">
              <a:rPr lang="en-US" sz="1000"/>
              <a:pPr algn="r"/>
              <a:t>16</a:t>
            </a:fld>
            <a:endParaRPr lang="en-US" sz="1000"/>
          </a:p>
        </p:txBody>
      </p:sp>
      <p:sp>
        <p:nvSpPr>
          <p:cNvPr id="210946" name="Text Box 6"/>
          <p:cNvSpPr txBox="1">
            <a:spLocks noChangeArrowheads="1"/>
          </p:cNvSpPr>
          <p:nvPr/>
        </p:nvSpPr>
        <p:spPr bwMode="auto">
          <a:xfrm>
            <a:off x="838200" y="56388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sp>
        <p:nvSpPr>
          <p:cNvPr id="210947" name="Text Box 7"/>
          <p:cNvSpPr txBox="1">
            <a:spLocks noChangeArrowheads="1"/>
          </p:cNvSpPr>
          <p:nvPr/>
        </p:nvSpPr>
        <p:spPr bwMode="auto">
          <a:xfrm>
            <a:off x="609600" y="54102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en-US"/>
          </a:p>
        </p:txBody>
      </p:sp>
      <p:pic>
        <p:nvPicPr>
          <p:cNvPr id="24" name="Picture 7" descr="mars_polar_la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627" y="2112266"/>
            <a:ext cx="1774649" cy="1458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0949" name="TextBox 24"/>
          <p:cNvSpPr txBox="1">
            <a:spLocks noChangeArrowheads="1"/>
          </p:cNvSpPr>
          <p:nvPr/>
        </p:nvSpPr>
        <p:spPr bwMode="auto">
          <a:xfrm>
            <a:off x="346075" y="1416050"/>
            <a:ext cx="2541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Mars Polar Lander (1999) landing-logic error</a:t>
            </a:r>
          </a:p>
        </p:txBody>
      </p:sp>
      <p:pic>
        <p:nvPicPr>
          <p:cNvPr id="26" name="Picture 4" descr="M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482" y="4824412"/>
            <a:ext cx="1551877" cy="155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0951" name="TextBox 27"/>
          <p:cNvSpPr txBox="1">
            <a:spLocks noChangeArrowheads="1"/>
          </p:cNvSpPr>
          <p:nvPr/>
        </p:nvSpPr>
        <p:spPr bwMode="auto">
          <a:xfrm>
            <a:off x="460375" y="4138613"/>
            <a:ext cx="2455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Spirit Mars Rover (2004) </a:t>
            </a:r>
          </a:p>
          <a:p>
            <a:r>
              <a:rPr lang="en-US" sz="1600"/>
              <a:t>file-system error</a:t>
            </a:r>
          </a:p>
        </p:txBody>
      </p:sp>
      <p:sp>
        <p:nvSpPr>
          <p:cNvPr id="210952" name="Title 1"/>
          <p:cNvSpPr txBox="1">
            <a:spLocks/>
          </p:cNvSpPr>
          <p:nvPr/>
        </p:nvSpPr>
        <p:spPr bwMode="auto">
          <a:xfrm>
            <a:off x="309563" y="152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b="1"/>
              <a:t>Aerospace Systems:</a:t>
            </a:r>
            <a:br>
              <a:rPr lang="en-US" sz="3600" b="1"/>
            </a:br>
            <a:r>
              <a:rPr lang="en-US" sz="3600" b="1"/>
              <a:t>Software Driven!</a:t>
            </a:r>
          </a:p>
        </p:txBody>
      </p:sp>
      <p:sp>
        <p:nvSpPr>
          <p:cNvPr id="210953" name="TextBox 33"/>
          <p:cNvSpPr txBox="1">
            <a:spLocks noChangeArrowheads="1"/>
          </p:cNvSpPr>
          <p:nvPr/>
        </p:nvSpPr>
        <p:spPr bwMode="auto">
          <a:xfrm>
            <a:off x="769938" y="3627438"/>
            <a:ext cx="1471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Courier"/>
              </a:rPr>
              <a:t>Mission Loss</a:t>
            </a:r>
          </a:p>
        </p:txBody>
      </p:sp>
      <p:sp>
        <p:nvSpPr>
          <p:cNvPr id="210954" name="Slide Number Placeholder 20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D0A37360-8E79-44E6-BDBF-B433985479A5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21095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6538" y="2246313"/>
            <a:ext cx="4681537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6" name="Text Box 23"/>
          <p:cNvSpPr txBox="1">
            <a:spLocks noChangeArrowheads="1"/>
          </p:cNvSpPr>
          <p:nvPr/>
        </p:nvSpPr>
        <p:spPr bwMode="auto">
          <a:xfrm>
            <a:off x="4926013" y="158115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Airbus A380 Flight Deck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960813" y="5913438"/>
            <a:ext cx="4935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 you trust flight software?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480425" cy="4757738"/>
          </a:xfrm>
        </p:spPr>
        <p:txBody>
          <a:bodyPr/>
          <a:lstStyle/>
          <a:p>
            <a:pPr eaLnBrk="1" hangingPunct="1">
              <a:spcAft>
                <a:spcPct val="75000"/>
              </a:spcAft>
              <a:buClr>
                <a:srgbClr val="0C1C1D"/>
              </a:buClr>
            </a:pPr>
            <a:r>
              <a:rPr lang="en-US" b="1" smtClean="0">
                <a:solidFill>
                  <a:srgbClr val="FF0000"/>
                </a:solidFill>
              </a:rPr>
              <a:t>Scalability:</a:t>
            </a:r>
            <a:r>
              <a:rPr lang="en-US" smtClean="0"/>
              <a:t> </a:t>
            </a:r>
            <a:r>
              <a:rPr lang="en-US" smtClean="0">
                <a:ea typeface="굴림"/>
                <a:cs typeface="굴림"/>
              </a:rPr>
              <a:t>e</a:t>
            </a:r>
            <a:r>
              <a:rPr lang="en-US" altLang="ko-KR" smtClean="0">
                <a:ea typeface="굴림"/>
                <a:cs typeface="굴림"/>
              </a:rPr>
              <a:t>ach new Mars mission employs more software than all previous Mars missions together</a:t>
            </a:r>
            <a:endParaRPr lang="en-US" altLang="ko-KR" smtClean="0">
              <a:solidFill>
                <a:srgbClr val="FF3300"/>
              </a:solidFill>
              <a:ea typeface="굴림"/>
              <a:cs typeface="굴림"/>
            </a:endParaRPr>
          </a:p>
          <a:p>
            <a:pPr eaLnBrk="1" hangingPunct="1">
              <a:spcAft>
                <a:spcPct val="75000"/>
              </a:spcAft>
              <a:buClr>
                <a:srgbClr val="0C1C1D"/>
              </a:buClr>
            </a:pPr>
            <a:r>
              <a:rPr lang="en-US" altLang="ko-KR" b="1" smtClean="0">
                <a:solidFill>
                  <a:srgbClr val="FF0000"/>
                </a:solidFill>
                <a:ea typeface="굴림"/>
                <a:cs typeface="굴림"/>
              </a:rPr>
              <a:t>Often no models, only code</a:t>
            </a:r>
            <a:r>
              <a:rPr lang="en-US" altLang="ko-KR" smtClean="0">
                <a:solidFill>
                  <a:srgbClr val="FF0000"/>
                </a:solidFill>
                <a:ea typeface="굴림"/>
                <a:cs typeface="굴림"/>
              </a:rPr>
              <a:t>:</a:t>
            </a:r>
            <a:r>
              <a:rPr lang="en-US" altLang="ko-KR" smtClean="0">
                <a:ea typeface="굴림"/>
                <a:cs typeface="굴림"/>
              </a:rPr>
              <a:t> software written in C, sometimes without the help of formal models</a:t>
            </a:r>
          </a:p>
          <a:p>
            <a:pPr eaLnBrk="1" hangingPunct="1">
              <a:spcAft>
                <a:spcPct val="75000"/>
              </a:spcAft>
              <a:buClr>
                <a:srgbClr val="0C1C1D"/>
              </a:buClr>
            </a:pPr>
            <a:r>
              <a:rPr lang="en-US" altLang="ko-KR" b="1" smtClean="0">
                <a:solidFill>
                  <a:srgbClr val="FF0000"/>
                </a:solidFill>
                <a:ea typeface="굴림"/>
                <a:cs typeface="굴림"/>
              </a:rPr>
              <a:t>MCAI 2.0 can be used </a:t>
            </a:r>
            <a:r>
              <a:rPr lang="en-US" b="1" smtClean="0">
                <a:solidFill>
                  <a:srgbClr val="FF0000"/>
                </a:solidFill>
              </a:rPr>
              <a:t>to</a:t>
            </a:r>
            <a:r>
              <a:rPr lang="en-US" smtClean="0"/>
              <a:t> extract abstract models from   source code, analyze generated models, drive C-code testers, …</a:t>
            </a:r>
          </a:p>
          <a:p>
            <a:pPr eaLnBrk="1" hangingPunct="1">
              <a:spcAft>
                <a:spcPct val="75000"/>
              </a:spcAft>
            </a:pPr>
            <a:endParaRPr lang="en-US" smtClean="0"/>
          </a:p>
          <a:p>
            <a:pPr eaLnBrk="1" hangingPunct="1">
              <a:spcAft>
                <a:spcPct val="75000"/>
              </a:spcAft>
            </a:pPr>
            <a:endParaRPr lang="en-US" altLang="ko-KR" smtClean="0">
              <a:ea typeface="굴림"/>
              <a:cs typeface="굴림"/>
            </a:endParaRPr>
          </a:p>
          <a:p>
            <a:pPr eaLnBrk="1" hangingPunct="1">
              <a:spcAft>
                <a:spcPct val="75000"/>
              </a:spcAft>
            </a:pPr>
            <a:endParaRPr lang="en-US" smtClean="0"/>
          </a:p>
        </p:txBody>
      </p:sp>
      <p:sp>
        <p:nvSpPr>
          <p:cNvPr id="212994" name="Slide Number Placeholder 3"/>
          <p:cNvSpPr txBox="1">
            <a:spLocks noGrp="1"/>
          </p:cNvSpPr>
          <p:nvPr/>
        </p:nvSpPr>
        <p:spPr bwMode="auto">
          <a:xfrm>
            <a:off x="6781800" y="6477000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B7A197A-5FF5-4402-9884-95EAAFD2938F}" type="slidenum">
              <a:rPr lang="en-US" sz="1000"/>
              <a:pPr algn="r"/>
              <a:t>17</a:t>
            </a:fld>
            <a:endParaRPr lang="en-US" sz="1000"/>
          </a:p>
        </p:txBody>
      </p:sp>
      <p:sp>
        <p:nvSpPr>
          <p:cNvPr id="212995" name="Title 1"/>
          <p:cNvSpPr txBox="1">
            <a:spLocks/>
          </p:cNvSpPr>
          <p:nvPr/>
        </p:nvSpPr>
        <p:spPr bwMode="auto">
          <a:xfrm>
            <a:off x="300038" y="125413"/>
            <a:ext cx="75422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400" b="1"/>
              <a:t>Embedded Systems Need MCAI 2.0</a:t>
            </a:r>
          </a:p>
        </p:txBody>
      </p:sp>
      <p:sp>
        <p:nvSpPr>
          <p:cNvPr id="212996" name="Slide Number Placeholder 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3A337C8A-8B8D-4025-835B-FE894CDF28D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0487" tIns="44450" rIns="90487" bIns="44450"/>
          <a:lstStyle/>
          <a:p>
            <a:r>
              <a:rPr lang="en-US" dirty="0" smtClean="0"/>
              <a:t> </a:t>
            </a:r>
            <a:r>
              <a:rPr lang="en-US" dirty="0" smtClean="0"/>
              <a:t>Temporal </a:t>
            </a:r>
            <a:r>
              <a:rPr lang="en-US" dirty="0" smtClean="0"/>
              <a:t>Logic </a:t>
            </a:r>
            <a:r>
              <a:rPr lang="en-US" dirty="0" smtClean="0"/>
              <a:t>Model Checking</a:t>
            </a:r>
            <a:endParaRPr lang="en-US" dirty="0" smtClean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4425" y="2170113"/>
            <a:ext cx="7342188" cy="3879850"/>
          </a:xfrm>
          <a:noFill/>
        </p:spPr>
        <p:txBody>
          <a:bodyPr lIns="90487" tIns="44450" rIns="90487" bIns="44450"/>
          <a:lstStyle/>
          <a:p>
            <a:r>
              <a:rPr lang="en-US" sz="1800" smtClean="0"/>
              <a:t>Model checking is an </a:t>
            </a:r>
            <a:r>
              <a:rPr lang="en-US" sz="1800" smtClean="0">
                <a:solidFill>
                  <a:srgbClr val="6600FF"/>
                </a:solidFill>
              </a:rPr>
              <a:t>automatic verification technique</a:t>
            </a:r>
            <a:r>
              <a:rPr lang="en-US" sz="1800" smtClean="0">
                <a:solidFill>
                  <a:srgbClr val="8CF4EA"/>
                </a:solidFill>
              </a:rPr>
              <a:t>  </a:t>
            </a:r>
            <a:r>
              <a:rPr lang="en-US" sz="1800" smtClean="0"/>
              <a:t>for finite state concurrent systems.</a:t>
            </a:r>
          </a:p>
          <a:p>
            <a:endParaRPr lang="en-US" sz="1800" smtClean="0"/>
          </a:p>
          <a:p>
            <a:r>
              <a:rPr lang="en-US" sz="1800" smtClean="0"/>
              <a:t>Developed independently by </a:t>
            </a:r>
            <a:r>
              <a:rPr lang="en-US" sz="1800" smtClean="0">
                <a:solidFill>
                  <a:srgbClr val="6600FF"/>
                </a:solidFill>
              </a:rPr>
              <a:t>Clarke and Emerson</a:t>
            </a:r>
            <a:r>
              <a:rPr lang="en-US" sz="1800" smtClean="0"/>
              <a:t> and by </a:t>
            </a:r>
            <a:r>
              <a:rPr lang="en-US" sz="1800" smtClean="0">
                <a:solidFill>
                  <a:srgbClr val="6600FF"/>
                </a:solidFill>
              </a:rPr>
              <a:t>Queille and Sifakis</a:t>
            </a:r>
            <a:r>
              <a:rPr lang="en-US" sz="1800" smtClean="0">
                <a:solidFill>
                  <a:schemeClr val="accent2"/>
                </a:solidFill>
              </a:rPr>
              <a:t> </a:t>
            </a:r>
            <a:r>
              <a:rPr lang="en-US" sz="1800" smtClean="0"/>
              <a:t>in early 1980’s.</a:t>
            </a:r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r>
              <a:rPr lang="en-US" sz="1800" smtClean="0">
                <a:solidFill>
                  <a:srgbClr val="6600FF"/>
                </a:solidFill>
              </a:rPr>
              <a:t>Specifications</a:t>
            </a:r>
            <a:r>
              <a:rPr lang="en-US" sz="1800" smtClean="0"/>
              <a:t> are written in </a:t>
            </a:r>
            <a:r>
              <a:rPr lang="en-US" sz="1800" smtClean="0">
                <a:solidFill>
                  <a:srgbClr val="6600FF"/>
                </a:solidFill>
              </a:rPr>
              <a:t>propositional temporal logic</a:t>
            </a:r>
            <a:r>
              <a:rPr lang="en-US" sz="1800" smtClean="0"/>
              <a:t>. (Pnueli 77)</a:t>
            </a:r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r>
              <a:rPr lang="en-US" sz="1800" smtClean="0"/>
              <a:t>Verification procedure is an </a:t>
            </a:r>
            <a:r>
              <a:rPr lang="en-US" sz="1800" smtClean="0">
                <a:solidFill>
                  <a:srgbClr val="6600FF"/>
                </a:solidFill>
              </a:rPr>
              <a:t>intelligent exhaustive search of the state space</a:t>
            </a:r>
            <a:r>
              <a:rPr lang="en-US" sz="1800" smtClean="0"/>
              <a:t> of the design.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The </a:t>
            </a:r>
            <a:r>
              <a:rPr lang="en-US" b="1" smtClean="0">
                <a:solidFill>
                  <a:srgbClr val="FF0000"/>
                </a:solidFill>
              </a:rPr>
              <a:t>Model Checking Problem</a:t>
            </a:r>
            <a:r>
              <a:rPr lang="en-US" smtClean="0"/>
              <a:t> (</a:t>
            </a:r>
            <a:r>
              <a:rPr lang="en-US" b="1" smtClean="0">
                <a:solidFill>
                  <a:srgbClr val="3657FC"/>
                </a:solidFill>
              </a:rPr>
              <a:t>Clarke</a:t>
            </a:r>
            <a:r>
              <a:rPr lang="en-US" smtClean="0"/>
              <a:t> and Emerson 81):</a:t>
            </a:r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Let </a:t>
            </a:r>
            <a:r>
              <a:rPr lang="en-US" sz="2400" b="1" i="1" smtClean="0">
                <a:solidFill>
                  <a:srgbClr val="FF0000"/>
                </a:solidFill>
              </a:rPr>
              <a:t>M</a:t>
            </a:r>
            <a:r>
              <a:rPr lang="en-US" sz="2400" smtClean="0"/>
              <a:t> be a </a:t>
            </a:r>
            <a:r>
              <a:rPr lang="en-US" sz="2400" b="1" smtClean="0"/>
              <a:t>state-transition graph</a:t>
            </a:r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Let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b="1" i="1" smtClean="0">
                <a:solidFill>
                  <a:srgbClr val="FF0000"/>
                </a:solidFill>
              </a:rPr>
              <a:t>f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be a </a:t>
            </a:r>
            <a:r>
              <a:rPr lang="en-US" sz="2400" b="1" smtClean="0">
                <a:solidFill>
                  <a:srgbClr val="000000"/>
                </a:solidFill>
              </a:rPr>
              <a:t>formula of temporal logic</a:t>
            </a:r>
            <a:endParaRPr lang="en-US" sz="2400" smtClean="0"/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	e.g.,  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U b</a:t>
            </a:r>
            <a:r>
              <a:rPr lang="en-US" sz="2400" smtClean="0"/>
              <a:t> means “</a:t>
            </a:r>
            <a:r>
              <a:rPr lang="en-US" sz="2400" b="1" smtClean="0">
                <a:solidFill>
                  <a:srgbClr val="FF0000"/>
                </a:solidFill>
              </a:rPr>
              <a:t>a</a:t>
            </a:r>
            <a:r>
              <a:rPr lang="en-US" sz="2400" smtClean="0"/>
              <a:t> holds true </a:t>
            </a:r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r>
              <a:rPr lang="en-US" sz="2400" smtClean="0"/>
              <a:t>ntil </a:t>
            </a:r>
            <a:r>
              <a:rPr lang="en-US" sz="2400" b="1" smtClean="0">
                <a:solidFill>
                  <a:srgbClr val="FF0000"/>
                </a:solidFill>
              </a:rPr>
              <a:t>b</a:t>
            </a:r>
            <a:r>
              <a:rPr lang="en-US" sz="2400" smtClean="0"/>
              <a:t> becomes true”</a:t>
            </a:r>
          </a:p>
          <a:p>
            <a:pPr lvl="1" eaLnBrk="1" hangingPunct="1">
              <a:buFontTx/>
              <a:buNone/>
              <a:defRPr/>
            </a:pPr>
            <a:endParaRPr lang="en-US" sz="2400" smtClean="0"/>
          </a:p>
          <a:p>
            <a:pPr lvl="1" eaLnBrk="1" hangingPunct="1">
              <a:buFontTx/>
              <a:buNone/>
              <a:defRPr/>
            </a:pPr>
            <a:r>
              <a:rPr lang="en-US" sz="2400" smtClean="0"/>
              <a:t>Does </a:t>
            </a:r>
            <a:r>
              <a:rPr lang="en-US" sz="2400" b="1" i="1" smtClean="0">
                <a:solidFill>
                  <a:srgbClr val="FF0000"/>
                </a:solidFill>
              </a:rPr>
              <a:t>f </a:t>
            </a:r>
            <a:r>
              <a:rPr lang="en-US" sz="2400" smtClean="0"/>
              <a:t>hold along all paths that start at initial state of </a:t>
            </a:r>
            <a:r>
              <a:rPr lang="en-US" sz="2400" b="1" i="1" smtClean="0">
                <a:solidFill>
                  <a:srgbClr val="FF0000"/>
                </a:solidFill>
              </a:rPr>
              <a:t>M </a:t>
            </a:r>
            <a:r>
              <a:rPr lang="en-US" sz="2400" smtClean="0"/>
              <a:t>? </a:t>
            </a: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43000" y="4419600"/>
            <a:ext cx="6705600" cy="1998663"/>
            <a:chOff x="672" y="2686"/>
            <a:chExt cx="4224" cy="1259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72" y="2686"/>
              <a:ext cx="1651" cy="616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 noProof="1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45" y="2688"/>
              <a:ext cx="1651" cy="616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141" y="2897"/>
              <a:ext cx="635" cy="16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Preprocessor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744" y="2912"/>
              <a:ext cx="689" cy="16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sz="1000" b="1">
                  <a:solidFill>
                    <a:schemeClr val="bg1"/>
                  </a:solidFill>
                </a:rPr>
                <a:t>Model Checker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501" y="3355"/>
              <a:ext cx="1" cy="3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008" y="3790"/>
              <a:ext cx="946" cy="15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1000" b="1" dirty="0"/>
                <a:t>Representation of </a:t>
              </a:r>
              <a:r>
                <a:rPr lang="en-US" sz="1000" b="1" i="1" dirty="0"/>
                <a:t>M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2744" y="3026"/>
              <a:ext cx="1" cy="41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744" y="3026"/>
              <a:ext cx="33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490" y="3536"/>
              <a:ext cx="486" cy="160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sz="1000" b="1"/>
                <a:t>Formula </a:t>
              </a:r>
              <a:r>
                <a:rPr lang="en-US" sz="1000" b="1" i="1"/>
                <a:t>f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153" y="3375"/>
              <a:ext cx="1" cy="3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842" y="3792"/>
              <a:ext cx="1046" cy="153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defRPr/>
              </a:pPr>
              <a:r>
                <a:rPr lang="en-US" sz="1000" b="1" dirty="0"/>
                <a:t>True or Counterexample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454" y="2876"/>
              <a:ext cx="66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412" name="Slide Number Placeholder 18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E24BBFB7-E95E-440D-AC61-9416182F8C5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433638" y="3324225"/>
            <a:ext cx="519112" cy="461963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3205163" y="3324225"/>
            <a:ext cx="519112" cy="461963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3990975" y="3324225"/>
            <a:ext cx="519113" cy="461963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4805363" y="3324225"/>
            <a:ext cx="519112" cy="461963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5634038" y="3324225"/>
            <a:ext cx="519112" cy="461963"/>
          </a:xfrm>
          <a:prstGeom prst="ellipse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</a:rPr>
              <a:t>b</a:t>
            </a:r>
          </a:p>
        </p:txBody>
      </p:sp>
      <p:cxnSp>
        <p:nvCxnSpPr>
          <p:cNvPr id="17418" name="AutoShape 9"/>
          <p:cNvCxnSpPr>
            <a:cxnSpLocks noChangeShapeType="1"/>
            <a:stCxn id="17413" idx="6"/>
            <a:endCxn id="17414" idx="2"/>
          </p:cNvCxnSpPr>
          <p:nvPr/>
        </p:nvCxnSpPr>
        <p:spPr bwMode="auto">
          <a:xfrm>
            <a:off x="2952750" y="3556000"/>
            <a:ext cx="252413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</p:cxnSp>
      <p:cxnSp>
        <p:nvCxnSpPr>
          <p:cNvPr id="17419" name="AutoShape 10"/>
          <p:cNvCxnSpPr>
            <a:cxnSpLocks noChangeShapeType="1"/>
            <a:stCxn id="17414" idx="6"/>
            <a:endCxn id="17415" idx="2"/>
          </p:cNvCxnSpPr>
          <p:nvPr/>
        </p:nvCxnSpPr>
        <p:spPr bwMode="auto">
          <a:xfrm>
            <a:off x="3724275" y="3556000"/>
            <a:ext cx="266700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</p:cxnSp>
      <p:cxnSp>
        <p:nvCxnSpPr>
          <p:cNvPr id="17420" name="AutoShape 11"/>
          <p:cNvCxnSpPr>
            <a:cxnSpLocks noChangeShapeType="1"/>
            <a:stCxn id="17415" idx="6"/>
            <a:endCxn id="17416" idx="2"/>
          </p:cNvCxnSpPr>
          <p:nvPr/>
        </p:nvCxnSpPr>
        <p:spPr bwMode="auto">
          <a:xfrm>
            <a:off x="4510088" y="3556000"/>
            <a:ext cx="295275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</p:cxnSp>
      <p:cxnSp>
        <p:nvCxnSpPr>
          <p:cNvPr id="17421" name="AutoShape 12"/>
          <p:cNvCxnSpPr>
            <a:cxnSpLocks noChangeShapeType="1"/>
            <a:stCxn id="17416" idx="6"/>
            <a:endCxn id="17417" idx="2"/>
          </p:cNvCxnSpPr>
          <p:nvPr/>
        </p:nvCxnSpPr>
        <p:spPr bwMode="auto">
          <a:xfrm>
            <a:off x="5324475" y="3556000"/>
            <a:ext cx="309563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</p:cxnSp>
      <p:cxnSp>
        <p:nvCxnSpPr>
          <p:cNvPr id="17422" name="AutoShape 12"/>
          <p:cNvCxnSpPr>
            <a:cxnSpLocks noChangeShapeType="1"/>
          </p:cNvCxnSpPr>
          <p:nvPr/>
        </p:nvCxnSpPr>
        <p:spPr bwMode="auto">
          <a:xfrm>
            <a:off x="6148388" y="3565525"/>
            <a:ext cx="309562" cy="1588"/>
          </a:xfrm>
          <a:prstGeom prst="straightConnector1">
            <a:avLst/>
          </a:prstGeom>
          <a:noFill/>
          <a:ln w="9525">
            <a:solidFill>
              <a:schemeClr val="bg2"/>
            </a:solidFill>
            <a:miter lim="800000"/>
            <a:headEnd/>
            <a:tailEnd type="triangle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Model Checking</a:t>
            </a:r>
          </a:p>
        </p:txBody>
      </p:sp>
      <p:sp>
        <p:nvSpPr>
          <p:cNvPr id="196635" name="Content Placeholder 2"/>
          <p:cNvSpPr>
            <a:spLocks noGrp="1"/>
          </p:cNvSpPr>
          <p:nvPr>
            <p:ph idx="4294967295"/>
          </p:nvPr>
        </p:nvSpPr>
        <p:spPr>
          <a:xfrm>
            <a:off x="274638" y="1428750"/>
            <a:ext cx="8110537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No proofs!  (algorithmic not deductive)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Fast  (compared to other rigorous methods)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No problem with partial specifications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Diagnostic counterexamples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96636" name="Text Box 6"/>
          <p:cNvSpPr txBox="1">
            <a:spLocks noChangeArrowheads="1"/>
          </p:cNvSpPr>
          <p:nvPr/>
        </p:nvSpPr>
        <p:spPr bwMode="auto">
          <a:xfrm>
            <a:off x="5292725" y="4516438"/>
            <a:ext cx="27654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noProof="1">
                <a:solidFill>
                  <a:srgbClr val="0000CC"/>
                </a:solidFill>
              </a:rPr>
              <a:t>Safety Property:</a:t>
            </a:r>
            <a:endParaRPr lang="en-US">
              <a:solidFill>
                <a:srgbClr val="0000CC"/>
              </a:solidFill>
            </a:endParaRPr>
          </a:p>
          <a:p>
            <a:pPr algn="ctr" eaLnBrk="0" hangingPunct="0"/>
            <a:endParaRPr lang="en-US" sz="160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1600" noProof="1">
                <a:solidFill>
                  <a:srgbClr val="000000"/>
                </a:solidFill>
              </a:rPr>
              <a:t>bad state      </a:t>
            </a:r>
            <a:r>
              <a:rPr lang="en-US" sz="1600">
                <a:solidFill>
                  <a:srgbClr val="000000"/>
                </a:solidFill>
              </a:rPr>
              <a:t>     </a:t>
            </a:r>
            <a:r>
              <a:rPr lang="en-US" sz="1600" noProof="1">
                <a:solidFill>
                  <a:srgbClr val="000000"/>
                </a:solidFill>
              </a:rPr>
              <a:t>unreachable</a:t>
            </a:r>
            <a:endParaRPr lang="en-US" sz="1600" noProof="1"/>
          </a:p>
          <a:p>
            <a:pPr algn="ctr" eaLnBrk="0" hangingPunct="0"/>
            <a:endParaRPr lang="en-US" sz="2000" noProof="1"/>
          </a:p>
        </p:txBody>
      </p:sp>
      <p:graphicFrame>
        <p:nvGraphicFramePr>
          <p:cNvPr id="196614" name="Object 4"/>
          <p:cNvGraphicFramePr>
            <a:graphicFrameLocks noChangeAspect="1"/>
          </p:cNvGraphicFramePr>
          <p:nvPr/>
        </p:nvGraphicFramePr>
        <p:xfrm>
          <a:off x="6350000" y="4873625"/>
          <a:ext cx="3794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7" name="Clip" r:id="rId4" imgW="2033280" imgH="3390840" progId="">
                  <p:embed/>
                </p:oleObj>
              </mc:Choice>
              <mc:Fallback>
                <p:oleObj name="Clip" r:id="rId4" imgW="2033280" imgH="33908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4873625"/>
                        <a:ext cx="3794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11"/>
          <p:cNvSpPr>
            <a:spLocks noChangeArrowheads="1"/>
          </p:cNvSpPr>
          <p:nvPr/>
        </p:nvSpPr>
        <p:spPr bwMode="auto">
          <a:xfrm>
            <a:off x="914400" y="4584700"/>
            <a:ext cx="3429000" cy="1285875"/>
          </a:xfrm>
          <a:prstGeom prst="parallelogram">
            <a:avLst>
              <a:gd name="adj" fmla="val 5009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2800" noProof="1">
              <a:solidFill>
                <a:srgbClr val="000000"/>
              </a:solidFill>
            </a:endParaRPr>
          </a:p>
        </p:txBody>
      </p:sp>
      <p:sp>
        <p:nvSpPr>
          <p:cNvPr id="196638" name="Line 12"/>
          <p:cNvSpPr>
            <a:spLocks noChangeShapeType="1"/>
          </p:cNvSpPr>
          <p:nvPr/>
        </p:nvSpPr>
        <p:spPr bwMode="auto">
          <a:xfrm flipV="1">
            <a:off x="1849438" y="4818063"/>
            <a:ext cx="623887" cy="350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39" name="Line 13"/>
          <p:cNvSpPr>
            <a:spLocks noChangeShapeType="1"/>
          </p:cNvSpPr>
          <p:nvPr/>
        </p:nvSpPr>
        <p:spPr bwMode="auto">
          <a:xfrm>
            <a:off x="3408363" y="4818063"/>
            <a:ext cx="249237" cy="46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0" name="Line 14"/>
          <p:cNvSpPr>
            <a:spLocks noChangeShapeType="1"/>
          </p:cNvSpPr>
          <p:nvPr/>
        </p:nvSpPr>
        <p:spPr bwMode="auto">
          <a:xfrm flipH="1" flipV="1">
            <a:off x="1849438" y="5227638"/>
            <a:ext cx="1060450" cy="407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1" name="Line 15"/>
          <p:cNvSpPr>
            <a:spLocks noChangeShapeType="1"/>
          </p:cNvSpPr>
          <p:nvPr/>
        </p:nvSpPr>
        <p:spPr bwMode="auto">
          <a:xfrm flipV="1">
            <a:off x="3282950" y="4818063"/>
            <a:ext cx="6350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2" name="Line 16"/>
          <p:cNvSpPr>
            <a:spLocks noChangeShapeType="1"/>
          </p:cNvSpPr>
          <p:nvPr/>
        </p:nvSpPr>
        <p:spPr bwMode="auto">
          <a:xfrm flipH="1">
            <a:off x="2535238" y="4818063"/>
            <a:ext cx="747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3" name="Line 17"/>
          <p:cNvSpPr>
            <a:spLocks noChangeShapeType="1"/>
          </p:cNvSpPr>
          <p:nvPr/>
        </p:nvSpPr>
        <p:spPr bwMode="auto">
          <a:xfrm flipH="1">
            <a:off x="2971800" y="4876800"/>
            <a:ext cx="249238" cy="758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4" name="Line 18"/>
          <p:cNvSpPr>
            <a:spLocks noChangeShapeType="1"/>
          </p:cNvSpPr>
          <p:nvPr/>
        </p:nvSpPr>
        <p:spPr bwMode="auto">
          <a:xfrm>
            <a:off x="2535238" y="4876800"/>
            <a:ext cx="374650" cy="701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5" name="Line 19"/>
          <p:cNvSpPr>
            <a:spLocks noChangeShapeType="1"/>
          </p:cNvSpPr>
          <p:nvPr/>
        </p:nvSpPr>
        <p:spPr bwMode="auto">
          <a:xfrm flipH="1" flipV="1">
            <a:off x="1849438" y="57531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6" name="Line 20"/>
          <p:cNvSpPr>
            <a:spLocks noChangeShapeType="1"/>
          </p:cNvSpPr>
          <p:nvPr/>
        </p:nvSpPr>
        <p:spPr bwMode="auto">
          <a:xfrm flipV="1">
            <a:off x="1787525" y="5168900"/>
            <a:ext cx="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7" name="Line 21"/>
          <p:cNvSpPr>
            <a:spLocks noChangeShapeType="1"/>
          </p:cNvSpPr>
          <p:nvPr/>
        </p:nvSpPr>
        <p:spPr bwMode="auto">
          <a:xfrm flipV="1">
            <a:off x="1787525" y="4702175"/>
            <a:ext cx="0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8" name="Line 22"/>
          <p:cNvSpPr>
            <a:spLocks noChangeShapeType="1"/>
          </p:cNvSpPr>
          <p:nvPr/>
        </p:nvSpPr>
        <p:spPr bwMode="auto">
          <a:xfrm flipH="1">
            <a:off x="1412875" y="4702175"/>
            <a:ext cx="312738" cy="407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9" name="Line 23"/>
          <p:cNvSpPr>
            <a:spLocks noChangeShapeType="1"/>
          </p:cNvSpPr>
          <p:nvPr/>
        </p:nvSpPr>
        <p:spPr bwMode="auto">
          <a:xfrm>
            <a:off x="1412875" y="5168900"/>
            <a:ext cx="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0" name="Line 24"/>
          <p:cNvSpPr>
            <a:spLocks noChangeShapeType="1"/>
          </p:cNvSpPr>
          <p:nvPr/>
        </p:nvSpPr>
        <p:spPr bwMode="auto">
          <a:xfrm>
            <a:off x="1474788" y="5753100"/>
            <a:ext cx="312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1" name="Line 25"/>
          <p:cNvSpPr>
            <a:spLocks noChangeShapeType="1"/>
          </p:cNvSpPr>
          <p:nvPr/>
        </p:nvSpPr>
        <p:spPr bwMode="auto">
          <a:xfrm flipV="1">
            <a:off x="3346450" y="5343525"/>
            <a:ext cx="3111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2" name="Line 26"/>
          <p:cNvSpPr>
            <a:spLocks noChangeShapeType="1"/>
          </p:cNvSpPr>
          <p:nvPr/>
        </p:nvSpPr>
        <p:spPr bwMode="auto">
          <a:xfrm flipV="1">
            <a:off x="3282950" y="5854700"/>
            <a:ext cx="0" cy="525463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3" name="Text Box 27"/>
          <p:cNvSpPr txBox="1">
            <a:spLocks noChangeArrowheads="1"/>
          </p:cNvSpPr>
          <p:nvPr/>
        </p:nvSpPr>
        <p:spPr bwMode="auto">
          <a:xfrm>
            <a:off x="3270250" y="601186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noProof="1">
                <a:solidFill>
                  <a:srgbClr val="000000"/>
                </a:solidFill>
              </a:rPr>
              <a:t>Initial State</a:t>
            </a:r>
            <a:endParaRPr lang="en-US" sz="2800" noProof="1"/>
          </a:p>
        </p:txBody>
      </p:sp>
      <p:graphicFrame>
        <p:nvGraphicFramePr>
          <p:cNvPr id="58" name="Object 5"/>
          <p:cNvGraphicFramePr>
            <a:graphicFrameLocks noChangeAspect="1"/>
          </p:cNvGraphicFramePr>
          <p:nvPr/>
        </p:nvGraphicFramePr>
        <p:xfrm>
          <a:off x="1163638" y="4759325"/>
          <a:ext cx="2619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8" name="Clip" r:id="rId6" imgW="2033280" imgH="3390840" progId="">
                  <p:embed/>
                </p:oleObj>
              </mc:Choice>
              <mc:Fallback>
                <p:oleObj name="Clip" r:id="rId6" imgW="2033280" imgH="33908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4759325"/>
                        <a:ext cx="2619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54" name="Oval 30"/>
          <p:cNvSpPr>
            <a:spLocks noChangeArrowheads="1"/>
          </p:cNvSpPr>
          <p:nvPr/>
        </p:nvSpPr>
        <p:spPr bwMode="auto">
          <a:xfrm>
            <a:off x="1350963" y="5694363"/>
            <a:ext cx="123825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5" name="Oval 31"/>
          <p:cNvSpPr>
            <a:spLocks noChangeArrowheads="1"/>
          </p:cNvSpPr>
          <p:nvPr/>
        </p:nvSpPr>
        <p:spPr bwMode="auto">
          <a:xfrm>
            <a:off x="1725613" y="5110163"/>
            <a:ext cx="123825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6" name="Oval 32"/>
          <p:cNvSpPr>
            <a:spLocks noChangeArrowheads="1"/>
          </p:cNvSpPr>
          <p:nvPr/>
        </p:nvSpPr>
        <p:spPr bwMode="auto">
          <a:xfrm>
            <a:off x="1725613" y="5694363"/>
            <a:ext cx="123825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7" name="Oval 33"/>
          <p:cNvSpPr>
            <a:spLocks noChangeArrowheads="1"/>
          </p:cNvSpPr>
          <p:nvPr/>
        </p:nvSpPr>
        <p:spPr bwMode="auto">
          <a:xfrm>
            <a:off x="2846388" y="5578475"/>
            <a:ext cx="125412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8" name="Oval 34"/>
          <p:cNvSpPr>
            <a:spLocks noChangeArrowheads="1"/>
          </p:cNvSpPr>
          <p:nvPr/>
        </p:nvSpPr>
        <p:spPr bwMode="auto">
          <a:xfrm>
            <a:off x="3221038" y="5753100"/>
            <a:ext cx="125412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9" name="Oval 35"/>
          <p:cNvSpPr>
            <a:spLocks noChangeArrowheads="1"/>
          </p:cNvSpPr>
          <p:nvPr/>
        </p:nvSpPr>
        <p:spPr bwMode="auto">
          <a:xfrm>
            <a:off x="3657600" y="5286375"/>
            <a:ext cx="125413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60" name="Oval 36"/>
          <p:cNvSpPr>
            <a:spLocks noChangeArrowheads="1"/>
          </p:cNvSpPr>
          <p:nvPr/>
        </p:nvSpPr>
        <p:spPr bwMode="auto">
          <a:xfrm>
            <a:off x="3282950" y="4702175"/>
            <a:ext cx="125413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61" name="Oval 37"/>
          <p:cNvSpPr>
            <a:spLocks noChangeArrowheads="1"/>
          </p:cNvSpPr>
          <p:nvPr/>
        </p:nvSpPr>
        <p:spPr bwMode="auto">
          <a:xfrm>
            <a:off x="2411413" y="4702175"/>
            <a:ext cx="123825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62" name="Oval 38"/>
          <p:cNvSpPr>
            <a:spLocks noChangeArrowheads="1"/>
          </p:cNvSpPr>
          <p:nvPr/>
        </p:nvSpPr>
        <p:spPr bwMode="auto">
          <a:xfrm>
            <a:off x="1725613" y="4584700"/>
            <a:ext cx="123825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63" name="Oval 39"/>
          <p:cNvSpPr>
            <a:spLocks noChangeArrowheads="1"/>
          </p:cNvSpPr>
          <p:nvPr/>
        </p:nvSpPr>
        <p:spPr bwMode="auto">
          <a:xfrm>
            <a:off x="1350963" y="5110163"/>
            <a:ext cx="123825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64" name="Slide Number Placeholder 34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2021CF92-9821-46BF-87C3-59B9262B8CE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Model Checking</a:t>
            </a:r>
          </a:p>
        </p:txBody>
      </p:sp>
      <p:sp>
        <p:nvSpPr>
          <p:cNvPr id="204825" name="Content Placeholder 2"/>
          <p:cNvSpPr>
            <a:spLocks noGrp="1"/>
          </p:cNvSpPr>
          <p:nvPr>
            <p:ph idx="4294967295"/>
          </p:nvPr>
        </p:nvSpPr>
        <p:spPr>
          <a:xfrm>
            <a:off x="274638" y="1428750"/>
            <a:ext cx="8110537" cy="4724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No proofs!  (algorithmic not deductive)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Fast  (compared to other rigorous methods)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No problem with partial specifications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Diagnostic counterexamples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04826" name="Text Box 6"/>
          <p:cNvSpPr txBox="1">
            <a:spLocks noChangeArrowheads="1"/>
          </p:cNvSpPr>
          <p:nvPr/>
        </p:nvSpPr>
        <p:spPr bwMode="auto">
          <a:xfrm>
            <a:off x="5292725" y="4516438"/>
            <a:ext cx="27654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noProof="1">
                <a:solidFill>
                  <a:srgbClr val="0000CC"/>
                </a:solidFill>
              </a:rPr>
              <a:t>Safety Property:</a:t>
            </a:r>
            <a:endParaRPr lang="en-US">
              <a:solidFill>
                <a:srgbClr val="0000CC"/>
              </a:solidFill>
            </a:endParaRPr>
          </a:p>
          <a:p>
            <a:pPr algn="ctr" eaLnBrk="0" hangingPunct="0"/>
            <a:endParaRPr lang="en-US" sz="160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1600" noProof="1">
                <a:solidFill>
                  <a:srgbClr val="000000"/>
                </a:solidFill>
              </a:rPr>
              <a:t>bad state      </a:t>
            </a:r>
            <a:r>
              <a:rPr lang="en-US" sz="1600">
                <a:solidFill>
                  <a:srgbClr val="000000"/>
                </a:solidFill>
              </a:rPr>
              <a:t>     </a:t>
            </a:r>
            <a:r>
              <a:rPr lang="en-US" sz="1600" noProof="1">
                <a:solidFill>
                  <a:srgbClr val="000000"/>
                </a:solidFill>
              </a:rPr>
              <a:t>unreachable</a:t>
            </a:r>
            <a:endParaRPr lang="en-US" sz="1600" noProof="1"/>
          </a:p>
          <a:p>
            <a:pPr algn="ctr" eaLnBrk="0" hangingPunct="0"/>
            <a:endParaRPr lang="en-US" sz="2000" noProof="1"/>
          </a:p>
        </p:txBody>
      </p:sp>
      <p:graphicFrame>
        <p:nvGraphicFramePr>
          <p:cNvPr id="204805" name="Object 4"/>
          <p:cNvGraphicFramePr>
            <a:graphicFrameLocks noChangeAspect="1"/>
          </p:cNvGraphicFramePr>
          <p:nvPr/>
        </p:nvGraphicFramePr>
        <p:xfrm>
          <a:off x="6350000" y="4873625"/>
          <a:ext cx="3794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7" name="Clip" r:id="rId4" imgW="2033280" imgH="3390840" progId="">
                  <p:embed/>
                </p:oleObj>
              </mc:Choice>
              <mc:Fallback>
                <p:oleObj name="Clip" r:id="rId4" imgW="2033280" imgH="33908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4873625"/>
                        <a:ext cx="3794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11"/>
          <p:cNvSpPr>
            <a:spLocks noChangeArrowheads="1"/>
          </p:cNvSpPr>
          <p:nvPr/>
        </p:nvSpPr>
        <p:spPr bwMode="auto">
          <a:xfrm>
            <a:off x="914400" y="4584700"/>
            <a:ext cx="3429000" cy="1285875"/>
          </a:xfrm>
          <a:prstGeom prst="parallelogram">
            <a:avLst>
              <a:gd name="adj" fmla="val 50099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sz="2800" noProof="1">
              <a:solidFill>
                <a:srgbClr val="000000"/>
              </a:solidFill>
            </a:endParaRPr>
          </a:p>
        </p:txBody>
      </p:sp>
      <p:sp>
        <p:nvSpPr>
          <p:cNvPr id="204828" name="Line 12"/>
          <p:cNvSpPr>
            <a:spLocks noChangeShapeType="1"/>
          </p:cNvSpPr>
          <p:nvPr/>
        </p:nvSpPr>
        <p:spPr bwMode="auto">
          <a:xfrm flipV="1">
            <a:off x="1849438" y="4818063"/>
            <a:ext cx="623887" cy="350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9" name="Line 13"/>
          <p:cNvSpPr>
            <a:spLocks noChangeShapeType="1"/>
          </p:cNvSpPr>
          <p:nvPr/>
        </p:nvSpPr>
        <p:spPr bwMode="auto">
          <a:xfrm>
            <a:off x="3408363" y="4818063"/>
            <a:ext cx="249237" cy="468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0" name="Line 14"/>
          <p:cNvSpPr>
            <a:spLocks noChangeShapeType="1"/>
          </p:cNvSpPr>
          <p:nvPr/>
        </p:nvSpPr>
        <p:spPr bwMode="auto">
          <a:xfrm flipH="1" flipV="1">
            <a:off x="1849438" y="5227638"/>
            <a:ext cx="1060450" cy="407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1" name="Line 15"/>
          <p:cNvSpPr>
            <a:spLocks noChangeShapeType="1"/>
          </p:cNvSpPr>
          <p:nvPr/>
        </p:nvSpPr>
        <p:spPr bwMode="auto">
          <a:xfrm flipV="1">
            <a:off x="3282950" y="4818063"/>
            <a:ext cx="63500" cy="935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2" name="Line 16"/>
          <p:cNvSpPr>
            <a:spLocks noChangeShapeType="1"/>
          </p:cNvSpPr>
          <p:nvPr/>
        </p:nvSpPr>
        <p:spPr bwMode="auto">
          <a:xfrm flipH="1">
            <a:off x="2535238" y="4818063"/>
            <a:ext cx="747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3" name="Line 17"/>
          <p:cNvSpPr>
            <a:spLocks noChangeShapeType="1"/>
          </p:cNvSpPr>
          <p:nvPr/>
        </p:nvSpPr>
        <p:spPr bwMode="auto">
          <a:xfrm flipH="1">
            <a:off x="2971800" y="4876800"/>
            <a:ext cx="249238" cy="758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4" name="Line 18"/>
          <p:cNvSpPr>
            <a:spLocks noChangeShapeType="1"/>
          </p:cNvSpPr>
          <p:nvPr/>
        </p:nvSpPr>
        <p:spPr bwMode="auto">
          <a:xfrm>
            <a:off x="2535238" y="4876800"/>
            <a:ext cx="374650" cy="701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5" name="Line 19"/>
          <p:cNvSpPr>
            <a:spLocks noChangeShapeType="1"/>
          </p:cNvSpPr>
          <p:nvPr/>
        </p:nvSpPr>
        <p:spPr bwMode="auto">
          <a:xfrm flipH="1" flipV="1">
            <a:off x="1849438" y="57531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6" name="Line 20"/>
          <p:cNvSpPr>
            <a:spLocks noChangeShapeType="1"/>
          </p:cNvSpPr>
          <p:nvPr/>
        </p:nvSpPr>
        <p:spPr bwMode="auto">
          <a:xfrm flipV="1">
            <a:off x="1787525" y="5168900"/>
            <a:ext cx="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7" name="Line 21"/>
          <p:cNvSpPr>
            <a:spLocks noChangeShapeType="1"/>
          </p:cNvSpPr>
          <p:nvPr/>
        </p:nvSpPr>
        <p:spPr bwMode="auto">
          <a:xfrm flipV="1">
            <a:off x="1787525" y="4702175"/>
            <a:ext cx="0" cy="407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8" name="Line 22"/>
          <p:cNvSpPr>
            <a:spLocks noChangeShapeType="1"/>
          </p:cNvSpPr>
          <p:nvPr/>
        </p:nvSpPr>
        <p:spPr bwMode="auto">
          <a:xfrm flipH="1">
            <a:off x="1412875" y="4702175"/>
            <a:ext cx="312738" cy="407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9" name="Line 23"/>
          <p:cNvSpPr>
            <a:spLocks noChangeShapeType="1"/>
          </p:cNvSpPr>
          <p:nvPr/>
        </p:nvSpPr>
        <p:spPr bwMode="auto">
          <a:xfrm>
            <a:off x="1412875" y="5168900"/>
            <a:ext cx="0" cy="525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0" name="Line 24"/>
          <p:cNvSpPr>
            <a:spLocks noChangeShapeType="1"/>
          </p:cNvSpPr>
          <p:nvPr/>
        </p:nvSpPr>
        <p:spPr bwMode="auto">
          <a:xfrm>
            <a:off x="1474788" y="5753100"/>
            <a:ext cx="312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1" name="Line 25"/>
          <p:cNvSpPr>
            <a:spLocks noChangeShapeType="1"/>
          </p:cNvSpPr>
          <p:nvPr/>
        </p:nvSpPr>
        <p:spPr bwMode="auto">
          <a:xfrm flipV="1">
            <a:off x="3346450" y="5343525"/>
            <a:ext cx="311150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2" name="Line 26"/>
          <p:cNvSpPr>
            <a:spLocks noChangeShapeType="1"/>
          </p:cNvSpPr>
          <p:nvPr/>
        </p:nvSpPr>
        <p:spPr bwMode="auto">
          <a:xfrm flipV="1">
            <a:off x="3282950" y="5854700"/>
            <a:ext cx="0" cy="525463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3" name="Text Box 27"/>
          <p:cNvSpPr txBox="1">
            <a:spLocks noChangeArrowheads="1"/>
          </p:cNvSpPr>
          <p:nvPr/>
        </p:nvSpPr>
        <p:spPr bwMode="auto">
          <a:xfrm>
            <a:off x="3270250" y="601186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noProof="1">
                <a:solidFill>
                  <a:srgbClr val="000000"/>
                </a:solidFill>
              </a:rPr>
              <a:t>Initial State</a:t>
            </a:r>
            <a:endParaRPr lang="en-US" sz="2800" noProof="1"/>
          </a:p>
        </p:txBody>
      </p:sp>
      <p:graphicFrame>
        <p:nvGraphicFramePr>
          <p:cNvPr id="58" name="Object 5"/>
          <p:cNvGraphicFramePr>
            <a:graphicFrameLocks noChangeAspect="1"/>
          </p:cNvGraphicFramePr>
          <p:nvPr/>
        </p:nvGraphicFramePr>
        <p:xfrm>
          <a:off x="1163638" y="4759325"/>
          <a:ext cx="2619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8" name="Clip" r:id="rId6" imgW="2033280" imgH="3390840" progId="">
                  <p:embed/>
                </p:oleObj>
              </mc:Choice>
              <mc:Fallback>
                <p:oleObj name="Clip" r:id="rId6" imgW="2033280" imgH="33908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4759325"/>
                        <a:ext cx="2619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4" name="Oval 30"/>
          <p:cNvSpPr>
            <a:spLocks noChangeArrowheads="1"/>
          </p:cNvSpPr>
          <p:nvPr/>
        </p:nvSpPr>
        <p:spPr bwMode="auto">
          <a:xfrm>
            <a:off x="1350963" y="5694363"/>
            <a:ext cx="123825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5" name="Oval 31"/>
          <p:cNvSpPr>
            <a:spLocks noChangeArrowheads="1"/>
          </p:cNvSpPr>
          <p:nvPr/>
        </p:nvSpPr>
        <p:spPr bwMode="auto">
          <a:xfrm>
            <a:off x="1725613" y="5110163"/>
            <a:ext cx="123825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6" name="Oval 32"/>
          <p:cNvSpPr>
            <a:spLocks noChangeArrowheads="1"/>
          </p:cNvSpPr>
          <p:nvPr/>
        </p:nvSpPr>
        <p:spPr bwMode="auto">
          <a:xfrm>
            <a:off x="1725613" y="5694363"/>
            <a:ext cx="123825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7" name="Oval 33"/>
          <p:cNvSpPr>
            <a:spLocks noChangeArrowheads="1"/>
          </p:cNvSpPr>
          <p:nvPr/>
        </p:nvSpPr>
        <p:spPr bwMode="auto">
          <a:xfrm>
            <a:off x="2846388" y="5578475"/>
            <a:ext cx="125412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8" name="Oval 34"/>
          <p:cNvSpPr>
            <a:spLocks noChangeArrowheads="1"/>
          </p:cNvSpPr>
          <p:nvPr/>
        </p:nvSpPr>
        <p:spPr bwMode="auto">
          <a:xfrm>
            <a:off x="3221038" y="5753100"/>
            <a:ext cx="125412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9" name="Oval 35"/>
          <p:cNvSpPr>
            <a:spLocks noChangeArrowheads="1"/>
          </p:cNvSpPr>
          <p:nvPr/>
        </p:nvSpPr>
        <p:spPr bwMode="auto">
          <a:xfrm>
            <a:off x="3657600" y="5286375"/>
            <a:ext cx="125413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0" name="Oval 36"/>
          <p:cNvSpPr>
            <a:spLocks noChangeArrowheads="1"/>
          </p:cNvSpPr>
          <p:nvPr/>
        </p:nvSpPr>
        <p:spPr bwMode="auto">
          <a:xfrm>
            <a:off x="3282950" y="4702175"/>
            <a:ext cx="125413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1" name="Oval 37"/>
          <p:cNvSpPr>
            <a:spLocks noChangeArrowheads="1"/>
          </p:cNvSpPr>
          <p:nvPr/>
        </p:nvSpPr>
        <p:spPr bwMode="auto">
          <a:xfrm>
            <a:off x="2411413" y="4702175"/>
            <a:ext cx="123825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2" name="Oval 38"/>
          <p:cNvSpPr>
            <a:spLocks noChangeArrowheads="1"/>
          </p:cNvSpPr>
          <p:nvPr/>
        </p:nvSpPr>
        <p:spPr bwMode="auto">
          <a:xfrm>
            <a:off x="1725613" y="4584700"/>
            <a:ext cx="123825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3" name="Oval 39"/>
          <p:cNvSpPr>
            <a:spLocks noChangeArrowheads="1"/>
          </p:cNvSpPr>
          <p:nvPr/>
        </p:nvSpPr>
        <p:spPr bwMode="auto">
          <a:xfrm>
            <a:off x="1350963" y="5110163"/>
            <a:ext cx="123825" cy="103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4" name="Text Box 35"/>
          <p:cNvSpPr txBox="1">
            <a:spLocks noChangeArrowheads="1"/>
          </p:cNvSpPr>
          <p:nvPr/>
        </p:nvSpPr>
        <p:spPr bwMode="auto">
          <a:xfrm>
            <a:off x="5686425" y="5746750"/>
            <a:ext cx="186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noProof="1">
                <a:solidFill>
                  <a:srgbClr val="FF3300"/>
                </a:solidFill>
              </a:rPr>
              <a:t>Counterexample</a:t>
            </a:r>
            <a:endParaRPr lang="en-US" noProof="1"/>
          </a:p>
          <a:p>
            <a:endParaRPr lang="en-US"/>
          </a:p>
        </p:txBody>
      </p:sp>
      <p:sp>
        <p:nvSpPr>
          <p:cNvPr id="204855" name="Slide Number Placeholder 35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236CDD98-BD1C-4743-A06A-F5DF14D802F4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4"/>
          <p:cNvSpPr>
            <a:spLocks noChangeArrowheads="1"/>
          </p:cNvSpPr>
          <p:nvPr/>
        </p:nvSpPr>
        <p:spPr bwMode="auto">
          <a:xfrm>
            <a:off x="296863" y="220663"/>
            <a:ext cx="8704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en-US" sz="3600" b="1"/>
              <a:t>Many Industrial Successes</a:t>
            </a:r>
          </a:p>
        </p:txBody>
      </p:sp>
      <p:sp>
        <p:nvSpPr>
          <p:cNvPr id="206850" name="Slide Number Placeholder 3"/>
          <p:cNvSpPr>
            <a:spLocks noGrp="1"/>
          </p:cNvSpPr>
          <p:nvPr>
            <p:ph type="sldNum" sz="quarter" idx="13"/>
          </p:nvPr>
        </p:nvSpPr>
        <p:spPr>
          <a:noFill/>
        </p:spPr>
        <p:txBody>
          <a:bodyPr/>
          <a:lstStyle/>
          <a:p>
            <a:fld id="{6ABD468C-23DA-4B2D-8685-D175A1C1924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6851" name="Rectangle 5"/>
          <p:cNvSpPr>
            <a:spLocks noChangeArrowheads="1"/>
          </p:cNvSpPr>
          <p:nvPr/>
        </p:nvSpPr>
        <p:spPr bwMode="auto">
          <a:xfrm>
            <a:off x="576263" y="3870325"/>
            <a:ext cx="7951787" cy="298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2200" b="1">
                <a:ea typeface="宋体"/>
                <a:cs typeface="宋体"/>
              </a:rPr>
              <a:t>Try 4195835 – 4195835 / 3145727 * 3145727.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altLang="zh-CN" b="1">
                <a:ea typeface="宋体"/>
                <a:cs typeface="宋体"/>
              </a:rPr>
              <a:t>In 94’ Pentium, it doesn’t return 0, but 256.</a:t>
            </a:r>
            <a:endParaRPr lang="en-US" b="1"/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2200" b="1">
                <a:ea typeface="宋体"/>
                <a:cs typeface="宋体"/>
              </a:rPr>
              <a:t>Intel uses the SRT algorithm for floating point division. Five entries in the lookup table are missing.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2200" b="1">
                <a:ea typeface="宋体"/>
                <a:cs typeface="宋体"/>
              </a:rPr>
              <a:t>Cost: $500 million</a:t>
            </a:r>
            <a:r>
              <a:rPr lang="en-US" sz="2200" b="1"/>
              <a:t>  </a:t>
            </a:r>
            <a:endParaRPr lang="en-US" altLang="zh-CN" sz="2200" b="1">
              <a:ea typeface="宋体"/>
              <a:cs typeface="宋体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zh-CN" sz="2200" b="1">
                <a:ea typeface="宋体"/>
                <a:cs typeface="宋体"/>
              </a:rPr>
              <a:t>Xudong Zhao’s Thesis on Word Level Model Checking</a:t>
            </a:r>
            <a:endParaRPr lang="en-US" sz="2000"/>
          </a:p>
        </p:txBody>
      </p:sp>
      <p:pic>
        <p:nvPicPr>
          <p:cNvPr id="206852" name="Picture 6" descr="A80501-66_SX836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850" y="1692275"/>
            <a:ext cx="20701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State Explosion Problem</a:t>
            </a:r>
            <a:br>
              <a:rPr lang="en-US" smtClean="0"/>
            </a:br>
            <a:endParaRPr lang="en-US" smtClean="0"/>
          </a:p>
        </p:txBody>
      </p:sp>
      <p:sp>
        <p:nvSpPr>
          <p:cNvPr id="215042" name="Text Box 3"/>
          <p:cNvSpPr txBox="1">
            <a:spLocks noChangeArrowheads="1"/>
          </p:cNvSpPr>
          <p:nvPr/>
        </p:nvSpPr>
        <p:spPr bwMode="auto">
          <a:xfrm>
            <a:off x="381000" y="1812925"/>
            <a:ext cx="2554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System Description</a:t>
            </a:r>
          </a:p>
        </p:txBody>
      </p:sp>
      <p:sp>
        <p:nvSpPr>
          <p:cNvPr id="215043" name="AutoShape 4"/>
          <p:cNvSpPr>
            <a:spLocks noChangeArrowheads="1"/>
          </p:cNvSpPr>
          <p:nvPr/>
        </p:nvSpPr>
        <p:spPr bwMode="auto">
          <a:xfrm rot="5400000">
            <a:off x="1097757" y="2697956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44" name="Text Box 5"/>
          <p:cNvSpPr txBox="1">
            <a:spLocks noChangeArrowheads="1"/>
          </p:cNvSpPr>
          <p:nvPr/>
        </p:nvSpPr>
        <p:spPr bwMode="auto">
          <a:xfrm>
            <a:off x="357188" y="3581400"/>
            <a:ext cx="2919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State Transition Graph</a:t>
            </a:r>
          </a:p>
        </p:txBody>
      </p:sp>
      <p:grpSp>
        <p:nvGrpSpPr>
          <p:cNvPr id="301062" name="Group 6"/>
          <p:cNvGrpSpPr>
            <a:grpSpLocks/>
          </p:cNvGrpSpPr>
          <p:nvPr/>
        </p:nvGrpSpPr>
        <p:grpSpPr bwMode="auto">
          <a:xfrm>
            <a:off x="3581400" y="1828800"/>
            <a:ext cx="4953000" cy="2133600"/>
            <a:chOff x="2256" y="1152"/>
            <a:chExt cx="3120" cy="1344"/>
          </a:xfrm>
        </p:grpSpPr>
        <p:sp>
          <p:nvSpPr>
            <p:cNvPr id="301063" name="Rectangle 7"/>
            <p:cNvSpPr>
              <a:spLocks noChangeArrowheads="1"/>
            </p:cNvSpPr>
            <p:nvPr/>
          </p:nvSpPr>
          <p:spPr bwMode="auto">
            <a:xfrm>
              <a:off x="2256" y="1152"/>
              <a:ext cx="3120" cy="134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000" b="1">
                  <a:solidFill>
                    <a:schemeClr val="accent2"/>
                  </a:solidFill>
                </a:rPr>
                <a:t>Combinatorial explosion</a:t>
              </a:r>
              <a:r>
                <a:rPr lang="en-US" sz="2000" b="1"/>
                <a:t> of system </a:t>
              </a:r>
            </a:p>
            <a:p>
              <a:pPr algn="ctr" eaLnBrk="0" hangingPunct="0">
                <a:defRPr/>
              </a:pPr>
              <a:r>
                <a:rPr lang="en-US" sz="2000" b="1"/>
                <a:t>states renders explicit </a:t>
              </a:r>
            </a:p>
            <a:p>
              <a:pPr algn="ctr" eaLnBrk="0" hangingPunct="0">
                <a:defRPr/>
              </a:pPr>
              <a:r>
                <a:rPr lang="en-US" sz="2000" b="1"/>
                <a:t>model construction infeasible.</a:t>
              </a:r>
            </a:p>
            <a:p>
              <a:pPr algn="ctr" eaLnBrk="0" hangingPunct="0">
                <a:defRPr/>
              </a:pPr>
              <a:endParaRPr lang="en-US" sz="2000" b="1">
                <a:solidFill>
                  <a:srgbClr val="FF0000"/>
                </a:solidFill>
              </a:endParaRPr>
            </a:p>
            <a:p>
              <a:pPr algn="ctr" eaLnBrk="0" hangingPunct="0">
                <a:defRPr/>
              </a:pPr>
              <a:endParaRPr lang="en-US" sz="2000"/>
            </a:p>
          </p:txBody>
        </p:sp>
        <p:pic>
          <p:nvPicPr>
            <p:cNvPr id="215051" name="Picture 8" descr="j01992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23" y="1776"/>
              <a:ext cx="65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1065" name="Text Box 9"/>
          <p:cNvSpPr txBox="1">
            <a:spLocks noChangeArrowheads="1"/>
          </p:cNvSpPr>
          <p:nvPr/>
        </p:nvSpPr>
        <p:spPr bwMode="auto">
          <a:xfrm>
            <a:off x="228600" y="4556125"/>
            <a:ext cx="830580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rgbClr val="FF0000"/>
                </a:solidFill>
              </a:rPr>
              <a:t>Exponential Growth of …</a:t>
            </a:r>
          </a:p>
          <a:p>
            <a:pPr eaLnBrk="0" hangingPunct="0">
              <a:defRPr/>
            </a:pPr>
            <a:r>
              <a:rPr lang="en-US" sz="2000"/>
              <a:t>… global state space in number of  </a:t>
            </a:r>
            <a:r>
              <a:rPr lang="en-US" sz="2000">
                <a:solidFill>
                  <a:schemeClr val="accent2"/>
                </a:solidFill>
              </a:rPr>
              <a:t>concurrent components.</a:t>
            </a:r>
          </a:p>
          <a:p>
            <a:pPr eaLnBrk="0" hangingPunct="0">
              <a:defRPr/>
            </a:pPr>
            <a:r>
              <a:rPr lang="en-US" sz="2000">
                <a:solidFill>
                  <a:schemeClr val="accent2"/>
                </a:solidFill>
              </a:rPr>
              <a:t>… memory states</a:t>
            </a:r>
            <a:r>
              <a:rPr lang="en-US" sz="2000"/>
              <a:t> in memory size.</a:t>
            </a:r>
          </a:p>
        </p:txBody>
      </p:sp>
      <p:sp>
        <p:nvSpPr>
          <p:cNvPr id="301066" name="Text Box 10"/>
          <p:cNvSpPr txBox="1">
            <a:spLocks noChangeArrowheads="1"/>
          </p:cNvSpPr>
          <p:nvPr/>
        </p:nvSpPr>
        <p:spPr bwMode="auto">
          <a:xfrm>
            <a:off x="212725" y="5927725"/>
            <a:ext cx="902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</a:rPr>
              <a:t>Feasibility of model checking inherently tied to handling state explosion. </a:t>
            </a:r>
          </a:p>
          <a:p>
            <a:pPr eaLnBrk="0" hangingPunct="0"/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301067" name="Rectangle 11"/>
          <p:cNvSpPr>
            <a:spLocks noChangeArrowheads="1"/>
          </p:cNvSpPr>
          <p:nvPr/>
        </p:nvSpPr>
        <p:spPr bwMode="auto">
          <a:xfrm>
            <a:off x="1066800" y="2209800"/>
            <a:ext cx="1143000" cy="1371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1068" name="AutoShape 12"/>
          <p:cNvSpPr>
            <a:spLocks noChangeArrowheads="1"/>
          </p:cNvSpPr>
          <p:nvPr/>
        </p:nvSpPr>
        <p:spPr bwMode="auto">
          <a:xfrm>
            <a:off x="1066800" y="2438400"/>
            <a:ext cx="914400" cy="914400"/>
          </a:xfrm>
          <a:prstGeom prst="lightningBol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5" grpId="0" animBg="1"/>
      <p:bldP spid="301066" grpId="0"/>
      <p:bldP spid="301067" grpId="0" animBg="1"/>
      <p:bldP spid="3010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CEGAR </a:t>
            </a:r>
            <a:br>
              <a:rPr lang="en-US" sz="4000" dirty="0" smtClean="0"/>
            </a:br>
            <a:r>
              <a:rPr lang="en-US" sz="2400" b="0" dirty="0" err="1" smtClean="0"/>
              <a:t>C</a:t>
            </a:r>
            <a:r>
              <a:rPr lang="en-US" sz="2400" b="0" dirty="0" err="1" smtClean="0">
                <a:solidFill>
                  <a:srgbClr val="6600FF"/>
                </a:solidFill>
              </a:rPr>
              <a:t>ounter</a:t>
            </a:r>
            <a:r>
              <a:rPr lang="en-US" sz="2400" b="0" dirty="0" err="1" smtClean="0"/>
              <a:t>E</a:t>
            </a:r>
            <a:r>
              <a:rPr lang="en-US" sz="2400" b="0" dirty="0" err="1" smtClean="0">
                <a:solidFill>
                  <a:srgbClr val="6600FF"/>
                </a:solidFill>
              </a:rPr>
              <a:t>xample</a:t>
            </a:r>
            <a:r>
              <a:rPr lang="en-US" sz="2400" b="0" dirty="0" smtClean="0">
                <a:solidFill>
                  <a:srgbClr val="6600FF"/>
                </a:solidFill>
              </a:rPr>
              <a:t>-</a:t>
            </a:r>
            <a:r>
              <a:rPr lang="en-US" sz="2400" b="0" dirty="0" smtClean="0"/>
              <a:t>G</a:t>
            </a:r>
            <a:r>
              <a:rPr lang="en-US" sz="2400" b="0" dirty="0" smtClean="0">
                <a:solidFill>
                  <a:srgbClr val="6600FF"/>
                </a:solidFill>
              </a:rPr>
              <a:t>uided </a:t>
            </a:r>
            <a:r>
              <a:rPr lang="en-US" sz="2400" b="0" dirty="0" smtClean="0"/>
              <a:t>A</a:t>
            </a:r>
            <a:r>
              <a:rPr lang="en-US" sz="2400" b="0" dirty="0" smtClean="0">
                <a:solidFill>
                  <a:srgbClr val="6600FF"/>
                </a:solidFill>
              </a:rPr>
              <a:t>bstraction </a:t>
            </a:r>
            <a:r>
              <a:rPr lang="en-US" sz="2400" b="0" dirty="0" smtClean="0"/>
              <a:t>R</a:t>
            </a:r>
            <a:r>
              <a:rPr lang="en-US" sz="2400" b="0" dirty="0" smtClean="0">
                <a:solidFill>
                  <a:srgbClr val="6600FF"/>
                </a:solidFill>
              </a:rPr>
              <a:t>efinement</a:t>
            </a:r>
            <a:endParaRPr lang="en-US" sz="2400" b="0" dirty="0" smtClean="0">
              <a:solidFill>
                <a:srgbClr val="6600FF"/>
              </a:solidFill>
            </a:endParaRPr>
          </a:p>
        </p:txBody>
      </p:sp>
      <p:sp>
        <p:nvSpPr>
          <p:cNvPr id="242691" name="AutoShape 3"/>
          <p:cNvSpPr>
            <a:spLocks noChangeArrowheads="1"/>
          </p:cNvSpPr>
          <p:nvPr/>
        </p:nvSpPr>
        <p:spPr bwMode="auto">
          <a:xfrm>
            <a:off x="228600" y="2209800"/>
            <a:ext cx="1905000" cy="1676400"/>
          </a:xfrm>
          <a:prstGeom prst="foldedCorner">
            <a:avLst>
              <a:gd name="adj" fmla="val 12500"/>
            </a:avLst>
          </a:prstGeom>
          <a:solidFill>
            <a:srgbClr val="CCCCFF"/>
          </a:solidFill>
          <a:ln w="9525">
            <a:solidFill>
              <a:schemeClr val="bg2"/>
            </a:solidFill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2"/>
                </a:solidFill>
              </a:rPr>
              <a:t>C</a:t>
            </a:r>
            <a:br>
              <a:rPr lang="en-US" sz="3200">
                <a:solidFill>
                  <a:schemeClr val="bg2"/>
                </a:solidFill>
              </a:rPr>
            </a:br>
            <a:r>
              <a:rPr lang="en-US" sz="3200">
                <a:solidFill>
                  <a:schemeClr val="bg2"/>
                </a:solidFill>
              </a:rPr>
              <a:t>Program</a:t>
            </a:r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2157413" y="1620838"/>
            <a:ext cx="132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</a:t>
            </a:r>
          </a:p>
          <a:p>
            <a:pPr algn="ctr"/>
            <a:r>
              <a:rPr lang="en-US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Abstraction</a:t>
            </a:r>
          </a:p>
        </p:txBody>
      </p:sp>
      <p:sp>
        <p:nvSpPr>
          <p:cNvPr id="242693" name="AutoShape 5"/>
          <p:cNvSpPr>
            <a:spLocks noChangeArrowheads="1"/>
          </p:cNvSpPr>
          <p:nvPr/>
        </p:nvSpPr>
        <p:spPr bwMode="auto">
          <a:xfrm>
            <a:off x="5867400" y="4581525"/>
            <a:ext cx="1219200" cy="1295400"/>
          </a:xfrm>
          <a:prstGeom prst="cube">
            <a:avLst>
              <a:gd name="adj" fmla="val 6361"/>
            </a:avLst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Simulator</a:t>
            </a:r>
          </a:p>
        </p:txBody>
      </p:sp>
      <p:grpSp>
        <p:nvGrpSpPr>
          <p:cNvPr id="242694" name="Group 6"/>
          <p:cNvGrpSpPr>
            <a:grpSpLocks/>
          </p:cNvGrpSpPr>
          <p:nvPr/>
        </p:nvGrpSpPr>
        <p:grpSpPr bwMode="auto">
          <a:xfrm>
            <a:off x="7008813" y="2205038"/>
            <a:ext cx="1768475" cy="1577975"/>
            <a:chOff x="4415" y="1389"/>
            <a:chExt cx="1114" cy="994"/>
          </a:xfrm>
        </p:grpSpPr>
        <p:cxnSp>
          <p:nvCxnSpPr>
            <p:cNvPr id="242695" name="AutoShape 7"/>
            <p:cNvCxnSpPr>
              <a:cxnSpLocks noChangeShapeType="1"/>
              <a:stCxn id="242708" idx="4"/>
            </p:cNvCxnSpPr>
            <p:nvPr/>
          </p:nvCxnSpPr>
          <p:spPr bwMode="auto">
            <a:xfrm>
              <a:off x="4415" y="1920"/>
              <a:ext cx="874" cy="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242696" name="Text Box 8"/>
            <p:cNvSpPr txBox="1">
              <a:spLocks noChangeArrowheads="1"/>
            </p:cNvSpPr>
            <p:nvPr/>
          </p:nvSpPr>
          <p:spPr bwMode="auto">
            <a:xfrm>
              <a:off x="4604" y="1389"/>
              <a:ext cx="9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No error</a:t>
              </a:r>
              <a:br>
                <a:rPr lang="en-US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</a:br>
              <a:r>
                <a:rPr lang="en-US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 bug found</a:t>
              </a:r>
            </a:p>
          </p:txBody>
        </p:sp>
        <p:sp>
          <p:nvSpPr>
            <p:cNvPr id="242697" name="Text Box 9"/>
            <p:cNvSpPr txBox="1">
              <a:spLocks noChangeArrowheads="1"/>
            </p:cNvSpPr>
            <p:nvPr/>
          </p:nvSpPr>
          <p:spPr bwMode="auto">
            <a:xfrm>
              <a:off x="4694" y="1979"/>
              <a:ext cx="6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Property</a:t>
              </a:r>
            </a:p>
            <a:p>
              <a:pPr algn="ctr"/>
              <a:r>
                <a:rPr lang="de-DE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holds</a:t>
              </a:r>
              <a:endParaRPr lang="en-US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42698" name="Group 10"/>
          <p:cNvGrpSpPr>
            <a:grpSpLocks/>
          </p:cNvGrpSpPr>
          <p:nvPr/>
        </p:nvGrpSpPr>
        <p:grpSpPr bwMode="auto">
          <a:xfrm>
            <a:off x="7008813" y="4581525"/>
            <a:ext cx="1477962" cy="1158875"/>
            <a:chOff x="4415" y="2886"/>
            <a:chExt cx="931" cy="730"/>
          </a:xfrm>
        </p:grpSpPr>
        <p:cxnSp>
          <p:nvCxnSpPr>
            <p:cNvPr id="242699" name="AutoShape 11"/>
            <p:cNvCxnSpPr>
              <a:cxnSpLocks noChangeShapeType="1"/>
              <a:stCxn id="242693" idx="4"/>
            </p:cNvCxnSpPr>
            <p:nvPr/>
          </p:nvCxnSpPr>
          <p:spPr bwMode="auto">
            <a:xfrm flipV="1">
              <a:off x="4415" y="3315"/>
              <a:ext cx="558" cy="3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4558" y="2886"/>
              <a:ext cx="7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Simulation</a:t>
              </a:r>
            </a:p>
            <a:p>
              <a:pPr algn="ctr"/>
              <a:r>
                <a:rPr lang="de-DE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sucessful</a:t>
              </a:r>
              <a:endParaRPr lang="en-US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2701" name="Text Box 13"/>
            <p:cNvSpPr txBox="1">
              <a:spLocks noChangeArrowheads="1"/>
            </p:cNvSpPr>
            <p:nvPr/>
          </p:nvSpPr>
          <p:spPr bwMode="auto">
            <a:xfrm>
              <a:off x="4566" y="3385"/>
              <a:ext cx="7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Bug found</a:t>
              </a:r>
            </a:p>
          </p:txBody>
        </p:sp>
      </p:grpSp>
      <p:grpSp>
        <p:nvGrpSpPr>
          <p:cNvPr id="242702" name="Group 14"/>
          <p:cNvGrpSpPr>
            <a:grpSpLocks/>
          </p:cNvGrpSpPr>
          <p:nvPr/>
        </p:nvGrpSpPr>
        <p:grpSpPr bwMode="auto">
          <a:xfrm>
            <a:off x="611188" y="3541713"/>
            <a:ext cx="4105275" cy="2190750"/>
            <a:chOff x="385" y="2231"/>
            <a:chExt cx="2586" cy="1380"/>
          </a:xfrm>
        </p:grpSpPr>
        <p:grpSp>
          <p:nvGrpSpPr>
            <p:cNvPr id="242703" name="Group 15"/>
            <p:cNvGrpSpPr>
              <a:grpSpLocks/>
            </p:cNvGrpSpPr>
            <p:nvPr/>
          </p:nvGrpSpPr>
          <p:grpSpPr bwMode="auto">
            <a:xfrm>
              <a:off x="385" y="2795"/>
              <a:ext cx="2586" cy="816"/>
              <a:chOff x="385" y="2795"/>
              <a:chExt cx="2586" cy="816"/>
            </a:xfrm>
          </p:grpSpPr>
          <p:sp>
            <p:nvSpPr>
              <p:cNvPr id="242704" name="Text Box 16"/>
              <p:cNvSpPr txBox="1">
                <a:spLocks noChangeArrowheads="1"/>
              </p:cNvSpPr>
              <p:nvPr/>
            </p:nvSpPr>
            <p:spPr bwMode="auto">
              <a:xfrm>
                <a:off x="385" y="3113"/>
                <a:ext cx="1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66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Abstraction refinement</a:t>
                </a:r>
              </a:p>
            </p:txBody>
          </p:sp>
          <p:sp>
            <p:nvSpPr>
              <p:cNvPr id="242705" name="AutoShape 17"/>
              <p:cNvSpPr>
                <a:spLocks noChangeArrowheads="1"/>
              </p:cNvSpPr>
              <p:nvPr/>
            </p:nvSpPr>
            <p:spPr bwMode="auto">
              <a:xfrm>
                <a:off x="2064" y="2795"/>
                <a:ext cx="907" cy="816"/>
              </a:xfrm>
              <a:prstGeom prst="cube">
                <a:avLst>
                  <a:gd name="adj" fmla="val 6361"/>
                </a:avLst>
              </a:prstGeom>
              <a:gradFill rotWithShape="1">
                <a:gsLst>
                  <a:gs pos="0">
                    <a:srgbClr val="FF5050"/>
                  </a:gs>
                  <a:gs pos="100000">
                    <a:srgbClr val="FF5050">
                      <a:gamma/>
                      <a:tint val="5411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2"/>
                    </a:solidFill>
                  </a:rPr>
                  <a:t>Refinement</a:t>
                </a:r>
              </a:p>
            </p:txBody>
          </p:sp>
        </p:grpSp>
        <p:cxnSp>
          <p:nvCxnSpPr>
            <p:cNvPr id="242706" name="AutoShape 18"/>
            <p:cNvCxnSpPr>
              <a:cxnSpLocks noChangeShapeType="1"/>
              <a:stCxn id="242705" idx="1"/>
            </p:cNvCxnSpPr>
            <p:nvPr/>
          </p:nvCxnSpPr>
          <p:spPr bwMode="auto">
            <a:xfrm flipH="1" flipV="1">
              <a:off x="2491" y="2231"/>
              <a:ext cx="1" cy="616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</p:cxnSp>
      </p:grpSp>
      <p:grpSp>
        <p:nvGrpSpPr>
          <p:cNvPr id="242707" name="Group 19"/>
          <p:cNvGrpSpPr>
            <a:grpSpLocks/>
          </p:cNvGrpSpPr>
          <p:nvPr/>
        </p:nvGrpSpPr>
        <p:grpSpPr bwMode="auto">
          <a:xfrm>
            <a:off x="4833938" y="1946275"/>
            <a:ext cx="2225675" cy="1711325"/>
            <a:chOff x="3099" y="1226"/>
            <a:chExt cx="1402" cy="1078"/>
          </a:xfrm>
        </p:grpSpPr>
        <p:sp>
          <p:nvSpPr>
            <p:cNvPr id="242708" name="AutoShape 20"/>
            <p:cNvSpPr>
              <a:spLocks noChangeArrowheads="1"/>
            </p:cNvSpPr>
            <p:nvPr/>
          </p:nvSpPr>
          <p:spPr bwMode="auto">
            <a:xfrm>
              <a:off x="3696" y="1488"/>
              <a:ext cx="768" cy="816"/>
            </a:xfrm>
            <a:prstGeom prst="cube">
              <a:avLst>
                <a:gd name="adj" fmla="val 6361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tint val="63529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Model</a:t>
              </a:r>
              <a:br>
                <a:rPr lang="en-US">
                  <a:solidFill>
                    <a:schemeClr val="bg2"/>
                  </a:solidFill>
                </a:rPr>
              </a:br>
              <a:r>
                <a:rPr lang="en-US">
                  <a:solidFill>
                    <a:schemeClr val="bg2"/>
                  </a:solidFill>
                </a:rPr>
                <a:t>Checker</a:t>
              </a:r>
            </a:p>
          </p:txBody>
        </p:sp>
        <p:sp>
          <p:nvSpPr>
            <p:cNvPr id="242709" name="Text Box 21"/>
            <p:cNvSpPr txBox="1">
              <a:spLocks noChangeArrowheads="1"/>
            </p:cNvSpPr>
            <p:nvPr/>
          </p:nvSpPr>
          <p:spPr bwMode="auto">
            <a:xfrm>
              <a:off x="3673" y="1226"/>
              <a:ext cx="8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Verification</a:t>
              </a:r>
            </a:p>
          </p:txBody>
        </p:sp>
        <p:sp>
          <p:nvSpPr>
            <p:cNvPr id="242710" name="Line 22"/>
            <p:cNvSpPr>
              <a:spLocks noChangeShapeType="1"/>
            </p:cNvSpPr>
            <p:nvPr/>
          </p:nvSpPr>
          <p:spPr bwMode="auto">
            <a:xfrm>
              <a:off x="3099" y="1902"/>
              <a:ext cx="604" cy="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2711" name="Group 23"/>
          <p:cNvGrpSpPr>
            <a:grpSpLocks/>
          </p:cNvGrpSpPr>
          <p:nvPr/>
        </p:nvGrpSpPr>
        <p:grpSpPr bwMode="auto">
          <a:xfrm>
            <a:off x="3840163" y="5734050"/>
            <a:ext cx="2776537" cy="915988"/>
            <a:chOff x="2419" y="3612"/>
            <a:chExt cx="1749" cy="577"/>
          </a:xfrm>
        </p:grpSpPr>
        <p:cxnSp>
          <p:nvCxnSpPr>
            <p:cNvPr id="242712" name="AutoShape 24"/>
            <p:cNvCxnSpPr>
              <a:cxnSpLocks noChangeShapeType="1"/>
            </p:cNvCxnSpPr>
            <p:nvPr/>
          </p:nvCxnSpPr>
          <p:spPr bwMode="auto">
            <a:xfrm rot="16200000" flipV="1">
              <a:off x="3237" y="2892"/>
              <a:ext cx="96" cy="1536"/>
            </a:xfrm>
            <a:prstGeom prst="bentConnector3">
              <a:avLst>
                <a:gd name="adj1" fmla="val -1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 type="arrow" w="med" len="med"/>
            </a:ln>
            <a:effectLst/>
          </p:spPr>
        </p:cxnSp>
        <p:sp>
          <p:nvSpPr>
            <p:cNvPr id="242713" name="Text Box 25"/>
            <p:cNvSpPr txBox="1">
              <a:spLocks noChangeArrowheads="1"/>
            </p:cNvSpPr>
            <p:nvPr/>
          </p:nvSpPr>
          <p:spPr bwMode="auto">
            <a:xfrm>
              <a:off x="2419" y="3958"/>
              <a:ext cx="17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Spurious counterexample</a:t>
              </a:r>
            </a:p>
          </p:txBody>
        </p:sp>
      </p:grpSp>
      <p:grpSp>
        <p:nvGrpSpPr>
          <p:cNvPr id="242714" name="Group 26"/>
          <p:cNvGrpSpPr>
            <a:grpSpLocks/>
          </p:cNvGrpSpPr>
          <p:nvPr/>
        </p:nvGrpSpPr>
        <p:grpSpPr bwMode="auto">
          <a:xfrm>
            <a:off x="6438900" y="3657600"/>
            <a:ext cx="1966913" cy="1001713"/>
            <a:chOff x="4056" y="2304"/>
            <a:chExt cx="1239" cy="631"/>
          </a:xfrm>
        </p:grpSpPr>
        <p:cxnSp>
          <p:nvCxnSpPr>
            <p:cNvPr id="242715" name="AutoShape 27"/>
            <p:cNvCxnSpPr>
              <a:cxnSpLocks noChangeShapeType="1"/>
              <a:stCxn id="242708" idx="3"/>
              <a:endCxn id="242693" idx="1"/>
            </p:cNvCxnSpPr>
            <p:nvPr/>
          </p:nvCxnSpPr>
          <p:spPr bwMode="auto">
            <a:xfrm>
              <a:off x="4056" y="2304"/>
              <a:ext cx="0" cy="631"/>
            </a:xfrm>
            <a:prstGeom prst="straightConnector1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242716" name="Text Box 28"/>
            <p:cNvSpPr txBox="1">
              <a:spLocks noChangeArrowheads="1"/>
            </p:cNvSpPr>
            <p:nvPr/>
          </p:nvSpPr>
          <p:spPr bwMode="auto">
            <a:xfrm>
              <a:off x="4122" y="2498"/>
              <a:ext cx="1173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66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Counterexample</a:t>
              </a:r>
            </a:p>
          </p:txBody>
        </p:sp>
      </p:grpSp>
      <p:sp>
        <p:nvSpPr>
          <p:cNvPr id="242717" name="AutoShape 29"/>
          <p:cNvSpPr>
            <a:spLocks noChangeArrowheads="1"/>
          </p:cNvSpPr>
          <p:nvPr/>
        </p:nvSpPr>
        <p:spPr bwMode="auto">
          <a:xfrm>
            <a:off x="3365500" y="2257425"/>
            <a:ext cx="1439863" cy="1295400"/>
          </a:xfrm>
          <a:prstGeom prst="cube">
            <a:avLst>
              <a:gd name="adj" fmla="val 6361"/>
            </a:avLst>
          </a:prstGeom>
          <a:solidFill>
            <a:srgbClr val="F8B93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Abstract </a:t>
            </a:r>
          </a:p>
          <a:p>
            <a:pPr algn="ctr"/>
            <a:r>
              <a:rPr lang="en-US">
                <a:solidFill>
                  <a:schemeClr val="bg2"/>
                </a:solidFill>
              </a:rPr>
              <a:t>Model</a:t>
            </a:r>
          </a:p>
        </p:txBody>
      </p:sp>
      <p:sp>
        <p:nvSpPr>
          <p:cNvPr id="242718" name="Line 30"/>
          <p:cNvSpPr>
            <a:spLocks noChangeShapeType="1"/>
          </p:cNvSpPr>
          <p:nvPr/>
        </p:nvSpPr>
        <p:spPr bwMode="auto">
          <a:xfrm flipV="1">
            <a:off x="2114550" y="3014663"/>
            <a:ext cx="1285875" cy="142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advTm="903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animBg="1" autoUpdateAnimBg="0"/>
      <p:bldP spid="242692" grpId="0"/>
      <p:bldP spid="242693" grpId="0" animBg="1" autoUpdateAnimBg="0"/>
      <p:bldP spid="242717" grpId="0" animBg="1"/>
      <p:bldP spid="2427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Combating </a:t>
            </a:r>
            <a:r>
              <a:rPr lang="en-US" dirty="0" smtClean="0"/>
              <a:t>the State </a:t>
            </a:r>
            <a:r>
              <a:rPr lang="en-US" dirty="0" smtClean="0"/>
              <a:t>Explosion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170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en-US" sz="2000" b="1" smtClean="0">
                <a:solidFill>
                  <a:schemeClr val="accent2"/>
                </a:solidFill>
              </a:rPr>
              <a:t>Binary Decision Diagrams</a:t>
            </a:r>
            <a:r>
              <a:rPr lang="en-US" sz="2000" smtClean="0"/>
              <a:t> can be used to represent state transition systems more efficiently. </a:t>
            </a:r>
            <a:br>
              <a:rPr lang="en-US" sz="2000" smtClean="0"/>
            </a:br>
            <a:r>
              <a:rPr lang="en-US" sz="2000" smtClean="0">
                <a:sym typeface="Wingdings" pitchFamily="2" charset="2"/>
              </a:rPr>
              <a:t> </a:t>
            </a:r>
            <a:r>
              <a:rPr lang="en-US" sz="2000" b="1" smtClean="0">
                <a:solidFill>
                  <a:srgbClr val="FF0000"/>
                </a:solidFill>
                <a:sym typeface="Wingdings" pitchFamily="2" charset="2"/>
              </a:rPr>
              <a:t>Symbolic Model Checking 1992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Semantic techniques</a:t>
            </a:r>
            <a:r>
              <a:rPr lang="en-US" sz="2000" smtClean="0"/>
              <a:t> for alleviating state explosion: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Partial Order Reduction.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Abstraction.</a:t>
            </a:r>
            <a:endParaRPr lang="en-US" smtClean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Compositional reasoning.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Symmetry.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Cone of influence reduction.</a:t>
            </a:r>
          </a:p>
          <a:p>
            <a:pPr lvl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Semantic minimization.</a:t>
            </a:r>
          </a:p>
        </p:txBody>
      </p:sp>
      <p:pic>
        <p:nvPicPr>
          <p:cNvPr id="217091" name="Picture 4" descr="j019924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681505" y="1788276"/>
            <a:ext cx="1311275" cy="12350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6"/>
</p:tagLst>
</file>

<file path=ppt/theme/theme1.xml><?xml version="1.0" encoding="utf-8"?>
<a:theme xmlns:a="http://schemas.openxmlformats.org/drawingml/2006/main" name="theme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themeblue</Template>
  <TotalTime>2803</TotalTime>
  <Words>762</Words>
  <Application>Microsoft Macintosh PowerPoint</Application>
  <PresentationFormat>On-screen Show (4:3)</PresentationFormat>
  <Paragraphs>183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themeblue</vt:lpstr>
      <vt:lpstr>Clip</vt:lpstr>
      <vt:lpstr>Model Checking in Ten Minutes</vt:lpstr>
      <vt:lpstr> Temporal Logic Model Checking</vt:lpstr>
      <vt:lpstr>Model Checking</vt:lpstr>
      <vt:lpstr>Advantages of Model Checking</vt:lpstr>
      <vt:lpstr>Advantages of Model Checking</vt:lpstr>
      <vt:lpstr>PowerPoint Presentation</vt:lpstr>
      <vt:lpstr>The State Explosion Problem </vt:lpstr>
      <vt:lpstr>CEGAR  CounterExample-Guided Abstraction Refinement</vt:lpstr>
      <vt:lpstr>Combating the State Explosion </vt:lpstr>
      <vt:lpstr>Model Checking since 1981</vt:lpstr>
      <vt:lpstr>Model Checking since 1981</vt:lpstr>
      <vt:lpstr>Grand Challenge: Model Check Software !</vt:lpstr>
      <vt:lpstr>What Makes Software Model Checking Different ?  </vt:lpstr>
      <vt:lpstr>What Makes Software Model Checking Different ?</vt:lpstr>
      <vt:lpstr>Software Example: Device Driver Code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Langmead</dc:creator>
  <cp:lastModifiedBy>CMU SCS</cp:lastModifiedBy>
  <cp:revision>352</cp:revision>
  <dcterms:created xsi:type="dcterms:W3CDTF">2009-06-02T15:28:59Z</dcterms:created>
  <dcterms:modified xsi:type="dcterms:W3CDTF">2013-09-09T14:38:31Z</dcterms:modified>
</cp:coreProperties>
</file>