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417" r:id="rId4"/>
    <p:sldId id="418" r:id="rId5"/>
    <p:sldId id="420" r:id="rId6"/>
    <p:sldId id="421" r:id="rId7"/>
    <p:sldId id="422" r:id="rId8"/>
    <p:sldId id="423" r:id="rId9"/>
    <p:sldId id="424" r:id="rId10"/>
    <p:sldId id="449" r:id="rId11"/>
    <p:sldId id="450" r:id="rId12"/>
    <p:sldId id="427" r:id="rId13"/>
    <p:sldId id="432" r:id="rId14"/>
    <p:sldId id="433" r:id="rId15"/>
    <p:sldId id="430" r:id="rId16"/>
    <p:sldId id="431" r:id="rId17"/>
    <p:sldId id="434" r:id="rId18"/>
    <p:sldId id="435" r:id="rId19"/>
    <p:sldId id="437" r:id="rId20"/>
    <p:sldId id="436" r:id="rId21"/>
    <p:sldId id="445" r:id="rId22"/>
    <p:sldId id="446" r:id="rId23"/>
    <p:sldId id="447" r:id="rId24"/>
    <p:sldId id="448" r:id="rId25"/>
    <p:sldId id="428" r:id="rId26"/>
    <p:sldId id="279" r:id="rId27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msy10" panose="020B0604020202020204"/>
      <p:regular r:id="rId34"/>
    </p:embeddedFont>
    <p:embeddedFont>
      <p:font typeface="Cambria Math" panose="02040503050406030204" pitchFamily="18" charset="0"/>
      <p:regular r:id="rId35"/>
    </p:embeddedFont>
    <p:embeddedFont>
      <p:font typeface="ＭＳ Ｐゴシック" panose="020B0600070205080204" pitchFamily="34" charset="-128"/>
      <p:regular r:id="rId36"/>
    </p:embeddedFont>
    <p:embeddedFont>
      <p:font typeface="Lucida Console" panose="020B0609040504020204" pitchFamily="49" charset="0"/>
      <p:regular r:id="rId37"/>
    </p:embeddedFont>
  </p:embeddedFontLst>
  <p:custDataLst>
    <p:tags r:id="rId38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A1FB"/>
    <a:srgbClr val="B2CCE5"/>
    <a:srgbClr val="3C4F82"/>
    <a:srgbClr val="777777"/>
    <a:srgbClr val="8BADE5"/>
    <a:srgbClr val="B3C2D7"/>
    <a:srgbClr val="33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0543" autoAdjust="0"/>
    <p:restoredTop sz="92282" autoAdjust="0"/>
  </p:normalViewPr>
  <p:slideViewPr>
    <p:cSldViewPr>
      <p:cViewPr varScale="1">
        <p:scale>
          <a:sx n="82" d="100"/>
          <a:sy n="82" d="100"/>
        </p:scale>
        <p:origin x="-408" y="-84"/>
      </p:cViewPr>
      <p:guideLst>
        <p:guide orient="horz" pos="288"/>
        <p:guide orient="horz" pos="3744"/>
        <p:guide orient="horz" pos="960"/>
        <p:guide orient="horz" pos="720"/>
        <p:guide pos="336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38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293995" y="9018460"/>
            <a:ext cx="2250831" cy="4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796" tIns="0" rIns="19796" bIns="0" anchor="b"/>
          <a:lstStyle/>
          <a:p>
            <a:pPr algn="r" defTabSz="994038">
              <a:lnSpc>
                <a:spcPct val="89000"/>
              </a:lnSpc>
              <a:spcBef>
                <a:spcPct val="40000"/>
              </a:spcBef>
            </a:pPr>
            <a:r>
              <a:rPr lang="en-US" sz="900" b="0" dirty="0"/>
              <a:t>© </a:t>
            </a:r>
            <a:r>
              <a:rPr lang="en-US" sz="900" b="0" dirty="0" smtClean="0"/>
              <a:t>2011 Carnegie </a:t>
            </a:r>
            <a:r>
              <a:rPr lang="en-US" sz="900" b="0" dirty="0"/>
              <a:t>Mellon University</a:t>
            </a:r>
          </a:p>
          <a:p>
            <a:pPr algn="l" defTabSz="994038">
              <a:lnSpc>
                <a:spcPct val="89000"/>
              </a:lnSpc>
              <a:spcBef>
                <a:spcPct val="40000"/>
              </a:spcBef>
            </a:pPr>
            <a:r>
              <a:rPr lang="en-US" sz="800" b="0" i="1" dirty="0">
                <a:latin typeface="Times New Roman" pitchFamily="18" charset="0"/>
              </a:rPr>
              <a:t>  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6801737" y="9165383"/>
            <a:ext cx="353690" cy="2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381" tIns="46190" rIns="92381" bIns="46190">
            <a:spAutoFit/>
          </a:bodyPr>
          <a:lstStyle/>
          <a:p>
            <a:pPr defTabSz="944170" eaLnBrk="0" hangingPunct="0">
              <a:lnSpc>
                <a:spcPct val="90000"/>
              </a:lnSpc>
              <a:spcBef>
                <a:spcPct val="0"/>
              </a:spcBef>
            </a:pPr>
            <a:fld id="{AC363E17-291A-4AC6-942A-2CC827AAF43E}" type="slidenum">
              <a:rPr lang="en-US" sz="1000"/>
              <a:pPr defTabSz="944170" eaLnBrk="0" hangingPunct="0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000" dirty="0"/>
          </a:p>
        </p:txBody>
      </p:sp>
      <p:sp>
        <p:nvSpPr>
          <p:cNvPr id="46102" name="Line 22"/>
          <p:cNvSpPr>
            <a:spLocks noChangeShapeType="1"/>
          </p:cNvSpPr>
          <p:nvPr/>
        </p:nvSpPr>
        <p:spPr bwMode="auto">
          <a:xfrm flipH="1">
            <a:off x="241161" y="9046523"/>
            <a:ext cx="68328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5747" tIns="47873" rIns="95747" bIns="47873" anchor="ctr">
            <a:spAutoFit/>
          </a:bodyPr>
          <a:lstStyle/>
          <a:p>
            <a:endParaRPr lang="en-US"/>
          </a:p>
        </p:txBody>
      </p:sp>
      <p:pic>
        <p:nvPicPr>
          <p:cNvPr id="46103" name="Picture 23" descr="SEI_CMU_1Line_B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55" y="9145573"/>
            <a:ext cx="3932255" cy="231115"/>
          </a:xfrm>
          <a:prstGeom prst="rect">
            <a:avLst/>
          </a:prstGeom>
          <a:noFill/>
        </p:spPr>
      </p:pic>
      <p:sp>
        <p:nvSpPr>
          <p:cNvPr id="46104" name="Rectangle 2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04576" y="308706"/>
            <a:ext cx="2852057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94038">
              <a:lnSpc>
                <a:spcPct val="90000"/>
              </a:lnSpc>
              <a:defRPr sz="900"/>
            </a:lvl1pPr>
          </a:lstStyle>
          <a:p>
            <a:r>
              <a:rPr lang="en-US" dirty="0" smtClean="0"/>
              <a:t>Author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6105" name="Rectangle 2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955" y="308706"/>
            <a:ext cx="2852058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t" anchorCtr="0" compatLnSpc="1">
            <a:prstTxWarp prst="textNoShape">
              <a:avLst/>
            </a:prstTxWarp>
          </a:bodyPr>
          <a:lstStyle>
            <a:lvl1pPr algn="r" defTabSz="994038" eaLnBrk="0" hangingPunct="0">
              <a:spcBef>
                <a:spcPct val="0"/>
              </a:spcBef>
              <a:defRPr sz="1000" b="0"/>
            </a:lvl1pPr>
          </a:lstStyle>
          <a:p>
            <a:fld id="{CAB69371-DCFD-464A-8AB5-7F64F0E06424}" type="datetime1">
              <a:rPr lang="en-US"/>
              <a:pPr/>
              <a:t>4/23/2014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47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90" y="4561230"/>
            <a:ext cx="5365820" cy="431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4293995" y="9018460"/>
            <a:ext cx="2250831" cy="48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796" tIns="0" rIns="19796" bIns="0" anchor="b"/>
          <a:lstStyle/>
          <a:p>
            <a:pPr algn="r" defTabSz="994038">
              <a:lnSpc>
                <a:spcPct val="89000"/>
              </a:lnSpc>
              <a:spcBef>
                <a:spcPct val="40000"/>
              </a:spcBef>
            </a:pPr>
            <a:r>
              <a:rPr lang="en-US" sz="900" b="0" dirty="0"/>
              <a:t>© </a:t>
            </a:r>
            <a:r>
              <a:rPr lang="en-US" sz="900" b="0" dirty="0" smtClean="0"/>
              <a:t>2011 Carnegie </a:t>
            </a:r>
            <a:r>
              <a:rPr lang="en-US" sz="900" b="0" dirty="0"/>
              <a:t>Mellon University</a:t>
            </a:r>
          </a:p>
          <a:p>
            <a:pPr algn="l" defTabSz="994038">
              <a:lnSpc>
                <a:spcPct val="89000"/>
              </a:lnSpc>
              <a:spcBef>
                <a:spcPct val="40000"/>
              </a:spcBef>
            </a:pPr>
            <a:r>
              <a:rPr lang="en-US" sz="800" b="0" i="1" dirty="0">
                <a:latin typeface="Times New Roman" pitchFamily="18" charset="0"/>
              </a:rPr>
              <a:t>  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6801737" y="9165383"/>
            <a:ext cx="353690" cy="2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381" tIns="46190" rIns="92381" bIns="46190">
            <a:spAutoFit/>
          </a:bodyPr>
          <a:lstStyle/>
          <a:p>
            <a:pPr defTabSz="944170" eaLnBrk="0" hangingPunct="0">
              <a:lnSpc>
                <a:spcPct val="90000"/>
              </a:lnSpc>
              <a:spcBef>
                <a:spcPct val="0"/>
              </a:spcBef>
            </a:pPr>
            <a:fld id="{96682DAF-BC0D-4CE6-B4F0-24EEC6997256}" type="slidenum">
              <a:rPr lang="en-US" sz="1000"/>
              <a:pPr defTabSz="944170" eaLnBrk="0" hangingPunct="0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000" dirty="0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H="1">
            <a:off x="241161" y="9046523"/>
            <a:ext cx="6832879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5747" tIns="47873" rIns="95747" bIns="47873" anchor="ctr">
            <a:spAutoFit/>
          </a:bodyPr>
          <a:lstStyle/>
          <a:p>
            <a:endParaRPr lang="en-US"/>
          </a:p>
        </p:txBody>
      </p:sp>
      <p:pic>
        <p:nvPicPr>
          <p:cNvPr id="7191" name="Picture 23" descr="SEI_CMU_1Line_B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55" y="9145573"/>
            <a:ext cx="3932255" cy="231115"/>
          </a:xfrm>
          <a:prstGeom prst="rect">
            <a:avLst/>
          </a:prstGeom>
          <a:noFill/>
        </p:spPr>
      </p:pic>
      <p:sp>
        <p:nvSpPr>
          <p:cNvPr id="7192" name="Rectangle 2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04576" y="308706"/>
            <a:ext cx="2852057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94038">
              <a:lnSpc>
                <a:spcPct val="90000"/>
              </a:lnSpc>
              <a:defRPr sz="900"/>
            </a:lvl1pPr>
          </a:lstStyle>
          <a:p>
            <a:r>
              <a:rPr lang="en-US" dirty="0" smtClean="0"/>
              <a:t>Author</a:t>
            </a:r>
          </a:p>
          <a:p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955" y="308706"/>
            <a:ext cx="2852058" cy="4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96" tIns="0" rIns="19796" bIns="0" numCol="1" anchor="t" anchorCtr="0" compatLnSpc="1">
            <a:prstTxWarp prst="textNoShape">
              <a:avLst/>
            </a:prstTxWarp>
          </a:bodyPr>
          <a:lstStyle>
            <a:lvl1pPr algn="r" defTabSz="994038" eaLnBrk="0" hangingPunct="0">
              <a:spcBef>
                <a:spcPct val="0"/>
              </a:spcBef>
              <a:defRPr sz="1000" b="0"/>
            </a:lvl1pPr>
          </a:lstStyle>
          <a:p>
            <a:fld id="{454AB770-A45E-4881-B684-B36680350C26}" type="datetime1">
              <a:rPr lang="en-US"/>
              <a:pPr/>
              <a:t>4/23/2014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962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342900"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635000"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914400" algn="l" rtl="0" fontAlgn="base">
      <a:spcBef>
        <a:spcPct val="30000"/>
      </a:spcBef>
      <a:spcAft>
        <a:spcPct val="0"/>
      </a:spcAft>
      <a:buChar char="•"/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tabLst>
        <a:tab pos="292100" algn="l"/>
        <a:tab pos="571500" algn="l"/>
      </a:tabLst>
      <a:defRPr sz="10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  <a:p>
            <a:r>
              <a:rPr lang="en-US" dirty="0" smtClean="0"/>
              <a:t>Software Engineering Institute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F348F5-97A1-4309-ADC6-A00DD72A5AB8}" type="datetime1">
              <a:rPr lang="en-US"/>
              <a:pPr/>
              <a:t>4/23/2014</a:t>
            </a:fld>
            <a:endParaRPr lang="en-US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9367" indent="-239367"/>
            <a:r>
              <a:rPr lang="en-US" b="1" dirty="0"/>
              <a:t>Title Slide</a:t>
            </a:r>
          </a:p>
          <a:p>
            <a:pPr marL="718101" lvl="1" indent="-359051"/>
            <a:r>
              <a:rPr lang="en-US" dirty="0"/>
              <a:t>Title and Subtitle text blocks should not be moved from their position if at all possible.</a:t>
            </a:r>
          </a:p>
          <a:p>
            <a:pPr marL="239367" indent="-239367"/>
            <a:endParaRPr lang="en-US" dirty="0"/>
          </a:p>
          <a:p>
            <a:pPr marL="239367" indent="-239367"/>
            <a:endParaRPr lang="en-US" dirty="0"/>
          </a:p>
          <a:p>
            <a:pPr marL="239367" indent="-239367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ln/>
        </p:spPr>
        <p:txBody>
          <a:bodyPr lIns="96661" tIns="48331" rIns="96661" bIns="48331"/>
          <a:lstStyle/>
          <a:p>
            <a:fld id="{08448543-6EC9-4689-8CD2-605A4C566678}" type="slidenum">
              <a:rPr lang="en-US"/>
              <a:pPr/>
              <a:t>20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 smtClean="0"/>
              <a:t>Author</a:t>
            </a:r>
            <a:endParaRPr lang="en-US" dirty="0"/>
          </a:p>
          <a:p>
            <a:r>
              <a:rPr lang="en-US" dirty="0" smtClean="0"/>
              <a:t>Software Engineering Institute</a:t>
            </a:r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14C061-06BC-4B45-90DB-3968B0D850B7}" type="datetime1">
              <a:rPr lang="en-US"/>
              <a:pPr/>
              <a:t>4/23/2014</a:t>
            </a:fld>
            <a:endParaRPr lang="en-US"/>
          </a:p>
        </p:txBody>
      </p:sp>
      <p:sp>
        <p:nvSpPr>
          <p:cNvPr id="92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3C4F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 bwMode="white">
          <a:xfrm>
            <a:off x="4267200" y="2293938"/>
            <a:ext cx="4267200" cy="1143000"/>
          </a:xfrm>
        </p:spPr>
        <p:txBody>
          <a:bodyPr lIns="91428" tIns="45714" rIns="91428" bIns="45714"/>
          <a:lstStyle>
            <a:lvl1pPr>
              <a:lnSpc>
                <a:spcPct val="100000"/>
              </a:lnSpc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267200" y="3894138"/>
            <a:ext cx="4267200" cy="1751012"/>
          </a:xfrm>
        </p:spPr>
        <p:txBody>
          <a:bodyPr lIns="91428" tIns="45714" rIns="91428" bIns="45714"/>
          <a:lstStyle>
            <a:lvl1pPr>
              <a:spcAft>
                <a:spcPct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 userDrawn="1"/>
        </p:nvSpPr>
        <p:spPr bwMode="white">
          <a:xfrm>
            <a:off x="7210425" y="6408738"/>
            <a:ext cx="1665288" cy="2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91428" bIns="45714">
            <a:spAutoFit/>
          </a:bodyPr>
          <a:lstStyle/>
          <a:p>
            <a:pPr algn="l" eaLnBrk="0" hangingPunct="0">
              <a:lnSpc>
                <a:spcPts val="1300"/>
              </a:lnSpc>
              <a:spcBef>
                <a:spcPct val="0"/>
              </a:spcBef>
            </a:pPr>
            <a:r>
              <a:rPr lang="en-US" sz="700" dirty="0">
                <a:solidFill>
                  <a:schemeClr val="bg1"/>
                </a:solidFill>
              </a:rPr>
              <a:t>© </a:t>
            </a:r>
            <a:r>
              <a:rPr lang="en-US" sz="700" dirty="0" smtClean="0">
                <a:solidFill>
                  <a:schemeClr val="bg1"/>
                </a:solidFill>
              </a:rPr>
              <a:t>2011 </a:t>
            </a:r>
            <a:r>
              <a:rPr lang="en-US" sz="700" dirty="0">
                <a:solidFill>
                  <a:schemeClr val="bg1"/>
                </a:solidFill>
              </a:rPr>
              <a:t>Carnegie Mellon University</a:t>
            </a:r>
          </a:p>
        </p:txBody>
      </p:sp>
      <p:grpSp>
        <p:nvGrpSpPr>
          <p:cNvPr id="3121" name="Group 49"/>
          <p:cNvGrpSpPr>
            <a:grpSpLocks/>
          </p:cNvGrpSpPr>
          <p:nvPr userDrawn="1"/>
        </p:nvGrpSpPr>
        <p:grpSpPr bwMode="auto">
          <a:xfrm>
            <a:off x="26988" y="23813"/>
            <a:ext cx="4057650" cy="6094412"/>
            <a:chOff x="17" y="15"/>
            <a:chExt cx="2728" cy="3839"/>
          </a:xfrm>
        </p:grpSpPr>
        <p:sp>
          <p:nvSpPr>
            <p:cNvPr id="3110" name="Freeform 38"/>
            <p:cNvSpPr>
              <a:spLocks/>
            </p:cNvSpPr>
            <p:nvPr userDrawn="1"/>
          </p:nvSpPr>
          <p:spPr bwMode="auto">
            <a:xfrm>
              <a:off x="17" y="2179"/>
              <a:ext cx="1004" cy="98"/>
            </a:xfrm>
            <a:custGeom>
              <a:avLst/>
              <a:gdLst/>
              <a:ahLst/>
              <a:cxnLst>
                <a:cxn ang="0">
                  <a:pos x="1004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906" y="98"/>
                </a:cxn>
                <a:cxn ang="0">
                  <a:pos x="1004" y="0"/>
                </a:cxn>
              </a:cxnLst>
              <a:rect l="0" t="0" r="r" b="b"/>
              <a:pathLst>
                <a:path w="1004" h="98">
                  <a:moveTo>
                    <a:pt x="1004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906" y="98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 userDrawn="1"/>
          </p:nvSpPr>
          <p:spPr bwMode="auto">
            <a:xfrm>
              <a:off x="17" y="1011"/>
              <a:ext cx="409" cy="98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409" y="98"/>
                </a:cxn>
                <a:cxn ang="0">
                  <a:pos x="311" y="0"/>
                </a:cxn>
              </a:cxnLst>
              <a:rect l="0" t="0" r="r" b="b"/>
              <a:pathLst>
                <a:path w="409" h="98">
                  <a:moveTo>
                    <a:pt x="311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409" y="98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 userDrawn="1"/>
          </p:nvSpPr>
          <p:spPr bwMode="auto">
            <a:xfrm>
              <a:off x="17" y="2775"/>
              <a:ext cx="418" cy="107"/>
            </a:xfrm>
            <a:custGeom>
              <a:avLst/>
              <a:gdLst/>
              <a:ahLst/>
              <a:cxnLst>
                <a:cxn ang="0">
                  <a:pos x="418" y="0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311" y="107"/>
                </a:cxn>
                <a:cxn ang="0">
                  <a:pos x="418" y="0"/>
                </a:cxn>
              </a:cxnLst>
              <a:rect l="0" t="0" r="r" b="b"/>
              <a:pathLst>
                <a:path w="418" h="107">
                  <a:moveTo>
                    <a:pt x="418" y="0"/>
                  </a:moveTo>
                  <a:lnTo>
                    <a:pt x="0" y="0"/>
                  </a:lnTo>
                  <a:lnTo>
                    <a:pt x="0" y="107"/>
                  </a:lnTo>
                  <a:lnTo>
                    <a:pt x="311" y="107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 userDrawn="1"/>
          </p:nvSpPr>
          <p:spPr bwMode="auto">
            <a:xfrm>
              <a:off x="17" y="1591"/>
              <a:ext cx="1004" cy="9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0" y="0"/>
                </a:cxn>
                <a:cxn ang="0">
                  <a:pos x="0" y="98"/>
                </a:cxn>
                <a:cxn ang="0">
                  <a:pos x="1004" y="98"/>
                </a:cxn>
                <a:cxn ang="0">
                  <a:pos x="906" y="0"/>
                </a:cxn>
              </a:cxnLst>
              <a:rect l="0" t="0" r="r" b="b"/>
              <a:pathLst>
                <a:path w="1004" h="98">
                  <a:moveTo>
                    <a:pt x="906" y="0"/>
                  </a:moveTo>
                  <a:lnTo>
                    <a:pt x="0" y="0"/>
                  </a:lnTo>
                  <a:lnTo>
                    <a:pt x="0" y="98"/>
                  </a:lnTo>
                  <a:lnTo>
                    <a:pt x="1004" y="98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 userDrawn="1"/>
          </p:nvSpPr>
          <p:spPr bwMode="auto">
            <a:xfrm>
              <a:off x="17" y="1216"/>
              <a:ext cx="2266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2266" y="285"/>
                </a:cxn>
                <a:cxn ang="0">
                  <a:pos x="1982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66" h="285">
                  <a:moveTo>
                    <a:pt x="0" y="285"/>
                  </a:moveTo>
                  <a:lnTo>
                    <a:pt x="2266" y="285"/>
                  </a:lnTo>
                  <a:lnTo>
                    <a:pt x="1982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 userDrawn="1"/>
          </p:nvSpPr>
          <p:spPr bwMode="auto">
            <a:xfrm>
              <a:off x="17" y="2383"/>
              <a:ext cx="2275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991" y="285"/>
                </a:cxn>
                <a:cxn ang="0">
                  <a:pos x="227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2275" h="285">
                  <a:moveTo>
                    <a:pt x="0" y="285"/>
                  </a:moveTo>
                  <a:lnTo>
                    <a:pt x="1991" y="285"/>
                  </a:lnTo>
                  <a:lnTo>
                    <a:pt x="227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 userDrawn="1"/>
          </p:nvSpPr>
          <p:spPr bwMode="auto">
            <a:xfrm>
              <a:off x="17" y="1796"/>
              <a:ext cx="2728" cy="285"/>
            </a:xfrm>
            <a:custGeom>
              <a:avLst/>
              <a:gdLst/>
              <a:ahLst/>
              <a:cxnLst>
                <a:cxn ang="0">
                  <a:pos x="2586" y="0"/>
                </a:cxn>
                <a:cxn ang="0">
                  <a:pos x="0" y="0"/>
                </a:cxn>
                <a:cxn ang="0">
                  <a:pos x="0" y="285"/>
                </a:cxn>
                <a:cxn ang="0">
                  <a:pos x="2586" y="285"/>
                </a:cxn>
                <a:cxn ang="0">
                  <a:pos x="2728" y="142"/>
                </a:cxn>
                <a:cxn ang="0">
                  <a:pos x="2586" y="0"/>
                </a:cxn>
              </a:cxnLst>
              <a:rect l="0" t="0" r="r" b="b"/>
              <a:pathLst>
                <a:path w="2728" h="285">
                  <a:moveTo>
                    <a:pt x="2586" y="0"/>
                  </a:moveTo>
                  <a:lnTo>
                    <a:pt x="0" y="0"/>
                  </a:lnTo>
                  <a:lnTo>
                    <a:pt x="0" y="285"/>
                  </a:lnTo>
                  <a:lnTo>
                    <a:pt x="2586" y="285"/>
                  </a:lnTo>
                  <a:lnTo>
                    <a:pt x="2728" y="142"/>
                  </a:lnTo>
                  <a:lnTo>
                    <a:pt x="2586" y="0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 userDrawn="1"/>
          </p:nvSpPr>
          <p:spPr bwMode="auto">
            <a:xfrm>
              <a:off x="17" y="2979"/>
              <a:ext cx="1671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386" y="285"/>
                </a:cxn>
                <a:cxn ang="0">
                  <a:pos x="1671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71" h="285">
                  <a:moveTo>
                    <a:pt x="0" y="285"/>
                  </a:moveTo>
                  <a:lnTo>
                    <a:pt x="1386" y="285"/>
                  </a:lnTo>
                  <a:lnTo>
                    <a:pt x="1671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 userDrawn="1"/>
          </p:nvSpPr>
          <p:spPr bwMode="auto">
            <a:xfrm>
              <a:off x="17" y="3570"/>
              <a:ext cx="1066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782" y="284"/>
                </a:cxn>
                <a:cxn ang="0">
                  <a:pos x="1066" y="0"/>
                </a:cxn>
                <a:cxn ang="0">
                  <a:pos x="0" y="0"/>
                </a:cxn>
                <a:cxn ang="0">
                  <a:pos x="0" y="284"/>
                </a:cxn>
              </a:cxnLst>
              <a:rect l="0" t="0" r="r" b="b"/>
              <a:pathLst>
                <a:path w="1066" h="284">
                  <a:moveTo>
                    <a:pt x="0" y="284"/>
                  </a:moveTo>
                  <a:lnTo>
                    <a:pt x="782" y="284"/>
                  </a:lnTo>
                  <a:lnTo>
                    <a:pt x="1066" y="0"/>
                  </a:lnTo>
                  <a:lnTo>
                    <a:pt x="0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 userDrawn="1"/>
          </p:nvSpPr>
          <p:spPr bwMode="auto">
            <a:xfrm>
              <a:off x="17" y="15"/>
              <a:ext cx="1084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084" y="285"/>
                </a:cxn>
                <a:cxn ang="0">
                  <a:pos x="800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084" h="285">
                  <a:moveTo>
                    <a:pt x="0" y="285"/>
                  </a:moveTo>
                  <a:lnTo>
                    <a:pt x="1084" y="285"/>
                  </a:lnTo>
                  <a:lnTo>
                    <a:pt x="800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 userDrawn="1"/>
          </p:nvSpPr>
          <p:spPr bwMode="auto">
            <a:xfrm>
              <a:off x="17" y="611"/>
              <a:ext cx="1680" cy="285"/>
            </a:xfrm>
            <a:custGeom>
              <a:avLst/>
              <a:gdLst/>
              <a:ahLst/>
              <a:cxnLst>
                <a:cxn ang="0">
                  <a:pos x="0" y="285"/>
                </a:cxn>
                <a:cxn ang="0">
                  <a:pos x="1680" y="285"/>
                </a:cxn>
                <a:cxn ang="0">
                  <a:pos x="1395" y="0"/>
                </a:cxn>
                <a:cxn ang="0">
                  <a:pos x="0" y="0"/>
                </a:cxn>
                <a:cxn ang="0">
                  <a:pos x="0" y="285"/>
                </a:cxn>
              </a:cxnLst>
              <a:rect l="0" t="0" r="r" b="b"/>
              <a:pathLst>
                <a:path w="1680" h="285">
                  <a:moveTo>
                    <a:pt x="0" y="285"/>
                  </a:moveTo>
                  <a:lnTo>
                    <a:pt x="1680" y="285"/>
                  </a:lnTo>
                  <a:lnTo>
                    <a:pt x="1395" y="0"/>
                  </a:lnTo>
                  <a:lnTo>
                    <a:pt x="0" y="0"/>
                  </a:lnTo>
                  <a:lnTo>
                    <a:pt x="0" y="285"/>
                  </a:lnTo>
                  <a:close/>
                </a:path>
              </a:pathLst>
            </a:custGeom>
            <a:solidFill>
              <a:srgbClr val="506697"/>
            </a:solidFill>
            <a:ln w="14351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2" name="Picture 50" descr="SEI_CMU_1Line_Whi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2275"/>
            <a:ext cx="2038350" cy="5673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22275"/>
            <a:ext cx="5962650" cy="5673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2275"/>
            <a:ext cx="8153400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E78642-760A-4B53-8053-9172DFD4EBAF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765085-A61B-42D0-8BA3-BC579C2115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005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22275"/>
            <a:ext cx="8153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lnSpc>
                <a:spcPts val="1300"/>
              </a:lnSpc>
              <a:spcBef>
                <a:spcPct val="0"/>
              </a:spcBef>
            </a:pPr>
            <a:fld id="{5AA1AC9C-678F-4F94-BEAA-24498E25E435}" type="slidenum">
              <a:rPr lang="en-US" sz="800">
                <a:solidFill>
                  <a:schemeClr val="bg1"/>
                </a:solidFill>
              </a:rPr>
              <a:pPr algn="r" eaLnBrk="0" hangingPunct="0">
                <a:lnSpc>
                  <a:spcPts val="1300"/>
                </a:lnSpc>
                <a:spcBef>
                  <a:spcPct val="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ltGray">
          <a:xfrm>
            <a:off x="6172200" y="6247268"/>
            <a:ext cx="2286000" cy="5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900" b="1" baseline="0" dirty="0" smtClean="0">
                <a:solidFill>
                  <a:schemeClr val="bg1"/>
                </a:solidFill>
              </a:rPr>
              <a:t>SPIN – Part 2</a:t>
            </a:r>
            <a:endParaRPr lang="en-US" sz="900" b="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Sagar Chaki</a:t>
            </a:r>
            <a:r>
              <a:rPr lang="en-US" sz="900" smtClean="0">
                <a:solidFill>
                  <a:schemeClr val="bg1"/>
                </a:solidFill>
              </a:rPr>
              <a:t>, April</a:t>
            </a:r>
            <a:r>
              <a:rPr lang="en-US" sz="900" baseline="0" smtClean="0">
                <a:solidFill>
                  <a:schemeClr val="bg1"/>
                </a:solidFill>
              </a:rPr>
              <a:t> 23, 2014</a:t>
            </a:r>
            <a:endParaRPr lang="en-US" sz="7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sz="700" b="1" spc="0" dirty="0" smtClean="0">
                <a:solidFill>
                  <a:schemeClr val="bg1"/>
                </a:solidFill>
              </a:rPr>
              <a:t>©</a:t>
            </a:r>
            <a:r>
              <a:rPr lang="en-US" sz="700" b="1" spc="0" baseline="0" dirty="0" smtClean="0">
                <a:solidFill>
                  <a:schemeClr val="bg1"/>
                </a:solidFill>
              </a:rPr>
              <a:t> 2011 Carnegie Mellon University</a:t>
            </a:r>
            <a:endParaRPr lang="en-US" sz="700" b="0" spc="0" dirty="0">
              <a:solidFill>
                <a:schemeClr val="bg1"/>
              </a:solidFill>
            </a:endParaRPr>
          </a:p>
        </p:txBody>
      </p:sp>
      <p:pic>
        <p:nvPicPr>
          <p:cNvPr id="1099" name="Picture 75" descr="SEI_CMU_1Line_Whit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SzPct val="7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•"/>
        <a:defRPr>
          <a:solidFill>
            <a:srgbClr val="3C4F82"/>
          </a:solidFill>
          <a:latin typeface="+mn-lt"/>
        </a:defRPr>
      </a:lvl2pPr>
      <a:lvl3pPr marL="576263" indent="-179388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3C4F82"/>
          </a:solidFill>
          <a:latin typeface="+mn-lt"/>
        </a:defRPr>
      </a:lvl3pPr>
      <a:lvl4pPr marL="858838" indent="-168275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Char char="•"/>
        <a:defRPr>
          <a:solidFill>
            <a:srgbClr val="727272"/>
          </a:solidFill>
          <a:latin typeface="+mn-lt"/>
        </a:defRPr>
      </a:lvl4pPr>
      <a:lvl5pPr marL="11430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5pPr>
      <a:lvl6pPr marL="16002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6pPr>
      <a:lvl7pPr marL="20574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7pPr>
      <a:lvl8pPr marL="25146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8pPr>
      <a:lvl9pPr marL="2971800" indent="-169863" algn="l" rtl="0" eaLnBrk="1" fontAlgn="base" hangingPunct="1">
        <a:lnSpc>
          <a:spcPct val="95000"/>
        </a:lnSpc>
        <a:spcBef>
          <a:spcPct val="0"/>
        </a:spcBef>
        <a:spcAft>
          <a:spcPct val="25000"/>
        </a:spcAft>
        <a:buFont typeface="Times" pitchFamily="1" charset="0"/>
        <a:buChar char="–"/>
        <a:defRPr>
          <a:solidFill>
            <a:srgbClr val="7272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9988"/>
            <a:ext cx="19050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latin typeface="Times" pitchFamily="1" charset="0"/>
              </a:defRPr>
            </a:lvl1pPr>
          </a:lstStyle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ltGray">
          <a:xfrm>
            <a:off x="7823200" y="6430963"/>
            <a:ext cx="8382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r" eaLnBrk="0" hangingPunct="0">
              <a:lnSpc>
                <a:spcPts val="1300"/>
              </a:lnSpc>
              <a:spcBef>
                <a:spcPct val="0"/>
              </a:spcBef>
            </a:pPr>
            <a:fld id="{5AA1AC9C-678F-4F94-BEAA-24498E25E435}" type="slidenum">
              <a:rPr lang="en-US" sz="800">
                <a:solidFill>
                  <a:schemeClr val="bg1"/>
                </a:solidFill>
              </a:rPr>
              <a:pPr algn="r" eaLnBrk="0" hangingPunct="0">
                <a:lnSpc>
                  <a:spcPts val="1300"/>
                </a:lnSpc>
                <a:spcBef>
                  <a:spcPct val="0"/>
                </a:spcBef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4" name="Rectangle 73"/>
          <p:cNvSpPr>
            <a:spLocks noChangeArrowheads="1"/>
          </p:cNvSpPr>
          <p:nvPr userDrawn="1"/>
        </p:nvSpPr>
        <p:spPr bwMode="ltGray">
          <a:xfrm>
            <a:off x="6172200" y="6247268"/>
            <a:ext cx="2286000" cy="53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14" tIns="45714" rIns="45714" bIns="45714" anchor="ctr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900" b="1" dirty="0" smtClean="0">
                <a:solidFill>
                  <a:schemeClr val="bg1"/>
                </a:solidFill>
              </a:rPr>
              <a:t>Supervised</a:t>
            </a:r>
            <a:r>
              <a:rPr lang="en-US" sz="900" b="1" baseline="0" dirty="0" smtClean="0">
                <a:solidFill>
                  <a:schemeClr val="bg1"/>
                </a:solidFill>
              </a:rPr>
              <a:t> Learning for Provenance</a:t>
            </a:r>
            <a:endParaRPr lang="en-US" sz="900" b="0" dirty="0" smtClean="0">
              <a:solidFill>
                <a:schemeClr val="bg1"/>
              </a:solidFill>
            </a:endParaRPr>
          </a:p>
          <a:p>
            <a:pPr algn="l" eaLnBrk="0" hangingPunct="0">
              <a:spcBef>
                <a:spcPct val="0"/>
              </a:spcBef>
            </a:pPr>
            <a:r>
              <a:rPr lang="en-US" sz="900" dirty="0" smtClean="0">
                <a:solidFill>
                  <a:schemeClr val="bg1"/>
                </a:solidFill>
              </a:rPr>
              <a:t>Chaki,</a:t>
            </a:r>
            <a:r>
              <a:rPr lang="en-US" sz="900" baseline="0" dirty="0" smtClean="0">
                <a:solidFill>
                  <a:schemeClr val="bg1"/>
                </a:solidFill>
              </a:rPr>
              <a:t> Cohen, Gurfinkel</a:t>
            </a:r>
            <a:r>
              <a:rPr lang="en-US" sz="900" dirty="0" smtClean="0">
                <a:solidFill>
                  <a:schemeClr val="bg1"/>
                </a:solidFill>
              </a:rPr>
              <a:t>, Aug</a:t>
            </a:r>
            <a:r>
              <a:rPr lang="en-US" sz="900" baseline="0" dirty="0" smtClean="0">
                <a:solidFill>
                  <a:schemeClr val="bg1"/>
                </a:solidFill>
              </a:rPr>
              <a:t> 22, 2011</a:t>
            </a:r>
            <a:endParaRPr lang="en-US" sz="700" dirty="0" smtClean="0">
              <a:solidFill>
                <a:schemeClr val="bg1"/>
              </a:solidFill>
            </a:endParaRPr>
          </a:p>
          <a:p>
            <a:pPr algn="l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sz="700" b="1" spc="0" dirty="0" smtClean="0">
                <a:solidFill>
                  <a:schemeClr val="bg1"/>
                </a:solidFill>
              </a:rPr>
              <a:t>©</a:t>
            </a:r>
            <a:r>
              <a:rPr lang="en-US" sz="700" b="1" spc="0" baseline="0" dirty="0" smtClean="0">
                <a:solidFill>
                  <a:schemeClr val="bg1"/>
                </a:solidFill>
              </a:rPr>
              <a:t> 2011 Carnegie Mellon University</a:t>
            </a:r>
            <a:endParaRPr lang="en-US" sz="700" b="0" spc="0" dirty="0">
              <a:solidFill>
                <a:schemeClr val="bg1"/>
              </a:solidFill>
            </a:endParaRPr>
          </a:p>
        </p:txBody>
      </p:sp>
      <p:pic>
        <p:nvPicPr>
          <p:cNvPr id="15" name="Picture 75" descr="SEI_CMU_1Line_Whit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150" y="6338888"/>
            <a:ext cx="5581650" cy="3460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m.bell-labs.com/cm/cs/what/spin/Man/Manual.html" TargetMode="External"/><Relationship Id="rId2" Type="http://schemas.openxmlformats.org/officeDocument/2006/relationships/hyperlink" Target="http://cm.bell-labs.com/cm/cs/what/sp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m.bell-labs.com/cm/cs/what/spin/Man/Quick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chaki@sei.cmu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4181475" y="5726113"/>
            <a:ext cx="184150" cy="3968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2293938"/>
            <a:ext cx="4267200" cy="430875"/>
          </a:xfrm>
        </p:spPr>
        <p:txBody>
          <a:bodyPr/>
          <a:lstStyle/>
          <a:p>
            <a:r>
              <a:rPr lang="en-US" dirty="0" smtClean="0"/>
              <a:t>SPIN: Part 2</a:t>
            </a:r>
            <a:endParaRPr lang="en-US" dirty="0"/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894138"/>
            <a:ext cx="4495800" cy="1744662"/>
          </a:xfrm>
        </p:spPr>
        <p:txBody>
          <a:bodyPr/>
          <a:lstStyle/>
          <a:p>
            <a:r>
              <a:rPr lang="en-US" sz="2000" dirty="0" smtClean="0"/>
              <a:t>15-414/614 Bug Catching: Automated Program Verification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Sagar</a:t>
            </a:r>
            <a:r>
              <a:rPr lang="en-US" sz="2000" dirty="0" smtClean="0"/>
              <a:t> </a:t>
            </a:r>
            <a:r>
              <a:rPr lang="en-US" sz="2000" dirty="0" err="1" smtClean="0"/>
              <a:t>Chaki</a:t>
            </a:r>
            <a:endParaRPr lang="en-US" sz="2000" dirty="0" smtClean="0"/>
          </a:p>
          <a:p>
            <a:r>
              <a:rPr lang="en-US" sz="2000" smtClean="0"/>
              <a:t>April 21, 2014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𝑎𝑠𝑠𝑒𝑟𝑡</m:t>
                      </m:r>
                      <m:r>
                        <a:rPr lang="en-US" i="1" dirty="0" smtClean="0">
                          <a:latin typeface="Cambria Math"/>
                        </a:rPr>
                        <m:t>(</m:t>
                      </m:r>
                      <m:r>
                        <a:rPr lang="en-US" i="1" dirty="0" err="1" smtClean="0">
                          <a:latin typeface="Cambria Math"/>
                        </a:rPr>
                        <m:t>𝑎𝑛𝑦</m:t>
                      </m:r>
                      <m:r>
                        <a:rPr lang="en-US" i="1" dirty="0" err="1" smtClean="0">
                          <a:latin typeface="Cambria Math"/>
                        </a:rPr>
                        <m:t>_</m:t>
                      </m:r>
                      <m:r>
                        <a:rPr lang="en-US" i="1" dirty="0" err="1" smtClean="0">
                          <a:latin typeface="Cambria Math"/>
                        </a:rPr>
                        <m:t>𝑏𝑜𝑜𝑙𝑒𝑎𝑛</m:t>
                      </m:r>
                      <m:r>
                        <a:rPr lang="en-US" i="1" dirty="0" err="1" smtClean="0">
                          <a:latin typeface="Cambria Math"/>
                        </a:rPr>
                        <m:t>_</m:t>
                      </m:r>
                      <m:r>
                        <a:rPr lang="en-US" i="1" dirty="0" err="1" smtClean="0">
                          <a:latin typeface="Cambria Math"/>
                        </a:rPr>
                        <m:t>𝑐𝑜𝑛𝑑𝑖𝑡𝑖𝑜𝑛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pure expression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/>
                  <a:t>If condition holds </a:t>
                </a:r>
                <a:r>
                  <a:rPr lang="en-US" dirty="0" smtClean="0">
                    <a:latin typeface="cmsy1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no effect</a:t>
                </a:r>
              </a:p>
              <a:p>
                <a:pPr>
                  <a:buFont typeface="Wingdings" pitchFamily="2" charset="2"/>
                  <a:buNone/>
                </a:pPr>
                <a:endParaRPr lang="en-US" dirty="0"/>
              </a:p>
              <a:p>
                <a:r>
                  <a:rPr lang="en-US" dirty="0"/>
                  <a:t>If condition does not hold </a:t>
                </a:r>
                <a:r>
                  <a:rPr lang="en-US" dirty="0" smtClean="0">
                    <a:latin typeface="cmsy10"/>
                  </a:rPr>
                  <a:t>)</a:t>
                </a:r>
                <a:r>
                  <a:rPr lang="en-US" dirty="0" smtClean="0"/>
                  <a:t> </a:t>
                </a:r>
                <a:r>
                  <a:rPr lang="en-US" dirty="0"/>
                  <a:t>error report during verification with Spin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0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286000" y="243840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LTL model checking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Two ways to do it</a:t>
            </a:r>
          </a:p>
          <a:p>
            <a:endParaRPr lang="en-US" sz="2800" dirty="0" smtClean="0"/>
          </a:p>
          <a:p>
            <a:r>
              <a:rPr lang="en-US" sz="2800" dirty="0" smtClean="0"/>
              <a:t>Convert </a:t>
            </a:r>
            <a:r>
              <a:rPr lang="en-US" sz="2800" dirty="0" err="1"/>
              <a:t>Kripke</a:t>
            </a:r>
            <a:r>
              <a:rPr lang="en-US" sz="2800" dirty="0"/>
              <a:t> to </a:t>
            </a:r>
            <a:r>
              <a:rPr lang="en-US" sz="2800" dirty="0" err="1"/>
              <a:t>Buchi</a:t>
            </a:r>
            <a:endParaRPr lang="en-US" sz="2800" dirty="0"/>
          </a:p>
          <a:p>
            <a:pPr lvl="1"/>
            <a:r>
              <a:rPr lang="en-US" sz="2400" dirty="0"/>
              <a:t>Convert claim (LTL) to </a:t>
            </a:r>
            <a:r>
              <a:rPr lang="en-US" sz="2400" dirty="0" err="1"/>
              <a:t>Buchi</a:t>
            </a:r>
            <a:endParaRPr lang="en-US" sz="2400" dirty="0"/>
          </a:p>
          <a:p>
            <a:pPr lvl="1"/>
            <a:r>
              <a:rPr lang="en-US" sz="2400" dirty="0"/>
              <a:t>Check language inclusion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/>
              <a:t>			OR</a:t>
            </a:r>
          </a:p>
          <a:p>
            <a:pPr lvl="1"/>
            <a:r>
              <a:rPr lang="en-US" sz="2400" dirty="0"/>
              <a:t>Convert ~Claim (LTL) to </a:t>
            </a:r>
            <a:r>
              <a:rPr lang="en-US" sz="2400" dirty="0" err="1"/>
              <a:t>Buchi</a:t>
            </a:r>
            <a:endParaRPr lang="en-US" sz="2400" dirty="0"/>
          </a:p>
          <a:p>
            <a:pPr lvl="1"/>
            <a:r>
              <a:rPr lang="en-US" sz="2400" dirty="0"/>
              <a:t>Check empty 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Spin does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Checks non-empty intersection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Requires very little space in best case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Works directly with </a:t>
            </a:r>
            <a:r>
              <a:rPr lang="en-US" sz="2800" dirty="0" err="1"/>
              <a:t>Promela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 conversion to </a:t>
            </a:r>
            <a:r>
              <a:rPr lang="en-US" sz="2400" dirty="0" err="1"/>
              <a:t>Kripke</a:t>
            </a:r>
            <a:r>
              <a:rPr lang="en-US" sz="2400" dirty="0"/>
              <a:t> or </a:t>
            </a:r>
            <a:r>
              <a:rPr lang="en-US" sz="2400" dirty="0" err="1"/>
              <a:t>Buchi</a:t>
            </a:r>
            <a:endParaRPr lang="en-US" sz="24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Must provide Spin with negation of property you want to prove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</a:t>
            </a:r>
            <a:r>
              <a:rPr lang="en-US" dirty="0" smtClean="0"/>
              <a:t>syntax in SPIN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905000"/>
                <a:ext cx="3581400" cy="26670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𝜙</m:t>
                      </m:r>
                      <m:r>
                        <a:rPr lang="en-US" b="0" i="1" dirty="0" smtClean="0">
                          <a:latin typeface="Cambria Math"/>
                        </a:rPr>
                        <m:t> :=	</m:t>
                      </m:r>
                      <m:r>
                        <a:rPr lang="en-US" i="1" dirty="0" smtClean="0">
                          <a:latin typeface="Cambria Math"/>
                        </a:rPr>
                        <m:t>𝑝</m:t>
                      </m:r>
                      <m:r>
                        <a:rPr lang="en-US" i="1" dirty="0" smtClean="0">
                          <a:latin typeface="Cambria Math"/>
                        </a:rPr>
                        <m:t> 	         </m:t>
                      </m:r>
                      <m:r>
                        <a:rPr lang="en-US" b="0" i="1" dirty="0" smtClean="0">
                          <a:latin typeface="Cambria Math"/>
                        </a:rPr>
                        <m:t>          </m:t>
                      </m:r>
                      <m:r>
                        <a:rPr lang="en-US" i="1" dirty="0" smtClean="0">
                          <a:latin typeface="Cambria Math"/>
                        </a:rPr>
                        <m:t>𝑝𝑟𝑜𝑝𝑜𝑠𝑖𝑡𝑖𝑜𝑛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	</m:t>
                      </m:r>
                      <m:r>
                        <a:rPr lang="en-US" b="0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|</m:t>
                      </m:r>
                      <m:r>
                        <a:rPr lang="en-US" i="1" dirty="0">
                          <a:latin typeface="Cambria Math"/>
                        </a:rPr>
                        <m:t>	</m:t>
                      </m:r>
                      <m:r>
                        <a:rPr lang="en-US" i="1" dirty="0" smtClean="0">
                          <a:latin typeface="Cambria Math"/>
                        </a:rPr>
                        <m:t>𝑡𝑟𝑢𝑒</m:t>
                      </m:r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	</m:t>
                      </m:r>
                      <m:r>
                        <a:rPr lang="en-US" b="0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| </m:t>
                      </m:r>
                      <m:r>
                        <a:rPr lang="en-US" i="1" dirty="0">
                          <a:latin typeface="Cambria Math"/>
                        </a:rPr>
                        <m:t>	</m:t>
                      </m:r>
                      <m:r>
                        <a:rPr lang="en-US" i="1" dirty="0">
                          <a:latin typeface="Cambria Math"/>
                        </a:rPr>
                        <m:t>𝑓𝑎𝑙𝑠𝑒</m:t>
                      </m:r>
                    </m:oMath>
                  </m:oMathPara>
                </a14:m>
                <a:endParaRPr lang="en-US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	</m:t>
                      </m:r>
                      <m:r>
                        <a:rPr lang="en-US" b="0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| </m:t>
                      </m:r>
                      <m:r>
                        <a:rPr lang="en-US" i="1" dirty="0">
                          <a:latin typeface="Cambria Math"/>
                        </a:rPr>
                        <m:t>	(</m:t>
                      </m:r>
                      <m:r>
                        <a:rPr lang="en-US" b="0" i="1" dirty="0" smtClean="0">
                          <a:latin typeface="Cambria Math"/>
                        </a:rPr>
                        <m:t>𝜙</m:t>
                      </m:r>
                      <m:r>
                        <a:rPr lang="en-US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	</m:t>
                      </m:r>
                      <m:r>
                        <a:rPr lang="en-US" b="0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| </m:t>
                      </m:r>
                      <m:r>
                        <a:rPr lang="en-US" i="1" dirty="0">
                          <a:latin typeface="Cambria Math"/>
                        </a:rPr>
                        <m:t>	</m:t>
                      </m:r>
                      <m:r>
                        <a:rPr lang="en-US" b="0" i="1" dirty="0" smtClean="0">
                          <a:latin typeface="Cambria Math"/>
                        </a:rPr>
                        <m:t>𝜙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</a:rPr>
                        <m:t>𝑏𝑖𝑛𝑜𝑝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	</m:t>
                      </m:r>
                      <m:r>
                        <a:rPr lang="en-US" b="0" i="1" dirty="0" smtClean="0">
                          <a:latin typeface="Cambria Math"/>
                        </a:rPr>
                        <m:t>        </m:t>
                      </m:r>
                      <m:r>
                        <a:rPr lang="en-US" i="1" dirty="0" smtClean="0">
                          <a:latin typeface="Cambria Math"/>
                        </a:rPr>
                        <m:t>| </m:t>
                      </m:r>
                      <m:r>
                        <a:rPr lang="en-US" i="1" dirty="0">
                          <a:latin typeface="Cambria Math"/>
                        </a:rPr>
                        <m:t>	</m:t>
                      </m:r>
                      <m:r>
                        <a:rPr lang="en-US" i="1" dirty="0" err="1" smtClean="0">
                          <a:latin typeface="Cambria Math"/>
                        </a:rPr>
                        <m:t>𝑢𝑛𝑜𝑝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en-US" dirty="0" smtClean="0">
                  <a:latin typeface="Symbol" pitchFamily="18" charset="2"/>
                </a:endParaRPr>
              </a:p>
              <a:p>
                <a:pPr lvl="0">
                  <a:lnSpc>
                    <a:spcPct val="90000"/>
                  </a:lnSpc>
                  <a:defRPr/>
                </a:pPr>
                <a:endParaRPr lang="en-US" dirty="0" smtClean="0"/>
              </a:p>
            </p:txBody>
          </p:sp>
        </mc:Choice>
        <mc:Fallback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905000"/>
                <a:ext cx="3581400" cy="2667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gray">
              <a:xfrm>
                <a:off x="4495800" y="1066800"/>
                <a:ext cx="4038600" cy="4419600"/>
              </a:xfrm>
              <a:prstGeom prst="rect">
                <a:avLst/>
              </a:prstGeom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𝑢𝑛𝑜𝑝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:=</m:t>
                      </m:r>
                      <m:r>
                        <a:rPr kumimoji="0" lang="en-US" b="0" i="1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b="0" i="1" u="none" strike="noStrike" kern="0" cap="none" spc="0" normalizeH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[]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𝑎𝑙𝑤𝑎𝑦𝑠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|&lt;&gt;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𝑒𝑣𝑒𝑛𝑡𝑢𝑎𝑙𝑙𝑦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|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𝑋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𝑛𝑒𝑥𝑡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𝑡𝑖𝑚𝑒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|  !	   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𝑙𝑜𝑔𝑖𝑐𝑎𝑙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𝑛𝑒𝑔𝑎𝑡𝑖𝑜𝑛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:endParaRPr lang="en-US" b="0" kern="0" dirty="0" smtClean="0"/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𝑏𝑖𝑛𝑜𝑝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:=</m:t>
                      </m:r>
                      <m:r>
                        <a:rPr lang="en-US" b="0" i="1" kern="0" dirty="0" smtClean="0">
                          <a:latin typeface="Cambria Math"/>
                        </a:rPr>
                        <m:t>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𝑠𝑡𝑟𝑜𝑛𝑔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𝑢𝑛𝑡𝑖𝑙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    |  &amp;&amp;	 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𝑙𝑜𝑔𝑖𝑐𝑎𝑙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𝐴𝑁𝐷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    |  ||	    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𝑙𝑜𝑔𝑖𝑐𝑎𝑙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𝑂𝑅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    | →	 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𝑖𝑚𝑝𝑙𝑖𝑐𝑎𝑡𝑖𝑜𝑛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	                  | ↔	       </m:t>
                      </m:r>
                      <m:r>
                        <a:rPr kumimoji="0" lang="en-US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𝑒𝑞𝑢𝑖𝑣𝑎𝑙𝑒𝑛𝑐𝑒</m:t>
                      </m:r>
                    </m:oMath>
                  </m:oMathPara>
                </a14:m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Pct val="70000"/>
                  <a:buFont typeface="Wingdings" pitchFamily="2" charset="2"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495800" y="1066800"/>
                <a:ext cx="4038600" cy="44196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125611" y="2438400"/>
            <a:ext cx="52896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</a:t>
            </a:r>
            <a:r>
              <a:rPr lang="en-US" sz="4400" dirty="0" smtClean="0">
                <a:solidFill>
                  <a:srgbClr val="FF3300"/>
                </a:solidFill>
                <a:latin typeface="Arial" charset="0"/>
              </a:rPr>
              <a:t>5</a:t>
            </a:r>
            <a:endParaRPr lang="en-US" sz="4400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Peterson’s Algorithm </a:t>
            </a:r>
            <a:r>
              <a:rPr lang="en-US" dirty="0"/>
              <a:t>in SPIN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491150" y="990600"/>
            <a:ext cx="55626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turn, flag[2];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active [2]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proctype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user()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assert(_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== 0 || 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== 1);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again: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1;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turn =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(flag[1 -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== 0 || turn == 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);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                    /* critical section */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0;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goto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again; 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}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3688869" y="914400"/>
            <a:ext cx="4599336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Active process:</a:t>
            </a:r>
          </a:p>
          <a:p>
            <a:r>
              <a:rPr lang="en-US" sz="1600" dirty="0"/>
              <a:t>automatically creates instances of processes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4920150" y="1905000"/>
            <a:ext cx="2513830" cy="70788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_</a:t>
            </a:r>
            <a:r>
              <a:rPr lang="en-US" sz="1600" dirty="0" err="1"/>
              <a:t>pid</a:t>
            </a:r>
            <a:r>
              <a:rPr lang="en-US" sz="1600" dirty="0"/>
              <a:t>:</a:t>
            </a:r>
          </a:p>
          <a:p>
            <a:r>
              <a:rPr lang="en-US" sz="1600" dirty="0"/>
              <a:t>Identifier of the process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V="1">
            <a:off x="729150" y="2514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H="1">
            <a:off x="2786550" y="2286000"/>
            <a:ext cx="2133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4081950" y="2286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072550" y="2632075"/>
            <a:ext cx="22860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H="1">
            <a:off x="2557950" y="2286000"/>
            <a:ext cx="2362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557950" y="22860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H="1">
            <a:off x="2786550" y="2286000"/>
            <a:ext cx="2133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3091350" y="2286000"/>
            <a:ext cx="1828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457200" y="2971800"/>
            <a:ext cx="2858475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assert:</a:t>
            </a:r>
          </a:p>
          <a:p>
            <a:r>
              <a:rPr lang="en-US" sz="1600" dirty="0"/>
              <a:t>Checks that there are only </a:t>
            </a:r>
          </a:p>
          <a:p>
            <a:r>
              <a:rPr lang="en-US" sz="1600" dirty="0"/>
              <a:t>at most two instances with </a:t>
            </a:r>
          </a:p>
          <a:p>
            <a:r>
              <a:rPr lang="en-US" sz="1600" dirty="0"/>
              <a:t>identifiers 0 and 1</a:t>
            </a:r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H="1">
            <a:off x="2176950" y="12954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4" grpId="1" animBg="1"/>
      <p:bldP spid="30746" grpId="0" animBg="1"/>
      <p:bldP spid="30746" grpId="1" animBg="1"/>
      <p:bldP spid="30748" grpId="0" animBg="1"/>
      <p:bldP spid="30749" grpId="0" animBg="1"/>
      <p:bldP spid="30749" grpId="1" animBg="1"/>
      <p:bldP spid="30750" grpId="0" animBg="1"/>
      <p:bldP spid="30750" grpId="1" animBg="1"/>
      <p:bldP spid="30751" grpId="0" animBg="1"/>
      <p:bldP spid="30751" grpId="1" animBg="1"/>
      <p:bldP spid="30753" grpId="0" animBg="1"/>
      <p:bldP spid="30753" grpId="1" animBg="1"/>
      <p:bldP spid="30754" grpId="0" animBg="1"/>
      <p:bldP spid="30754" grpId="1" animBg="1"/>
      <p:bldP spid="30755" grpId="0" animBg="1"/>
      <p:bldP spid="30755" grpId="1" animBg="1"/>
      <p:bldP spid="30756" grpId="0" animBg="1"/>
      <p:bldP spid="30756" grpId="1" animBg="1"/>
      <p:bldP spid="30745" grpId="0" animBg="1"/>
      <p:bldP spid="30757" grpId="0" animBg="1"/>
      <p:bldP spid="3075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Peterson’s Algorithm </a:t>
            </a:r>
            <a:r>
              <a:rPr lang="en-US" dirty="0"/>
              <a:t>in SPIN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990600"/>
            <a:ext cx="55626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turn, flag[2];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byte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ncrit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active [2]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proctype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user()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assert(_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== 0 || 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_</a:t>
            </a:r>
            <a:r>
              <a:rPr lang="en-US" sz="1200" dirty="0" err="1" smtClean="0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== 1);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again: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1;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turn =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(flag[1 -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== 0 || turn == 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);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ncrit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++;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assert(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ncrit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== 1); /* critical section */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ncrit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--;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0;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goto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again; 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}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91000" y="1066800"/>
            <a:ext cx="3084498" cy="10772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/>
              <a:t>ncrit</a:t>
            </a:r>
            <a:r>
              <a:rPr lang="en-US" sz="1600" dirty="0"/>
              <a:t>:</a:t>
            </a:r>
          </a:p>
          <a:p>
            <a:r>
              <a:rPr lang="en-US" sz="1600" dirty="0"/>
              <a:t>Counts the number of</a:t>
            </a:r>
          </a:p>
          <a:p>
            <a:r>
              <a:rPr lang="en-US" sz="1600" dirty="0"/>
              <a:t>Process in the critical section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410200" y="4572000"/>
            <a:ext cx="3002745" cy="144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assert:</a:t>
            </a:r>
          </a:p>
          <a:p>
            <a:r>
              <a:rPr lang="en-US" sz="1600" dirty="0"/>
              <a:t>Checks that there are always</a:t>
            </a:r>
          </a:p>
          <a:p>
            <a:r>
              <a:rPr lang="en-US" sz="1600" dirty="0"/>
              <a:t>at most one process in the</a:t>
            </a:r>
          </a:p>
          <a:p>
            <a:r>
              <a:rPr lang="en-US" sz="1600" dirty="0"/>
              <a:t>critical section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 flipV="1">
            <a:off x="2133600" y="4495800"/>
            <a:ext cx="3276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2590800" y="1447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8" grpId="1" animBg="1"/>
      <p:bldP spid="31749" grpId="0" animBg="1"/>
      <p:bldP spid="31750" grpId="0" animBg="1"/>
      <p:bldP spid="31751" grpId="0" animBg="1"/>
      <p:bldP spid="3175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Peterson’s Algorithm </a:t>
            </a:r>
            <a:r>
              <a:rPr lang="en-US" dirty="0"/>
              <a:t>in SPIN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990601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turn, flag[2];</a:t>
            </a:r>
          </a:p>
          <a:p>
            <a:pPr algn="l"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critical[2];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active [2]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proctype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user()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assert(_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== 0 || 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_</a:t>
            </a:r>
            <a:r>
              <a:rPr lang="en-US" sz="1200" dirty="0" err="1" smtClean="0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== 1);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again: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1;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turn =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(flag[1 -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== 0 || turn == 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);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critical[_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1;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/* critical section */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critical[_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0;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0;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goto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again; 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4953000" y="990601"/>
                <a:ext cx="4114800" cy="3898118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𝐿𝑇𝐿</m:t>
                      </m:r>
                      <m:r>
                        <a:rPr lang="en-US" sz="1600" i="1" dirty="0" smtClean="0">
                          <a:latin typeface="Cambria Math"/>
                        </a:rPr>
                        <m:t> </m:t>
                      </m:r>
                      <m:r>
                        <a:rPr lang="en-US" sz="1600" i="1" dirty="0" smtClean="0">
                          <a:latin typeface="Cambria Math"/>
                        </a:rPr>
                        <m:t>𝑃𝑟𝑜𝑝𝑒𝑟𝑡𝑖𝑒𝑠</m:t>
                      </m:r>
                      <m:r>
                        <a:rPr lang="en-US" sz="1600" i="1" dirty="0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US" sz="1600" dirty="0"/>
              </a:p>
              <a:p>
                <a:pPr algn="l"/>
                <a:endParaRPr lang="en-US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[] (!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[0] || !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[1])</m:t>
                      </m:r>
                    </m:oMath>
                  </m:oMathPara>
                </a14:m>
                <a:endParaRPr lang="en-US" sz="1600" dirty="0"/>
              </a:p>
              <a:p>
                <a:pPr algn="l"/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[]&lt;&gt; 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[0]) &amp;&amp; []&lt;&gt; 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[1])</m:t>
                      </m:r>
                    </m:oMath>
                  </m:oMathPara>
                </a14:m>
                <a:endParaRPr lang="en-US" sz="1600" dirty="0"/>
              </a:p>
              <a:p>
                <a:pPr algn="l"/>
                <a:endParaRPr lang="en-US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[] </m:t>
                      </m:r>
                      <m:r>
                        <a:rPr lang="en-US" sz="1600" i="1" dirty="0">
                          <a:latin typeface="Cambria Math"/>
                        </a:rPr>
                        <m:t>(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dirty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600" b="1" i="1" dirty="0" smtClean="0">
                          <a:latin typeface="Cambria Math"/>
                        </a:rPr>
                        <m:t>→</m:t>
                      </m:r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[0] </m:t>
                      </m:r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 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 &amp;&amp;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 &amp;&amp; 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[1])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[1]))))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[] 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600" b="1" i="1" dirty="0" smtClean="0">
                          <a:latin typeface="Cambria Math"/>
                        </a:rPr>
                        <m:t>→</m:t>
                      </m:r>
                      <m:r>
                        <a:rPr lang="en-US" sz="16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[1] </m:t>
                      </m:r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 &amp;&amp;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 &amp;&amp; 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[0])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[0]))))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27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990601"/>
                <a:ext cx="4114800" cy="3898118"/>
              </a:xfrm>
              <a:prstGeom prst="rect">
                <a:avLst/>
              </a:prstGeom>
              <a:blipFill rotWithShape="1">
                <a:blip r:embed="rId2"/>
                <a:stretch>
                  <a:fillRect b="-15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 bwMode="auto">
          <a:xfrm>
            <a:off x="3657600" y="1295400"/>
            <a:ext cx="838200" cy="381000"/>
          </a:xfrm>
          <a:prstGeom prst="wedgeRoundRectCallout">
            <a:avLst>
              <a:gd name="adj1" fmla="val 115739"/>
              <a:gd name="adj2" fmla="val 94745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mutex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971800" y="1981200"/>
            <a:ext cx="1524000" cy="381000"/>
          </a:xfrm>
          <a:prstGeom prst="wedgeRoundRectCallout">
            <a:avLst>
              <a:gd name="adj1" fmla="val 86792"/>
              <a:gd name="adj2" fmla="val 47898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o starvation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321934" y="4267200"/>
            <a:ext cx="1143000" cy="381000"/>
          </a:xfrm>
          <a:prstGeom prst="wedgeRoundRectCallout">
            <a:avLst>
              <a:gd name="adj1" fmla="val 127086"/>
              <a:gd name="adj2" fmla="val -283195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alternation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971800" y="5181600"/>
            <a:ext cx="1143000" cy="381000"/>
          </a:xfrm>
          <a:prstGeom prst="wedgeRoundRectCallout">
            <a:avLst>
              <a:gd name="adj1" fmla="val 172656"/>
              <a:gd name="adj2" fmla="val -271044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alternation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362200" y="838200"/>
            <a:ext cx="3733800" cy="381000"/>
          </a:xfrm>
          <a:prstGeom prst="wedgeRoundRectCallout">
            <a:avLst>
              <a:gd name="adj1" fmla="val -60269"/>
              <a:gd name="adj2" fmla="val 104311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Use a pair of flags instead of a count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Peterson’s Algorithm in SPIN</a:t>
            </a:r>
            <a:endParaRPr lang="en-US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4800" y="990601"/>
            <a:ext cx="441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turn, flag[2];</a:t>
            </a:r>
          </a:p>
          <a:p>
            <a:pPr algn="l">
              <a:spcBef>
                <a:spcPct val="50000"/>
              </a:spcBef>
            </a:pP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bool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critical[2];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active [2]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proctype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user()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{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assert(_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== 0 || 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_</a:t>
            </a:r>
            <a:r>
              <a:rPr lang="en-US" sz="1200" dirty="0" err="1" smtClean="0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 smtClean="0">
                <a:solidFill>
                  <a:srgbClr val="0000FF"/>
                </a:solidFill>
                <a:latin typeface="Lucida Console" pitchFamily="49" charset="0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== 1);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again: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1;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turn =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(flag[1 -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== 0 || turn == 1 - 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);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critical[_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1;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/* critical section */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critical[_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0;</a:t>
            </a:r>
          </a:p>
          <a:p>
            <a:pPr algn="l">
              <a:spcBef>
                <a:spcPct val="50000"/>
              </a:spcBef>
            </a:pPr>
            <a:endParaRPr lang="en-US" sz="1200" dirty="0">
              <a:solidFill>
                <a:srgbClr val="0000FF"/>
              </a:solidFill>
              <a:latin typeface="Lucida Console" pitchFamily="49" charset="0"/>
            </a:endParaRP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flag[_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pid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] = 0;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 </a:t>
            </a:r>
            <a:r>
              <a:rPr lang="en-US" sz="1200" dirty="0" err="1">
                <a:solidFill>
                  <a:srgbClr val="0000FF"/>
                </a:solidFill>
                <a:latin typeface="Lucida Console" pitchFamily="49" charset="0"/>
              </a:rPr>
              <a:t>goto</a:t>
            </a: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 again;   </a:t>
            </a:r>
          </a:p>
          <a:p>
            <a:pPr algn="l">
              <a:spcBef>
                <a:spcPct val="50000"/>
              </a:spcBef>
            </a:pPr>
            <a:r>
              <a:rPr lang="en-US" sz="1200" dirty="0">
                <a:solidFill>
                  <a:srgbClr val="0000FF"/>
                </a:solidFill>
                <a:latin typeface="Lucida Console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4953000" y="1284506"/>
                <a:ext cx="4038600" cy="378565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𝐿𝑇𝐿</m:t>
                      </m:r>
                      <m:r>
                        <a:rPr lang="en-US" sz="1600" i="1" dirty="0" smtClean="0">
                          <a:latin typeface="Cambria Math"/>
                        </a:rPr>
                        <m:t> </m:t>
                      </m:r>
                      <m:r>
                        <a:rPr lang="en-US" sz="1600" i="1" dirty="0" smtClean="0">
                          <a:latin typeface="Cambria Math"/>
                        </a:rPr>
                        <m:t>𝑃𝑟𝑜𝑝𝑒𝑟𝑡𝑖𝑒𝑠</m:t>
                      </m:r>
                      <m:r>
                        <a:rPr lang="en-US" sz="1600" i="1" dirty="0" smtClean="0">
                          <a:latin typeface="Cambria Math"/>
                        </a:rPr>
                        <m:t> (</m:t>
                      </m:r>
                      <m:r>
                        <a:rPr lang="en-US" sz="1600" i="1" dirty="0" smtClean="0">
                          <a:latin typeface="Cambria Math"/>
                        </a:rPr>
                        <m:t>𝑛𝑒𝑔𝑎𝑡𝑒𝑑</m:t>
                      </m:r>
                      <m:r>
                        <a:rPr lang="en-US" sz="1600" i="1" dirty="0" smtClean="0">
                          <a:latin typeface="Cambria Math"/>
                        </a:rPr>
                        <m:t>):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&lt;&gt; </m:t>
                      </m:r>
                      <m:r>
                        <a:rPr lang="en-US" sz="1600" i="1" dirty="0">
                          <a:latin typeface="Cambria Math"/>
                        </a:rPr>
                        <m:t>(</m:t>
                      </m:r>
                      <m:r>
                        <a:rPr lang="en-US" sz="1600" i="1" dirty="0" err="1">
                          <a:latin typeface="Cambria Math"/>
                        </a:rPr>
                        <m:t>𝑐𝑟𝑖𝑡𝑖𝑎𝑙</m:t>
                      </m:r>
                      <m:r>
                        <a:rPr lang="en-US" sz="1600" i="1" dirty="0">
                          <a:latin typeface="Cambria Math"/>
                        </a:rPr>
                        <m:t>[0] </m:t>
                      </m:r>
                      <m:r>
                        <a:rPr lang="en-US" sz="1600" i="1" dirty="0" smtClean="0">
                          <a:latin typeface="Cambria Math"/>
                        </a:rPr>
                        <m:t>&amp;&amp; 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[1])</m:t>
                      </m:r>
                    </m:oMath>
                  </m:oMathPara>
                </a14:m>
                <a:endParaRPr lang="en-US" sz="1600" dirty="0"/>
              </a:p>
              <a:p>
                <a:pPr algn="l"/>
                <a:endParaRPr lang="en-US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&lt;&gt;[] (!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[0]) || &lt;&gt;[] (!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[1])</m:t>
                      </m:r>
                    </m:oMath>
                  </m:oMathPara>
                </a14:m>
                <a:endParaRPr lang="en-US" sz="1600" dirty="0"/>
              </a:p>
              <a:p>
                <a:pPr algn="l"/>
                <a:endParaRPr lang="en-US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&lt;&gt; </m:t>
                      </m:r>
                      <m:r>
                        <a:rPr lang="en-US" sz="1600" i="1" dirty="0">
                          <a:latin typeface="Cambria Math"/>
                        </a:rPr>
                        <m:t>(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 &amp;&amp; !(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[0] </m:t>
                      </m:r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 &amp;&amp; ((!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 &amp;&amp;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  <m:r>
                        <a:rPr lang="en-US" sz="1600" i="1" dirty="0" smtClean="0">
                          <a:latin typeface="Cambria Math"/>
                        </a:rPr>
                        <m:t>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[1]) </m:t>
                      </m:r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[1]))))</m:t>
                      </m:r>
                    </m:oMath>
                  </m:oMathPara>
                </a14:m>
                <a:endParaRPr lang="en-US" sz="1600" dirty="0" smtClean="0"/>
              </a:p>
              <a:p>
                <a:pPr algn="l"/>
                <a:endParaRPr lang="en-US" sz="1600" dirty="0"/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&lt;&gt; </m:t>
                      </m:r>
                      <m:r>
                        <a:rPr lang="en-US" sz="1600" i="1" dirty="0">
                          <a:latin typeface="Cambria Math"/>
                        </a:rPr>
                        <m:t>(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 &amp;&amp; !(</m:t>
                      </m:r>
                      <m:r>
                        <a:rPr lang="en-US" sz="1600" i="1" dirty="0" smtClean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 smtClean="0">
                          <a:latin typeface="Cambria Math"/>
                        </a:rPr>
                        <m:t>[1] </m:t>
                      </m:r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 &amp;&amp; ((!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[1] &amp;&amp; 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/>
                        </a:rPr>
                        <m:t>!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[0]) </m:t>
                      </m:r>
                      <m:r>
                        <a:rPr lang="en-US" sz="1600" i="1" dirty="0">
                          <a:latin typeface="Cambria Math"/>
                        </a:rPr>
                        <m:t>𝑈</m:t>
                      </m:r>
                      <m:r>
                        <a:rPr lang="en-US" sz="1600" i="1" dirty="0">
                          <a:latin typeface="Cambria Math"/>
                        </a:rPr>
                        <m:t> </m:t>
                      </m:r>
                      <m:r>
                        <a:rPr lang="en-US" sz="1600" i="1" dirty="0">
                          <a:latin typeface="Cambria Math"/>
                        </a:rPr>
                        <m:t>𝑐𝑟𝑖𝑡𝑖𝑐𝑎𝑙</m:t>
                      </m:r>
                      <m:r>
                        <a:rPr lang="en-US" sz="1600" i="1" dirty="0">
                          <a:latin typeface="Cambria Math"/>
                        </a:rPr>
                        <m:t>[0]))))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2776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0" y="1284506"/>
                <a:ext cx="4038600" cy="37856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 bwMode="auto">
          <a:xfrm>
            <a:off x="3657600" y="1295400"/>
            <a:ext cx="838200" cy="381000"/>
          </a:xfrm>
          <a:prstGeom prst="wedgeRoundRectCallout">
            <a:avLst>
              <a:gd name="adj1" fmla="val 125405"/>
              <a:gd name="adj2" fmla="val 122087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holds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3200400" y="1981200"/>
            <a:ext cx="1295400" cy="381000"/>
          </a:xfrm>
          <a:prstGeom prst="wedgeRoundRectCallout">
            <a:avLst>
              <a:gd name="adj1" fmla="val 87685"/>
              <a:gd name="adj2" fmla="val 139038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holds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743200" y="3886200"/>
            <a:ext cx="1447800" cy="381000"/>
          </a:xfrm>
          <a:prstGeom prst="wedgeRoundRectCallout">
            <a:avLst>
              <a:gd name="adj1" fmla="val 104551"/>
              <a:gd name="adj2" fmla="val -121743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does not hold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590800" y="5181600"/>
            <a:ext cx="1524000" cy="381000"/>
          </a:xfrm>
          <a:prstGeom prst="wedgeRoundRectCallout">
            <a:avLst>
              <a:gd name="adj1" fmla="val 107186"/>
              <a:gd name="adj2" fmla="val -185541"/>
              <a:gd name="adj3" fmla="val 16667"/>
            </a:avLst>
          </a:prstGeom>
          <a:solidFill>
            <a:srgbClr val="5CA1FB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d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oes not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already seen some</a:t>
            </a:r>
          </a:p>
          <a:p>
            <a:pPr lvl="1"/>
            <a:r>
              <a:rPr lang="en-US"/>
              <a:t>Concatenation of statements, parallel execution, atomic sequences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There are a few more</a:t>
            </a:r>
          </a:p>
          <a:p>
            <a:pPr lvl="1"/>
            <a:r>
              <a:rPr lang="en-US"/>
              <a:t>Case selection, repetition, unconditional jumps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95600" y="0"/>
            <a:ext cx="3429000" cy="6858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06788" y="304800"/>
            <a:ext cx="5461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N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59388" y="5867400"/>
            <a:ext cx="5191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11430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572000" y="0"/>
            <a:ext cx="76200" cy="68580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533400" y="3276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247063" y="3276600"/>
            <a:ext cx="658812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W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28600" y="457200"/>
            <a:ext cx="2514600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  <a:ea typeface="DejaVu Sans" charset="0"/>
                <a:cs typeface="DejaVu Sans" charset="0"/>
              </a:rPr>
              <a:t>Traffic Controller</a:t>
            </a:r>
            <a:endParaRPr lang="en-US" sz="3600" b="1" dirty="0">
              <a:solidFill>
                <a:srgbClr val="FF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9906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3700" y="3086100"/>
            <a:ext cx="1219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turning allowed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Traffic either flows East-West or North-South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Traffic Sensors in each direction to detect waiting vehicles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Traffic.pml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Properties: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Safety : no collision (traffic1.ltl)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Progress – each waiting car eventually gets to go (traffic2.ltl)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Optimality – light only turns green if there is traffic (traffic3.ltl)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Philosophers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14400"/>
            <a:ext cx="4800600" cy="496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in SPIN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fork is a rendezvous channel</a:t>
            </a:r>
          </a:p>
          <a:p>
            <a:endParaRPr lang="en-US" dirty="0" smtClean="0"/>
          </a:p>
          <a:p>
            <a:r>
              <a:rPr lang="en-US" dirty="0" smtClean="0"/>
              <a:t>A philosopher picks up a fork by sending a message to the fork.</a:t>
            </a:r>
          </a:p>
          <a:p>
            <a:endParaRPr lang="en-US" dirty="0" smtClean="0"/>
          </a:p>
          <a:p>
            <a:r>
              <a:rPr lang="en-US" dirty="0" smtClean="0"/>
              <a:t>A philosopher releases a fork by receiving a message from the fork.</a:t>
            </a:r>
          </a:p>
          <a:p>
            <a:endParaRPr lang="en-US" dirty="0" smtClean="0"/>
          </a:p>
          <a:p>
            <a:r>
              <a:rPr lang="en-US" dirty="0" smtClean="0"/>
              <a:t>Properties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deadlock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Safety – two adjacent philosophers never eat at the same time – dp0.ltl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</a:t>
            </a:r>
            <a:r>
              <a:rPr lang="en-US" dirty="0" err="1" smtClean="0"/>
              <a:t>livelock</a:t>
            </a:r>
            <a:r>
              <a:rPr lang="en-US" dirty="0" smtClean="0"/>
              <a:t> – dp1.ltl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 starvation – dp2.ltl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Versions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dp.pml – deadlock, </a:t>
            </a:r>
            <a:r>
              <a:rPr lang="en-US" dirty="0" err="1" smtClean="0"/>
              <a:t>livelock</a:t>
            </a:r>
            <a:r>
              <a:rPr lang="en-US" dirty="0" smtClean="0"/>
              <a:t> and starvation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dp_no_deadlock1.pml – </a:t>
            </a:r>
            <a:r>
              <a:rPr lang="en-US" dirty="0" err="1" smtClean="0"/>
              <a:t>livelock</a:t>
            </a:r>
            <a:r>
              <a:rPr lang="en-US" dirty="0" smtClean="0"/>
              <a:t> and starvation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dp_no_deadlock2.pml – starvation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z="2000"/>
          </a:p>
          <a:p>
            <a:r>
              <a:rPr lang="en-US" sz="2800">
                <a:hlinkClick r:id="rId2"/>
              </a:rPr>
              <a:t>http://cm.bell-labs.com/cm/cs/what/spin/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>
                <a:hlinkClick r:id="rId3"/>
              </a:rPr>
              <a:t>http://cm.bell-labs.com/cm/cs/what/spin/Man/Manual.html</a:t>
            </a:r>
            <a:endParaRPr lang="en-US" sz="2800"/>
          </a:p>
          <a:p>
            <a:pPr>
              <a:buFont typeface="Wingdings" pitchFamily="2" charset="2"/>
              <a:buNone/>
            </a:pPr>
            <a:endParaRPr lang="en-US" sz="2800"/>
          </a:p>
          <a:p>
            <a:r>
              <a:rPr lang="en-US" sz="2800">
                <a:hlinkClick r:id="rId4"/>
              </a:rPr>
              <a:t>http://cm.bell-labs.com/cm/cs/what/spin/Man/Quick.html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graphicFrame>
        <p:nvGraphicFramePr>
          <p:cNvPr id="922648" name="Group 24"/>
          <p:cNvGraphicFramePr>
            <a:graphicFrameLocks noGrp="1"/>
          </p:cNvGraphicFramePr>
          <p:nvPr>
            <p:ph idx="1"/>
          </p:nvPr>
        </p:nvGraphicFramePr>
        <p:xfrm>
          <a:off x="533400" y="1303338"/>
          <a:ext cx="8120317" cy="4541520"/>
        </p:xfrm>
        <a:graphic>
          <a:graphicData uri="http://schemas.openxmlformats.org/drawingml/2006/table">
            <a:tbl>
              <a:tblPr/>
              <a:tblGrid>
                <a:gridCol w="4043617"/>
                <a:gridCol w="4076700"/>
              </a:tblGrid>
              <a:tr h="240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Sagar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Chaki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Senior Member of Technical Staff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RTSS Program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Telephone:  +1 412-268-1436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3"/>
                        </a:rPr>
                        <a:t>chaki@sei.cmu.edu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U.S. 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Software Engineering Institute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Relations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4500 Fifth Avenue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Pittsburgh, PA 15213-2612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Web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www.sei.cmu.edu/staff/chaki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Relations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Email: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info@sei.cmu.edu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Telephone: 	+1 412-268-5800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SEI Phone: 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+1 412-268-5800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25000"/>
                        </a:spcAft>
                        <a:buClrTx/>
                        <a:buSzPct val="70000"/>
                        <a:buFontTx/>
                        <a:buNone/>
                        <a:tabLst>
                          <a:tab pos="13112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SEI Fax:  		+1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412-268-6257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𝑖</m:t>
                      </m:r>
                      <m:r>
                        <a:rPr lang="en-US" i="1" dirty="0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:: 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 &lt; 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𝑜𝑝𝑡𝑖𝑜𝑛</m:t>
                      </m:r>
                      <m:r>
                        <a:rPr lang="en-US" i="1" dirty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:: 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/>
                            </a:rPr>
                            <m:t>𝑎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 &gt; </m:t>
                          </m:r>
                          <m:r>
                            <a:rPr lang="en-US" i="1" dirty="0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𝑜𝑝𝑡𝑖𝑜𝑛</m:t>
                      </m:r>
                      <m:r>
                        <a:rPr lang="en-US" i="1" dirty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:: </m:t>
                      </m:r>
                      <m:r>
                        <a:rPr lang="en-US" i="1" dirty="0" smtClean="0">
                          <a:latin typeface="Cambria Math"/>
                        </a:rPr>
                        <m:t>𝑒𝑙𝑠𝑒</m:t>
                      </m:r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𝑜𝑝𝑡𝑖𝑜𝑛</m:t>
                      </m:r>
                      <m:r>
                        <a:rPr lang="en-US" i="1" dirty="0">
                          <a:latin typeface="Cambria Math"/>
                        </a:rPr>
                        <m:t>3		/∗ </m:t>
                      </m:r>
                      <m:r>
                        <a:rPr lang="en-US" i="1" dirty="0">
                          <a:latin typeface="Cambria Math"/>
                        </a:rPr>
                        <m:t>𝑜𝑝𝑡𝑖𝑜𝑛𝑎𝑙</m:t>
                      </m:r>
                      <m:r>
                        <a:rPr lang="en-US" i="1" dirty="0">
                          <a:latin typeface="Cambria Math"/>
                        </a:rPr>
                        <m:t> ∗/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𝑓𝑖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Cases </a:t>
                </a:r>
                <a:r>
                  <a:rPr lang="en-US" dirty="0"/>
                  <a:t>need not be exhaustive or mutually exclusive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Non-deterministic selection</a:t>
                </a:r>
              </a:p>
            </p:txBody>
          </p:sp>
        </mc:Choice>
        <mc:Fallback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945" t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33600" y="1143000"/>
                <a:ext cx="5029200" cy="4267200"/>
              </a:xfr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182880"/>
              <a:lstStyle/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𝑏𝑦𝑡𝑒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= 1;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𝑐𝑜𝑢𝑛𝑡𝑒𝑟</m:t>
                      </m:r>
                      <m:r>
                        <a:rPr lang="en-US" sz="2800" i="1" dirty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	</m:t>
                      </m:r>
                      <m:r>
                        <a:rPr lang="en-US" sz="2800" i="1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	::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=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	::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= </m:t>
                      </m:r>
                      <m:r>
                        <a:rPr lang="en-US" sz="2800" i="1" dirty="0" smtClean="0">
                          <a:latin typeface="Cambria Math"/>
                        </a:rPr>
                        <m:t>𝑐𝑜𝑢𝑛𝑡</m:t>
                      </m:r>
                      <m:r>
                        <a:rPr lang="en-US" sz="2800" i="1" dirty="0" smtClean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	::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US" sz="2800" i="1" dirty="0" smtClean="0">
                              <a:latin typeface="Cambria Math"/>
                            </a:rPr>
                            <m:t> == 0</m:t>
                          </m:r>
                        </m:e>
                      </m:d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 smtClean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𝑏𝑟𝑒𝑎𝑘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	</m:t>
                      </m:r>
                      <m:r>
                        <a:rPr lang="en-US" sz="2800" i="1" dirty="0" err="1">
                          <a:latin typeface="Cambria Math"/>
                        </a:rPr>
                        <m:t>𝑜𝑑</m:t>
                      </m:r>
                    </m:oMath>
                  </m:oMathPara>
                </a14:m>
                <a:endParaRPr lang="en-US" sz="280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33600" y="1143000"/>
                <a:ext cx="5029200" cy="4267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Repetition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gray">
              <a:xfrm>
                <a:off x="2438400" y="1371600"/>
                <a:ext cx="4572000" cy="4114800"/>
              </a:xfrm>
              <a:prstGeom prst="rect">
                <a:avLst/>
              </a:prstGeom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SzPct val="70000"/>
                  <a:defRPr sz="2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84163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•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76263" indent="-179388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858838" indent="-168275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har char="•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5146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9718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b="0" i="1" kern="0" dirty="0">
                          <a:latin typeface="Cambria Math"/>
                        </a:rPr>
                        <m:t> </m:t>
                      </m:r>
                      <m:r>
                        <a:rPr lang="en-US" b="0" i="1" kern="0" dirty="0">
                          <a:latin typeface="Cambria Math"/>
                        </a:rPr>
                        <m:t>𝑐𝑜𝑢𝑛𝑡𝑒𝑟</m:t>
                      </m:r>
                      <m:r>
                        <a:rPr lang="en-US" b="0" i="1" kern="0" dirty="0">
                          <a:latin typeface="Cambria Math"/>
                        </a:rPr>
                        <m:t>()</m:t>
                      </m:r>
                    </m:oMath>
                  </m:oMathPara>
                </a14:m>
                <a:endParaRPr lang="en-US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{</m:t>
                      </m:r>
                    </m:oMath>
                  </m:oMathPara>
                </a14:m>
                <a:endParaRPr lang="en-US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b="0" i="1" kern="0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	 ∷ </m:t>
                      </m:r>
                      <m:d>
                        <m:dPr>
                          <m:ctrlPr>
                            <a:rPr lang="en-US" b="0" i="1" kern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kern="0" dirty="0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US" b="0" i="1" kern="0" dirty="0" smtClean="0">
                              <a:latin typeface="Cambria Math"/>
                            </a:rPr>
                            <m:t> != 0</m:t>
                          </m:r>
                        </m:e>
                      </m:d>
                      <m:r>
                        <a:rPr lang="en-US" b="0" i="1" kern="0" dirty="0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b="0" kern="0" dirty="0">
                  <a:latin typeface="cmsy10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		  </m:t>
                      </m:r>
                      <m:r>
                        <a:rPr lang="en-US" b="0" i="1" kern="0" dirty="0" smtClean="0">
                          <a:latin typeface="Cambria Math"/>
                        </a:rPr>
                        <m:t>𝑖𝑓</m:t>
                      </m:r>
                    </m:oMath>
                  </m:oMathPara>
                </a14:m>
                <a:endParaRPr lang="en-US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    ∷ </m:t>
                      </m:r>
                      <m:r>
                        <a:rPr lang="en-US" b="0" i="1" kern="0" dirty="0" smtClean="0">
                          <a:latin typeface="Cambria Math"/>
                        </a:rPr>
                        <m:t>𝑐𝑜𝑢𝑛𝑡</m:t>
                      </m:r>
                      <m:r>
                        <a:rPr lang="en-US" b="0" i="1" kern="0" dirty="0" smtClean="0">
                          <a:latin typeface="Cambria Math"/>
                        </a:rPr>
                        <m:t> = </m:t>
                      </m:r>
                      <m:r>
                        <a:rPr lang="en-US" b="0" i="1" kern="0" dirty="0" smtClean="0">
                          <a:latin typeface="Cambria Math"/>
                        </a:rPr>
                        <m:t>𝑐𝑜𝑢𝑛𝑡</m:t>
                      </m:r>
                      <m:r>
                        <a:rPr lang="en-US" b="0" i="1" kern="0" dirty="0" smtClean="0">
                          <a:latin typeface="Cambria Math"/>
                        </a:rPr>
                        <m:t> + 1</m:t>
                      </m:r>
                    </m:oMath>
                  </m:oMathPara>
                </a14:m>
                <a:endParaRPr lang="en-US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		  ∷ </m:t>
                      </m:r>
                      <m:r>
                        <a:rPr lang="en-US" b="0" i="1" kern="0" dirty="0" smtClean="0">
                          <a:latin typeface="Cambria Math"/>
                        </a:rPr>
                        <m:t>𝑐𝑜𝑢𝑛𝑡</m:t>
                      </m:r>
                      <m:r>
                        <a:rPr lang="en-US" b="0" i="1" kern="0" dirty="0" smtClean="0">
                          <a:latin typeface="Cambria Math"/>
                        </a:rPr>
                        <m:t> = </m:t>
                      </m:r>
                      <m:r>
                        <a:rPr lang="en-US" b="0" i="1" kern="0" dirty="0" smtClean="0">
                          <a:latin typeface="Cambria Math"/>
                        </a:rPr>
                        <m:t>𝑐𝑜𝑢𝑛𝑡</m:t>
                      </m:r>
                      <m:r>
                        <a:rPr lang="en-US" b="0" i="1" kern="0" dirty="0" smtClean="0">
                          <a:latin typeface="Cambria Math"/>
                        </a:rPr>
                        <m:t> – 1</m:t>
                      </m:r>
                    </m:oMath>
                  </m:oMathPara>
                </a14:m>
                <a:endParaRPr lang="en-US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		  </m:t>
                      </m:r>
                      <m:r>
                        <a:rPr lang="en-US" b="0" i="1" kern="0" dirty="0" err="1">
                          <a:latin typeface="Cambria Math"/>
                        </a:rPr>
                        <m:t>𝑓𝑖</m:t>
                      </m:r>
                    </m:oMath>
                  </m:oMathPara>
                </a14:m>
                <a:endParaRPr lang="en-US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b="0" i="1" kern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kern="0" dirty="0" smtClean="0">
                              <a:latin typeface="Cambria Math"/>
                            </a:rPr>
                            <m:t>𝑐𝑜𝑢𝑛𝑡</m:t>
                          </m:r>
                          <m:r>
                            <a:rPr lang="en-US" b="0" i="1" kern="0" dirty="0" smtClean="0">
                              <a:latin typeface="Cambria Math"/>
                            </a:rPr>
                            <m:t> == 0</m:t>
                          </m:r>
                        </m:e>
                      </m:d>
                      <m:r>
                        <a:rPr lang="en-US" b="0" i="1" kern="0" dirty="0" smtClean="0">
                          <a:latin typeface="Cambria Math"/>
                        </a:rPr>
                        <m:t>→ </m:t>
                      </m:r>
                      <m:r>
                        <a:rPr lang="en-US" b="0" i="1" kern="0" dirty="0">
                          <a:latin typeface="Cambria Math"/>
                        </a:rPr>
                        <m:t>𝑏𝑟𝑒𝑎𝑘</m:t>
                      </m:r>
                    </m:oMath>
                  </m:oMathPara>
                </a14:m>
                <a:endParaRPr lang="en-US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b="0" i="1" kern="0" dirty="0" err="1">
                          <a:latin typeface="Cambria Math"/>
                        </a:rPr>
                        <m:t>𝑜𝑑</m:t>
                      </m:r>
                    </m:oMath>
                  </m:oMathPara>
                </a14:m>
                <a:endParaRPr lang="en-US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kern="0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b="0" kern="0" dirty="0"/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438400" y="1371600"/>
                <a:ext cx="4572000" cy="41148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Unconditional jumps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gray">
              <a:xfrm>
                <a:off x="1828800" y="1143000"/>
                <a:ext cx="5334000" cy="4800600"/>
              </a:xfrm>
              <a:prstGeom prst="rect">
                <a:avLst/>
              </a:prstGeom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18288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SzPct val="70000"/>
                  <a:defRPr sz="20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284163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•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76263" indent="-179388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858838" indent="-168275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Char char="•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6002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25146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2971800" indent="-169863" algn="l" rtl="0" eaLnBrk="1" fontAlgn="base" hangingPunct="1">
                  <a:lnSpc>
                    <a:spcPct val="95000"/>
                  </a:lnSpc>
                  <a:spcBef>
                    <a:spcPct val="0"/>
                  </a:spcBef>
                  <a:spcAft>
                    <a:spcPct val="25000"/>
                  </a:spcAft>
                  <a:buFont typeface="Times" pitchFamily="1" charset="0"/>
                  <a:buChar char="–"/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𝑝𝑟𝑜𝑐𝑡𝑦𝑝𝑒</m:t>
                      </m:r>
                      <m:r>
                        <a:rPr lang="en-US" sz="2800" b="0" i="1" kern="0" dirty="0">
                          <a:latin typeface="Cambria Math"/>
                        </a:rPr>
                        <m:t> </m:t>
                      </m:r>
                      <m:r>
                        <a:rPr lang="en-US" sz="2800" b="0" i="1" kern="0" dirty="0" smtClean="0">
                          <a:latin typeface="Cambria Math"/>
                        </a:rPr>
                        <m:t>𝐸𝑢𝑐𝑙𝑖𝑑</m:t>
                      </m:r>
                      <m:r>
                        <a:rPr lang="en-US" sz="2800" b="0" i="1" kern="0" dirty="0" smtClean="0">
                          <a:latin typeface="Cambria Math"/>
                        </a:rPr>
                        <m:t> (</m:t>
                      </m:r>
                      <m:r>
                        <a:rPr lang="en-US" sz="2800" b="0" i="1" kern="0" dirty="0" err="1">
                          <a:latin typeface="Cambria Math"/>
                        </a:rPr>
                        <m:t>𝑖𝑛𝑡</m:t>
                      </m:r>
                      <m:r>
                        <a:rPr lang="en-US" sz="2800" b="0" i="1" kern="0" dirty="0">
                          <a:latin typeface="Cambria Math"/>
                        </a:rPr>
                        <m:t> </m:t>
                      </m:r>
                      <m:r>
                        <a:rPr lang="en-US" sz="2800" b="0" i="1" kern="0" dirty="0">
                          <a:latin typeface="Cambria Math"/>
                        </a:rPr>
                        <m:t>𝑥</m:t>
                      </m:r>
                      <m:r>
                        <a:rPr lang="en-US" sz="2800" b="0" i="1" kern="0" dirty="0">
                          <a:latin typeface="Cambria Math"/>
                        </a:rPr>
                        <m:t>, </m:t>
                      </m:r>
                      <m:r>
                        <a:rPr lang="en-US" sz="2800" b="0" i="1" kern="0" dirty="0">
                          <a:latin typeface="Cambria Math"/>
                        </a:rPr>
                        <m:t>𝑦</m:t>
                      </m:r>
                      <m:r>
                        <a:rPr lang="en-US" sz="2800" b="0" i="1" kern="0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2800" b="0" kern="0" dirty="0" smtClean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{</m:t>
                      </m:r>
                    </m:oMath>
                  </m:oMathPara>
                </a14:m>
                <a:endParaRPr lang="en-US" sz="28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sz="2800" b="0" i="1" kern="0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8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kern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kern="0" dirty="0" smtClean="0">
                              <a:latin typeface="Cambria Math"/>
                            </a:rPr>
                            <m:t> &gt; </m:t>
                          </m:r>
                          <m:r>
                            <a:rPr lang="en-US" sz="2800" b="0" i="1" kern="0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kern="0" dirty="0" smtClean="0">
                          <a:latin typeface="Cambria Math"/>
                        </a:rPr>
                        <m:t>→ </m:t>
                      </m:r>
                      <m:r>
                        <a:rPr lang="en-US" sz="2800" b="0" i="1" kern="0" dirty="0">
                          <a:latin typeface="Cambria Math"/>
                        </a:rPr>
                        <m:t>𝑥</m:t>
                      </m:r>
                      <m:r>
                        <a:rPr lang="en-US" sz="2800" b="0" i="1" kern="0" dirty="0">
                          <a:latin typeface="Cambria Math"/>
                        </a:rPr>
                        <m:t> = </m:t>
                      </m:r>
                      <m:r>
                        <a:rPr lang="en-US" sz="2800" b="0" i="1" kern="0" dirty="0">
                          <a:latin typeface="Cambria Math"/>
                        </a:rPr>
                        <m:t>𝑥</m:t>
                      </m:r>
                      <m:r>
                        <a:rPr lang="en-US" sz="2800" b="0" i="1" kern="0" dirty="0">
                          <a:latin typeface="Cambria Math"/>
                        </a:rPr>
                        <m:t> – </m:t>
                      </m:r>
                      <m:r>
                        <a:rPr lang="en-US" sz="2800" b="0" i="1" kern="0" dirty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kern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kern="0" dirty="0" smtClean="0">
                              <a:latin typeface="Cambria Math"/>
                            </a:rPr>
                            <m:t> &lt; </m:t>
                          </m:r>
                          <m:r>
                            <a:rPr lang="en-US" sz="2800" b="0" i="1" kern="0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kern="0" dirty="0" smtClean="0">
                          <a:latin typeface="Cambria Math"/>
                        </a:rPr>
                        <m:t>→ </m:t>
                      </m:r>
                      <m:r>
                        <a:rPr lang="en-US" sz="2800" b="0" i="1" kern="0" dirty="0">
                          <a:latin typeface="Cambria Math"/>
                        </a:rPr>
                        <m:t>𝑦</m:t>
                      </m:r>
                      <m:r>
                        <a:rPr lang="en-US" sz="2800" b="0" i="1" kern="0" dirty="0">
                          <a:latin typeface="Cambria Math"/>
                        </a:rPr>
                        <m:t> = </m:t>
                      </m:r>
                      <m:r>
                        <a:rPr lang="en-US" sz="2800" b="0" i="1" kern="0" dirty="0">
                          <a:latin typeface="Cambria Math"/>
                        </a:rPr>
                        <m:t>𝑦</m:t>
                      </m:r>
                      <m:r>
                        <a:rPr lang="en-US" sz="2800" b="0" i="1" kern="0" dirty="0">
                          <a:latin typeface="Cambria Math"/>
                        </a:rPr>
                        <m:t> – </m:t>
                      </m:r>
                      <m:r>
                        <a:rPr lang="en-US" sz="2800" b="0" i="1" kern="0" dirty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  ∷</m:t>
                      </m:r>
                      <m:d>
                        <m:dPr>
                          <m:ctrlPr>
                            <a:rPr lang="en-US" sz="2800" b="0" i="1" kern="0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kern="0" dirty="0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kern="0" dirty="0" smtClean="0">
                              <a:latin typeface="Cambria Math"/>
                            </a:rPr>
                            <m:t> == </m:t>
                          </m:r>
                          <m:r>
                            <a:rPr lang="en-US" sz="2800" b="0" i="1" kern="0" dirty="0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800" b="0" i="1" kern="0" dirty="0" smtClean="0">
                          <a:latin typeface="Cambria Math"/>
                        </a:rPr>
                        <m:t>→</m:t>
                      </m:r>
                      <m:r>
                        <a:rPr lang="en-US" sz="2800" b="0" i="1" kern="0" dirty="0" err="1">
                          <a:latin typeface="Cambria Math"/>
                        </a:rPr>
                        <m:t>𝑔𝑜𝑡𝑜</m:t>
                      </m:r>
                      <m:r>
                        <a:rPr lang="en-US" sz="2800" b="0" i="1" kern="0" dirty="0">
                          <a:latin typeface="Cambria Math"/>
                        </a:rPr>
                        <m:t> </m:t>
                      </m:r>
                      <m:r>
                        <a:rPr lang="en-US" sz="2800" b="0" i="1" kern="0" dirty="0">
                          <a:latin typeface="Cambria Math"/>
                        </a:rPr>
                        <m:t>𝑑𝑜𝑛𝑒</m:t>
                      </m:r>
                    </m:oMath>
                  </m:oMathPara>
                </a14:m>
                <a:endParaRPr lang="en-US" sz="28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sz="2800" b="0" i="1" kern="0" dirty="0" err="1">
                          <a:latin typeface="Cambria Math"/>
                        </a:rPr>
                        <m:t>𝑜𝑑</m:t>
                      </m:r>
                      <m:r>
                        <a:rPr lang="en-US" sz="2800" b="0" i="1" kern="0" dirty="0">
                          <a:latin typeface="Cambria Math"/>
                        </a:rPr>
                        <m:t> </m:t>
                      </m:r>
                      <m:r>
                        <a:rPr lang="en-US" sz="2800" b="0" i="1" kern="0" dirty="0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800" b="0" i="1" kern="0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sz="2800" b="0" i="1" kern="0" dirty="0" smtClean="0">
                          <a:latin typeface="Cambria Math"/>
                        </a:rPr>
                        <m:t>𝑑𝑜𝑛𝑒</m:t>
                      </m:r>
                      <m:r>
                        <a:rPr lang="en-US" sz="2800" b="0" i="1" kern="0" dirty="0">
                          <a:latin typeface="Cambria Math"/>
                        </a:rPr>
                        <m:t>:  </m:t>
                      </m:r>
                      <m:r>
                        <a:rPr lang="en-US" sz="2800" b="0" i="1" kern="0" dirty="0">
                          <a:latin typeface="Cambria Math"/>
                        </a:rPr>
                        <m:t>𝑠𝑘𝑖𝑝</m:t>
                      </m:r>
                    </m:oMath>
                  </m:oMathPara>
                </a14:m>
                <a:endParaRPr lang="en-US" sz="2800" b="0" kern="0" dirty="0"/>
              </a:p>
              <a:p>
                <a:pPr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kern="0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b="0" kern="0" dirty="0"/>
              </a:p>
            </p:txBody>
          </p:sp>
        </mc:Choice>
        <mc:Fallback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1828800" y="1143000"/>
                <a:ext cx="5334000" cy="48006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Procedures and Recursion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Procedures can be modeled as processes</a:t>
            </a:r>
          </a:p>
          <a:p>
            <a:pPr lvl="1"/>
            <a:r>
              <a:rPr lang="en-US"/>
              <a:t>Even recursive ones</a:t>
            </a:r>
          </a:p>
          <a:p>
            <a:pPr lvl="1"/>
            <a:r>
              <a:rPr lang="en-US"/>
              <a:t>Return values can be passed back to the calling process via a global variable or a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133600" y="2514600"/>
            <a:ext cx="4968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  <a:latin typeface="Arial" charset="0"/>
              </a:rPr>
              <a:t>Time for example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Timeouts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     </m:t>
                      </m:r>
                      <m:r>
                        <a:rPr lang="en-US" sz="2800" i="1" dirty="0" smtClean="0">
                          <a:latin typeface="Cambria Math"/>
                        </a:rPr>
                        <m:t>𝑃𝑟𝑜𝑐𝑡𝑦𝑝𝑒</m:t>
                      </m:r>
                      <m:r>
                        <a:rPr lang="en-US" sz="2800" i="1" dirty="0">
                          <a:latin typeface="Cambria Math"/>
                        </a:rPr>
                        <m:t> </m:t>
                      </m:r>
                      <m:r>
                        <a:rPr lang="en-US" sz="2800" i="1" dirty="0">
                          <a:latin typeface="Cambria Math"/>
                        </a:rPr>
                        <m:t>𝑤𝑎𝑡𝑐h𝑑𝑜𝑔</m:t>
                      </m:r>
                      <m:r>
                        <a:rPr lang="en-US" sz="2800" b="0" i="1" dirty="0" smtClean="0">
                          <a:latin typeface="Cambria Math"/>
                        </a:rPr>
                        <m:t>() {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smtClean="0">
                          <a:latin typeface="Cambria Math"/>
                        </a:rPr>
                        <m:t>𝑑𝑜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∷</m:t>
                      </m:r>
                      <m:r>
                        <a:rPr lang="en-US" sz="2800" i="1" dirty="0" smtClean="0">
                          <a:latin typeface="Cambria Math"/>
                        </a:rPr>
                        <m:t>𝑡𝑖𝑚𝑒𝑜𝑢𝑡</m:t>
                      </m:r>
                      <m:r>
                        <a:rPr lang="en-US" sz="2800" b="0" i="1" dirty="0" smtClean="0">
                          <a:latin typeface="Cambria Math"/>
                        </a:rPr>
                        <m:t>→</m:t>
                      </m:r>
                      <m:r>
                        <a:rPr lang="en-US" sz="2800" i="1" dirty="0" err="1">
                          <a:latin typeface="Cambria Math"/>
                        </a:rPr>
                        <m:t>𝑔𝑢𝑎𝑟𝑑</m:t>
                      </m:r>
                      <m:r>
                        <a:rPr lang="en-US" sz="2800" b="0" i="1" dirty="0" smtClean="0">
                          <a:latin typeface="Cambria Math"/>
                        </a:rPr>
                        <m:t>!</m:t>
                      </m:r>
                      <m:r>
                        <a:rPr lang="en-US" sz="2800" i="1" dirty="0" err="1">
                          <a:latin typeface="Cambria Math"/>
                        </a:rPr>
                        <m:t>𝑟𝑒𝑠𝑒𝑡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609600" indent="-609600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  </m:t>
                      </m:r>
                      <m:r>
                        <a:rPr lang="en-US" sz="2800" i="1" dirty="0" err="1">
                          <a:latin typeface="Cambria Math"/>
                        </a:rPr>
                        <m:t>𝑜𝑑</m:t>
                      </m:r>
                    </m:oMath>
                  </m:oMathPara>
                </a14:m>
                <a:endParaRPr lang="en-US" sz="2800" i="1" dirty="0" smtClean="0">
                  <a:latin typeface="Cambria Math"/>
                </a:endParaRPr>
              </a:p>
              <a:p>
                <a:pPr marL="609600" indent="-609600" algn="just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800" dirty="0"/>
              </a:p>
              <a:p>
                <a:pPr marL="609600" indent="-609600"/>
                <a:endParaRPr lang="en-US" sz="2800" dirty="0" smtClean="0"/>
              </a:p>
              <a:p>
                <a:pPr marL="609600" indent="-609600"/>
                <a:r>
                  <a:rPr lang="en-US" sz="2800" dirty="0" smtClean="0"/>
                  <a:t>Get </a:t>
                </a:r>
                <a:r>
                  <a:rPr lang="en-US" sz="2800" dirty="0"/>
                  <a:t>enabled when the entire system is deadlocked</a:t>
                </a:r>
              </a:p>
              <a:p>
                <a:pPr marL="609600" indent="-609600"/>
                <a:endParaRPr lang="en-US" sz="2800" dirty="0" smtClean="0"/>
              </a:p>
              <a:p>
                <a:pPr marL="609600" indent="-609600"/>
                <a:r>
                  <a:rPr lang="en-US" sz="2800" dirty="0" smtClean="0"/>
                  <a:t>No </a:t>
                </a:r>
                <a:r>
                  <a:rPr lang="en-US" sz="2800" dirty="0"/>
                  <a:t>absolute timing considerations</a:t>
                </a:r>
              </a:p>
            </p:txBody>
          </p:sp>
        </mc:Choice>
        <mc:Fallback xmlns="">
          <p:sp>
            <p:nvSpPr>
              <p:cNvPr id="44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693" r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2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FIRSTCHAKI@GPOQGTZZRCIJINPU" val="4256"/>
  <p:tag name="FIRSTCHAKI@BJPTXTYZTFGJKKTU" val="4268"/>
</p:tagLst>
</file>

<file path=ppt/theme/theme1.xml><?xml version="1.0" encoding="utf-8"?>
<a:theme xmlns:a="http://schemas.openxmlformats.org/drawingml/2006/main" name="presentation-fullcolo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9933FF"/>
      </a:accent2>
      <a:accent3>
        <a:srgbClr val="FFFFFF"/>
      </a:accent3>
      <a:accent4>
        <a:srgbClr val="000000"/>
      </a:accent4>
      <a:accent5>
        <a:srgbClr val="AAB8FF"/>
      </a:accent5>
      <a:accent6>
        <a:srgbClr val="8A2DE7"/>
      </a:accent6>
      <a:hlink>
        <a:srgbClr val="3C4F82"/>
      </a:hlink>
      <a:folHlink>
        <a:srgbClr val="33CC33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5CA1FB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C4F82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presentation-fullcolor</Template>
  <TotalTime>5079</TotalTime>
  <Words>1192</Words>
  <Application>Microsoft Office PowerPoint</Application>
  <PresentationFormat>On-screen Show (4:3)</PresentationFormat>
  <Paragraphs>310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Symbol</vt:lpstr>
      <vt:lpstr>Times New Roman</vt:lpstr>
      <vt:lpstr>Calibri</vt:lpstr>
      <vt:lpstr>Times</vt:lpstr>
      <vt:lpstr>cmsy10</vt:lpstr>
      <vt:lpstr>Cambria Math</vt:lpstr>
      <vt:lpstr>Wingdings</vt:lpstr>
      <vt:lpstr>ＭＳ Ｐゴシック</vt:lpstr>
      <vt:lpstr>DejaVu Sans</vt:lpstr>
      <vt:lpstr>Lucida Console</vt:lpstr>
      <vt:lpstr>presentation-fullcolor</vt:lpstr>
      <vt:lpstr>Custom Design</vt:lpstr>
      <vt:lpstr>SPIN: Part 2</vt:lpstr>
      <vt:lpstr>Control flow</vt:lpstr>
      <vt:lpstr>Case selection</vt:lpstr>
      <vt:lpstr>Repetition</vt:lpstr>
      <vt:lpstr>Repetition</vt:lpstr>
      <vt:lpstr>Unconditional jumps</vt:lpstr>
      <vt:lpstr>Procedures and Recursion</vt:lpstr>
      <vt:lpstr>PowerPoint Presentation</vt:lpstr>
      <vt:lpstr>Timeouts</vt:lpstr>
      <vt:lpstr>Assertions</vt:lpstr>
      <vt:lpstr>PowerPoint Presentation</vt:lpstr>
      <vt:lpstr>LTL model checking</vt:lpstr>
      <vt:lpstr>What Spin does</vt:lpstr>
      <vt:lpstr>LTL syntax in SPIN</vt:lpstr>
      <vt:lpstr>PowerPoint Presentation</vt:lpstr>
      <vt:lpstr>Peterson’s Algorithm in SPIN</vt:lpstr>
      <vt:lpstr>Peterson’s Algorithm in SPIN</vt:lpstr>
      <vt:lpstr>Peterson’s Algorithm in SPIN</vt:lpstr>
      <vt:lpstr>Peterson’s Algorithm in SPIN</vt:lpstr>
      <vt:lpstr>PowerPoint Presentation</vt:lpstr>
      <vt:lpstr>Modeling in SPIN</vt:lpstr>
      <vt:lpstr>Dining Philosophers</vt:lpstr>
      <vt:lpstr>Modeling in SPIN</vt:lpstr>
      <vt:lpstr>References</vt:lpstr>
      <vt:lpstr>Questions?</vt:lpstr>
    </vt:vector>
  </TitlesOfParts>
  <Company>Software Engineering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Presentation (Full Color): Preformatted Design and Template Items </dc:title>
  <dc:creator>Sagar Chaki</dc:creator>
  <cp:lastModifiedBy>chaki</cp:lastModifiedBy>
  <cp:revision>1020</cp:revision>
  <cp:lastPrinted>2006-06-21T20:45:34Z</cp:lastPrinted>
  <dcterms:created xsi:type="dcterms:W3CDTF">2011-08-15T14:20:31Z</dcterms:created>
  <dcterms:modified xsi:type="dcterms:W3CDTF">2014-04-23T17:53:15Z</dcterms:modified>
</cp:coreProperties>
</file>