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256" r:id="rId3"/>
    <p:sldId id="384" r:id="rId4"/>
    <p:sldId id="387" r:id="rId5"/>
    <p:sldId id="391" r:id="rId6"/>
    <p:sldId id="392" r:id="rId7"/>
    <p:sldId id="394" r:id="rId8"/>
    <p:sldId id="395" r:id="rId9"/>
    <p:sldId id="397" r:id="rId10"/>
    <p:sldId id="398" r:id="rId11"/>
    <p:sldId id="399" r:id="rId12"/>
    <p:sldId id="400" r:id="rId13"/>
    <p:sldId id="401" r:id="rId14"/>
    <p:sldId id="403" r:id="rId15"/>
    <p:sldId id="429" r:id="rId16"/>
    <p:sldId id="404" r:id="rId17"/>
    <p:sldId id="405" r:id="rId18"/>
    <p:sldId id="406" r:id="rId19"/>
    <p:sldId id="407" r:id="rId20"/>
    <p:sldId id="408" r:id="rId21"/>
    <p:sldId id="409" r:id="rId22"/>
    <p:sldId id="412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279" r:id="rId3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ＭＳ Ｐゴシック" panose="020B0600070205080204" pitchFamily="34" charset="-128"/>
      <p:regular r:id="rId47"/>
    </p:embeddedFont>
    <p:embeddedFont>
      <p:font typeface="cmsy10" panose="020B0604020202020204"/>
      <p:regular r:id="rId48"/>
    </p:embeddedFont>
  </p:embeddedFontLst>
  <p:custDataLst>
    <p:tags r:id="rId49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1FB"/>
    <a:srgbClr val="B2CCE5"/>
    <a:srgbClr val="3C4F82"/>
    <a:srgbClr val="777777"/>
    <a:srgbClr val="8BADE5"/>
    <a:srgbClr val="B3C2D7"/>
    <a:srgbClr val="33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0543" autoAdjust="0"/>
    <p:restoredTop sz="92282" autoAdjust="0"/>
  </p:normalViewPr>
  <p:slideViewPr>
    <p:cSldViewPr>
      <p:cViewPr varScale="1">
        <p:scale>
          <a:sx n="82" d="100"/>
          <a:sy n="82" d="100"/>
        </p:scale>
        <p:origin x="-1068" y="-84"/>
      </p:cViewPr>
      <p:guideLst>
        <p:guide orient="horz" pos="288"/>
        <p:guide orient="horz" pos="3744"/>
        <p:guide orient="horz" pos="960"/>
        <p:guide orient="horz" pos="720"/>
        <p:guide pos="33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38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293995" y="9018460"/>
            <a:ext cx="2250831" cy="4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796" tIns="0" rIns="19796" bIns="0" anchor="b"/>
          <a:lstStyle/>
          <a:p>
            <a:pPr algn="r" defTabSz="994038">
              <a:lnSpc>
                <a:spcPct val="89000"/>
              </a:lnSpc>
              <a:spcBef>
                <a:spcPct val="40000"/>
              </a:spcBef>
            </a:pPr>
            <a:r>
              <a:rPr lang="en-US" sz="900" b="0" dirty="0"/>
              <a:t>© </a:t>
            </a:r>
            <a:r>
              <a:rPr lang="en-US" sz="900" b="0" dirty="0" smtClean="0"/>
              <a:t>2011 Carnegie </a:t>
            </a:r>
            <a:r>
              <a:rPr lang="en-US" sz="900" b="0" dirty="0"/>
              <a:t>Mellon University</a:t>
            </a:r>
          </a:p>
          <a:p>
            <a:pPr algn="l" defTabSz="994038">
              <a:lnSpc>
                <a:spcPct val="89000"/>
              </a:lnSpc>
              <a:spcBef>
                <a:spcPct val="40000"/>
              </a:spcBef>
            </a:pPr>
            <a:r>
              <a:rPr lang="en-US" sz="800" b="0" i="1" dirty="0">
                <a:latin typeface="Times New Roman" pitchFamily="18" charset="0"/>
              </a:rPr>
              <a:t>  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6801737" y="9165383"/>
            <a:ext cx="353690" cy="2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381" tIns="46190" rIns="92381" bIns="46190">
            <a:spAutoFit/>
          </a:bodyPr>
          <a:lstStyle/>
          <a:p>
            <a:pPr defTabSz="944170" eaLnBrk="0" hangingPunct="0">
              <a:lnSpc>
                <a:spcPct val="90000"/>
              </a:lnSpc>
              <a:spcBef>
                <a:spcPct val="0"/>
              </a:spcBef>
            </a:pPr>
            <a:fld id="{AC363E17-291A-4AC6-942A-2CC827AAF43E}" type="slidenum">
              <a:rPr lang="en-US" sz="1000"/>
              <a:pPr defTabSz="944170" eaLnBrk="0" hangingPunct="0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000" dirty="0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241161" y="9046523"/>
            <a:ext cx="68328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5747" tIns="47873" rIns="95747" bIns="47873" anchor="ctr">
            <a:spAutoFit/>
          </a:bodyPr>
          <a:lstStyle/>
          <a:p>
            <a:endParaRPr lang="en-US"/>
          </a:p>
        </p:txBody>
      </p:sp>
      <p:pic>
        <p:nvPicPr>
          <p:cNvPr id="46103" name="Picture 23" descr="SEI_CMU_1Line_B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55" y="9145573"/>
            <a:ext cx="3932255" cy="231115"/>
          </a:xfrm>
          <a:prstGeom prst="rect">
            <a:avLst/>
          </a:prstGeom>
          <a:noFill/>
        </p:spPr>
      </p:pic>
      <p:sp>
        <p:nvSpPr>
          <p:cNvPr id="46104" name="Rectangle 2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04576" y="308706"/>
            <a:ext cx="2852057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94038">
              <a:lnSpc>
                <a:spcPct val="90000"/>
              </a:lnSpc>
              <a:defRPr sz="900"/>
            </a:lvl1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955" y="308706"/>
            <a:ext cx="2852058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t" anchorCtr="0" compatLnSpc="1">
            <a:prstTxWarp prst="textNoShape">
              <a:avLst/>
            </a:prstTxWarp>
          </a:bodyPr>
          <a:lstStyle>
            <a:lvl1pPr algn="r" defTabSz="994038" eaLnBrk="0" hangingPunct="0">
              <a:spcBef>
                <a:spcPct val="0"/>
              </a:spcBef>
              <a:defRPr sz="1000" b="0"/>
            </a:lvl1pPr>
          </a:lstStyle>
          <a:p>
            <a:fld id="{CAB69371-DCFD-464A-8AB5-7F64F0E06424}" type="datetime1">
              <a:rPr lang="en-US"/>
              <a:pPr/>
              <a:t>4/21/2014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1230"/>
            <a:ext cx="5365820" cy="431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293995" y="9018460"/>
            <a:ext cx="2250831" cy="4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796" tIns="0" rIns="19796" bIns="0" anchor="b"/>
          <a:lstStyle/>
          <a:p>
            <a:pPr algn="r" defTabSz="994038">
              <a:lnSpc>
                <a:spcPct val="89000"/>
              </a:lnSpc>
              <a:spcBef>
                <a:spcPct val="40000"/>
              </a:spcBef>
            </a:pPr>
            <a:r>
              <a:rPr lang="en-US" sz="900" b="0" dirty="0"/>
              <a:t>© </a:t>
            </a:r>
            <a:r>
              <a:rPr lang="en-US" sz="900" b="0" dirty="0" smtClean="0"/>
              <a:t>2011 Carnegie </a:t>
            </a:r>
            <a:r>
              <a:rPr lang="en-US" sz="900" b="0" dirty="0"/>
              <a:t>Mellon University</a:t>
            </a:r>
          </a:p>
          <a:p>
            <a:pPr algn="l" defTabSz="994038">
              <a:lnSpc>
                <a:spcPct val="89000"/>
              </a:lnSpc>
              <a:spcBef>
                <a:spcPct val="40000"/>
              </a:spcBef>
            </a:pPr>
            <a:r>
              <a:rPr lang="en-US" sz="800" b="0" i="1" dirty="0">
                <a:latin typeface="Times New Roman" pitchFamily="18" charset="0"/>
              </a:rPr>
              <a:t>  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801737" y="9165383"/>
            <a:ext cx="353690" cy="2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381" tIns="46190" rIns="92381" bIns="46190">
            <a:spAutoFit/>
          </a:bodyPr>
          <a:lstStyle/>
          <a:p>
            <a:pPr defTabSz="944170" eaLnBrk="0" hangingPunct="0">
              <a:lnSpc>
                <a:spcPct val="90000"/>
              </a:lnSpc>
              <a:spcBef>
                <a:spcPct val="0"/>
              </a:spcBef>
            </a:pPr>
            <a:fld id="{96682DAF-BC0D-4CE6-B4F0-24EEC6997256}" type="slidenum">
              <a:rPr lang="en-US" sz="1000"/>
              <a:pPr defTabSz="944170" eaLnBrk="0" hangingPunct="0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000" dirty="0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241161" y="9046523"/>
            <a:ext cx="68328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5747" tIns="47873" rIns="95747" bIns="47873" anchor="ctr">
            <a:spAutoFit/>
          </a:bodyPr>
          <a:lstStyle/>
          <a:p>
            <a:endParaRPr lang="en-US"/>
          </a:p>
        </p:txBody>
      </p:sp>
      <p:pic>
        <p:nvPicPr>
          <p:cNvPr id="7191" name="Picture 23" descr="SEI_CMU_1Line_B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55" y="9145573"/>
            <a:ext cx="3932255" cy="231115"/>
          </a:xfrm>
          <a:prstGeom prst="rect">
            <a:avLst/>
          </a:prstGeom>
          <a:noFill/>
        </p:spPr>
      </p:pic>
      <p:sp>
        <p:nvSpPr>
          <p:cNvPr id="7192" name="Rectangle 2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04576" y="308706"/>
            <a:ext cx="2852057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94038">
              <a:lnSpc>
                <a:spcPct val="90000"/>
              </a:lnSpc>
              <a:defRPr sz="900"/>
            </a:lvl1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955" y="308706"/>
            <a:ext cx="2852058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t" anchorCtr="0" compatLnSpc="1">
            <a:prstTxWarp prst="textNoShape">
              <a:avLst/>
            </a:prstTxWarp>
          </a:bodyPr>
          <a:lstStyle>
            <a:lvl1pPr algn="r" defTabSz="994038" eaLnBrk="0" hangingPunct="0">
              <a:spcBef>
                <a:spcPct val="0"/>
              </a:spcBef>
              <a:defRPr sz="1000" b="0"/>
            </a:lvl1pPr>
          </a:lstStyle>
          <a:p>
            <a:fld id="{454AB770-A45E-4881-B684-B36680350C26}" type="datetime1">
              <a:rPr lang="en-US"/>
              <a:pPr/>
              <a:t>4/21/2014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902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3429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6350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914400" algn="l" rtl="0" fontAlgn="base">
      <a:spcBef>
        <a:spcPct val="30000"/>
      </a:spcBef>
      <a:spcAft>
        <a:spcPct val="0"/>
      </a:spcAft>
      <a:buChar char="•"/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  <a:p>
            <a:r>
              <a:rPr lang="en-US" dirty="0" smtClean="0"/>
              <a:t>Software Engineering Institute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F348F5-97A1-4309-ADC6-A00DD72A5AB8}" type="datetime1">
              <a:rPr lang="en-US"/>
              <a:pPr/>
              <a:t>4/21/2014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67" indent="-239367"/>
            <a:r>
              <a:rPr lang="en-US" b="1" dirty="0"/>
              <a:t>Title Slide</a:t>
            </a:r>
          </a:p>
          <a:p>
            <a:pPr marL="718101" lvl="1" indent="-359051"/>
            <a:r>
              <a:rPr lang="en-US" dirty="0"/>
              <a:t>Title and Subtitle text blocks should not be moved from their position if at all possible.</a:t>
            </a:r>
          </a:p>
          <a:p>
            <a:pPr marL="239367" indent="-239367"/>
            <a:endParaRPr lang="en-US" dirty="0"/>
          </a:p>
          <a:p>
            <a:pPr marL="239367" indent="-239367"/>
            <a:endParaRPr lang="en-US" dirty="0"/>
          </a:p>
          <a:p>
            <a:pPr marL="239367" indent="-239367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  <a:p>
            <a:r>
              <a:rPr lang="en-US" dirty="0" smtClean="0"/>
              <a:t>Software Engineering Institute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14C061-06BC-4B45-90DB-3968B0D850B7}" type="datetime1">
              <a:rPr lang="en-US"/>
              <a:pPr/>
              <a:t>4/21/2014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3C4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4267200" y="2293938"/>
            <a:ext cx="4267200" cy="1143000"/>
          </a:xfrm>
        </p:spPr>
        <p:txBody>
          <a:bodyPr lIns="91428" tIns="45714" rIns="91428" bIns="45714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67200" y="3894138"/>
            <a:ext cx="4267200" cy="1751012"/>
          </a:xfrm>
        </p:spPr>
        <p:txBody>
          <a:bodyPr lIns="91428" tIns="45714" rIns="91428" bIns="45714"/>
          <a:lstStyle>
            <a:lvl1pPr>
              <a:spcAft>
                <a:spcPct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white">
          <a:xfrm>
            <a:off x="7210425" y="6408738"/>
            <a:ext cx="1665288" cy="2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428" bIns="45714">
            <a:spAutoFit/>
          </a:bodyPr>
          <a:lstStyle/>
          <a:p>
            <a:pPr algn="l" eaLnBrk="0" hangingPunct="0">
              <a:lnSpc>
                <a:spcPts val="1300"/>
              </a:lnSpc>
              <a:spcBef>
                <a:spcPct val="0"/>
              </a:spcBef>
            </a:pP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2011 </a:t>
            </a:r>
            <a:r>
              <a:rPr lang="en-US" sz="700" dirty="0">
                <a:solidFill>
                  <a:schemeClr val="bg1"/>
                </a:solidFill>
              </a:rPr>
              <a:t>Carnegie Mellon University</a:t>
            </a:r>
          </a:p>
        </p:txBody>
      </p:sp>
      <p:grpSp>
        <p:nvGrpSpPr>
          <p:cNvPr id="3121" name="Group 49"/>
          <p:cNvGrpSpPr>
            <a:grpSpLocks/>
          </p:cNvGrpSpPr>
          <p:nvPr userDrawn="1"/>
        </p:nvGrpSpPr>
        <p:grpSpPr bwMode="auto">
          <a:xfrm>
            <a:off x="26988" y="23813"/>
            <a:ext cx="4057650" cy="6094412"/>
            <a:chOff x="17" y="15"/>
            <a:chExt cx="2728" cy="3839"/>
          </a:xfrm>
        </p:grpSpPr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17" y="2179"/>
              <a:ext cx="1004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17" y="1011"/>
              <a:ext cx="409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17" y="2775"/>
              <a:ext cx="418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17" y="1591"/>
              <a:ext cx="1004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17" y="1216"/>
              <a:ext cx="2266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17" y="2383"/>
              <a:ext cx="227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17" y="1796"/>
              <a:ext cx="2728" cy="285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17" y="2979"/>
              <a:ext cx="1671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17" y="3570"/>
              <a:ext cx="1066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17" y="15"/>
              <a:ext cx="1084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17" y="611"/>
              <a:ext cx="1680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2" name="Picture 50" descr="SEI_CMU_1Lin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2275"/>
            <a:ext cx="20383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22275"/>
            <a:ext cx="59626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227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ltGray">
          <a:xfrm>
            <a:off x="6172200" y="6247268"/>
            <a:ext cx="2286000" cy="5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900" b="1" dirty="0" smtClean="0">
                <a:solidFill>
                  <a:schemeClr val="bg1"/>
                </a:solidFill>
              </a:rPr>
              <a:t>SPIN</a:t>
            </a:r>
            <a:r>
              <a:rPr lang="en-US" sz="900" b="1" baseline="0" dirty="0" smtClean="0">
                <a:solidFill>
                  <a:schemeClr val="bg1"/>
                </a:solidFill>
              </a:rPr>
              <a:t> – Part 1</a:t>
            </a:r>
            <a:endParaRPr lang="en-US" sz="900" b="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Sagar Chaki, </a:t>
            </a:r>
            <a:r>
              <a:rPr lang="en-US" sz="900" dirty="0" smtClean="0">
                <a:solidFill>
                  <a:schemeClr val="bg1"/>
                </a:solidFill>
              </a:rPr>
              <a:t>April</a:t>
            </a:r>
            <a:r>
              <a:rPr lang="en-US" sz="900" baseline="0" dirty="0" smtClean="0">
                <a:solidFill>
                  <a:schemeClr val="bg1"/>
                </a:solidFill>
              </a:rPr>
              <a:t> 21, 2014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099" name="Picture 75" descr="SEI_CMU_1Line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rgbClr val="72727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4" name="Rectangle 73"/>
          <p:cNvSpPr>
            <a:spLocks noChangeArrowheads="1"/>
          </p:cNvSpPr>
          <p:nvPr userDrawn="1"/>
        </p:nvSpPr>
        <p:spPr bwMode="ltGray">
          <a:xfrm>
            <a:off x="6172200" y="6247268"/>
            <a:ext cx="2286000" cy="5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900" b="1" dirty="0" smtClean="0">
                <a:solidFill>
                  <a:schemeClr val="bg1"/>
                </a:solidFill>
              </a:rPr>
              <a:t>Supervised</a:t>
            </a:r>
            <a:r>
              <a:rPr lang="en-US" sz="900" b="1" baseline="0" dirty="0" smtClean="0">
                <a:solidFill>
                  <a:schemeClr val="bg1"/>
                </a:solidFill>
              </a:rPr>
              <a:t> Learning for Provenance</a:t>
            </a:r>
            <a:endParaRPr lang="en-US" sz="900" b="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Chaki,</a:t>
            </a:r>
            <a:r>
              <a:rPr lang="en-US" sz="900" baseline="0" dirty="0" smtClean="0">
                <a:solidFill>
                  <a:schemeClr val="bg1"/>
                </a:solidFill>
              </a:rPr>
              <a:t> Cohen, Gurfinkel</a:t>
            </a:r>
            <a:r>
              <a:rPr lang="en-US" sz="900" dirty="0" smtClean="0">
                <a:solidFill>
                  <a:schemeClr val="bg1"/>
                </a:solidFill>
              </a:rPr>
              <a:t>, Aug</a:t>
            </a:r>
            <a:r>
              <a:rPr lang="en-US" sz="900" baseline="0" dirty="0" smtClean="0">
                <a:solidFill>
                  <a:schemeClr val="bg1"/>
                </a:solidFill>
              </a:rPr>
              <a:t> 22, 2011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5" name="Picture 75" descr="SEI_CMU_1Line_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m.bell-labs.com/cm/cs/what/spin/Man/Manual.html" TargetMode="External"/><Relationship Id="rId2" Type="http://schemas.openxmlformats.org/officeDocument/2006/relationships/hyperlink" Target="http://cm.bell-labs.com/cm/cs/what/sp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.bell-labs.com/cm/cs/what/spin/Man/Quick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haki@sei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4181475" y="5726113"/>
            <a:ext cx="1841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2293938"/>
            <a:ext cx="4267200" cy="430875"/>
          </a:xfrm>
        </p:spPr>
        <p:txBody>
          <a:bodyPr/>
          <a:lstStyle/>
          <a:p>
            <a:r>
              <a:rPr lang="en-US" dirty="0" smtClean="0"/>
              <a:t>SPIN: Part 1</a:t>
            </a:r>
            <a:endParaRPr lang="en-US" dirty="0"/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894138"/>
            <a:ext cx="4495800" cy="1744662"/>
          </a:xfrm>
        </p:spPr>
        <p:txBody>
          <a:bodyPr/>
          <a:lstStyle/>
          <a:p>
            <a:r>
              <a:rPr lang="en-US" sz="2000" dirty="0" smtClean="0"/>
              <a:t>15-414/614 Bug Catching: Automated Program Verification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Sagar</a:t>
            </a:r>
            <a:r>
              <a:rPr lang="en-US" sz="2000" dirty="0" smtClean="0"/>
              <a:t> </a:t>
            </a:r>
            <a:r>
              <a:rPr lang="en-US" sz="2000" dirty="0" err="1" smtClean="0"/>
              <a:t>Chaki</a:t>
            </a:r>
            <a:endParaRPr lang="en-US" sz="2000" dirty="0" smtClean="0"/>
          </a:p>
          <a:p>
            <a:r>
              <a:rPr lang="en-US" sz="2000" smtClean="0"/>
              <a:t>April 21, 2014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95400"/>
                <a:ext cx="4343400" cy="43434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= 2;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 {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== 1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→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= 3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{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– 1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95400"/>
                <a:ext cx="4343400" cy="4343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10200" y="2971800"/>
            <a:ext cx="24906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Only definitions. Need a “main” function to run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Instantiation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066800"/>
                <a:ext cx="4800600" cy="48006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2;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 {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== 1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→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= 3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{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– 1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i="1" dirty="0" smtClean="0">
                  <a:solidFill>
                    <a:srgbClr val="FF3300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𝑖𝑛𝑖𝑡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{ </m:t>
                      </m:r>
                      <m:r>
                        <a:rPr lang="en-US" sz="2400" i="1" dirty="0">
                          <a:solidFill>
                            <a:srgbClr val="FF3300"/>
                          </a:solidFill>
                          <a:latin typeface="Cambria Math"/>
                        </a:rPr>
                        <m:t>𝑟𝑢𝑛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(); </m:t>
                      </m:r>
                      <m:r>
                        <a:rPr lang="en-US" sz="2400" i="1" dirty="0">
                          <a:solidFill>
                            <a:srgbClr val="FF3300"/>
                          </a:solidFill>
                          <a:latin typeface="Cambria Math"/>
                        </a:rPr>
                        <m:t>𝑟𝑢𝑛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066800"/>
                <a:ext cx="48006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38901" y="2743200"/>
            <a:ext cx="26430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3300"/>
                </a:solidFill>
              </a:rPr>
              <a:t>run</a:t>
            </a:r>
            <a:r>
              <a:rPr lang="en-US" dirty="0" smtClean="0"/>
              <a:t> can be used </a:t>
            </a:r>
            <a:r>
              <a:rPr lang="en-US" dirty="0" smtClean="0"/>
              <a:t>anywhere. Dynamic </a:t>
            </a:r>
            <a:r>
              <a:rPr lang="en-US" dirty="0"/>
              <a:t>P</a:t>
            </a:r>
            <a:r>
              <a:rPr lang="en-US" dirty="0" smtClean="0"/>
              <a:t>rocess Creation.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Parameterization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95400"/>
                <a:ext cx="5105400" cy="43434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1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𝑏𝑦𝑡𝑒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;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𝑠h𝑜𝑟𝑡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dirty="0" err="1">
                              <a:latin typeface="Cambria Math"/>
                            </a:rPr>
                            <m:t>𝑓𝑜𝑜</m:t>
                          </m: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{ 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== 1 &amp;&amp;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 &gt; 0</m:t>
                          </m:r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→</m:t>
                    </m:r>
                    <m:r>
                      <a:rPr lang="en-US" sz="2400" i="1" dirty="0" smtClean="0">
                        <a:latin typeface="Cambria Math"/>
                      </a:rPr>
                      <m:t>𝑠𝑡𝑎𝑡𝑒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latin typeface="Cambria Math"/>
                      </a:rPr>
                      <m:t>𝑓𝑜𝑜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𝑖𝑛𝑖𝑡</m:t>
                      </m:r>
                      <m:r>
                        <a:rPr lang="en-US" sz="2400" i="1" dirty="0" smtClean="0">
                          <a:latin typeface="Cambria Math"/>
                        </a:rPr>
                        <m:t> { </m:t>
                      </m:r>
                      <m:r>
                        <a:rPr lang="en-US" sz="2400" i="1" dirty="0">
                          <a:latin typeface="Cambria Math"/>
                        </a:rPr>
                        <m:t>𝑟𝑢𝑛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(1,3); 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95400"/>
                <a:ext cx="5105400" cy="4343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91199" y="2743200"/>
            <a:ext cx="30942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arrays or processes cannot be passed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Condition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1524000"/>
                <a:ext cx="3048000" cy="34290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1;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i="1" dirty="0" smtClean="0">
                          <a:latin typeface="Cambria Math"/>
                        </a:rPr>
                        <m:t> + 1;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a:rPr lang="en-US" sz="240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1524000"/>
                <a:ext cx="3048000" cy="3429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gray">
              <a:xfrm>
                <a:off x="4495800" y="1600200"/>
                <a:ext cx="3581400" cy="3276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SzPct val="70000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4163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•"/>
                  <a:defRPr>
                    <a:solidFill>
                      <a:srgbClr val="3C4F82"/>
                    </a:solidFill>
                    <a:latin typeface="+mn-lt"/>
                  </a:defRPr>
                </a:lvl2pPr>
                <a:lvl3pPr marL="576263" indent="-179388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3C4F82"/>
                    </a:solidFill>
                    <a:latin typeface="+mn-lt"/>
                  </a:defRPr>
                </a:lvl3pPr>
                <a:lvl4pPr marL="858838" indent="-168275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har char="•"/>
                  <a:defRPr>
                    <a:solidFill>
                      <a:srgbClr val="727272"/>
                    </a:solidFill>
                    <a:latin typeface="+mn-lt"/>
                  </a:defRPr>
                </a:lvl4pPr>
                <a:lvl5pPr marL="11430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727272"/>
                    </a:solidFill>
                    <a:latin typeface="+mn-lt"/>
                  </a:defRPr>
                </a:lvl5pPr>
                <a:lvl6pPr marL="16002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727272"/>
                    </a:solidFill>
                    <a:latin typeface="+mn-lt"/>
                  </a:defRPr>
                </a:lvl6pPr>
                <a:lvl7pPr marL="20574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727272"/>
                    </a:solidFill>
                    <a:latin typeface="+mn-lt"/>
                  </a:defRPr>
                </a:lvl7pPr>
                <a:lvl8pPr marL="25146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727272"/>
                    </a:solidFill>
                    <a:latin typeface="+mn-lt"/>
                  </a:defRPr>
                </a:lvl8pPr>
                <a:lvl9pPr marL="29718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rgbClr val="727272"/>
                    </a:solidFill>
                    <a:latin typeface="+mn-lt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kern="0" dirty="0">
                          <a:latin typeface="Cambria Math"/>
                        </a:rPr>
                        <m:t>𝐵</m:t>
                      </m:r>
                      <m:r>
                        <a:rPr lang="en-US" sz="2400" b="0" i="1" kern="0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   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=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   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=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+ 2;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   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=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𝑖𝑛𝑖𝑡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{ </m:t>
                      </m:r>
                      <m:r>
                        <a:rPr lang="en-US" sz="2400" b="0" i="1" kern="0" dirty="0">
                          <a:latin typeface="Cambria Math"/>
                        </a:rPr>
                        <m:t>𝑟𝑢𝑛</m:t>
                      </m:r>
                      <m:r>
                        <a:rPr lang="en-US" sz="2400" b="0" i="1" kern="0" dirty="0">
                          <a:latin typeface="Cambria Math"/>
                        </a:rPr>
                        <m:t> </m:t>
                      </m:r>
                      <m:r>
                        <a:rPr lang="en-US" sz="2400" b="0" i="1" kern="0" dirty="0">
                          <a:latin typeface="Cambria Math"/>
                        </a:rPr>
                        <m:t>𝐴</m:t>
                      </m:r>
                      <m:r>
                        <a:rPr lang="en-US" sz="2400" b="0" i="1" kern="0" dirty="0">
                          <a:latin typeface="Cambria Math"/>
                        </a:rPr>
                        <m:t>(); </m:t>
                      </m:r>
                      <m:r>
                        <a:rPr lang="en-US" sz="2400" b="0" i="1" kern="0" dirty="0">
                          <a:latin typeface="Cambria Math"/>
                        </a:rPr>
                        <m:t>𝑟𝑢𝑛</m:t>
                      </m:r>
                      <m:r>
                        <a:rPr lang="en-US" sz="2400" b="0" i="1" kern="0" dirty="0">
                          <a:latin typeface="Cambria Math"/>
                        </a:rPr>
                        <m:t> </m:t>
                      </m:r>
                      <m:r>
                        <a:rPr lang="en-US" sz="2400" b="0" i="1" kern="0" dirty="0">
                          <a:latin typeface="Cambria Math"/>
                        </a:rPr>
                        <m:t>𝐵</m:t>
                      </m:r>
                      <m:r>
                        <a:rPr lang="en-US" sz="2400" b="0" i="1" kern="0" dirty="0">
                          <a:latin typeface="Cambria Math"/>
                        </a:rPr>
                        <m:t>() }</m:t>
                      </m:r>
                    </m:oMath>
                  </m:oMathPara>
                </a14:m>
                <a:endParaRPr lang="en-US" sz="2400" b="0" kern="0" dirty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495800" y="1600200"/>
                <a:ext cx="3581400" cy="3276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47800" y="1066800"/>
                <a:ext cx="5715000" cy="48768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2;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== 1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→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𝑠𝑡𝑎𝑡𝑒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 == 1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→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𝑖𝑛𝑖𝑡</m:t>
                      </m:r>
                      <m:r>
                        <a:rPr lang="en-US" sz="2400" i="1" dirty="0" smtClean="0">
                          <a:latin typeface="Cambria Math"/>
                        </a:rPr>
                        <m:t> { </m:t>
                      </m:r>
                      <m:r>
                        <a:rPr lang="en-US" sz="2400" i="1" dirty="0">
                          <a:latin typeface="Cambria Math"/>
                        </a:rPr>
                        <m:t>𝑟𝑢𝑛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(); </m:t>
                      </m:r>
                      <m:r>
                        <a:rPr lang="en-US" sz="2400" i="1" dirty="0">
                          <a:latin typeface="Cambria Math"/>
                        </a:rPr>
                        <m:t>𝑟𝑢𝑛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7800" y="1066800"/>
                <a:ext cx="5715000" cy="4876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3124200" cy="34290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𝑏𝑦𝑡𝑒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i="1" dirty="0" smtClean="0">
                          <a:latin typeface="Cambria Math"/>
                        </a:rPr>
                        <m:t> = 1;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  </m:t>
                      </m:r>
                      <m:r>
                        <a:rPr lang="en-US" i="1" dirty="0" smtClean="0">
                          <a:latin typeface="Cambria Math"/>
                        </a:rPr>
                        <m:t>𝑎𝑡𝑜𝑚𝑖𝑐</m:t>
                      </m:r>
                      <m:r>
                        <a:rPr lang="en-US" i="1" dirty="0" smtClean="0">
                          <a:latin typeface="Cambria Math"/>
                        </a:rPr>
                        <m:t> {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𝑏𝑦𝑡𝑒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 + 1;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  }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3124200" cy="3429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gray">
              <a:xfrm>
                <a:off x="4953000" y="1371600"/>
                <a:ext cx="3238500" cy="3429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𝑝𝑟𝑜𝑐𝑡𝑦𝑝𝑒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() {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𝑎𝑡𝑜𝑚𝑖𝑐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{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   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𝑏𝑦𝑡𝑒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𝑠𝑡𝑎𝑡𝑒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   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+ 2;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   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𝑠𝑡𝑎𝑡𝑒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}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}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𝑖𝑛𝑖𝑡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{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𝑟𝑢𝑛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();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𝑟𝑢𝑛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() }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53000" y="1371600"/>
                <a:ext cx="3238500" cy="3429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passing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Channel declaration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𝑐h𝑎𝑛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𝑞𝑛𝑎𝑚𝑒</m:t>
                    </m:r>
                    <m:r>
                      <a:rPr lang="en-US" sz="2400" i="1" dirty="0">
                        <a:latin typeface="Cambria Math"/>
                      </a:rPr>
                      <m:t> = [16] </m:t>
                    </m:r>
                    <m:r>
                      <a:rPr lang="en-US" sz="2400" i="1" dirty="0">
                        <a:latin typeface="Cambria Math"/>
                      </a:rPr>
                      <m:t>𝑜𝑓</m:t>
                    </m:r>
                    <m:r>
                      <a:rPr lang="en-US" sz="2400" i="1" dirty="0">
                        <a:latin typeface="Cambria Math"/>
                      </a:rPr>
                      <m:t> {</m:t>
                    </m:r>
                    <m:r>
                      <a:rPr lang="en-US" sz="2400" i="1" dirty="0">
                        <a:latin typeface="Cambria Math"/>
                      </a:rPr>
                      <m:t>𝑠h𝑜𝑟𝑡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𝑐h𝑎𝑛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𝑞𝑛𝑎𝑚𝑒</m:t>
                    </m:r>
                    <m:r>
                      <a:rPr lang="en-US" sz="2400" i="1" dirty="0">
                        <a:latin typeface="Cambria Math"/>
                      </a:rPr>
                      <m:t> = [5] </m:t>
                    </m:r>
                    <m:r>
                      <a:rPr lang="en-US" sz="2400" i="1" dirty="0">
                        <a:latin typeface="Cambria Math"/>
                      </a:rPr>
                      <m:t>𝑜𝑓</m:t>
                    </m:r>
                    <m:r>
                      <a:rPr lang="en-US" sz="2400" i="1" dirty="0">
                        <a:latin typeface="Cambria Math"/>
                      </a:rPr>
                      <m:t> {</m:t>
                    </m:r>
                    <m:r>
                      <a:rPr lang="en-US" sz="2400" i="1" dirty="0" err="1">
                        <a:latin typeface="Cambria Math"/>
                      </a:rPr>
                      <m:t>𝑏𝑦𝑡𝑒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𝑖𝑛𝑡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𝑐h𝑎𝑛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𝑠h𝑜𝑟𝑡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Sending </a:t>
                </a:r>
                <a:r>
                  <a:rPr lang="en-US" sz="2800" dirty="0"/>
                  <a:t>messages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𝑞𝑛𝑎𝑚𝑒</m:t>
                    </m:r>
                    <m:r>
                      <a:rPr lang="en-US" sz="2400" i="1" dirty="0" smtClean="0">
                        <a:latin typeface="Cambria Math"/>
                      </a:rPr>
                      <m:t>!</m:t>
                    </m:r>
                    <m:r>
                      <a:rPr lang="en-US" sz="2400" i="1" dirty="0" smtClean="0">
                        <a:latin typeface="Cambria Math"/>
                      </a:rPr>
                      <m:t>𝑒𝑥𝑝𝑟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𝑞𝑛𝑎𝑚𝑒</m:t>
                    </m:r>
                    <m:r>
                      <a:rPr lang="en-US" sz="2400" i="1" dirty="0" smtClean="0">
                        <a:latin typeface="Cambria Math"/>
                      </a:rPr>
                      <m:t>!</m:t>
                    </m:r>
                    <m:r>
                      <a:rPr lang="en-US" sz="2400" i="1" dirty="0" smtClean="0">
                        <a:latin typeface="Cambria Math"/>
                      </a:rPr>
                      <m:t>𝑒𝑥𝑝𝑟</m:t>
                    </m:r>
                    <m:r>
                      <a:rPr lang="en-US" sz="2400" i="1" dirty="0" smtClean="0">
                        <a:latin typeface="Cambria Math"/>
                      </a:rPr>
                      <m:t>1,</m:t>
                    </m:r>
                    <m:r>
                      <a:rPr lang="en-US" sz="2400" i="1" dirty="0" smtClean="0">
                        <a:latin typeface="Cambria Math"/>
                      </a:rPr>
                      <m:t>𝑒𝑥𝑝𝑟</m:t>
                    </m:r>
                    <m:r>
                      <a:rPr lang="en-US" sz="2400" i="1" dirty="0" smtClean="0">
                        <a:latin typeface="Cambria Math"/>
                      </a:rPr>
                      <m:t>2,</m:t>
                    </m:r>
                    <m:r>
                      <a:rPr lang="en-US" sz="2400" i="1" dirty="0" smtClean="0">
                        <a:latin typeface="Cambria Math"/>
                      </a:rPr>
                      <m:t>𝑒𝑥𝑝𝑟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Receiving </a:t>
                </a:r>
                <a:r>
                  <a:rPr lang="en-US" sz="2800" dirty="0"/>
                  <a:t>messages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𝑞𝑛𝑎𝑚𝑒</m:t>
                    </m:r>
                    <m:r>
                      <a:rPr lang="en-US" sz="2400" i="1" dirty="0" smtClean="0">
                        <a:latin typeface="Cambria Math"/>
                      </a:rPr>
                      <m:t>?</m:t>
                    </m:r>
                    <m:r>
                      <a:rPr lang="en-US" sz="2400" i="1" dirty="0" smtClean="0">
                        <a:latin typeface="Cambria Math"/>
                      </a:rPr>
                      <m:t>𝑣𝑎𝑟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𝑞𝑛𝑎𝑚𝑒</m:t>
                    </m:r>
                    <m:r>
                      <a:rPr lang="en-US" sz="2400" i="1" dirty="0" smtClean="0">
                        <a:latin typeface="Cambria Math"/>
                      </a:rPr>
                      <m:t>?</m:t>
                    </m:r>
                    <m:r>
                      <a:rPr lang="en-US" sz="2400" i="1" dirty="0" smtClean="0">
                        <a:latin typeface="Cambria Math"/>
                      </a:rPr>
                      <m:t>𝑣𝑎𝑟</m:t>
                    </m:r>
                    <m:r>
                      <a:rPr lang="en-US" sz="2400" i="1" dirty="0" smtClean="0">
                        <a:latin typeface="Cambria Math"/>
                      </a:rPr>
                      <m:t>1,</m:t>
                    </m:r>
                    <m:r>
                      <a:rPr lang="en-US" sz="2400" i="1" dirty="0" smtClean="0">
                        <a:latin typeface="Cambria Math"/>
                      </a:rPr>
                      <m:t>𝑣𝑎𝑟</m:t>
                    </m:r>
                    <m:r>
                      <a:rPr lang="en-US" sz="2400" i="1" dirty="0" smtClean="0">
                        <a:latin typeface="Cambria Math"/>
                      </a:rPr>
                      <m:t>2,</m:t>
                    </m:r>
                    <m:r>
                      <a:rPr lang="en-US" sz="2400" i="1" dirty="0" smtClean="0">
                        <a:latin typeface="Cambria Math"/>
                      </a:rPr>
                      <m:t>𝑣𝑎𝑟</m:t>
                    </m:r>
                    <m:r>
                      <a:rPr lang="en-US" sz="2400" i="1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693" t="-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passing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More parameters sent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 parameters dropped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More </a:t>
            </a:r>
            <a:r>
              <a:rPr lang="en-US" sz="2400" dirty="0"/>
              <a:t>parameters received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 parameters undefined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Fewer </a:t>
            </a:r>
            <a:r>
              <a:rPr lang="en-US" sz="2400" dirty="0"/>
              <a:t>parameters sent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 parameters undefined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Fewer </a:t>
            </a:r>
            <a:r>
              <a:rPr lang="en-US" sz="2400" dirty="0"/>
              <a:t>parameters received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 parameters dropped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gray">
              <a:xfrm>
                <a:off x="4953000" y="914400"/>
                <a:ext cx="3048000" cy="4621192"/>
              </a:xfrm>
              <a:prstGeom prst="rect">
                <a:avLst/>
              </a:prstGeom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SzPct val="70000"/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84163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76263" indent="-179388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858838" indent="-168275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5146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9718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</a:rPr>
                        <m:t>𝑐h𝑎𝑛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𝑞</m:t>
                      </m:r>
                      <m:r>
                        <a:rPr lang="en-US" sz="2400" b="0" i="1" kern="0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b="0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kern="0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kern="0" dirty="0" smtClean="0">
                        <a:latin typeface="Cambria Math"/>
                      </a:rPr>
                      <m:t>𝑜𝑓</m:t>
                    </m:r>
                    <m:r>
                      <a:rPr lang="en-US" sz="2400" b="0" i="1" kern="0" dirty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kern="0" dirty="0" smtClean="0">
                            <a:latin typeface="Cambria Math"/>
                          </a:rPr>
                          <m:t>𝑠h𝑜𝑟𝑡</m:t>
                        </m:r>
                        <m:r>
                          <a:rPr lang="en-US" sz="2400" b="0" i="1" kern="0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kern="0" dirty="0" smtClean="0">
                            <a:latin typeface="Cambria Math"/>
                          </a:rPr>
                          <m:t>𝑏𝑦𝑡𝑒</m:t>
                        </m:r>
                      </m:e>
                    </m:d>
                  </m:oMath>
                </a14:m>
                <a:endParaRPr lang="en-US" sz="2400" b="0" kern="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𝑠h𝑜𝑟𝑡</m:t>
                      </m:r>
                      <m:r>
                        <a:rPr lang="en-US" sz="2400" b="0" i="1" kern="0" smtClean="0">
                          <a:latin typeface="Cambria Math"/>
                        </a:rPr>
                        <m:t> </m:t>
                      </m:r>
                      <m:r>
                        <a:rPr lang="en-US" sz="2400" b="0" i="1" kern="0" smtClean="0">
                          <a:latin typeface="Cambria Math"/>
                        </a:rPr>
                        <m:t>𝑥</m:t>
                      </m:r>
                      <m:r>
                        <a:rPr lang="en-US" sz="2400" b="0" i="0" kern="0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2400" b="0" i="0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𝑏𝑦𝑡𝑒</m:t>
                      </m:r>
                      <m:r>
                        <a:rPr lang="en-US" sz="2400" b="0" i="1" kern="0" smtClean="0">
                          <a:latin typeface="Cambria Math"/>
                        </a:rPr>
                        <m:t> </m:t>
                      </m:r>
                      <m:r>
                        <a:rPr lang="en-US" sz="2400" b="0" i="1" kern="0" smtClean="0">
                          <a:latin typeface="Cambria Math"/>
                        </a:rPr>
                        <m:t>𝑦</m:t>
                      </m:r>
                      <m:r>
                        <a:rPr lang="en-US" sz="2400" b="0" i="1" kern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kern="0" dirty="0" smtClean="0"/>
              </a:p>
              <a:p>
                <a:pPr>
                  <a:buFont typeface="Wingdings" pitchFamily="2" charset="2"/>
                  <a:buNone/>
                </a:pPr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𝑞</m:t>
                      </m:r>
                      <m:r>
                        <a:rPr lang="en-US" sz="2400" b="0" i="1" kern="0" smtClean="0">
                          <a:latin typeface="Cambria Math"/>
                        </a:rPr>
                        <m:t>!1,2</m:t>
                      </m:r>
                    </m:oMath>
                  </m:oMathPara>
                </a14:m>
                <a:endParaRPr lang="en-US" sz="2400" b="0" kern="0" dirty="0" smtClean="0"/>
              </a:p>
              <a:p>
                <a:pPr>
                  <a:buFont typeface="Wingdings" pitchFamily="2" charset="2"/>
                  <a:buNone/>
                </a:pPr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𝑞</m:t>
                      </m:r>
                      <m:r>
                        <a:rPr lang="en-US" sz="2400" b="0" i="1" kern="0" smtClean="0">
                          <a:latin typeface="Cambria Math"/>
                        </a:rPr>
                        <m:t>?</m:t>
                      </m:r>
                      <m:r>
                        <a:rPr lang="en-US" sz="2400" b="0" i="1" kern="0" smtClean="0">
                          <a:latin typeface="Cambria Math"/>
                        </a:rPr>
                        <m:t>𝑥</m:t>
                      </m:r>
                      <m:r>
                        <a:rPr lang="en-US" sz="2400" b="0" i="1" kern="0" smtClean="0">
                          <a:latin typeface="Cambria Math"/>
                        </a:rPr>
                        <m:t>,</m:t>
                      </m:r>
                      <m:r>
                        <a:rPr lang="en-US" sz="2400" b="0" i="1" kern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b="0" kern="0" dirty="0" smtClean="0"/>
              </a:p>
              <a:p>
                <a:pPr>
                  <a:buFont typeface="Wingdings" pitchFamily="2" charset="2"/>
                  <a:buNone/>
                </a:pPr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𝑞</m:t>
                      </m:r>
                      <m:r>
                        <a:rPr lang="en-US" sz="2400" b="0" i="1" kern="0" smtClean="0">
                          <a:latin typeface="Cambria Math"/>
                        </a:rPr>
                        <m:t>!3</m:t>
                      </m:r>
                    </m:oMath>
                  </m:oMathPara>
                </a14:m>
                <a:endParaRPr lang="en-US" sz="2400" b="0" kern="0" dirty="0" smtClean="0"/>
              </a:p>
              <a:p>
                <a:pPr>
                  <a:buFont typeface="Wingdings" pitchFamily="2" charset="2"/>
                  <a:buNone/>
                </a:pPr>
                <a:endParaRPr lang="en-US" sz="24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latin typeface="Cambria Math"/>
                        </a:rPr>
                        <m:t>𝑞</m:t>
                      </m:r>
                      <m:r>
                        <a:rPr lang="en-US" sz="2400" b="0" i="1" kern="0" smtClean="0">
                          <a:latin typeface="Cambria Math"/>
                        </a:rPr>
                        <m:t>?</m:t>
                      </m:r>
                      <m:r>
                        <a:rPr lang="en-US" sz="2400" b="0" i="1" kern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b="0" kern="0" dirty="0" smtClean="0"/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53000" y="914400"/>
                <a:ext cx="3048000" cy="46211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4419600" cy="42672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𝑐h𝑎𝑛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𝑥</m:t>
                      </m:r>
                      <m:r>
                        <a:rPr lang="en-US" sz="2400" i="1" dirty="0">
                          <a:latin typeface="Cambria Math"/>
                        </a:rPr>
                        <m:t> = [1] </m:t>
                      </m:r>
                      <m:r>
                        <a:rPr lang="en-US" sz="2400" i="1" dirty="0">
                          <a:latin typeface="Cambria Math"/>
                        </a:rPr>
                        <m:t>𝑜𝑓</m:t>
                      </m:r>
                      <m:r>
                        <a:rPr lang="en-US" sz="2400" i="1" dirty="0">
                          <a:latin typeface="Cambria Math"/>
                        </a:rPr>
                        <m:t> {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err="1" smtClean="0">
                          <a:latin typeface="Cambria Math"/>
                        </a:rPr>
                        <m:t>,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};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𝑐h𝑎𝑛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 = [1] </m:t>
                      </m:r>
                      <m:r>
                        <a:rPr lang="en-US" sz="2400" i="1" dirty="0">
                          <a:latin typeface="Cambria Math"/>
                        </a:rPr>
                        <m:t>𝑜𝑓</m:t>
                      </m:r>
                      <m:r>
                        <a:rPr lang="en-US" sz="2400" i="1" dirty="0">
                          <a:latin typeface="Cambria Math"/>
                        </a:rPr>
                        <m:t> {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err="1" smtClean="0">
                          <a:latin typeface="Cambria Math"/>
                        </a:rPr>
                        <m:t>,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};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𝐴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𝑝</m:t>
                      </m:r>
                      <m:r>
                        <a:rPr lang="en-US" sz="2400" i="1" dirty="0">
                          <a:latin typeface="Cambria Math"/>
                        </a:rPr>
                        <m:t>, </m:t>
                      </m:r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𝑞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{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𝑥</m:t>
                      </m:r>
                      <m:r>
                        <a:rPr lang="en-US" sz="2400" i="1" dirty="0" err="1" smtClean="0">
                          <a:latin typeface="Cambria Math"/>
                        </a:rPr>
                        <m:t>!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𝑝</m:t>
                      </m:r>
                      <m:r>
                        <a:rPr lang="en-US" sz="2400" i="1" dirty="0" err="1" smtClean="0">
                          <a:latin typeface="Cambria Math"/>
                        </a:rPr>
                        <m:t>,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𝑞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𝑦</m:t>
                      </m:r>
                      <m:r>
                        <a:rPr lang="en-US" sz="2400" i="1" dirty="0" err="1" smtClean="0">
                          <a:latin typeface="Cambria Math"/>
                        </a:rPr>
                        <m:t>?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𝑝</m:t>
                      </m:r>
                      <m:r>
                        <a:rPr lang="en-US" sz="2400" i="1" dirty="0" err="1" smtClean="0">
                          <a:latin typeface="Cambria Math"/>
                        </a:rPr>
                        <m:t>,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𝑞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4419600" cy="4267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gray">
              <a:xfrm>
                <a:off x="5105400" y="1219200"/>
                <a:ext cx="3810000" cy="426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𝑝𝑟𝑜𝑐𝑡𝑦𝑝𝑒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() { 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𝑏𝑦𝑡𝑒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?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; 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!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𝑖𝑛𝑖𝑡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{ 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  <a:ea typeface="+mn-ea"/>
                        </a:rPr>
                        <m:t> 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𝑟𝑢𝑛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(5,7); 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/>
                          <a:ea typeface="+mn-ea"/>
                        </a:rPr>
                        <m:t> 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𝑟𝑢𝑛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() 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105400" y="1219200"/>
                <a:ext cx="3810000" cy="426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96588" y="5715000"/>
                <a:ext cx="4389698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receives the two bytes back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but in reverse order</a:t>
                </a:r>
                <a:endParaRPr lang="en-US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588" y="5715000"/>
                <a:ext cx="4389698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passing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Convention: first message field often specifies message type (</a:t>
                </a:r>
                <a:r>
                  <a:rPr lang="en-US" sz="2400" dirty="0" smtClean="0"/>
                  <a:t>constant)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Alternatively </a:t>
                </a:r>
                <a:r>
                  <a:rPr lang="en-US" sz="2400" dirty="0">
                    <a:solidFill>
                      <a:schemeClr val="tx1"/>
                    </a:solidFill>
                    <a:ea typeface="+mn-ea"/>
                    <a:cs typeface="+mn-cs"/>
                  </a:rPr>
                  <a:t>send message type followed by list of message fields in </a:t>
                </a:r>
                <a:r>
                  <a:rPr lang="en-US" sz="24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braces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𝑞𝑛𝑎𝑚𝑒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!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𝑒𝑥𝑝𝑟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1(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𝑒𝑥𝑝𝑟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2,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𝑒𝑥𝑝𝑟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3)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𝑞𝑛𝑎𝑚𝑒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?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𝑣𝑎𝑟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1(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𝑣𝑎𝑟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2,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𝑣𝑎𝑟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rPr>
                      <m:t>3)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319" t="-2287" r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This All About</a:t>
            </a:r>
            <a:r>
              <a:rPr lang="en-US" dirty="0"/>
              <a:t>?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Spin</a:t>
            </a:r>
          </a:p>
          <a:p>
            <a:pPr lvl="1"/>
            <a:r>
              <a:rPr lang="en-US" sz="2000" dirty="0">
                <a:solidFill>
                  <a:srgbClr val="FF3300"/>
                </a:solidFill>
              </a:rPr>
              <a:t>On-the-fly verifier</a:t>
            </a:r>
            <a:r>
              <a:rPr lang="en-US" sz="2000" dirty="0"/>
              <a:t> developed at </a:t>
            </a:r>
            <a:r>
              <a:rPr lang="en-US" sz="2000" dirty="0">
                <a:solidFill>
                  <a:srgbClr val="FF3300"/>
                </a:solidFill>
              </a:rPr>
              <a:t>Bell-labs</a:t>
            </a:r>
            <a:r>
              <a:rPr lang="en-US" sz="2000" dirty="0"/>
              <a:t> by Gerard </a:t>
            </a:r>
            <a:r>
              <a:rPr lang="en-US" sz="2000" dirty="0" err="1"/>
              <a:t>Holzmann</a:t>
            </a:r>
            <a:r>
              <a:rPr lang="en-US" sz="2000" dirty="0"/>
              <a:t> and </a:t>
            </a:r>
            <a:r>
              <a:rPr lang="en-US" sz="2000" dirty="0" smtClean="0"/>
              <a:t>others</a:t>
            </a:r>
          </a:p>
          <a:p>
            <a:pPr lvl="1"/>
            <a:r>
              <a:rPr lang="en-US" sz="2000" dirty="0" smtClean="0"/>
              <a:t>http://spinroot.com</a:t>
            </a:r>
            <a:endParaRPr lang="en-US" sz="2000" dirty="0"/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r>
              <a:rPr lang="en-US" sz="2400" dirty="0" err="1"/>
              <a:t>Promela</a:t>
            </a:r>
            <a:endParaRPr lang="en-US" sz="2400" dirty="0"/>
          </a:p>
          <a:p>
            <a:pPr lvl="1"/>
            <a:r>
              <a:rPr lang="en-US" sz="2000" dirty="0"/>
              <a:t>Modeling language for SPIN</a:t>
            </a:r>
          </a:p>
          <a:p>
            <a:pPr lvl="1"/>
            <a:r>
              <a:rPr lang="en-US" sz="2000" dirty="0"/>
              <a:t>Targeted at asynchronous systems</a:t>
            </a:r>
          </a:p>
          <a:p>
            <a:pPr lvl="2"/>
            <a:r>
              <a:rPr lang="en-US" sz="2000" dirty="0"/>
              <a:t>Switching </a:t>
            </a:r>
            <a:r>
              <a:rPr lang="en-US" sz="2000" dirty="0" smtClean="0"/>
              <a:t>protocols</a:t>
            </a:r>
          </a:p>
          <a:p>
            <a:pPr lvl="1"/>
            <a:r>
              <a:rPr lang="en-US" sz="2000" dirty="0" smtClean="0"/>
              <a:t>http://spinroot.com/spin/Man/Quick.html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3300"/>
                    </a:solidFill>
                  </a:rPr>
                  <a:t>Send</a:t>
                </a:r>
                <a:r>
                  <a:rPr lang="en-US" dirty="0" smtClean="0"/>
                  <a:t> </a:t>
                </a:r>
                <a:r>
                  <a:rPr lang="en-US" dirty="0"/>
                  <a:t>is executable only when the </a:t>
                </a:r>
                <a:r>
                  <a:rPr lang="en-US" dirty="0">
                    <a:solidFill>
                      <a:srgbClr val="FF3300"/>
                    </a:solidFill>
                  </a:rPr>
                  <a:t>channel is not full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FF3300"/>
                    </a:solidFill>
                  </a:rPr>
                  <a:t>Receive</a:t>
                </a:r>
                <a:r>
                  <a:rPr lang="en-US" dirty="0"/>
                  <a:t> is </a:t>
                </a:r>
                <a:r>
                  <a:rPr lang="en-US" dirty="0" smtClean="0"/>
                  <a:t>executable </a:t>
                </a:r>
                <a:r>
                  <a:rPr lang="en-US" dirty="0"/>
                  <a:t>only when the </a:t>
                </a:r>
                <a:r>
                  <a:rPr lang="en-US" dirty="0">
                    <a:solidFill>
                      <a:srgbClr val="FF3300"/>
                    </a:solidFill>
                  </a:rPr>
                  <a:t>channel is not </a:t>
                </a:r>
                <a:r>
                  <a:rPr lang="en-US" dirty="0" smtClean="0">
                    <a:solidFill>
                      <a:srgbClr val="FF3300"/>
                    </a:solidFill>
                  </a:rPr>
                  <a:t>empty</a:t>
                </a:r>
              </a:p>
              <a:p>
                <a:endParaRPr lang="en-US" dirty="0" smtClean="0">
                  <a:solidFill>
                    <a:srgbClr val="FF3300"/>
                  </a:solidFill>
                </a:endParaRPr>
              </a:p>
              <a:p>
                <a:r>
                  <a:rPr lang="en-US" dirty="0" smtClean="0"/>
                  <a:t>Optionally some arguments of receive can be constants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𝑞𝑛𝑎𝑚𝑒</m:t>
                    </m:r>
                    <m:r>
                      <a:rPr lang="en-US" i="1" dirty="0" smtClean="0">
                        <a:latin typeface="Cambria Math"/>
                      </a:rPr>
                      <m:t>?</m:t>
                    </m:r>
                    <m:r>
                      <a:rPr lang="en-US" i="1" dirty="0" smtClean="0">
                        <a:latin typeface="Cambria Math"/>
                      </a:rPr>
                      <m:t>𝑅𝐸𝐶𝑉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𝑣𝑎𝑟</m:t>
                    </m:r>
                    <m:r>
                      <a:rPr lang="en-US" i="1" dirty="0" smtClean="0">
                        <a:latin typeface="Cambria Math"/>
                      </a:rPr>
                      <m:t>,10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Value of constant fields must match value of corresponding fields of message at the head of channel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𝑞𝑢𝑒𝑢𝑒</m:t>
                    </m:r>
                  </m:oMath>
                </a14:m>
                <a:endParaRPr lang="en-US" dirty="0" smtClean="0"/>
              </a:p>
              <a:p>
                <a:endParaRPr lang="en-US" i="1" dirty="0" smtClean="0">
                  <a:solidFill>
                    <a:srgbClr val="FF33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00"/>
                        </a:solidFill>
                        <a:latin typeface="Cambria Math"/>
                      </a:rPr>
                      <m:t>𝑙𝑒𝑛</m:t>
                    </m:r>
                    <m:r>
                      <a:rPr lang="en-US" i="1" dirty="0" smtClean="0">
                        <a:solidFill>
                          <a:srgbClr val="FF33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FF3300"/>
                        </a:solidFill>
                        <a:latin typeface="Cambria Math"/>
                      </a:rPr>
                      <m:t>𝑞𝑛𝑎𝑚𝑒</m:t>
                    </m:r>
                    <m:r>
                      <a:rPr lang="en-US" i="1" dirty="0" smtClean="0">
                        <a:solidFill>
                          <a:srgbClr val="FF33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/>
                  <a:t>returns the number of messages currently stored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00"/>
                        </a:solidFill>
                        <a:latin typeface="Cambria Math"/>
                      </a:rPr>
                      <m:t>𝑞𝑛𝑎𝑚𝑒</m:t>
                    </m:r>
                  </m:oMath>
                </a14:m>
                <a:endParaRPr lang="en-US" i="1" dirty="0" smtClean="0">
                  <a:solidFill>
                    <a:srgbClr val="FF3300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endParaRPr lang="en-US" i="1" dirty="0" smtClean="0">
                  <a:solidFill>
                    <a:srgbClr val="FF3300"/>
                  </a:solidFill>
                </a:endParaRPr>
              </a:p>
              <a:p>
                <a:r>
                  <a:rPr lang="en-US" dirty="0" smtClean="0"/>
                  <a:t>If used as a statement it will be </a:t>
                </a:r>
                <a:r>
                  <a:rPr lang="en-US" dirty="0" err="1" smtClean="0"/>
                  <a:t>unexecutable</a:t>
                </a:r>
                <a:r>
                  <a:rPr lang="en-US" dirty="0" smtClean="0"/>
                  <a:t> if the channel is empty</a:t>
                </a:r>
              </a:p>
              <a:p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 t="-1906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Composite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7" name="Rectangle 1027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Invalid in </a:t>
                </a:r>
                <a:r>
                  <a:rPr lang="en-US" dirty="0" err="1"/>
                  <a:t>Promela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𝑞𝑛𝑎𝑚𝑒</m:t>
                    </m:r>
                    <m:r>
                      <a:rPr lang="en-US" i="1" dirty="0" err="1">
                        <a:latin typeface="Cambria Math"/>
                      </a:rPr>
                      <m:t>?</m:t>
                    </m:r>
                    <m:r>
                      <a:rPr lang="en-US" i="1" dirty="0" err="1">
                        <a:latin typeface="Cambria Math"/>
                      </a:rPr>
                      <m:t>𝑣𝑎𝑟</m:t>
                    </m:r>
                    <m:r>
                      <a:rPr lang="en-US" i="1" dirty="0">
                        <a:latin typeface="Cambria Math"/>
                      </a:rPr>
                      <m:t> == 0)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 &gt;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 &amp;&amp; </m:t>
                    </m:r>
                    <m:r>
                      <a:rPr lang="en-US" i="1" dirty="0" smtClean="0">
                        <a:latin typeface="Cambria Math"/>
                      </a:rPr>
                      <m:t>𝑞𝑛𝑎𝑚𝑒</m:t>
                    </m:r>
                    <m:r>
                      <a:rPr lang="en-US" i="1" dirty="0" smtClean="0">
                        <a:latin typeface="Cambria Math"/>
                      </a:rPr>
                      <m:t>!123)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Either send/receive or pure expression</a:t>
                </a:r>
              </a:p>
              <a:p>
                <a:pPr lvl="1"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Can </a:t>
                </a:r>
                <a:r>
                  <a:rPr lang="en-US" i="1" dirty="0">
                    <a:solidFill>
                      <a:srgbClr val="FF3300"/>
                    </a:solidFill>
                  </a:rPr>
                  <a:t>evaluate</a:t>
                </a:r>
                <a:r>
                  <a:rPr lang="en-US" dirty="0"/>
                  <a:t> receives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𝑞𝑛𝑎𝑚𝑒</m:t>
                    </m:r>
                    <m:r>
                      <a:rPr lang="en-US" i="1" dirty="0">
                        <a:latin typeface="Cambria Math"/>
                      </a:rPr>
                      <m:t>?[</m:t>
                    </m:r>
                    <m:r>
                      <a:rPr lang="en-US" i="1" dirty="0" err="1">
                        <a:latin typeface="Cambria Math"/>
                      </a:rPr>
                      <m:t>𝑎𝑐𝑘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𝑣𝑎𝑟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endParaRPr lang="en-US" sz="2000" dirty="0" smtClean="0"/>
              </a:p>
              <a:p>
                <a:r>
                  <a:rPr lang="en-US" dirty="0" smtClean="0"/>
                  <a:t>Subtle issues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𝑞𝑛𝑎𝑚𝑒</m:t>
                    </m:r>
                    <m:r>
                      <a:rPr lang="en-US" i="1" dirty="0" smtClean="0">
                        <a:latin typeface="Cambria Math"/>
                      </a:rPr>
                      <m:t>?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𝑚𝑠𝑔𝑡𝑦𝑝𝑒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𝑞𝑛𝑎𝑚𝑒</m:t>
                    </m:r>
                    <m:r>
                      <a:rPr lang="en-US" i="1" dirty="0" err="1" smtClean="0">
                        <a:latin typeface="Cambria Math"/>
                      </a:rPr>
                      <m:t>?</m:t>
                    </m:r>
                    <m:r>
                      <a:rPr lang="en-US" i="1" dirty="0" err="1" smtClean="0">
                        <a:latin typeface="Cambria Math"/>
                      </a:rPr>
                      <m:t>𝑚𝑠𝑔𝑡𝑦𝑝𝑒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𝑙𝑒𝑛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𝑞𝑛𝑎𝑚𝑒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</a:rPr>
                          <m:t>&lt; </m:t>
                        </m:r>
                        <m:r>
                          <a:rPr lang="en-US" i="1" dirty="0" smtClean="0">
                            <a:latin typeface="Cambria Math"/>
                          </a:rPr>
                          <m:t>𝑀𝐴𝑋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err="1" smtClean="0">
                        <a:latin typeface="Cambria Math"/>
                      </a:rPr>
                      <m:t>𝑞𝑛𝑎𝑚𝑒</m:t>
                    </m:r>
                    <m:r>
                      <a:rPr lang="en-US" i="1" dirty="0" err="1" smtClean="0">
                        <a:latin typeface="Cambria Math"/>
                      </a:rPr>
                      <m:t>!</m:t>
                    </m:r>
                    <m:r>
                      <a:rPr lang="en-US" i="1" dirty="0" err="1" smtClean="0">
                        <a:latin typeface="Cambria Math"/>
                      </a:rPr>
                      <m:t>𝑚𝑠𝑔𝑡𝑦𝑝𝑒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Second statement not necessarily executable after the first</a:t>
                </a:r>
              </a:p>
              <a:p>
                <a:pPr lvl="2"/>
                <a:r>
                  <a:rPr lang="en-US" dirty="0" smtClean="0"/>
                  <a:t>Race conditions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47107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 bwMode="auto">
              <a:xfrm>
                <a:off x="4724400" y="3200400"/>
                <a:ext cx="3564097" cy="681038"/>
              </a:xfrm>
              <a:prstGeom prst="wedgeRoundRectCallout">
                <a:avLst>
                  <a:gd name="adj1" fmla="val -107592"/>
                  <a:gd name="adj2" fmla="val -4700"/>
                  <a:gd name="adj3" fmla="val 16667"/>
                </a:avLst>
              </a:prstGeom>
              <a:solidFill>
                <a:srgbClr val="5CA1FB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Returns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ＭＳ Ｐゴシック" pitchFamily="1" charset="-128"/>
                      </a:rPr>
                      <m:t>𝒕𝒓𝒖𝒆</m:t>
                    </m:r>
                  </m:oMath>
                </a14:m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if the receive</a:t>
                </a:r>
                <a:r>
                  <a:rPr kumimoji="0" lang="en-U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would be enabled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</a:t>
                </a: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200400"/>
                <a:ext cx="3564097" cy="681038"/>
              </a:xfrm>
              <a:prstGeom prst="wedgeRoundRectCallout">
                <a:avLst>
                  <a:gd name="adj1" fmla="val -107592"/>
                  <a:gd name="adj2" fmla="val -4700"/>
                  <a:gd name="adj3" fmla="val 16667"/>
                </a:avLst>
              </a:prstGeom>
              <a:blipFill rotWithShape="1">
                <a:blip r:embed="rId3"/>
                <a:stretch>
                  <a:fillRect t="-2542" b="-14407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057400" y="25146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Rendezvous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Channel of size 0 defines a rendezvous port</a:t>
            </a:r>
          </a:p>
          <a:p>
            <a:pPr lvl="1"/>
            <a:r>
              <a:rPr lang="en-US"/>
              <a:t>Can be used by two processed for a synchronous </a:t>
            </a:r>
            <a:r>
              <a:rPr lang="en-US">
                <a:solidFill>
                  <a:srgbClr val="FF3300"/>
                </a:solidFill>
              </a:rPr>
              <a:t>handshake</a:t>
            </a:r>
          </a:p>
          <a:p>
            <a:pPr lvl="1"/>
            <a:r>
              <a:rPr lang="en-US"/>
              <a:t>No queueing</a:t>
            </a:r>
          </a:p>
          <a:p>
            <a:pPr lvl="1"/>
            <a:r>
              <a:rPr lang="en-US"/>
              <a:t>The first process blocks</a:t>
            </a:r>
          </a:p>
          <a:p>
            <a:pPr lvl="1"/>
            <a:r>
              <a:rPr lang="en-US"/>
              <a:t>Handshake occurs after the second process arrives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#</m:t>
                      </m:r>
                      <m:r>
                        <a:rPr lang="en-US" sz="2400" i="1" dirty="0" smtClean="0">
                          <a:latin typeface="Cambria Math"/>
                        </a:rPr>
                        <m:t>𝑑𝑒𝑓𝑖𝑛𝑒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err="1">
                          <a:latin typeface="Cambria Math"/>
                        </a:rPr>
                        <m:t>𝑚𝑠𝑔𝑡𝑦𝑝𝑒</m:t>
                      </m:r>
                      <m:r>
                        <a:rPr lang="en-US" sz="2400" i="1" dirty="0">
                          <a:latin typeface="Cambria Math"/>
                        </a:rPr>
                        <m:t> 33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𝑐h𝑎𝑛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𝑛𝑎𝑚𝑒</m:t>
                      </m:r>
                      <m:r>
                        <a:rPr lang="en-US" sz="2400" i="1" dirty="0">
                          <a:latin typeface="Cambria Math"/>
                        </a:rPr>
                        <m:t> = [0] </m:t>
                      </m:r>
                      <m:r>
                        <a:rPr lang="en-US" sz="2400" i="1" dirty="0">
                          <a:latin typeface="Cambria Math"/>
                        </a:rPr>
                        <m:t>𝑜𝑓</m:t>
                      </m:r>
                      <m:r>
                        <a:rPr lang="en-US" sz="2400" i="1" dirty="0">
                          <a:latin typeface="Cambria Math"/>
                        </a:rPr>
                        <m:t> {</m:t>
                      </m:r>
                      <m:r>
                        <a:rPr lang="en-US" sz="2400" i="1" dirty="0" err="1">
                          <a:latin typeface="Cambria Math"/>
                        </a:rPr>
                        <m:t>𝑏𝑦𝑡𝑒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𝑏𝑦𝑡𝑒</m:t>
                      </m:r>
                      <m:r>
                        <a:rPr lang="en-US" sz="2400" i="1" dirty="0">
                          <a:latin typeface="Cambria Math"/>
                        </a:rPr>
                        <m:t>};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() { 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  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𝑛𝑎𝑚𝑒</m:t>
                      </m:r>
                      <m:r>
                        <a:rPr lang="en-US" sz="2400" i="1" dirty="0" err="1" smtClean="0">
                          <a:latin typeface="Cambria Math"/>
                        </a:rPr>
                        <m:t>!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𝑚𝑠𝑔𝑡𝑦𝑝𝑒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(99</m:t>
                      </m:r>
                      <m:r>
                        <a:rPr lang="en-US" sz="2400" i="1" dirty="0">
                          <a:latin typeface="Cambria Math"/>
                        </a:rPr>
                        <m:t>);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𝑛𝑎𝑚𝑒</m:t>
                      </m:r>
                      <m:r>
                        <a:rPr lang="en-US" sz="2400" i="1" dirty="0" err="1" smtClean="0">
                          <a:latin typeface="Cambria Math"/>
                        </a:rPr>
                        <m:t>!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𝑚𝑠𝑔𝑡𝑦𝑝𝑒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(100</m:t>
                      </m:r>
                      <m:r>
                        <a:rPr lang="en-US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  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𝑛𝑎𝑚𝑒</m:t>
                      </m:r>
                      <m:r>
                        <a:rPr lang="en-US" sz="2400" i="1" dirty="0" err="1" smtClean="0">
                          <a:latin typeface="Cambria Math"/>
                        </a:rPr>
                        <m:t>?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𝑚𝑠𝑔𝑡𝑦𝑝𝑒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24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𝑖𝑛𝑖𝑡</m:t>
                      </m:r>
                      <m:r>
                        <a:rPr lang="en-US" sz="2400" i="1" dirty="0" smtClean="0">
                          <a:latin typeface="Cambria Math"/>
                        </a:rPr>
                        <m:t> { </m:t>
                      </m:r>
                      <m:r>
                        <a:rPr lang="en-US" sz="2400" i="1" dirty="0" smtClean="0">
                          <a:latin typeface="Cambria Math"/>
                        </a:rPr>
                        <m:t>𝑟𝑢𝑛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𝐴</m:t>
                      </m:r>
                      <m:r>
                        <a:rPr lang="en-US" sz="2400" i="1" dirty="0" smtClean="0">
                          <a:latin typeface="Cambria Math"/>
                        </a:rPr>
                        <m:t>(); </m:t>
                      </m:r>
                      <m:r>
                        <a:rPr lang="en-US" sz="2400" i="1" dirty="0" smtClean="0">
                          <a:latin typeface="Cambria Math"/>
                        </a:rPr>
                        <m:t>𝑟𝑢𝑛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𝐵</m:t>
                      </m:r>
                      <m:r>
                        <a:rPr lang="en-US" sz="2400" i="1" dirty="0" smtClean="0">
                          <a:latin typeface="Cambria Math"/>
                        </a:rPr>
                        <m:t>() 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96"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7467600" y="152400"/>
            <a:ext cx="14478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Sample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already seen some</a:t>
            </a:r>
          </a:p>
          <a:p>
            <a:pPr lvl="1"/>
            <a:r>
              <a:rPr lang="en-US"/>
              <a:t>Concatenation of statements, parallel execution, atomic sequences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There are a few more</a:t>
            </a:r>
          </a:p>
          <a:p>
            <a:pPr lvl="1"/>
            <a:r>
              <a:rPr lang="en-US"/>
              <a:t>Case selection, repetition, unconditional jumps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 &lt; 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 &gt; 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r>
                        <a:rPr lang="en-US" i="1" dirty="0" smtClean="0">
                          <a:latin typeface="Cambria Math"/>
                        </a:rPr>
                        <m:t>𝑒𝑙𝑠𝑒</m:t>
                      </m:r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3		/∗ </m:t>
                      </m:r>
                      <m:r>
                        <a:rPr lang="en-US" i="1" dirty="0">
                          <a:latin typeface="Cambria Math"/>
                        </a:rPr>
                        <m:t>𝑜𝑝𝑡𝑖𝑜𝑛𝑎𝑙</m:t>
                      </m:r>
                      <m:r>
                        <a:rPr lang="en-US" i="1" dirty="0">
                          <a:latin typeface="Cambria Math"/>
                        </a:rPr>
                        <m:t> ∗/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𝑓𝑖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Cases </a:t>
                </a:r>
                <a:r>
                  <a:rPr lang="en-US" dirty="0"/>
                  <a:t>need not be exhaustive or mutually exclusive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Non-deterministic selection</a:t>
                </a:r>
              </a:p>
            </p:txBody>
          </p:sp>
        </mc:Choice>
        <mc:Fallback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133600" y="25908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33600" y="1143000"/>
                <a:ext cx="5029200" cy="47244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1;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buFont typeface="Wingdings" pitchFamily="2" charset="2"/>
                  <a:buNone/>
                </a:pPr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𝑐𝑜𝑢𝑛𝑡𝑒𝑟</m:t>
                      </m:r>
                      <m:r>
                        <a:rPr lang="en-US" sz="28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 == 0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>
                          <a:latin typeface="Cambria Math"/>
                        </a:rPr>
                        <m:t>𝑏𝑟𝑒𝑎𝑘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33600" y="1143000"/>
                <a:ext cx="5029200" cy="4724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38400" y="1371600"/>
                <a:ext cx="4572000" cy="41148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𝑐𝑜𝑢𝑛𝑡𝑒𝑟</m:t>
                      </m:r>
                      <m:r>
                        <a:rPr lang="en-US" sz="2000" i="1" dirty="0">
                          <a:latin typeface="Cambria Math"/>
                        </a:rPr>
                        <m:t>()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{</m:t>
                      </m:r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0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	</m:t>
                      </m:r>
                      <m:r>
                        <a:rPr lang="en-US" sz="2000" b="0" i="1" dirty="0" smtClean="0">
                          <a:latin typeface="Cambria Math"/>
                        </a:rPr>
                        <m:t> ∷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 != 0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2000" dirty="0">
                  <a:latin typeface="cmsy10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		</m:t>
                      </m:r>
                      <m:r>
                        <a:rPr lang="en-US" sz="20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000" i="1" dirty="0" smtClean="0">
                          <a:latin typeface="Cambria Math"/>
                        </a:rPr>
                        <m:t>𝑖𝑓</m:t>
                      </m:r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    ∷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000" i="1" dirty="0" smtClean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		</m:t>
                      </m:r>
                      <m:r>
                        <a:rPr lang="en-US" sz="2000" b="0" i="1" dirty="0" smtClean="0">
                          <a:latin typeface="Cambria Math"/>
                        </a:rPr>
                        <m:t>  ∷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r>
                        <a:rPr lang="en-US" sz="20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000" i="1" dirty="0" smtClean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		</m:t>
                      </m:r>
                      <m:r>
                        <a:rPr lang="en-US" sz="20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000" i="1" dirty="0" err="1">
                          <a:latin typeface="Cambria Math"/>
                        </a:rPr>
                        <m:t>𝑓𝑖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sz="2000" i="1" dirty="0" smtClean="0">
                              <a:latin typeface="Cambria Math"/>
                            </a:rPr>
                            <m:t> == 0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→</m:t>
                      </m:r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𝑏𝑟𝑒𝑎𝑘</m:t>
                      </m:r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000" i="1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1371600"/>
                <a:ext cx="4572000" cy="4114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Work leading to Spin started in 1980</a:t>
            </a:r>
          </a:p>
          <a:p>
            <a:pPr lvl="1"/>
            <a:r>
              <a:rPr lang="en-US" sz="2000" dirty="0"/>
              <a:t>First bug found on Nov 21, 1980 by </a:t>
            </a:r>
            <a:r>
              <a:rPr lang="en-US" sz="2000" dirty="0">
                <a:solidFill>
                  <a:srgbClr val="FF3300"/>
                </a:solidFill>
              </a:rPr>
              <a:t>Pan</a:t>
            </a:r>
          </a:p>
          <a:p>
            <a:pPr lvl="1"/>
            <a:r>
              <a:rPr lang="en-US" sz="2000" dirty="0"/>
              <a:t>One-pass verifier for safety properties</a:t>
            </a:r>
          </a:p>
          <a:p>
            <a:endParaRPr lang="en-US" sz="2400" dirty="0" smtClean="0"/>
          </a:p>
          <a:p>
            <a:r>
              <a:rPr lang="en-US" sz="2400" dirty="0" smtClean="0"/>
              <a:t>Succeeded by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00"/>
                </a:solidFill>
              </a:rPr>
              <a:t>Pandora</a:t>
            </a:r>
            <a:r>
              <a:rPr lang="en-US" sz="2000" dirty="0" smtClean="0"/>
              <a:t> </a:t>
            </a:r>
            <a:r>
              <a:rPr lang="en-US" sz="2000" dirty="0"/>
              <a:t>(82), 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00"/>
                </a:solidFill>
              </a:rPr>
              <a:t>Trace</a:t>
            </a:r>
            <a:r>
              <a:rPr lang="en-US" sz="2000" dirty="0" smtClean="0"/>
              <a:t> </a:t>
            </a:r>
            <a:r>
              <a:rPr lang="en-US" sz="2000" dirty="0"/>
              <a:t>(83), 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3300"/>
                </a:solidFill>
              </a:rPr>
              <a:t>SuperTrace</a:t>
            </a:r>
            <a:r>
              <a:rPr lang="en-US" sz="2000" dirty="0" smtClean="0"/>
              <a:t> </a:t>
            </a:r>
            <a:r>
              <a:rPr lang="en-US" sz="2000" dirty="0"/>
              <a:t>(84), 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3300"/>
                </a:solidFill>
              </a:rPr>
              <a:t>SdlValid</a:t>
            </a:r>
            <a:r>
              <a:rPr lang="en-US" sz="2000" dirty="0" smtClean="0"/>
              <a:t> </a:t>
            </a:r>
            <a:r>
              <a:rPr lang="en-US" sz="2000" dirty="0"/>
              <a:t>(88), 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00"/>
                </a:solidFill>
              </a:rPr>
              <a:t>Spin</a:t>
            </a:r>
            <a:r>
              <a:rPr lang="en-US" sz="2000" dirty="0" smtClean="0"/>
              <a:t> </a:t>
            </a:r>
            <a:r>
              <a:rPr lang="en-US" sz="2000" dirty="0"/>
              <a:t>(89)</a:t>
            </a:r>
          </a:p>
          <a:p>
            <a:endParaRPr lang="en-US" sz="2400" dirty="0" smtClean="0"/>
          </a:p>
          <a:p>
            <a:r>
              <a:rPr lang="en-US" sz="2400" dirty="0" smtClean="0"/>
              <a:t>Spin </a:t>
            </a:r>
            <a:r>
              <a:rPr lang="en-US" sz="2400" dirty="0"/>
              <a:t>covered </a:t>
            </a:r>
            <a:r>
              <a:rPr lang="en-US" sz="2400" dirty="0">
                <a:solidFill>
                  <a:srgbClr val="FF3300"/>
                </a:solidFill>
              </a:rPr>
              <a:t>omega-regular</a:t>
            </a:r>
            <a:r>
              <a:rPr lang="en-US" sz="2400" dirty="0"/>
              <a:t>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Unconditional jumps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8800" y="1143000"/>
                <a:ext cx="5334000" cy="48006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𝐸𝑢𝑐𝑙𝑖𝑑</m:t>
                      </m:r>
                      <m:r>
                        <a:rPr lang="en-US" sz="2800" i="1" dirty="0" smtClean="0">
                          <a:latin typeface="Cambria Math"/>
                        </a:rPr>
                        <m:t> (</m:t>
                      </m:r>
                      <m:r>
                        <a:rPr lang="en-US" sz="2800" i="1" dirty="0" err="1">
                          <a:latin typeface="Cambria Math"/>
                        </a:rPr>
                        <m:t>𝑖𝑛𝑡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, </m:t>
                      </m:r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{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 &gt; 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 = </m:t>
                      </m:r>
                      <m:r>
                        <a:rPr lang="en-US" sz="2800" i="1" dirty="0">
                          <a:latin typeface="Cambria Math"/>
                        </a:rPr>
                        <m:t>𝑥</m:t>
                      </m:r>
                      <m:r>
                        <a:rPr lang="en-US" sz="2800" i="1" dirty="0">
                          <a:latin typeface="Cambria Math"/>
                        </a:rPr>
                        <m:t> – </m:t>
                      </m:r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 &lt; 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 = </m:t>
                      </m:r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 – </m:t>
                      </m:r>
                      <m:r>
                        <a:rPr lang="en-US" sz="2800" i="1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 == 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err="1">
                          <a:latin typeface="Cambria Math"/>
                        </a:rPr>
                        <m:t>𝑔𝑜𝑡𝑜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𝑑𝑜𝑛𝑒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err="1">
                          <a:latin typeface="Cambria Math"/>
                        </a:rPr>
                        <m:t>𝑜𝑑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smtClean="0">
                          <a:latin typeface="Cambria Math"/>
                        </a:rPr>
                        <m:t>𝑑𝑜𝑛𝑒</m:t>
                      </m:r>
                      <m:r>
                        <a:rPr lang="en-US" sz="2800" i="1" dirty="0">
                          <a:latin typeface="Cambria Math"/>
                        </a:rPr>
                        <m:t>:  </m:t>
                      </m:r>
                      <m:r>
                        <a:rPr lang="en-US" sz="2800" i="1" dirty="0">
                          <a:latin typeface="Cambria Math"/>
                        </a:rPr>
                        <m:t>𝑠𝑘𝑖𝑝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8800" y="1143000"/>
                <a:ext cx="5334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Procedures and Recursion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Procedures can be modeled as processes</a:t>
            </a:r>
          </a:p>
          <a:p>
            <a:pPr lvl="1"/>
            <a:r>
              <a:rPr lang="en-US"/>
              <a:t>Even recursive ones</a:t>
            </a:r>
          </a:p>
          <a:p>
            <a:pPr lvl="1"/>
            <a:r>
              <a:rPr lang="en-US"/>
              <a:t>Return values can be passed back to the calling process via a global variable or a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33600" y="25146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Timeouts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     </m:t>
                      </m:r>
                      <m:r>
                        <a:rPr lang="en-US" sz="2800" i="1" dirty="0" smtClean="0">
                          <a:latin typeface="Cambria Math"/>
                        </a:rPr>
                        <m:t>𝑃𝑟𝑜𝑐𝑡𝑦𝑝𝑒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𝑤𝑎𝑡𝑐h𝑑𝑜𝑔</m:t>
                      </m:r>
                      <m:r>
                        <a:rPr lang="en-US" sz="2800" b="0" i="1" dirty="0" smtClean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r>
                        <a:rPr lang="en-US" sz="2800" i="1" dirty="0" smtClean="0">
                          <a:latin typeface="Cambria Math"/>
                        </a:rPr>
                        <m:t>𝑡𝑖𝑚𝑒𝑜𝑢𝑡</m:t>
                      </m:r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err="1">
                          <a:latin typeface="Cambria Math"/>
                        </a:rPr>
                        <m:t>𝑔𝑢𝑎𝑟𝑑</m:t>
                      </m:r>
                      <m:r>
                        <a:rPr lang="en-US" sz="2800" b="0" i="1" dirty="0" smtClean="0">
                          <a:latin typeface="Cambria Math"/>
                        </a:rPr>
                        <m:t>!</m:t>
                      </m:r>
                      <m:r>
                        <a:rPr lang="en-US" sz="2800" i="1" dirty="0" err="1">
                          <a:latin typeface="Cambria Math"/>
                        </a:rPr>
                        <m:t>𝑟𝑒𝑠𝑒𝑡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 algn="just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pPr marL="609600" indent="-609600"/>
                <a:endParaRPr lang="en-US" sz="2800" dirty="0" smtClean="0"/>
              </a:p>
              <a:p>
                <a:pPr marL="609600" indent="-609600"/>
                <a:r>
                  <a:rPr lang="en-US" sz="2800" dirty="0" smtClean="0"/>
                  <a:t>Get </a:t>
                </a:r>
                <a:r>
                  <a:rPr lang="en-US" sz="2800" dirty="0"/>
                  <a:t>enabled when the entire system is deadlocked</a:t>
                </a:r>
              </a:p>
              <a:p>
                <a:pPr marL="609600" indent="-609600"/>
                <a:endParaRPr lang="en-US" sz="2800" dirty="0" smtClean="0"/>
              </a:p>
              <a:p>
                <a:pPr marL="609600" indent="-609600"/>
                <a:r>
                  <a:rPr lang="en-US" sz="2800" dirty="0" smtClean="0"/>
                  <a:t>No </a:t>
                </a:r>
                <a:r>
                  <a:rPr lang="en-US" sz="2800" dirty="0"/>
                  <a:t>absolute timing considerations</a:t>
                </a:r>
              </a:p>
            </p:txBody>
          </p:sp>
        </mc:Choice>
        <mc:Fallback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693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Assertions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𝑎𝑠𝑠𝑒𝑟𝑡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latin typeface="Cambria Math"/>
                        </a:rPr>
                        <m:t>𝑎𝑛𝑦</m:t>
                      </m:r>
                      <m:r>
                        <a:rPr lang="en-US" i="1" dirty="0" err="1" smtClean="0">
                          <a:latin typeface="Cambria Math"/>
                        </a:rPr>
                        <m:t>_</m:t>
                      </m:r>
                      <m:r>
                        <a:rPr lang="en-US" i="1" dirty="0" err="1" smtClean="0">
                          <a:latin typeface="Cambria Math"/>
                        </a:rPr>
                        <m:t>𝑏𝑜𝑜𝑙𝑒𝑎𝑛</m:t>
                      </m:r>
                      <m:r>
                        <a:rPr lang="en-US" i="1" dirty="0" err="1" smtClean="0">
                          <a:latin typeface="Cambria Math"/>
                        </a:rPr>
                        <m:t>_</m:t>
                      </m:r>
                      <m:r>
                        <a:rPr lang="en-US" i="1" dirty="0" err="1" smtClean="0">
                          <a:latin typeface="Cambria Math"/>
                        </a:rPr>
                        <m:t>𝑐𝑜𝑛𝑑𝑖𝑡𝑖𝑜𝑛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pure expression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If condition holds </a:t>
                </a:r>
                <a:r>
                  <a:rPr lang="en-US" dirty="0" smtClean="0">
                    <a:latin typeface="cmsy1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no effect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If condition does not hold </a:t>
                </a:r>
                <a:r>
                  <a:rPr lang="en-US" dirty="0" smtClean="0">
                    <a:latin typeface="cmsy1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error report during verification with Spin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86000" y="24384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800">
                <a:hlinkClick r:id="rId2"/>
              </a:rPr>
              <a:t>http://cm.bell-labs.com/cm/cs/what/spin/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>
                <a:hlinkClick r:id="rId3"/>
              </a:rPr>
              <a:t>http://cm.bell-labs.com/cm/cs/what/spin/Man/Manual.html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>
                <a:hlinkClick r:id="rId4"/>
              </a:rPr>
              <a:t>http://cm.bell-labs.com/cm/cs/what/spin/Man/Quick.html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922648" name="Group 24"/>
          <p:cNvGraphicFramePr>
            <a:graphicFrameLocks noGrp="1"/>
          </p:cNvGraphicFramePr>
          <p:nvPr>
            <p:ph idx="1"/>
          </p:nvPr>
        </p:nvGraphicFramePr>
        <p:xfrm>
          <a:off x="533400" y="1303338"/>
          <a:ext cx="8120317" cy="4541520"/>
        </p:xfrm>
        <a:graphic>
          <a:graphicData uri="http://schemas.openxmlformats.org/drawingml/2006/table">
            <a:tbl>
              <a:tblPr/>
              <a:tblGrid>
                <a:gridCol w="4043617"/>
                <a:gridCol w="4076700"/>
              </a:tblGrid>
              <a:tr h="240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Sagar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Chaki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Senior Member of Technical Staff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RTSS Program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Telephone:  +1 412-268-1436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chaki@sei.cmu.edu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U.S. 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 Engineering Institute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Relations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4500 Fifth Avenue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Pittsburgh, PA 15213-2612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Web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www.sei.cmu.edu/staff/chaki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Relations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info@sei.cmu.edu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Telephone: 	+1 412-268-5800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SEI Phone: 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+1 412-268-5800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SEI Fax:  		+1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412-268-6257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Interactive simulation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particular path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random path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Exhaustive </a:t>
            </a:r>
            <a:r>
              <a:rPr lang="en-US" sz="2400" dirty="0"/>
              <a:t>verification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Generate C code for verifier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Compile the verifier and execute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Returns </a:t>
            </a:r>
            <a:r>
              <a:rPr lang="en-US" sz="2000" dirty="0" smtClean="0"/>
              <a:t>counter-example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Lots </a:t>
            </a:r>
            <a:r>
              <a:rPr lang="en-US" sz="2400" dirty="0"/>
              <a:t>of options for fine-tuning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dirty="0" smtClean="0"/>
              <a:t>Overall Structure</a:t>
            </a:r>
            <a:endParaRPr 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1066800"/>
            <a:ext cx="152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GUI</a:t>
            </a:r>
            <a:endParaRPr lang="en-US" dirty="0"/>
          </a:p>
          <a:p>
            <a:pPr algn="ctr"/>
            <a:r>
              <a:rPr lang="en-US" dirty="0"/>
              <a:t>Front-end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124200" y="2133600"/>
            <a:ext cx="152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 smtClean="0"/>
              <a:t>Promela</a:t>
            </a:r>
            <a:endParaRPr lang="en-US" dirty="0" smtClean="0"/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81700" y="2057400"/>
            <a:ext cx="24384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LTL Parser and</a:t>
            </a:r>
          </a:p>
          <a:p>
            <a:pPr algn="ctr"/>
            <a:r>
              <a:rPr lang="en-US"/>
              <a:t>Translator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0" y="3276600"/>
            <a:ext cx="1295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Syntax</a:t>
            </a:r>
          </a:p>
          <a:p>
            <a:pPr algn="ctr"/>
            <a:r>
              <a:rPr lang="en-US"/>
              <a:t>Error</a:t>
            </a:r>
          </a:p>
          <a:p>
            <a:pPr algn="ctr"/>
            <a:r>
              <a:rPr lang="en-US"/>
              <a:t>Reports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95600" y="3200400"/>
            <a:ext cx="1981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Interactive</a:t>
            </a:r>
          </a:p>
          <a:p>
            <a:pPr algn="ctr"/>
            <a:r>
              <a:rPr lang="en-US"/>
              <a:t>Simulation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57900" y="3352800"/>
            <a:ext cx="2286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Verifier</a:t>
            </a:r>
          </a:p>
          <a:p>
            <a:pPr algn="ctr"/>
            <a:r>
              <a:rPr lang="en-US"/>
              <a:t>Generator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981700" y="4800600"/>
            <a:ext cx="2438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Optimized Model</a:t>
            </a:r>
          </a:p>
          <a:p>
            <a:pPr algn="ctr"/>
            <a:r>
              <a:rPr lang="en-US"/>
              <a:t>Checker (ANSI C)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90800" y="5029200"/>
            <a:ext cx="2590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Executable O-T-F</a:t>
            </a:r>
          </a:p>
          <a:p>
            <a:pPr algn="ctr"/>
            <a:r>
              <a:rPr lang="en-US"/>
              <a:t>Verifier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886200" y="1752600"/>
            <a:ext cx="0" cy="3810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648200" y="2514600"/>
            <a:ext cx="13335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371600" y="2476500"/>
            <a:ext cx="1752600" cy="8001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886200" y="28194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648200" y="2667000"/>
            <a:ext cx="255270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7200900" y="4038600"/>
            <a:ext cx="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5181600" y="5410200"/>
            <a:ext cx="800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886200" y="3886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686844" y="4267200"/>
            <a:ext cx="239871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/>
              <a:t>Counter  Example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886200" y="47244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Promela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Stands for </a:t>
            </a:r>
            <a:r>
              <a:rPr lang="en-US" sz="2400" dirty="0" smtClean="0">
                <a:solidFill>
                  <a:srgbClr val="FF0000"/>
                </a:solidFill>
              </a:rPr>
              <a:t>Pro</a:t>
            </a:r>
            <a:r>
              <a:rPr lang="en-US" sz="2400" dirty="0" smtClean="0"/>
              <a:t>cess </a:t>
            </a:r>
            <a:r>
              <a:rPr lang="en-US" sz="2400" dirty="0" smtClean="0">
                <a:solidFill>
                  <a:srgbClr val="FF0000"/>
                </a:solidFill>
              </a:rPr>
              <a:t>Me</a:t>
            </a:r>
            <a:r>
              <a:rPr lang="en-US" sz="2400" dirty="0" smtClean="0"/>
              <a:t>ta </a:t>
            </a:r>
            <a:r>
              <a:rPr lang="en-US" sz="2400" dirty="0" smtClean="0">
                <a:solidFill>
                  <a:srgbClr val="FF0000"/>
                </a:solidFill>
              </a:rPr>
              <a:t>La</a:t>
            </a:r>
            <a:r>
              <a:rPr lang="en-US" sz="2400" dirty="0" smtClean="0"/>
              <a:t>nguage</a:t>
            </a:r>
          </a:p>
          <a:p>
            <a:endParaRPr lang="en-US" sz="2400" dirty="0" smtClean="0"/>
          </a:p>
          <a:p>
            <a:r>
              <a:rPr lang="en-US" sz="2400" dirty="0" smtClean="0"/>
              <a:t>Language </a:t>
            </a:r>
            <a:r>
              <a:rPr lang="en-US" sz="2400" dirty="0"/>
              <a:t>for asynchronous programs</a:t>
            </a:r>
          </a:p>
          <a:p>
            <a:pPr lvl="1"/>
            <a:r>
              <a:rPr lang="en-US" sz="2000" dirty="0">
                <a:solidFill>
                  <a:srgbClr val="FF3300"/>
                </a:solidFill>
              </a:rPr>
              <a:t>Dynamic</a:t>
            </a:r>
            <a:r>
              <a:rPr lang="en-US" sz="2000" dirty="0"/>
              <a:t> process creation</a:t>
            </a:r>
          </a:p>
          <a:p>
            <a:pPr lvl="1"/>
            <a:r>
              <a:rPr lang="en-US" sz="2000" dirty="0"/>
              <a:t>Processes execute </a:t>
            </a:r>
            <a:r>
              <a:rPr lang="en-US" sz="2000" dirty="0">
                <a:solidFill>
                  <a:srgbClr val="FF3300"/>
                </a:solidFill>
              </a:rPr>
              <a:t>asynchronously</a:t>
            </a:r>
          </a:p>
          <a:p>
            <a:pPr lvl="1"/>
            <a:r>
              <a:rPr lang="en-US" sz="2000" dirty="0"/>
              <a:t>Communicate via </a:t>
            </a:r>
            <a:r>
              <a:rPr lang="en-US" sz="2000" dirty="0">
                <a:solidFill>
                  <a:srgbClr val="FF3300"/>
                </a:solidFill>
              </a:rPr>
              <a:t>shared variables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3300"/>
                </a:solidFill>
              </a:rPr>
              <a:t>message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3300"/>
                </a:solidFill>
              </a:rPr>
              <a:t>channels</a:t>
            </a:r>
          </a:p>
          <a:p>
            <a:pPr lvl="2"/>
            <a:r>
              <a:rPr lang="en-US" sz="2000" dirty="0"/>
              <a:t>Races must be explicitly avoided</a:t>
            </a:r>
          </a:p>
          <a:p>
            <a:pPr lvl="2"/>
            <a:r>
              <a:rPr lang="en-US" sz="2000" dirty="0"/>
              <a:t>Channels can be </a:t>
            </a:r>
            <a:r>
              <a:rPr lang="en-US" sz="2000" dirty="0">
                <a:solidFill>
                  <a:srgbClr val="FF3300"/>
                </a:solidFill>
              </a:rPr>
              <a:t>queued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3300"/>
                </a:solidFill>
              </a:rPr>
              <a:t>rendezvous</a:t>
            </a:r>
          </a:p>
          <a:p>
            <a:pPr lvl="1"/>
            <a:r>
              <a:rPr lang="en-US" sz="2000" dirty="0" smtClean="0"/>
              <a:t>C like syntax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No difference between conditions and statements</a:t>
                </a:r>
              </a:p>
              <a:p>
                <a:pPr lvl="1"/>
                <a:r>
                  <a:rPr lang="en-US" sz="2000" dirty="0"/>
                  <a:t>Execution of every statement is conditional on its </a:t>
                </a:r>
                <a:r>
                  <a:rPr lang="en-US" sz="2000" dirty="0" err="1">
                    <a:solidFill>
                      <a:srgbClr val="FF3300"/>
                    </a:solidFill>
                  </a:rPr>
                  <a:t>executability</a:t>
                </a:r>
                <a:endParaRPr lang="en-US" sz="2000" dirty="0">
                  <a:solidFill>
                    <a:srgbClr val="FF3300"/>
                  </a:solidFill>
                </a:endParaRPr>
              </a:p>
              <a:p>
                <a:pPr lvl="1"/>
                <a:r>
                  <a:rPr lang="en-US" sz="2000" dirty="0" err="1"/>
                  <a:t>Executability</a:t>
                </a:r>
                <a:r>
                  <a:rPr lang="en-US" sz="2000" dirty="0"/>
                  <a:t> is the basic means of 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synchronization</a:t>
                </a:r>
              </a:p>
              <a:p>
                <a:pPr lvl="1"/>
                <a:endParaRPr lang="en-US" sz="2400" dirty="0" smtClean="0">
                  <a:solidFill>
                    <a:srgbClr val="FF3300"/>
                  </a:solidFill>
                </a:endParaRPr>
              </a:p>
              <a:p>
                <a:r>
                  <a:rPr lang="en-US" sz="2400" dirty="0" smtClean="0"/>
                  <a:t>Declarations and assignments are always executable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Conditionals are executable when they hold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 following are the same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𝑤h𝑖𝑙𝑒</m:t>
                    </m:r>
                    <m:r>
                      <a:rPr lang="en-US" sz="2000" i="1" dirty="0" smtClean="0">
                        <a:latin typeface="Cambria Math"/>
                      </a:rPr>
                      <m:t> (</m:t>
                    </m:r>
                    <m:r>
                      <a:rPr lang="en-US" sz="2000" i="1" dirty="0" smtClean="0">
                        <a:latin typeface="Cambria Math"/>
                      </a:rPr>
                      <m:t>𝑎</m:t>
                    </m:r>
                    <m:r>
                      <a:rPr lang="en-US" sz="2000" i="1" dirty="0" smtClean="0">
                        <a:latin typeface="Cambria Math"/>
                      </a:rPr>
                      <m:t> != </m:t>
                    </m:r>
                    <m:r>
                      <a:rPr lang="en-US" sz="2000" i="1" dirty="0" smtClean="0">
                        <a:latin typeface="Cambria Math"/>
                      </a:rPr>
                      <m:t>𝑏</m:t>
                    </m:r>
                    <m:r>
                      <a:rPr lang="en-US" sz="2000" i="1" dirty="0" smtClean="0">
                        <a:latin typeface="Cambria Math"/>
                      </a:rPr>
                      <m:t>) </m:t>
                    </m:r>
                    <m:r>
                      <a:rPr lang="en-US" sz="2000" i="1" dirty="0" smtClean="0">
                        <a:latin typeface="Cambria Math"/>
                      </a:rPr>
                      <m:t>𝑠𝑘𝑖𝑝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𝑎</m:t>
                    </m:r>
                    <m:r>
                      <a:rPr lang="en-US" sz="2000" i="1" dirty="0" smtClean="0">
                        <a:latin typeface="Cambria Math"/>
                      </a:rPr>
                      <m:t> == </m:t>
                    </m:r>
                    <m:r>
                      <a:rPr lang="en-US" sz="2000" i="1" dirty="0" smtClean="0">
                        <a:latin typeface="Cambria Math"/>
                      </a:rPr>
                      <m:t>𝑏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319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Delimitors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Semi-colon is used </a:t>
                </a:r>
                <a:r>
                  <a:rPr lang="en-US" sz="2400" dirty="0" smtClean="0"/>
                  <a:t>as </a:t>
                </a:r>
                <a:r>
                  <a:rPr lang="en-US" sz="2400" dirty="0"/>
                  <a:t>statement separator not a statement </a:t>
                </a:r>
                <a:r>
                  <a:rPr lang="en-US" sz="2400" dirty="0" smtClean="0"/>
                  <a:t>terminator</a:t>
                </a:r>
              </a:p>
              <a:p>
                <a:endParaRPr lang="en-US" sz="2400" dirty="0"/>
              </a:p>
              <a:p>
                <a:pPr lvl="1"/>
                <a:r>
                  <a:rPr lang="en-US" sz="2000" dirty="0"/>
                  <a:t>Last statement does not need semi-colon</a:t>
                </a:r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Often </a:t>
                </a:r>
                <a:r>
                  <a:rPr lang="en-US" sz="2000" dirty="0"/>
                  <a:t>replaced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to </a:t>
                </a:r>
                <a:r>
                  <a:rPr lang="en-US" sz="2000" dirty="0"/>
                  <a:t>indicate causality between two successive statements</a:t>
                </a:r>
              </a:p>
              <a:p>
                <a:pPr lvl="1"/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𝑎</m:t>
                    </m:r>
                    <m:r>
                      <a:rPr lang="en-US" sz="2000" i="1" dirty="0">
                        <a:latin typeface="Cambria Math"/>
                      </a:rPr>
                      <m:t> == </m:t>
                    </m:r>
                    <m:r>
                      <a:rPr lang="en-US" sz="2000" i="1" dirty="0">
                        <a:latin typeface="Cambria Math"/>
                      </a:rPr>
                      <m:t>𝑏</m:t>
                    </m:r>
                    <m:r>
                      <a:rPr lang="en-US" sz="2000" i="1" dirty="0">
                        <a:latin typeface="Cambria Math"/>
                      </a:rPr>
                      <m:t>); </m:t>
                    </m:r>
                    <m:r>
                      <a:rPr lang="en-US" sz="2000" i="1" dirty="0">
                        <a:latin typeface="Cambria Math"/>
                      </a:rPr>
                      <m:t>𝑐</m:t>
                    </m:r>
                    <m:r>
                      <a:rPr lang="en-US" sz="2000" i="1" dirty="0">
                        <a:latin typeface="Cambria Math"/>
                      </a:rPr>
                      <m:t> = </m:t>
                    </m:r>
                    <m:r>
                      <a:rPr lang="en-US" sz="2000" i="1" dirty="0">
                        <a:latin typeface="Cambria Math"/>
                      </a:rPr>
                      <m:t>𝑐</m:t>
                    </m:r>
                    <m:r>
                      <a:rPr lang="en-US" sz="2000" i="1" dirty="0">
                        <a:latin typeface="Cambria Math"/>
                      </a:rPr>
                      <m:t> + 1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𝑎</m:t>
                        </m:r>
                        <m:r>
                          <a:rPr lang="en-US" sz="2000" i="1" dirty="0">
                            <a:latin typeface="Cambria Math"/>
                          </a:rPr>
                          <m:t> == </m:t>
                        </m:r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→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>
                        <a:latin typeface="Cambria Math"/>
                      </a:rPr>
                      <m:t>𝑐</m:t>
                    </m:r>
                    <m:r>
                      <a:rPr lang="en-US" sz="2000" i="1" dirty="0">
                        <a:latin typeface="Cambria Math"/>
                      </a:rPr>
                      <m:t> = </m:t>
                    </m:r>
                    <m:r>
                      <a:rPr lang="en-US" sz="2000" i="1" dirty="0">
                        <a:latin typeface="Cambria Math"/>
                      </a:rPr>
                      <m:t>𝑐</m:t>
                    </m:r>
                    <m:r>
                      <a:rPr lang="en-US" sz="2000" i="1" dirty="0">
                        <a:latin typeface="Cambria Math"/>
                      </a:rPr>
                      <m:t> + 1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319" t="-2287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Basic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𝑏𝑖𝑡</m:t>
                    </m:r>
                    <m:r>
                      <a:rPr lang="en-US" sz="2400" i="1" dirty="0" smtClean="0">
                        <a:latin typeface="Cambria Math"/>
                      </a:rPr>
                      <m:t>/</m:t>
                    </m:r>
                    <m:r>
                      <a:rPr lang="en-US" sz="2400" i="1" dirty="0" err="1" smtClean="0">
                        <a:latin typeface="Cambria Math"/>
                      </a:rPr>
                      <m:t>𝑏𝑜𝑜𝑙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𝑏𝑦𝑡𝑒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𝑠h𝑜𝑟𝑡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err="1">
                        <a:latin typeface="Cambria Math"/>
                      </a:rPr>
                      <m:t>𝑖𝑛𝑡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err="1">
                        <a:latin typeface="Cambria Math"/>
                      </a:rPr>
                      <m:t>𝑐h𝑎𝑛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Arrays</a:t>
                </a:r>
                <a:r>
                  <a:rPr lang="en-US" sz="2400" dirty="0"/>
                  <a:t>: fixed size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𝑏𝑦𝑡𝑒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𝑠𝑡𝑎𝑡𝑒</m:t>
                    </m:r>
                    <m:r>
                      <a:rPr lang="en-US" sz="2000" i="1" dirty="0" smtClean="0">
                        <a:latin typeface="Cambria Math"/>
                      </a:rPr>
                      <m:t>[20];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𝑠𝑡𝑎𝑡𝑒</m:t>
                    </m:r>
                    <m:r>
                      <a:rPr lang="en-US" sz="2000" i="1" dirty="0" smtClean="0">
                        <a:latin typeface="Cambria Math"/>
                      </a:rPr>
                      <m:t>[0] = </m:t>
                    </m:r>
                    <m:r>
                      <a:rPr lang="en-US" sz="2000" i="1" dirty="0" smtClean="0">
                        <a:latin typeface="Cambria Math"/>
                      </a:rPr>
                      <m:t>𝑠𝑡𝑎𝑡𝑒</m:t>
                    </m:r>
                    <m:r>
                      <a:rPr lang="en-US" sz="2000" i="1" dirty="0" smtClean="0">
                        <a:latin typeface="Cambria Math"/>
                      </a:rPr>
                      <m:t>[3 ∗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dirty="0">
                        <a:latin typeface="Cambria Math"/>
                      </a:rPr>
                      <m:t>] + 5 ∗ </m:t>
                    </m:r>
                    <m:r>
                      <a:rPr lang="en-US" sz="2000" i="1" dirty="0">
                        <a:latin typeface="Cambria Math"/>
                      </a:rPr>
                      <m:t>𝑠𝑡𝑎𝑡𝑒</m:t>
                    </m:r>
                    <m:r>
                      <a:rPr lang="en-US" sz="2000" i="1" dirty="0">
                        <a:latin typeface="Cambria Math"/>
                      </a:rPr>
                      <m:t>[7/</m:t>
                    </m:r>
                    <m:r>
                      <a:rPr lang="en-US" sz="2000" i="1" dirty="0">
                        <a:latin typeface="Cambria Math"/>
                      </a:rPr>
                      <m:t>𝑗</m:t>
                    </m:r>
                    <m:r>
                      <a:rPr lang="en-US" sz="2000" i="1" dirty="0">
                        <a:latin typeface="Cambria Math"/>
                      </a:rPr>
                      <m:t>];</m:t>
                    </m:r>
                  </m:oMath>
                </a14:m>
                <a:endParaRPr lang="en-US" sz="20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Symbolic </a:t>
                </a:r>
                <a:r>
                  <a:rPr lang="en-US" sz="2400" dirty="0" smtClean="0"/>
                  <a:t>constants (like C </a:t>
                </a:r>
                <a:r>
                  <a:rPr lang="en-US" sz="2400" dirty="0" err="1" smtClean="0"/>
                  <a:t>enums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pPr lvl="1"/>
                <a:r>
                  <a:rPr lang="en-US" sz="2000" dirty="0" smtClean="0"/>
                  <a:t>Typically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used for message types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𝑚𝑡𝑦𝑝𝑒</m:t>
                    </m:r>
                    <m:r>
                      <a:rPr lang="en-US" sz="2000" i="1" dirty="0">
                        <a:latin typeface="Cambria Math"/>
                      </a:rPr>
                      <m:t> = {</m:t>
                    </m:r>
                    <m:r>
                      <a:rPr lang="en-US" sz="2000" i="1" dirty="0">
                        <a:latin typeface="Cambria Math"/>
                      </a:rPr>
                      <m:t>𝑆𝐸𝑁𝐷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𝑅𝐸𝐶𝑉</m:t>
                    </m:r>
                    <m:r>
                      <a:rPr lang="en-US" sz="2000" i="1" dirty="0">
                        <a:latin typeface="Cambria Math"/>
                      </a:rPr>
                      <m:t>};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319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FIRSTCHAKI@GPOQGTZZRCIJINPU" val="4256"/>
  <p:tag name="FIRSTCHAKI@BJPTXTYZTFGJKKTU" val="4268"/>
</p:tagLst>
</file>

<file path=ppt/theme/theme1.xml><?xml version="1.0" encoding="utf-8"?>
<a:theme xmlns:a="http://schemas.openxmlformats.org/drawingml/2006/main" name="presentation-full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2DE7"/>
      </a:accent6>
      <a:hlink>
        <a:srgbClr val="3C4F82"/>
      </a:hlink>
      <a:folHlink>
        <a:srgbClr val="33CC3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presentation-fullcolor</Template>
  <TotalTime>4447</TotalTime>
  <Words>1591</Words>
  <Application>Microsoft Office PowerPoint</Application>
  <PresentationFormat>On-screen Show (4:3)</PresentationFormat>
  <Paragraphs>405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Times New Roman</vt:lpstr>
      <vt:lpstr>Calibri</vt:lpstr>
      <vt:lpstr>Times</vt:lpstr>
      <vt:lpstr>Cambria Math</vt:lpstr>
      <vt:lpstr>Wingdings</vt:lpstr>
      <vt:lpstr>ＭＳ Ｐゴシック</vt:lpstr>
      <vt:lpstr>cmsy10</vt:lpstr>
      <vt:lpstr>presentation-fullcolor</vt:lpstr>
      <vt:lpstr>Custom Design</vt:lpstr>
      <vt:lpstr>SPIN: Part 1</vt:lpstr>
      <vt:lpstr>What is This All About?</vt:lpstr>
      <vt:lpstr>History</vt:lpstr>
      <vt:lpstr>Spin Capabilities</vt:lpstr>
      <vt:lpstr>Spin Overall Structure</vt:lpstr>
      <vt:lpstr>Promela</vt:lpstr>
      <vt:lpstr>Executability</vt:lpstr>
      <vt:lpstr>Delimitors</vt:lpstr>
      <vt:lpstr>Data Types</vt:lpstr>
      <vt:lpstr>Process Definition</vt:lpstr>
      <vt:lpstr>Process Instantiation</vt:lpstr>
      <vt:lpstr>Process Parameterization</vt:lpstr>
      <vt:lpstr>Race Condition</vt:lpstr>
      <vt:lpstr>Deadlock</vt:lpstr>
      <vt:lpstr>Atomic sequences</vt:lpstr>
      <vt:lpstr>Message passing</vt:lpstr>
      <vt:lpstr>Message passing</vt:lpstr>
      <vt:lpstr>Message passing</vt:lpstr>
      <vt:lpstr>Message passing</vt:lpstr>
      <vt:lpstr>Executability</vt:lpstr>
      <vt:lpstr>Composite conditions</vt:lpstr>
      <vt:lpstr>PowerPoint Presentation</vt:lpstr>
      <vt:lpstr>Rendezvous</vt:lpstr>
      <vt:lpstr>Example</vt:lpstr>
      <vt:lpstr>Control flow</vt:lpstr>
      <vt:lpstr>Case selection</vt:lpstr>
      <vt:lpstr>PowerPoint Presentation</vt:lpstr>
      <vt:lpstr>Repetition</vt:lpstr>
      <vt:lpstr>Repetition</vt:lpstr>
      <vt:lpstr>Unconditional jumps</vt:lpstr>
      <vt:lpstr>Procedures and Recursion</vt:lpstr>
      <vt:lpstr>PowerPoint Presentation</vt:lpstr>
      <vt:lpstr>Timeouts</vt:lpstr>
      <vt:lpstr>Assertions</vt:lpstr>
      <vt:lpstr>PowerPoint Presentation</vt:lpstr>
      <vt:lpstr>References</vt:lpstr>
      <vt:lpstr>Questions?</vt:lpstr>
    </vt:vector>
  </TitlesOfParts>
  <Company>Software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Presentation (Full Color): Preformatted Design and Template Items </dc:title>
  <dc:creator>Sagar Chaki</dc:creator>
  <cp:lastModifiedBy>chaki</cp:lastModifiedBy>
  <cp:revision>974</cp:revision>
  <cp:lastPrinted>2006-06-21T20:45:34Z</cp:lastPrinted>
  <dcterms:created xsi:type="dcterms:W3CDTF">2011-08-15T14:20:31Z</dcterms:created>
  <dcterms:modified xsi:type="dcterms:W3CDTF">2014-04-21T20:13:39Z</dcterms:modified>
</cp:coreProperties>
</file>