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3" r:id="rId3"/>
    <p:sldId id="296" r:id="rId4"/>
    <p:sldId id="294" r:id="rId5"/>
    <p:sldId id="260" r:id="rId6"/>
    <p:sldId id="261" r:id="rId7"/>
    <p:sldId id="295" r:id="rId8"/>
    <p:sldId id="262" r:id="rId9"/>
    <p:sldId id="263" r:id="rId10"/>
    <p:sldId id="297" r:id="rId11"/>
    <p:sldId id="264" r:id="rId12"/>
    <p:sldId id="320" r:id="rId13"/>
    <p:sldId id="279" r:id="rId14"/>
    <p:sldId id="280" r:id="rId15"/>
    <p:sldId id="281" r:id="rId16"/>
    <p:sldId id="282" r:id="rId17"/>
    <p:sldId id="283" r:id="rId18"/>
    <p:sldId id="306" r:id="rId19"/>
    <p:sldId id="284" r:id="rId20"/>
    <p:sldId id="285" r:id="rId21"/>
    <p:sldId id="286" r:id="rId22"/>
    <p:sldId id="321" r:id="rId23"/>
    <p:sldId id="267" r:id="rId24"/>
    <p:sldId id="268" r:id="rId25"/>
    <p:sldId id="300" r:id="rId26"/>
    <p:sldId id="269" r:id="rId27"/>
    <p:sldId id="270" r:id="rId28"/>
    <p:sldId id="271" r:id="rId29"/>
    <p:sldId id="272" r:id="rId30"/>
    <p:sldId id="308" r:id="rId31"/>
    <p:sldId id="273" r:id="rId32"/>
    <p:sldId id="309" r:id="rId33"/>
    <p:sldId id="274" r:id="rId34"/>
    <p:sldId id="275" r:id="rId35"/>
    <p:sldId id="276" r:id="rId36"/>
    <p:sldId id="322" r:id="rId37"/>
    <p:sldId id="277" r:id="rId38"/>
    <p:sldId id="311" r:id="rId39"/>
    <p:sldId id="312" r:id="rId40"/>
    <p:sldId id="266" r:id="rId41"/>
    <p:sldId id="301" r:id="rId42"/>
    <p:sldId id="313" r:id="rId43"/>
    <p:sldId id="288" r:id="rId44"/>
    <p:sldId id="315" r:id="rId45"/>
    <p:sldId id="290" r:id="rId46"/>
    <p:sldId id="317" r:id="rId47"/>
    <p:sldId id="291" r:id="rId48"/>
    <p:sldId id="316" r:id="rId49"/>
    <p:sldId id="318" r:id="rId50"/>
    <p:sldId id="319" r:id="rId51"/>
    <p:sldId id="302" r:id="rId52"/>
    <p:sldId id="292" r:id="rId53"/>
    <p:sldId id="303" r:id="rId54"/>
    <p:sldId id="305" r:id="rId55"/>
    <p:sldId id="304" r:id="rId56"/>
  </p:sldIdLst>
  <p:sldSz cx="9144000" cy="6858000" type="screen4x3"/>
  <p:notesSz cx="7099300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zkYbcwoiF7zB/IQuHXGqQ==" hashData="28ns1yCLHgj9OCl3Fp8gDwYf0b0="/>
  <p:extLst>
    <p:ext uri="{521415D9-36F7-43E2-AB2F-B90AF26B5E84}">
      <p14:sectionLst xmlns:p14="http://schemas.microsoft.com/office/powerpoint/2010/main">
        <p14:section name="Introduction" id="{6A1BF339-474E-4C5E-A29E-024E3F919E78}">
          <p14:sldIdLst>
            <p14:sldId id="256"/>
            <p14:sldId id="293"/>
          </p14:sldIdLst>
        </p14:section>
        <p14:section name="Background + Motivation" id="{ADDDEDFD-9011-4204-B9CB-C86595F5C16B}">
          <p14:sldIdLst>
            <p14:sldId id="296"/>
            <p14:sldId id="294"/>
            <p14:sldId id="260"/>
            <p14:sldId id="261"/>
            <p14:sldId id="295"/>
            <p14:sldId id="262"/>
            <p14:sldId id="263"/>
            <p14:sldId id="297"/>
            <p14:sldId id="264"/>
            <p14:sldId id="320"/>
          </p14:sldIdLst>
        </p14:section>
        <p14:section name="Computing Electrical Flows" id="{B625CAE8-CF63-494E-8D67-037C974A84CC}">
          <p14:sldIdLst>
            <p14:sldId id="279"/>
            <p14:sldId id="280"/>
            <p14:sldId id="281"/>
            <p14:sldId id="282"/>
            <p14:sldId id="283"/>
            <p14:sldId id="306"/>
            <p14:sldId id="284"/>
            <p14:sldId id="285"/>
            <p14:sldId id="286"/>
            <p14:sldId id="321"/>
          </p14:sldIdLst>
        </p14:section>
        <p14:section name="(𝜖,𝜌) oracles" id="{73DAC2C8-0BA4-4F39-B916-D453257017BF}">
          <p14:sldIdLst>
            <p14:sldId id="267"/>
            <p14:sldId id="268"/>
            <p14:sldId id="300"/>
          </p14:sldIdLst>
        </p14:section>
        <p14:section name="Use of oracles to approximate Max. Flow" id="{3A04CFFA-749B-45D1-B639-0F453BC4EBB1}">
          <p14:sldIdLst>
            <p14:sldId id="269"/>
            <p14:sldId id="270"/>
            <p14:sldId id="271"/>
            <p14:sldId id="272"/>
            <p14:sldId id="308"/>
            <p14:sldId id="273"/>
            <p14:sldId id="309"/>
            <p14:sldId id="274"/>
            <p14:sldId id="275"/>
            <p14:sldId id="276"/>
            <p14:sldId id="322"/>
          </p14:sldIdLst>
        </p14:section>
        <p14:section name="Using MWM to Approximate Flow" id="{6FD9E1A5-FEB3-4E74-9B79-5BECA3F44F36}">
          <p14:sldIdLst>
            <p14:sldId id="277"/>
            <p14:sldId id="311"/>
            <p14:sldId id="312"/>
            <p14:sldId id="266"/>
            <p14:sldId id="301"/>
          </p14:sldIdLst>
        </p14:section>
        <p14:section name="(𝜖,3√(𝑚/𝜖)) oracles via Electric Flows" id="{ADF9DB77-1C6F-4F16-B1B4-C997D9647DD3}">
          <p14:sldIdLst>
            <p14:sldId id="313"/>
            <p14:sldId id="288"/>
            <p14:sldId id="315"/>
            <p14:sldId id="290"/>
            <p14:sldId id="317"/>
            <p14:sldId id="291"/>
            <p14:sldId id="316"/>
            <p14:sldId id="318"/>
            <p14:sldId id="319"/>
            <p14:sldId id="302"/>
          </p14:sldIdLst>
        </p14:section>
        <p14:section name="Improvements" id="{C5B621BC-D53D-452C-9E35-25C744FB38E6}">
          <p14:sldIdLst>
            <p14:sldId id="292"/>
            <p14:sldId id="303"/>
            <p14:sldId id="305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071" autoAdjust="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AD5A5977-8B22-49C2-8185-4CE07776DF12}" type="datetimeFigureOut">
              <a:rPr lang="he-IL" smtClean="0"/>
              <a:t>כ"ב/אייר/תשע"ב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10B8CEC3-27CD-4594-8648-9D83C7BC70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8427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E0F6C9F3-E20F-4D99-B82D-3815BFF391CB}" type="datetimeFigureOut">
              <a:rPr lang="he-IL" smtClean="0"/>
              <a:t>כ"ב/אייר/תשע"ב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DF872879-4BAA-4536-A63B-11F80E444D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70632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Talk</a:t>
            </a:r>
            <a:r>
              <a:rPr lang="en-US" baseline="0" dirty="0" smtClean="0"/>
              <a:t> based on the paper of the same name, by Paul </a:t>
            </a:r>
            <a:r>
              <a:rPr lang="en-US" baseline="0" dirty="0" err="1" smtClean="0"/>
              <a:t>Crisitiano</a:t>
            </a:r>
            <a:r>
              <a:rPr lang="en-US" baseline="0" dirty="0" smtClean="0"/>
              <a:t>, Jonathan </a:t>
            </a:r>
            <a:r>
              <a:rPr lang="en-US" baseline="0" dirty="0" err="1" smtClean="0"/>
              <a:t>Kelner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Aleksander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Madry</a:t>
            </a:r>
            <a:r>
              <a:rPr lang="en-US" baseline="0" dirty="0" smtClean="0"/>
              <a:t>, Daniel </a:t>
            </a:r>
            <a:r>
              <a:rPr lang="en-US" baseline="0" dirty="0" err="1" smtClean="0"/>
              <a:t>Spielman</a:t>
            </a:r>
            <a:r>
              <a:rPr lang="en-US" baseline="0" dirty="0" smtClean="0"/>
              <a:t> and Shang-</a:t>
            </a:r>
            <a:r>
              <a:rPr lang="en-US" baseline="0" dirty="0" err="1" smtClean="0"/>
              <a:t>Hua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Teng</a:t>
            </a:r>
            <a:r>
              <a:rPr lang="en-US" baseline="0" dirty="0" smtClean="0"/>
              <a:t>, presented at STOC 2011 (recipient of the STOC 2011 Best Paper Award).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1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782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first inequality follows </a:t>
                </a:r>
                <a:r>
                  <a:rPr lang="en-US" smtClean="0"/>
                  <a:t>from observation III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following equality follows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definition.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last inequality follows from the inequality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+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first inequality follows from observation III.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following equality follows from </a:t>
                </a:r>
                <a:r>
                  <a:rPr lang="en-US" b="0" i="0" baseline="0" smtClean="0">
                    <a:latin typeface="Cambria Math"/>
                  </a:rPr>
                  <a:t>𝜇_𝑖</a:t>
                </a:r>
                <a:r>
                  <a:rPr lang="en-US" dirty="0" smtClean="0"/>
                  <a:t>’s definition.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last inequality follows from the inequality </a:t>
                </a:r>
                <a:r>
                  <a:rPr lang="en-US" b="0" i="0" baseline="0" smtClean="0">
                    <a:latin typeface="Cambria Math"/>
                  </a:rPr>
                  <a:t>(1+𝑥)≤𝑒^𝑥</a:t>
                </a:r>
                <a:r>
                  <a:rPr lang="en-US" dirty="0" smtClean="0"/>
                  <a:t> for any </a:t>
                </a:r>
                <a:r>
                  <a:rPr lang="en-US" b="0" i="0" smtClean="0">
                    <a:latin typeface="Cambria Math"/>
                  </a:rPr>
                  <a:t>𝑥∈</a:t>
                </a:r>
                <a:r>
                  <a:rPr lang="en-US" b="0" i="0" smtClean="0">
                    <a:latin typeface="Cambria Math"/>
                    <a:ea typeface="Cambria Math"/>
                  </a:rPr>
                  <a:t>ℝ</a:t>
                </a:r>
                <a:r>
                  <a:rPr lang="en-US" dirty="0" smtClean="0"/>
                  <a:t>.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31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17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first inequality follows from observation III.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following equality follows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definition.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last inequality follows from the inequality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+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first inequality follows from observation III.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following equality follows from </a:t>
                </a:r>
                <a:r>
                  <a:rPr lang="en-US" b="0" i="0" baseline="0" smtClean="0">
                    <a:latin typeface="Cambria Math"/>
                  </a:rPr>
                  <a:t>𝜇_𝑖</a:t>
                </a:r>
                <a:r>
                  <a:rPr lang="en-US" dirty="0" smtClean="0"/>
                  <a:t>’s definition.</a:t>
                </a:r>
              </a:p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last inequality follows from the inequality </a:t>
                </a:r>
                <a:r>
                  <a:rPr lang="en-US" b="0" i="0" baseline="0" smtClean="0">
                    <a:latin typeface="Cambria Math"/>
                  </a:rPr>
                  <a:t>(1+𝑥)≤𝑒^𝑥</a:t>
                </a:r>
                <a:r>
                  <a:rPr lang="en-US" dirty="0" smtClean="0"/>
                  <a:t> for any </a:t>
                </a:r>
                <a:r>
                  <a:rPr lang="en-US" b="0" i="0" smtClean="0">
                    <a:latin typeface="Cambria Math"/>
                  </a:rPr>
                  <a:t>𝑥∈</a:t>
                </a:r>
                <a:r>
                  <a:rPr lang="en-US" b="0" i="0" smtClean="0">
                    <a:latin typeface="Cambria Math"/>
                    <a:ea typeface="Cambria Math"/>
                  </a:rPr>
                  <a:t>ℝ</a:t>
                </a:r>
                <a:r>
                  <a:rPr lang="en-US" dirty="0" smtClean="0"/>
                  <a:t>.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32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170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b="0" i="0" dirty="0" smtClean="0">
                    <a:latin typeface="Cambria Math"/>
                  </a:rPr>
                  <a:t>For the corollary,</a:t>
                </a:r>
                <a:r>
                  <a:rPr lang="en-US" b="0" i="0" baseline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nary>
                  </m:oMath>
                </a14:m>
                <a:r>
                  <a:rPr lang="en-US" b="0" i="0" baseline="0" dirty="0" smtClean="0">
                    <a:latin typeface="Cambria Math"/>
                  </a:rPr>
                  <a:t>. Note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𝑒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i="0" baseline="0" dirty="0" smtClean="0">
                    <a:latin typeface="Cambria Math"/>
                  </a:rPr>
                  <a:t>’s might differ in direction and therefore differ in sign, and thus the congestion in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b="0" i="0" baseline="0" dirty="0" smtClean="0">
                    <a:latin typeface="Cambria Math"/>
                  </a:rPr>
                  <a:t> according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b="0" i="0" baseline="0" dirty="0" smtClean="0">
                    <a:latin typeface="Cambria Math"/>
                  </a:rPr>
                  <a:t> might be smaller than the weighted congestion. This might yield better bounds, but as the algorithm does nothing to </a:t>
                </a:r>
                <a:r>
                  <a:rPr lang="en-US" b="0" i="0" baseline="0" smtClean="0">
                    <a:latin typeface="Cambria Math"/>
                  </a:rPr>
                  <a:t>systematically exploit possible cancellations, </a:t>
                </a:r>
                <a:r>
                  <a:rPr lang="en-US" b="0" i="0" baseline="0" dirty="0" smtClean="0">
                    <a:latin typeface="Cambria Math"/>
                  </a:rPr>
                  <a:t>we just use this lower bound and leave it at that.</a:t>
                </a:r>
                <a:r>
                  <a:rPr lang="en-US" b="0" i="0" dirty="0" smtClean="0">
                    <a:latin typeface="Cambria Math"/>
                  </a:rPr>
                  <a:t/>
                </a:r>
                <a:br>
                  <a:rPr lang="en-US" b="0" i="0" dirty="0" smtClean="0">
                    <a:latin typeface="Cambria Math"/>
                  </a:rPr>
                </a:br>
                <a:r>
                  <a:rPr lang="en-US" b="0" i="0" dirty="0" smtClean="0">
                    <a:latin typeface="Cambria Math"/>
                  </a:rPr>
                  <a:t>For the last inequality:</a:t>
                </a: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in our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)/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, which lies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from the</a:t>
                </a:r>
                <a:r>
                  <a:rPr lang="en-US" baseline="0" dirty="0" smtClean="0"/>
                  <a:t> oracle’s specification.</a:t>
                </a:r>
                <a:br>
                  <a:rPr lang="en-US" baseline="0" dirty="0" smtClean="0"/>
                </a:br>
                <a:r>
                  <a:rPr lang="en-US" baseline="0" dirty="0" smtClean="0"/>
                  <a:t>To prove the inequality, suffice to check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+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(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baseline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baseline="0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𝜖</m:t>
                    </m:r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is</a:t>
                </a:r>
                <a:r>
                  <a:rPr lang="en-US" baseline="0" dirty="0" smtClean="0"/>
                  <a:t> convex, this implies the line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1</m:t>
                    </m:r>
                    <m:r>
                      <a:rPr lang="en-US" b="0" i="1" baseline="0" smtClean="0">
                        <a:latin typeface="Cambria Math"/>
                      </a:rPr>
                      <m:t>+</m:t>
                    </m:r>
                    <m:r>
                      <a:rPr lang="en-US" b="0" i="1" baseline="0" smtClean="0">
                        <a:latin typeface="Cambria Math"/>
                      </a:rPr>
                      <m:t>𝜖</m:t>
                    </m:r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</a:t>
                </a:r>
                <a:r>
                  <a:rPr lang="en-US" baseline="0" dirty="0" smtClean="0"/>
                  <a:t> “above” this function for all the domain.</a:t>
                </a:r>
                <a:br>
                  <a:rPr lang="en-US" baseline="0" dirty="0" smtClean="0"/>
                </a:br>
                <a:r>
                  <a:rPr lang="en-US" baseline="0" dirty="0" smtClean="0"/>
                  <a:t>To show that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1</m:t>
                    </m:r>
                    <m:r>
                      <a:rPr lang="en-US" b="0" i="1" baseline="0" smtClean="0">
                        <a:latin typeface="Cambria Math"/>
                      </a:rPr>
                      <m:t>+</m:t>
                    </m:r>
                    <m:r>
                      <a:rPr lang="en-US" b="0" i="1" baseline="0" smtClean="0">
                        <a:latin typeface="Cambria Math"/>
                      </a:rPr>
                      <m:t>𝜖</m:t>
                    </m:r>
                    <m:r>
                      <a:rPr lang="en-US" b="0" i="1" baseline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/>
                      </a:rPr>
                      <m:t>exp</m:t>
                    </m:r>
                    <m:r>
                      <a:rPr lang="en-US" b="0" i="1" baseline="0" smtClean="0">
                        <a:latin typeface="Cambria Math"/>
                      </a:rPr>
                      <m:t>⁡(</m:t>
                    </m:r>
                    <m:r>
                      <a:rPr lang="en-US" b="0" i="1" baseline="0" smtClean="0">
                        <a:latin typeface="Cambria Math"/>
                      </a:rPr>
                      <m:t>𝜖</m:t>
                    </m:r>
                    <m:r>
                      <a:rPr lang="en-US" b="0" i="1" baseline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suffice to show equality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and</a:t>
                </a:r>
                <a:r>
                  <a:rPr lang="en-US" baseline="0" dirty="0" smtClean="0"/>
                  <a:t>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𝑑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</m:den>
                    </m:f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+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r>
                      <a:rPr lang="en-US" b="0" i="1" baseline="0" smtClean="0">
                        <a:latin typeface="Cambria Math"/>
                      </a:rPr>
                      <m:t>1</m:t>
                    </m:r>
                    <m:r>
                      <a:rPr lang="en-US" b="0" i="1" baseline="0" smtClean="0">
                        <a:latin typeface="Cambria Math"/>
                      </a:rPr>
                      <m:t>&gt;</m:t>
                    </m:r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</m:e>
                    </m:d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baseline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𝑑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</m:den>
                    </m:f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𝜖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baseline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, with the middle inequality following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, which holds for all positive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b="0" i="0" smtClean="0">
                    <a:latin typeface="Cambria Math"/>
                  </a:rPr>
                  <a:t>𝑥</a:t>
                </a:r>
                <a:r>
                  <a:rPr lang="en-US" dirty="0" smtClean="0"/>
                  <a:t> in our case is </a:t>
                </a:r>
                <a:r>
                  <a:rPr lang="en-US" b="0" i="0" smtClean="0">
                    <a:latin typeface="Cambria Math"/>
                  </a:rPr>
                  <a:t>𝑐𝑜𝑛𝑔_(𝑓^𝑗 ) (𝑒)/𝜌</a:t>
                </a:r>
                <a:r>
                  <a:rPr lang="en-US" dirty="0" smtClean="0"/>
                  <a:t>, which lies in </a:t>
                </a:r>
                <a:r>
                  <a:rPr lang="en-US" b="0" i="0" smtClean="0">
                    <a:latin typeface="Cambria Math"/>
                  </a:rPr>
                  <a:t>[0,1]</a:t>
                </a:r>
                <a:r>
                  <a:rPr lang="en-US" dirty="0" smtClean="0"/>
                  <a:t>, from the</a:t>
                </a:r>
                <a:r>
                  <a:rPr lang="en-US" baseline="0" dirty="0" smtClean="0"/>
                  <a:t> oracle’s specification.</a:t>
                </a:r>
                <a:br>
                  <a:rPr lang="en-US" baseline="0" dirty="0" smtClean="0"/>
                </a:br>
                <a:r>
                  <a:rPr lang="en-US" baseline="0" dirty="0" smtClean="0"/>
                  <a:t>To prove the inequality, suffice to check that </a:t>
                </a:r>
                <a:r>
                  <a:rPr lang="en-US" b="0" i="0" baseline="0" smtClean="0">
                    <a:latin typeface="Cambria Math"/>
                  </a:rPr>
                  <a:t>(1+𝜖𝑥)≥exp⁡〖((1−𝜖)〗 𝜖𝑥)</a:t>
                </a:r>
                <a:r>
                  <a:rPr lang="en-US" dirty="0" smtClean="0"/>
                  <a:t> for </a:t>
                </a:r>
                <a:r>
                  <a:rPr lang="en-US" b="0" i="0" smtClean="0">
                    <a:latin typeface="Cambria Math"/>
                  </a:rPr>
                  <a:t>𝑥=0,1</a:t>
                </a:r>
                <a:r>
                  <a:rPr lang="en-US" dirty="0" smtClean="0"/>
                  <a:t> for all </a:t>
                </a:r>
                <a:r>
                  <a:rPr lang="en-US" b="0" i="0" smtClean="0">
                    <a:latin typeface="Cambria Math"/>
                  </a:rPr>
                  <a:t>𝜖&gt;0</a:t>
                </a:r>
                <a:r>
                  <a:rPr lang="en-US" dirty="0" smtClean="0"/>
                  <a:t>. As </a:t>
                </a:r>
                <a:r>
                  <a:rPr lang="en-US" b="0" i="0" smtClean="0">
                    <a:latin typeface="Cambria Math"/>
                  </a:rPr>
                  <a:t>exp⁡((1−𝜖)𝜖𝑥)</a:t>
                </a:r>
                <a:r>
                  <a:rPr lang="en-US" dirty="0" smtClean="0"/>
                  <a:t> is</a:t>
                </a:r>
                <a:r>
                  <a:rPr lang="en-US" baseline="0" dirty="0" smtClean="0"/>
                  <a:t> convex, this implies the line </a:t>
                </a:r>
                <a:r>
                  <a:rPr lang="en-US" b="0" i="0" baseline="0" smtClean="0">
                    <a:latin typeface="Cambria Math"/>
                  </a:rPr>
                  <a:t>(1+𝜖𝑥)</a:t>
                </a:r>
                <a:r>
                  <a:rPr lang="en-US" dirty="0" smtClean="0"/>
                  <a:t> is</a:t>
                </a:r>
                <a:r>
                  <a:rPr lang="en-US" baseline="0" dirty="0" smtClean="0"/>
                  <a:t> “above” this function for all the domain.</a:t>
                </a:r>
                <a:br>
                  <a:rPr lang="en-US" baseline="0" dirty="0" smtClean="0"/>
                </a:br>
                <a:r>
                  <a:rPr lang="en-US" baseline="0" dirty="0" smtClean="0"/>
                  <a:t>To show that </a:t>
                </a:r>
                <a:r>
                  <a:rPr lang="en-US" b="0" i="0" baseline="0" smtClean="0">
                    <a:latin typeface="Cambria Math"/>
                  </a:rPr>
                  <a:t>1+𝜖&gt;exp⁡(𝜖−𝜖^2)</a:t>
                </a:r>
                <a:r>
                  <a:rPr lang="en-US" dirty="0" smtClean="0"/>
                  <a:t> for all </a:t>
                </a:r>
                <a:r>
                  <a:rPr lang="en-US" b="0" i="0" smtClean="0">
                    <a:latin typeface="Cambria Math"/>
                  </a:rPr>
                  <a:t>𝜖≥0</a:t>
                </a:r>
                <a:r>
                  <a:rPr lang="en-US" dirty="0" smtClean="0"/>
                  <a:t>, suffice to show equality for </a:t>
                </a:r>
                <a:r>
                  <a:rPr lang="en-US" b="0" i="0" smtClean="0">
                    <a:latin typeface="Cambria Math"/>
                  </a:rPr>
                  <a:t>𝜖=0</a:t>
                </a:r>
                <a:r>
                  <a:rPr lang="en-US" dirty="0" smtClean="0"/>
                  <a:t> and</a:t>
                </a:r>
                <a:r>
                  <a:rPr lang="en-US" baseline="0" dirty="0" smtClean="0"/>
                  <a:t> that </a:t>
                </a:r>
                <a:r>
                  <a:rPr lang="en-US" b="0" i="0" baseline="0" smtClean="0">
                    <a:latin typeface="Cambria Math"/>
                  </a:rPr>
                  <a:t>𝑑/𝑑𝜖 (1+𝜖)=1&gt;(1−2𝜖) 𝑒^(𝜖−𝜖^2 )=𝑑/𝑑𝜖 𝑒^(𝜖−𝜖^2 )</a:t>
                </a:r>
                <a:r>
                  <a:rPr lang="en-US" dirty="0" smtClean="0"/>
                  <a:t>, with the middle inequality following from </a:t>
                </a:r>
                <a:r>
                  <a:rPr lang="en-US" b="0" i="0" smtClean="0">
                    <a:latin typeface="Cambria Math"/>
                  </a:rPr>
                  <a:t>1−2𝜖≤𝑒^(−2𝜖)&lt;𝑒^(𝜖^2−𝜖)</a:t>
                </a:r>
                <a:r>
                  <a:rPr lang="en-US" dirty="0" smtClean="0"/>
                  <a:t>, which holds for all positive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𝜖</a:t>
                </a:r>
                <a:r>
                  <a:rPr lang="en-US" dirty="0" smtClean="0"/>
                  <a:t>.</a:t>
                </a:r>
                <a:endParaRPr lang="he-IL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2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65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Simpler:</a:t>
                </a:r>
                <a:r>
                  <a:rPr lang="en-US" baseline="0" dirty="0" smtClean="0"/>
                  <a:t> round down to nearest product of </a:t>
                </a:r>
                <a:r>
                  <a:rPr lang="en-US" b="0" i="0" baseline="0" smtClean="0">
                    <a:latin typeface="Cambria Math"/>
                  </a:rPr>
                  <a:t>𝜖𝐵/2𝑚</a:t>
                </a:r>
                <a:r>
                  <a:rPr lang="en-US" dirty="0" smtClean="0"/>
                  <a:t>. THIS also decreases the</a:t>
                </a:r>
                <a:r>
                  <a:rPr lang="en-US" baseline="0" dirty="0" smtClean="0"/>
                  <a:t> value of the maximum flow by at most </a:t>
                </a:r>
                <a:r>
                  <a:rPr lang="en-US" b="0" i="0" baseline="0" smtClean="0">
                    <a:latin typeface="Cambria Math"/>
                  </a:rPr>
                  <a:t>𝜖𝐵/2≤|𝑓^∗ |𝜖/2</a:t>
                </a:r>
                <a:r>
                  <a:rPr lang="en-US" dirty="0" smtClean="0"/>
                  <a:t>.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38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957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Some intuition: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part of the capacity will</a:t>
                </a:r>
                <a:r>
                  <a:rPr lang="en-US" baseline="0" dirty="0" smtClean="0"/>
                  <a:t> ensure the bound on the average (weighted) congestion and the second factor guarantees the bound on the maximum flow. The multiplicative factor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baseline="0" smtClean="0">
                            <a:latin typeface="Cambria Math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will allow us to</a:t>
                </a:r>
                <a:r>
                  <a:rPr lang="en-US" baseline="0" dirty="0" smtClean="0"/>
                  <a:t> analyze the energy of some maximum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thus yielding a bound on the energy of the electrical flow, and therefore our approximate electrical</a:t>
                </a:r>
                <a:r>
                  <a:rPr lang="en-US" baseline="0" dirty="0" smtClean="0"/>
                  <a:t> flow.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Some intuition: The </a:t>
                </a:r>
                <a:r>
                  <a:rPr lang="en-US" b="0" i="0" smtClean="0">
                    <a:latin typeface="Cambria Math"/>
                  </a:rPr>
                  <a:t>𝑤_𝑒</a:t>
                </a:r>
                <a:r>
                  <a:rPr lang="en-US" dirty="0" smtClean="0"/>
                  <a:t> part of the capacity will</a:t>
                </a:r>
                <a:r>
                  <a:rPr lang="en-US" baseline="0" dirty="0" smtClean="0"/>
                  <a:t> ensure the bound on the average (weighted) congestion and the second factor guarantees the bound on the maximum flow. The multiplicative factor of </a:t>
                </a:r>
                <a:r>
                  <a:rPr lang="en-US" b="0" i="0" baseline="0" smtClean="0">
                    <a:latin typeface="Cambria Math"/>
                  </a:rPr>
                  <a:t>𝑐_𝑒^(−2)</a:t>
                </a:r>
                <a:r>
                  <a:rPr lang="en-US" dirty="0" smtClean="0"/>
                  <a:t> will allow us to</a:t>
                </a:r>
                <a:r>
                  <a:rPr lang="en-US" baseline="0" dirty="0" smtClean="0"/>
                  <a:t> analyze the energy of some maximum flow </a:t>
                </a:r>
                <a:r>
                  <a:rPr lang="en-US" b="0" i="0" baseline="0" smtClean="0">
                    <a:latin typeface="Cambria Math"/>
                  </a:rPr>
                  <a:t>𝑓^∗</a:t>
                </a:r>
                <a:r>
                  <a:rPr lang="en-US" dirty="0" smtClean="0"/>
                  <a:t>, thus yielding a bound on the energy of the electrical flow, and therefore our approximate electrical</a:t>
                </a:r>
                <a:r>
                  <a:rPr lang="en-US" baseline="0" dirty="0" smtClean="0"/>
                  <a:t> flow.</a:t>
                </a:r>
                <a:endParaRPr lang="he-IL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713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713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71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713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71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u="none" dirty="0" smtClean="0"/>
                  <a:t>We </a:t>
                </a:r>
                <a:r>
                  <a:rPr lang="en-US" b="0" u="none" dirty="0" smtClean="0"/>
                  <a:t>will call</a:t>
                </a:r>
                <a:r>
                  <a:rPr lang="en-US" b="0" u="none" baseline="0" dirty="0" smtClean="0"/>
                  <a:t> functions satisfying this constraint </a:t>
                </a:r>
                <a:r>
                  <a:rPr lang="en-US" b="0" i="0" u="sng" baseline="0" smtClean="0">
                    <a:latin typeface="Cambria Math"/>
                  </a:rPr>
                  <a:t>𝑠−𝑡</a:t>
                </a:r>
                <a:r>
                  <a:rPr lang="en-US" b="0" u="sng" dirty="0" smtClean="0"/>
                  <a:t> </a:t>
                </a:r>
                <a:r>
                  <a:rPr lang="en-US" b="0" u="sng" dirty="0" smtClean="0"/>
                  <a:t>flows</a:t>
                </a:r>
                <a:endParaRPr lang="he-IL" b="0" u="sng" dirty="0"/>
              </a:p>
              <a:p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6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202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54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782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55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78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u="none" dirty="0" smtClean="0"/>
                  <a:t>We </a:t>
                </a:r>
                <a:r>
                  <a:rPr lang="en-US" b="0" u="none" dirty="0" smtClean="0"/>
                  <a:t>will call</a:t>
                </a:r>
                <a:r>
                  <a:rPr lang="en-US" b="0" u="none" baseline="0" dirty="0" smtClean="0"/>
                  <a:t> functions satisfying this constraint </a:t>
                </a:r>
                <a:r>
                  <a:rPr lang="en-US" b="0" i="0" u="sng" baseline="0" smtClean="0">
                    <a:latin typeface="Cambria Math"/>
                  </a:rPr>
                  <a:t>𝑠−𝑡</a:t>
                </a:r>
                <a:r>
                  <a:rPr lang="en-US" b="0" u="sng" dirty="0" smtClean="0"/>
                  <a:t> </a:t>
                </a:r>
                <a:r>
                  <a:rPr lang="en-US" b="0" u="sng" dirty="0" smtClean="0"/>
                  <a:t>flows</a:t>
                </a:r>
                <a:endParaRPr lang="he-IL" b="0" u="sng" dirty="0"/>
              </a:p>
              <a:p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7</a:t>
            </a:fld>
            <a:endParaRPr lang="he-I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20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716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a least squares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it</a:t>
                </a:r>
                <a:r>
                  <a:rPr lang="en-US" baseline="0" dirty="0" smtClean="0"/>
                  <a:t> holds that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∥</m:t>
                    </m:r>
                    <m:r>
                      <a:rPr lang="en-US" b="0" i="1" baseline="0" smtClean="0">
                        <a:latin typeface="Cambria Math"/>
                      </a:rPr>
                      <m:t>𝐴𝑥</m:t>
                    </m:r>
                    <m:r>
                      <a:rPr lang="en-US" b="0" i="1" baseline="0" smtClean="0">
                        <a:latin typeface="Cambria Math"/>
                      </a:rPr>
                      <m:t>−</m:t>
                    </m:r>
                    <m:r>
                      <a:rPr lang="en-US" b="0" i="1" baseline="0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≥∥</m:t>
                    </m:r>
                    <m:r>
                      <a:rPr lang="en-US" b="0" i="1" baseline="0" smtClean="0">
                        <a:latin typeface="Cambria Math"/>
                      </a:rPr>
                      <m:t>𝐴𝑧</m:t>
                    </m:r>
                    <m:r>
                      <a:rPr lang="en-US" b="0" i="1" baseline="0" smtClean="0">
                        <a:latin typeface="Cambria Math"/>
                      </a:rPr>
                      <m:t>−</m:t>
                    </m:r>
                    <m:r>
                      <a:rPr lang="en-US" b="0" i="1" baseline="0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In particular, if the system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has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such a solution.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b="0" i="0" smtClean="0">
                    <a:latin typeface="Cambria Math"/>
                  </a:rPr>
                  <a:t>𝑧</a:t>
                </a:r>
                <a:r>
                  <a:rPr lang="en-US" dirty="0" smtClean="0"/>
                  <a:t> is a least squares solution to </a:t>
                </a:r>
                <a:r>
                  <a:rPr lang="en-US" b="0" i="0" smtClean="0">
                    <a:latin typeface="Cambria Math"/>
                  </a:rPr>
                  <a:t>𝐴𝑥=𝑏</a:t>
                </a:r>
                <a:r>
                  <a:rPr lang="en-US" dirty="0" smtClean="0"/>
                  <a:t> if for every </a:t>
                </a:r>
                <a:r>
                  <a:rPr lang="en-US" b="0" i="0" smtClean="0">
                    <a:latin typeface="Cambria Math"/>
                  </a:rPr>
                  <a:t>𝑥</a:t>
                </a:r>
                <a:r>
                  <a:rPr lang="en-US" dirty="0" smtClean="0"/>
                  <a:t> it</a:t>
                </a:r>
                <a:r>
                  <a:rPr lang="en-US" baseline="0" dirty="0" smtClean="0"/>
                  <a:t> holds that </a:t>
                </a:r>
                <a:r>
                  <a:rPr lang="en-US" b="0" i="0" baseline="0" smtClean="0">
                    <a:latin typeface="Cambria Math"/>
                  </a:rPr>
                  <a:t>∥𝐴𝑥−𝑏∥_2≥∥𝐴𝑧−𝑏∥_2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In particular, if the system</a:t>
                </a:r>
                <a:r>
                  <a:rPr lang="en-US" baseline="0" dirty="0" smtClean="0"/>
                  <a:t> </a:t>
                </a:r>
                <a:r>
                  <a:rPr lang="en-US" b="0" i="0" smtClean="0">
                    <a:latin typeface="Cambria Math"/>
                  </a:rPr>
                  <a:t>𝐴𝑥=𝑏</a:t>
                </a:r>
                <a:r>
                  <a:rPr lang="en-US" dirty="0" smtClean="0"/>
                  <a:t> has a solution, </a:t>
                </a:r>
                <a:r>
                  <a:rPr lang="en-US" b="0" i="0" smtClean="0">
                    <a:latin typeface="Cambria Math"/>
                  </a:rPr>
                  <a:t>𝑧</a:t>
                </a:r>
                <a:r>
                  <a:rPr lang="en-US" dirty="0" smtClean="0"/>
                  <a:t> is such a solution.</a:t>
                </a:r>
                <a:endParaRPr lang="he-IL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406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defTabSz="990478">
                  <a:defRPr/>
                </a:pPr>
                <a:r>
                  <a:rPr lang="en-US" dirty="0" smtClean="0"/>
                  <a:t>The last few inequalities follow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being symmetric,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𝐶𝐵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</a:t>
                </a:r>
                <a:r>
                  <a:rPr lang="en-US" baseline="0" dirty="0" smtClean="0"/>
                  <a:t> observation 3.</a:t>
                </a:r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The last few inequalities follow from </a:t>
                </a:r>
                <a:r>
                  <a:rPr lang="en-US" b="0" i="0" smtClean="0">
                    <a:latin typeface="Cambria Math"/>
                  </a:rPr>
                  <a:t>𝑅=𝐶^(−1)</a:t>
                </a:r>
                <a:r>
                  <a:rPr lang="en-US" dirty="0" smtClean="0"/>
                  <a:t>, </a:t>
                </a:r>
                <a:r>
                  <a:rPr lang="en-US" b="0" i="0" dirty="0" smtClean="0">
                    <a:latin typeface="Cambria Math"/>
                  </a:rPr>
                  <a:t>𝐶</a:t>
                </a:r>
                <a:r>
                  <a:rPr lang="en-US" dirty="0" smtClean="0"/>
                  <a:t> being symmetric, </a:t>
                </a:r>
                <a:r>
                  <a:rPr lang="en-US" b="0" i="0" smtClean="0">
                    <a:latin typeface="Cambria Math"/>
                  </a:rPr>
                  <a:t>𝐿=𝐶𝐵𝐶^𝑇</a:t>
                </a:r>
                <a:r>
                  <a:rPr lang="en-US" dirty="0" smtClean="0"/>
                  <a:t> and</a:t>
                </a:r>
                <a:r>
                  <a:rPr lang="en-US" baseline="0" dirty="0" smtClean="0"/>
                  <a:t> observation 3.</a:t>
                </a:r>
                <a:endParaRPr lang="he-IL" dirty="0"/>
              </a:p>
              <a:p>
                <a:endParaRPr lang="he-IL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812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The last few inequalities follow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being symmetric,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𝐶𝐵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</a:t>
                </a:r>
                <a:r>
                  <a:rPr lang="en-US" baseline="0" dirty="0" smtClean="0"/>
                  <a:t> observation 3.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The last few inequalities follow from </a:t>
                </a:r>
                <a:r>
                  <a:rPr lang="en-US" b="0" i="0" smtClean="0">
                    <a:latin typeface="Cambria Math"/>
                  </a:rPr>
                  <a:t>𝑅=𝐶^(−1)</a:t>
                </a:r>
                <a:r>
                  <a:rPr lang="en-US" dirty="0" smtClean="0"/>
                  <a:t>, </a:t>
                </a:r>
                <a:r>
                  <a:rPr lang="en-US" b="0" i="0" dirty="0" smtClean="0">
                    <a:latin typeface="Cambria Math"/>
                  </a:rPr>
                  <a:t>𝐶</a:t>
                </a:r>
                <a:r>
                  <a:rPr lang="en-US" dirty="0" smtClean="0"/>
                  <a:t> being symmetric, </a:t>
                </a:r>
                <a:r>
                  <a:rPr lang="en-US" b="0" i="0" smtClean="0">
                    <a:latin typeface="Cambria Math"/>
                  </a:rPr>
                  <a:t>𝐿=𝐶𝐵𝐶^𝑇</a:t>
                </a:r>
                <a:r>
                  <a:rPr lang="en-US" dirty="0" smtClean="0"/>
                  <a:t> and</a:t>
                </a:r>
                <a:r>
                  <a:rPr lang="en-US" baseline="0" dirty="0" smtClean="0"/>
                  <a:t> observation 3.</a:t>
                </a:r>
                <a:endParaRPr lang="he-IL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424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corollary follows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baseline="0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baseline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=∥</m:t>
                    </m:r>
                    <m:r>
                      <a:rPr lang="en-US" b="0" i="1" baseline="0" smtClean="0">
                        <a:latin typeface="Cambria Math"/>
                        <a:ea typeface="Cambria Math"/>
                      </a:rPr>
                      <m:t>𝜙</m:t>
                    </m:r>
                    <m:sSubSup>
                      <m:sSubSupPr>
                        <m:ctrlPr>
                          <a:rPr lang="en-US" b="0" i="1" baseline="0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  <m:sup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the potential</a:t>
                </a:r>
                <a:r>
                  <a:rPr lang="en-US" baseline="0" dirty="0" smtClean="0"/>
                  <a:t> vector induced by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corollary follows since </a:t>
                </a:r>
                <a:r>
                  <a:rPr lang="en-US" i="0" baseline="0" smtClean="0">
                    <a:latin typeface="Cambria Math"/>
                    <a:ea typeface="Cambria Math"/>
                  </a:rPr>
                  <a:t>ℇ</a:t>
                </a:r>
                <a:r>
                  <a:rPr lang="en-US" b="0" i="0" baseline="0" smtClean="0">
                    <a:latin typeface="Cambria Math"/>
                    <a:ea typeface="Cambria Math"/>
                  </a:rPr>
                  <a:t>_𝑟 (𝑓)=∥𝜙∥_𝐿^2</a:t>
                </a:r>
                <a:r>
                  <a:rPr lang="en-US" dirty="0" smtClean="0"/>
                  <a:t>, with </a:t>
                </a:r>
                <a:r>
                  <a:rPr lang="en-US" b="0" i="0" smtClean="0">
                    <a:latin typeface="Cambria Math"/>
                  </a:rPr>
                  <a:t>𝜙</a:t>
                </a:r>
                <a:r>
                  <a:rPr lang="en-US" dirty="0" smtClean="0"/>
                  <a:t> the potential</a:t>
                </a:r>
                <a:r>
                  <a:rPr lang="en-US" baseline="0" dirty="0" smtClean="0"/>
                  <a:t> vector induced by </a:t>
                </a:r>
                <a:r>
                  <a:rPr lang="en-US" b="0" i="0" baseline="0" smtClean="0">
                    <a:latin typeface="Cambria Math"/>
                  </a:rPr>
                  <a:t>𝑓</a:t>
                </a:r>
                <a:r>
                  <a:rPr lang="en-US" dirty="0" smtClean="0"/>
                  <a:t>.</a:t>
                </a:r>
                <a:endParaRPr lang="he-IL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33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72879-4BAA-4536-A63B-11F80E444D42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9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 algn="l" rtl="0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AD9E55-DE20-4EF3-87CE-9B1BCD4A3B66}" type="datetime8">
              <a:rPr lang="he-IL" smtClean="0"/>
              <a:t>14 מאי 12</a:t>
            </a:fld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 rtl="0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 algn="l" rtl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50-39E4-465C-BE74-541035F56637}" type="datetime8">
              <a:rPr lang="he-IL" smtClean="0"/>
              <a:t>14 מאי 12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530B-BAE5-4EFD-AFD5-21EB09B8B943}" type="datetime8">
              <a:rPr lang="he-IL" smtClean="0"/>
              <a:t>14 מאי 12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F4-79ED-4D11-9E42-4C4524FDAF5E}" type="datetime8">
              <a:rPr lang="he-IL" smtClean="0"/>
              <a:t>14 מאי 12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08512"/>
          </a:xfrm>
        </p:spPr>
        <p:txBody>
          <a:bodyPr/>
          <a:lstStyle>
            <a:lvl1pPr algn="l" rtl="0">
              <a:defRPr>
                <a:latin typeface="David" pitchFamily="34" charset="-79"/>
                <a:cs typeface="David" pitchFamily="34" charset="-79"/>
              </a:defRPr>
            </a:lvl1pPr>
            <a:lvl2pPr algn="l" rtl="0">
              <a:defRPr>
                <a:latin typeface="David" pitchFamily="34" charset="-79"/>
                <a:cs typeface="David" pitchFamily="34" charset="-79"/>
              </a:defRPr>
            </a:lvl2pPr>
            <a:lvl3pPr algn="l" rtl="0">
              <a:defRPr>
                <a:latin typeface="David" pitchFamily="34" charset="-79"/>
                <a:cs typeface="David" pitchFamily="34" charset="-79"/>
              </a:defRPr>
            </a:lvl3pPr>
            <a:lvl4pPr algn="l" rtl="0">
              <a:defRPr>
                <a:latin typeface="David" pitchFamily="34" charset="-79"/>
                <a:cs typeface="David" pitchFamily="34" charset="-79"/>
              </a:defRPr>
            </a:lvl4pPr>
            <a:lvl5pPr algn="l" rtl="0">
              <a:defRPr>
                <a:latin typeface="David" pitchFamily="34" charset="-79"/>
                <a:cs typeface="David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490" y="-18256"/>
            <a:ext cx="7024744" cy="1143000"/>
          </a:xfrm>
        </p:spPr>
        <p:txBody>
          <a:bodyPr/>
          <a:lstStyle>
            <a:lvl1pPr algn="ctr" rtl="0">
              <a:defRPr u="sng">
                <a:solidFill>
                  <a:schemeClr val="bg1"/>
                </a:solidFill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Proof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/>
          <a:lstStyle>
            <a:lvl1pPr algn="l" rtl="0">
              <a:defRPr>
                <a:latin typeface="David" pitchFamily="34" charset="-79"/>
                <a:cs typeface="David" pitchFamily="34" charset="-79"/>
              </a:defRPr>
            </a:lvl1pPr>
            <a:lvl2pPr algn="l" rtl="0">
              <a:defRPr>
                <a:latin typeface="David" pitchFamily="34" charset="-79"/>
                <a:cs typeface="David" pitchFamily="34" charset="-79"/>
              </a:defRPr>
            </a:lvl2pPr>
            <a:lvl3pPr algn="l" rtl="0">
              <a:defRPr>
                <a:latin typeface="David" pitchFamily="34" charset="-79"/>
                <a:cs typeface="David" pitchFamily="34" charset="-79"/>
              </a:defRPr>
            </a:lvl3pPr>
            <a:lvl4pPr algn="l" rtl="0">
              <a:defRPr>
                <a:latin typeface="David" pitchFamily="34" charset="-79"/>
                <a:cs typeface="David" pitchFamily="34" charset="-79"/>
              </a:defRPr>
            </a:lvl4pPr>
            <a:lvl5pPr algn="l" rtl="0">
              <a:defRPr>
                <a:latin typeface="David" pitchFamily="34" charset="-79"/>
                <a:cs typeface="David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5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 rtl="0">
              <a:defRPr sz="4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CF58-B123-4CD3-89F9-C04D44A32F55}" type="datetime8">
              <a:rPr lang="he-IL" smtClean="0"/>
              <a:t>14 מאי 12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BEFE-34AF-4CA4-BD79-C0E1398565F3}" type="datetime8">
              <a:rPr lang="he-IL" smtClean="0"/>
              <a:t>14 מאי 12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>
            <a:lvl4pPr algn="l" rtl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 algn="l" rtl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 algn="l" rtl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5E53-221D-4872-8B01-42FB886292E0}" type="datetime8">
              <a:rPr lang="he-IL" smtClean="0"/>
              <a:t>14 מאי 12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E707-83CD-42E2-AB64-9492A1F0F650}" type="datetime8">
              <a:rPr lang="he-IL" smtClean="0"/>
              <a:t>14 מאי 12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C64-D2BA-4617-8850-96D03C25C172}" type="datetime8">
              <a:rPr lang="he-IL" smtClean="0"/>
              <a:t>14 מאי 12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B1A8-04B7-4E0F-8ACD-EDF2AD148064}" type="datetime8">
              <a:rPr lang="he-IL" smtClean="0"/>
              <a:t>14 מאי 12</a:t>
            </a:fld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 algn="l" rtl="0">
              <a:defRPr sz="2400"/>
            </a:lvl1pPr>
            <a:lvl2pPr algn="l" rtl="0">
              <a:defRPr sz="22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 rtl="0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AC1480-6F9E-4406-9C75-8246FC48A73F}" type="datetime8">
              <a:rPr lang="he-IL" smtClean="0"/>
              <a:t>14 מאי 12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3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9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1.png"/><Relationship Id="rId10" Type="http://schemas.openxmlformats.org/officeDocument/2006/relationships/image" Target="../media/image290.png"/><Relationship Id="rId4" Type="http://schemas.openxmlformats.org/officeDocument/2006/relationships/image" Target="../media/image90.png"/><Relationship Id="rId9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170216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Electrical Flows, </a:t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</a:br>
            <a:r>
              <a:rPr lang="en-US" sz="2200" dirty="0" err="1" smtClean="0">
                <a:solidFill>
                  <a:schemeClr val="bg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Laplacian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Systems, and Faster Approximation of Maximum Flow in Undirected Graphs</a:t>
            </a:r>
            <a:endParaRPr lang="he-IL" sz="2200" dirty="0">
              <a:solidFill>
                <a:schemeClr val="bg2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u="sng" dirty="0" smtClean="0">
                <a:latin typeface="David" pitchFamily="34" charset="-79"/>
                <a:cs typeface="David" pitchFamily="34" charset="-79"/>
              </a:rPr>
              <a:t>Speaker: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David </a:t>
            </a:r>
            <a:r>
              <a:rPr lang="en-US" dirty="0" err="1" smtClean="0">
                <a:latin typeface="David" pitchFamily="34" charset="-79"/>
                <a:cs typeface="David" pitchFamily="34" charset="-79"/>
              </a:rPr>
              <a:t>Wajc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u="sng" dirty="0" smtClean="0">
                <a:latin typeface="David" pitchFamily="34" charset="-79"/>
                <a:cs typeface="David" pitchFamily="34" charset="-79"/>
              </a:rPr>
              <a:t>Talk given as part of: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 </a:t>
            </a:r>
          </a:p>
          <a:p>
            <a:r>
              <a:rPr lang="en-US" dirty="0" err="1" smtClean="0">
                <a:latin typeface="David" pitchFamily="34" charset="-79"/>
                <a:cs typeface="David" pitchFamily="34" charset="-79"/>
              </a:rPr>
              <a:t>Technion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Seminar on Polynomial-Time Algorithms for Linear Programming (097238)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18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just"/>
                <a:r>
                  <a:rPr lang="en-US" u="sng" dirty="0" smtClean="0"/>
                  <a:t>Theorem (</a:t>
                </a:r>
                <a:r>
                  <a:rPr lang="en-US" u="sng" dirty="0" err="1" smtClean="0"/>
                  <a:t>Kirchoff</a:t>
                </a:r>
                <a:r>
                  <a:rPr lang="en-US" u="sng" dirty="0" smtClean="0"/>
                  <a:t>):</a:t>
                </a:r>
              </a:p>
              <a:p>
                <a:r>
                  <a:rPr lang="en-US" dirty="0" smtClean="0"/>
                  <a:t>For any spanning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define </a:t>
                </a:r>
                <a:r>
                  <a:rPr lang="en-US" dirty="0"/>
                  <a:t>the </a:t>
                </a:r>
                <a:r>
                  <a:rPr lang="en-US" i="1" dirty="0"/>
                  <a:t>weight</a:t>
                </a:r>
                <a:r>
                  <a:rPr lang="en-US" dirty="0"/>
                  <a:t> 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to be the inverse of the product of its edges’ resistances.</a:t>
                </a:r>
              </a:p>
              <a:p>
                <a:pPr algn="just"/>
                <a:r>
                  <a:rPr lang="en-US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denote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 sum of weights of all spanning trees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in which the (unique)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in that order.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be the sum of weights of all spanning trees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there exists an electrical flow of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 flow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given by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u="sng" dirty="0" smtClean="0"/>
              </a:p>
              <a:p>
                <a:pPr algn="just"/>
                <a:r>
                  <a:rPr lang="en-US" u="sng" dirty="0" smtClean="0"/>
                  <a:t>Proof:</a:t>
                </a:r>
                <a:r>
                  <a:rPr lang="en-US" dirty="0" smtClean="0"/>
                  <a:t> Omitted.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26" r="-10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of Electrical Flow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31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u="sng" dirty="0" smtClean="0"/>
                  <a:t>Uniqueness:</a:t>
                </a:r>
                <a:r>
                  <a:rPr lang="en-US" dirty="0" smtClean="0"/>
                  <a:t> Assume two different electrical flows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exist. Their difference,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is thus also an electrical flow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with positive flow in some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algn="just"/>
                <a:r>
                  <a:rPr lang="en-US" dirty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is of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, no flow exits the </a:t>
                </a:r>
                <a:r>
                  <a:rPr lang="en-US" dirty="0" smtClean="0"/>
                  <a:t>network; 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flow, there must be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 positive flow.</a:t>
                </a:r>
              </a:p>
              <a:p>
                <a:pPr algn="just"/>
                <a:endParaRPr lang="en-US" dirty="0"/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Continuing in this fashion we find a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in whose edges positive currents flow in one direction. </a:t>
                </a:r>
              </a:p>
              <a:p>
                <a:pPr algn="just"/>
                <a:r>
                  <a:rPr lang="en-US" dirty="0" smtClean="0"/>
                  <a:t>But this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&gt;…&gt;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, which is absurd.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058" r="-1532" b="-11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Electrical Flow</a:t>
            </a:r>
            <a:endParaRPr lang="he-IL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16224" y="4124612"/>
            <a:ext cx="1308116" cy="285752"/>
            <a:chOff x="1616224" y="4260512"/>
            <a:chExt cx="1308116" cy="285752"/>
          </a:xfrm>
        </p:grpSpPr>
        <p:cxnSp>
          <p:nvCxnSpPr>
            <p:cNvPr id="24" name="Straight Connector 23"/>
            <p:cNvCxnSpPr>
              <a:stCxn id="26" idx="6"/>
              <a:endCxn id="25" idx="2"/>
            </p:cNvCxnSpPr>
            <p:nvPr/>
          </p:nvCxnSpPr>
          <p:spPr>
            <a:xfrm>
              <a:off x="1901976" y="4403388"/>
              <a:ext cx="736612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638588" y="4260512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i="1" dirty="0" smtClean="0">
                  <a:latin typeface="Cambria Math"/>
                  <a:cs typeface="David" pitchFamily="2" charset="-79"/>
                </a:rPr>
                <a:t>2</a:t>
              </a:r>
              <a:endParaRPr lang="en-US" sz="1200" i="1" dirty="0">
                <a:latin typeface="Cambria Math"/>
                <a:cs typeface="David" pitchFamily="2" charset="-79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616224" y="4260512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i="1" dirty="0" smtClean="0">
                  <a:latin typeface="Cambria Math"/>
                  <a:cs typeface="David" pitchFamily="2" charset="-79"/>
                </a:rPr>
                <a:t>1</a:t>
              </a:r>
              <a:endParaRPr lang="en-US" sz="1200" i="1" dirty="0">
                <a:latin typeface="Cambria Math"/>
                <a:cs typeface="David" pitchFamily="2" charset="-79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78236" y="4124573"/>
            <a:ext cx="1022364" cy="285752"/>
            <a:chOff x="3978236" y="4260473"/>
            <a:chExt cx="1022364" cy="285752"/>
          </a:xfrm>
        </p:grpSpPr>
        <p:cxnSp>
          <p:nvCxnSpPr>
            <p:cNvPr id="28" name="Straight Connector 27"/>
            <p:cNvCxnSpPr>
              <a:stCxn id="31" idx="6"/>
              <a:endCxn id="29" idx="2"/>
            </p:cNvCxnSpPr>
            <p:nvPr/>
          </p:nvCxnSpPr>
          <p:spPr>
            <a:xfrm>
              <a:off x="3978236" y="4403349"/>
              <a:ext cx="73661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714848" y="4260473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i="1" dirty="0" smtClean="0">
                  <a:latin typeface="Cambria Math"/>
                  <a:cs typeface="David" pitchFamily="2" charset="-79"/>
                </a:rPr>
                <a:t>4</a:t>
              </a:r>
              <a:endParaRPr lang="en-US" sz="1200" i="1" dirty="0">
                <a:latin typeface="Cambria Math"/>
                <a:cs typeface="David" pitchFamily="2" charset="-79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4340" y="4124573"/>
            <a:ext cx="1053896" cy="285752"/>
            <a:chOff x="2924340" y="4260473"/>
            <a:chExt cx="1053896" cy="285752"/>
          </a:xfrm>
        </p:grpSpPr>
        <p:sp>
          <p:nvSpPr>
            <p:cNvPr id="31" name="Oval 30"/>
            <p:cNvSpPr/>
            <p:nvPr/>
          </p:nvSpPr>
          <p:spPr>
            <a:xfrm>
              <a:off x="3692484" y="4260473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i="1" dirty="0" smtClean="0">
                  <a:latin typeface="Cambria Math"/>
                  <a:cs typeface="David" pitchFamily="2" charset="-79"/>
                </a:rPr>
                <a:t>3</a:t>
              </a:r>
              <a:endParaRPr lang="en-US" sz="1200" i="1" dirty="0">
                <a:latin typeface="Cambria Math"/>
                <a:cs typeface="David" pitchFamily="2" charset="-79"/>
              </a:endParaRPr>
            </a:p>
          </p:txBody>
        </p:sp>
        <p:cxnSp>
          <p:nvCxnSpPr>
            <p:cNvPr id="32" name="Straight Connector 31"/>
            <p:cNvCxnSpPr>
              <a:stCxn id="25" idx="6"/>
              <a:endCxn id="31" idx="2"/>
            </p:cNvCxnSpPr>
            <p:nvPr/>
          </p:nvCxnSpPr>
          <p:spPr>
            <a:xfrm flipV="1">
              <a:off x="2924340" y="4403349"/>
              <a:ext cx="768144" cy="3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rc 32"/>
          <p:cNvSpPr/>
          <p:nvPr/>
        </p:nvSpPr>
        <p:spPr bwMode="auto">
          <a:xfrm>
            <a:off x="1759100" y="3826184"/>
            <a:ext cx="5834928" cy="610928"/>
          </a:xfrm>
          <a:prstGeom prst="arc">
            <a:avLst>
              <a:gd name="adj1" fmla="val 1082417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729245" y="4124573"/>
            <a:ext cx="1007659" cy="285752"/>
            <a:chOff x="6729245" y="4052565"/>
            <a:chExt cx="1007659" cy="285752"/>
          </a:xfrm>
        </p:grpSpPr>
        <p:sp>
          <p:nvSpPr>
            <p:cNvPr id="36" name="Oval 35"/>
            <p:cNvSpPr/>
            <p:nvPr/>
          </p:nvSpPr>
          <p:spPr>
            <a:xfrm>
              <a:off x="7451152" y="4052565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latin typeface="Cambria Math"/>
                <a:cs typeface="David" pitchFamily="2" charset="-79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29245" y="4195441"/>
              <a:ext cx="72098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000600" y="4124573"/>
            <a:ext cx="1728192" cy="285752"/>
            <a:chOff x="5000600" y="4052565"/>
            <a:chExt cx="1728192" cy="28575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000600" y="4195441"/>
              <a:ext cx="14438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6443040" y="4052565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latin typeface="Cambria Math"/>
                            <a:cs typeface="David" pitchFamily="2" charset="-79"/>
                          </a:rPr>
                          <m:t>  </m:t>
                        </m:r>
                      </m:oMath>
                    </m:oMathPara>
                  </a14:m>
                  <a:endParaRPr lang="en-US" sz="1200" i="1" dirty="0">
                    <a:latin typeface="Cambria Math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3040" y="4052565"/>
                  <a:ext cx="285752" cy="28575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81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3443"/>
                <a:ext cx="7776980" cy="4131821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 smtClean="0"/>
                  <a:t> Background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>
                  <a:lnSpc>
                    <a:spcPct val="50000"/>
                  </a:lnSpc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(Approximately) Computing Electrical Flows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Use of oracles to approximate Max. Flow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Use of Electrical Flow to create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)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Improvements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3443"/>
                <a:ext cx="7776980" cy="4131821"/>
              </a:xfrm>
              <a:blipFill rotWithShape="1">
                <a:blip r:embed="rId4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56902" cy="710952"/>
          </a:xfrm>
        </p:spPr>
        <p:txBody>
          <a:bodyPr/>
          <a:lstStyle/>
          <a:p>
            <a:pPr algn="l" rtl="0"/>
            <a:r>
              <a:rPr lang="en-US" u="none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Talk Outline</a:t>
            </a:r>
            <a:endParaRPr lang="he-IL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dirty="0" smtClean="0"/>
                  <a:t>Maximum Flow can be expressed as a linear program. </a:t>
                </a:r>
              </a:p>
              <a:p>
                <a:pPr algn="just"/>
                <a:r>
                  <a:rPr lang="en-US" dirty="0" smtClean="0"/>
                  <a:t>Computing the electrical flow can be reduced to solving a system of </a:t>
                </a:r>
                <a:r>
                  <a:rPr lang="en-US" i="1" dirty="0" smtClean="0"/>
                  <a:t>linear equations</a:t>
                </a:r>
                <a:r>
                  <a:rPr lang="en-US" dirty="0" smtClean="0"/>
                  <a:t>. We will wish to approximately solve this system of equations, but first we write it out.</a:t>
                </a:r>
              </a:p>
              <a:p>
                <a:endParaRPr lang="en-US" dirty="0"/>
              </a:p>
              <a:p>
                <a:r>
                  <a:rPr lang="en-US" dirty="0" smtClean="0"/>
                  <a:t>For notational purposes, direct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arbitrarily.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define: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:  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𝑖𝑠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𝑑𝑖𝑟𝑒𝑐𝑡𝑒𝑑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𝑎𝑤𝑎𝑦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𝑓𝑟𝑜𝑚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: 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𝑑𝑖𝑟𝑒𝑐𝑡𝑒𝑑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𝑡𝑜𝑤𝑎𝑟𝑑𝑠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8" r="-1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Flows and Linear Systems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11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Next</a:t>
                </a:r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</a:rPr>
                            <m:t>𝑒</m:t>
                          </m:r>
                          <m:r>
                            <a:rPr lang="en-US" i="1" dirty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/>
                            </a:rPr>
                            <m:t>𝑒</m:t>
                          </m:r>
                          <m:r>
                            <a:rPr lang="en-US" i="1" dirty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mr>
                      <m:mr>
                        <m:e>
                          <m:r>
                            <a:rPr lang="en-US" i="1" dirty="0">
                              <a:latin typeface="Cambria Math"/>
                            </a:rPr>
                            <m:t>𝑜𝑡</m:t>
                          </m:r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  <m:r>
                            <a:rPr lang="en-US" i="1" dirty="0">
                              <a:latin typeface="Cambria Math"/>
                            </a:rPr>
                            <m:t>𝑒𝑟𝑤𝑖𝑠𝑒</m:t>
                          </m:r>
                        </m:e>
                      </m:mr>
                    </m:m>
                  </m:oMath>
                </a14:m>
                <a:endParaRPr lang="he-IL" dirty="0"/>
              </a:p>
              <a:p>
                <a:pPr marL="68580" indent="0">
                  <a:buNone/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Consider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flow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with edge orientation defining every entry’s sign.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the vector with 1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coordinate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coordinate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in all other coordinates.</a:t>
                </a:r>
              </a:p>
              <a:p>
                <a:endParaRPr lang="en-US" dirty="0"/>
              </a:p>
              <a:p>
                <a:r>
                  <a:rPr lang="en-US" dirty="0" smtClean="0"/>
                  <a:t>Next,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and define the </a:t>
                </a:r>
                <a:r>
                  <a:rPr lang="en-US" dirty="0" err="1" smtClean="0"/>
                  <a:t>Laplacian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𝐵𝐶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 We note that: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900" b="0" dirty="0" smtClean="0"/>
              </a:p>
              <a:p>
                <a:pPr marL="6858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5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5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692696"/>
                <a:ext cx="7632848" cy="5400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Having defined the above, we define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𝑑𝑖𝑎𝑔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𝑑𝑖𝑎𝑔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which allows us to write the energy of a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succinctly: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As noted, the electrical flow of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corresponds to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subject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Now, we recall that any electrical flow induces vertex potential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satisfying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6858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, so cycle potential constraints hold trivially).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692696"/>
                <a:ext cx="7632848" cy="5400600"/>
              </a:xfrm>
              <a:blipFill rotWithShape="1">
                <a:blip r:embed="rId2"/>
                <a:stretch>
                  <a:fillRect t="-790" r="-479" b="-2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3" name="Rectangle 2"/>
          <p:cNvSpPr/>
          <p:nvPr/>
        </p:nvSpPr>
        <p:spPr>
          <a:xfrm>
            <a:off x="4211960" y="1844824"/>
            <a:ext cx="1224136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4" name="Rectangle 3"/>
          <p:cNvSpPr/>
          <p:nvPr/>
        </p:nvSpPr>
        <p:spPr>
          <a:xfrm>
            <a:off x="5364088" y="1772816"/>
            <a:ext cx="173216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15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Picking up where we left off,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𝐵𝐶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we find that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𝐵𝐶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Therefore </a:t>
                </a: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dirty="0" smtClean="0"/>
                  <a:t> is the Moore-Penrose pseudo-inverse, which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is the least-squares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b="0" dirty="0" smtClean="0">
                    <a:latin typeface="Cambria Math"/>
                  </a:rPr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Putting all the above together, we find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5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 previous slides we observed the following: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e-IL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𝑅𝑓</m:t>
                    </m:r>
                  </m:oMath>
                </a14:m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lnSpc>
                    <a:spcPct val="125000"/>
                  </a:lnSpc>
                </a:pPr>
                <a:r>
                  <a:rPr lang="en-US" dirty="0" smtClean="0"/>
                  <a:t>Substituting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in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with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we get: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:r>
                  <a:rPr lang="en-US" b="0" dirty="0" smtClean="0">
                    <a:ea typeface="Cambria Math"/>
                  </a:rPr>
                  <a:t> 		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> 	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	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	</a:t>
                </a:r>
                <a:r>
                  <a:rPr lang="en-US" dirty="0">
                    <a:ea typeface="Cambria Math"/>
                  </a:rPr>
                  <a:t>  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=∥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Energy Expressed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-norm</a:t>
                </a:r>
                <a:endParaRPr lang="he-IL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23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2" name="Rectangle 1"/>
          <p:cNvSpPr/>
          <p:nvPr/>
        </p:nvSpPr>
        <p:spPr>
          <a:xfrm>
            <a:off x="3419872" y="4077072"/>
            <a:ext cx="525658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5" name="Rectangle 4"/>
          <p:cNvSpPr/>
          <p:nvPr/>
        </p:nvSpPr>
        <p:spPr>
          <a:xfrm>
            <a:off x="3419872" y="4668126"/>
            <a:ext cx="525658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6" name="Rectangle 5"/>
          <p:cNvSpPr/>
          <p:nvPr/>
        </p:nvSpPr>
        <p:spPr>
          <a:xfrm>
            <a:off x="3419872" y="5259180"/>
            <a:ext cx="216024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 useBgFill="1">
        <p:nvSpPr>
          <p:cNvPr id="7" name="Rectangle 6"/>
          <p:cNvSpPr/>
          <p:nvPr/>
        </p:nvSpPr>
        <p:spPr>
          <a:xfrm>
            <a:off x="5652120" y="5301208"/>
            <a:ext cx="262829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85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 previous slides we observed the following:</a:t>
                </a: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e-IL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𝑅𝑓</m:t>
                    </m:r>
                  </m:oMath>
                </a14:m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>
                  <a:lnSpc>
                    <a:spcPct val="125000"/>
                  </a:lnSpc>
                </a:pPr>
                <a:r>
                  <a:rPr lang="en-US" dirty="0" smtClean="0"/>
                  <a:t>Substituting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in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with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we get: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e-IL" i="1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:r>
                  <a:rPr lang="en-US" b="0" dirty="0" smtClean="0">
                    <a:ea typeface="Cambria Math"/>
                  </a:rPr>
                  <a:t> 		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> 	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	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	</a:t>
                </a:r>
                <a:r>
                  <a:rPr lang="en-US" dirty="0">
                    <a:ea typeface="Cambria Math"/>
                  </a:rPr>
                  <a:t>  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=∥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Energy Expressed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-norm</a:t>
                </a:r>
                <a:endParaRPr lang="he-IL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23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say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/>
                  <a:t>SDD (Symmetric Diagonal Dominant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symmetric and for every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endParaRPr lang="he-IL" dirty="0"/>
              </a:p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is SDD, recalling that: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u="sng" dirty="0" smtClean="0"/>
                  <a:t>Theorem:</a:t>
                </a:r>
                <a:r>
                  <a:rPr lang="en-US" dirty="0"/>
                  <a:t> On input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SDD matrix </a:t>
                </a:r>
                <a:r>
                  <a:rPr lang="en-US" dirty="0"/>
                  <a:t>A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non-zero entries and </a:t>
                </a:r>
                <a:r>
                  <a:rPr lang="en-US" dirty="0" smtClean="0"/>
                  <a:t>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satisfying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i="1" dirty="0" err="1"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    can </a:t>
                </a:r>
                <a:r>
                  <a:rPr lang="en-US" dirty="0"/>
                  <a:t>be computed in expected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⁡(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1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SDD Matrices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05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56902" cy="710952"/>
          </a:xfrm>
        </p:spPr>
        <p:txBody>
          <a:bodyPr/>
          <a:lstStyle/>
          <a:p>
            <a:pPr algn="l" rtl="0"/>
            <a:r>
              <a:rPr lang="en-US" u="none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Talk Outline</a:t>
            </a:r>
            <a:endParaRPr lang="he-IL" u="sng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3443"/>
                <a:ext cx="7776980" cy="4131821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 smtClean="0"/>
                  <a:t> Background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>
                  <a:lnSpc>
                    <a:spcPct val="5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(Approximately) Computing Electrical Flows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/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dirty="0" smtClean="0"/>
                  <a:t>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/>
              </a:p>
              <a:p>
                <a:pPr lvl="3"/>
                <a:r>
                  <a:rPr lang="en-US" sz="2400" dirty="0" smtClean="0"/>
                  <a:t> Use of oracles to approximate Max. Flow</a:t>
                </a:r>
                <a:endParaRPr lang="en-US" sz="2400" dirty="0"/>
              </a:p>
              <a:p>
                <a:pPr lvl="3">
                  <a:lnSpc>
                    <a:spcPct val="50000"/>
                  </a:lnSpc>
                </a:pPr>
                <a:endParaRPr lang="en-US" sz="2400" dirty="0"/>
              </a:p>
              <a:p>
                <a:pPr lvl="3"/>
                <a:r>
                  <a:rPr lang="en-US" sz="2400" dirty="0" smtClean="0"/>
                  <a:t> Use of Electrical Flow to create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 smtClean="0"/>
                  <a:t>)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/>
              </a:p>
              <a:p>
                <a:pPr lvl="3"/>
                <a:r>
                  <a:rPr lang="en-US" sz="2400" dirty="0" smtClean="0"/>
                  <a:t> Improvements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3443"/>
                <a:ext cx="7776980" cy="4131821"/>
              </a:xfrm>
              <a:blipFill rotWithShape="1">
                <a:blip r:embed="rId3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2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84784"/>
                <a:ext cx="7632848" cy="4896544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n-US" u="sng" dirty="0" smtClean="0"/>
                  <a:t>Theorem: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and resistance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we can compute, in expected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360363" indent="-292100" algn="just">
                  <a:buFont typeface="+mj-lt"/>
                  <a:buAutoNum type="arabicPeriod"/>
                </a:pPr>
                <a:r>
                  <a:rPr lang="en-US" dirty="0" smtClean="0"/>
                  <a:t>a vector of vertex potentials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</a:p>
              <a:p>
                <a:pPr marL="360363" indent="-2921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flow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such that: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the electrical flow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u="sng" dirty="0" smtClean="0"/>
                  <a:t>Proof:</a:t>
                </a:r>
                <a:r>
                  <a:rPr lang="en-US" dirty="0" smtClean="0"/>
                  <a:t> Using previous slide’s algorithm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, we obtain a potential vector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 satisfying: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∥</m:t>
                    </m:r>
                    <m:acc>
                      <m:accPr>
                        <m:chr m:val="̃"/>
                        <m:ctrlPr>
                          <a:rPr lang="he-I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∥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60363" indent="0">
                  <a:lnSpc>
                    <a:spcPct val="120000"/>
                  </a:lnSpc>
                  <a:buNone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=∥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acc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 smtClean="0"/>
                  <a:t>, </a:t>
                </a:r>
                <a:r>
                  <a:rPr lang="en-US" dirty="0" smtClean="0"/>
                  <a:t>using the triangle inequality, we get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∥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≤∥</m:t>
                      </m:r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∥</m:t>
                      </m:r>
                      <m:acc>
                        <m:accPr>
                          <m:chr m:val="̃"/>
                          <m:ctrlPr>
                            <a:rPr lang="he-IL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∥</m:t>
                      </m:r>
                      <m:r>
                        <a:rPr lang="en-US" i="1">
                          <a:latin typeface="Cambria Math"/>
                        </a:rPr>
                        <m:t>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360363" indent="0">
                  <a:lnSpc>
                    <a:spcPct val="120000"/>
                  </a:lnSpc>
                  <a:buNone/>
                </a:pPr>
                <a:r>
                  <a:rPr lang="en-US" dirty="0" smtClean="0"/>
                  <a:t>And thus</a:t>
                </a:r>
              </a:p>
              <a:p>
                <a:pPr marL="6858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lnSpc>
                    <a:spcPct val="120000"/>
                  </a:lnSpc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84784"/>
                <a:ext cx="7632848" cy="4896544"/>
              </a:xfrm>
              <a:blipFill rotWithShape="1">
                <a:blip r:embed="rId3"/>
                <a:stretch>
                  <a:fillRect t="-1619" r="-7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Approximately Computing </a:t>
            </a:r>
            <a:br>
              <a:rPr lang="en-US" dirty="0" smtClean="0"/>
            </a:br>
            <a:r>
              <a:rPr lang="en-US" dirty="0" smtClean="0"/>
              <a:t>Electrical Flow</a:t>
            </a:r>
            <a:endParaRPr lang="he-IL" dirty="0"/>
          </a:p>
        </p:txBody>
      </p:sp>
      <p:sp useBgFill="1">
        <p:nvSpPr>
          <p:cNvPr id="4" name="Rectangle 3"/>
          <p:cNvSpPr/>
          <p:nvPr/>
        </p:nvSpPr>
        <p:spPr>
          <a:xfrm>
            <a:off x="5004048" y="5085184"/>
            <a:ext cx="252028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76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Since we only approximately solved the linear system,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defined by the potential vector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 smtClean="0"/>
                  <a:t> may very well not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flow. In particular, vertices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may have excess flow leaving/entering them.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 smtClean="0"/>
                  <a:t>This flow can, however, be “fixed” in linear time, while still maintaining the desired properties of the previous slide’s theorem (and several more).</a:t>
                </a:r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8" r="-41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Work To Be Done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49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3443"/>
                <a:ext cx="7776980" cy="4131821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 smtClean="0"/>
                  <a:t> Background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>
                  <a:lnSpc>
                    <a:spcPct val="50000"/>
                  </a:lnSpc>
                </a:pPr>
                <a:r>
                  <a:rPr lang="en-US" sz="2400" dirty="0"/>
                  <a:t> (Approximately) Computing Electrical Flows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Use of oracles to approximate Max. Flow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Use of Electrical Flow to create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)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 Improvements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3443"/>
                <a:ext cx="7776980" cy="4131821"/>
              </a:xfrm>
              <a:blipFill rotWithShape="1">
                <a:blip r:embed="rId4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56902" cy="710952"/>
          </a:xfrm>
        </p:spPr>
        <p:txBody>
          <a:bodyPr/>
          <a:lstStyle/>
          <a:p>
            <a:pPr algn="l" rtl="0"/>
            <a:r>
              <a:rPr lang="en-US" u="none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Talk Outline</a:t>
            </a:r>
            <a:endParaRPr lang="he-IL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2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Definition:</a:t>
                </a:r>
                <a:r>
                  <a:rPr lang="en-US" dirty="0" smtClean="0"/>
                  <a:t> given some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we define the </a:t>
                </a:r>
                <a:r>
                  <a:rPr lang="en-US" i="1" dirty="0" smtClean="0"/>
                  <a:t>congestion</a:t>
                </a:r>
                <a:r>
                  <a:rPr lang="en-US" dirty="0" smtClean="0"/>
                  <a:t> of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, and denote it by </a:t>
                </a:r>
                <a:endParaRPr lang="en-US" b="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𝑐𝑜𝑛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note in particular that for any feasible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give specifications of an algorithm which given some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finds a nearly-feasible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of value 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8" r="-806" b="-123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Oracles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t="-17094" b="-358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2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u="sng" dirty="0" smtClean="0"/>
                  <a:t>Definition: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 oracle </a:t>
                </a:r>
                <a:r>
                  <a:rPr lang="en-US" dirty="0" smtClean="0"/>
                  <a:t>is an algorithm which, given a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and 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does the following:</a:t>
                </a:r>
              </a:p>
              <a:p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returns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flow, satisfying:</a:t>
                </a:r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𝑐𝑜𝑛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&gt;|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either returns such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flow, or returns a “failure” message.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8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Oracle: Definition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t="-17094" b="-358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27584" y="2852936"/>
            <a:ext cx="7560840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93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 smtClean="0"/>
                  <a:t> Background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>
                  <a:lnSpc>
                    <a:spcPct val="50000"/>
                  </a:lnSpc>
                </a:pPr>
                <a:r>
                  <a:rPr lang="en-US" sz="2400" dirty="0"/>
                  <a:t> (Approximately) Computing Electrical Flows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/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dirty="0" smtClean="0"/>
                  <a:t>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Use of oracles to approximate Max. Flow</a:t>
                </a: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Use of Electrical Flow to create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)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Improvements</a:t>
                </a: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  <a:blipFill rotWithShape="1">
                <a:blip r:embed="rId4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56902" cy="710952"/>
          </a:xfrm>
        </p:spPr>
        <p:txBody>
          <a:bodyPr/>
          <a:lstStyle/>
          <a:p>
            <a:pPr algn="l" rtl="0"/>
            <a:r>
              <a:rPr lang="en-US" u="none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Talk Outline</a:t>
            </a:r>
            <a:endParaRPr lang="he-IL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 by assuming we know the value of a maximum flow.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Then, using the Multiplicative Update Weights Method, we will find a legal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 with value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8" r="-9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Use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oracles to Approximate Maximum Flow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735" t="-11170" r="-3036" b="-20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3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u="sng" dirty="0" smtClean="0"/>
                  <a:t>Input:</a:t>
                </a:r>
                <a:r>
                  <a:rPr lang="en-US" dirty="0" smtClean="0"/>
                  <a:t>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,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,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u="sng" dirty="0" smtClean="0"/>
                  <a:t>Output:</a:t>
                </a:r>
                <a:r>
                  <a:rPr lang="en-US" dirty="0" smtClean="0"/>
                  <a:t> feasible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 of 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or failure; failure only occurs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&gt;|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u="sng" dirty="0" err="1" smtClean="0"/>
                  <a:t>Init</a:t>
                </a:r>
                <a:r>
                  <a:rPr lang="en-US" u="sng" dirty="0" smtClean="0"/>
                  <a:t>: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dirty="0" smtClean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 failed, fail.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be the returned flow.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u="sng" dirty="0" smtClean="0"/>
                  <a:t>Update: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𝜌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𝑐𝑜𝑛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 smtClean="0">
                <a:latin typeface="+mj-lt"/>
              </a:rPr>
              <a:t>Multiplicative Updates Method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827584" y="2852936"/>
            <a:ext cx="756084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89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Intuitively, if an edge has high congestion (close to the maximum allowed value,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) we will increase its weight by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while edges with small congestion will have their weight increase slower. This will force future flows to give this edge smaller congestion.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 smtClean="0"/>
                  <a:t>In the following slides we show that this approach works.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8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work?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4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consider the following potential: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u="sng" dirty="0" smtClean="0"/>
                  <a:t>Observations:</a:t>
                </a:r>
              </a:p>
              <a:p>
                <a:pPr marL="58293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And from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oracle:</a:t>
                </a:r>
              </a:p>
              <a:p>
                <a:pPr marL="58293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)≤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8293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3" t="-10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of Multiplicative Weights Update Method</a:t>
            </a:r>
            <a:endParaRPr lang="he-IL" dirty="0"/>
          </a:p>
        </p:txBody>
      </p:sp>
      <p:sp useBgFill="1">
        <p:nvSpPr>
          <p:cNvPr id="8" name="Rectangle 7"/>
          <p:cNvSpPr/>
          <p:nvPr/>
        </p:nvSpPr>
        <p:spPr>
          <a:xfrm>
            <a:off x="755576" y="3501008"/>
            <a:ext cx="65527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9" name="Rectangle 8"/>
          <p:cNvSpPr/>
          <p:nvPr/>
        </p:nvSpPr>
        <p:spPr>
          <a:xfrm>
            <a:off x="755576" y="4581128"/>
            <a:ext cx="65527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2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84784"/>
                <a:ext cx="7560840" cy="4896544"/>
              </a:xfrm>
            </p:spPr>
            <p:txBody>
              <a:bodyPr>
                <a:normAutofit lnSpcReduction="10000"/>
              </a:bodyPr>
              <a:lstStyle/>
              <a:p>
                <a:pPr marL="68580" indent="0" algn="just">
                  <a:buNone/>
                </a:pPr>
                <a:r>
                  <a:rPr lang="en-US" u="sng" dirty="0" smtClean="0"/>
                  <a:t>Input: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edge capacities,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68580" indent="0" algn="just">
                  <a:buNone/>
                </a:pPr>
                <a:endParaRPr lang="en-US" dirty="0" smtClean="0"/>
              </a:p>
              <a:p>
                <a:pPr marL="68580" indent="0" algn="just">
                  <a:buNone/>
                </a:pPr>
                <a:endParaRPr lang="en-US" dirty="0" smtClean="0"/>
              </a:p>
              <a:p>
                <a:pPr marL="68580" indent="0" algn="just">
                  <a:buNone/>
                </a:pPr>
                <a:endParaRPr lang="en-US" dirty="0" smtClean="0"/>
              </a:p>
              <a:p>
                <a:pPr marL="68580" indent="0" algn="just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 algn="just">
                  <a:buNone/>
                </a:pPr>
                <a:r>
                  <a:rPr lang="en-US" u="sng" dirty="0" smtClean="0"/>
                  <a:t>Output:</a:t>
                </a:r>
                <a:r>
                  <a:rPr lang="en-US" dirty="0" smtClean="0"/>
                  <a:t> A flow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, maximizing value, or flow </a:t>
                </a:r>
                <a:r>
                  <a:rPr lang="en-US" dirty="0"/>
                  <a:t>leaving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(=entering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), among functions respecting edge capacities and conserving flow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68580" indent="0" algn="just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We </a:t>
                </a:r>
                <a:r>
                  <a:rPr lang="en-US" dirty="0"/>
                  <a:t>denote </a:t>
                </a:r>
                <a:r>
                  <a:rPr lang="en-US" dirty="0" smtClean="0"/>
                  <a:t>a Maximum </a:t>
                </a:r>
                <a:r>
                  <a:rPr lang="en-US" dirty="0"/>
                  <a:t>Flow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its value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6858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84784"/>
                <a:ext cx="7560840" cy="4896544"/>
              </a:xfrm>
              <a:blipFill rotWithShape="1">
                <a:blip r:embed="rId3"/>
                <a:stretch>
                  <a:fillRect l="-403" t="-1494" r="-1210" b="-1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Maximum Flow</a:t>
            </a:r>
            <a:endParaRPr lang="he-IL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07704" y="2238214"/>
            <a:ext cx="5256584" cy="1968015"/>
            <a:chOff x="1907704" y="2238214"/>
            <a:chExt cx="5256584" cy="1968015"/>
          </a:xfrm>
        </p:grpSpPr>
        <p:cxnSp>
          <p:nvCxnSpPr>
            <p:cNvPr id="37" name="Straight Connector 36"/>
            <p:cNvCxnSpPr>
              <a:stCxn id="71" idx="3"/>
              <a:endCxn id="28" idx="6"/>
            </p:cNvCxnSpPr>
            <p:nvPr/>
          </p:nvCxnSpPr>
          <p:spPr>
            <a:xfrm flipH="1">
              <a:off x="5655602" y="3499571"/>
              <a:ext cx="1167078" cy="50663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1" idx="5"/>
              <a:endCxn id="36" idx="2"/>
            </p:cNvCxnSpPr>
            <p:nvPr/>
          </p:nvCxnSpPr>
          <p:spPr>
            <a:xfrm>
              <a:off x="2249312" y="3447174"/>
              <a:ext cx="1149193" cy="55707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5" idx="2"/>
              <a:endCxn id="51" idx="7"/>
            </p:cNvCxnSpPr>
            <p:nvPr/>
          </p:nvCxnSpPr>
          <p:spPr>
            <a:xfrm flipH="1">
              <a:off x="2249312" y="2607915"/>
              <a:ext cx="1149193" cy="55638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6"/>
              <a:endCxn id="71" idx="1"/>
            </p:cNvCxnSpPr>
            <p:nvPr/>
          </p:nvCxnSpPr>
          <p:spPr>
            <a:xfrm>
              <a:off x="5655602" y="2607546"/>
              <a:ext cx="1167078" cy="60914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697713" y="256490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713" y="2564904"/>
                  <a:ext cx="3770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2699792" y="3707740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707740"/>
                  <a:ext cx="3770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995174" y="284364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5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174" y="2843644"/>
                  <a:ext cx="3770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6012160" y="349171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91716"/>
                  <a:ext cx="37702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/>
            <p:nvPr/>
          </p:nvCxnSpPr>
          <p:spPr>
            <a:xfrm flipH="1">
              <a:off x="3592095" y="2750422"/>
              <a:ext cx="13040" cy="11129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7" idx="4"/>
              <a:endCxn id="28" idx="0"/>
            </p:cNvCxnSpPr>
            <p:nvPr/>
          </p:nvCxnSpPr>
          <p:spPr>
            <a:xfrm>
              <a:off x="5455493" y="2807571"/>
              <a:ext cx="0" cy="99860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5" idx="6"/>
              <a:endCxn id="27" idx="2"/>
            </p:cNvCxnSpPr>
            <p:nvPr/>
          </p:nvCxnSpPr>
          <p:spPr>
            <a:xfrm flipV="1">
              <a:off x="3798724" y="2607546"/>
              <a:ext cx="1456659" cy="36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6" idx="6"/>
              <a:endCxn id="28" idx="2"/>
            </p:cNvCxnSpPr>
            <p:nvPr/>
          </p:nvCxnSpPr>
          <p:spPr>
            <a:xfrm>
              <a:off x="3798724" y="4004253"/>
              <a:ext cx="1456659" cy="195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4408718" y="223821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718" y="2238214"/>
                  <a:ext cx="37702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4408718" y="3671500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718" y="3671500"/>
                  <a:ext cx="37702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5111064" y="3121069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1064" y="3121069"/>
                  <a:ext cx="37702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3330878" y="313167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0878" y="3131676"/>
                  <a:ext cx="37702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Oval 216"/>
                <p:cNvSpPr>
                  <a:spLocks noChangeArrowheads="1"/>
                </p:cNvSpPr>
                <p:nvPr/>
              </p:nvSpPr>
              <p:spPr bwMode="auto">
                <a:xfrm>
                  <a:off x="6764069" y="3158107"/>
                  <a:ext cx="400219" cy="400050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𝑡</m:t>
                        </m:r>
                      </m:oMath>
                    </m:oMathPara>
                  </a14:m>
                  <a:endParaRPr lang="en-US" sz="1200" i="1" dirty="0">
                    <a:solidFill>
                      <a:schemeClr val="dk1"/>
                    </a:solidFill>
                    <a:latin typeface="Cambria Math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71" name="Oval 2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4069" y="3158107"/>
                  <a:ext cx="400219" cy="400050"/>
                </a:xfrm>
                <a:prstGeom prst="ellipse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16"/>
            <p:cNvSpPr>
              <a:spLocks noChangeArrowheads="1"/>
            </p:cNvSpPr>
            <p:nvPr/>
          </p:nvSpPr>
          <p:spPr bwMode="auto">
            <a:xfrm>
              <a:off x="5255383" y="2407521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28" name="Oval 216"/>
            <p:cNvSpPr>
              <a:spLocks noChangeArrowheads="1"/>
            </p:cNvSpPr>
            <p:nvPr/>
          </p:nvSpPr>
          <p:spPr bwMode="auto">
            <a:xfrm>
              <a:off x="5255383" y="3806179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35" name="Oval 216"/>
            <p:cNvSpPr>
              <a:spLocks noChangeArrowheads="1"/>
            </p:cNvSpPr>
            <p:nvPr/>
          </p:nvSpPr>
          <p:spPr bwMode="auto">
            <a:xfrm>
              <a:off x="3398505" y="2407890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36" name="Oval 216"/>
            <p:cNvSpPr>
              <a:spLocks noChangeArrowheads="1"/>
            </p:cNvSpPr>
            <p:nvPr/>
          </p:nvSpPr>
          <p:spPr bwMode="auto">
            <a:xfrm>
              <a:off x="3398505" y="3804228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216"/>
                <p:cNvSpPr>
                  <a:spLocks noChangeArrowheads="1"/>
                </p:cNvSpPr>
                <p:nvPr/>
              </p:nvSpPr>
              <p:spPr bwMode="auto">
                <a:xfrm>
                  <a:off x="1907704" y="3105710"/>
                  <a:ext cx="400219" cy="400050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𝑠</m:t>
                        </m:r>
                      </m:oMath>
                    </m:oMathPara>
                  </a14:m>
                  <a:endParaRPr lang="en-US" sz="1600" i="1" dirty="0">
                    <a:solidFill>
                      <a:schemeClr val="dk1"/>
                    </a:solidFill>
                    <a:latin typeface="Cambria Math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1" name="Oval 2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7704" y="3105710"/>
                  <a:ext cx="400219" cy="400050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2249312" y="2238214"/>
            <a:ext cx="4573368" cy="1968015"/>
            <a:chOff x="2249312" y="2238214"/>
            <a:chExt cx="4573368" cy="1968015"/>
          </a:xfrm>
        </p:grpSpPr>
        <p:cxnSp>
          <p:nvCxnSpPr>
            <p:cNvPr id="87" name="Straight Connector 86"/>
            <p:cNvCxnSpPr>
              <a:endCxn id="103" idx="6"/>
            </p:cNvCxnSpPr>
            <p:nvPr/>
          </p:nvCxnSpPr>
          <p:spPr>
            <a:xfrm flipH="1">
              <a:off x="5655602" y="3499571"/>
              <a:ext cx="1167078" cy="506633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105" idx="2"/>
            </p:cNvCxnSpPr>
            <p:nvPr/>
          </p:nvCxnSpPr>
          <p:spPr>
            <a:xfrm>
              <a:off x="2249312" y="3447174"/>
              <a:ext cx="1149193" cy="557079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04" idx="2"/>
            </p:cNvCxnSpPr>
            <p:nvPr/>
          </p:nvCxnSpPr>
          <p:spPr>
            <a:xfrm flipH="1">
              <a:off x="2249312" y="2607915"/>
              <a:ext cx="1149193" cy="556381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02" idx="6"/>
            </p:cNvCxnSpPr>
            <p:nvPr/>
          </p:nvCxnSpPr>
          <p:spPr>
            <a:xfrm>
              <a:off x="5655602" y="2607546"/>
              <a:ext cx="1167078" cy="609147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2452014" y="2564904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  <m:r>
                          <a:rPr lang="en-US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014" y="2564904"/>
                  <a:ext cx="49084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2424976" y="3707740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976" y="3707740"/>
                  <a:ext cx="490840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5722243" y="2828654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  <m:r>
                          <a:rPr lang="en-US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243" y="2828654"/>
                  <a:ext cx="490840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5766155" y="3491716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155" y="3491716"/>
                  <a:ext cx="490840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/>
            <p:cNvCxnSpPr>
              <a:stCxn id="102" idx="4"/>
              <a:endCxn id="103" idx="0"/>
            </p:cNvCxnSpPr>
            <p:nvPr/>
          </p:nvCxnSpPr>
          <p:spPr>
            <a:xfrm>
              <a:off x="5455493" y="2807571"/>
              <a:ext cx="0" cy="998608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04" idx="6"/>
              <a:endCxn id="102" idx="2"/>
            </p:cNvCxnSpPr>
            <p:nvPr/>
          </p:nvCxnSpPr>
          <p:spPr>
            <a:xfrm flipV="1">
              <a:off x="3798724" y="2607546"/>
              <a:ext cx="1456659" cy="369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05" idx="6"/>
              <a:endCxn id="103" idx="2"/>
            </p:cNvCxnSpPr>
            <p:nvPr/>
          </p:nvCxnSpPr>
          <p:spPr>
            <a:xfrm>
              <a:off x="3798724" y="4004253"/>
              <a:ext cx="1456659" cy="1951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4166990" y="2238214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990" y="2238214"/>
                  <a:ext cx="490840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4166990" y="3671500"/>
                  <a:ext cx="4908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990" y="3671500"/>
                  <a:ext cx="490839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>
                  <a:off x="4860032" y="3121069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3121069"/>
                  <a:ext cx="490840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/>
                <p:cNvSpPr/>
                <p:nvPr/>
              </p:nvSpPr>
              <p:spPr>
                <a:xfrm>
                  <a:off x="3093972" y="3131676"/>
                  <a:ext cx="4908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972" y="3131676"/>
                  <a:ext cx="490839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Oval 216"/>
            <p:cNvSpPr>
              <a:spLocks noChangeArrowheads="1"/>
            </p:cNvSpPr>
            <p:nvPr/>
          </p:nvSpPr>
          <p:spPr bwMode="auto">
            <a:xfrm>
              <a:off x="5255383" y="2407521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bg2">
                    <a:lumMod val="50000"/>
                  </a:schemeClr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103" name="Oval 216"/>
            <p:cNvSpPr>
              <a:spLocks noChangeArrowheads="1"/>
            </p:cNvSpPr>
            <p:nvPr/>
          </p:nvSpPr>
          <p:spPr bwMode="auto">
            <a:xfrm>
              <a:off x="5255383" y="3806179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bg2">
                    <a:lumMod val="50000"/>
                  </a:schemeClr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104" name="Oval 216"/>
            <p:cNvSpPr>
              <a:spLocks noChangeArrowheads="1"/>
            </p:cNvSpPr>
            <p:nvPr/>
          </p:nvSpPr>
          <p:spPr bwMode="auto">
            <a:xfrm>
              <a:off x="3398505" y="2407890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bg2">
                    <a:lumMod val="50000"/>
                  </a:schemeClr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105" name="Oval 216"/>
            <p:cNvSpPr>
              <a:spLocks noChangeArrowheads="1"/>
            </p:cNvSpPr>
            <p:nvPr/>
          </p:nvSpPr>
          <p:spPr bwMode="auto">
            <a:xfrm>
              <a:off x="3398505" y="3804228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bg2">
                    <a:lumMod val="50000"/>
                  </a:schemeClr>
                </a:solidFill>
                <a:latin typeface="Cambria Math"/>
                <a:cs typeface="David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4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consider the following potential: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u="sng" dirty="0" smtClean="0"/>
                  <a:t>Observations:</a:t>
                </a:r>
              </a:p>
              <a:p>
                <a:pPr marL="58293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And from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oracle:</a:t>
                </a:r>
              </a:p>
              <a:p>
                <a:pPr marL="58293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)≤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8293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3" t="-10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of Multiplicative Weights Update Method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19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692696"/>
                <a:ext cx="7560840" cy="568863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u="sng" dirty="0" smtClean="0"/>
                  <a:t>Lemma 1: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u="sng" dirty="0" smtClean="0"/>
                  <a:t>Proof</a:t>
                </a:r>
                <a:r>
                  <a:rPr lang="en-US" u="sng" dirty="0"/>
                  <a:t>: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𝑐𝑜𝑛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 smtClean="0"/>
              </a:p>
              <a:p>
                <a:pPr marL="6858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 smtClean="0"/>
              </a:p>
              <a:p>
                <a:pPr marL="6858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 smtClean="0"/>
              </a:p>
              <a:p>
                <a:pPr marL="6858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e-IL" i="1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692696"/>
                <a:ext cx="7560840" cy="5688632"/>
              </a:xfrm>
              <a:blipFill rotWithShape="1">
                <a:blip r:embed="rId3"/>
                <a:stretch>
                  <a:fillRect t="-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8" name="Rectangle 7"/>
          <p:cNvSpPr/>
          <p:nvPr/>
        </p:nvSpPr>
        <p:spPr>
          <a:xfrm>
            <a:off x="1907704" y="5373216"/>
            <a:ext cx="65527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9" name="Rectangle 8"/>
          <p:cNvSpPr/>
          <p:nvPr/>
        </p:nvSpPr>
        <p:spPr>
          <a:xfrm>
            <a:off x="755576" y="4149080"/>
            <a:ext cx="65527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0" name="Rectangle 9"/>
          <p:cNvSpPr/>
          <p:nvPr/>
        </p:nvSpPr>
        <p:spPr>
          <a:xfrm>
            <a:off x="755576" y="3068960"/>
            <a:ext cx="65527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1" name="Rectangle 10"/>
          <p:cNvSpPr/>
          <p:nvPr/>
        </p:nvSpPr>
        <p:spPr>
          <a:xfrm>
            <a:off x="2915816" y="2060848"/>
            <a:ext cx="5544616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2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692696"/>
                <a:ext cx="7560840" cy="568863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u="sng" dirty="0" smtClean="0"/>
                  <a:t>Lemma 1: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u="sng" dirty="0" smtClean="0"/>
                  <a:t>Proof</a:t>
                </a:r>
                <a:r>
                  <a:rPr lang="en-US" u="sng" dirty="0"/>
                  <a:t>: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𝑐𝑜𝑛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 smtClean="0"/>
              </a:p>
              <a:p>
                <a:pPr marL="6858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 smtClean="0"/>
              </a:p>
              <a:p>
                <a:pPr marL="6858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 smtClean="0"/>
              </a:p>
              <a:p>
                <a:pPr marL="6858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e-IL" i="1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692696"/>
                <a:ext cx="7560840" cy="5688632"/>
              </a:xfrm>
              <a:blipFill rotWithShape="1">
                <a:blip r:embed="rId3"/>
                <a:stretch>
                  <a:fillRect t="-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5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692696"/>
                <a:ext cx="7704856" cy="561662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u="sng" dirty="0" smtClean="0"/>
                  <a:t>Lemma 2:</a:t>
                </a:r>
                <a:r>
                  <a:rPr lang="en-US" dirty="0" smtClean="0"/>
                  <a:t> 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𝑐𝑜𝑛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u="sng" dirty="0" smtClean="0"/>
                  <a:t>Corollary: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𝜌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𝑐𝑜𝑛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u="sng" dirty="0" smtClean="0"/>
              </a:p>
              <a:p>
                <a:r>
                  <a:rPr lang="en-US" u="sng" dirty="0" smtClean="0"/>
                  <a:t>Proof: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𝑐𝑜𝑛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=(⋆)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:endParaRPr lang="en-US" dirty="0" smtClean="0">
                  <a:latin typeface="Cambria Math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Cambria Math"/>
                  </a:rPr>
                  <a:t>Using  the inequality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ϵ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exp</m:t>
                    </m:r>
                    <m:r>
                      <a:rPr lang="en-US" b="0" i="0" smtClean="0">
                        <a:latin typeface="Cambria Math"/>
                      </a:rPr>
                      <m:t>⁡(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ϵ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ϵ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latin typeface="Cambria Math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ϵ</m:t>
                    </m:r>
                    <m:r>
                      <a:rPr lang="en-US" b="0" i="0" smtClean="0">
                        <a:latin typeface="Cambria Math"/>
                      </a:rPr>
                      <m:t>&gt;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b="0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we find:</a:t>
                </a:r>
              </a:p>
              <a:p>
                <a:pPr marL="68580" indent="0">
                  <a:buNone/>
                </a:pPr>
                <a:endParaRPr lang="en-US" b="0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(⋆)≥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𝑐𝑜𝑛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u="sng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𝑐𝑜𝑛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he-IL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692696"/>
                <a:ext cx="7704856" cy="5616624"/>
              </a:xfrm>
              <a:blipFill rotWithShape="1">
                <a:blip r:embed="rId3"/>
                <a:stretch>
                  <a:fillRect t="-8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0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u="sng" dirty="0" smtClean="0"/>
                  <a:t>Theorem:</a:t>
                </a:r>
                <a:r>
                  <a:rPr lang="en-US" dirty="0" smtClean="0"/>
                  <a:t> The flow returned by MWM algorithm is a feasible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 of value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68580" indent="0">
                  <a:buNone/>
                </a:pPr>
                <a:r>
                  <a:rPr lang="en-US" u="sng" dirty="0" smtClean="0"/>
                  <a:t>Proof: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flows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returned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 have 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and thus the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holds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All flows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obey the flow conservation constraint, and therefore so does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 finish this proof, we must show that 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it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3" t="-1058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Multiplicative Weights Update Method - Correctness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31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200" dirty="0" smtClean="0"/>
                  <a:t>From lemmas 1 and 2 and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, we find:</a:t>
                </a:r>
              </a:p>
              <a:p>
                <a:endParaRPr lang="en-US" sz="2200" dirty="0"/>
              </a:p>
              <a:p>
                <a:pPr marL="68580" indent="0">
                  <a:buNone/>
                </a:pPr>
                <a:endParaRPr lang="en-US" sz="2200" b="0" dirty="0" smtClean="0"/>
              </a:p>
              <a:p>
                <a:pPr marL="68580" indent="0">
                  <a:buNone/>
                </a:pPr>
                <a:endParaRPr lang="en-US" sz="2200" dirty="0"/>
              </a:p>
              <a:p>
                <a:pPr marL="68580" indent="0">
                  <a:buNone/>
                </a:pPr>
                <a:endParaRPr lang="en-US" sz="2200" dirty="0" smtClean="0"/>
              </a:p>
              <a:p>
                <a:pPr marL="68580" indent="0">
                  <a:buNone/>
                </a:pPr>
                <a:endParaRPr lang="en-US" sz="2200" dirty="0"/>
              </a:p>
              <a:p>
                <a:pPr marL="68580" indent="0">
                  <a:buNone/>
                </a:pPr>
                <a:endParaRPr lang="en-US" sz="2200" dirty="0" smtClean="0"/>
              </a:p>
              <a:p>
                <a:pPr marL="68580" indent="0">
                  <a:buNone/>
                </a:pPr>
                <a:r>
                  <a:rPr lang="en-US" sz="2200" dirty="0" smtClean="0"/>
                  <a:t>And in particular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𝑐𝑜𝑛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𝜖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𝜌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𝜖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𝜖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&lt;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1" t="-7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MWM Returns Feasible Flow</a:t>
            </a:r>
            <a:endParaRPr lang="he-IL" dirty="0"/>
          </a:p>
        </p:txBody>
      </p:sp>
      <p:sp>
        <p:nvSpPr>
          <p:cNvPr id="4" name="Up Arrow 3"/>
          <p:cNvSpPr/>
          <p:nvPr/>
        </p:nvSpPr>
        <p:spPr>
          <a:xfrm rot="1800000">
            <a:off x="2477652" y="2611502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3302826"/>
                <a:ext cx="1887448" cy="923330"/>
              </a:xfrm>
              <a:prstGeom prst="rect">
                <a:avLst/>
              </a:prstGeom>
              <a:noFill/>
              <a:ln>
                <a:solidFill>
                  <a:schemeClr val="dk1">
                    <a:shade val="95000"/>
                    <a:satMod val="105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By Induction, using Lemma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302826"/>
                <a:ext cx="188744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244" t="-2614" r="-3526" b="-9150"/>
                </a:stretch>
              </a:blipFill>
              <a:ln>
                <a:solidFill>
                  <a:schemeClr val="dk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32040" y="3273874"/>
            <a:ext cx="1512168" cy="646331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Corollary of Lemma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8520" y="1988840"/>
                <a:ext cx="9505056" cy="9673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solidFill>
                            <a:schemeClr val="tx2"/>
                          </a:solidFill>
                          <a:latin typeface="Cambria Math"/>
                          <a:cs typeface="David" pitchFamily="34" charset="-79"/>
                        </a:rPr>
                        <m:t>𝑚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1</m:t>
                                      </m:r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+</m:t>
                                      </m:r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𝜖</m:t>
                                  </m:r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𝑁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≥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sSubSupPr>
                            <m:e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𝜖</m:t>
                                      </m:r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 </m:t>
                                  </m:r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𝑐𝑜𝑛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  <a:latin typeface="David" pitchFamily="34" charset="-79"/>
                  <a:cs typeface="David" pitchFamily="34" charset="-79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988840"/>
                <a:ext cx="9505056" cy="9673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0" name="Rectangle 9"/>
          <p:cNvSpPr/>
          <p:nvPr/>
        </p:nvSpPr>
        <p:spPr>
          <a:xfrm>
            <a:off x="3363104" y="2132856"/>
            <a:ext cx="1136888" cy="802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1" name="Rectangle 10"/>
          <p:cNvSpPr/>
          <p:nvPr/>
        </p:nvSpPr>
        <p:spPr>
          <a:xfrm>
            <a:off x="4499992" y="2132856"/>
            <a:ext cx="992872" cy="802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" name="Rectangle 11"/>
          <p:cNvSpPr/>
          <p:nvPr/>
        </p:nvSpPr>
        <p:spPr>
          <a:xfrm>
            <a:off x="5148064" y="2060847"/>
            <a:ext cx="3672408" cy="895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Up Arrow 4"/>
          <p:cNvSpPr/>
          <p:nvPr/>
        </p:nvSpPr>
        <p:spPr>
          <a:xfrm rot="19800000">
            <a:off x="5370204" y="2611502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4" name="Rectangle 13"/>
          <p:cNvSpPr/>
          <p:nvPr/>
        </p:nvSpPr>
        <p:spPr>
          <a:xfrm>
            <a:off x="5550224" y="4581128"/>
            <a:ext cx="2550168" cy="802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52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5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200" dirty="0" smtClean="0"/>
                  <a:t>From lemmas 1 and 2 and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, we find:</a:t>
                </a:r>
              </a:p>
              <a:p>
                <a:endParaRPr lang="en-US" sz="2200" dirty="0"/>
              </a:p>
              <a:p>
                <a:pPr marL="68580" indent="0">
                  <a:buNone/>
                </a:pPr>
                <a:endParaRPr lang="en-US" sz="2200" b="0" dirty="0" smtClean="0"/>
              </a:p>
              <a:p>
                <a:pPr marL="68580" indent="0">
                  <a:buNone/>
                </a:pPr>
                <a:endParaRPr lang="en-US" sz="2200" dirty="0"/>
              </a:p>
              <a:p>
                <a:pPr marL="68580" indent="0">
                  <a:buNone/>
                </a:pPr>
                <a:endParaRPr lang="en-US" sz="2200" dirty="0" smtClean="0"/>
              </a:p>
              <a:p>
                <a:pPr marL="68580" indent="0">
                  <a:buNone/>
                </a:pPr>
                <a:endParaRPr lang="en-US" sz="2200" dirty="0"/>
              </a:p>
              <a:p>
                <a:pPr marL="68580" indent="0">
                  <a:buNone/>
                </a:pPr>
                <a:endParaRPr lang="en-US" sz="2200" dirty="0" smtClean="0"/>
              </a:p>
              <a:p>
                <a:pPr marL="68580" indent="0">
                  <a:buNone/>
                </a:pPr>
                <a:r>
                  <a:rPr lang="en-US" sz="2200" dirty="0" smtClean="0"/>
                  <a:t>And in particular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𝑐𝑜𝑛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𝜖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𝜌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𝜖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𝜖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&lt;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1" t="-7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MWM Returns Feasible Flow</a:t>
            </a:r>
            <a:endParaRPr lang="he-IL" dirty="0"/>
          </a:p>
        </p:txBody>
      </p:sp>
      <p:sp>
        <p:nvSpPr>
          <p:cNvPr id="4" name="Up Arrow 3"/>
          <p:cNvSpPr/>
          <p:nvPr/>
        </p:nvSpPr>
        <p:spPr>
          <a:xfrm rot="1800000">
            <a:off x="2477652" y="2611502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3302826"/>
                <a:ext cx="1887448" cy="923330"/>
              </a:xfrm>
              <a:prstGeom prst="rect">
                <a:avLst/>
              </a:prstGeom>
              <a:noFill/>
              <a:ln>
                <a:solidFill>
                  <a:schemeClr val="dk1">
                    <a:shade val="95000"/>
                    <a:satMod val="105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By Induction, using Lemma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302826"/>
                <a:ext cx="188744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244" t="-2614" r="-3526" b="-9150"/>
                </a:stretch>
              </a:blipFill>
              <a:ln>
                <a:solidFill>
                  <a:schemeClr val="dk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32040" y="3273874"/>
            <a:ext cx="1512168" cy="646331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Corollary of Lemma 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8520" y="1988840"/>
                <a:ext cx="9505056" cy="9673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solidFill>
                            <a:schemeClr val="tx2"/>
                          </a:solidFill>
                          <a:latin typeface="Cambria Math"/>
                          <a:cs typeface="David" pitchFamily="34" charset="-79"/>
                        </a:rPr>
                        <m:t>𝑚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1</m:t>
                                      </m:r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+</m:t>
                                      </m:r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𝜖</m:t>
                                      </m:r>
                                    </m:e>
                                  </m:d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𝜖</m:t>
                                  </m:r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𝑁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≥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sSubSupPr>
                            <m:e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200">
                              <a:solidFill>
                                <a:schemeClr val="tx2"/>
                              </a:solidFill>
                              <a:latin typeface="Cambria Math"/>
                              <a:cs typeface="David" pitchFamily="34" charset="-79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David" pitchFamily="34" charset="-79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𝜖</m:t>
                                      </m:r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 </m:t>
                                  </m:r>
                                  <m:r>
                                    <a:rPr lang="en-US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David" pitchFamily="34" charset="-79"/>
                                    </a:rPr>
                                    <m:t>𝑐𝑜𝑛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2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  <a:cs typeface="David" pitchFamily="34" charset="-79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David" pitchFamily="34" charset="-79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  <a:latin typeface="David" pitchFamily="34" charset="-79"/>
                  <a:cs typeface="David" pitchFamily="34" charset="-79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988840"/>
                <a:ext cx="9505056" cy="9673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 rot="19800000">
            <a:off x="5370204" y="2611502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48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84784"/>
                <a:ext cx="7560840" cy="4752528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/>
                  <a:t>Theorem: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360363" indent="0" algn="just">
                  <a:buNone/>
                </a:pPr>
                <a:r>
                  <a:rPr lang="en-US" dirty="0" smtClean="0"/>
                  <a:t>given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, one can obtain an algorithm that computes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-approx. maximum flow in a capacitated, undirected graph, in time 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68580" indent="0" algn="just">
                  <a:buNone/>
                </a:pPr>
                <a:endParaRPr lang="en-US" dirty="0" smtClean="0"/>
              </a:p>
              <a:p>
                <a:pPr algn="just"/>
                <a:r>
                  <a:rPr lang="en-US" u="sng" dirty="0" smtClean="0"/>
                  <a:t>Proof:</a:t>
                </a:r>
                <a:r>
                  <a:rPr lang="en-US" dirty="0" smtClean="0"/>
                  <a:t> Follows from discussion so far, along with a binary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just"/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84784"/>
                <a:ext cx="7560840" cy="4752528"/>
              </a:xfrm>
              <a:blipFill rotWithShape="1">
                <a:blip r:embed="rId2"/>
                <a:stretch>
                  <a:fillRect t="-1027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Multiplicative Updates Weight Method: Running Time</a:t>
            </a:r>
            <a:endParaRPr lang="he-IL" dirty="0"/>
          </a:p>
        </p:txBody>
      </p:sp>
      <p:sp>
        <p:nvSpPr>
          <p:cNvPr id="4" name="Action Button: Help 3">
            <a:hlinkClick r:id="rId3" action="ppaction://hlinksldjump" highlightClick="1"/>
          </p:cNvPr>
          <p:cNvSpPr/>
          <p:nvPr/>
        </p:nvSpPr>
        <p:spPr>
          <a:xfrm>
            <a:off x="3995936" y="5157192"/>
            <a:ext cx="360040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340768"/>
                <a:ext cx="7560840" cy="482453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u="sng" dirty="0" smtClean="0"/>
                  <a:t>Observation 1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approximate Max-Flow can be reduced to computing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approximate Max-Flow 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u="sng" dirty="0" smtClean="0"/>
                  <a:t>Proof:</a:t>
                </a:r>
                <a:r>
                  <a:rPr lang="en-US" sz="2000" dirty="0" smtClean="0"/>
                  <a:t> </a:t>
                </a:r>
              </a:p>
              <a:p>
                <a:pPr marL="68580" indent="0">
                  <a:buNone/>
                </a:pPr>
                <a:r>
                  <a:rPr lang="en-US" sz="2000" dirty="0" smtClean="0"/>
                  <a:t>1. Compute maximum bottleneck of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 path, denoted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 smtClean="0"/>
                  <a:t>. Then,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0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</a:rPr>
                        <m:t>𝑚𝐵</m:t>
                      </m:r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n-US" sz="2000" dirty="0"/>
                  <a:t>2</a:t>
                </a:r>
                <a:r>
                  <a:rPr lang="en-US" sz="2000" dirty="0" smtClean="0"/>
                  <a:t>. Decrease all capacities above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𝑚𝐵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𝑚𝐵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(no harm to max. flow value)</a:t>
                </a:r>
              </a:p>
              <a:p>
                <a:pPr marL="68580" indent="0">
                  <a:buNone/>
                </a:pPr>
                <a:r>
                  <a:rPr lang="en-US" sz="2000" dirty="0"/>
                  <a:t>3</a:t>
                </a:r>
                <a:r>
                  <a:rPr lang="en-US" sz="2000" dirty="0" smtClean="0"/>
                  <a:t>. Round down edge capacities to the nearest integer product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/>
                  <a:t>, thus decreasing the value of the max. flow by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≤|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68580" indent="0">
                  <a:buNone/>
                </a:pPr>
                <a:endParaRPr lang="en-US" sz="2000" dirty="0"/>
              </a:p>
              <a:p>
                <a:pPr marL="68580" indent="0">
                  <a:buNone/>
                </a:pPr>
                <a:r>
                  <a:rPr lang="en-US" sz="2000" dirty="0" smtClean="0"/>
                  <a:t>A flow of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times the max. flow in the resulting network is a feasible flow in the original network of value at least </a:t>
                </a:r>
                <a:endParaRPr lang="en-US" sz="2000" b="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≥(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latin typeface="Cambria Math"/>
                        </a:rPr>
                        <m:t>)|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340768"/>
                <a:ext cx="7560840" cy="4824536"/>
              </a:xfrm>
              <a:blipFill rotWithShape="1">
                <a:blip r:embed="rId3"/>
                <a:stretch>
                  <a:fillRect t="-632" r="-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Capacities’ Ratio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4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340768"/>
                <a:ext cx="7560840" cy="460851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u="sng" dirty="0" smtClean="0"/>
                  <a:t>Observation 2:</a:t>
                </a:r>
                <a:r>
                  <a:rPr lang="en-US" dirty="0" smtClean="0"/>
                  <a:t> If we have an algorithm which returns a flow of value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when given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we can binary search for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up to an additive error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just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𝑚𝐵</m:t>
                    </m:r>
                  </m:oMath>
                </a14:m>
                <a:r>
                  <a:rPr lang="en-US" dirty="0" smtClean="0"/>
                  <a:t>, this only decreases the flow value returned by at most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factor, yielding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approximation.</a:t>
                </a:r>
              </a:p>
              <a:p>
                <a:pPr algn="just"/>
                <a:r>
                  <a:rPr lang="en-US" dirty="0" smtClean="0"/>
                  <a:t>Since we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in the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𝑚𝐵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within an additive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, the binary search “outer loop” only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𝑚𝐵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)=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steps.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340768"/>
                <a:ext cx="7560840" cy="4608512"/>
              </a:xfrm>
              <a:blipFill rotWithShape="1">
                <a:blip r:embed="rId2"/>
                <a:stretch>
                  <a:fillRect t="-1058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Binary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23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84784"/>
                <a:ext cx="7560840" cy="5040560"/>
              </a:xfrm>
            </p:spPr>
            <p:txBody>
              <a:bodyPr>
                <a:normAutofit/>
              </a:bodyPr>
              <a:lstStyle/>
              <a:p>
                <a:pPr marL="68580" indent="0" algn="just">
                  <a:buNone/>
                </a:pPr>
                <a:r>
                  <a:rPr lang="en-US" u="sng" dirty="0" smtClean="0"/>
                  <a:t>Input: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edge capacities,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68580" indent="0" algn="just">
                  <a:buNone/>
                </a:pPr>
                <a:endParaRPr lang="en-US" dirty="0" smtClean="0"/>
              </a:p>
              <a:p>
                <a:pPr marL="68580" indent="0" algn="just">
                  <a:buNone/>
                </a:pPr>
                <a:endParaRPr lang="en-US" dirty="0" smtClean="0"/>
              </a:p>
              <a:p>
                <a:pPr marL="68580" indent="0" algn="just">
                  <a:buNone/>
                </a:pPr>
                <a:endParaRPr lang="en-US" dirty="0"/>
              </a:p>
              <a:p>
                <a:pPr marL="68580" indent="0" algn="just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 algn="just">
                  <a:buNone/>
                </a:pPr>
                <a:r>
                  <a:rPr lang="en-US" u="sng" dirty="0" smtClean="0"/>
                  <a:t>Output:</a:t>
                </a:r>
                <a:r>
                  <a:rPr lang="en-US" dirty="0" smtClean="0"/>
                  <a:t>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) of minimum capacity, where the capacity of the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defined as</a:t>
                </a:r>
              </a:p>
              <a:p>
                <a:pPr marL="6858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/>
                            </a:rPr>
                            <m:t>S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This problem is the dual of the maximum flow problem.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84784"/>
                <a:ext cx="7560840" cy="5040560"/>
              </a:xfrm>
              <a:blipFill rotWithShape="1">
                <a:blip r:embed="rId3"/>
                <a:stretch>
                  <a:fillRect l="-403" t="-969" r="-1210" b="-14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Minimum Cut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9" name="Oval 238"/>
          <p:cNvSpPr>
            <a:spLocks noChangeArrowheads="1"/>
          </p:cNvSpPr>
          <p:nvPr/>
        </p:nvSpPr>
        <p:spPr bwMode="auto">
          <a:xfrm rot="513040">
            <a:off x="1735542" y="2413634"/>
            <a:ext cx="4368275" cy="193030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907704" y="2238214"/>
            <a:ext cx="5256584" cy="1968015"/>
            <a:chOff x="1907704" y="2238214"/>
            <a:chExt cx="5256584" cy="1968015"/>
          </a:xfrm>
        </p:grpSpPr>
        <p:cxnSp>
          <p:nvCxnSpPr>
            <p:cNvPr id="74" name="Straight Connector 73"/>
            <p:cNvCxnSpPr>
              <a:stCxn id="90" idx="3"/>
              <a:endCxn id="92" idx="6"/>
            </p:cNvCxnSpPr>
            <p:nvPr/>
          </p:nvCxnSpPr>
          <p:spPr>
            <a:xfrm flipH="1">
              <a:off x="5655602" y="3499571"/>
              <a:ext cx="1167078" cy="50663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5" idx="5"/>
              <a:endCxn id="94" idx="2"/>
            </p:cNvCxnSpPr>
            <p:nvPr/>
          </p:nvCxnSpPr>
          <p:spPr>
            <a:xfrm>
              <a:off x="2249312" y="3447174"/>
              <a:ext cx="1149193" cy="55707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3" idx="2"/>
              <a:endCxn id="95" idx="7"/>
            </p:cNvCxnSpPr>
            <p:nvPr/>
          </p:nvCxnSpPr>
          <p:spPr>
            <a:xfrm flipH="1">
              <a:off x="2249312" y="2607915"/>
              <a:ext cx="1149193" cy="55638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1" idx="6"/>
              <a:endCxn id="90" idx="1"/>
            </p:cNvCxnSpPr>
            <p:nvPr/>
          </p:nvCxnSpPr>
          <p:spPr>
            <a:xfrm>
              <a:off x="5655602" y="2607546"/>
              <a:ext cx="1167078" cy="60914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2667733" y="256490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733" y="2564904"/>
                  <a:ext cx="3770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2699792" y="3707740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707740"/>
                  <a:ext cx="3770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5995174" y="284364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5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174" y="2843644"/>
                  <a:ext cx="3770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012160" y="349171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91716"/>
                  <a:ext cx="37702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 flipH="1">
              <a:off x="3592095" y="2750422"/>
              <a:ext cx="13040" cy="11129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1" idx="4"/>
              <a:endCxn id="92" idx="0"/>
            </p:cNvCxnSpPr>
            <p:nvPr/>
          </p:nvCxnSpPr>
          <p:spPr>
            <a:xfrm>
              <a:off x="5455493" y="2807571"/>
              <a:ext cx="0" cy="99860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3" idx="6"/>
              <a:endCxn id="91" idx="2"/>
            </p:cNvCxnSpPr>
            <p:nvPr/>
          </p:nvCxnSpPr>
          <p:spPr>
            <a:xfrm flipV="1">
              <a:off x="3798724" y="2607546"/>
              <a:ext cx="1456659" cy="36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4" idx="6"/>
              <a:endCxn id="92" idx="2"/>
            </p:cNvCxnSpPr>
            <p:nvPr/>
          </p:nvCxnSpPr>
          <p:spPr>
            <a:xfrm>
              <a:off x="3798724" y="4004253"/>
              <a:ext cx="1456659" cy="195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4408718" y="2238214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718" y="2238214"/>
                  <a:ext cx="37702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4408718" y="3671500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718" y="3671500"/>
                  <a:ext cx="37702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5111064" y="3121069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1064" y="3121069"/>
                  <a:ext cx="37702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330878" y="313167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0878" y="3131676"/>
                  <a:ext cx="37702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216"/>
                <p:cNvSpPr>
                  <a:spLocks noChangeArrowheads="1"/>
                </p:cNvSpPr>
                <p:nvPr/>
              </p:nvSpPr>
              <p:spPr bwMode="auto">
                <a:xfrm>
                  <a:off x="6764069" y="3158107"/>
                  <a:ext cx="400219" cy="400050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𝑡</m:t>
                        </m:r>
                      </m:oMath>
                    </m:oMathPara>
                  </a14:m>
                  <a:endParaRPr lang="en-US" sz="1200" i="1" dirty="0">
                    <a:solidFill>
                      <a:schemeClr val="dk1"/>
                    </a:solidFill>
                    <a:latin typeface="Cambria Math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0" name="Oval 2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4069" y="3158107"/>
                  <a:ext cx="400219" cy="400050"/>
                </a:xfrm>
                <a:prstGeom prst="ellipse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val 216"/>
            <p:cNvSpPr>
              <a:spLocks noChangeArrowheads="1"/>
            </p:cNvSpPr>
            <p:nvPr/>
          </p:nvSpPr>
          <p:spPr bwMode="auto">
            <a:xfrm>
              <a:off x="5255383" y="2407521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92" name="Oval 216"/>
            <p:cNvSpPr>
              <a:spLocks noChangeArrowheads="1"/>
            </p:cNvSpPr>
            <p:nvPr/>
          </p:nvSpPr>
          <p:spPr bwMode="auto">
            <a:xfrm>
              <a:off x="5255383" y="3806179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93" name="Oval 216"/>
            <p:cNvSpPr>
              <a:spLocks noChangeArrowheads="1"/>
            </p:cNvSpPr>
            <p:nvPr/>
          </p:nvSpPr>
          <p:spPr bwMode="auto">
            <a:xfrm>
              <a:off x="3398505" y="2407890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94" name="Oval 216"/>
            <p:cNvSpPr>
              <a:spLocks noChangeArrowheads="1"/>
            </p:cNvSpPr>
            <p:nvPr/>
          </p:nvSpPr>
          <p:spPr bwMode="auto">
            <a:xfrm>
              <a:off x="3398505" y="3804228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dk1"/>
                </a:solidFill>
                <a:latin typeface="Cambria Math"/>
                <a:cs typeface="David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216"/>
                <p:cNvSpPr>
                  <a:spLocks noChangeArrowheads="1"/>
                </p:cNvSpPr>
                <p:nvPr/>
              </p:nvSpPr>
              <p:spPr bwMode="auto">
                <a:xfrm>
                  <a:off x="1907704" y="3105710"/>
                  <a:ext cx="400219" cy="400050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dk1"/>
                            </a:solidFill>
                            <a:latin typeface="Cambria Math"/>
                            <a:cs typeface="David" pitchFamily="2" charset="-79"/>
                          </a:rPr>
                          <m:t>𝑠</m:t>
                        </m:r>
                      </m:oMath>
                    </m:oMathPara>
                  </a14:m>
                  <a:endParaRPr lang="en-US" sz="1600" i="1" dirty="0">
                    <a:solidFill>
                      <a:schemeClr val="dk1"/>
                    </a:solidFill>
                    <a:latin typeface="Cambria Math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5" name="Oval 2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7704" y="3105710"/>
                  <a:ext cx="400219" cy="400050"/>
                </a:xfrm>
                <a:prstGeom prst="ellipse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  <a:ex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45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340768"/>
                <a:ext cx="7848872" cy="4896544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u="sng" dirty="0" smtClean="0"/>
                  <a:t>Claim:</a:t>
                </a:r>
                <a:r>
                  <a:rPr lang="en-US" dirty="0" smtClean="0"/>
                  <a:t> Using an algorithm which returns a flow of value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if given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we can get a flow of value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with only a logarithmic slow-down.</a:t>
                </a:r>
              </a:p>
              <a:p>
                <a:pPr algn="just"/>
                <a:r>
                  <a:rPr lang="en-US" u="sng" dirty="0" smtClean="0"/>
                  <a:t>Proof: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:r>
                  <a:rPr lang="en-US" dirty="0"/>
                  <a:t>maximum bottleneck of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path, denoted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. Then,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𝑚𝐵</m:t>
                      </m:r>
                    </m:oMath>
                  </m:oMathPara>
                </a14:m>
                <a:endParaRPr lang="en-US" dirty="0"/>
              </a:p>
              <a:p>
                <a:pPr marL="525780" indent="-457200" algn="just">
                  <a:buFont typeface="+mj-lt"/>
                  <a:buAutoNum type="arabicPeriod" startAt="2"/>
                </a:pPr>
                <a:r>
                  <a:rPr lang="en-US" dirty="0" smtClean="0"/>
                  <a:t>Binary </a:t>
                </a:r>
                <a:r>
                  <a:rPr lang="en-US" dirty="0"/>
                  <a:t>search for the </a:t>
                </a:r>
                <a:r>
                  <a:rPr lang="en-US" dirty="0" smtClean="0"/>
                  <a:t>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up to an additive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just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𝑚𝐵</m:t>
                    </m:r>
                  </m:oMath>
                </a14:m>
                <a:r>
                  <a:rPr lang="en-US" dirty="0" smtClean="0"/>
                  <a:t>, this yields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approximation.</a:t>
                </a:r>
              </a:p>
              <a:p>
                <a:pPr algn="just"/>
                <a:r>
                  <a:rPr lang="en-US" dirty="0" smtClean="0"/>
                  <a:t>Since we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in the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𝑚𝐵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within an additive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the binary search “outer loop” only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𝑚𝐵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)=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steps.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340768"/>
                <a:ext cx="7848872" cy="4896544"/>
              </a:xfrm>
              <a:blipFill rotWithShape="1">
                <a:blip r:embed="rId2"/>
                <a:stretch>
                  <a:fillRect t="-872" r="-10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Binary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23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5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 smtClean="0"/>
                  <a:t> Background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>
                  <a:lnSpc>
                    <a:spcPct val="50000"/>
                  </a:lnSpc>
                </a:pPr>
                <a:r>
                  <a:rPr lang="en-US" sz="2400" dirty="0"/>
                  <a:t> (Approximately) Computing Electrical Flows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/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dirty="0" smtClean="0"/>
                  <a:t>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/>
                  <a:t> Use of oracles to approximate Max. Flow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Use of Electrical Flow to create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)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Improvements</a:t>
                </a: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  <a:blipFill rotWithShape="1">
                <a:blip r:embed="rId4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56902" cy="710952"/>
          </a:xfrm>
        </p:spPr>
        <p:txBody>
          <a:bodyPr/>
          <a:lstStyle/>
          <a:p>
            <a:pPr algn="l" rtl="0"/>
            <a:r>
              <a:rPr lang="en-US" u="none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Talk Outline</a:t>
            </a:r>
            <a:endParaRPr lang="he-IL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1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u="sng" dirty="0" smtClean="0"/>
                  <a:t>Definition: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 oracle </a:t>
                </a:r>
                <a:r>
                  <a:rPr lang="en-US" dirty="0" smtClean="0"/>
                  <a:t>is an algorithm which, given a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and 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does the following:</a:t>
                </a:r>
              </a:p>
              <a:p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returns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flow, satisfying:</a:t>
                </a:r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𝑐𝑜𝑛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&gt;|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either returns such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flow, or returns a “failure” message.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8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Reminder: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Oracle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23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27584" y="2852936"/>
            <a:ext cx="7560840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60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 obtain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-oracle </a:t>
                </a:r>
                <a:r>
                  <a:rPr lang="en-US" dirty="0" smtClean="0"/>
                  <a:t>with running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we use the following resistances: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u="sng" dirty="0" smtClean="0"/>
                  <a:t>The oracle proceeds as follows: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Compute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)-approximate electrical flow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with above resistance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return “fail”.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Otherwise, return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1043490" y="23772"/>
                <a:ext cx="7024744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 smtClean="0"/>
                  <a:t>-oracle from </a:t>
                </a:r>
                <a:br>
                  <a:rPr lang="en-US" dirty="0" smtClean="0"/>
                </a:br>
                <a:r>
                  <a:rPr lang="en-US" dirty="0" smtClean="0"/>
                  <a:t>Approximate Electrical Flow</a:t>
                </a:r>
                <a:endParaRPr lang="he-IL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490" y="23772"/>
                <a:ext cx="7024744" cy="1143000"/>
              </a:xfrm>
              <a:blipFill rotWithShape="1">
                <a:blip r:embed="rId4"/>
                <a:stretch>
                  <a:fillRect t="-12834" b="-203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running time of our oracle is indeed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have yet to show that the approximate electrical flow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has the properties required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oracle, given some target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82296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– from  construction.</a:t>
                </a:r>
              </a:p>
              <a:p>
                <a:r>
                  <a:rPr lang="en-US" dirty="0" smtClean="0"/>
                  <a:t>This still leaves us having to prove:</a:t>
                </a:r>
              </a:p>
              <a:p>
                <a:pPr marL="822960" lvl="1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𝑐𝑜𝑛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rad>
                      </m:e>
                    </m:func>
                  </m:oMath>
                </a14:m>
                <a:endParaRPr lang="en-US" dirty="0"/>
              </a:p>
              <a:p>
                <a:pPr marL="822960" lvl="1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and that the oracle never fails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58" b="-9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1043490" y="23772"/>
                <a:ext cx="7024744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 smtClean="0"/>
                  <a:t>-oracle from </a:t>
                </a:r>
                <a:br>
                  <a:rPr lang="en-US" dirty="0" smtClean="0"/>
                </a:br>
                <a:r>
                  <a:rPr lang="en-US" dirty="0" smtClean="0"/>
                  <a:t>Approximate Electrical Flow</a:t>
                </a:r>
                <a:endParaRPr lang="he-IL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490" y="23772"/>
                <a:ext cx="7024744" cy="1143000"/>
              </a:xfrm>
              <a:blipFill rotWithShape="1">
                <a:blip r:embed="rId4"/>
                <a:stretch>
                  <a:fillRect t="-12834" b="-203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8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For the remaining guarantees, including bounds on the weighted and maximum congestion, we upper bound the energy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  <a:endParaRPr lang="he-IL" dirty="0" smtClean="0"/>
              </a:p>
              <a:p>
                <a:endParaRPr lang="he-IL" dirty="0"/>
              </a:p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some maximum flow. By its feasibility,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so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   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 smtClean="0">
                    <a:ea typeface="Cambria Math"/>
                  </a:rPr>
                  <a:t/>
                </a:r>
                <a:br>
                  <a:rPr lang="en-US" dirty="0" smtClean="0"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   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03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3" name="Rectangle 2"/>
          <p:cNvSpPr/>
          <p:nvPr/>
        </p:nvSpPr>
        <p:spPr>
          <a:xfrm>
            <a:off x="1403648" y="5037272"/>
            <a:ext cx="65527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6" name="Rectangle 5"/>
          <p:cNvSpPr/>
          <p:nvPr/>
        </p:nvSpPr>
        <p:spPr>
          <a:xfrm>
            <a:off x="1259632" y="3156484"/>
            <a:ext cx="6287504" cy="959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7" name="Rectangle 6"/>
          <p:cNvSpPr/>
          <p:nvPr/>
        </p:nvSpPr>
        <p:spPr>
          <a:xfrm>
            <a:off x="1437858" y="4142916"/>
            <a:ext cx="65527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74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For the remaining guarantees, including bounds on the weighted and maximum congestion, we upper bound the energy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  <a:endParaRPr lang="he-IL" dirty="0" smtClean="0"/>
              </a:p>
              <a:p>
                <a:endParaRPr lang="he-IL" dirty="0"/>
              </a:p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some maximum flow. By its feasibility,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, so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   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 smtClean="0">
                    <a:ea typeface="Cambria Math"/>
                  </a:rPr>
                  <a:t/>
                </a:r>
                <a:br>
                  <a:rPr lang="en-US" dirty="0" smtClean="0"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   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03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1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692696"/>
                <a:ext cx="7848872" cy="5400600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Since the electrical flow minimizes  the energy,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0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an upper bound on the energy of the electrical flow. </a:t>
                </a:r>
              </a:p>
              <a:p>
                <a:pPr algn="just"/>
                <a:r>
                  <a:rPr lang="en-US" dirty="0" smtClean="0"/>
                  <a:t>In particular, if we compute an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-approximate electrical flow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, it satisfies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en-US" b="0" dirty="0" smtClean="0">
                    <a:ea typeface="Cambria Math"/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he-I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e-I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68580" indent="0">
                  <a:lnSpc>
                    <a:spcPct val="50000"/>
                  </a:lnSpc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en-US" b="0" dirty="0" smtClean="0">
                    <a:ea typeface="Cambria Math"/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he-IL" dirty="0"/>
              </a:p>
              <a:p>
                <a:endParaRPr lang="en-US" dirty="0" smtClean="0"/>
              </a:p>
              <a:p>
                <a:r>
                  <a:rPr lang="en-US" dirty="0" smtClean="0"/>
                  <a:t>Therefore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≤|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the oracle never outputs “fail”.</a:t>
                </a:r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692696"/>
                <a:ext cx="7848872" cy="5400600"/>
              </a:xfrm>
              <a:blipFill rotWithShape="1">
                <a:blip r:embed="rId2"/>
                <a:stretch>
                  <a:fillRect t="-903" r="-11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To the guaranteed bounds on congestion, we use our upper bound on the energy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, and the definition of the resistances: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u="sng" dirty="0" smtClean="0"/>
                  <a:t>For the maximum congestion:</a:t>
                </a:r>
                <a:endParaRPr lang="en-US" u="sng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𝑐𝑜𝑛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Which 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𝑐𝑜𝑛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23772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Bounds on Congestion</a:t>
            </a:r>
            <a:endParaRPr lang="he-IL" dirty="0"/>
          </a:p>
        </p:txBody>
      </p:sp>
      <p:sp useBgFill="1">
        <p:nvSpPr>
          <p:cNvPr id="4" name="Rectangle 3"/>
          <p:cNvSpPr/>
          <p:nvPr/>
        </p:nvSpPr>
        <p:spPr>
          <a:xfrm>
            <a:off x="5004048" y="4077072"/>
            <a:ext cx="3168352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5" name="Rectangle 4"/>
          <p:cNvSpPr/>
          <p:nvPr/>
        </p:nvSpPr>
        <p:spPr>
          <a:xfrm>
            <a:off x="6228184" y="5445224"/>
            <a:ext cx="237626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For the weighted average congestion:</a:t>
                </a:r>
                <a:endParaRPr lang="en-US" u="sng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𝑐𝑜𝑛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By the Cauchy-Schwartz inequality,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𝑐𝑜𝑛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𝑐𝑜𝑛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𝑐𝑜𝑛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23772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Bounds on Congestion (2)</a:t>
            </a:r>
            <a:endParaRPr lang="he-IL" dirty="0"/>
          </a:p>
        </p:txBody>
      </p:sp>
      <p:sp useBgFill="1">
        <p:nvSpPr>
          <p:cNvPr id="4" name="Rectangle 3"/>
          <p:cNvSpPr/>
          <p:nvPr/>
        </p:nvSpPr>
        <p:spPr>
          <a:xfrm>
            <a:off x="5580112" y="1916832"/>
            <a:ext cx="273630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5" name="Rectangle 4"/>
          <p:cNvSpPr/>
          <p:nvPr/>
        </p:nvSpPr>
        <p:spPr>
          <a:xfrm>
            <a:off x="899592" y="5301208"/>
            <a:ext cx="252028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4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68580" indent="0">
                  <a:buNone/>
                </a:pPr>
                <a:r>
                  <a:rPr lang="en-US" u="sng" dirty="0" smtClean="0"/>
                  <a:t>Input</a:t>
                </a:r>
                <a:r>
                  <a:rPr lang="en-US" u="sng" dirty="0"/>
                  <a:t>: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vertices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and edge </a:t>
                </a:r>
                <a:r>
                  <a:rPr lang="en-US" dirty="0" smtClean="0"/>
                  <a:t>resistances,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, and a flow value,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68580" indent="0">
                  <a:buNone/>
                </a:pPr>
                <a:endParaRPr lang="en-US" u="sng" dirty="0" smtClean="0"/>
              </a:p>
              <a:p>
                <a:pPr marL="68580" indent="0">
                  <a:buNone/>
                </a:pPr>
                <a:endParaRPr lang="en-US" u="sng" dirty="0"/>
              </a:p>
              <a:p>
                <a:pPr marL="68580" indent="0">
                  <a:buNone/>
                </a:pPr>
                <a:endParaRPr lang="en-US" u="sng" dirty="0" smtClean="0"/>
              </a:p>
              <a:p>
                <a:pPr marL="68580" indent="0">
                  <a:buNone/>
                </a:pPr>
                <a:endParaRPr lang="en-US" u="sng" dirty="0"/>
              </a:p>
              <a:p>
                <a:pPr marL="68580" indent="0" algn="just">
                  <a:buNone/>
                </a:pPr>
                <a:r>
                  <a:rPr lang="en-US" u="sng" dirty="0" smtClean="0"/>
                  <a:t/>
                </a:r>
                <a:br>
                  <a:rPr lang="en-US" u="sng" dirty="0" smtClean="0"/>
                </a:br>
                <a:r>
                  <a:rPr lang="en-US" u="sng" dirty="0" smtClean="0"/>
                  <a:t>Output</a:t>
                </a:r>
                <a:r>
                  <a:rPr lang="en-US" u="sng" dirty="0"/>
                  <a:t>:</a:t>
                </a:r>
                <a:r>
                  <a:rPr lang="en-US" dirty="0"/>
                  <a:t> A flow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of 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, respecting </a:t>
                </a:r>
                <a:r>
                  <a:rPr lang="en-US" dirty="0" err="1" smtClean="0"/>
                  <a:t>Kirchoff’s</a:t>
                </a:r>
                <a:r>
                  <a:rPr lang="en-US" dirty="0" smtClean="0"/>
                  <a:t> Laws.</a:t>
                </a:r>
                <a:endParaRPr lang="he-IL" dirty="0"/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The electrical flow induces potential differences </a:t>
                </a:r>
                <a:r>
                  <a:rPr lang="en-US" sz="1800" dirty="0" smtClean="0"/>
                  <a:t>(Ohm’s Law)</a:t>
                </a:r>
                <a:r>
                  <a:rPr lang="en-US" dirty="0" smtClean="0"/>
                  <a:t>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3" t="-1058" r="-1210" b="-101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Flow</a:t>
            </a:r>
            <a:endParaRPr lang="he-IL" dirty="0"/>
          </a:p>
        </p:txBody>
      </p:sp>
      <p:cxnSp>
        <p:nvCxnSpPr>
          <p:cNvPr id="34" name="Straight Connector 33"/>
          <p:cNvCxnSpPr>
            <a:stCxn id="79" idx="3"/>
            <a:endCxn id="83" idx="6"/>
          </p:cNvCxnSpPr>
          <p:nvPr/>
        </p:nvCxnSpPr>
        <p:spPr>
          <a:xfrm flipH="1">
            <a:off x="4738310" y="3499571"/>
            <a:ext cx="1148266" cy="50468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4" idx="5"/>
            <a:endCxn id="83" idx="2"/>
          </p:cNvCxnSpPr>
          <p:nvPr/>
        </p:nvCxnSpPr>
        <p:spPr>
          <a:xfrm>
            <a:off x="3188898" y="3447174"/>
            <a:ext cx="1149193" cy="5570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2" idx="2"/>
            <a:endCxn id="84" idx="7"/>
          </p:cNvCxnSpPr>
          <p:nvPr/>
        </p:nvCxnSpPr>
        <p:spPr>
          <a:xfrm flipH="1">
            <a:off x="3188898" y="2607915"/>
            <a:ext cx="1149193" cy="55638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2" idx="6"/>
            <a:endCxn id="79" idx="1"/>
          </p:cNvCxnSpPr>
          <p:nvPr/>
        </p:nvCxnSpPr>
        <p:spPr>
          <a:xfrm>
            <a:off x="4738310" y="2607915"/>
            <a:ext cx="1148266" cy="60877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637299" y="242088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99" y="2420888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639378" y="396579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78" y="3965792"/>
                <a:ext cx="3770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367570" y="242088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570" y="2420888"/>
                <a:ext cx="3770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423102" y="396579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102" y="3965792"/>
                <a:ext cx="3770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 flipH="1">
            <a:off x="4531681" y="2750422"/>
            <a:ext cx="13040" cy="111290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270464" y="313167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dk1"/>
                  </a:solidFill>
                  <a:latin typeface="Arial" pitchFamily="34" charset="0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464" y="3131676"/>
                <a:ext cx="377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216"/>
              <p:cNvSpPr>
                <a:spLocks noChangeArrowheads="1"/>
              </p:cNvSpPr>
              <p:nvPr/>
            </p:nvSpPr>
            <p:spPr bwMode="auto">
              <a:xfrm>
                <a:off x="5827965" y="3158107"/>
                <a:ext cx="400219" cy="400050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20000"/>
                      <a:satMod val="180000"/>
                      <a:lumMod val="98000"/>
                    </a:schemeClr>
                  </a:gs>
                  <a:gs pos="100000">
                    <a:schemeClr val="dk1">
                      <a:tint val="30000"/>
                      <a:satMod val="260000"/>
                      <a:lumMod val="84000"/>
                    </a:schemeClr>
                  </a:gs>
                  <a:gs pos="100000">
                    <a:schemeClr val="dk1">
                      <a:tint val="100000"/>
                      <a:satMod val="110000"/>
                      <a:lumMod val="100000"/>
                    </a:schemeClr>
                  </a:gs>
                </a:gsLst>
              </a:grad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𝑡</m:t>
                      </m:r>
                    </m:oMath>
                  </m:oMathPara>
                </a14:m>
                <a:endParaRPr lang="en-US" sz="1200" i="1" dirty="0">
                  <a:solidFill>
                    <a:schemeClr val="dk1"/>
                  </a:solidFill>
                  <a:latin typeface="Cambria Math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79" name="Oval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7965" y="3158107"/>
                <a:ext cx="400219" cy="40005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216"/>
          <p:cNvSpPr>
            <a:spLocks noChangeArrowheads="1"/>
          </p:cNvSpPr>
          <p:nvPr/>
        </p:nvSpPr>
        <p:spPr bwMode="auto">
          <a:xfrm>
            <a:off x="4338091" y="2407890"/>
            <a:ext cx="400219" cy="400050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i="1" dirty="0">
              <a:solidFill>
                <a:schemeClr val="dk1"/>
              </a:solidFill>
              <a:latin typeface="Cambria Math"/>
              <a:cs typeface="David" pitchFamily="2" charset="-79"/>
            </a:endParaRPr>
          </a:p>
        </p:txBody>
      </p:sp>
      <p:sp>
        <p:nvSpPr>
          <p:cNvPr id="83" name="Oval 216"/>
          <p:cNvSpPr>
            <a:spLocks noChangeArrowheads="1"/>
          </p:cNvSpPr>
          <p:nvPr/>
        </p:nvSpPr>
        <p:spPr bwMode="auto">
          <a:xfrm>
            <a:off x="4338091" y="3804228"/>
            <a:ext cx="400219" cy="400050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i="1" dirty="0">
              <a:solidFill>
                <a:schemeClr val="dk1"/>
              </a:solidFill>
              <a:latin typeface="Cambria Math"/>
              <a:cs typeface="David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216"/>
              <p:cNvSpPr>
                <a:spLocks noChangeArrowheads="1"/>
              </p:cNvSpPr>
              <p:nvPr/>
            </p:nvSpPr>
            <p:spPr bwMode="auto">
              <a:xfrm>
                <a:off x="2847290" y="3105710"/>
                <a:ext cx="400219" cy="400050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20000"/>
                      <a:satMod val="180000"/>
                      <a:lumMod val="98000"/>
                    </a:schemeClr>
                  </a:gs>
                  <a:gs pos="100000">
                    <a:schemeClr val="dk1">
                      <a:tint val="30000"/>
                      <a:satMod val="260000"/>
                      <a:lumMod val="84000"/>
                    </a:schemeClr>
                  </a:gs>
                  <a:gs pos="100000">
                    <a:schemeClr val="dk1">
                      <a:tint val="100000"/>
                      <a:satMod val="110000"/>
                      <a:lumMod val="100000"/>
                    </a:schemeClr>
                  </a:gs>
                </a:gsLst>
              </a:grad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dk1"/>
                          </a:solidFill>
                          <a:latin typeface="Cambria Math"/>
                          <a:cs typeface="David" pitchFamily="2" charset="-79"/>
                        </a:rPr>
                        <m:t>𝑠</m:t>
                      </m:r>
                    </m:oMath>
                  </m:oMathPara>
                </a14:m>
                <a:endParaRPr lang="en-US" sz="1600" i="1" dirty="0">
                  <a:solidFill>
                    <a:schemeClr val="dk1"/>
                  </a:solidFill>
                  <a:latin typeface="Cambria Math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84" name="Oval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90" y="3105710"/>
                <a:ext cx="400219" cy="400050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  <a:extLst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192340" y="2276872"/>
            <a:ext cx="2710640" cy="2160240"/>
            <a:chOff x="2267744" y="2276872"/>
            <a:chExt cx="2710640" cy="2160240"/>
          </a:xfrm>
        </p:grpSpPr>
        <p:cxnSp>
          <p:nvCxnSpPr>
            <p:cNvPr id="86" name="Straight Connector 85"/>
            <p:cNvCxnSpPr>
              <a:endCxn id="102" idx="6"/>
            </p:cNvCxnSpPr>
            <p:nvPr/>
          </p:nvCxnSpPr>
          <p:spPr>
            <a:xfrm flipH="1">
              <a:off x="3811306" y="3499571"/>
              <a:ext cx="1167078" cy="506633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280159" y="3447174"/>
              <a:ext cx="1149193" cy="557079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280159" y="2607915"/>
              <a:ext cx="1149193" cy="556381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01" idx="6"/>
            </p:cNvCxnSpPr>
            <p:nvPr/>
          </p:nvCxnSpPr>
          <p:spPr>
            <a:xfrm>
              <a:off x="3811306" y="2607546"/>
              <a:ext cx="1167078" cy="609147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2277224" y="2276872"/>
                  <a:ext cx="657552" cy="6117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7</m:t>
                            </m:r>
                          </m:den>
                        </m:f>
                        <m:r>
                          <a:rPr lang="en-US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224" y="2276872"/>
                  <a:ext cx="657552" cy="61177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2267744" y="3824380"/>
                  <a:ext cx="657552" cy="6117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7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824380"/>
                  <a:ext cx="657552" cy="61177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4105487" y="2276872"/>
                  <a:ext cx="529312" cy="6117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7</m:t>
                            </m:r>
                          </m:den>
                        </m:f>
                        <m:r>
                          <a:rPr lang="en-US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487" y="2276872"/>
                  <a:ext cx="529312" cy="61177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4041367" y="3826176"/>
                  <a:ext cx="657552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12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7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67" y="3826176"/>
                  <a:ext cx="657552" cy="61093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/>
            <p:cNvCxnSpPr>
              <a:stCxn id="101" idx="4"/>
              <a:endCxn id="102" idx="0"/>
            </p:cNvCxnSpPr>
            <p:nvPr/>
          </p:nvCxnSpPr>
          <p:spPr>
            <a:xfrm>
              <a:off x="3611197" y="2807571"/>
              <a:ext cx="0" cy="998608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3017804" y="2981962"/>
                  <a:ext cx="529312" cy="6117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cs typeface="David" pitchFamily="2" charset="-79"/>
                              </a:rPr>
                              <m:t>7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David" pitchFamily="2" charset="-79"/>
                          </a:rPr>
                          <m:t>/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804" y="2981962"/>
                  <a:ext cx="529312" cy="61177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Oval 216"/>
            <p:cNvSpPr>
              <a:spLocks noChangeArrowheads="1"/>
            </p:cNvSpPr>
            <p:nvPr/>
          </p:nvSpPr>
          <p:spPr bwMode="auto">
            <a:xfrm>
              <a:off x="3411087" y="2407521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bg2">
                    <a:lumMod val="50000"/>
                  </a:schemeClr>
                </a:solidFill>
                <a:latin typeface="Cambria Math"/>
                <a:cs typeface="David" pitchFamily="2" charset="-79"/>
              </a:endParaRPr>
            </a:p>
          </p:txBody>
        </p:sp>
        <p:sp>
          <p:nvSpPr>
            <p:cNvPr id="102" name="Oval 216"/>
            <p:cNvSpPr>
              <a:spLocks noChangeArrowheads="1"/>
            </p:cNvSpPr>
            <p:nvPr/>
          </p:nvSpPr>
          <p:spPr bwMode="auto">
            <a:xfrm>
              <a:off x="3411087" y="3806179"/>
              <a:ext cx="400219" cy="400050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i="1" dirty="0">
                <a:solidFill>
                  <a:schemeClr val="bg2">
                    <a:lumMod val="50000"/>
                  </a:schemeClr>
                </a:solidFill>
                <a:latin typeface="Cambria Math"/>
                <a:cs typeface="David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dirty="0" smtClean="0"/>
                  <a:t>The (approximate) electrical flow-based oracle of this section is indeed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-oracle </a:t>
                </a:r>
                <a:r>
                  <a:rPr lang="en-US" dirty="0" smtClean="0"/>
                  <a:t>with running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pPr algn="just"/>
                <a:r>
                  <a:rPr lang="en-US" dirty="0" smtClean="0"/>
                  <a:t>This implies that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-approximate maximum flow can be computed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58" r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237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Conclusion: Oracle from Approximate Electrical Flow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93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 smtClean="0"/>
                  <a:t> Background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>
                  <a:lnSpc>
                    <a:spcPct val="50000"/>
                  </a:lnSpc>
                </a:pPr>
                <a:r>
                  <a:rPr lang="en-US" sz="2400" dirty="0"/>
                  <a:t> (Approximately) Computing Electrical Flows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/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dirty="0" smtClean="0"/>
                  <a:t>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/>
                  <a:t> Use of oracles to approximate Max. Flow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/>
              </a:p>
              <a:p>
                <a:pPr lvl="3"/>
                <a:r>
                  <a:rPr lang="en-US" sz="2400" dirty="0"/>
                  <a:t> Use of Electrical Flow to create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</a:rPr>
                      <m:t>𝜖</m:t>
                    </m:r>
                    <m:r>
                      <a:rPr lang="en-US" sz="240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/>
                          </a:rPr>
                          <m:t>𝑚</m:t>
                        </m:r>
                        <m:r>
                          <a:rPr lang="en-US" sz="2400">
                            <a:latin typeface="Cambria Math"/>
                          </a:rPr>
                          <m:t>/</m:t>
                        </m:r>
                        <m:r>
                          <a:rPr lang="en-US" sz="240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/>
                  <a:t>)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Improvements</a:t>
                </a:r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  <a:blipFill rotWithShape="1">
                <a:blip r:embed="rId4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56902" cy="710952"/>
          </a:xfrm>
        </p:spPr>
        <p:txBody>
          <a:bodyPr/>
          <a:lstStyle/>
          <a:p>
            <a:pPr algn="l" rtl="0"/>
            <a:r>
              <a:rPr lang="en-US" u="none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Talk Outline</a:t>
            </a:r>
            <a:endParaRPr lang="he-IL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1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Build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-oracle by discarding edges that have high congestion.</a:t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This yields 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algorithm.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Karger’s</a:t>
                </a:r>
                <a:r>
                  <a:rPr lang="en-US" dirty="0" smtClean="0"/>
                  <a:t> smoothing and sampling techniques to obtain 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algorithm.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A dual algorithm for finding an Approximately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Cut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8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  <a:br>
                  <a:rPr lang="en-US" dirty="0" smtClean="0"/>
                </a:br>
                <a:endParaRPr lang="he-IL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2" r="-1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Improvements Not Covered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752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 smtClean="0"/>
                  <a:t> Background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>
                  <a:lnSpc>
                    <a:spcPct val="50000"/>
                  </a:lnSpc>
                </a:pPr>
                <a:r>
                  <a:rPr lang="en-US" sz="2400" dirty="0"/>
                  <a:t> (Approximately) Computing Electrical Flows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/>
              </a:p>
              <a:p>
                <a:pPr lvl="3"/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dirty="0" smtClean="0"/>
                  <a:t>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3"/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2400" dirty="0"/>
                  <a:t>Use of oracles to approximate Max. Flow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/>
              </a:p>
              <a:p>
                <a:pPr lvl="3"/>
                <a:r>
                  <a:rPr lang="en-US" sz="2400" dirty="0"/>
                  <a:t> Use of Electrical Flow to create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</a:rPr>
                      <m:t>𝜖</m:t>
                    </m:r>
                    <m:r>
                      <a:rPr lang="en-US" sz="240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/>
                          </a:rPr>
                          <m:t>𝑚</m:t>
                        </m:r>
                        <m:r>
                          <a:rPr lang="en-US" sz="2400">
                            <a:latin typeface="Cambria Math"/>
                          </a:rPr>
                          <m:t>/</m:t>
                        </m:r>
                        <m:r>
                          <a:rPr lang="en-US" sz="240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/>
                  <a:t>) oracles</a:t>
                </a:r>
              </a:p>
              <a:p>
                <a:pPr lvl="3">
                  <a:lnSpc>
                    <a:spcPct val="50000"/>
                  </a:lnSpc>
                </a:pPr>
                <a:endParaRPr lang="en-US" sz="2400" dirty="0"/>
              </a:p>
              <a:p>
                <a:pPr lvl="3"/>
                <a:r>
                  <a:rPr lang="en-US" sz="2400" dirty="0"/>
                  <a:t> Improvements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3443"/>
                <a:ext cx="7704972" cy="4131821"/>
              </a:xfrm>
              <a:blipFill rotWithShape="1">
                <a:blip r:embed="rId4"/>
                <a:stretch>
                  <a:fillRect t="-1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56902" cy="710952"/>
          </a:xfrm>
        </p:spPr>
        <p:txBody>
          <a:bodyPr/>
          <a:lstStyle/>
          <a:p>
            <a:pPr algn="l" rtl="0"/>
            <a:r>
              <a:rPr lang="en-US" u="none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Talk Outline</a:t>
            </a:r>
            <a:endParaRPr lang="he-IL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1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endParaRPr lang="en-US" sz="6000" dirty="0" smtClean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en-US" sz="6000" dirty="0"/>
          </a:p>
          <a:p>
            <a:pPr marL="68580" indent="0" algn="ctr">
              <a:buNone/>
            </a:pPr>
            <a:r>
              <a:rPr lang="en-US" sz="6000" u="sng" dirty="0" smtClean="0">
                <a:latin typeface="David" pitchFamily="34" charset="-79"/>
                <a:cs typeface="David" pitchFamily="34" charset="-79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40308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endParaRPr lang="en-US" sz="6000" dirty="0" smtClean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en-US" sz="6000" dirty="0"/>
          </a:p>
          <a:p>
            <a:pPr marL="68580" indent="0" algn="ctr">
              <a:buNone/>
            </a:pPr>
            <a:r>
              <a:rPr lang="en-US" sz="6600" u="sng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Thank You</a:t>
            </a:r>
            <a:endParaRPr lang="he-IL" sz="6600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614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3287903"/>
                  </p:ext>
                </p:extLst>
              </p:nvPr>
            </p:nvGraphicFramePr>
            <p:xfrm>
              <a:off x="755577" y="1407639"/>
              <a:ext cx="7632846" cy="410959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Electrical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Maximum 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b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he-IL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b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he-IL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Vertex Constraints:</a:t>
                          </a: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Flow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Conservation *</a:t>
                          </a:r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Edge Constraints **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𝑐𝑦𝑐𝑙𝑒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b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Potential Constraints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Minimizes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system energy, </a:t>
                          </a: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baseline="0" smtClean="0">
                                      <a:latin typeface="Cambria Math"/>
                                      <a:ea typeface="Cambria Math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, among flow of value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|</m:t>
                              </m:r>
                            </m:oMath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Maximizes value, i.e. flow entering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,</a:t>
                          </a:r>
                          <a:r>
                            <a:rPr lang="he-IL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he-IL" sz="1800" i="1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8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As an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Optimization Problem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cs typeface="Arial" pitchFamily="34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Number of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Solutions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3287903"/>
                  </p:ext>
                </p:extLst>
              </p:nvPr>
            </p:nvGraphicFramePr>
            <p:xfrm>
              <a:off x="755577" y="1407639"/>
              <a:ext cx="7632846" cy="410959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Electrical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Maximum 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88949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40741" r="-200480" b="-287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40741" r="-100000" b="-287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Vertex </a:t>
                          </a: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Constraints:</a:t>
                          </a:r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Flow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Conservation *</a:t>
                          </a:r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373770" r="-100000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Edge Constraints </a:t>
                          </a: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**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700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265138" r="-200480" b="-2715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Potential Constraints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411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180909" r="-200480" b="-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80909" r="-100000" b="-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As an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Optimization Problem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1013115" r="-20048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13115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Number of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Solutions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Maximum Flow VS. Electrical Flow</a:t>
            </a:r>
            <a:endParaRPr lang="he-IL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5733256"/>
                <a:ext cx="70567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defRPr/>
                </a:pPr>
                <a:r>
                  <a:rPr lang="he-IL" dirty="0" smtClean="0"/>
                  <a:t>*</a:t>
                </a:r>
                <a:r>
                  <a:rPr lang="en-US" dirty="0" smtClean="0"/>
                  <a:t>   We </a:t>
                </a:r>
                <a:r>
                  <a:rPr lang="en-US" dirty="0"/>
                  <a:t>will call functions satisfying flow conservation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/>
                      </a:rPr>
                      <m:t>𝑠</m:t>
                    </m:r>
                    <m:r>
                      <a:rPr lang="en-US" i="1" u="sng">
                        <a:latin typeface="Cambria Math"/>
                      </a:rPr>
                      <m:t>−</m:t>
                    </m:r>
                    <m:r>
                      <a:rPr lang="en-US" i="1" u="sng">
                        <a:latin typeface="Cambria Math"/>
                      </a:rPr>
                      <m:t>𝑡</m:t>
                    </m:r>
                  </m:oMath>
                </a14:m>
                <a:r>
                  <a:rPr lang="en-US" u="sng" dirty="0"/>
                  <a:t> </a:t>
                </a:r>
                <a:r>
                  <a:rPr lang="en-US" i="1" u="sng" dirty="0" smtClean="0"/>
                  <a:t>flows</a:t>
                </a:r>
                <a:r>
                  <a:rPr lang="en-US" dirty="0" smtClean="0"/>
                  <a:t>.</a:t>
                </a:r>
              </a:p>
              <a:p>
                <a:pPr algn="l" rtl="0">
                  <a:defRPr/>
                </a:pPr>
                <a:r>
                  <a:rPr lang="en-US" dirty="0" smtClean="0"/>
                  <a:t>** We will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flows satisfying edge constraints </a:t>
                </a:r>
                <a:r>
                  <a:rPr lang="en-US" i="1" u="sng" dirty="0" smtClean="0"/>
                  <a:t>feasible</a:t>
                </a:r>
                <a:r>
                  <a:rPr lang="en-US" i="1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733256"/>
                <a:ext cx="705678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777" t="-5607" r="-777" b="-130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5" name="Rectangle 4"/>
          <p:cNvSpPr/>
          <p:nvPr/>
        </p:nvSpPr>
        <p:spPr>
          <a:xfrm>
            <a:off x="539552" y="1772816"/>
            <a:ext cx="8136904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2" name="Rectangle 11"/>
          <p:cNvSpPr/>
          <p:nvPr/>
        </p:nvSpPr>
        <p:spPr>
          <a:xfrm>
            <a:off x="419632" y="2780928"/>
            <a:ext cx="288326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3" name="Rectangle 12"/>
          <p:cNvSpPr/>
          <p:nvPr/>
        </p:nvSpPr>
        <p:spPr>
          <a:xfrm>
            <a:off x="3302894" y="2780928"/>
            <a:ext cx="532859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5" name="Rectangle 14"/>
          <p:cNvSpPr/>
          <p:nvPr/>
        </p:nvSpPr>
        <p:spPr>
          <a:xfrm>
            <a:off x="539552" y="3140968"/>
            <a:ext cx="276334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6" name="Rectangle 15"/>
          <p:cNvSpPr/>
          <p:nvPr/>
        </p:nvSpPr>
        <p:spPr>
          <a:xfrm>
            <a:off x="3302894" y="3140968"/>
            <a:ext cx="53285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7" name="Rectangle 16"/>
          <p:cNvSpPr/>
          <p:nvPr/>
        </p:nvSpPr>
        <p:spPr>
          <a:xfrm>
            <a:off x="539552" y="3816078"/>
            <a:ext cx="2808312" cy="145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8" name="Rectangle 17"/>
          <p:cNvSpPr/>
          <p:nvPr/>
        </p:nvSpPr>
        <p:spPr>
          <a:xfrm>
            <a:off x="3341840" y="3831068"/>
            <a:ext cx="2520280" cy="145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19" name="Rectangle 18"/>
          <p:cNvSpPr/>
          <p:nvPr/>
        </p:nvSpPr>
        <p:spPr>
          <a:xfrm>
            <a:off x="5853154" y="3816078"/>
            <a:ext cx="2592288" cy="15271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4" name="Rectangle 23"/>
          <p:cNvSpPr/>
          <p:nvPr/>
        </p:nvSpPr>
        <p:spPr>
          <a:xfrm>
            <a:off x="539552" y="5157192"/>
            <a:ext cx="280831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25" name="Rectangle 24"/>
          <p:cNvSpPr/>
          <p:nvPr/>
        </p:nvSpPr>
        <p:spPr>
          <a:xfrm>
            <a:off x="3302894" y="5157192"/>
            <a:ext cx="532859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50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4314238"/>
                  </p:ext>
                </p:extLst>
              </p:nvPr>
            </p:nvGraphicFramePr>
            <p:xfrm>
              <a:off x="755577" y="1407639"/>
              <a:ext cx="7632846" cy="410959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Electrical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Maximum 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b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he-IL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b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he-IL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Vertex Constraints:</a:t>
                          </a: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Flow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Conservation *</a:t>
                          </a:r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Edge Constraints **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𝑐𝑦𝑐𝑙𝑒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b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Potential Constraints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Minimizes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system energy, </a:t>
                          </a: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baseline="0" smtClean="0">
                                      <a:latin typeface="Cambria Math"/>
                                      <a:ea typeface="Cambria Math"/>
                                    </a:rPr>
                                    <m:t>ℇ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baseline="0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, among flow of value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|</m:t>
                              </m:r>
                            </m:oMath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Maximizes value, i.e. flow entering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,</a:t>
                          </a:r>
                          <a:r>
                            <a:rPr lang="he-IL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he-IL" sz="1800" i="1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he-IL" sz="18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As an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Optimization Problem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cs typeface="Arial" pitchFamily="34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Number of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Solutions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4314238"/>
                  </p:ext>
                </p:extLst>
              </p:nvPr>
            </p:nvGraphicFramePr>
            <p:xfrm>
              <a:off x="755577" y="1407639"/>
              <a:ext cx="7632846" cy="4109593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Electrical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Maximum Flow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88949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40741" r="-200480" b="-287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40741" r="-100000" b="-287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Vertex </a:t>
                          </a: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Constraints:</a:t>
                          </a:r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Flow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Conservation *</a:t>
                          </a:r>
                          <a:endParaRPr lang="en-US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373770" r="-100000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Edge Constraints </a:t>
                          </a: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**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700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265138" r="-200480" b="-2715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------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Potential Constraints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411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180909" r="-200480" b="-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80909" r="-100000" b="-3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As an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Optimization Problem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40" t="-1013115" r="-20048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13115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0000"/>
                            </a:lnSpc>
                          </a:pPr>
                          <a:r>
                            <a:rPr lang="en-US" dirty="0" smtClean="0">
                              <a:latin typeface="Arial" pitchFamily="34" charset="0"/>
                              <a:cs typeface="Arial" pitchFamily="34" charset="0"/>
                            </a:rPr>
                            <a:t>Number of</a:t>
                          </a:r>
                          <a:r>
                            <a:rPr lang="en-US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Solutions</a:t>
                          </a:r>
                          <a:endParaRPr lang="he-IL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017" marR="870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Maximum Flow VS. Electrical Flow</a:t>
            </a:r>
            <a:endParaRPr lang="he-IL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5733256"/>
                <a:ext cx="70567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defRPr/>
                </a:pPr>
                <a:r>
                  <a:rPr lang="he-IL" dirty="0" smtClean="0"/>
                  <a:t>*</a:t>
                </a:r>
                <a:r>
                  <a:rPr lang="en-US" dirty="0" smtClean="0"/>
                  <a:t>   We </a:t>
                </a:r>
                <a:r>
                  <a:rPr lang="en-US" dirty="0"/>
                  <a:t>will call functions satisfying flow conservation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/>
                      </a:rPr>
                      <m:t>𝑠</m:t>
                    </m:r>
                    <m:r>
                      <a:rPr lang="en-US" i="1" u="sng">
                        <a:latin typeface="Cambria Math"/>
                      </a:rPr>
                      <m:t>−</m:t>
                    </m:r>
                    <m:r>
                      <a:rPr lang="en-US" i="1" u="sng">
                        <a:latin typeface="Cambria Math"/>
                      </a:rPr>
                      <m:t>𝑡</m:t>
                    </m:r>
                  </m:oMath>
                </a14:m>
                <a:r>
                  <a:rPr lang="en-US" u="sng" dirty="0"/>
                  <a:t> </a:t>
                </a:r>
                <a:r>
                  <a:rPr lang="en-US" i="1" u="sng" dirty="0" smtClean="0"/>
                  <a:t>flows</a:t>
                </a:r>
                <a:r>
                  <a:rPr lang="en-US" dirty="0" smtClean="0"/>
                  <a:t>.</a:t>
                </a:r>
              </a:p>
              <a:p>
                <a:pPr algn="l" rtl="0">
                  <a:defRPr/>
                </a:pPr>
                <a:r>
                  <a:rPr lang="en-US" dirty="0" smtClean="0"/>
                  <a:t>** We will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flows satisfying edge constraints </a:t>
                </a:r>
                <a:r>
                  <a:rPr lang="en-US" i="1" u="sng" dirty="0" smtClean="0"/>
                  <a:t>feasible</a:t>
                </a:r>
                <a:r>
                  <a:rPr lang="en-US" i="1" dirty="0" smtClean="0"/>
                  <a:t>.</a:t>
                </a:r>
                <a:endParaRPr lang="he-IL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733256"/>
                <a:ext cx="705678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777" t="-5607" r="-777" b="-130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4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84784"/>
                <a:ext cx="7560840" cy="47525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the following capacitated graph: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maximum flow is of value 1.</a:t>
                </a:r>
              </a:p>
              <a:p>
                <a:r>
                  <a:rPr lang="en-US" dirty="0" smtClean="0"/>
                  <a:t>Two possible max. flows: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dirty="0" smtClean="0"/>
                  <a:t>Push one unit of flow along top path.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dirty="0" smtClean="0"/>
                  <a:t>Push one unit of flow along bottom path.</a:t>
                </a:r>
              </a:p>
              <a:p>
                <a:r>
                  <a:rPr lang="en-US" dirty="0" smtClean="0"/>
                  <a:t>Any convex combination of flows is also a legal flow.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infinitely many non-integral maximum flows exist.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84784"/>
                <a:ext cx="7560840" cy="4752528"/>
              </a:xfrm>
              <a:blipFill rotWithShape="1">
                <a:blip r:embed="rId3"/>
                <a:stretch>
                  <a:fillRect t="-1027" b="-19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Infinite Maximum Flows</a:t>
            </a:r>
            <a:endParaRPr lang="he-IL" dirty="0"/>
          </a:p>
        </p:txBody>
      </p:sp>
      <p:grpSp>
        <p:nvGrpSpPr>
          <p:cNvPr id="55" name="Group 54"/>
          <p:cNvGrpSpPr/>
          <p:nvPr/>
        </p:nvGrpSpPr>
        <p:grpSpPr>
          <a:xfrm>
            <a:off x="3491880" y="2060848"/>
            <a:ext cx="2851752" cy="1324370"/>
            <a:chOff x="3592456" y="2680694"/>
            <a:chExt cx="2851752" cy="1324370"/>
          </a:xfrm>
        </p:grpSpPr>
        <p:cxnSp>
          <p:nvCxnSpPr>
            <p:cNvPr id="6" name="Straight Connector 5"/>
            <p:cNvCxnSpPr>
              <a:stCxn id="8" idx="3"/>
              <a:endCxn id="7" idx="6"/>
            </p:cNvCxnSpPr>
            <p:nvPr/>
          </p:nvCxnSpPr>
          <p:spPr>
            <a:xfrm flipH="1">
              <a:off x="4679032" y="3459161"/>
              <a:ext cx="562276" cy="40302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4393280" y="3719312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/>
                            <a:cs typeface="David" pitchFamily="2" charset="-79"/>
                          </a:rPr>
                          <m:t> </m:t>
                        </m:r>
                      </m:oMath>
                    </m:oMathPara>
                  </a14:m>
                  <a:endParaRPr lang="en-US" sz="1200" dirty="0"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280" y="3719312"/>
                  <a:ext cx="285752" cy="28575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5199461" y="321525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dk1">
                    <a:tint val="20000"/>
                    <a:satMod val="180000"/>
                    <a:lumMod val="98000"/>
                  </a:schemeClr>
                </a:gs>
                <a:gs pos="100000">
                  <a:schemeClr val="dk1">
                    <a:tint val="30000"/>
                    <a:satMod val="260000"/>
                    <a:lumMod val="84000"/>
                  </a:schemeClr>
                </a:gs>
                <a:gs pos="100000">
                  <a:schemeClr val="dk1">
                    <a:tint val="100000"/>
                    <a:satMod val="110000"/>
                    <a:lumMod val="10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200" dirty="0">
                <a:latin typeface="Arial" pitchFamily="34" charset="0"/>
                <a:cs typeface="David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4406320" y="2680694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/>
                            <a:cs typeface="David" pitchFamily="2" charset="-79"/>
                          </a:rPr>
                          <m:t> </m:t>
                        </m:r>
                      </m:oMath>
                    </m:oMathPara>
                  </a14:m>
                  <a:endParaRPr lang="en-US" sz="1200" dirty="0"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6320" y="2680694"/>
                  <a:ext cx="285752" cy="28575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2" idx="5"/>
              <a:endCxn id="7" idx="2"/>
            </p:cNvCxnSpPr>
            <p:nvPr/>
          </p:nvCxnSpPr>
          <p:spPr>
            <a:xfrm>
              <a:off x="3836361" y="3501963"/>
              <a:ext cx="556919" cy="36022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6158456" y="3217575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1200">
                            <a:latin typeface="Cambria Math"/>
                            <a:cs typeface="David" pitchFamily="2" charset="-79"/>
                          </a:rPr>
                          <m:t>  </m:t>
                        </m:r>
                        <m:r>
                          <a:rPr lang="en-US" sz="1200">
                            <a:latin typeface="Cambria Math"/>
                            <a:cs typeface="David" pitchFamily="2" charset="-79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456" y="3217575"/>
                  <a:ext cx="285752" cy="28575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>
              <a:stCxn id="8" idx="6"/>
              <a:endCxn id="12" idx="2"/>
            </p:cNvCxnSpPr>
            <p:nvPr/>
          </p:nvCxnSpPr>
          <p:spPr>
            <a:xfrm>
              <a:off x="5485213" y="3358132"/>
              <a:ext cx="673243" cy="231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3"/>
              <a:endCxn id="42" idx="7"/>
            </p:cNvCxnSpPr>
            <p:nvPr/>
          </p:nvCxnSpPr>
          <p:spPr>
            <a:xfrm flipH="1">
              <a:off x="3836361" y="2924599"/>
              <a:ext cx="611806" cy="37530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3592456" y="3258058"/>
                  <a:ext cx="285752" cy="285752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tint val="20000"/>
                        <a:satMod val="180000"/>
                        <a:lumMod val="98000"/>
                      </a:schemeClr>
                    </a:gs>
                    <a:gs pos="100000">
                      <a:schemeClr val="dk1">
                        <a:tint val="30000"/>
                        <a:satMod val="260000"/>
                        <a:lumMod val="84000"/>
                      </a:schemeClr>
                    </a:gs>
                    <a:gs pos="100000">
                      <a:schemeClr val="dk1">
                        <a:tint val="100000"/>
                        <a:satMod val="110000"/>
                        <a:lumMod val="100000"/>
                      </a:schemeClr>
                    </a:gs>
                  </a:gsLst>
                </a:grad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1200">
                            <a:latin typeface="Cambria Math"/>
                            <a:cs typeface="David" pitchFamily="2" charset="-79"/>
                          </a:rPr>
                          <m:t> </m:t>
                        </m:r>
                        <m:r>
                          <a:rPr lang="en-US" sz="1200">
                            <a:latin typeface="Cambria Math"/>
                            <a:cs typeface="David" pitchFamily="2" charset="-79"/>
                          </a:rPr>
                          <m:t>𝑠</m:t>
                        </m:r>
                      </m:oMath>
                    </m:oMathPara>
                  </a14:m>
                  <a:endParaRPr lang="en-US" sz="1200" dirty="0"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456" y="3258058"/>
                  <a:ext cx="285752" cy="28575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10" idx="5"/>
              <a:endCxn id="8" idx="1"/>
            </p:cNvCxnSpPr>
            <p:nvPr/>
          </p:nvCxnSpPr>
          <p:spPr>
            <a:xfrm>
              <a:off x="4650225" y="2924599"/>
              <a:ext cx="591083" cy="33250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935510" y="2780928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510" y="2780928"/>
                  <a:ext cx="37702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891869" y="3635732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869" y="3635732"/>
                  <a:ext cx="37702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4803098" y="274165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098" y="2741656"/>
                  <a:ext cx="37702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4803098" y="3635732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098" y="3635732"/>
                  <a:ext cx="37702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5667194" y="3031442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  <a:cs typeface="David" pitchFamily="2" charset="-79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dk1"/>
                    </a:solidFill>
                    <a:latin typeface="Arial" pitchFamily="34" charset="0"/>
                    <a:cs typeface="David" pitchFamily="2" charset="-79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194" y="3031442"/>
                  <a:ext cx="37702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14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84784"/>
                <a:ext cx="7560840" cy="4608512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dirty="0" smtClean="0"/>
                  <a:t>Consider the following unit-capacity graph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∀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), consisting of a copy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with every vertex on the left (right) side connected to the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(sink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			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			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⋮</m:t>
                    </m:r>
                  </m:oMath>
                </a14:m>
                <a:r>
                  <a:rPr lang="en-US" dirty="0" smtClean="0"/>
                  <a:t>	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⋮</m:t>
                    </m:r>
                  </m:oMath>
                </a14:m>
                <a:endParaRPr lang="en-US" dirty="0" smtClean="0"/>
              </a:p>
              <a:p>
                <a:pPr marL="1097280" lvl="4" indent="0">
                  <a:buNone/>
                </a:pPr>
                <a:r>
                  <a:rPr lang="en-US" dirty="0" smtClean="0"/>
                  <a:t>		</a:t>
                </a:r>
              </a:p>
              <a:p>
                <a:pPr marL="68580" indent="0">
                  <a:buNone/>
                </a:pPr>
                <a:endParaRPr lang="en-US" dirty="0" smtClean="0"/>
              </a:p>
              <a:p>
                <a:pPr algn="just"/>
                <a:r>
                  <a:rPr lang="en-US" dirty="0" smtClean="0"/>
                  <a:t>Any integral flow corresponds to some matching of vertices in the left side and right side. There are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/>
                  <a:t> max. flows.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84784"/>
                <a:ext cx="7560840" cy="4608512"/>
              </a:xfrm>
              <a:blipFill rotWithShape="1">
                <a:blip r:embed="rId3"/>
                <a:stretch>
                  <a:fillRect t="-1455" r="-10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Exponential Number Solutions for Integral Max. Flow</a:t>
            </a:r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5088028" y="3648533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cxnSp>
        <p:nvCxnSpPr>
          <p:cNvPr id="22" name="Straight Connector 21"/>
          <p:cNvCxnSpPr>
            <a:stCxn id="24" idx="3"/>
            <a:endCxn id="23" idx="6"/>
          </p:cNvCxnSpPr>
          <p:nvPr/>
        </p:nvCxnSpPr>
        <p:spPr>
          <a:xfrm flipH="1">
            <a:off x="5374848" y="3892399"/>
            <a:ext cx="681439" cy="833885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3" name="Oval 22"/>
          <p:cNvSpPr/>
          <p:nvPr/>
        </p:nvSpPr>
        <p:spPr>
          <a:xfrm>
            <a:off x="5089096" y="4583408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014440" y="3648494"/>
                <a:ext cx="285752" cy="285752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20000"/>
                      <a:satMod val="180000"/>
                      <a:lumMod val="98000"/>
                    </a:schemeClr>
                  </a:gs>
                  <a:gs pos="100000">
                    <a:schemeClr val="dk1">
                      <a:tint val="30000"/>
                      <a:satMod val="260000"/>
                      <a:lumMod val="84000"/>
                    </a:schemeClr>
                  </a:gs>
                  <a:gs pos="100000">
                    <a:schemeClr val="dk1">
                      <a:tint val="100000"/>
                      <a:satMod val="110000"/>
                      <a:lumMod val="100000"/>
                    </a:schemeClr>
                  </a:gs>
                </a:gsLst>
              </a:grad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  <a:cs typeface="David" pitchFamily="2" charset="-79"/>
                        </a:rPr>
                        <m:t>  </m:t>
                      </m:r>
                      <m:r>
                        <a:rPr lang="en-US" sz="1200" b="0" i="1" smtClean="0">
                          <a:latin typeface="Cambria Math"/>
                          <a:cs typeface="David" pitchFamily="2" charset="-79"/>
                        </a:rPr>
                        <m:t>𝑡</m:t>
                      </m:r>
                    </m:oMath>
                  </m:oMathPara>
                </a14:m>
                <a:endParaRPr lang="en-US" sz="1200" dirty="0">
                  <a:latin typeface="Arial" pitchFamily="34" charset="0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40" y="3648494"/>
                <a:ext cx="285752" cy="28575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stCxn id="21" idx="6"/>
            <a:endCxn id="24" idx="2"/>
          </p:cNvCxnSpPr>
          <p:nvPr/>
        </p:nvCxnSpPr>
        <p:spPr>
          <a:xfrm flipV="1">
            <a:off x="5373780" y="3791370"/>
            <a:ext cx="640660" cy="39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6" name="Oval 25"/>
          <p:cNvSpPr/>
          <p:nvPr/>
        </p:nvSpPr>
        <p:spPr>
          <a:xfrm>
            <a:off x="5089096" y="3113932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cxnSp>
        <p:nvCxnSpPr>
          <p:cNvPr id="27" name="Straight Connector 26"/>
          <p:cNvCxnSpPr>
            <a:stCxn id="26" idx="5"/>
            <a:endCxn id="24" idx="1"/>
          </p:cNvCxnSpPr>
          <p:nvPr/>
        </p:nvCxnSpPr>
        <p:spPr>
          <a:xfrm>
            <a:off x="5333001" y="3357837"/>
            <a:ext cx="723286" cy="332504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2915816" y="3646253"/>
                <a:ext cx="285752" cy="285752"/>
              </a:xfrm>
              <a:prstGeom prst="ellipse">
                <a:avLst/>
              </a:prstGeom>
              <a:gradFill>
                <a:gsLst>
                  <a:gs pos="0">
                    <a:schemeClr val="dk1">
                      <a:tint val="20000"/>
                      <a:satMod val="180000"/>
                      <a:lumMod val="98000"/>
                    </a:schemeClr>
                  </a:gs>
                  <a:gs pos="100000">
                    <a:schemeClr val="dk1">
                      <a:tint val="30000"/>
                      <a:satMod val="260000"/>
                      <a:lumMod val="84000"/>
                    </a:schemeClr>
                  </a:gs>
                  <a:gs pos="100000">
                    <a:schemeClr val="dk1">
                      <a:tint val="100000"/>
                      <a:satMod val="110000"/>
                      <a:lumMod val="100000"/>
                    </a:schemeClr>
                  </a:gs>
                </a:gsLst>
              </a:grad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  <a:cs typeface="David" pitchFamily="2" charset="-79"/>
                        </a:rPr>
                        <m:t>  </m:t>
                      </m:r>
                      <m:r>
                        <a:rPr lang="en-US" sz="1200" b="0" i="1" smtClean="0">
                          <a:latin typeface="Cambria Math"/>
                          <a:cs typeface="David" pitchFamily="2" charset="-79"/>
                        </a:rPr>
                        <m:t>𝑠</m:t>
                      </m:r>
                    </m:oMath>
                  </m:oMathPara>
                </a14:m>
                <a:endParaRPr lang="en-US" sz="1200" dirty="0">
                  <a:latin typeface="Arial" pitchFamily="34" charset="0"/>
                  <a:cs typeface="David" pitchFamily="2" charset="-79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46253"/>
                <a:ext cx="285752" cy="28575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stCxn id="30" idx="1"/>
            <a:endCxn id="28" idx="5"/>
          </p:cNvCxnSpPr>
          <p:nvPr/>
        </p:nvCxnSpPr>
        <p:spPr>
          <a:xfrm flipH="1" flipV="1">
            <a:off x="3159721" y="3890158"/>
            <a:ext cx="801045" cy="735097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0" name="Oval 29"/>
          <p:cNvSpPr/>
          <p:nvPr/>
        </p:nvSpPr>
        <p:spPr>
          <a:xfrm>
            <a:off x="3918919" y="4583408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18919" y="3646214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cxnSp>
        <p:nvCxnSpPr>
          <p:cNvPr id="32" name="Straight Connector 31"/>
          <p:cNvCxnSpPr>
            <a:stCxn id="28" idx="6"/>
            <a:endCxn id="31" idx="2"/>
          </p:cNvCxnSpPr>
          <p:nvPr/>
        </p:nvCxnSpPr>
        <p:spPr>
          <a:xfrm flipV="1">
            <a:off x="3201568" y="3789090"/>
            <a:ext cx="717351" cy="39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3" name="Oval 32"/>
          <p:cNvSpPr/>
          <p:nvPr/>
        </p:nvSpPr>
        <p:spPr>
          <a:xfrm>
            <a:off x="3916639" y="3111652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cxnSp>
        <p:nvCxnSpPr>
          <p:cNvPr id="34" name="Straight Connector 33"/>
          <p:cNvCxnSpPr>
            <a:stCxn id="33" idx="3"/>
            <a:endCxn id="28" idx="7"/>
          </p:cNvCxnSpPr>
          <p:nvPr/>
        </p:nvCxnSpPr>
        <p:spPr>
          <a:xfrm flipH="1">
            <a:off x="3159721" y="3355557"/>
            <a:ext cx="798765" cy="332543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6" name="Oval 35"/>
          <p:cNvSpPr/>
          <p:nvPr/>
        </p:nvSpPr>
        <p:spPr>
          <a:xfrm>
            <a:off x="3897704" y="2633542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cxnSp>
        <p:nvCxnSpPr>
          <p:cNvPr id="37" name="Straight Connector 36"/>
          <p:cNvCxnSpPr>
            <a:stCxn id="36" idx="3"/>
            <a:endCxn id="28" idx="0"/>
          </p:cNvCxnSpPr>
          <p:nvPr/>
        </p:nvCxnSpPr>
        <p:spPr>
          <a:xfrm flipH="1">
            <a:off x="3058692" y="2877447"/>
            <a:ext cx="880859" cy="768806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9" name="Oval 48"/>
          <p:cNvSpPr/>
          <p:nvPr/>
        </p:nvSpPr>
        <p:spPr>
          <a:xfrm>
            <a:off x="5089096" y="2632950"/>
            <a:ext cx="285752" cy="285752"/>
          </a:xfrm>
          <a:prstGeom prst="ellips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" dirty="0">
              <a:latin typeface="Arial" pitchFamily="34" charset="0"/>
              <a:cs typeface="David" pitchFamily="2" charset="-79"/>
            </a:endParaRPr>
          </a:p>
        </p:txBody>
      </p:sp>
      <p:cxnSp>
        <p:nvCxnSpPr>
          <p:cNvPr id="56" name="Straight Connector 55"/>
          <p:cNvCxnSpPr>
            <a:stCxn id="49" idx="5"/>
            <a:endCxn id="24" idx="0"/>
          </p:cNvCxnSpPr>
          <p:nvPr/>
        </p:nvCxnSpPr>
        <p:spPr>
          <a:xfrm>
            <a:off x="5333001" y="2876855"/>
            <a:ext cx="824315" cy="771639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stCxn id="36" idx="6"/>
            <a:endCxn id="49" idx="2"/>
          </p:cNvCxnSpPr>
          <p:nvPr/>
        </p:nvCxnSpPr>
        <p:spPr>
          <a:xfrm flipV="1">
            <a:off x="4183456" y="2775826"/>
            <a:ext cx="905640" cy="592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>
            <a:stCxn id="36" idx="5"/>
            <a:endCxn id="26" idx="1"/>
          </p:cNvCxnSpPr>
          <p:nvPr/>
        </p:nvCxnSpPr>
        <p:spPr>
          <a:xfrm>
            <a:off x="4141609" y="2877447"/>
            <a:ext cx="989334" cy="278332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/>
          <p:cNvCxnSpPr>
            <a:stCxn id="36" idx="5"/>
            <a:endCxn id="21" idx="1"/>
          </p:cNvCxnSpPr>
          <p:nvPr/>
        </p:nvCxnSpPr>
        <p:spPr>
          <a:xfrm>
            <a:off x="4141609" y="2877447"/>
            <a:ext cx="988266" cy="812933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1" name="Straight Connector 60"/>
          <p:cNvCxnSpPr>
            <a:stCxn id="36" idx="4"/>
            <a:endCxn id="23" idx="0"/>
          </p:cNvCxnSpPr>
          <p:nvPr/>
        </p:nvCxnSpPr>
        <p:spPr>
          <a:xfrm>
            <a:off x="4040580" y="2919294"/>
            <a:ext cx="1191392" cy="1664114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2" name="Straight Connector 61"/>
          <p:cNvCxnSpPr>
            <a:stCxn id="33" idx="6"/>
            <a:endCxn id="26" idx="2"/>
          </p:cNvCxnSpPr>
          <p:nvPr/>
        </p:nvCxnSpPr>
        <p:spPr>
          <a:xfrm>
            <a:off x="4202391" y="3254528"/>
            <a:ext cx="886705" cy="2280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3" name="Straight Connector 62"/>
          <p:cNvCxnSpPr>
            <a:stCxn id="33" idx="7"/>
            <a:endCxn id="49" idx="3"/>
          </p:cNvCxnSpPr>
          <p:nvPr/>
        </p:nvCxnSpPr>
        <p:spPr>
          <a:xfrm flipV="1">
            <a:off x="4160544" y="2876855"/>
            <a:ext cx="970399" cy="276644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/>
          <p:cNvCxnSpPr>
            <a:stCxn id="33" idx="5"/>
          </p:cNvCxnSpPr>
          <p:nvPr/>
        </p:nvCxnSpPr>
        <p:spPr>
          <a:xfrm>
            <a:off x="4160544" y="3355557"/>
            <a:ext cx="927484" cy="416717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>
            <a:stCxn id="33" idx="5"/>
            <a:endCxn id="23" idx="1"/>
          </p:cNvCxnSpPr>
          <p:nvPr/>
        </p:nvCxnSpPr>
        <p:spPr>
          <a:xfrm>
            <a:off x="4160544" y="3355557"/>
            <a:ext cx="970399" cy="1269698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6" name="Straight Connector 65"/>
          <p:cNvCxnSpPr>
            <a:stCxn id="31" idx="6"/>
            <a:endCxn id="21" idx="2"/>
          </p:cNvCxnSpPr>
          <p:nvPr/>
        </p:nvCxnSpPr>
        <p:spPr>
          <a:xfrm>
            <a:off x="4204671" y="3789090"/>
            <a:ext cx="883357" cy="2319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3" name="Straight Connector 82"/>
          <p:cNvCxnSpPr>
            <a:stCxn id="31" idx="7"/>
            <a:endCxn id="49" idx="3"/>
          </p:cNvCxnSpPr>
          <p:nvPr/>
        </p:nvCxnSpPr>
        <p:spPr>
          <a:xfrm flipV="1">
            <a:off x="4162824" y="2876855"/>
            <a:ext cx="968119" cy="811206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31" idx="6"/>
            <a:endCxn id="26" idx="3"/>
          </p:cNvCxnSpPr>
          <p:nvPr/>
        </p:nvCxnSpPr>
        <p:spPr>
          <a:xfrm flipV="1">
            <a:off x="4204671" y="3357837"/>
            <a:ext cx="926272" cy="431253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31" idx="5"/>
            <a:endCxn id="23" idx="2"/>
          </p:cNvCxnSpPr>
          <p:nvPr/>
        </p:nvCxnSpPr>
        <p:spPr>
          <a:xfrm>
            <a:off x="4162824" y="3890119"/>
            <a:ext cx="926272" cy="836165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30" idx="6"/>
            <a:endCxn id="23" idx="2"/>
          </p:cNvCxnSpPr>
          <p:nvPr/>
        </p:nvCxnSpPr>
        <p:spPr>
          <a:xfrm>
            <a:off x="4204671" y="4726284"/>
            <a:ext cx="884425" cy="0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30" idx="6"/>
            <a:endCxn id="21" idx="3"/>
          </p:cNvCxnSpPr>
          <p:nvPr/>
        </p:nvCxnSpPr>
        <p:spPr>
          <a:xfrm flipV="1">
            <a:off x="4204671" y="3892438"/>
            <a:ext cx="925204" cy="833846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6" idx="3"/>
            <a:endCxn id="30" idx="7"/>
          </p:cNvCxnSpPr>
          <p:nvPr/>
        </p:nvCxnSpPr>
        <p:spPr>
          <a:xfrm flipH="1">
            <a:off x="4162824" y="3357837"/>
            <a:ext cx="968119" cy="1267418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49" idx="4"/>
            <a:endCxn id="30" idx="0"/>
          </p:cNvCxnSpPr>
          <p:nvPr/>
        </p:nvCxnSpPr>
        <p:spPr>
          <a:xfrm flipH="1">
            <a:off x="4061795" y="2918702"/>
            <a:ext cx="1170177" cy="1664706"/>
          </a:xfrm>
          <a:prstGeom prst="line">
            <a:avLst/>
          </a:prstGeom>
          <a:gradFill>
            <a:gsLst>
              <a:gs pos="0">
                <a:schemeClr val="dk1">
                  <a:tint val="20000"/>
                  <a:satMod val="180000"/>
                  <a:lumMod val="98000"/>
                </a:schemeClr>
              </a:gs>
              <a:gs pos="100000">
                <a:schemeClr val="dk1">
                  <a:tint val="30000"/>
                  <a:satMod val="260000"/>
                  <a:lumMod val="84000"/>
                </a:schemeClr>
              </a:gs>
              <a:gs pos="100000">
                <a:schemeClr val="dk1">
                  <a:tint val="100000"/>
                  <a:satMod val="110000"/>
                  <a:lumMod val="10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0953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7359</TotalTime>
  <Words>5342</Words>
  <Application>Microsoft Office PowerPoint</Application>
  <PresentationFormat>On-screen Show (4:3)</PresentationFormat>
  <Paragraphs>549</Paragraphs>
  <Slides>55</Slides>
  <Notes>21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Austin</vt:lpstr>
      <vt:lpstr>Electrical Flows,  Laplacian Systems, and Faster Approximation of Maximum Flow in Undirected Graphs</vt:lpstr>
      <vt:lpstr> Talk Outline</vt:lpstr>
      <vt:lpstr>Maximum Flow</vt:lpstr>
      <vt:lpstr>Minimum Cut</vt:lpstr>
      <vt:lpstr>Electrical Flow</vt:lpstr>
      <vt:lpstr>Maximum Flow VS. Electrical Flow</vt:lpstr>
      <vt:lpstr>Maximum Flow VS. Electrical Flow</vt:lpstr>
      <vt:lpstr>Infinite Maximum Flows</vt:lpstr>
      <vt:lpstr>Exponential Number Solutions for Integral Max. Flow</vt:lpstr>
      <vt:lpstr>Existence of Electrical Flow</vt:lpstr>
      <vt:lpstr>Unique Electrical Flow</vt:lpstr>
      <vt:lpstr> Talk Outline</vt:lpstr>
      <vt:lpstr>Electrical Flows and Linear Systems</vt:lpstr>
      <vt:lpstr>PowerPoint Presentation</vt:lpstr>
      <vt:lpstr>PowerPoint Presentation</vt:lpstr>
      <vt:lpstr>PowerPoint Presentation</vt:lpstr>
      <vt:lpstr>Energy Expressed as L-norm</vt:lpstr>
      <vt:lpstr>Energy Expressed as L-norm</vt:lpstr>
      <vt:lpstr>SDD Matrices</vt:lpstr>
      <vt:lpstr>Approximately Computing  Electrical Flow</vt:lpstr>
      <vt:lpstr>Still Work To Be Done</vt:lpstr>
      <vt:lpstr> Talk Outline</vt:lpstr>
      <vt:lpstr>(ϵ,ρ) Oracles</vt:lpstr>
      <vt:lpstr>(ϵ,ρ) Oracle: Definition</vt:lpstr>
      <vt:lpstr> Talk Outline</vt:lpstr>
      <vt:lpstr>Use of (ϵ,ρ) oracles to Approximate Maximum Flow</vt:lpstr>
      <vt:lpstr>Multiplicative Updates Method</vt:lpstr>
      <vt:lpstr>Why does this work?</vt:lpstr>
      <vt:lpstr>Convergence of Multiplicative Weights Update Method</vt:lpstr>
      <vt:lpstr>Convergence of Multiplicative Weights Update Method</vt:lpstr>
      <vt:lpstr>PowerPoint Presentation</vt:lpstr>
      <vt:lpstr>PowerPoint Presentation</vt:lpstr>
      <vt:lpstr>PowerPoint Presentation</vt:lpstr>
      <vt:lpstr>Multiplicative Weights Update Method - Correctness</vt:lpstr>
      <vt:lpstr>MWM Returns Feasible Flow</vt:lpstr>
      <vt:lpstr>MWM Returns Feasible Flow</vt:lpstr>
      <vt:lpstr>Multiplicative Updates Weight Method: Running Time</vt:lpstr>
      <vt:lpstr>Capacities’ Ratio</vt:lpstr>
      <vt:lpstr>Binary Search for |f^∗ |</vt:lpstr>
      <vt:lpstr>Binary Search for |f^∗ |</vt:lpstr>
      <vt:lpstr> Talk Outline</vt:lpstr>
      <vt:lpstr>Reminder: (ϵ,ρ) Oracle</vt:lpstr>
      <vt:lpstr>(ϵ,3√(m/ϵ))-oracle from  Approximate Electrical Flow</vt:lpstr>
      <vt:lpstr>(ϵ,3√(m/ϵ))-oracle from  Approximate Electrical Flow</vt:lpstr>
      <vt:lpstr>PowerPoint Presentation</vt:lpstr>
      <vt:lpstr>PowerPoint Presentation</vt:lpstr>
      <vt:lpstr>PowerPoint Presentation</vt:lpstr>
      <vt:lpstr>Bounds on Congestion</vt:lpstr>
      <vt:lpstr>Bounds on Congestion (2)</vt:lpstr>
      <vt:lpstr>Conclusion: Oracle from Approximate Electrical Flow</vt:lpstr>
      <vt:lpstr> Talk Outline</vt:lpstr>
      <vt:lpstr>Improvements Not Covered</vt:lpstr>
      <vt:lpstr> Talk Outline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Flows, Laplacian Systems, and Faster Approximation of Maximum Flow in Undirected Graphs</dc:title>
  <dc:creator>Wajc David</dc:creator>
  <cp:lastModifiedBy>sdavidwa</cp:lastModifiedBy>
  <cp:revision>127</cp:revision>
  <cp:lastPrinted>2012-04-29T06:49:59Z</cp:lastPrinted>
  <dcterms:created xsi:type="dcterms:W3CDTF">2012-04-14T09:07:07Z</dcterms:created>
  <dcterms:modified xsi:type="dcterms:W3CDTF">2012-05-14T05:17:56Z</dcterms:modified>
</cp:coreProperties>
</file>