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compatMode="1" saveSubsetFonts="1">
  <p:sldMasterIdLst>
    <p:sldMasterId id="2147483708" r:id="rId1"/>
  </p:sldMasterIdLst>
  <p:notesMasterIdLst>
    <p:notesMasterId r:id="rId62"/>
  </p:notesMasterIdLst>
  <p:sldIdLst>
    <p:sldId id="256" r:id="rId2"/>
    <p:sldId id="278" r:id="rId3"/>
    <p:sldId id="350" r:id="rId4"/>
    <p:sldId id="351" r:id="rId5"/>
    <p:sldId id="277" r:id="rId6"/>
    <p:sldId id="272" r:id="rId7"/>
    <p:sldId id="312" r:id="rId8"/>
    <p:sldId id="361" r:id="rId9"/>
    <p:sldId id="303" r:id="rId10"/>
    <p:sldId id="341" r:id="rId11"/>
    <p:sldId id="258" r:id="rId12"/>
    <p:sldId id="276" r:id="rId13"/>
    <p:sldId id="259" r:id="rId14"/>
    <p:sldId id="266" r:id="rId15"/>
    <p:sldId id="342" r:id="rId16"/>
    <p:sldId id="356" r:id="rId17"/>
    <p:sldId id="354" r:id="rId18"/>
    <p:sldId id="348" r:id="rId19"/>
    <p:sldId id="355" r:id="rId20"/>
    <p:sldId id="349" r:id="rId21"/>
    <p:sldId id="343" r:id="rId22"/>
    <p:sldId id="362" r:id="rId23"/>
    <p:sldId id="363" r:id="rId24"/>
    <p:sldId id="364" r:id="rId25"/>
    <p:sldId id="323" r:id="rId26"/>
    <p:sldId id="324" r:id="rId27"/>
    <p:sldId id="325" r:id="rId28"/>
    <p:sldId id="344" r:id="rId29"/>
    <p:sldId id="353" r:id="rId30"/>
    <p:sldId id="268" r:id="rId31"/>
    <p:sldId id="281" r:id="rId32"/>
    <p:sldId id="294" r:id="rId33"/>
    <p:sldId id="313" r:id="rId34"/>
    <p:sldId id="282" r:id="rId35"/>
    <p:sldId id="283" r:id="rId36"/>
    <p:sldId id="285" r:id="rId37"/>
    <p:sldId id="297" r:id="rId38"/>
    <p:sldId id="345" r:id="rId39"/>
    <p:sldId id="305" r:id="rId40"/>
    <p:sldId id="339" r:id="rId41"/>
    <p:sldId id="371" r:id="rId42"/>
    <p:sldId id="360" r:id="rId43"/>
    <p:sldId id="306" r:id="rId44"/>
    <p:sldId id="340" r:id="rId45"/>
    <p:sldId id="310" r:id="rId46"/>
    <p:sldId id="346" r:id="rId47"/>
    <p:sldId id="369" r:id="rId48"/>
    <p:sldId id="326" r:id="rId49"/>
    <p:sldId id="370" r:id="rId50"/>
    <p:sldId id="328" r:id="rId51"/>
    <p:sldId id="366" r:id="rId52"/>
    <p:sldId id="335" r:id="rId53"/>
    <p:sldId id="330" r:id="rId54"/>
    <p:sldId id="365" r:id="rId55"/>
    <p:sldId id="331" r:id="rId56"/>
    <p:sldId id="367" r:id="rId57"/>
    <p:sldId id="347" r:id="rId58"/>
    <p:sldId id="299" r:id="rId59"/>
    <p:sldId id="300" r:id="rId60"/>
    <p:sldId id="302" r:id="rId61"/>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Century Gothic" charset="0"/>
        <a:ea typeface="+mn-ea"/>
        <a:cs typeface="Gisha" charset="0"/>
      </a:defRPr>
    </a:lvl1pPr>
    <a:lvl2pPr marL="457200" algn="r" rtl="1" fontAlgn="base">
      <a:spcBef>
        <a:spcPct val="0"/>
      </a:spcBef>
      <a:spcAft>
        <a:spcPct val="0"/>
      </a:spcAft>
      <a:defRPr kern="1200">
        <a:solidFill>
          <a:schemeClr val="tx1"/>
        </a:solidFill>
        <a:latin typeface="Century Gothic" charset="0"/>
        <a:ea typeface="+mn-ea"/>
        <a:cs typeface="Gisha" charset="0"/>
      </a:defRPr>
    </a:lvl2pPr>
    <a:lvl3pPr marL="914400" algn="r" rtl="1" fontAlgn="base">
      <a:spcBef>
        <a:spcPct val="0"/>
      </a:spcBef>
      <a:spcAft>
        <a:spcPct val="0"/>
      </a:spcAft>
      <a:defRPr kern="1200">
        <a:solidFill>
          <a:schemeClr val="tx1"/>
        </a:solidFill>
        <a:latin typeface="Century Gothic" charset="0"/>
        <a:ea typeface="+mn-ea"/>
        <a:cs typeface="Gisha" charset="0"/>
      </a:defRPr>
    </a:lvl3pPr>
    <a:lvl4pPr marL="1371600" algn="r" rtl="1" fontAlgn="base">
      <a:spcBef>
        <a:spcPct val="0"/>
      </a:spcBef>
      <a:spcAft>
        <a:spcPct val="0"/>
      </a:spcAft>
      <a:defRPr kern="1200">
        <a:solidFill>
          <a:schemeClr val="tx1"/>
        </a:solidFill>
        <a:latin typeface="Century Gothic" charset="0"/>
        <a:ea typeface="+mn-ea"/>
        <a:cs typeface="Gisha" charset="0"/>
      </a:defRPr>
    </a:lvl4pPr>
    <a:lvl5pPr marL="1828800" algn="r" rtl="1" fontAlgn="base">
      <a:spcBef>
        <a:spcPct val="0"/>
      </a:spcBef>
      <a:spcAft>
        <a:spcPct val="0"/>
      </a:spcAft>
      <a:defRPr kern="1200">
        <a:solidFill>
          <a:schemeClr val="tx1"/>
        </a:solidFill>
        <a:latin typeface="Century Gothic" charset="0"/>
        <a:ea typeface="+mn-ea"/>
        <a:cs typeface="Gisha" charset="0"/>
      </a:defRPr>
    </a:lvl5pPr>
    <a:lvl6pPr marL="2286000" algn="l" defTabSz="914400" rtl="0" eaLnBrk="1" latinLnBrk="0" hangingPunct="1">
      <a:defRPr kern="1200">
        <a:solidFill>
          <a:schemeClr val="tx1"/>
        </a:solidFill>
        <a:latin typeface="Century Gothic" charset="0"/>
        <a:ea typeface="+mn-ea"/>
        <a:cs typeface="Gisha" charset="0"/>
      </a:defRPr>
    </a:lvl6pPr>
    <a:lvl7pPr marL="2743200" algn="l" defTabSz="914400" rtl="0" eaLnBrk="1" latinLnBrk="0" hangingPunct="1">
      <a:defRPr kern="1200">
        <a:solidFill>
          <a:schemeClr val="tx1"/>
        </a:solidFill>
        <a:latin typeface="Century Gothic" charset="0"/>
        <a:ea typeface="+mn-ea"/>
        <a:cs typeface="Gisha" charset="0"/>
      </a:defRPr>
    </a:lvl7pPr>
    <a:lvl8pPr marL="3200400" algn="l" defTabSz="914400" rtl="0" eaLnBrk="1" latinLnBrk="0" hangingPunct="1">
      <a:defRPr kern="1200">
        <a:solidFill>
          <a:schemeClr val="tx1"/>
        </a:solidFill>
        <a:latin typeface="Century Gothic" charset="0"/>
        <a:ea typeface="+mn-ea"/>
        <a:cs typeface="Gisha" charset="0"/>
      </a:defRPr>
    </a:lvl8pPr>
    <a:lvl9pPr marL="3657600" algn="l" defTabSz="914400" rtl="0" eaLnBrk="1" latinLnBrk="0" hangingPunct="1">
      <a:defRPr kern="1200">
        <a:solidFill>
          <a:schemeClr val="tx1"/>
        </a:solidFill>
        <a:latin typeface="Century Gothic" charset="0"/>
        <a:ea typeface="+mn-ea"/>
        <a:cs typeface="Gisha"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64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31" autoAdjust="0"/>
    <p:restoredTop sz="79927" autoAdjust="0"/>
  </p:normalViewPr>
  <p:slideViewPr>
    <p:cSldViewPr>
      <p:cViewPr varScale="1">
        <p:scale>
          <a:sx n="73" d="100"/>
          <a:sy n="73" d="100"/>
        </p:scale>
        <p:origin x="222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1" Type="http://schemas.openxmlformats.org/officeDocument/2006/relationships/image" Target="../media/image7.wmf"/><Relationship Id="rId2"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2.wmf"/><Relationship Id="rId4" Type="http://schemas.openxmlformats.org/officeDocument/2006/relationships/image" Target="../media/image73.wmf"/><Relationship Id="rId5" Type="http://schemas.openxmlformats.org/officeDocument/2006/relationships/image" Target="../media/image82.wmf"/><Relationship Id="rId6" Type="http://schemas.openxmlformats.org/officeDocument/2006/relationships/image" Target="../media/image75.wmf"/><Relationship Id="rId7" Type="http://schemas.openxmlformats.org/officeDocument/2006/relationships/image" Target="../media/image83.wmf"/><Relationship Id="rId1" Type="http://schemas.openxmlformats.org/officeDocument/2006/relationships/image" Target="../media/image70.wmf"/><Relationship Id="rId2" Type="http://schemas.openxmlformats.org/officeDocument/2006/relationships/image" Target="../media/image7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9.wmf"/><Relationship Id="rId2" Type="http://schemas.openxmlformats.org/officeDocument/2006/relationships/image" Target="../media/image90.wmf"/><Relationship Id="rId3" Type="http://schemas.openxmlformats.org/officeDocument/2006/relationships/image" Target="../media/image9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5.wmf"/><Relationship Id="rId2" Type="http://schemas.openxmlformats.org/officeDocument/2006/relationships/image" Target="../media/image96.wmf"/><Relationship Id="rId3" Type="http://schemas.openxmlformats.org/officeDocument/2006/relationships/image" Target="../media/image9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6.wmf"/><Relationship Id="rId4" Type="http://schemas.openxmlformats.org/officeDocument/2006/relationships/image" Target="../media/image103.wmf"/><Relationship Id="rId5" Type="http://schemas.openxmlformats.org/officeDocument/2006/relationships/image" Target="../media/image104.wmf"/><Relationship Id="rId1" Type="http://schemas.openxmlformats.org/officeDocument/2006/relationships/image" Target="../media/image101.wmf"/><Relationship Id="rId2" Type="http://schemas.openxmlformats.org/officeDocument/2006/relationships/image" Target="../media/image10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8.wmf"/><Relationship Id="rId4" Type="http://schemas.openxmlformats.org/officeDocument/2006/relationships/image" Target="../media/image109.wmf"/><Relationship Id="rId5" Type="http://schemas.openxmlformats.org/officeDocument/2006/relationships/image" Target="../media/image110.wmf"/><Relationship Id="rId1" Type="http://schemas.openxmlformats.org/officeDocument/2006/relationships/image" Target="../media/image106.wmf"/><Relationship Id="rId2" Type="http://schemas.openxmlformats.org/officeDocument/2006/relationships/image" Target="../media/image10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2.wmf"/><Relationship Id="rId4" Type="http://schemas.openxmlformats.org/officeDocument/2006/relationships/image" Target="../media/image113.wmf"/><Relationship Id="rId5" Type="http://schemas.openxmlformats.org/officeDocument/2006/relationships/image" Target="../media/image114.wmf"/><Relationship Id="rId1" Type="http://schemas.openxmlformats.org/officeDocument/2006/relationships/image" Target="../media/image111.wmf"/><Relationship Id="rId2" Type="http://schemas.openxmlformats.org/officeDocument/2006/relationships/image" Target="../media/image10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3.wmf"/><Relationship Id="rId4" Type="http://schemas.openxmlformats.org/officeDocument/2006/relationships/image" Target="../media/image115.wmf"/><Relationship Id="rId5" Type="http://schemas.openxmlformats.org/officeDocument/2006/relationships/image" Target="../media/image116.wmf"/><Relationship Id="rId1" Type="http://schemas.openxmlformats.org/officeDocument/2006/relationships/image" Target="../media/image111.wmf"/><Relationship Id="rId2" Type="http://schemas.openxmlformats.org/officeDocument/2006/relationships/image" Target="../media/image10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9.wmf"/><Relationship Id="rId4" Type="http://schemas.openxmlformats.org/officeDocument/2006/relationships/image" Target="../media/image120.wmf"/><Relationship Id="rId1" Type="http://schemas.openxmlformats.org/officeDocument/2006/relationships/image" Target="../media/image117.wmf"/><Relationship Id="rId2" Type="http://schemas.openxmlformats.org/officeDocument/2006/relationships/image" Target="../media/image11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40.wmf"/><Relationship Id="rId2" Type="http://schemas.openxmlformats.org/officeDocument/2006/relationships/image" Target="../media/image89.wmf"/><Relationship Id="rId3" Type="http://schemas.openxmlformats.org/officeDocument/2006/relationships/image" Target="../media/image14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7.wmf"/><Relationship Id="rId1" Type="http://schemas.openxmlformats.org/officeDocument/2006/relationships/image" Target="../media/image13.wmf"/><Relationship Id="rId2"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 Id="rId2" Type="http://schemas.openxmlformats.org/officeDocument/2006/relationships/image" Target="../media/image42.wmf"/><Relationship Id="rId3"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 Id="rId2" Type="http://schemas.openxmlformats.org/officeDocument/2006/relationships/image" Target="../media/image45.wmf"/><Relationship Id="rId3"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4.wmf"/><Relationship Id="rId4" Type="http://schemas.openxmlformats.org/officeDocument/2006/relationships/image" Target="../media/image55.wmf"/><Relationship Id="rId1" Type="http://schemas.openxmlformats.org/officeDocument/2006/relationships/image" Target="../media/image52.wmf"/><Relationship Id="rId2"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3.wmf"/><Relationship Id="rId4" Type="http://schemas.openxmlformats.org/officeDocument/2006/relationships/image" Target="../media/image64.wmf"/><Relationship Id="rId5" Type="http://schemas.openxmlformats.org/officeDocument/2006/relationships/image" Target="../media/image65.wmf"/><Relationship Id="rId6" Type="http://schemas.openxmlformats.org/officeDocument/2006/relationships/image" Target="../media/image66.wmf"/><Relationship Id="rId1" Type="http://schemas.openxmlformats.org/officeDocument/2006/relationships/image" Target="../media/image61.wmf"/><Relationship Id="rId2" Type="http://schemas.openxmlformats.org/officeDocument/2006/relationships/image" Target="../media/image6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2.wmf"/><Relationship Id="rId4" Type="http://schemas.openxmlformats.org/officeDocument/2006/relationships/image" Target="../media/image73.wmf"/><Relationship Id="rId5" Type="http://schemas.openxmlformats.org/officeDocument/2006/relationships/image" Target="../media/image74.wmf"/><Relationship Id="rId6" Type="http://schemas.openxmlformats.org/officeDocument/2006/relationships/image" Target="../media/image75.wmf"/><Relationship Id="rId7" Type="http://schemas.openxmlformats.org/officeDocument/2006/relationships/image" Target="../media/image76.wmf"/><Relationship Id="rId8" Type="http://schemas.openxmlformats.org/officeDocument/2006/relationships/image" Target="../media/image77.wmf"/><Relationship Id="rId9" Type="http://schemas.openxmlformats.org/officeDocument/2006/relationships/image" Target="../media/image78.wmf"/><Relationship Id="rId10" Type="http://schemas.openxmlformats.org/officeDocument/2006/relationships/image" Target="../media/image79.wmf"/><Relationship Id="rId11" Type="http://schemas.openxmlformats.org/officeDocument/2006/relationships/image" Target="../media/image80.wmf"/><Relationship Id="rId1" Type="http://schemas.openxmlformats.org/officeDocument/2006/relationships/image" Target="../media/image70.wmf"/><Relationship Id="rId2" Type="http://schemas.openxmlformats.org/officeDocument/2006/relationships/image" Target="../media/image7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ltLang="en-US"/>
          </a:p>
        </p:txBody>
      </p:sp>
      <p:sp>
        <p:nvSpPr>
          <p:cNvPr id="3" name="Date Placeholder 2"/>
          <p:cNvSpPr>
            <a:spLocks noGrp="1"/>
          </p:cNvSpPr>
          <p:nvPr>
            <p:ph type="dt" idx="1"/>
          </p:nvPr>
        </p:nvSpPr>
        <p:spPr>
          <a:xfrm>
            <a:off x="1588"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Calibri" charset="0"/>
              </a:defRPr>
            </a:lvl1pPr>
          </a:lstStyle>
          <a:p>
            <a:fld id="{7EA5EC4B-817E-4F41-B8A1-6F26F32840A2}" type="datetimeFigureOut">
              <a:rPr lang="he-IL" altLang="en-US"/>
              <a:pPr/>
              <a:t>ח'.תשרי.תשע"ז</a:t>
            </a:fld>
            <a:endParaRPr lang="he-IL"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he-IL" altLang="en-US"/>
          </a:p>
        </p:txBody>
      </p:sp>
      <p:sp>
        <p:nvSpPr>
          <p:cNvPr id="6" name="Footer Placeholder 5"/>
          <p:cNvSpPr>
            <a:spLocks noGrp="1"/>
          </p:cNvSpPr>
          <p:nvPr>
            <p:ph type="ftr" sz="quarter" idx="4"/>
          </p:nvPr>
        </p:nvSpPr>
        <p:spPr>
          <a:xfrm>
            <a:off x="388620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ltLang="en-US"/>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Calibri" charset="0"/>
              </a:defRPr>
            </a:lvl1pPr>
          </a:lstStyle>
          <a:p>
            <a:fld id="{D894A30A-498F-2C4D-92EB-2F346A358E16}" type="slidenum">
              <a:rPr lang="he-IL" altLang="en-US"/>
              <a:pPr/>
              <a:t>‹#›</a:t>
            </a:fld>
            <a:endParaRPr lang="he-IL" altLang="en-US"/>
          </a:p>
        </p:txBody>
      </p:sp>
    </p:spTree>
    <p:extLst>
      <p:ext uri="{BB962C8B-B14F-4D97-AF65-F5344CB8AC3E}">
        <p14:creationId xmlns:p14="http://schemas.microsoft.com/office/powerpoint/2010/main" val="1887953428"/>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Arial" charset="0"/>
        <a:cs typeface="+mn-cs"/>
      </a:defRPr>
    </a:lvl1pPr>
    <a:lvl2pPr marL="457200" algn="r" rtl="1" fontAlgn="base">
      <a:spcBef>
        <a:spcPct val="30000"/>
      </a:spcBef>
      <a:spcAft>
        <a:spcPct val="0"/>
      </a:spcAft>
      <a:defRPr sz="1200" kern="1200">
        <a:solidFill>
          <a:schemeClr val="tx1"/>
        </a:solidFill>
        <a:latin typeface="+mn-lt"/>
        <a:ea typeface="Arial" charset="0"/>
        <a:cs typeface="+mn-cs"/>
      </a:defRPr>
    </a:lvl2pPr>
    <a:lvl3pPr marL="914400" algn="r" rtl="1" fontAlgn="base">
      <a:spcBef>
        <a:spcPct val="30000"/>
      </a:spcBef>
      <a:spcAft>
        <a:spcPct val="0"/>
      </a:spcAft>
      <a:defRPr sz="1200" kern="1200">
        <a:solidFill>
          <a:schemeClr val="tx1"/>
        </a:solidFill>
        <a:latin typeface="+mn-lt"/>
        <a:ea typeface="Arial" charset="0"/>
        <a:cs typeface="+mn-cs"/>
      </a:defRPr>
    </a:lvl3pPr>
    <a:lvl4pPr marL="1371600" algn="r" rtl="1" fontAlgn="base">
      <a:spcBef>
        <a:spcPct val="30000"/>
      </a:spcBef>
      <a:spcAft>
        <a:spcPct val="0"/>
      </a:spcAft>
      <a:defRPr sz="1200" kern="1200">
        <a:solidFill>
          <a:schemeClr val="tx1"/>
        </a:solidFill>
        <a:latin typeface="+mn-lt"/>
        <a:ea typeface="Arial" charset="0"/>
        <a:cs typeface="+mn-cs"/>
      </a:defRPr>
    </a:lvl4pPr>
    <a:lvl5pPr marL="1828800" algn="r" rtl="1" fontAlgn="base">
      <a:spcBef>
        <a:spcPct val="30000"/>
      </a:spcBef>
      <a:spcAft>
        <a:spcPct val="0"/>
      </a:spcAft>
      <a:defRPr sz="1200" kern="1200">
        <a:solidFill>
          <a:schemeClr val="tx1"/>
        </a:solidFill>
        <a:latin typeface="+mn-lt"/>
        <a:ea typeface="Arial" charset="0"/>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RDA – Recommended Dietary Allowance</a:t>
            </a:r>
            <a:endParaRPr lang="he-IL"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D10DE998-86E0-D44C-8DB3-59F94D07AB89}" type="slidenum">
              <a:rPr lang="he-IL" altLang="en-US">
                <a:latin typeface="Calibri" charset="0"/>
              </a:rPr>
              <a:pPr/>
              <a:t>2</a:t>
            </a:fld>
            <a:endParaRPr lang="he-IL" altLang="en-US">
              <a:latin typeface="Calibri" charset="0"/>
            </a:endParaRPr>
          </a:p>
        </p:txBody>
      </p:sp>
    </p:spTree>
    <p:extLst>
      <p:ext uri="{BB962C8B-B14F-4D97-AF65-F5344CB8AC3E}">
        <p14:creationId xmlns:p14="http://schemas.microsoft.com/office/powerpoint/2010/main" val="1762379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Isosurface = 3-dimensional equivalent of isoline (</a:t>
            </a:r>
            <a:r>
              <a:rPr lang="he-IL" altLang="en-US"/>
              <a:t>קו גובה</a:t>
            </a:r>
            <a:r>
              <a:rPr lang="en-US" altLang="en-US">
                <a:cs typeface="Arial" charset="0"/>
              </a:rPr>
              <a:t>)</a:t>
            </a:r>
            <a:endParaRPr lang="he-IL" alt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945E884F-91DD-4D44-BFD7-178BC89711F4}" type="slidenum">
              <a:rPr lang="he-IL" altLang="en-US">
                <a:latin typeface="Calibri" charset="0"/>
              </a:rPr>
              <a:pPr/>
              <a:t>13</a:t>
            </a:fld>
            <a:endParaRPr lang="he-IL" altLang="en-US">
              <a:latin typeface="Calibri" charset="0"/>
            </a:endParaRPr>
          </a:p>
        </p:txBody>
      </p:sp>
    </p:spTree>
    <p:extLst>
      <p:ext uri="{BB962C8B-B14F-4D97-AF65-F5344CB8AC3E}">
        <p14:creationId xmlns:p14="http://schemas.microsoft.com/office/powerpoint/2010/main" val="40228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So far, we have only seen the problem definition, and two examples, including a geometric use/interpretation to solving this problem. Let’s look into uses of the above for more familiar optimization problems.</a:t>
            </a:r>
            <a:endParaRPr lang="he-IL" altLang="en-US"/>
          </a:p>
          <a:p>
            <a:pPr algn="l" rtl="0">
              <a:spcBef>
                <a:spcPct val="0"/>
              </a:spcBef>
            </a:pPr>
            <a:endParaRPr lang="he-IL"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964DB872-5E1F-8B49-939A-B88327B0A296}" type="slidenum">
              <a:rPr lang="he-IL" altLang="en-US">
                <a:latin typeface="Calibri" charset="0"/>
              </a:rPr>
              <a:pPr/>
              <a:t>15</a:t>
            </a:fld>
            <a:endParaRPr lang="he-IL" altLang="en-US">
              <a:latin typeface="Calibri" charset="0"/>
            </a:endParaRPr>
          </a:p>
        </p:txBody>
      </p:sp>
    </p:spTree>
    <p:extLst>
      <p:ext uri="{BB962C8B-B14F-4D97-AF65-F5344CB8AC3E}">
        <p14:creationId xmlns:p14="http://schemas.microsoft.com/office/powerpoint/2010/main" val="1808399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rtl="0">
              <a:spcBef>
                <a:spcPct val="0"/>
              </a:spcBef>
            </a:pPr>
            <a:endParaRPr lang="en-US" altLang="en-US">
              <a:cs typeface="Arial"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8601422E-24E2-A74C-A6FA-1F7C4B2298AE}" type="slidenum">
              <a:rPr lang="he-IL" altLang="en-US">
                <a:latin typeface="Calibri" charset="0"/>
              </a:rPr>
              <a:pPr/>
              <a:t>16</a:t>
            </a:fld>
            <a:endParaRPr lang="he-IL" altLang="en-US">
              <a:latin typeface="Calibri" charset="0"/>
            </a:endParaRPr>
          </a:p>
        </p:txBody>
      </p:sp>
    </p:spTree>
    <p:extLst>
      <p:ext uri="{BB962C8B-B14F-4D97-AF65-F5344CB8AC3E}">
        <p14:creationId xmlns:p14="http://schemas.microsoft.com/office/powerpoint/2010/main" val="440273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rtl="0">
              <a:spcBef>
                <a:spcPct val="0"/>
              </a:spcBef>
            </a:pPr>
            <a:endParaRPr lang="en-US" altLang="en-US">
              <a:cs typeface="Arial" charset="0"/>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FBA81ADC-45CF-CA4F-A742-62887E344071}" type="slidenum">
              <a:rPr lang="he-IL" altLang="en-US">
                <a:latin typeface="Calibri" charset="0"/>
              </a:rPr>
              <a:pPr/>
              <a:t>17</a:t>
            </a:fld>
            <a:endParaRPr lang="he-IL" altLang="en-US">
              <a:latin typeface="Calibri" charset="0"/>
            </a:endParaRPr>
          </a:p>
        </p:txBody>
      </p:sp>
    </p:spTree>
    <p:extLst>
      <p:ext uri="{BB962C8B-B14F-4D97-AF65-F5344CB8AC3E}">
        <p14:creationId xmlns:p14="http://schemas.microsoft.com/office/powerpoint/2010/main" val="1593533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sym typeface="Wingdings" charset="2"/>
              </a:rPr>
              <a:t>(</a:t>
            </a:r>
            <a:r>
              <a:rPr lang="en-US" altLang="en-US">
                <a:latin typeface="Cambria Math" charset="0"/>
                <a:cs typeface="Arial" charset="0"/>
                <a:sym typeface="Wingdings" charset="2"/>
              </a:rPr>
              <a:t>⋆) </a:t>
            </a:r>
            <a:r>
              <a:rPr lang="en-US" altLang="en-US">
                <a:cs typeface="Arial" charset="0"/>
                <a:sym typeface="Wingdings" charset="2"/>
              </a:rPr>
              <a:t>by concatenating the constraints of the edges on </a:t>
            </a:r>
            <a:r>
              <a:rPr lang="en-US" altLang="en-US">
                <a:latin typeface="Cambria Math" charset="0"/>
                <a:cs typeface="Arial" charset="0"/>
                <a:sym typeface="Wingdings" charset="2"/>
              </a:rPr>
              <a:t>𝑝, </a:t>
            </a:r>
            <a:r>
              <a:rPr lang="en-US" altLang="en-US">
                <a:cs typeface="Arial" charset="0"/>
                <a:sym typeface="Wingdings" charset="2"/>
              </a:rPr>
              <a:t>and</a:t>
            </a:r>
            <a:r>
              <a:rPr lang="en-US" altLang="en-US">
                <a:latin typeface="Cambria Math" charset="0"/>
                <a:cs typeface="Arial" charset="0"/>
                <a:sym typeface="Wingdings" charset="2"/>
              </a:rPr>
              <a:t> 𝑑_𝑠=0</a:t>
            </a:r>
            <a:r>
              <a:rPr lang="en-US" altLang="en-US">
                <a:cs typeface="Arial" charset="0"/>
                <a:sym typeface="Wingdings" charset="2"/>
              </a:rPr>
              <a:t>).</a:t>
            </a:r>
            <a:endParaRPr lang="en-US" altLang="en-US">
              <a:cs typeface="Arial" charset="0"/>
            </a:endParaRPr>
          </a:p>
          <a:p>
            <a:pPr algn="l" rtl="0">
              <a:spcBef>
                <a:spcPct val="0"/>
              </a:spcBef>
            </a:pPr>
            <a:endParaRPr lang="en-US" altLang="en-US" u="sng">
              <a:cs typeface="Arial" charset="0"/>
            </a:endParaRPr>
          </a:p>
          <a:p>
            <a:pPr algn="l" rtl="0">
              <a:spcBef>
                <a:spcPct val="0"/>
              </a:spcBef>
            </a:pPr>
            <a:endParaRPr lang="en-US" altLang="en-US" u="sng">
              <a:cs typeface="Arial" charset="0"/>
            </a:endParaRPr>
          </a:p>
          <a:p>
            <a:pPr algn="l" rtl="0">
              <a:spcBef>
                <a:spcPct val="0"/>
              </a:spcBef>
            </a:pPr>
            <a:r>
              <a:rPr lang="en-US" altLang="en-US" u="sng">
                <a:cs typeface="Arial" charset="0"/>
              </a:rPr>
              <a:t>Question:</a:t>
            </a:r>
            <a:r>
              <a:rPr lang="en-US" altLang="en-US">
                <a:cs typeface="Arial" charset="0"/>
              </a:rPr>
              <a:t> What does it mean that this LP is infeasible?</a:t>
            </a:r>
            <a:endParaRPr lang="he-IL"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E91236FA-F81E-004A-BE49-BFE0D5997F0C}" type="slidenum">
              <a:rPr lang="he-IL" altLang="en-US">
                <a:latin typeface="Calibri" charset="0"/>
              </a:rPr>
              <a:pPr/>
              <a:t>18</a:t>
            </a:fld>
            <a:endParaRPr lang="he-IL" altLang="en-US">
              <a:latin typeface="Calibri" charset="0"/>
            </a:endParaRPr>
          </a:p>
        </p:txBody>
      </p:sp>
    </p:spTree>
    <p:extLst>
      <p:ext uri="{BB962C8B-B14F-4D97-AF65-F5344CB8AC3E}">
        <p14:creationId xmlns:p14="http://schemas.microsoft.com/office/powerpoint/2010/main" val="1253090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u="sng">
                <a:cs typeface="Arial" charset="0"/>
              </a:rPr>
              <a:t>Edge constraints:</a:t>
            </a:r>
            <a:r>
              <a:rPr lang="en-US" altLang="en-US">
                <a:cs typeface="Arial" charset="0"/>
              </a:rPr>
              <a:t> </a:t>
            </a:r>
            <a:r>
              <a:rPr lang="en-US" altLang="en-US">
                <a:latin typeface="Cambria Math" charset="0"/>
                <a:cs typeface="Arial" charset="0"/>
              </a:rPr>
              <a:t>0≤𝑓(𝑢,𝑣)≤𝑐(𝑢,𝑣)</a:t>
            </a:r>
            <a:r>
              <a:rPr lang="en-US" altLang="en-US">
                <a:cs typeface="Arial" charset="0"/>
              </a:rPr>
              <a:t> for every edge </a:t>
            </a:r>
            <a:r>
              <a:rPr lang="en-US" altLang="en-US">
                <a:latin typeface="Cambria Math" charset="0"/>
                <a:cs typeface="Arial" charset="0"/>
              </a:rPr>
              <a:t>(𝑢,𝑣)∈𝐸</a:t>
            </a:r>
            <a:r>
              <a:rPr lang="en-US" altLang="en-US">
                <a:cs typeface="Arial" charset="0"/>
              </a:rPr>
              <a:t>.</a:t>
            </a:r>
          </a:p>
          <a:p>
            <a:pPr algn="l" rtl="0">
              <a:spcBef>
                <a:spcPct val="0"/>
              </a:spcBef>
            </a:pPr>
            <a:r>
              <a:rPr lang="en-US" altLang="en-US" u="sng">
                <a:cs typeface="Arial" charset="0"/>
              </a:rPr>
              <a:t>Flow preservation:</a:t>
            </a:r>
            <a:r>
              <a:rPr lang="en-US" altLang="en-US">
                <a:cs typeface="Arial" charset="0"/>
              </a:rPr>
              <a:t> For every </a:t>
            </a:r>
            <a:r>
              <a:rPr lang="en-US" altLang="en-US">
                <a:latin typeface="Cambria Math" charset="0"/>
                <a:cs typeface="Arial" charset="0"/>
              </a:rPr>
              <a:t>𝑣∈𝑉\\{𝑠,𝑡}</a:t>
            </a:r>
            <a:r>
              <a:rPr lang="en-US" altLang="en-US">
                <a:cs typeface="Arial" charset="0"/>
              </a:rPr>
              <a:t>, </a:t>
            </a:r>
            <a:r>
              <a:rPr lang="en-US" altLang="en-US">
                <a:latin typeface="Cambria Math" charset="0"/>
                <a:cs typeface="Arial" charset="0"/>
              </a:rPr>
              <a:t>∑_(𝑢∈𝑉)▒〖𝑓(𝑣,𝑢)=〗 ∑_(𝑢∈𝑉)▒𝑓(𝑢,𝑣) </a:t>
            </a:r>
            <a:r>
              <a:rPr lang="en-US" altLang="en-US">
                <a:cs typeface="Arial" charset="0"/>
              </a:rPr>
              <a:t>.</a:t>
            </a:r>
            <a:endParaRPr lang="he-IL" alt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D6F3E535-7623-2941-A4D9-125FFBA7A7F4}" type="slidenum">
              <a:rPr lang="he-IL" altLang="en-US">
                <a:latin typeface="Calibri" charset="0"/>
              </a:rPr>
              <a:pPr/>
              <a:t>19</a:t>
            </a:fld>
            <a:endParaRPr lang="he-IL" altLang="en-US">
              <a:latin typeface="Calibri" charset="0"/>
            </a:endParaRPr>
          </a:p>
        </p:txBody>
      </p:sp>
    </p:spTree>
    <p:extLst>
      <p:ext uri="{BB962C8B-B14F-4D97-AF65-F5344CB8AC3E}">
        <p14:creationId xmlns:p14="http://schemas.microsoft.com/office/powerpoint/2010/main" val="319537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The third constraint is slightly imprecise, as we only defined </a:t>
            </a:r>
            <a:r>
              <a:rPr lang="en-US" altLang="en-US">
                <a:latin typeface="Cambria Math" charset="0"/>
                <a:cs typeface="Arial" charset="0"/>
              </a:rPr>
              <a:t>𝑓(𝑢,𝑣)</a:t>
            </a:r>
            <a:r>
              <a:rPr lang="en-US" altLang="en-US">
                <a:cs typeface="Arial" charset="0"/>
              </a:rPr>
              <a:t> for edges in </a:t>
            </a:r>
            <a:r>
              <a:rPr lang="en-US" altLang="en-US">
                <a:latin typeface="Cambria Math" charset="0"/>
                <a:cs typeface="Arial" charset="0"/>
              </a:rPr>
              <a:t>𝐸</a:t>
            </a:r>
            <a:r>
              <a:rPr lang="en-US" altLang="en-US">
                <a:cs typeface="Arial" charset="0"/>
              </a:rPr>
              <a:t>, whereas these inequalities can contain </a:t>
            </a:r>
            <a:r>
              <a:rPr lang="en-US" altLang="en-US">
                <a:latin typeface="Cambria Math" charset="0"/>
                <a:cs typeface="Arial" charset="0"/>
              </a:rPr>
              <a:t>𝑓(𝑢,𝑣) </a:t>
            </a:r>
            <a:r>
              <a:rPr lang="en-US" altLang="en-US">
                <a:cs typeface="Arial" charset="0"/>
              </a:rPr>
              <a:t>for edges </a:t>
            </a:r>
            <a:r>
              <a:rPr lang="en-US" altLang="en-US">
                <a:latin typeface="Cambria Math" charset="0"/>
                <a:cs typeface="Arial" charset="0"/>
              </a:rPr>
              <a:t>(𝑢,𝑣)  </a:t>
            </a:r>
            <a:r>
              <a:rPr lang="en-US" altLang="en-US">
                <a:cs typeface="Arial" charset="0"/>
              </a:rPr>
              <a:t>not in </a:t>
            </a:r>
            <a:r>
              <a:rPr lang="en-US" altLang="en-US">
                <a:latin typeface="Cambria Math" charset="0"/>
                <a:cs typeface="Arial" charset="0"/>
              </a:rPr>
              <a:t> 𝐸</a:t>
            </a:r>
            <a:r>
              <a:rPr lang="en-US" altLang="en-US">
                <a:cs typeface="Arial" charset="0"/>
              </a:rPr>
              <a:t>. This is mainly done to simplify the slide.</a:t>
            </a:r>
            <a:br>
              <a:rPr lang="en-US" altLang="en-US">
                <a:cs typeface="Arial" charset="0"/>
              </a:rPr>
            </a:br>
            <a:r>
              <a:rPr lang="en-US" altLang="en-US">
                <a:cs typeface="Arial" charset="0"/>
              </a:rPr>
              <a:t/>
            </a:r>
            <a:br>
              <a:rPr lang="en-US" altLang="en-US">
                <a:cs typeface="Arial" charset="0"/>
              </a:rPr>
            </a:br>
            <a:r>
              <a:rPr lang="en-US" altLang="en-US">
                <a:cs typeface="Arial" charset="0"/>
              </a:rPr>
              <a:t>Correctness is immediate form the definition of maximum flow.</a:t>
            </a:r>
          </a:p>
          <a:p>
            <a:pPr algn="l" rtl="0">
              <a:spcBef>
                <a:spcPct val="0"/>
              </a:spcBef>
            </a:pPr>
            <a:endParaRPr lang="en-US" altLang="en-US">
              <a:cs typeface="Arial" charset="0"/>
            </a:endParaRPr>
          </a:p>
          <a:p>
            <a:pPr algn="l" rtl="0">
              <a:spcBef>
                <a:spcPct val="0"/>
              </a:spcBef>
            </a:pPr>
            <a:r>
              <a:rPr lang="en-US" altLang="en-US">
                <a:cs typeface="Arial" charset="0"/>
              </a:rPr>
              <a:t>Question: This maximization problem is related to some minimization problem. What is it?</a:t>
            </a:r>
            <a:endParaRPr lang="he-IL"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8DA31745-3A9A-8045-BCEA-1EB6AEDFFAD0}" type="slidenum">
              <a:rPr lang="he-IL" altLang="en-US">
                <a:latin typeface="Calibri" charset="0"/>
              </a:rPr>
              <a:pPr/>
              <a:t>20</a:t>
            </a:fld>
            <a:endParaRPr lang="he-IL" altLang="en-US">
              <a:latin typeface="Calibri" charset="0"/>
            </a:endParaRPr>
          </a:p>
        </p:txBody>
      </p:sp>
    </p:spTree>
    <p:extLst>
      <p:ext uri="{BB962C8B-B14F-4D97-AF65-F5344CB8AC3E}">
        <p14:creationId xmlns:p14="http://schemas.microsoft.com/office/powerpoint/2010/main" val="1759611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rtl="0">
              <a:spcBef>
                <a:spcPct val="0"/>
              </a:spcBef>
            </a:pPr>
            <a:endParaRPr lang="en-US" altLang="en-US">
              <a:cs typeface="Arial" charset="0"/>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04E04F9A-DDAB-1246-87B7-766F53C56BCF}" type="slidenum">
              <a:rPr lang="he-IL" altLang="en-US">
                <a:latin typeface="Calibri" charset="0"/>
              </a:rPr>
              <a:pPr/>
              <a:t>21</a:t>
            </a:fld>
            <a:endParaRPr lang="he-IL" altLang="en-US">
              <a:latin typeface="Calibri" charset="0"/>
            </a:endParaRPr>
          </a:p>
        </p:txBody>
      </p:sp>
    </p:spTree>
    <p:extLst>
      <p:ext uri="{BB962C8B-B14F-4D97-AF65-F5344CB8AC3E}">
        <p14:creationId xmlns:p14="http://schemas.microsoft.com/office/powerpoint/2010/main" val="791816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This bound is unfortunately pretty far from our solution so far, so no luck proving optimality…</a:t>
            </a:r>
            <a:endParaRPr lang="he-IL" altLang="en-US"/>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86182D65-1465-E049-90BC-915D1E90FBB9}" type="slidenum">
              <a:rPr lang="he-IL" altLang="en-US">
                <a:latin typeface="Calibri" charset="0"/>
              </a:rPr>
              <a:pPr/>
              <a:t>22</a:t>
            </a:fld>
            <a:endParaRPr lang="he-IL" altLang="en-US">
              <a:latin typeface="Calibri" charset="0"/>
            </a:endParaRPr>
          </a:p>
        </p:txBody>
      </p:sp>
    </p:spTree>
    <p:extLst>
      <p:ext uri="{BB962C8B-B14F-4D97-AF65-F5344CB8AC3E}">
        <p14:creationId xmlns:p14="http://schemas.microsoft.com/office/powerpoint/2010/main" val="100326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rtl="0">
              <a:spcBef>
                <a:spcPct val="0"/>
              </a:spcBef>
            </a:pPr>
            <a:endParaRPr lang="en-US" altLang="en-US">
              <a:cs typeface="Arial" charset="0"/>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21E13501-F44D-744D-81C8-1FD3852A94F9}" type="slidenum">
              <a:rPr lang="he-IL" altLang="en-US">
                <a:latin typeface="Calibri" charset="0"/>
              </a:rPr>
              <a:pPr/>
              <a:t>23</a:t>
            </a:fld>
            <a:endParaRPr lang="he-IL" altLang="en-US">
              <a:latin typeface="Calibri" charset="0"/>
            </a:endParaRPr>
          </a:p>
        </p:txBody>
      </p:sp>
    </p:spTree>
    <p:extLst>
      <p:ext uri="{BB962C8B-B14F-4D97-AF65-F5344CB8AC3E}">
        <p14:creationId xmlns:p14="http://schemas.microsoft.com/office/powerpoint/2010/main" val="41136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For iron and vitamins, Bob will depend on pills. Nutritionists would disapprove, but there’s just so much you can show in an introductory example </a:t>
            </a:r>
            <a:r>
              <a:rPr lang="en-US" altLang="en-US">
                <a:cs typeface="Arial" charset="0"/>
                <a:sym typeface="Wingdings" charset="2"/>
              </a:rPr>
              <a:t></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47FAA5D0-926D-A94C-A3B4-636231DCC4AB}" type="slidenum">
              <a:rPr lang="he-IL" altLang="en-US">
                <a:latin typeface="Calibri" charset="0"/>
              </a:rPr>
              <a:pPr/>
              <a:t>3</a:t>
            </a:fld>
            <a:endParaRPr lang="he-IL" altLang="en-US">
              <a:latin typeface="Calibri" charset="0"/>
            </a:endParaRPr>
          </a:p>
        </p:txBody>
      </p:sp>
    </p:spTree>
    <p:extLst>
      <p:ext uri="{BB962C8B-B14F-4D97-AF65-F5344CB8AC3E}">
        <p14:creationId xmlns:p14="http://schemas.microsoft.com/office/powerpoint/2010/main" val="78229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This means (barring computation errors…) that the best menu we found so far is optimal!</a:t>
            </a:r>
            <a:endParaRPr lang="he-IL" alt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49EE697C-1CBF-074C-B6FA-BE6394877FCD}" type="slidenum">
              <a:rPr lang="he-IL" altLang="en-US">
                <a:latin typeface="Calibri" charset="0"/>
              </a:rPr>
              <a:pPr/>
              <a:t>24</a:t>
            </a:fld>
            <a:endParaRPr lang="he-IL" altLang="en-US">
              <a:latin typeface="Calibri" charset="0"/>
            </a:endParaRPr>
          </a:p>
        </p:txBody>
      </p:sp>
    </p:spTree>
    <p:extLst>
      <p:ext uri="{BB962C8B-B14F-4D97-AF65-F5344CB8AC3E}">
        <p14:creationId xmlns:p14="http://schemas.microsoft.com/office/powerpoint/2010/main" val="984315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lgn="l" rtl="0">
              <a:spcBef>
                <a:spcPct val="0"/>
              </a:spcBef>
            </a:pPr>
            <a:r>
              <a:rPr lang="en-US" altLang="en-US">
                <a:cs typeface="Arial" charset="0"/>
              </a:rPr>
              <a:t>Vector matrix notation:</a:t>
            </a:r>
            <a:br>
              <a:rPr lang="en-US" altLang="en-US">
                <a:cs typeface="Arial" charset="0"/>
              </a:rPr>
            </a:br>
            <a:r>
              <a:rPr lang="en-US" altLang="en-US">
                <a:cs typeface="Arial" charset="0"/>
              </a:rPr>
              <a:t>(P) min  </a:t>
            </a:r>
            <a:r>
              <a:rPr lang="en-US" altLang="en-US">
                <a:latin typeface="Cambria Math" charset="0"/>
                <a:cs typeface="Arial" charset="0"/>
              </a:rPr>
              <a:t>𝑐^𝑇⋅𝑥  </a:t>
            </a:r>
            <a:r>
              <a:rPr lang="en-US" altLang="en-US">
                <a:cs typeface="Arial" charset="0"/>
              </a:rPr>
              <a:t>s.t.  </a:t>
            </a:r>
            <a:r>
              <a:rPr lang="en-US" altLang="en-US">
                <a:latin typeface="Cambria Math" charset="0"/>
                <a:cs typeface="Arial" charset="0"/>
              </a:rPr>
              <a:t>𝐴 𝑥≥𝑏   </a:t>
            </a:r>
            <a:r>
              <a:rPr lang="en-US" altLang="en-US">
                <a:cs typeface="Arial" charset="0"/>
              </a:rPr>
              <a:t>and</a:t>
            </a:r>
            <a:r>
              <a:rPr lang="en-US" altLang="en-US">
                <a:latin typeface="Cambria Math" charset="0"/>
                <a:cs typeface="Arial" charset="0"/>
              </a:rPr>
              <a:t> 𝑥≥0</a:t>
            </a:r>
            <a:endParaRPr lang="en-US" altLang="en-US">
              <a:cs typeface="Arial" charset="0"/>
            </a:endParaRPr>
          </a:p>
          <a:p>
            <a:pPr algn="l" rtl="0">
              <a:spcBef>
                <a:spcPct val="0"/>
              </a:spcBef>
            </a:pPr>
            <a:r>
              <a:rPr lang="en-US" altLang="en-US">
                <a:cs typeface="Arial" charset="0"/>
              </a:rPr>
              <a:t>(D) max </a:t>
            </a:r>
            <a:r>
              <a:rPr lang="en-US" altLang="en-US">
                <a:latin typeface="Cambria Math" charset="0"/>
                <a:cs typeface="Arial" charset="0"/>
              </a:rPr>
              <a:t>𝑏^𝑇⋅𝑦 </a:t>
            </a:r>
            <a:r>
              <a:rPr lang="en-US" altLang="en-US">
                <a:cs typeface="Arial" charset="0"/>
              </a:rPr>
              <a:t>s.t. </a:t>
            </a:r>
            <a:r>
              <a:rPr lang="en-US" altLang="en-US">
                <a:latin typeface="Cambria Math" charset="0"/>
                <a:cs typeface="Arial" charset="0"/>
              </a:rPr>
              <a:t> 𝐴^𝑇 𝑦≤𝑐 </a:t>
            </a:r>
            <a:r>
              <a:rPr lang="en-US" altLang="en-US">
                <a:cs typeface="Arial" charset="0"/>
              </a:rPr>
              <a:t> and </a:t>
            </a:r>
            <a:r>
              <a:rPr lang="en-US" altLang="en-US">
                <a:latin typeface="Cambria Math" charset="0"/>
                <a:cs typeface="Arial" charset="0"/>
              </a:rPr>
              <a:t>𝑦≥0</a:t>
            </a:r>
            <a:r>
              <a:rPr lang="en-US" altLang="en-US">
                <a:cs typeface="Arial" charset="0"/>
              </a:rPr>
              <a:t/>
            </a:r>
            <a:br>
              <a:rPr lang="en-US" altLang="en-US">
                <a:cs typeface="Arial" charset="0"/>
              </a:rPr>
            </a:br>
            <a:endParaRPr lang="he-IL"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E3947858-26D7-AD46-8F30-317DED0EBC61}" type="slidenum">
              <a:rPr lang="he-IL" altLang="en-US">
                <a:latin typeface="Calibri" charset="0"/>
              </a:rPr>
              <a:pPr/>
              <a:t>25</a:t>
            </a:fld>
            <a:endParaRPr lang="he-IL" altLang="en-US">
              <a:latin typeface="Calibri" charset="0"/>
            </a:endParaRPr>
          </a:p>
        </p:txBody>
      </p:sp>
    </p:spTree>
    <p:extLst>
      <p:ext uri="{BB962C8B-B14F-4D97-AF65-F5344CB8AC3E}">
        <p14:creationId xmlns:p14="http://schemas.microsoft.com/office/powerpoint/2010/main" val="1330445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rtl="0">
              <a:spcBef>
                <a:spcPct val="0"/>
              </a:spcBef>
            </a:pPr>
            <a:endParaRPr lang="en-US" altLang="en-US">
              <a:cs typeface="Arial"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39BB529B-0A7D-CE4B-BD58-36C32D91AE61}" type="slidenum">
              <a:rPr lang="he-IL" altLang="en-US">
                <a:latin typeface="Calibri" charset="0"/>
              </a:rPr>
              <a:pPr/>
              <a:t>26</a:t>
            </a:fld>
            <a:endParaRPr lang="he-IL" altLang="en-US">
              <a:latin typeface="Calibri" charset="0"/>
            </a:endParaRPr>
          </a:p>
        </p:txBody>
      </p:sp>
    </p:spTree>
    <p:extLst>
      <p:ext uri="{BB962C8B-B14F-4D97-AF65-F5344CB8AC3E}">
        <p14:creationId xmlns:p14="http://schemas.microsoft.com/office/powerpoint/2010/main" val="1197987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This is assuming both programs are feasible. Maybe state Strong Duality more explicitly?</a:t>
            </a:r>
          </a:p>
          <a:p>
            <a:pPr algn="l" rtl="0">
              <a:spcBef>
                <a:spcPct val="0"/>
              </a:spcBef>
            </a:pPr>
            <a:r>
              <a:rPr lang="en-US" altLang="en-US">
                <a:cs typeface="Arial" charset="0"/>
              </a:rPr>
              <a:t>We’ll see uses of the Strong Duality throughout the semester.</a:t>
            </a:r>
            <a:endParaRPr lang="he-IL"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7158127C-045E-9249-9FC9-577124757BD4}" type="slidenum">
              <a:rPr lang="he-IL" altLang="en-US">
                <a:latin typeface="Calibri" charset="0"/>
              </a:rPr>
              <a:pPr/>
              <a:t>27</a:t>
            </a:fld>
            <a:endParaRPr lang="he-IL" altLang="en-US">
              <a:latin typeface="Calibri" charset="0"/>
            </a:endParaRPr>
          </a:p>
        </p:txBody>
      </p:sp>
    </p:spTree>
    <p:extLst>
      <p:ext uri="{BB962C8B-B14F-4D97-AF65-F5344CB8AC3E}">
        <p14:creationId xmlns:p14="http://schemas.microsoft.com/office/powerpoint/2010/main" val="1918738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rtl="0">
              <a:spcBef>
                <a:spcPct val="0"/>
              </a:spcBef>
            </a:pPr>
            <a:endParaRPr lang="en-US" altLang="en-US">
              <a:cs typeface="Arial" charset="0"/>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A5789D06-B59D-F048-91DD-667BDECA507B}" type="slidenum">
              <a:rPr lang="he-IL" altLang="en-US">
                <a:latin typeface="Calibri" charset="0"/>
              </a:rPr>
              <a:pPr/>
              <a:t>28</a:t>
            </a:fld>
            <a:endParaRPr lang="he-IL" altLang="en-US">
              <a:latin typeface="Calibri" charset="0"/>
            </a:endParaRPr>
          </a:p>
        </p:txBody>
      </p:sp>
    </p:spTree>
    <p:extLst>
      <p:ext uri="{BB962C8B-B14F-4D97-AF65-F5344CB8AC3E}">
        <p14:creationId xmlns:p14="http://schemas.microsoft.com/office/powerpoint/2010/main" val="1627139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For more about the last picture:</a:t>
            </a:r>
            <a:br>
              <a:rPr lang="en-US" altLang="en-US">
                <a:cs typeface="Arial" charset="0"/>
              </a:rPr>
            </a:br>
            <a:r>
              <a:rPr lang="en-US" altLang="en-US">
                <a:cs typeface="Arial" charset="0"/>
              </a:rPr>
              <a:t>http://knowyourmeme.com/memes/bibi-bombing#.Tq3Zw9TcxaU</a:t>
            </a:r>
            <a:endParaRPr lang="he-IL" altLang="en-US"/>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4D46C574-F4C5-7B45-A639-AEED754896B2}" type="slidenum">
              <a:rPr lang="he-IL" altLang="en-US">
                <a:latin typeface="Calibri" charset="0"/>
              </a:rPr>
              <a:pPr/>
              <a:t>29</a:t>
            </a:fld>
            <a:endParaRPr lang="he-IL" altLang="en-US">
              <a:latin typeface="Calibri" charset="0"/>
            </a:endParaRPr>
          </a:p>
        </p:txBody>
      </p:sp>
    </p:spTree>
    <p:extLst>
      <p:ext uri="{BB962C8B-B14F-4D97-AF65-F5344CB8AC3E}">
        <p14:creationId xmlns:p14="http://schemas.microsoft.com/office/powerpoint/2010/main" val="1279387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More on the use of Integer LP formulation: Specifically, we’ll see 2 examples of this use for Integer LP formulation of combinatorial optimization problems later on in this talk.</a:t>
            </a:r>
            <a:endParaRPr lang="he-IL" altLang="en-US"/>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B7F33766-1FA6-C641-9A96-3267C8751006}" type="slidenum">
              <a:rPr lang="he-IL" altLang="en-US">
                <a:latin typeface="Calibri" charset="0"/>
              </a:rPr>
              <a:pPr/>
              <a:t>30</a:t>
            </a:fld>
            <a:endParaRPr lang="he-IL" altLang="en-US">
              <a:latin typeface="Calibri" charset="0"/>
            </a:endParaRPr>
          </a:p>
        </p:txBody>
      </p:sp>
    </p:spTree>
    <p:extLst>
      <p:ext uri="{BB962C8B-B14F-4D97-AF65-F5344CB8AC3E}">
        <p14:creationId xmlns:p14="http://schemas.microsoft.com/office/powerpoint/2010/main" val="2052262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You may have seen the decision problem of the unweighted version of this problem before and know it to be NP-hard. This problem generalizes the unweighted case, and its decision is therefore also NP-hard.</a:t>
            </a:r>
            <a:endParaRPr lang="he-IL" altLang="en-US"/>
          </a:p>
          <a:p>
            <a:pPr>
              <a:spcBef>
                <a:spcPct val="0"/>
              </a:spcBef>
            </a:pPr>
            <a:endParaRPr lang="he-IL"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B40FAE4B-483D-4F49-B9C8-F328A934C3C9}" type="slidenum">
              <a:rPr lang="he-IL" altLang="en-US">
                <a:latin typeface="Calibri" charset="0"/>
              </a:rPr>
              <a:pPr/>
              <a:t>31</a:t>
            </a:fld>
            <a:endParaRPr lang="he-IL" altLang="en-US">
              <a:latin typeface="Calibri" charset="0"/>
            </a:endParaRPr>
          </a:p>
        </p:txBody>
      </p:sp>
    </p:spTree>
    <p:extLst>
      <p:ext uri="{BB962C8B-B14F-4D97-AF65-F5344CB8AC3E}">
        <p14:creationId xmlns:p14="http://schemas.microsoft.com/office/powerpoint/2010/main" val="1635050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The syntactic similarity between Set Cover and Vertex Cover are not accidental, and Set Cover is in fact a generalization of Vertex Cover (Vertex Cover is Set Cover with the elements=edges and sets=vertices, and a vertex </a:t>
            </a:r>
            <a:r>
              <a:rPr lang="en-US" altLang="en-US">
                <a:latin typeface="Cambria Math" charset="0"/>
                <a:cs typeface="Arial" charset="0"/>
              </a:rPr>
              <a:t>𝑣</a:t>
            </a:r>
            <a:r>
              <a:rPr lang="en-US" altLang="en-US">
                <a:cs typeface="Arial" charset="0"/>
              </a:rPr>
              <a:t> “contains” </a:t>
            </a:r>
            <a:r>
              <a:rPr lang="en-US" altLang="en-US">
                <a:latin typeface="Cambria Math" charset="0"/>
                <a:cs typeface="Arial" charset="0"/>
              </a:rPr>
              <a:t>𝑒</a:t>
            </a:r>
            <a:r>
              <a:rPr lang="en-US" altLang="en-US">
                <a:cs typeface="Arial" charset="0"/>
              </a:rPr>
              <a:t> if </a:t>
            </a:r>
            <a:r>
              <a:rPr lang="en-US" altLang="en-US">
                <a:latin typeface="Cambria Math" charset="0"/>
                <a:cs typeface="Arial" charset="0"/>
              </a:rPr>
              <a:t>𝑒=(𝑢,𝑣)</a:t>
            </a:r>
            <a:r>
              <a:rPr lang="en-US" altLang="en-US">
                <a:cs typeface="Arial" charset="0"/>
              </a:rPr>
              <a:t>).</a:t>
            </a:r>
            <a:endParaRPr lang="he-IL" altLang="en-US"/>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0A6B9CD6-C7E0-D746-B21D-EAA44B06D087}" type="slidenum">
              <a:rPr lang="he-IL" altLang="en-US">
                <a:latin typeface="Calibri" charset="0"/>
              </a:rPr>
              <a:pPr/>
              <a:t>32</a:t>
            </a:fld>
            <a:endParaRPr lang="he-IL" altLang="en-US">
              <a:latin typeface="Calibri" charset="0"/>
            </a:endParaRPr>
          </a:p>
        </p:txBody>
      </p:sp>
    </p:spTree>
    <p:extLst>
      <p:ext uri="{BB962C8B-B14F-4D97-AF65-F5344CB8AC3E}">
        <p14:creationId xmlns:p14="http://schemas.microsoft.com/office/powerpoint/2010/main" val="1087325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Just to be as formal as possible: a Karp reduction (a polynomial reduction, as seen in 236343).</a:t>
            </a:r>
          </a:p>
          <a:p>
            <a:pPr algn="l" rtl="0">
              <a:spcBef>
                <a:spcPct val="0"/>
              </a:spcBef>
            </a:pPr>
            <a:endParaRPr lang="en-US" altLang="en-US">
              <a:cs typeface="Arial" charset="0"/>
            </a:endParaRPr>
          </a:p>
          <a:p>
            <a:pPr algn="l" rtl="0">
              <a:spcBef>
                <a:spcPct val="0"/>
              </a:spcBef>
            </a:pPr>
            <a:r>
              <a:rPr lang="en-US" altLang="en-US">
                <a:cs typeface="Arial" charset="0"/>
              </a:rPr>
              <a:t>As mentioned above, even determining whether an Integer Linear Program has a feasible solution is (NP-)hard. This can be shown by reducing the decision problem of Set Cover to determining the existence of a feasible solution.</a:t>
            </a:r>
          </a:p>
          <a:p>
            <a:pPr algn="l" rtl="0">
              <a:spcBef>
                <a:spcPct val="0"/>
              </a:spcBef>
            </a:pPr>
            <a:endParaRPr lang="en-US" altLang="en-US">
              <a:cs typeface="Arial" charset="0"/>
            </a:endParaRPr>
          </a:p>
          <a:p>
            <a:pPr algn="l" rtl="0">
              <a:spcBef>
                <a:spcPct val="0"/>
              </a:spcBef>
            </a:pPr>
            <a:r>
              <a:rPr lang="en-US" altLang="en-US">
                <a:cs typeface="Arial" charset="0"/>
              </a:rPr>
              <a:t>So, if Integer Linear Programming is so hard, how can we still use it?</a:t>
            </a:r>
            <a:endParaRPr lang="he-IL" altLang="en-US"/>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D85FD6B8-7CF7-334F-81FE-FA601F850C09}" type="slidenum">
              <a:rPr lang="he-IL" altLang="en-US">
                <a:latin typeface="Calibri" charset="0"/>
              </a:rPr>
              <a:pPr/>
              <a:t>33</a:t>
            </a:fld>
            <a:endParaRPr lang="he-IL" altLang="en-US">
              <a:latin typeface="Calibri" charset="0"/>
            </a:endParaRPr>
          </a:p>
        </p:txBody>
      </p:sp>
    </p:spTree>
    <p:extLst>
      <p:ext uri="{BB962C8B-B14F-4D97-AF65-F5344CB8AC3E}">
        <p14:creationId xmlns:p14="http://schemas.microsoft.com/office/powerpoint/2010/main" val="174505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The second menu is “better” (nutritionists would argue that taking this dies is taking it too far…), but can Bob do better? How could we search for better solutions efficiently? How can he tell if the best menu he found so far is an “optimal” menu?</a:t>
            </a:r>
            <a:endParaRPr lang="he-IL"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E94BD61C-0B19-944F-8922-A53125CF50BB}" type="slidenum">
              <a:rPr lang="he-IL" altLang="en-US">
                <a:latin typeface="Calibri" charset="0"/>
              </a:rPr>
              <a:pPr/>
              <a:t>4</a:t>
            </a:fld>
            <a:endParaRPr lang="he-IL" altLang="en-US">
              <a:latin typeface="Calibri" charset="0"/>
            </a:endParaRPr>
          </a:p>
        </p:txBody>
      </p:sp>
    </p:spTree>
    <p:extLst>
      <p:ext uri="{BB962C8B-B14F-4D97-AF65-F5344CB8AC3E}">
        <p14:creationId xmlns:p14="http://schemas.microsoft.com/office/powerpoint/2010/main" val="543651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Another reduction showing that determining whether an Integer LP has feasible solutions is NP-hard. This time: reduction from the most classic NP-complete problem: SAT (starting with 3SAT).</a:t>
            </a:r>
            <a:endParaRPr lang="he-IL" altLang="en-US"/>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A5452327-B204-9940-8C4E-4604CC796A5F}" type="slidenum">
              <a:rPr lang="he-IL" altLang="en-US">
                <a:latin typeface="Calibri" charset="0"/>
              </a:rPr>
              <a:pPr/>
              <a:t>34</a:t>
            </a:fld>
            <a:endParaRPr lang="he-IL" altLang="en-US">
              <a:latin typeface="Calibri" charset="0"/>
            </a:endParaRPr>
          </a:p>
        </p:txBody>
      </p:sp>
    </p:spTree>
    <p:extLst>
      <p:ext uri="{BB962C8B-B14F-4D97-AF65-F5344CB8AC3E}">
        <p14:creationId xmlns:p14="http://schemas.microsoft.com/office/powerpoint/2010/main" val="994395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1) This is not an LP in canonical form, as </a:t>
            </a:r>
            <a:r>
              <a:rPr lang="en-US" altLang="en-US">
                <a:latin typeface="Cambria Math" charset="0"/>
                <a:cs typeface="Arial" charset="0"/>
              </a:rPr>
              <a:t>𝑥_𝑘</a:t>
            </a:r>
            <a:r>
              <a:rPr lang="en-US" altLang="en-US">
                <a:cs typeface="Arial" charset="0"/>
              </a:rPr>
              <a:t> are not all greater than </a:t>
            </a:r>
            <a:r>
              <a:rPr lang="en-US" altLang="en-US">
                <a:latin typeface="Cambria Math" charset="0"/>
                <a:cs typeface="Arial" charset="0"/>
              </a:rPr>
              <a:t>0</a:t>
            </a:r>
            <a:r>
              <a:rPr lang="en-US" altLang="en-US">
                <a:cs typeface="Arial" charset="0"/>
              </a:rPr>
              <a:t>. One way of fixing this is using the transformation we discussed before when talking about canonical forms of LPs. Another possibility is to have </a:t>
            </a:r>
            <a:r>
              <a:rPr lang="en-US" altLang="en-US">
                <a:latin typeface="Cambria Math" charset="0"/>
                <a:cs typeface="Arial" charset="0"/>
              </a:rPr>
              <a:t>𝑥_𝑘∈{0,1}</a:t>
            </a:r>
            <a:r>
              <a:rPr lang="en-US" altLang="en-US">
                <a:cs typeface="Arial" charset="0"/>
              </a:rPr>
              <a:t> by modifying the above using the transformation </a:t>
            </a:r>
            <a:r>
              <a:rPr lang="en-US" altLang="en-US">
                <a:latin typeface="Cambria Math" charset="0"/>
                <a:cs typeface="Arial" charset="0"/>
              </a:rPr>
              <a:t>𝑥_𝑘=&gt; 2〖⋅𝑥〗_𝑘−1</a:t>
            </a:r>
            <a:r>
              <a:rPr lang="en-US" altLang="en-US">
                <a:cs typeface="Arial" charset="0"/>
              </a:rPr>
              <a:t> (though this does complicate the slide a tiny bit</a:t>
            </a:r>
            <a:r>
              <a:rPr lang="en-US" altLang="en-US">
                <a:cs typeface="Arial" charset="0"/>
                <a:sym typeface="Wingdings" charset="2"/>
              </a:rPr>
              <a:t>). The next slide shows the full LP in canonical form.</a:t>
            </a:r>
            <a:r>
              <a:rPr lang="en-US" altLang="en-US">
                <a:cs typeface="Arial" charset="0"/>
              </a:rPr>
              <a:t/>
            </a:r>
            <a:br>
              <a:rPr lang="en-US" altLang="en-US">
                <a:cs typeface="Arial" charset="0"/>
              </a:rPr>
            </a:br>
            <a:r>
              <a:rPr lang="en-US" altLang="en-US">
                <a:cs typeface="Arial" charset="0"/>
              </a:rPr>
              <a:t>2) This reduction can easily be generalized for SAT, with a slight complication in notation.</a:t>
            </a:r>
            <a:endParaRPr lang="he-IL" alt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C0FA9C7D-481D-7548-B404-F9D71719AD91}" type="slidenum">
              <a:rPr lang="he-IL" altLang="en-US">
                <a:latin typeface="Calibri" charset="0"/>
              </a:rPr>
              <a:pPr/>
              <a:t>35</a:t>
            </a:fld>
            <a:endParaRPr lang="he-IL" altLang="en-US">
              <a:latin typeface="Calibri" charset="0"/>
            </a:endParaRPr>
          </a:p>
        </p:txBody>
      </p:sp>
    </p:spTree>
    <p:extLst>
      <p:ext uri="{BB962C8B-B14F-4D97-AF65-F5344CB8AC3E}">
        <p14:creationId xmlns:p14="http://schemas.microsoft.com/office/powerpoint/2010/main" val="1079662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As mentioned in the previous slide, this reduction can easily be generalized for SAT, with a slight complication in notation.</a:t>
            </a:r>
            <a:endParaRPr lang="he-IL"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1FAC1F6A-6AC3-2849-8EEE-F33C265AE23C}" type="slidenum">
              <a:rPr lang="he-IL" altLang="en-US">
                <a:latin typeface="Calibri" charset="0"/>
              </a:rPr>
              <a:pPr/>
              <a:t>36</a:t>
            </a:fld>
            <a:endParaRPr lang="he-IL" altLang="en-US">
              <a:latin typeface="Calibri" charset="0"/>
            </a:endParaRPr>
          </a:p>
        </p:txBody>
      </p:sp>
    </p:spTree>
    <p:extLst>
      <p:ext uri="{BB962C8B-B14F-4D97-AF65-F5344CB8AC3E}">
        <p14:creationId xmlns:p14="http://schemas.microsoft.com/office/powerpoint/2010/main" val="1801867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We’ll use the observation that </a:t>
            </a:r>
            <a:r>
              <a:rPr lang="en-US" altLang="en-US">
                <a:latin typeface="Cambria Math" charset="0"/>
                <a:cs typeface="Arial" charset="0"/>
              </a:rPr>
              <a:t>𝐼𝑂𝑃𝑇≥𝑂𝑃𝑇 </a:t>
            </a:r>
            <a:r>
              <a:rPr lang="en-US" altLang="en-US">
                <a:cs typeface="Arial" charset="0"/>
              </a:rPr>
              <a:t>in the following approximation algorithms.</a:t>
            </a:r>
            <a:endParaRPr lang="he-IL" altLang="en-US"/>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D598EDF1-0AF4-244A-B03B-58BE0393F388}" type="slidenum">
              <a:rPr lang="he-IL" altLang="en-US">
                <a:latin typeface="Calibri" charset="0"/>
              </a:rPr>
              <a:pPr/>
              <a:t>37</a:t>
            </a:fld>
            <a:endParaRPr lang="he-IL" altLang="en-US">
              <a:latin typeface="Calibri" charset="0"/>
            </a:endParaRPr>
          </a:p>
        </p:txBody>
      </p:sp>
    </p:spTree>
    <p:extLst>
      <p:ext uri="{BB962C8B-B14F-4D97-AF65-F5344CB8AC3E}">
        <p14:creationId xmlns:p14="http://schemas.microsoft.com/office/powerpoint/2010/main" val="165640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0"/>
              </a:spcBef>
            </a:pPr>
            <a:r>
              <a:rPr lang="en-US" altLang="en-US">
                <a:cs typeface="Arial" charset="0"/>
              </a:rPr>
              <a:t>So far, we have agreed that, unless P=NP, Integer LP’s are hard to solve. How can we use all the above discussion to at least get good approximation algorithms?</a:t>
            </a:r>
            <a:endParaRPr lang="he-IL" altLang="en-US"/>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F2462841-03AC-7047-8270-2344D11C6DCE}" type="slidenum">
              <a:rPr lang="he-IL" altLang="en-US">
                <a:latin typeface="Calibri" charset="0"/>
              </a:rPr>
              <a:pPr/>
              <a:t>38</a:t>
            </a:fld>
            <a:endParaRPr lang="he-IL" altLang="en-US">
              <a:latin typeface="Calibri" charset="0"/>
            </a:endParaRPr>
          </a:p>
        </p:txBody>
      </p:sp>
    </p:spTree>
    <p:extLst>
      <p:ext uri="{BB962C8B-B14F-4D97-AF65-F5344CB8AC3E}">
        <p14:creationId xmlns:p14="http://schemas.microsoft.com/office/powerpoint/2010/main" val="7789424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Recall that we saw an </a:t>
            </a:r>
            <a:r>
              <a:rPr lang="en-US" altLang="en-US">
                <a:latin typeface="Cambria Math" charset="0"/>
                <a:cs typeface="Arial" charset="0"/>
              </a:rPr>
              <a:t>𝑂(log⁡𝑛) </a:t>
            </a:r>
            <a:r>
              <a:rPr lang="en-US" altLang="en-US">
                <a:cs typeface="Arial" charset="0"/>
              </a:rPr>
              <a:t>approximation for this problem last week.</a:t>
            </a:r>
            <a:endParaRPr lang="he-IL"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2A8F87F8-CA0C-3241-ABD6-91233FB6FF51}" type="slidenum">
              <a:rPr lang="he-IL" altLang="en-US">
                <a:latin typeface="Calibri" charset="0"/>
              </a:rPr>
              <a:pPr/>
              <a:t>39</a:t>
            </a:fld>
            <a:endParaRPr lang="he-IL" altLang="en-US">
              <a:latin typeface="Calibri" charset="0"/>
            </a:endParaRPr>
          </a:p>
        </p:txBody>
      </p:sp>
    </p:spTree>
    <p:extLst>
      <p:ext uri="{BB962C8B-B14F-4D97-AF65-F5344CB8AC3E}">
        <p14:creationId xmlns:p14="http://schemas.microsoft.com/office/powerpoint/2010/main" val="626268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latin typeface="Cambria Math" charset="0"/>
                <a:cs typeface="Arial" charset="0"/>
              </a:rPr>
              <a:t>𝑓(𝑖)=</a:t>
            </a:r>
            <a:r>
              <a:rPr lang="en-US" altLang="en-US">
                <a:cs typeface="Arial" charset="0"/>
              </a:rPr>
              <a:t>number of sets containing </a:t>
            </a:r>
            <a:r>
              <a:rPr lang="en-US" altLang="en-US">
                <a:latin typeface="Cambria Math" charset="0"/>
                <a:cs typeface="Arial" charset="0"/>
              </a:rPr>
              <a:t>𝑖</a:t>
            </a:r>
            <a:r>
              <a:rPr lang="en-US" altLang="en-US">
                <a:cs typeface="Arial" charset="0"/>
              </a:rPr>
              <a:t>.</a:t>
            </a:r>
          </a:p>
          <a:p>
            <a:pPr algn="l" rtl="0">
              <a:spcBef>
                <a:spcPct val="0"/>
              </a:spcBef>
            </a:pPr>
            <a:endParaRPr lang="en-US" altLang="en-US">
              <a:cs typeface="Arial" charset="0"/>
            </a:endParaRPr>
          </a:p>
          <a:p>
            <a:pPr algn="l" rtl="0">
              <a:spcBef>
                <a:spcPct val="0"/>
              </a:spcBef>
            </a:pPr>
            <a:r>
              <a:rPr lang="en-US" altLang="en-US">
                <a:cs typeface="Arial" charset="0"/>
              </a:rPr>
              <a:t>As we noted, Vertex Cover is a special case of Set Cover, with elements=edges and sets=vertices. As f(e)=2 for each edge, this gives another 2-approximation algorithm for Vertex Cover.</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1B82280E-E175-2649-974E-EAABDBEABB3F}" type="slidenum">
              <a:rPr lang="he-IL" altLang="en-US">
                <a:latin typeface="Calibri" charset="0"/>
              </a:rPr>
              <a:pPr/>
              <a:t>40</a:t>
            </a:fld>
            <a:endParaRPr lang="he-IL" altLang="en-US">
              <a:latin typeface="Calibri" charset="0"/>
            </a:endParaRPr>
          </a:p>
        </p:txBody>
      </p:sp>
    </p:spTree>
    <p:extLst>
      <p:ext uri="{BB962C8B-B14F-4D97-AF65-F5344CB8AC3E}">
        <p14:creationId xmlns:p14="http://schemas.microsoft.com/office/powerpoint/2010/main" val="878686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latin typeface="Cambria Math" charset="0"/>
                <a:cs typeface="Arial" charset="0"/>
              </a:rPr>
              <a:t>𝑓(𝑖)=</a:t>
            </a:r>
            <a:r>
              <a:rPr lang="en-US" altLang="en-US">
                <a:cs typeface="Arial" charset="0"/>
              </a:rPr>
              <a:t>number of sets containing </a:t>
            </a:r>
            <a:r>
              <a:rPr lang="en-US" altLang="en-US">
                <a:latin typeface="Cambria Math" charset="0"/>
                <a:cs typeface="Arial" charset="0"/>
              </a:rPr>
              <a:t>𝑖</a:t>
            </a:r>
            <a:r>
              <a:rPr lang="en-US" altLang="en-US">
                <a:cs typeface="Arial" charset="0"/>
              </a:rPr>
              <a:t>.</a:t>
            </a:r>
          </a:p>
          <a:p>
            <a:pPr algn="l" rtl="0">
              <a:spcBef>
                <a:spcPct val="0"/>
              </a:spcBef>
            </a:pPr>
            <a:endParaRPr lang="en-US" altLang="en-US">
              <a:cs typeface="Arial" charset="0"/>
            </a:endParaRPr>
          </a:p>
          <a:p>
            <a:pPr algn="l" rtl="0">
              <a:spcBef>
                <a:spcPct val="0"/>
              </a:spcBef>
            </a:pPr>
            <a:r>
              <a:rPr lang="en-US" altLang="en-US">
                <a:cs typeface="Arial" charset="0"/>
              </a:rPr>
              <a:t>As we noted, Vertex Cover is a special case of Set Cover, with elements=edges and sets=vertices. As f(e)=2 for each edge, this gives another 2-approximation algorithm for Vertex Cover.</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5D638A5D-1A50-084C-B18C-722FC40E7AF7}" type="slidenum">
              <a:rPr lang="he-IL" altLang="en-US">
                <a:latin typeface="Calibri" charset="0"/>
              </a:rPr>
              <a:pPr/>
              <a:t>41</a:t>
            </a:fld>
            <a:endParaRPr lang="he-IL" altLang="en-US">
              <a:latin typeface="Calibri" charset="0"/>
            </a:endParaRPr>
          </a:p>
        </p:txBody>
      </p:sp>
    </p:spTree>
    <p:extLst>
      <p:ext uri="{BB962C8B-B14F-4D97-AF65-F5344CB8AC3E}">
        <p14:creationId xmlns:p14="http://schemas.microsoft.com/office/powerpoint/2010/main" val="1993507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rtl="0">
              <a:spcBef>
                <a:spcPct val="0"/>
              </a:spcBef>
            </a:pPr>
            <a:endParaRPr lang="en-US" altLang="en-US">
              <a:cs typeface="Arial" charset="0"/>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1805A49B-2347-5043-AD39-D198281850B8}" type="slidenum">
              <a:rPr lang="he-IL" altLang="en-US">
                <a:latin typeface="Calibri" charset="0"/>
              </a:rPr>
              <a:pPr/>
              <a:t>42</a:t>
            </a:fld>
            <a:endParaRPr lang="he-IL" altLang="en-US">
              <a:latin typeface="Calibri" charset="0"/>
            </a:endParaRPr>
          </a:p>
        </p:txBody>
      </p:sp>
    </p:spTree>
    <p:extLst>
      <p:ext uri="{BB962C8B-B14F-4D97-AF65-F5344CB8AC3E}">
        <p14:creationId xmlns:p14="http://schemas.microsoft.com/office/powerpoint/2010/main" val="1990999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rtl="0">
              <a:spcBef>
                <a:spcPct val="0"/>
              </a:spcBef>
            </a:pPr>
            <a:endParaRPr lang="en-US" altLang="en-US">
              <a:cs typeface="Arial" charset="0"/>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44CE31AF-047B-D64B-A1B4-D14FD930FB08}" type="slidenum">
              <a:rPr lang="he-IL" altLang="en-US">
                <a:latin typeface="Calibri" charset="0"/>
              </a:rPr>
              <a:pPr/>
              <a:t>43</a:t>
            </a:fld>
            <a:endParaRPr lang="he-IL" altLang="en-US">
              <a:latin typeface="Calibri" charset="0"/>
            </a:endParaRPr>
          </a:p>
        </p:txBody>
      </p:sp>
    </p:spTree>
    <p:extLst>
      <p:ext uri="{BB962C8B-B14F-4D97-AF65-F5344CB8AC3E}">
        <p14:creationId xmlns:p14="http://schemas.microsoft.com/office/powerpoint/2010/main" val="633854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l" rtl="0">
              <a:spcBef>
                <a:spcPct val="0"/>
              </a:spcBef>
            </a:pPr>
            <a:r>
              <a:rPr lang="en-US" altLang="en-US">
                <a:cs typeface="Arial" charset="0"/>
              </a:rPr>
              <a:t>For </a:t>
            </a:r>
            <a:r>
              <a:rPr lang="en-US" altLang="en-US">
                <a:latin typeface="Cambria Math" charset="0"/>
                <a:cs typeface="Arial" charset="0"/>
              </a:rPr>
              <a:t>𝐴∈𝑅^(𝑚,𝑛)</a:t>
            </a:r>
            <a:r>
              <a:rPr lang="en-US" altLang="en-US">
                <a:cs typeface="Arial" charset="0"/>
              </a:rPr>
              <a:t>, </a:t>
            </a:r>
            <a:r>
              <a:rPr lang="en-US" altLang="en-US">
                <a:latin typeface="Cambria Math" charset="0"/>
                <a:cs typeface="Arial" charset="0"/>
              </a:rPr>
              <a:t>𝑏∈𝑅^𝑚</a:t>
            </a:r>
            <a:r>
              <a:rPr lang="en-US" altLang="en-US">
                <a:cs typeface="Arial" charset="0"/>
              </a:rPr>
              <a:t> and </a:t>
            </a:r>
            <a:r>
              <a:rPr lang="en-US" altLang="en-US">
                <a:latin typeface="Cambria Math" charset="0"/>
                <a:cs typeface="Arial" charset="0"/>
              </a:rPr>
              <a:t>𝑐∈𝑅^𝑛</a:t>
            </a:r>
            <a:r>
              <a:rPr lang="en-US" altLang="en-US">
                <a:cs typeface="Arial" charset="0"/>
              </a:rPr>
              <a:t>.</a:t>
            </a:r>
            <a:br>
              <a:rPr lang="en-US" altLang="en-US">
                <a:cs typeface="Arial" charset="0"/>
              </a:rPr>
            </a:br>
            <a:r>
              <a:rPr lang="en-US" altLang="en-US">
                <a:cs typeface="Arial" charset="0"/>
              </a:rPr>
              <a:t/>
            </a:r>
            <a:br>
              <a:rPr lang="en-US" altLang="en-US">
                <a:cs typeface="Arial" charset="0"/>
              </a:rPr>
            </a:br>
            <a:r>
              <a:rPr lang="en-US" altLang="en-US">
                <a:cs typeface="Arial" charset="0"/>
              </a:rPr>
              <a:t>Without going into too many details, note that the above type of problems can be solved in polynomial time.</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8BC9E275-9B63-9A4E-A814-27334484BF16}" type="slidenum">
              <a:rPr lang="he-IL" altLang="en-US">
                <a:latin typeface="Calibri" charset="0"/>
              </a:rPr>
              <a:pPr/>
              <a:t>6</a:t>
            </a:fld>
            <a:endParaRPr lang="he-IL" altLang="en-US">
              <a:latin typeface="Calibri" charset="0"/>
            </a:endParaRPr>
          </a:p>
        </p:txBody>
      </p:sp>
    </p:spTree>
    <p:extLst>
      <p:ext uri="{BB962C8B-B14F-4D97-AF65-F5344CB8AC3E}">
        <p14:creationId xmlns:p14="http://schemas.microsoft.com/office/powerpoint/2010/main" val="1755628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The lower bound on  OPT: can be seen by considering the Dual LP. Another way of phrasing this: picking a vertex to the extent of some </a:t>
            </a:r>
            <a:r>
              <a:rPr lang="en-US" altLang="en-US">
                <a:latin typeface="Cambria Math" charset="0"/>
                <a:cs typeface="Arial" charset="0"/>
              </a:rPr>
              <a:t>𝐶</a:t>
            </a:r>
            <a:r>
              <a:rPr lang="en-US" altLang="en-US">
                <a:cs typeface="Arial" charset="0"/>
              </a:rPr>
              <a:t> decreases the constraint violations of </a:t>
            </a:r>
            <a:r>
              <a:rPr lang="en-US" altLang="en-US">
                <a:latin typeface="Cambria Math" charset="0"/>
                <a:cs typeface="Arial" charset="0"/>
              </a:rPr>
              <a:t>𝑛^(𝑘−1)</a:t>
            </a:r>
            <a:r>
              <a:rPr lang="en-US" altLang="en-US">
                <a:cs typeface="Arial" charset="0"/>
              </a:rPr>
              <a:t> hyperedges by at most </a:t>
            </a:r>
            <a:r>
              <a:rPr lang="en-US" altLang="en-US">
                <a:latin typeface="Cambria Math" charset="0"/>
                <a:cs typeface="Arial" charset="0"/>
              </a:rPr>
              <a:t>𝐶</a:t>
            </a:r>
            <a:r>
              <a:rPr lang="en-US" altLang="en-US">
                <a:cs typeface="Arial" charset="0"/>
              </a:rPr>
              <a:t>. As the “initial constraint violations sum to </a:t>
            </a:r>
            <a:r>
              <a:rPr lang="en-US" altLang="en-US">
                <a:latin typeface="Cambria Math" charset="0"/>
                <a:cs typeface="Arial" charset="0"/>
              </a:rPr>
              <a:t>𝑛^𝑘</a:t>
            </a:r>
            <a:r>
              <a:rPr lang="en-US" altLang="en-US">
                <a:cs typeface="Arial" charset="0"/>
              </a:rPr>
              <a:t>, we find that </a:t>
            </a:r>
            <a:r>
              <a:rPr lang="en-US" altLang="en-US">
                <a:latin typeface="Cambria Math" charset="0"/>
                <a:cs typeface="Arial" charset="0"/>
              </a:rPr>
              <a:t>Σ𝑥_𝑣≥𝑛</a:t>
            </a:r>
            <a:r>
              <a:rPr lang="en-US" altLang="en-US">
                <a:cs typeface="Arial" charset="0"/>
              </a:rPr>
              <a:t>.</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41F26EA2-DA30-5B49-9D0A-5F3C773DF919}" type="slidenum">
              <a:rPr lang="he-IL" altLang="en-US">
                <a:latin typeface="Calibri" charset="0"/>
              </a:rPr>
              <a:pPr/>
              <a:t>44</a:t>
            </a:fld>
            <a:endParaRPr lang="he-IL" altLang="en-US">
              <a:latin typeface="Calibri" charset="0"/>
            </a:endParaRPr>
          </a:p>
        </p:txBody>
      </p:sp>
    </p:spTree>
    <p:extLst>
      <p:ext uri="{BB962C8B-B14F-4D97-AF65-F5344CB8AC3E}">
        <p14:creationId xmlns:p14="http://schemas.microsoft.com/office/powerpoint/2010/main" val="1669473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This is just a specification of the previous slide for the special case of vertex cover.</a:t>
            </a:r>
            <a:endParaRPr lang="he-IL" altLang="en-US"/>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C17A6F7D-6E57-DE47-AEA0-E7FE99545F02}" type="slidenum">
              <a:rPr lang="he-IL" altLang="en-US">
                <a:latin typeface="Calibri" charset="0"/>
              </a:rPr>
              <a:pPr/>
              <a:t>45</a:t>
            </a:fld>
            <a:endParaRPr lang="he-IL" altLang="en-US">
              <a:latin typeface="Calibri" charset="0"/>
            </a:endParaRPr>
          </a:p>
        </p:txBody>
      </p:sp>
    </p:spTree>
    <p:extLst>
      <p:ext uri="{BB962C8B-B14F-4D97-AF65-F5344CB8AC3E}">
        <p14:creationId xmlns:p14="http://schemas.microsoft.com/office/powerpoint/2010/main" val="1972695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0"/>
              </a:spcBef>
            </a:pPr>
            <a:r>
              <a:rPr lang="en-US" altLang="en-US">
                <a:cs typeface="Arial" charset="0"/>
              </a:rPr>
              <a:t>So far, we have agreed that, unless P=NP, Integer LP’s are hard to solve. How can we use all the above discussion to at least get good approximation algorithms?</a:t>
            </a:r>
            <a:endParaRPr lang="he-IL"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6F00621A-379C-0849-B183-0300AD099BFA}" type="slidenum">
              <a:rPr lang="he-IL" altLang="en-US">
                <a:latin typeface="Calibri" charset="0"/>
              </a:rPr>
              <a:pPr/>
              <a:t>46</a:t>
            </a:fld>
            <a:endParaRPr lang="he-IL" altLang="en-US">
              <a:latin typeface="Calibri" charset="0"/>
            </a:endParaRPr>
          </a:p>
        </p:txBody>
      </p:sp>
    </p:spTree>
    <p:extLst>
      <p:ext uri="{BB962C8B-B14F-4D97-AF65-F5344CB8AC3E}">
        <p14:creationId xmlns:p14="http://schemas.microsoft.com/office/powerpoint/2010/main" val="86620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Note: The definition is for minimization problems, and a similar definition exists for maximization problems.</a:t>
            </a:r>
          </a:p>
          <a:p>
            <a:pPr algn="l" rtl="0">
              <a:spcBef>
                <a:spcPct val="0"/>
              </a:spcBef>
            </a:pPr>
            <a:r>
              <a:rPr lang="en-US" altLang="en-US">
                <a:cs typeface="Arial" charset="0"/>
              </a:rPr>
              <a:t>We will drop the </a:t>
            </a:r>
            <a:r>
              <a:rPr lang="en-US" altLang="en-US">
                <a:latin typeface="Cambria Math" charset="0"/>
                <a:cs typeface="Arial" charset="0"/>
              </a:rPr>
              <a:t>𝑖</a:t>
            </a:r>
            <a:r>
              <a:rPr lang="en-US" altLang="en-US">
                <a:cs typeface="Arial" charset="0"/>
              </a:rPr>
              <a:t> denoting the instance, as this will be apparent from context.</a:t>
            </a:r>
            <a:endParaRPr lang="he-IL" altLang="en-US"/>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27E80236-4BDA-C44B-9FB7-0D510CE9365F}" type="slidenum">
              <a:rPr lang="he-IL" altLang="en-US">
                <a:latin typeface="Calibri" charset="0"/>
              </a:rPr>
              <a:pPr/>
              <a:t>47</a:t>
            </a:fld>
            <a:endParaRPr lang="he-IL" altLang="en-US">
              <a:latin typeface="Calibri" charset="0"/>
            </a:endParaRPr>
          </a:p>
        </p:txBody>
      </p:sp>
    </p:spTree>
    <p:extLst>
      <p:ext uri="{BB962C8B-B14F-4D97-AF65-F5344CB8AC3E}">
        <p14:creationId xmlns:p14="http://schemas.microsoft.com/office/powerpoint/2010/main" val="1984465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rtl="0">
              <a:spcBef>
                <a:spcPct val="0"/>
              </a:spcBef>
            </a:pPr>
            <a:endParaRPr lang="en-US" altLang="en-US">
              <a:cs typeface="Arial" charset="0"/>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2929CA06-ADEA-E44D-AA61-81A6F94CDE9A}" type="slidenum">
              <a:rPr lang="he-IL" altLang="en-US">
                <a:latin typeface="Calibri" charset="0"/>
              </a:rPr>
              <a:pPr/>
              <a:t>48</a:t>
            </a:fld>
            <a:endParaRPr lang="he-IL" altLang="en-US">
              <a:latin typeface="Calibri" charset="0"/>
            </a:endParaRPr>
          </a:p>
        </p:txBody>
      </p:sp>
    </p:spTree>
    <p:extLst>
      <p:ext uri="{BB962C8B-B14F-4D97-AF65-F5344CB8AC3E}">
        <p14:creationId xmlns:p14="http://schemas.microsoft.com/office/powerpoint/2010/main" val="3472378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Note: The definition is for minimization problems, and a similar definition exists for maximization problems.</a:t>
            </a:r>
          </a:p>
          <a:p>
            <a:pPr algn="l" rtl="0">
              <a:spcBef>
                <a:spcPct val="0"/>
              </a:spcBef>
            </a:pPr>
            <a:r>
              <a:rPr lang="en-US" altLang="en-US">
                <a:cs typeface="Arial" charset="0"/>
              </a:rPr>
              <a:t>We will drop the </a:t>
            </a:r>
            <a:r>
              <a:rPr lang="en-US" altLang="en-US">
                <a:latin typeface="Cambria Math" charset="0"/>
                <a:cs typeface="Arial" charset="0"/>
              </a:rPr>
              <a:t>𝑖</a:t>
            </a:r>
            <a:r>
              <a:rPr lang="en-US" altLang="en-US">
                <a:cs typeface="Arial" charset="0"/>
              </a:rPr>
              <a:t> denoting the instance, as this will be apparent from context.</a:t>
            </a:r>
            <a:endParaRPr lang="he-IL" altLang="en-US"/>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778D8E5E-91F1-5745-BFF2-5F9C1A77FB04}" type="slidenum">
              <a:rPr lang="he-IL" altLang="en-US">
                <a:latin typeface="Calibri" charset="0"/>
              </a:rPr>
              <a:pPr/>
              <a:t>49</a:t>
            </a:fld>
            <a:endParaRPr lang="he-IL" altLang="en-US">
              <a:latin typeface="Calibri" charset="0"/>
            </a:endParaRPr>
          </a:p>
        </p:txBody>
      </p:sp>
    </p:spTree>
    <p:extLst>
      <p:ext uri="{BB962C8B-B14F-4D97-AF65-F5344CB8AC3E}">
        <p14:creationId xmlns:p14="http://schemas.microsoft.com/office/powerpoint/2010/main" val="13134928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The exact number of repetitions will become apparent in the algorithm’s analysis.</a:t>
            </a:r>
            <a:br>
              <a:rPr lang="en-US" altLang="en-US">
                <a:cs typeface="Arial" charset="0"/>
              </a:rPr>
            </a:br>
            <a:r>
              <a:rPr lang="en-US" altLang="en-US">
                <a:cs typeface="Arial" charset="0"/>
              </a:rPr>
              <a:t>Note that any optimal solution has </a:t>
            </a:r>
            <a:r>
              <a:rPr lang="en-US" altLang="en-US">
                <a:latin typeface="Cambria Math" charset="0"/>
                <a:cs typeface="Arial" charset="0"/>
              </a:rPr>
              <a:t>0≤𝑥_𝑆^∗≤1 </a:t>
            </a:r>
            <a:r>
              <a:rPr lang="en-US" altLang="en-US">
                <a:cs typeface="Arial" charset="0"/>
              </a:rPr>
              <a:t>for every set </a:t>
            </a:r>
            <a:r>
              <a:rPr lang="en-US" altLang="en-US">
                <a:latin typeface="Cambria Math" charset="0"/>
                <a:cs typeface="Arial" charset="0"/>
              </a:rPr>
              <a:t>𝑆</a:t>
            </a:r>
            <a:r>
              <a:rPr lang="en-US" altLang="en-US">
                <a:cs typeface="Arial" charset="0"/>
              </a:rPr>
              <a:t>, so 3.1 is well defined.</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A1F9B26B-969D-4D42-B3E3-98F6CC6A341B}" type="slidenum">
              <a:rPr lang="he-IL" altLang="en-US">
                <a:latin typeface="Calibri" charset="0"/>
              </a:rPr>
              <a:pPr/>
              <a:t>50</a:t>
            </a:fld>
            <a:endParaRPr lang="he-IL" altLang="en-US">
              <a:latin typeface="Calibri" charset="0"/>
            </a:endParaRPr>
          </a:p>
        </p:txBody>
      </p:sp>
    </p:spTree>
    <p:extLst>
      <p:ext uri="{BB962C8B-B14F-4D97-AF65-F5344CB8AC3E}">
        <p14:creationId xmlns:p14="http://schemas.microsoft.com/office/powerpoint/2010/main" val="18900568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The last inequality follows from “The Most Useful Approximation Ever” (to quote Ryan O’Donnell of CMU): </a:t>
            </a:r>
            <a:r>
              <a:rPr lang="en-US" altLang="en-US">
                <a:latin typeface="Cambria Math" charset="0"/>
                <a:cs typeface="Arial" charset="0"/>
              </a:rPr>
              <a:t>1−𝑥≤𝑒^(−𝑥)</a:t>
            </a:r>
            <a:r>
              <a:rPr lang="en-US" altLang="en-US">
                <a:cs typeface="Arial" charset="0"/>
              </a:rPr>
              <a:t> for all </a:t>
            </a:r>
            <a:r>
              <a:rPr lang="en-US" altLang="en-US">
                <a:latin typeface="Cambria Math" charset="0"/>
                <a:cs typeface="Arial" charset="0"/>
              </a:rPr>
              <a:t>𝑥∈𝑅</a:t>
            </a:r>
            <a:r>
              <a:rPr lang="en-US" altLang="en-US">
                <a:cs typeface="Arial" charset="0"/>
              </a:rPr>
              <a:t>.</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D4BF9419-306B-2D4A-9744-332E2DD6933A}" type="slidenum">
              <a:rPr lang="he-IL" altLang="en-US">
                <a:latin typeface="Calibri" charset="0"/>
              </a:rPr>
              <a:pPr/>
              <a:t>51</a:t>
            </a:fld>
            <a:endParaRPr lang="he-IL" altLang="en-US">
              <a:latin typeface="Calibri" charset="0"/>
            </a:endParaRPr>
          </a:p>
        </p:txBody>
      </p:sp>
    </p:spTree>
    <p:extLst>
      <p:ext uri="{BB962C8B-B14F-4D97-AF65-F5344CB8AC3E}">
        <p14:creationId xmlns:p14="http://schemas.microsoft.com/office/powerpoint/2010/main" val="6080942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For point 3, in case you are as yet unconvinced, notice that if </a:t>
            </a:r>
            <a:r>
              <a:rPr lang="en-US" altLang="en-US">
                <a:latin typeface="Cambria Math" charset="0"/>
                <a:cs typeface="Arial" charset="0"/>
              </a:rPr>
              <a:t>𝑝_𝑖=1</a:t>
            </a:r>
            <a:r>
              <a:rPr lang="en-US" altLang="en-US">
                <a:cs typeface="Arial" charset="0"/>
              </a:rPr>
              <a:t>, </a:t>
            </a:r>
            <a:r>
              <a:rPr lang="en-US" altLang="en-US">
                <a:latin typeface="Cambria Math" charset="0"/>
                <a:cs typeface="Arial" charset="0"/>
              </a:rPr>
              <a:t>𝑝_𝑗=0</a:t>
            </a:r>
            <a:r>
              <a:rPr lang="en-US" altLang="en-US">
                <a:cs typeface="Arial" charset="0"/>
              </a:rPr>
              <a:t> and we get </a:t>
            </a:r>
            <a:r>
              <a:rPr lang="en-US" altLang="en-US">
                <a:latin typeface="Cambria Math" charset="0"/>
                <a:cs typeface="Arial" charset="0"/>
              </a:rPr>
              <a:t>𝑓(𝑝)=0</a:t>
            </a:r>
            <a:r>
              <a:rPr lang="en-US" altLang="en-US">
                <a:cs typeface="Arial" charset="0"/>
              </a:rPr>
              <a:t>, which is clearly not maximal.</a:t>
            </a:r>
          </a:p>
          <a:p>
            <a:pPr algn="l" rtl="0">
              <a:spcBef>
                <a:spcPct val="0"/>
              </a:spcBef>
            </a:pPr>
            <a:r>
              <a:rPr lang="en-US" altLang="en-US">
                <a:cs typeface="Arial" charset="0"/>
              </a:rPr>
              <a:t>If </a:t>
            </a:r>
            <a:r>
              <a:rPr lang="en-US" altLang="en-US">
                <a:latin typeface="Cambria Math" charset="0"/>
                <a:cs typeface="Arial" charset="0"/>
              </a:rPr>
              <a:t>1&gt;𝑝_𝑖&gt;1/𝑘</a:t>
            </a:r>
            <a:r>
              <a:rPr lang="en-US" altLang="en-US">
                <a:cs typeface="Arial" charset="0"/>
              </a:rPr>
              <a:t>, then if we denote the modified vector by </a:t>
            </a:r>
            <a:r>
              <a:rPr lang="en-US" altLang="en-US">
                <a:latin typeface="Cambria Math" charset="0"/>
                <a:cs typeface="Arial" charset="0"/>
              </a:rPr>
              <a:t>𝑝′</a:t>
            </a:r>
            <a:r>
              <a:rPr lang="en-US" altLang="en-US">
                <a:cs typeface="Arial" charset="0"/>
              </a:rPr>
              <a:t>, we find that  </a:t>
            </a:r>
            <a:r>
              <a:rPr lang="en-US" altLang="en-US">
                <a:latin typeface="Cambria Math" charset="0"/>
                <a:cs typeface="Arial" charset="0"/>
              </a:rPr>
              <a:t>𝑓(𝑝^′ )=(𝑓(𝑝) (1−(𝑝_𝑖+𝑝_𝑗 )/2)^2)/(1−𝑝_𝑖 )(1−𝑝_𝑗 ) </a:t>
            </a:r>
            <a:r>
              <a:rPr lang="en-US" altLang="en-US">
                <a:cs typeface="Arial" charset="0"/>
              </a:rPr>
              <a:t>, which is strictly greater than </a:t>
            </a:r>
            <a:r>
              <a:rPr lang="en-US" altLang="en-US">
                <a:latin typeface="Cambria Math" charset="0"/>
                <a:cs typeface="Arial" charset="0"/>
              </a:rPr>
              <a:t>𝑓(𝑝)</a:t>
            </a:r>
            <a:r>
              <a:rPr lang="en-US" altLang="en-US">
                <a:cs typeface="Arial" charset="0"/>
              </a:rPr>
              <a:t> for </a:t>
            </a:r>
            <a:r>
              <a:rPr lang="en-US" altLang="en-US">
                <a:latin typeface="Cambria Math" charset="0"/>
                <a:cs typeface="Arial" charset="0"/>
              </a:rPr>
              <a:t>𝑝_𝑖≠𝑝_𝑗</a:t>
            </a:r>
            <a:r>
              <a:rPr lang="en-US" altLang="en-US">
                <a:cs typeface="Arial" charset="0"/>
              </a:rPr>
              <a:t>.</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BC14204F-9E14-6A4F-8E6A-CE6E1E028F69}" type="slidenum">
              <a:rPr lang="he-IL" altLang="en-US">
                <a:latin typeface="Calibri" charset="0"/>
              </a:rPr>
              <a:pPr/>
              <a:t>52</a:t>
            </a:fld>
            <a:endParaRPr lang="he-IL" altLang="en-US">
              <a:latin typeface="Calibri" charset="0"/>
            </a:endParaRPr>
          </a:p>
        </p:txBody>
      </p:sp>
    </p:spTree>
    <p:extLst>
      <p:ext uri="{BB962C8B-B14F-4D97-AF65-F5344CB8AC3E}">
        <p14:creationId xmlns:p14="http://schemas.microsoft.com/office/powerpoint/2010/main" val="364997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Now we decide what “</a:t>
            </a:r>
            <a:r>
              <a:rPr lang="en-US" altLang="en-US">
                <a:latin typeface="Cambria Math" charset="0"/>
                <a:cs typeface="Arial" charset="0"/>
              </a:rPr>
              <a:t>𝑂(log⁡〖𝑛)〗</a:t>
            </a:r>
            <a:r>
              <a:rPr lang="en-US" altLang="en-US">
                <a:cs typeface="Arial" charset="0"/>
              </a:rPr>
              <a:t>” number of iterations to do.</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2F2E0D5F-1038-734A-B158-3FEA3BF2B4DA}" type="slidenum">
              <a:rPr lang="he-IL" altLang="en-US">
                <a:latin typeface="Calibri" charset="0"/>
              </a:rPr>
              <a:pPr/>
              <a:t>53</a:t>
            </a:fld>
            <a:endParaRPr lang="he-IL" altLang="en-US">
              <a:latin typeface="Calibri" charset="0"/>
            </a:endParaRPr>
          </a:p>
        </p:txBody>
      </p:sp>
    </p:spTree>
    <p:extLst>
      <p:ext uri="{BB962C8B-B14F-4D97-AF65-F5344CB8AC3E}">
        <p14:creationId xmlns:p14="http://schemas.microsoft.com/office/powerpoint/2010/main" val="129323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l" rtl="0">
              <a:spcBef>
                <a:spcPct val="0"/>
              </a:spcBef>
            </a:pPr>
            <a:r>
              <a:rPr lang="en-US" altLang="en-US">
                <a:cs typeface="Arial" charset="0"/>
              </a:rPr>
              <a:t>Note that any LP in general form can be written in canonical form by adding at most </a:t>
            </a:r>
          </a:p>
          <a:p>
            <a:pPr marL="228600" indent="-228600" algn="l" rtl="0">
              <a:spcBef>
                <a:spcPct val="0"/>
              </a:spcBef>
            </a:pPr>
            <a:r>
              <a:rPr lang="en-US" altLang="en-US">
                <a:latin typeface="Cambria Math" charset="0"/>
                <a:cs typeface="Arial" charset="0"/>
              </a:rPr>
              <a:t>𝑚+𝑛</a:t>
            </a:r>
            <a:r>
              <a:rPr lang="en-US" altLang="en-US">
                <a:cs typeface="Arial" charset="0"/>
              </a:rPr>
              <a:t> constraints, </a:t>
            </a:r>
            <a:r>
              <a:rPr lang="en-US" altLang="en-US">
                <a:latin typeface="Cambria Math" charset="0"/>
                <a:cs typeface="Arial" charset="0"/>
              </a:rPr>
              <a:t>𝑛</a:t>
            </a:r>
            <a:r>
              <a:rPr lang="en-US" altLang="en-US">
                <a:cs typeface="Arial" charset="0"/>
              </a:rPr>
              <a:t> variables and (perhaps) taking </a:t>
            </a:r>
            <a:r>
              <a:rPr lang="en-US" altLang="en-US">
                <a:latin typeface="Cambria Math" charset="0"/>
                <a:cs typeface="Arial" charset="0"/>
              </a:rPr>
              <a:t>–𝑐</a:t>
            </a:r>
            <a:r>
              <a:rPr lang="en-US" altLang="en-US">
                <a:cs typeface="Arial" charset="0"/>
              </a:rPr>
              <a:t> in the term to be minimized.</a:t>
            </a:r>
          </a:p>
          <a:p>
            <a:pPr marL="228600" indent="-228600" algn="l" rtl="0">
              <a:spcBef>
                <a:spcPct val="0"/>
              </a:spcBef>
            </a:pPr>
            <a:r>
              <a:rPr lang="en-US" altLang="en-US">
                <a:cs typeface="Arial" charset="0"/>
              </a:rPr>
              <a:t>The only non-trivial change is adding non-negativity constraints. This can be achieved </a:t>
            </a:r>
          </a:p>
          <a:p>
            <a:pPr marL="228600" indent="-228600" algn="l" rtl="0">
              <a:spcBef>
                <a:spcPct val="0"/>
              </a:spcBef>
            </a:pPr>
            <a:r>
              <a:rPr lang="en-US" altLang="en-US">
                <a:cs typeface="Arial" charset="0"/>
              </a:rPr>
              <a:t>by replacing variable </a:t>
            </a:r>
            <a:r>
              <a:rPr lang="en-US" altLang="en-US">
                <a:latin typeface="Cambria Math" charset="0"/>
                <a:cs typeface="Arial" charset="0"/>
              </a:rPr>
              <a:t>𝑥</a:t>
            </a:r>
            <a:r>
              <a:rPr lang="en-US" altLang="en-US">
                <a:cs typeface="Arial" charset="0"/>
              </a:rPr>
              <a:t> by </a:t>
            </a:r>
            <a:r>
              <a:rPr lang="en-US" altLang="en-US">
                <a:latin typeface="Cambria Math" charset="0"/>
                <a:cs typeface="Arial" charset="0"/>
              </a:rPr>
              <a:t>𝑥_𝑝𝑜𝑠−𝑥_𝑛𝑒𝑔</a:t>
            </a:r>
            <a:r>
              <a:rPr lang="en-US" altLang="en-US">
                <a:cs typeface="Arial" charset="0"/>
              </a:rPr>
              <a:t> for two new variables, </a:t>
            </a:r>
            <a:r>
              <a:rPr lang="en-US" altLang="en-US">
                <a:latin typeface="Cambria Math" charset="0"/>
                <a:cs typeface="Arial" charset="0"/>
              </a:rPr>
              <a:t>𝑥_𝑝𝑜𝑠,𝑥_𝑛𝑒𝑔</a:t>
            </a:r>
            <a:r>
              <a:rPr lang="en-US" altLang="en-US">
                <a:cs typeface="Arial" charset="0"/>
              </a:rPr>
              <a:t>, which are both </a:t>
            </a:r>
          </a:p>
          <a:p>
            <a:pPr marL="228600" indent="-228600" algn="l" rtl="0">
              <a:spcBef>
                <a:spcPct val="0"/>
              </a:spcBef>
            </a:pPr>
            <a:r>
              <a:rPr lang="en-US" altLang="en-US">
                <a:cs typeface="Arial" charset="0"/>
              </a:rPr>
              <a:t>constrained to be non-negative.</a:t>
            </a:r>
          </a:p>
          <a:p>
            <a:pPr marL="228600" indent="-228600" algn="l" rtl="0">
              <a:spcBef>
                <a:spcPct val="0"/>
              </a:spcBef>
            </a:pPr>
            <a:endParaRPr lang="en-US" altLang="en-US">
              <a:cs typeface="Arial" charset="0"/>
            </a:endParaRPr>
          </a:p>
          <a:p>
            <a:pPr marL="228600" indent="-228600" algn="l" rtl="0">
              <a:spcBef>
                <a:spcPct val="0"/>
              </a:spcBef>
            </a:pPr>
            <a:r>
              <a:rPr lang="en-US" altLang="en-US">
                <a:cs typeface="Arial" charset="0"/>
              </a:rPr>
              <a:t>Having negative variables is a little unnatural for the problem we considered before, but</a:t>
            </a:r>
          </a:p>
          <a:p>
            <a:pPr marL="228600" indent="-228600" algn="l" rtl="0">
              <a:spcBef>
                <a:spcPct val="0"/>
              </a:spcBef>
            </a:pPr>
            <a:r>
              <a:rPr lang="en-US" altLang="en-US">
                <a:cs typeface="Arial" charset="0"/>
              </a:rPr>
              <a:t>can be of use in other cases.</a:t>
            </a:r>
            <a:br>
              <a:rPr lang="en-US" altLang="en-US">
                <a:cs typeface="Arial" charset="0"/>
              </a:rPr>
            </a:br>
            <a:endParaRPr lang="en-US" altLang="en-US">
              <a:cs typeface="Arial"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3DE59DE3-71B1-0545-8D0F-06E44FCC18B8}" type="slidenum">
              <a:rPr lang="he-IL" altLang="en-US">
                <a:latin typeface="Calibri" charset="0"/>
              </a:rPr>
              <a:pPr/>
              <a:t>7</a:t>
            </a:fld>
            <a:endParaRPr lang="he-IL" altLang="en-US">
              <a:latin typeface="Calibri" charset="0"/>
            </a:endParaRPr>
          </a:p>
        </p:txBody>
      </p:sp>
    </p:spTree>
    <p:extLst>
      <p:ext uri="{BB962C8B-B14F-4D97-AF65-F5344CB8AC3E}">
        <p14:creationId xmlns:p14="http://schemas.microsoft.com/office/powerpoint/2010/main" val="4260494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rtl="0">
              <a:spcBef>
                <a:spcPct val="0"/>
              </a:spcBef>
            </a:pPr>
            <a:endParaRPr lang="en-US" altLang="en-US">
              <a:cs typeface="Arial" charset="0"/>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9884F79D-74AB-AF4D-BE61-92D9855BFC91}" type="slidenum">
              <a:rPr lang="he-IL" altLang="en-US">
                <a:latin typeface="Calibri" charset="0"/>
              </a:rPr>
              <a:pPr/>
              <a:t>54</a:t>
            </a:fld>
            <a:endParaRPr lang="he-IL" altLang="en-US">
              <a:latin typeface="Calibri" charset="0"/>
            </a:endParaRPr>
          </a:p>
        </p:txBody>
      </p:sp>
    </p:spTree>
    <p:extLst>
      <p:ext uri="{BB962C8B-B14F-4D97-AF65-F5344CB8AC3E}">
        <p14:creationId xmlns:p14="http://schemas.microsoft.com/office/powerpoint/2010/main" val="6813421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The expected added cost is at most the above, and not equal to it, as sets already added to </a:t>
            </a:r>
            <a:r>
              <a:rPr lang="en-US" altLang="en-US">
                <a:latin typeface="Cambria Math" charset="0"/>
                <a:cs typeface="Arial" charset="0"/>
              </a:rPr>
              <a:t>𝐶</a:t>
            </a:r>
            <a:r>
              <a:rPr lang="en-US" altLang="en-US">
                <a:cs typeface="Arial" charset="0"/>
              </a:rPr>
              <a:t> have probability of being chosen </a:t>
            </a:r>
            <a:r>
              <a:rPr lang="en-US" altLang="en-US">
                <a:latin typeface="Cambria Math" charset="0"/>
                <a:cs typeface="Arial" charset="0"/>
              </a:rPr>
              <a:t>0≤𝑥_𝑆^∗</a:t>
            </a:r>
            <a:r>
              <a:rPr lang="en-US" altLang="en-US">
                <a:cs typeface="Arial" charset="0"/>
              </a:rPr>
              <a:t> (and sometimes </a:t>
            </a:r>
            <a:r>
              <a:rPr lang="en-US" altLang="en-US">
                <a:latin typeface="Cambria Math" charset="0"/>
                <a:cs typeface="Arial" charset="0"/>
              </a:rPr>
              <a:t>0&lt;𝑥_𝑆^∗</a:t>
            </a:r>
            <a:r>
              <a:rPr lang="en-US" altLang="en-US">
                <a:cs typeface="Arial" charset="0"/>
              </a:rPr>
              <a:t>).</a:t>
            </a:r>
          </a:p>
          <a:p>
            <a:pPr algn="l" rtl="0">
              <a:spcBef>
                <a:spcPct val="0"/>
              </a:spcBef>
            </a:pPr>
            <a:endParaRPr lang="en-US" altLang="en-US">
              <a:cs typeface="Arial" charset="0"/>
            </a:endParaRPr>
          </a:p>
          <a:p>
            <a:pPr algn="l" rtl="0">
              <a:spcBef>
                <a:spcPct val="0"/>
              </a:spcBef>
            </a:pPr>
            <a:r>
              <a:rPr lang="en-US" altLang="en-US">
                <a:cs typeface="Arial" charset="0"/>
              </a:rPr>
              <a:t>The total cost follows from linearity of expectation and the total cost being equal the sum of added costs over all iterations.</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4006975A-CF6C-8F4E-838B-84348B8003AA}" type="slidenum">
              <a:rPr lang="he-IL" altLang="en-US">
                <a:latin typeface="Calibri" charset="0"/>
              </a:rPr>
              <a:pPr/>
              <a:t>55</a:t>
            </a:fld>
            <a:endParaRPr lang="he-IL" altLang="en-US">
              <a:latin typeface="Calibri" charset="0"/>
            </a:endParaRPr>
          </a:p>
        </p:txBody>
      </p:sp>
    </p:spTree>
    <p:extLst>
      <p:ext uri="{BB962C8B-B14F-4D97-AF65-F5344CB8AC3E}">
        <p14:creationId xmlns:p14="http://schemas.microsoft.com/office/powerpoint/2010/main" val="9350958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rtl="0">
              <a:spcBef>
                <a:spcPct val="0"/>
              </a:spcBef>
            </a:pPr>
            <a:endParaRPr lang="en-US" altLang="en-US">
              <a:cs typeface="Arial" charset="0"/>
            </a:endParaRP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7FB11860-4AB9-4D45-8A5D-EE26C8F26693}" type="slidenum">
              <a:rPr lang="he-IL" altLang="en-US">
                <a:latin typeface="Calibri" charset="0"/>
              </a:rPr>
              <a:pPr/>
              <a:t>56</a:t>
            </a:fld>
            <a:endParaRPr lang="he-IL" altLang="en-US">
              <a:latin typeface="Calibri" charset="0"/>
            </a:endParaRPr>
          </a:p>
        </p:txBody>
      </p:sp>
    </p:spTree>
    <p:extLst>
      <p:ext uri="{BB962C8B-B14F-4D97-AF65-F5344CB8AC3E}">
        <p14:creationId xmlns:p14="http://schemas.microsoft.com/office/powerpoint/2010/main" val="8698995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a:spcBef>
                <a:spcPct val="0"/>
              </a:spcBef>
            </a:pPr>
            <a:endParaRPr lang="en-US" altLang="en-US">
              <a:cs typeface="Arial" charset="0"/>
            </a:endParaRP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4F5C88C4-651B-AC4A-A064-E4B40CC59334}" type="slidenum">
              <a:rPr lang="he-IL" altLang="en-US">
                <a:latin typeface="Calibri" charset="0"/>
              </a:rPr>
              <a:pPr/>
              <a:t>57</a:t>
            </a:fld>
            <a:endParaRPr lang="he-IL" altLang="en-US">
              <a:latin typeface="Calibri" charset="0"/>
            </a:endParaRPr>
          </a:p>
        </p:txBody>
      </p:sp>
    </p:spTree>
    <p:extLst>
      <p:ext uri="{BB962C8B-B14F-4D97-AF65-F5344CB8AC3E}">
        <p14:creationId xmlns:p14="http://schemas.microsoft.com/office/powerpoint/2010/main" val="332278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sz="800">
                <a:cs typeface="Arial" charset="0"/>
              </a:rPr>
              <a:t>David Wajc 2011 © </a:t>
            </a:r>
            <a:endParaRPr lang="he-IL" altLang="en-US" sz="80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55C71F9B-7CE5-DF4E-A56C-22004A3EF39E}" type="slidenum">
              <a:rPr lang="he-IL" altLang="en-US">
                <a:latin typeface="Calibri" charset="0"/>
              </a:rPr>
              <a:pPr/>
              <a:t>60</a:t>
            </a:fld>
            <a:endParaRPr lang="he-IL" altLang="en-US">
              <a:latin typeface="Calibri" charset="0"/>
            </a:endParaRPr>
          </a:p>
        </p:txBody>
      </p:sp>
    </p:spTree>
    <p:extLst>
      <p:ext uri="{BB962C8B-B14F-4D97-AF65-F5344CB8AC3E}">
        <p14:creationId xmlns:p14="http://schemas.microsoft.com/office/powerpoint/2010/main" val="114130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rtl="0">
              <a:spcBef>
                <a:spcPct val="0"/>
              </a:spcBef>
            </a:pPr>
            <a:endParaRPr lang="en-US" altLang="en-US">
              <a:cs typeface="Arial"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18A36106-255C-454E-90D3-719911B01A56}" type="slidenum">
              <a:rPr lang="he-IL" altLang="en-US">
                <a:latin typeface="Calibri" charset="0"/>
              </a:rPr>
              <a:pPr/>
              <a:t>8</a:t>
            </a:fld>
            <a:endParaRPr lang="he-IL" altLang="en-US">
              <a:latin typeface="Calibri" charset="0"/>
            </a:endParaRPr>
          </a:p>
        </p:txBody>
      </p:sp>
    </p:spTree>
    <p:extLst>
      <p:ext uri="{BB962C8B-B14F-4D97-AF65-F5344CB8AC3E}">
        <p14:creationId xmlns:p14="http://schemas.microsoft.com/office/powerpoint/2010/main" val="902391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Note that we limit ourselves to very specific kinds of objective functions – linear functions.</a:t>
            </a:r>
          </a:p>
          <a:p>
            <a:pPr algn="l" rtl="0">
              <a:spcBef>
                <a:spcPct val="0"/>
              </a:spcBef>
            </a:pPr>
            <a:endParaRPr lang="en-US" altLang="en-US">
              <a:cs typeface="Arial" charset="0"/>
            </a:endParaRPr>
          </a:p>
          <a:p>
            <a:pPr algn="l" rtl="0">
              <a:spcBef>
                <a:spcPct val="0"/>
              </a:spcBef>
            </a:pPr>
            <a:r>
              <a:rPr lang="en-US" altLang="en-US">
                <a:cs typeface="Arial" charset="0"/>
              </a:rPr>
              <a:t>Every LP either:  has an optimal solution, is infeasible or is unbounded.</a:t>
            </a:r>
          </a:p>
          <a:p>
            <a:pPr algn="l" rtl="0">
              <a:spcBef>
                <a:spcPct val="0"/>
              </a:spcBef>
            </a:pPr>
            <a:endParaRPr lang="he-IL"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13479260-9EEC-0F4C-BB6F-44DD2C6FA21C}" type="slidenum">
              <a:rPr lang="he-IL" altLang="en-US">
                <a:latin typeface="Calibri" charset="0"/>
              </a:rPr>
              <a:pPr/>
              <a:t>9</a:t>
            </a:fld>
            <a:endParaRPr lang="he-IL" altLang="en-US">
              <a:latin typeface="Calibri" charset="0"/>
            </a:endParaRPr>
          </a:p>
        </p:txBody>
      </p:sp>
    </p:spTree>
    <p:extLst>
      <p:ext uri="{BB962C8B-B14F-4D97-AF65-F5344CB8AC3E}">
        <p14:creationId xmlns:p14="http://schemas.microsoft.com/office/powerpoint/2010/main" val="96869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0">
              <a:spcBef>
                <a:spcPct val="0"/>
              </a:spcBef>
            </a:pPr>
            <a:r>
              <a:rPr lang="en-US" altLang="en-US">
                <a:cs typeface="Arial" charset="0"/>
              </a:rPr>
              <a:t>This LP corresponds to finding the left-most point satisfying 2 constraints, defined by the 2 half-planes:</a:t>
            </a:r>
          </a:p>
          <a:p>
            <a:pPr algn="just" rtl="0">
              <a:spcBef>
                <a:spcPct val="0"/>
              </a:spcBef>
            </a:pPr>
            <a:r>
              <a:rPr lang="en-US" altLang="en-US">
                <a:cs typeface="Arial" charset="0"/>
              </a:rPr>
              <a:t>“above the diagonal” and “below the other line”.</a:t>
            </a:r>
            <a:endParaRPr lang="he-IL" altLang="en-US"/>
          </a:p>
          <a:p>
            <a:pPr algn="l" rtl="0">
              <a:spcBef>
                <a:spcPct val="0"/>
              </a:spcBef>
            </a:pPr>
            <a:r>
              <a:rPr lang="en-US" altLang="en-US">
                <a:cs typeface="Arial" charset="0"/>
              </a:rPr>
              <a:t/>
            </a:r>
            <a:br>
              <a:rPr lang="en-US" altLang="en-US">
                <a:cs typeface="Arial" charset="0"/>
              </a:rPr>
            </a:br>
            <a:r>
              <a:rPr lang="en-US" altLang="en-US">
                <a:cs typeface="Arial" charset="0"/>
              </a:rPr>
              <a:t/>
            </a:r>
            <a:br>
              <a:rPr lang="en-US" altLang="en-US">
                <a:cs typeface="Arial" charset="0"/>
              </a:rPr>
            </a:br>
            <a:r>
              <a:rPr lang="en-US" altLang="en-US">
                <a:cs typeface="Arial" charset="0"/>
              </a:rPr>
              <a:t>The line through the diagonal, which passes through (0,18) and (25,0), corresponds to </a:t>
            </a:r>
            <a:r>
              <a:rPr lang="en-US" altLang="en-US">
                <a:latin typeface="Cambria Math" charset="0"/>
                <a:cs typeface="Arial" charset="0"/>
              </a:rPr>
              <a:t>𝑦=(−18/25)𝑥+18</a:t>
            </a:r>
            <a:r>
              <a:rPr lang="en-US" altLang="en-US">
                <a:cs typeface="Arial" charset="0"/>
              </a:rPr>
              <a:t>. Lines above this diagonal correspond to </a:t>
            </a:r>
            <a:r>
              <a:rPr lang="en-US" altLang="en-US">
                <a:latin typeface="Cambria Math" charset="0"/>
                <a:cs typeface="Arial" charset="0"/>
              </a:rPr>
              <a:t>𝑦=(−18/25)𝑥+𝐶</a:t>
            </a:r>
            <a:r>
              <a:rPr lang="en-US" altLang="en-US">
                <a:cs typeface="Arial" charset="0"/>
              </a:rPr>
              <a:t> for </a:t>
            </a:r>
            <a:r>
              <a:rPr lang="en-US" altLang="en-US">
                <a:latin typeface="Cambria Math" charset="0"/>
                <a:cs typeface="Arial" charset="0"/>
              </a:rPr>
              <a:t>𝐶&gt;18</a:t>
            </a:r>
            <a:r>
              <a:rPr lang="en-US" altLang="en-US">
                <a:cs typeface="Arial" charset="0"/>
              </a:rPr>
              <a:t>.</a:t>
            </a:r>
            <a:br>
              <a:rPr lang="en-US" altLang="en-US">
                <a:cs typeface="Arial" charset="0"/>
              </a:rPr>
            </a:br>
            <a:r>
              <a:rPr lang="en-US" altLang="en-US">
                <a:cs typeface="Arial" charset="0"/>
              </a:rPr>
              <a:t>The second line, which passes through (15,0) and (25,5), corresponds to </a:t>
            </a:r>
            <a:r>
              <a:rPr lang="en-US" altLang="en-US">
                <a:latin typeface="Cambria Math" charset="0"/>
                <a:cs typeface="Arial" charset="0"/>
              </a:rPr>
              <a:t>𝑦=(1/2)𝑥−15/2</a:t>
            </a:r>
            <a:r>
              <a:rPr lang="en-US" altLang="en-US">
                <a:cs typeface="Arial" charset="0"/>
              </a:rPr>
              <a:t>. Lines below this diagonal correspond to </a:t>
            </a:r>
            <a:r>
              <a:rPr lang="en-US" altLang="en-US">
                <a:latin typeface="Cambria Math" charset="0"/>
                <a:cs typeface="Arial" charset="0"/>
              </a:rPr>
              <a:t>𝑦=(1/2)𝑥+𝐶</a:t>
            </a:r>
            <a:r>
              <a:rPr lang="en-US" altLang="en-US">
                <a:cs typeface="Arial" charset="0"/>
              </a:rPr>
              <a:t> for </a:t>
            </a:r>
            <a:r>
              <a:rPr lang="en-US" altLang="en-US">
                <a:latin typeface="Cambria Math" charset="0"/>
                <a:cs typeface="Arial" charset="0"/>
              </a:rPr>
              <a:t>𝐶&lt;−15/2</a:t>
            </a:r>
            <a:r>
              <a:rPr lang="en-US" altLang="en-US">
                <a:cs typeface="Arial" charset="0"/>
              </a:rPr>
              <a:t>.</a:t>
            </a:r>
            <a:endParaRPr lang="he-IL"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80090845-6EFF-2842-BDA3-83AB8742442C}" type="slidenum">
              <a:rPr lang="he-IL" altLang="en-US">
                <a:latin typeface="Calibri" charset="0"/>
              </a:rPr>
              <a:pPr/>
              <a:t>11</a:t>
            </a:fld>
            <a:endParaRPr lang="he-IL" altLang="en-US">
              <a:latin typeface="Calibri" charset="0"/>
            </a:endParaRPr>
          </a:p>
        </p:txBody>
      </p:sp>
    </p:spTree>
    <p:extLst>
      <p:ext uri="{BB962C8B-B14F-4D97-AF65-F5344CB8AC3E}">
        <p14:creationId xmlns:p14="http://schemas.microsoft.com/office/powerpoint/2010/main" val="772647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en-US">
                <a:cs typeface="Arial" charset="0"/>
              </a:rPr>
              <a:t>Polytope: </a:t>
            </a:r>
            <a:r>
              <a:rPr lang="en-US" altLang="en-US">
                <a:latin typeface="Cambria Math" charset="0"/>
                <a:cs typeface="Arial" charset="0"/>
              </a:rPr>
              <a:t>𝑛</a:t>
            </a:r>
            <a:r>
              <a:rPr lang="en-US" altLang="en-US">
                <a:cs typeface="Arial" charset="0"/>
              </a:rPr>
              <a:t>-dimensional generalization of a polyhedron (in 3-</a:t>
            </a:r>
            <a:r>
              <a:rPr lang="en-US" altLang="en-US">
                <a:latin typeface="Cambria Math" charset="0"/>
                <a:cs typeface="Arial" charset="0"/>
              </a:rPr>
              <a:t>𝑑</a:t>
            </a:r>
            <a:r>
              <a:rPr lang="en-US" altLang="en-US">
                <a:cs typeface="Arial" charset="0"/>
              </a:rPr>
              <a:t>)  and polygon (in 2-</a:t>
            </a:r>
            <a:r>
              <a:rPr lang="en-US" altLang="en-US">
                <a:latin typeface="Cambria Math" charset="0"/>
                <a:cs typeface="Arial" charset="0"/>
              </a:rPr>
              <a:t>𝑑</a:t>
            </a:r>
            <a:r>
              <a:rPr lang="en-US" altLang="en-US">
                <a:cs typeface="Arial" charset="0"/>
              </a:rPr>
              <a:t>).</a:t>
            </a:r>
            <a:endParaRPr lang="he-IL"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fld id="{576087F8-6FC2-CF4A-BC95-1BBC7D501685}" type="slidenum">
              <a:rPr lang="he-IL" altLang="en-US">
                <a:latin typeface="Calibri" charset="0"/>
              </a:rPr>
              <a:pPr/>
              <a:t>12</a:t>
            </a:fld>
            <a:endParaRPr lang="he-IL" altLang="en-US">
              <a:latin typeface="Calibri" charset="0"/>
            </a:endParaRPr>
          </a:p>
        </p:txBody>
      </p:sp>
    </p:spTree>
    <p:extLst>
      <p:ext uri="{BB962C8B-B14F-4D97-AF65-F5344CB8AC3E}">
        <p14:creationId xmlns:p14="http://schemas.microsoft.com/office/powerpoint/2010/main" val="58650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9"/>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0C90B838-44EA-3242-8D8E-4C4F5D766A09}" type="datetimeFigureOut">
              <a:rPr lang="he-IL"/>
              <a:pPr>
                <a:defRPr/>
              </a:pPr>
              <a:t>ח'.תשרי.תשע"ז</a:t>
            </a:fld>
            <a:endParaRPr lang="he-IL"/>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he-IL"/>
          </a:p>
        </p:txBody>
      </p:sp>
      <p:sp>
        <p:nvSpPr>
          <p:cNvPr id="7" name="Slide Number Placeholder 28"/>
          <p:cNvSpPr>
            <a:spLocks noGrp="1"/>
          </p:cNvSpPr>
          <p:nvPr>
            <p:ph type="sldNum" sz="quarter" idx="12"/>
          </p:nvPr>
        </p:nvSpPr>
        <p:spPr>
          <a:xfrm>
            <a:off x="8391525" y="5753100"/>
            <a:ext cx="503238" cy="365125"/>
          </a:xfrm>
        </p:spPr>
        <p:txBody>
          <a:bodyPr anchor="ctr"/>
          <a:lstStyle>
            <a:lvl1pPr>
              <a:defRPr sz="1300">
                <a:solidFill>
                  <a:srgbClr val="FFFFFF"/>
                </a:solidFill>
              </a:defRPr>
            </a:lvl1pPr>
          </a:lstStyle>
          <a:p>
            <a:fld id="{EB3467B8-2F6C-D446-A453-94377E4E3C19}" type="slidenum">
              <a:rPr lang="he-IL" altLang="en-US"/>
              <a:pPr/>
              <a:t>‹#›</a:t>
            </a:fld>
            <a:endParaRPr lang="he-IL" altLang="en-US"/>
          </a:p>
        </p:txBody>
      </p:sp>
    </p:spTree>
    <p:extLst>
      <p:ext uri="{BB962C8B-B14F-4D97-AF65-F5344CB8AC3E}">
        <p14:creationId xmlns:p14="http://schemas.microsoft.com/office/powerpoint/2010/main" val="566521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65C55EE-B113-E844-A4FE-670E22FD03EB}" type="datetimeFigureOut">
              <a:rPr lang="he-IL"/>
              <a:pPr>
                <a:defRPr/>
              </a:pPr>
              <a:t>ח'.תשרי.תשע"ז</a:t>
            </a:fld>
            <a:endParaRPr lang="he-IL"/>
          </a:p>
        </p:txBody>
      </p:sp>
      <p:sp>
        <p:nvSpPr>
          <p:cNvPr id="5" name="Footer Placeholder 2"/>
          <p:cNvSpPr>
            <a:spLocks noGrp="1"/>
          </p:cNvSpPr>
          <p:nvPr>
            <p:ph type="ftr" sz="quarter" idx="11"/>
          </p:nvPr>
        </p:nvSpPr>
        <p:spPr/>
        <p:txBody>
          <a:bodyPr/>
          <a:lstStyle>
            <a:lvl1pPr>
              <a:defRPr/>
            </a:lvl1pPr>
          </a:lstStyle>
          <a:p>
            <a:pPr>
              <a:defRPr/>
            </a:pPr>
            <a:endParaRPr lang="he-IL"/>
          </a:p>
        </p:txBody>
      </p:sp>
      <p:sp>
        <p:nvSpPr>
          <p:cNvPr id="6" name="Slide Number Placeholder 22"/>
          <p:cNvSpPr>
            <a:spLocks noGrp="1"/>
          </p:cNvSpPr>
          <p:nvPr>
            <p:ph type="sldNum" sz="quarter" idx="12"/>
          </p:nvPr>
        </p:nvSpPr>
        <p:spPr/>
        <p:txBody>
          <a:bodyPr/>
          <a:lstStyle>
            <a:lvl1pPr>
              <a:defRPr/>
            </a:lvl1pPr>
          </a:lstStyle>
          <a:p>
            <a:fld id="{10141CF3-B068-A842-B98D-6FDEAC082612}" type="slidenum">
              <a:rPr lang="he-IL" altLang="en-US"/>
              <a:pPr/>
              <a:t>‹#›</a:t>
            </a:fld>
            <a:endParaRPr lang="he-IL" altLang="en-US"/>
          </a:p>
        </p:txBody>
      </p:sp>
    </p:spTree>
    <p:extLst>
      <p:ext uri="{BB962C8B-B14F-4D97-AF65-F5344CB8AC3E}">
        <p14:creationId xmlns:p14="http://schemas.microsoft.com/office/powerpoint/2010/main" val="8488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726A3A6-841C-7140-BD92-A1619FC67F29}" type="datetimeFigureOut">
              <a:rPr lang="he-IL"/>
              <a:pPr>
                <a:defRPr/>
              </a:pPr>
              <a:t>ח'.תשרי.תשע"ז</a:t>
            </a:fld>
            <a:endParaRPr lang="he-IL"/>
          </a:p>
        </p:txBody>
      </p:sp>
      <p:sp>
        <p:nvSpPr>
          <p:cNvPr id="5" name="Footer Placeholder 2"/>
          <p:cNvSpPr>
            <a:spLocks noGrp="1"/>
          </p:cNvSpPr>
          <p:nvPr>
            <p:ph type="ftr" sz="quarter" idx="11"/>
          </p:nvPr>
        </p:nvSpPr>
        <p:spPr/>
        <p:txBody>
          <a:bodyPr/>
          <a:lstStyle>
            <a:lvl1pPr>
              <a:defRPr/>
            </a:lvl1pPr>
          </a:lstStyle>
          <a:p>
            <a:pPr>
              <a:defRPr/>
            </a:pPr>
            <a:endParaRPr lang="he-IL"/>
          </a:p>
        </p:txBody>
      </p:sp>
      <p:sp>
        <p:nvSpPr>
          <p:cNvPr id="6" name="Slide Number Placeholder 22"/>
          <p:cNvSpPr>
            <a:spLocks noGrp="1"/>
          </p:cNvSpPr>
          <p:nvPr>
            <p:ph type="sldNum" sz="quarter" idx="12"/>
          </p:nvPr>
        </p:nvSpPr>
        <p:spPr/>
        <p:txBody>
          <a:bodyPr/>
          <a:lstStyle>
            <a:lvl1pPr>
              <a:defRPr/>
            </a:lvl1pPr>
          </a:lstStyle>
          <a:p>
            <a:fld id="{5A1DB01B-C1DD-B343-9309-5E7C35C47CAD}" type="slidenum">
              <a:rPr lang="he-IL" altLang="en-US"/>
              <a:pPr/>
              <a:t>‹#›</a:t>
            </a:fld>
            <a:endParaRPr lang="he-IL" altLang="en-US"/>
          </a:p>
        </p:txBody>
      </p:sp>
    </p:spTree>
    <p:extLst>
      <p:ext uri="{BB962C8B-B14F-4D97-AF65-F5344CB8AC3E}">
        <p14:creationId xmlns:p14="http://schemas.microsoft.com/office/powerpoint/2010/main" val="781877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C251EF43-2CA5-824F-AB0E-4937A2283EF2}" type="datetimeFigureOut">
              <a:rPr lang="he-IL"/>
              <a:pPr>
                <a:defRPr/>
              </a:pPr>
              <a:t>ח'.תשרי.תשע"ז</a:t>
            </a:fld>
            <a:endParaRPr lang="he-IL"/>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D5F18701-F6ED-9147-B957-405B82AF1779}" type="slidenum">
              <a:rPr lang="he-IL" altLang="en-US"/>
              <a:pPr/>
              <a:t>‹#›</a:t>
            </a:fld>
            <a:endParaRPr lang="he-IL" altLang="en-US"/>
          </a:p>
        </p:txBody>
      </p:sp>
    </p:spTree>
    <p:extLst>
      <p:ext uri="{BB962C8B-B14F-4D97-AF65-F5344CB8AC3E}">
        <p14:creationId xmlns:p14="http://schemas.microsoft.com/office/powerpoint/2010/main" val="173513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5" name="Isosceles Triangle 11"/>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5367A199-3FBF-1142-A9ED-B717D44982D5}" type="datetimeFigureOut">
              <a:rPr lang="he-IL"/>
              <a:pPr>
                <a:defRPr/>
              </a:pPr>
              <a:t>ח'.תשרי.תשע"ז</a:t>
            </a:fld>
            <a:endParaRPr lang="he-IL"/>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he-IL"/>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fld id="{15096C02-CFFD-064A-AE0E-C2479D1E2710}" type="slidenum">
              <a:rPr lang="he-IL" altLang="en-US"/>
              <a:pPr/>
              <a:t>‹#›</a:t>
            </a:fld>
            <a:endParaRPr lang="he-IL" altLang="en-US"/>
          </a:p>
        </p:txBody>
      </p:sp>
    </p:spTree>
    <p:extLst>
      <p:ext uri="{BB962C8B-B14F-4D97-AF65-F5344CB8AC3E}">
        <p14:creationId xmlns:p14="http://schemas.microsoft.com/office/powerpoint/2010/main" val="17758728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DB99FEB-17BB-D042-AA7B-424795C77D58}" type="datetimeFigureOut">
              <a:rPr lang="he-IL"/>
              <a:pPr>
                <a:defRPr/>
              </a:pPr>
              <a:t>ח'.תשרי.תשע"ז</a:t>
            </a:fld>
            <a:endParaRPr lang="he-IL"/>
          </a:p>
        </p:txBody>
      </p:sp>
      <p:sp>
        <p:nvSpPr>
          <p:cNvPr id="6" name="Footer Placeholder 5"/>
          <p:cNvSpPr>
            <a:spLocks noGrp="1"/>
          </p:cNvSpPr>
          <p:nvPr>
            <p:ph type="ftr" sz="quarter" idx="11"/>
          </p:nvPr>
        </p:nvSpPr>
        <p:spPr/>
        <p:txBody>
          <a:bodyPr/>
          <a:lstStyle>
            <a:lvl1pPr>
              <a:defRPr/>
            </a:lvl1pPr>
          </a:lstStyle>
          <a:p>
            <a:pPr>
              <a:defRPr/>
            </a:pPr>
            <a:endParaRPr lang="he-IL"/>
          </a:p>
        </p:txBody>
      </p:sp>
      <p:sp>
        <p:nvSpPr>
          <p:cNvPr id="7" name="Slide Number Placeholder 6"/>
          <p:cNvSpPr>
            <a:spLocks noGrp="1"/>
          </p:cNvSpPr>
          <p:nvPr>
            <p:ph type="sldNum" sz="quarter" idx="12"/>
          </p:nvPr>
        </p:nvSpPr>
        <p:spPr/>
        <p:txBody>
          <a:bodyPr/>
          <a:lstStyle>
            <a:lvl1pPr>
              <a:defRPr/>
            </a:lvl1pPr>
          </a:lstStyle>
          <a:p>
            <a:fld id="{54BB9A69-F899-184B-BF0C-DAD802F083EC}" type="slidenum">
              <a:rPr lang="he-IL" altLang="en-US"/>
              <a:pPr/>
              <a:t>‹#›</a:t>
            </a:fld>
            <a:endParaRPr lang="he-IL" altLang="en-US"/>
          </a:p>
        </p:txBody>
      </p:sp>
    </p:spTree>
    <p:extLst>
      <p:ext uri="{BB962C8B-B14F-4D97-AF65-F5344CB8AC3E}">
        <p14:creationId xmlns:p14="http://schemas.microsoft.com/office/powerpoint/2010/main" val="136699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65DEA5FC-5BF2-2D45-A68B-9B02FF65B931}" type="datetimeFigureOut">
              <a:rPr lang="he-IL"/>
              <a:pPr>
                <a:defRPr/>
              </a:pPr>
              <a:t>ח'.תשרי.תשע"ז</a:t>
            </a:fld>
            <a:endParaRPr lang="he-IL"/>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he-IL"/>
          </a:p>
        </p:txBody>
      </p:sp>
      <p:sp>
        <p:nvSpPr>
          <p:cNvPr id="9" name="Slide Number Placeholder 8"/>
          <p:cNvSpPr>
            <a:spLocks noGrp="1"/>
          </p:cNvSpPr>
          <p:nvPr>
            <p:ph type="sldNum" sz="quarter" idx="12"/>
          </p:nvPr>
        </p:nvSpPr>
        <p:spPr>
          <a:xfrm>
            <a:off x="7589838" y="6483350"/>
            <a:ext cx="503237" cy="301625"/>
          </a:xfrm>
        </p:spPr>
        <p:txBody>
          <a:bodyPr/>
          <a:lstStyle>
            <a:lvl1pPr>
              <a:defRPr/>
            </a:lvl1pPr>
          </a:lstStyle>
          <a:p>
            <a:fld id="{7B029FDB-7536-AA4E-9E47-A45B3A14C3D5}" type="slidenum">
              <a:rPr lang="he-IL" altLang="en-US"/>
              <a:pPr/>
              <a:t>‹#›</a:t>
            </a:fld>
            <a:endParaRPr lang="he-IL" altLang="en-US"/>
          </a:p>
        </p:txBody>
      </p:sp>
    </p:spTree>
    <p:extLst>
      <p:ext uri="{BB962C8B-B14F-4D97-AF65-F5344CB8AC3E}">
        <p14:creationId xmlns:p14="http://schemas.microsoft.com/office/powerpoint/2010/main" val="130544721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539DE2BE-BCCF-AD46-AD04-3755EBF77A68}" type="datetimeFigureOut">
              <a:rPr lang="he-IL"/>
              <a:pPr>
                <a:defRPr/>
              </a:pPr>
              <a:t>ח'.תשרי.תשע"ז</a:t>
            </a:fld>
            <a:endParaRPr lang="he-IL"/>
          </a:p>
        </p:txBody>
      </p:sp>
      <p:sp>
        <p:nvSpPr>
          <p:cNvPr id="4" name="Footer Placeholder 2"/>
          <p:cNvSpPr>
            <a:spLocks noGrp="1"/>
          </p:cNvSpPr>
          <p:nvPr>
            <p:ph type="ftr" sz="quarter" idx="11"/>
          </p:nvPr>
        </p:nvSpPr>
        <p:spPr/>
        <p:txBody>
          <a:bodyPr/>
          <a:lstStyle>
            <a:lvl1pPr>
              <a:defRPr/>
            </a:lvl1pPr>
          </a:lstStyle>
          <a:p>
            <a:pPr>
              <a:defRPr/>
            </a:pPr>
            <a:endParaRPr lang="he-IL"/>
          </a:p>
        </p:txBody>
      </p:sp>
      <p:sp>
        <p:nvSpPr>
          <p:cNvPr id="5" name="Slide Number Placeholder 22"/>
          <p:cNvSpPr>
            <a:spLocks noGrp="1"/>
          </p:cNvSpPr>
          <p:nvPr>
            <p:ph type="sldNum" sz="quarter" idx="12"/>
          </p:nvPr>
        </p:nvSpPr>
        <p:spPr/>
        <p:txBody>
          <a:bodyPr/>
          <a:lstStyle>
            <a:lvl1pPr>
              <a:defRPr/>
            </a:lvl1pPr>
          </a:lstStyle>
          <a:p>
            <a:fld id="{07461B22-C061-CC4B-98DF-A1C9800406B0}" type="slidenum">
              <a:rPr lang="he-IL" altLang="en-US"/>
              <a:pPr/>
              <a:t>‹#›</a:t>
            </a:fld>
            <a:endParaRPr lang="he-IL" altLang="en-US"/>
          </a:p>
        </p:txBody>
      </p:sp>
    </p:spTree>
    <p:extLst>
      <p:ext uri="{BB962C8B-B14F-4D97-AF65-F5344CB8AC3E}">
        <p14:creationId xmlns:p14="http://schemas.microsoft.com/office/powerpoint/2010/main" val="51886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1AB5B48-E6F4-174B-810D-B3345657D489}" type="datetimeFigureOut">
              <a:rPr lang="he-IL"/>
              <a:pPr>
                <a:defRPr/>
              </a:pPr>
              <a:t>ח'.תשרי.תשע"ז</a:t>
            </a:fld>
            <a:endParaRPr lang="he-IL"/>
          </a:p>
        </p:txBody>
      </p:sp>
      <p:sp>
        <p:nvSpPr>
          <p:cNvPr id="3" name="Footer Placeholder 2"/>
          <p:cNvSpPr>
            <a:spLocks noGrp="1"/>
          </p:cNvSpPr>
          <p:nvPr>
            <p:ph type="ftr" sz="quarter" idx="11"/>
          </p:nvPr>
        </p:nvSpPr>
        <p:spPr/>
        <p:txBody>
          <a:bodyPr/>
          <a:lstStyle>
            <a:lvl1pPr>
              <a:defRPr/>
            </a:lvl1pPr>
          </a:lstStyle>
          <a:p>
            <a:pPr>
              <a:defRPr/>
            </a:pPr>
            <a:endParaRPr lang="he-IL"/>
          </a:p>
        </p:txBody>
      </p:sp>
      <p:sp>
        <p:nvSpPr>
          <p:cNvPr id="4" name="Slide Number Placeholder 22"/>
          <p:cNvSpPr>
            <a:spLocks noGrp="1"/>
          </p:cNvSpPr>
          <p:nvPr>
            <p:ph type="sldNum" sz="quarter" idx="12"/>
          </p:nvPr>
        </p:nvSpPr>
        <p:spPr/>
        <p:txBody>
          <a:bodyPr/>
          <a:lstStyle>
            <a:lvl1pPr>
              <a:defRPr/>
            </a:lvl1pPr>
          </a:lstStyle>
          <a:p>
            <a:fld id="{B8FEA68F-3190-9C45-92D3-DBA577DF6183}" type="slidenum">
              <a:rPr lang="he-IL" altLang="en-US"/>
              <a:pPr/>
              <a:t>‹#›</a:t>
            </a:fld>
            <a:endParaRPr lang="he-IL" altLang="en-US"/>
          </a:p>
        </p:txBody>
      </p:sp>
    </p:spTree>
    <p:extLst>
      <p:ext uri="{BB962C8B-B14F-4D97-AF65-F5344CB8AC3E}">
        <p14:creationId xmlns:p14="http://schemas.microsoft.com/office/powerpoint/2010/main" val="174180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smtClean="0"/>
            </a:lvl1pPr>
          </a:lstStyle>
          <a:p>
            <a:pPr>
              <a:defRPr/>
            </a:pPr>
            <a:fld id="{94931300-9D12-BD44-AD86-AA057DC329FC}" type="datetimeFigureOut">
              <a:rPr lang="he-IL"/>
              <a:pPr>
                <a:defRPr/>
              </a:pPr>
              <a:t>ח'.תשרי.תשע"ז</a:t>
            </a:fld>
            <a:endParaRPr lang="he-IL"/>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he-IL"/>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fld id="{598E7811-5E97-CD43-8858-A7FBBD55303D}" type="slidenum">
              <a:rPr lang="he-IL" altLang="en-US"/>
              <a:pPr/>
              <a:t>‹#›</a:t>
            </a:fld>
            <a:endParaRPr lang="he-IL" altLang="en-US"/>
          </a:p>
        </p:txBody>
      </p:sp>
    </p:spTree>
    <p:extLst>
      <p:ext uri="{BB962C8B-B14F-4D97-AF65-F5344CB8AC3E}">
        <p14:creationId xmlns:p14="http://schemas.microsoft.com/office/powerpoint/2010/main" val="195845517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smtClean="0"/>
            </a:lvl1pPr>
          </a:lstStyle>
          <a:p>
            <a:pPr>
              <a:defRPr/>
            </a:pPr>
            <a:fld id="{2ACBAD3F-AE21-9444-8E3A-16CCFD9C7BCF}" type="datetimeFigureOut">
              <a:rPr lang="he-IL"/>
              <a:pPr>
                <a:defRPr/>
              </a:pPr>
              <a:t>ח'.תשרי.תשע"ז</a:t>
            </a:fld>
            <a:endParaRPr lang="he-IL"/>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he-IL"/>
          </a:p>
        </p:txBody>
      </p:sp>
      <p:sp>
        <p:nvSpPr>
          <p:cNvPr id="7" name="Slide Number Placeholder 6"/>
          <p:cNvSpPr>
            <a:spLocks noGrp="1"/>
          </p:cNvSpPr>
          <p:nvPr>
            <p:ph type="sldNum" sz="quarter" idx="12"/>
          </p:nvPr>
        </p:nvSpPr>
        <p:spPr>
          <a:xfrm>
            <a:off x="8216900" y="6556375"/>
            <a:ext cx="366713" cy="301625"/>
          </a:xfrm>
        </p:spPr>
        <p:txBody>
          <a:bodyPr/>
          <a:lstStyle>
            <a:lvl1pPr>
              <a:defRPr sz="900"/>
            </a:lvl1pPr>
          </a:lstStyle>
          <a:p>
            <a:fld id="{079306E2-2ED0-644E-8F00-59E178873F3C}" type="slidenum">
              <a:rPr lang="he-IL" altLang="en-US"/>
              <a:pPr/>
              <a:t>‹#›</a:t>
            </a:fld>
            <a:endParaRPr lang="he-IL" altLang="en-US"/>
          </a:p>
        </p:txBody>
      </p:sp>
    </p:spTree>
    <p:extLst>
      <p:ext uri="{BB962C8B-B14F-4D97-AF65-F5344CB8AC3E}">
        <p14:creationId xmlns:p14="http://schemas.microsoft.com/office/powerpoint/2010/main" val="12742518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cs typeface="+mn-cs"/>
              </a:defRPr>
            </a:lvl1pPr>
          </a:lstStyle>
          <a:p>
            <a:pPr>
              <a:defRPr/>
            </a:pPr>
            <a:fld id="{5D53C62E-ED77-0941-8695-23B83820B781}" type="datetimeFigureOut">
              <a:rPr lang="he-IL"/>
              <a:pPr>
                <a:defRPr/>
              </a:pPr>
              <a:t>ח'.תשרי.תשע"ז</a:t>
            </a:fld>
            <a:endParaRPr lang="he-IL"/>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he-IL"/>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defRPr sz="1200"/>
            </a:lvl1pPr>
          </a:lstStyle>
          <a:p>
            <a:fld id="{E38E34A1-C0EC-5143-AB99-5343474BC92A}" type="slidenum">
              <a:rPr lang="he-IL" altLang="en-US"/>
              <a:pPr/>
              <a:t>‹#›</a:t>
            </a:fld>
            <a:endParaRPr lang="he-IL" altLang="en-US"/>
          </a:p>
        </p:txBody>
      </p:sp>
    </p:spTree>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7" r:id="rId6"/>
    <p:sldLayoutId id="2147483728" r:id="rId7"/>
    <p:sldLayoutId id="2147483736" r:id="rId8"/>
    <p:sldLayoutId id="2147483737" r:id="rId9"/>
    <p:sldLayoutId id="2147483729" r:id="rId10"/>
    <p:sldLayoutId id="2147483730" r:id="rId11"/>
  </p:sldLayoutIdLst>
  <p:txStyles>
    <p:titleStyle>
      <a:lvl1pPr marL="484188" indent="-484188" algn="l" rtl="1" fontAlgn="base">
        <a:spcBef>
          <a:spcPct val="0"/>
        </a:spcBef>
        <a:spcAft>
          <a:spcPct val="0"/>
        </a:spcAft>
        <a:defRPr sz="4200" kern="1200">
          <a:ln w="6350">
            <a:solidFill>
              <a:schemeClr val="accent1">
                <a:shade val="43000"/>
              </a:schemeClr>
            </a:solidFill>
          </a:ln>
          <a:solidFill>
            <a:srgbClr val="F56F5B"/>
          </a:solidFill>
          <a:effectLst>
            <a:outerShdw blurRad="26000" dist="26000" dir="14500000" algn="tl" rotWithShape="0">
              <a:srgbClr val="000000">
                <a:alpha val="40000"/>
              </a:srgbClr>
            </a:outerShdw>
          </a:effectLst>
          <a:latin typeface="+mj-lt"/>
          <a:ea typeface="+mj-ea"/>
          <a:cs typeface="+mj-cs"/>
        </a:defRPr>
      </a:lvl1pPr>
      <a:lvl2pPr marL="484188" indent="-484188" algn="l" rtl="1" fontAlgn="base">
        <a:spcBef>
          <a:spcPct val="0"/>
        </a:spcBef>
        <a:spcAft>
          <a:spcPct val="0"/>
        </a:spcAft>
        <a:defRPr sz="4200">
          <a:solidFill>
            <a:srgbClr val="F56F5B"/>
          </a:solidFill>
          <a:latin typeface="Century Gothic" charset="0"/>
          <a:cs typeface="Gisha" charset="0"/>
        </a:defRPr>
      </a:lvl2pPr>
      <a:lvl3pPr marL="484188" indent="-484188" algn="l" rtl="1" fontAlgn="base">
        <a:spcBef>
          <a:spcPct val="0"/>
        </a:spcBef>
        <a:spcAft>
          <a:spcPct val="0"/>
        </a:spcAft>
        <a:defRPr sz="4200">
          <a:solidFill>
            <a:srgbClr val="F56F5B"/>
          </a:solidFill>
          <a:latin typeface="Century Gothic" charset="0"/>
          <a:cs typeface="Gisha" charset="0"/>
        </a:defRPr>
      </a:lvl3pPr>
      <a:lvl4pPr marL="484188" indent="-484188" algn="l" rtl="1" fontAlgn="base">
        <a:spcBef>
          <a:spcPct val="0"/>
        </a:spcBef>
        <a:spcAft>
          <a:spcPct val="0"/>
        </a:spcAft>
        <a:defRPr sz="4200">
          <a:solidFill>
            <a:srgbClr val="F56F5B"/>
          </a:solidFill>
          <a:latin typeface="Century Gothic" charset="0"/>
          <a:cs typeface="Gisha" charset="0"/>
        </a:defRPr>
      </a:lvl4pPr>
      <a:lvl5pPr marL="484188" indent="-484188" algn="l" rtl="1" fontAlgn="base">
        <a:spcBef>
          <a:spcPct val="0"/>
        </a:spcBef>
        <a:spcAft>
          <a:spcPct val="0"/>
        </a:spcAft>
        <a:defRPr sz="4200">
          <a:solidFill>
            <a:srgbClr val="F56F5B"/>
          </a:solidFill>
          <a:latin typeface="Century Gothic" charset="0"/>
          <a:cs typeface="Gisha" charset="0"/>
        </a:defRPr>
      </a:lvl5pPr>
      <a:lvl6pPr marL="941388" indent="-484188" algn="l" rtl="1" fontAlgn="base">
        <a:spcBef>
          <a:spcPct val="0"/>
        </a:spcBef>
        <a:spcAft>
          <a:spcPct val="0"/>
        </a:spcAft>
        <a:defRPr sz="4200">
          <a:solidFill>
            <a:srgbClr val="F56F5B"/>
          </a:solidFill>
          <a:latin typeface="Century Gothic" charset="0"/>
          <a:cs typeface="Gisha" charset="0"/>
        </a:defRPr>
      </a:lvl6pPr>
      <a:lvl7pPr marL="1398588" indent="-484188" algn="l" rtl="1" fontAlgn="base">
        <a:spcBef>
          <a:spcPct val="0"/>
        </a:spcBef>
        <a:spcAft>
          <a:spcPct val="0"/>
        </a:spcAft>
        <a:defRPr sz="4200">
          <a:solidFill>
            <a:srgbClr val="F56F5B"/>
          </a:solidFill>
          <a:latin typeface="Century Gothic" charset="0"/>
          <a:cs typeface="Gisha" charset="0"/>
        </a:defRPr>
      </a:lvl7pPr>
      <a:lvl8pPr marL="1855788" indent="-484188" algn="l" rtl="1" fontAlgn="base">
        <a:spcBef>
          <a:spcPct val="0"/>
        </a:spcBef>
        <a:spcAft>
          <a:spcPct val="0"/>
        </a:spcAft>
        <a:defRPr sz="4200">
          <a:solidFill>
            <a:srgbClr val="F56F5B"/>
          </a:solidFill>
          <a:latin typeface="Century Gothic" charset="0"/>
          <a:cs typeface="Gisha" charset="0"/>
        </a:defRPr>
      </a:lvl8pPr>
      <a:lvl9pPr marL="2312988" indent="-484188" algn="l" rtl="1" fontAlgn="base">
        <a:spcBef>
          <a:spcPct val="0"/>
        </a:spcBef>
        <a:spcAft>
          <a:spcPct val="0"/>
        </a:spcAft>
        <a:defRPr sz="4200">
          <a:solidFill>
            <a:srgbClr val="F56F5B"/>
          </a:solidFill>
          <a:latin typeface="Century Gothic" charset="0"/>
          <a:cs typeface="Gisha" charset="0"/>
        </a:defRPr>
      </a:lvl9pPr>
    </p:titleStyle>
    <p:bodyStyle>
      <a:lvl1pPr marL="447675" indent="-382588" algn="r" rtl="1" fontAlgn="base">
        <a:spcBef>
          <a:spcPct val="20000"/>
        </a:spcBef>
        <a:spcAft>
          <a:spcPct val="0"/>
        </a:spcAft>
        <a:buClr>
          <a:schemeClr val="accent1"/>
        </a:buClr>
        <a:buSzPct val="80000"/>
        <a:buFont typeface="Wingdings 2" charset="2"/>
        <a:buChar char=""/>
        <a:defRPr sz="3000" kern="1200">
          <a:solidFill>
            <a:schemeClr val="tx1"/>
          </a:solidFill>
          <a:latin typeface="+mn-lt"/>
          <a:ea typeface="+mn-ea"/>
          <a:cs typeface="+mn-cs"/>
        </a:defRPr>
      </a:lvl1pPr>
      <a:lvl2pPr marL="822325" indent="-285750" algn="r" rtl="1" fontAlgn="base">
        <a:spcBef>
          <a:spcPct val="20000"/>
        </a:spcBef>
        <a:spcAft>
          <a:spcPct val="0"/>
        </a:spcAft>
        <a:buClr>
          <a:schemeClr val="accent1"/>
        </a:buClr>
        <a:buSzPct val="95000"/>
        <a:buFont typeface="Verdana" charset="0"/>
        <a:buChar char="›"/>
        <a:defRPr sz="2600" kern="1200">
          <a:solidFill>
            <a:schemeClr val="tx1"/>
          </a:solidFill>
          <a:latin typeface="+mn-lt"/>
          <a:ea typeface="+mn-ea"/>
          <a:cs typeface="+mn-cs"/>
        </a:defRPr>
      </a:lvl2pPr>
      <a:lvl3pPr marL="1104900" indent="-228600" algn="r" rtl="1" fontAlgn="base">
        <a:spcBef>
          <a:spcPct val="20000"/>
        </a:spcBef>
        <a:spcAft>
          <a:spcPct val="0"/>
        </a:spcAft>
        <a:buClr>
          <a:schemeClr val="accent1"/>
        </a:buClr>
        <a:buFont typeface="Wingdings 2" charset="2"/>
        <a:buChar char=""/>
        <a:defRPr sz="2400" kern="1200">
          <a:solidFill>
            <a:schemeClr val="tx1"/>
          </a:solidFill>
          <a:latin typeface="+mn-lt"/>
          <a:ea typeface="+mn-ea"/>
          <a:cs typeface="+mn-cs"/>
        </a:defRPr>
      </a:lvl3pPr>
      <a:lvl4pPr marL="1371600" indent="-209550" algn="r" rtl="1" fontAlgn="base">
        <a:spcBef>
          <a:spcPct val="20000"/>
        </a:spcBef>
        <a:spcAft>
          <a:spcPct val="0"/>
        </a:spcAft>
        <a:buClr>
          <a:schemeClr val="accent1"/>
        </a:buClr>
        <a:buFont typeface="Wingdings 2" charset="2"/>
        <a:buChar char=""/>
        <a:defRPr sz="2000" kern="1200">
          <a:solidFill>
            <a:schemeClr val="tx1"/>
          </a:solidFill>
          <a:latin typeface="+mn-lt"/>
          <a:ea typeface="+mn-ea"/>
          <a:cs typeface="+mn-cs"/>
        </a:defRPr>
      </a:lvl4pPr>
      <a:lvl5pPr marL="1600200" indent="-209550" algn="r" rtl="1" fontAlgn="base">
        <a:spcBef>
          <a:spcPct val="20000"/>
        </a:spcBef>
        <a:spcAft>
          <a:spcPct val="0"/>
        </a:spcAft>
        <a:buClr>
          <a:srgbClr val="DF958B"/>
        </a:buClr>
        <a:buFont typeface="Wingdings 2" charset="2"/>
        <a:buChar char=""/>
        <a:defRPr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0.bin"/><Relationship Id="rId5" Type="http://schemas.openxmlformats.org/officeDocument/2006/relationships/image" Target="../media/image19.wmf"/><Relationship Id="rId6" Type="http://schemas.openxmlformats.org/officeDocument/2006/relationships/oleObject" Target="../embeddings/oleObject11.bin"/><Relationship Id="rId7" Type="http://schemas.openxmlformats.org/officeDocument/2006/relationships/image" Target="../media/image20.w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2.png"/><Relationship Id="rId5" Type="http://schemas.openxmlformats.org/officeDocument/2006/relationships/oleObject" Target="../embeddings/oleObject12.bin"/><Relationship Id="rId6" Type="http://schemas.openxmlformats.org/officeDocument/2006/relationships/image" Target="../media/image21.w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34.png"/><Relationship Id="rId5" Type="http://schemas.openxmlformats.org/officeDocument/2006/relationships/image" Target="../media/image44.png"/><Relationship Id="rId6" Type="http://schemas.openxmlformats.org/officeDocument/2006/relationships/oleObject" Target="../embeddings/oleObject13.bin"/><Relationship Id="rId7" Type="http://schemas.openxmlformats.org/officeDocument/2006/relationships/image" Target="../media/image41.wmf"/><Relationship Id="rId8" Type="http://schemas.openxmlformats.org/officeDocument/2006/relationships/oleObject" Target="../embeddings/oleObject14.bin"/><Relationship Id="rId9" Type="http://schemas.openxmlformats.org/officeDocument/2006/relationships/image" Target="../media/image42.wmf"/><Relationship Id="rId10" Type="http://schemas.openxmlformats.org/officeDocument/2006/relationships/oleObject" Target="../embeddings/oleObject15.bin"/><Relationship Id="rId11" Type="http://schemas.openxmlformats.org/officeDocument/2006/relationships/image" Target="../media/image43.w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1" Type="http://schemas.openxmlformats.org/officeDocument/2006/relationships/image" Target="../media/image48.png"/><Relationship Id="rId12" Type="http://schemas.openxmlformats.org/officeDocument/2006/relationships/image" Target="../media/image49.png"/><Relationship Id="rId13" Type="http://schemas.openxmlformats.org/officeDocument/2006/relationships/image" Target="../media/image50.png"/><Relationship Id="rId1" Type="http://schemas.openxmlformats.org/officeDocument/2006/relationships/vmlDrawing" Target="../drawings/vmlDrawing6.vml"/><Relationship Id="rId2" Type="http://schemas.openxmlformats.org/officeDocument/2006/relationships/slideLayout" Target="../slideLayouts/slideLayout6.xml"/><Relationship Id="rId3" Type="http://schemas.openxmlformats.org/officeDocument/2006/relationships/notesSlide" Target="../notesSlides/notesSlide14.xml"/><Relationship Id="rId4" Type="http://schemas.openxmlformats.org/officeDocument/2006/relationships/image" Target="../media/image47.png"/><Relationship Id="rId5" Type="http://schemas.openxmlformats.org/officeDocument/2006/relationships/oleObject" Target="../embeddings/oleObject16.bin"/><Relationship Id="rId6" Type="http://schemas.openxmlformats.org/officeDocument/2006/relationships/image" Target="../media/image41.wmf"/><Relationship Id="rId7" Type="http://schemas.openxmlformats.org/officeDocument/2006/relationships/oleObject" Target="../embeddings/oleObject17.bin"/><Relationship Id="rId8" Type="http://schemas.openxmlformats.org/officeDocument/2006/relationships/image" Target="../media/image45.wmf"/><Relationship Id="rId9" Type="http://schemas.openxmlformats.org/officeDocument/2006/relationships/oleObject" Target="../embeddings/oleObject18.bin"/><Relationship Id="rId10" Type="http://schemas.openxmlformats.org/officeDocument/2006/relationships/image" Target="../media/image46.wmf"/></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22.bin"/><Relationship Id="rId12" Type="http://schemas.openxmlformats.org/officeDocument/2006/relationships/image" Target="../media/image55.wmf"/><Relationship Id="rId13" Type="http://schemas.openxmlformats.org/officeDocument/2006/relationships/image" Target="../media/image57.png"/><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notesSlide" Target="../notesSlides/notesSlide16.xml"/><Relationship Id="rId4" Type="http://schemas.openxmlformats.org/officeDocument/2006/relationships/image" Target="../media/image56.png"/><Relationship Id="rId5" Type="http://schemas.openxmlformats.org/officeDocument/2006/relationships/oleObject" Target="../embeddings/oleObject19.bin"/><Relationship Id="rId6" Type="http://schemas.openxmlformats.org/officeDocument/2006/relationships/image" Target="../media/image52.wmf"/><Relationship Id="rId7" Type="http://schemas.openxmlformats.org/officeDocument/2006/relationships/oleObject" Target="../embeddings/oleObject20.bin"/><Relationship Id="rId8" Type="http://schemas.openxmlformats.org/officeDocument/2006/relationships/image" Target="../media/image53.wmf"/><Relationship Id="rId9" Type="http://schemas.openxmlformats.org/officeDocument/2006/relationships/oleObject" Target="../embeddings/oleObject21.bin"/><Relationship Id="rId10" Type="http://schemas.openxmlformats.org/officeDocument/2006/relationships/image" Target="../media/image5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8.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9.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0.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1" Type="http://schemas.openxmlformats.org/officeDocument/2006/relationships/image" Target="../media/image68.png"/><Relationship Id="rId12" Type="http://schemas.openxmlformats.org/officeDocument/2006/relationships/oleObject" Target="../embeddings/oleObject26.bin"/><Relationship Id="rId13" Type="http://schemas.openxmlformats.org/officeDocument/2006/relationships/image" Target="../media/image64.wmf"/><Relationship Id="rId14" Type="http://schemas.openxmlformats.org/officeDocument/2006/relationships/oleObject" Target="../embeddings/oleObject27.bin"/><Relationship Id="rId15" Type="http://schemas.openxmlformats.org/officeDocument/2006/relationships/image" Target="../media/image65.wmf"/><Relationship Id="rId16" Type="http://schemas.openxmlformats.org/officeDocument/2006/relationships/oleObject" Target="../embeddings/oleObject28.bin"/><Relationship Id="rId17" Type="http://schemas.openxmlformats.org/officeDocument/2006/relationships/image" Target="../media/image66.wmf"/><Relationship Id="rId18" Type="http://schemas.openxmlformats.org/officeDocument/2006/relationships/image" Target="../media/image69.png"/><Relationship Id="rId1" Type="http://schemas.openxmlformats.org/officeDocument/2006/relationships/vmlDrawing" Target="../drawings/vmlDrawing8.vml"/><Relationship Id="rId2" Type="http://schemas.openxmlformats.org/officeDocument/2006/relationships/slideLayout" Target="../slideLayouts/slideLayout6.xml"/><Relationship Id="rId3" Type="http://schemas.openxmlformats.org/officeDocument/2006/relationships/notesSlide" Target="../notesSlides/notesSlide21.xml"/><Relationship Id="rId4" Type="http://schemas.openxmlformats.org/officeDocument/2006/relationships/image" Target="../media/image67.png"/><Relationship Id="rId5" Type="http://schemas.openxmlformats.org/officeDocument/2006/relationships/oleObject" Target="../embeddings/oleObject23.bin"/><Relationship Id="rId6" Type="http://schemas.openxmlformats.org/officeDocument/2006/relationships/image" Target="../media/image61.wmf"/><Relationship Id="rId7" Type="http://schemas.openxmlformats.org/officeDocument/2006/relationships/oleObject" Target="../embeddings/oleObject24.bin"/><Relationship Id="rId8" Type="http://schemas.openxmlformats.org/officeDocument/2006/relationships/image" Target="../media/image62.wmf"/><Relationship Id="rId9" Type="http://schemas.openxmlformats.org/officeDocument/2006/relationships/oleObject" Target="../embeddings/oleObject25.bin"/><Relationship Id="rId10" Type="http://schemas.openxmlformats.org/officeDocument/2006/relationships/image" Target="../media/image63.wmf"/></Relationships>
</file>

<file path=ppt/slides/_rels/slide26.xml.rels><?xml version="1.0" encoding="UTF-8" standalone="yes"?>
<Relationships xmlns="http://schemas.openxmlformats.org/package/2006/relationships"><Relationship Id="rId9" Type="http://schemas.openxmlformats.org/officeDocument/2006/relationships/image" Target="../media/image72.wmf"/><Relationship Id="rId20" Type="http://schemas.openxmlformats.org/officeDocument/2006/relationships/image" Target="../media/image77.wmf"/><Relationship Id="rId21" Type="http://schemas.openxmlformats.org/officeDocument/2006/relationships/oleObject" Target="../embeddings/oleObject37.bin"/><Relationship Id="rId22" Type="http://schemas.openxmlformats.org/officeDocument/2006/relationships/image" Target="../media/image78.wmf"/><Relationship Id="rId23" Type="http://schemas.openxmlformats.org/officeDocument/2006/relationships/oleObject" Target="../embeddings/oleObject38.bin"/><Relationship Id="rId24" Type="http://schemas.openxmlformats.org/officeDocument/2006/relationships/image" Target="../media/image79.wmf"/><Relationship Id="rId25" Type="http://schemas.openxmlformats.org/officeDocument/2006/relationships/oleObject" Target="../embeddings/oleObject39.bin"/><Relationship Id="rId26" Type="http://schemas.openxmlformats.org/officeDocument/2006/relationships/image" Target="../media/image80.wmf"/><Relationship Id="rId10" Type="http://schemas.openxmlformats.org/officeDocument/2006/relationships/oleObject" Target="../embeddings/oleObject32.bin"/><Relationship Id="rId11" Type="http://schemas.openxmlformats.org/officeDocument/2006/relationships/image" Target="../media/image73.wmf"/><Relationship Id="rId12" Type="http://schemas.openxmlformats.org/officeDocument/2006/relationships/oleObject" Target="../embeddings/oleObject33.bin"/><Relationship Id="rId13" Type="http://schemas.openxmlformats.org/officeDocument/2006/relationships/image" Target="../media/image74.wmf"/><Relationship Id="rId14" Type="http://schemas.openxmlformats.org/officeDocument/2006/relationships/oleObject" Target="../embeddings/oleObject34.bin"/><Relationship Id="rId15" Type="http://schemas.openxmlformats.org/officeDocument/2006/relationships/image" Target="../media/image75.wmf"/><Relationship Id="rId16" Type="http://schemas.openxmlformats.org/officeDocument/2006/relationships/image" Target="../media/image81.png"/><Relationship Id="rId17" Type="http://schemas.openxmlformats.org/officeDocument/2006/relationships/oleObject" Target="../embeddings/oleObject35.bin"/><Relationship Id="rId18" Type="http://schemas.openxmlformats.org/officeDocument/2006/relationships/image" Target="../media/image76.wmf"/><Relationship Id="rId19" Type="http://schemas.openxmlformats.org/officeDocument/2006/relationships/oleObject" Target="../embeddings/oleObject36.bin"/><Relationship Id="rId1" Type="http://schemas.openxmlformats.org/officeDocument/2006/relationships/vmlDrawing" Target="../drawings/vmlDrawing9.vml"/><Relationship Id="rId2" Type="http://schemas.openxmlformats.org/officeDocument/2006/relationships/slideLayout" Target="../slideLayouts/slideLayout4.xml"/><Relationship Id="rId3" Type="http://schemas.openxmlformats.org/officeDocument/2006/relationships/notesSlide" Target="../notesSlides/notesSlide22.xml"/><Relationship Id="rId4" Type="http://schemas.openxmlformats.org/officeDocument/2006/relationships/oleObject" Target="../embeddings/oleObject29.bin"/><Relationship Id="rId5" Type="http://schemas.openxmlformats.org/officeDocument/2006/relationships/image" Target="../media/image70.wmf"/><Relationship Id="rId6" Type="http://schemas.openxmlformats.org/officeDocument/2006/relationships/oleObject" Target="../embeddings/oleObject30.bin"/><Relationship Id="rId7" Type="http://schemas.openxmlformats.org/officeDocument/2006/relationships/image" Target="../media/image71.wmf"/><Relationship Id="rId8" Type="http://schemas.openxmlformats.org/officeDocument/2006/relationships/oleObject" Target="../embeddings/oleObject31.bin"/></Relationships>
</file>

<file path=ppt/slides/_rels/slide27.xml.rels><?xml version="1.0" encoding="UTF-8" standalone="yes"?>
<Relationships xmlns="http://schemas.openxmlformats.org/package/2006/relationships"><Relationship Id="rId11" Type="http://schemas.openxmlformats.org/officeDocument/2006/relationships/image" Target="../media/image73.wmf"/><Relationship Id="rId12" Type="http://schemas.openxmlformats.org/officeDocument/2006/relationships/oleObject" Target="../embeddings/oleObject44.bin"/><Relationship Id="rId13" Type="http://schemas.openxmlformats.org/officeDocument/2006/relationships/image" Target="../media/image82.wmf"/><Relationship Id="rId14" Type="http://schemas.openxmlformats.org/officeDocument/2006/relationships/oleObject" Target="../embeddings/oleObject45.bin"/><Relationship Id="rId15" Type="http://schemas.openxmlformats.org/officeDocument/2006/relationships/image" Target="../media/image75.wmf"/><Relationship Id="rId16" Type="http://schemas.openxmlformats.org/officeDocument/2006/relationships/image" Target="../media/image84.png"/><Relationship Id="rId17" Type="http://schemas.openxmlformats.org/officeDocument/2006/relationships/oleObject" Target="../embeddings/oleObject46.bin"/><Relationship Id="rId18" Type="http://schemas.openxmlformats.org/officeDocument/2006/relationships/image" Target="../media/image83.wmf"/><Relationship Id="rId1" Type="http://schemas.openxmlformats.org/officeDocument/2006/relationships/vmlDrawing" Target="../drawings/vmlDrawing10.vml"/><Relationship Id="rId2" Type="http://schemas.openxmlformats.org/officeDocument/2006/relationships/slideLayout" Target="../slideLayouts/slideLayout4.xml"/><Relationship Id="rId3" Type="http://schemas.openxmlformats.org/officeDocument/2006/relationships/notesSlide" Target="../notesSlides/notesSlide23.xml"/><Relationship Id="rId4" Type="http://schemas.openxmlformats.org/officeDocument/2006/relationships/oleObject" Target="../embeddings/oleObject40.bin"/><Relationship Id="rId5" Type="http://schemas.openxmlformats.org/officeDocument/2006/relationships/image" Target="../media/image70.wmf"/><Relationship Id="rId6" Type="http://schemas.openxmlformats.org/officeDocument/2006/relationships/oleObject" Target="../embeddings/oleObject41.bin"/><Relationship Id="rId7" Type="http://schemas.openxmlformats.org/officeDocument/2006/relationships/image" Target="../media/image71.wmf"/><Relationship Id="rId8" Type="http://schemas.openxmlformats.org/officeDocument/2006/relationships/oleObject" Target="../embeddings/oleObject42.bin"/><Relationship Id="rId9" Type="http://schemas.openxmlformats.org/officeDocument/2006/relationships/image" Target="../media/image72.wmf"/><Relationship Id="rId10" Type="http://schemas.openxmlformats.org/officeDocument/2006/relationships/oleObject" Target="../embeddings/oleObject43.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7.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88.png"/></Relationships>
</file>

<file path=ppt/slides/_rels/slide31.xml.rels><?xml version="1.0" encoding="UTF-8" standalone="yes"?>
<Relationships xmlns="http://schemas.openxmlformats.org/package/2006/relationships"><Relationship Id="rId11" Type="http://schemas.openxmlformats.org/officeDocument/2006/relationships/oleObject" Target="../embeddings/oleObject49.bin"/><Relationship Id="rId12" Type="http://schemas.openxmlformats.org/officeDocument/2006/relationships/image" Target="../media/image91.wmf"/><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27.xml"/><Relationship Id="rId4" Type="http://schemas.openxmlformats.org/officeDocument/2006/relationships/image" Target="../media/image92.png"/><Relationship Id="rId5" Type="http://schemas.openxmlformats.org/officeDocument/2006/relationships/oleObject" Target="../embeddings/oleObject47.bin"/><Relationship Id="rId6" Type="http://schemas.openxmlformats.org/officeDocument/2006/relationships/image" Target="../media/image89.wmf"/><Relationship Id="rId7" Type="http://schemas.openxmlformats.org/officeDocument/2006/relationships/oleObject" Target="../embeddings/oleObject48.bin"/><Relationship Id="rId8" Type="http://schemas.openxmlformats.org/officeDocument/2006/relationships/image" Target="../media/image90.wmf"/><Relationship Id="rId9" Type="http://schemas.openxmlformats.org/officeDocument/2006/relationships/image" Target="../media/image93.png"/><Relationship Id="rId10" Type="http://schemas.openxmlformats.org/officeDocument/2006/relationships/image" Target="../media/image94.png"/></Relationships>
</file>

<file path=ppt/slides/_rels/slide32.xml.rels><?xml version="1.0" encoding="UTF-8" standalone="yes"?>
<Relationships xmlns="http://schemas.openxmlformats.org/package/2006/relationships"><Relationship Id="rId11" Type="http://schemas.openxmlformats.org/officeDocument/2006/relationships/oleObject" Target="../embeddings/oleObject52.bin"/><Relationship Id="rId12" Type="http://schemas.openxmlformats.org/officeDocument/2006/relationships/image" Target="../media/image97.wmf"/><Relationship Id="rId1" Type="http://schemas.openxmlformats.org/officeDocument/2006/relationships/vmlDrawing" Target="../drawings/vmlDrawing12.vml"/><Relationship Id="rId2" Type="http://schemas.openxmlformats.org/officeDocument/2006/relationships/slideLayout" Target="../slideLayouts/slideLayout6.xml"/><Relationship Id="rId3" Type="http://schemas.openxmlformats.org/officeDocument/2006/relationships/notesSlide" Target="../notesSlides/notesSlide28.xml"/><Relationship Id="rId4" Type="http://schemas.openxmlformats.org/officeDocument/2006/relationships/image" Target="../media/image98.png"/><Relationship Id="rId5" Type="http://schemas.openxmlformats.org/officeDocument/2006/relationships/oleObject" Target="../embeddings/oleObject50.bin"/><Relationship Id="rId6" Type="http://schemas.openxmlformats.org/officeDocument/2006/relationships/image" Target="../media/image95.wmf"/><Relationship Id="rId7" Type="http://schemas.openxmlformats.org/officeDocument/2006/relationships/oleObject" Target="../embeddings/oleObject51.bin"/><Relationship Id="rId8" Type="http://schemas.openxmlformats.org/officeDocument/2006/relationships/image" Target="../media/image96.wmf"/><Relationship Id="rId9" Type="http://schemas.openxmlformats.org/officeDocument/2006/relationships/image" Target="../media/image99.png"/><Relationship Id="rId10" Type="http://schemas.openxmlformats.org/officeDocument/2006/relationships/image" Target="../media/image100.png"/></Relationships>
</file>

<file path=ppt/slides/_rels/slide33.xml.rels><?xml version="1.0" encoding="UTF-8" standalone="yes"?>
<Relationships xmlns="http://schemas.openxmlformats.org/package/2006/relationships"><Relationship Id="rId11" Type="http://schemas.openxmlformats.org/officeDocument/2006/relationships/image" Target="../media/image103.wmf"/><Relationship Id="rId12" Type="http://schemas.openxmlformats.org/officeDocument/2006/relationships/oleObject" Target="../embeddings/oleObject57.bin"/><Relationship Id="rId13" Type="http://schemas.openxmlformats.org/officeDocument/2006/relationships/image" Target="../media/image104.wmf"/><Relationship Id="rId14" Type="http://schemas.openxmlformats.org/officeDocument/2006/relationships/image" Target="../media/image105.png"/><Relationship Id="rId1" Type="http://schemas.openxmlformats.org/officeDocument/2006/relationships/vmlDrawing" Target="../drawings/vmlDrawing13.vml"/><Relationship Id="rId2" Type="http://schemas.openxmlformats.org/officeDocument/2006/relationships/slideLayout" Target="../slideLayouts/slideLayout6.xml"/><Relationship Id="rId3" Type="http://schemas.openxmlformats.org/officeDocument/2006/relationships/notesSlide" Target="../notesSlides/notesSlide29.xml"/><Relationship Id="rId4" Type="http://schemas.openxmlformats.org/officeDocument/2006/relationships/oleObject" Target="../embeddings/oleObject53.bin"/><Relationship Id="rId5" Type="http://schemas.openxmlformats.org/officeDocument/2006/relationships/image" Target="../media/image101.wmf"/><Relationship Id="rId6" Type="http://schemas.openxmlformats.org/officeDocument/2006/relationships/oleObject" Target="../embeddings/oleObject54.bin"/><Relationship Id="rId7" Type="http://schemas.openxmlformats.org/officeDocument/2006/relationships/image" Target="../media/image102.wmf"/><Relationship Id="rId8" Type="http://schemas.openxmlformats.org/officeDocument/2006/relationships/oleObject" Target="../embeddings/oleObject55.bin"/><Relationship Id="rId9" Type="http://schemas.openxmlformats.org/officeDocument/2006/relationships/image" Target="../media/image96.wmf"/><Relationship Id="rId10" Type="http://schemas.openxmlformats.org/officeDocument/2006/relationships/oleObject" Target="../embeddings/oleObject56.bin"/></Relationships>
</file>

<file path=ppt/slides/_rels/slide34.xml.rels><?xml version="1.0" encoding="UTF-8" standalone="yes"?>
<Relationships xmlns="http://schemas.openxmlformats.org/package/2006/relationships"><Relationship Id="rId11" Type="http://schemas.openxmlformats.org/officeDocument/2006/relationships/image" Target="../media/image109.wmf"/><Relationship Id="rId12" Type="http://schemas.openxmlformats.org/officeDocument/2006/relationships/oleObject" Target="../embeddings/oleObject62.bin"/><Relationship Id="rId13" Type="http://schemas.openxmlformats.org/officeDocument/2006/relationships/image" Target="../media/image110.wmf"/><Relationship Id="rId1" Type="http://schemas.openxmlformats.org/officeDocument/2006/relationships/vmlDrawing" Target="../drawings/vmlDrawing14.vml"/><Relationship Id="rId2" Type="http://schemas.openxmlformats.org/officeDocument/2006/relationships/slideLayout" Target="../slideLayouts/slideLayout6.xml"/><Relationship Id="rId3" Type="http://schemas.openxmlformats.org/officeDocument/2006/relationships/notesSlide" Target="../notesSlides/notesSlide30.xml"/><Relationship Id="rId4" Type="http://schemas.openxmlformats.org/officeDocument/2006/relationships/oleObject" Target="../embeddings/oleObject58.bin"/><Relationship Id="rId5" Type="http://schemas.openxmlformats.org/officeDocument/2006/relationships/image" Target="../media/image106.wmf"/><Relationship Id="rId6" Type="http://schemas.openxmlformats.org/officeDocument/2006/relationships/oleObject" Target="../embeddings/oleObject59.bin"/><Relationship Id="rId7" Type="http://schemas.openxmlformats.org/officeDocument/2006/relationships/image" Target="../media/image107.wmf"/><Relationship Id="rId8" Type="http://schemas.openxmlformats.org/officeDocument/2006/relationships/oleObject" Target="../embeddings/oleObject60.bin"/><Relationship Id="rId9" Type="http://schemas.openxmlformats.org/officeDocument/2006/relationships/image" Target="../media/image108.wmf"/><Relationship Id="rId10" Type="http://schemas.openxmlformats.org/officeDocument/2006/relationships/oleObject" Target="../embeddings/oleObject61.bin"/></Relationships>
</file>

<file path=ppt/slides/_rels/slide35.xml.rels><?xml version="1.0" encoding="UTF-8" standalone="yes"?>
<Relationships xmlns="http://schemas.openxmlformats.org/package/2006/relationships"><Relationship Id="rId11" Type="http://schemas.openxmlformats.org/officeDocument/2006/relationships/image" Target="../media/image113.wmf"/><Relationship Id="rId12" Type="http://schemas.openxmlformats.org/officeDocument/2006/relationships/oleObject" Target="../embeddings/oleObject67.bin"/><Relationship Id="rId13" Type="http://schemas.openxmlformats.org/officeDocument/2006/relationships/image" Target="../media/image114.wmf"/><Relationship Id="rId1" Type="http://schemas.openxmlformats.org/officeDocument/2006/relationships/vmlDrawing" Target="../drawings/vmlDrawing15.vml"/><Relationship Id="rId2" Type="http://schemas.openxmlformats.org/officeDocument/2006/relationships/slideLayout" Target="../slideLayouts/slideLayout6.xml"/><Relationship Id="rId3" Type="http://schemas.openxmlformats.org/officeDocument/2006/relationships/notesSlide" Target="../notesSlides/notesSlide31.xml"/><Relationship Id="rId4" Type="http://schemas.openxmlformats.org/officeDocument/2006/relationships/oleObject" Target="../embeddings/oleObject63.bin"/><Relationship Id="rId5" Type="http://schemas.openxmlformats.org/officeDocument/2006/relationships/image" Target="../media/image111.wmf"/><Relationship Id="rId6" Type="http://schemas.openxmlformats.org/officeDocument/2006/relationships/oleObject" Target="../embeddings/oleObject64.bin"/><Relationship Id="rId7" Type="http://schemas.openxmlformats.org/officeDocument/2006/relationships/image" Target="../media/image106.wmf"/><Relationship Id="rId8" Type="http://schemas.openxmlformats.org/officeDocument/2006/relationships/oleObject" Target="../embeddings/oleObject65.bin"/><Relationship Id="rId9" Type="http://schemas.openxmlformats.org/officeDocument/2006/relationships/image" Target="../media/image112.wmf"/><Relationship Id="rId10" Type="http://schemas.openxmlformats.org/officeDocument/2006/relationships/oleObject" Target="../embeddings/oleObject66.bin"/></Relationships>
</file>

<file path=ppt/slides/_rels/slide36.xml.rels><?xml version="1.0" encoding="UTF-8" standalone="yes"?>
<Relationships xmlns="http://schemas.openxmlformats.org/package/2006/relationships"><Relationship Id="rId11" Type="http://schemas.openxmlformats.org/officeDocument/2006/relationships/image" Target="../media/image115.wmf"/><Relationship Id="rId12" Type="http://schemas.openxmlformats.org/officeDocument/2006/relationships/oleObject" Target="../embeddings/oleObject72.bin"/><Relationship Id="rId13" Type="http://schemas.openxmlformats.org/officeDocument/2006/relationships/image" Target="../media/image116.wmf"/><Relationship Id="rId1" Type="http://schemas.openxmlformats.org/officeDocument/2006/relationships/vmlDrawing" Target="../drawings/vmlDrawing16.vml"/><Relationship Id="rId2" Type="http://schemas.openxmlformats.org/officeDocument/2006/relationships/slideLayout" Target="../slideLayouts/slideLayout6.xml"/><Relationship Id="rId3" Type="http://schemas.openxmlformats.org/officeDocument/2006/relationships/notesSlide" Target="../notesSlides/notesSlide32.xml"/><Relationship Id="rId4" Type="http://schemas.openxmlformats.org/officeDocument/2006/relationships/oleObject" Target="../embeddings/oleObject68.bin"/><Relationship Id="rId5" Type="http://schemas.openxmlformats.org/officeDocument/2006/relationships/image" Target="../media/image111.wmf"/><Relationship Id="rId6" Type="http://schemas.openxmlformats.org/officeDocument/2006/relationships/oleObject" Target="../embeddings/oleObject69.bin"/><Relationship Id="rId7" Type="http://schemas.openxmlformats.org/officeDocument/2006/relationships/image" Target="../media/image106.wmf"/><Relationship Id="rId8" Type="http://schemas.openxmlformats.org/officeDocument/2006/relationships/oleObject" Target="../embeddings/oleObject70.bin"/><Relationship Id="rId9" Type="http://schemas.openxmlformats.org/officeDocument/2006/relationships/image" Target="../media/image113.wmf"/><Relationship Id="rId10" Type="http://schemas.openxmlformats.org/officeDocument/2006/relationships/oleObject" Target="../embeddings/oleObject71.bin"/></Relationships>
</file>

<file path=ppt/slides/_rels/slide37.xml.rels><?xml version="1.0" encoding="UTF-8" standalone="yes"?>
<Relationships xmlns="http://schemas.openxmlformats.org/package/2006/relationships"><Relationship Id="rId11" Type="http://schemas.openxmlformats.org/officeDocument/2006/relationships/oleObject" Target="../embeddings/oleObject76.bin"/><Relationship Id="rId12" Type="http://schemas.openxmlformats.org/officeDocument/2006/relationships/oleObject" Target="../embeddings/oleObject77.bin"/><Relationship Id="rId13" Type="http://schemas.openxmlformats.org/officeDocument/2006/relationships/oleObject" Target="../embeddings/oleObject78.bin"/><Relationship Id="rId14" Type="http://schemas.openxmlformats.org/officeDocument/2006/relationships/image" Target="../media/image120.wmf"/><Relationship Id="rId15" Type="http://schemas.openxmlformats.org/officeDocument/2006/relationships/image" Target="../media/image122.png"/><Relationship Id="rId1" Type="http://schemas.openxmlformats.org/officeDocument/2006/relationships/vmlDrawing" Target="../drawings/vmlDrawing17.vml"/><Relationship Id="rId2" Type="http://schemas.openxmlformats.org/officeDocument/2006/relationships/slideLayout" Target="../slideLayouts/slideLayout4.xml"/><Relationship Id="rId3" Type="http://schemas.openxmlformats.org/officeDocument/2006/relationships/notesSlide" Target="../notesSlides/notesSlide33.xml"/><Relationship Id="rId4" Type="http://schemas.openxmlformats.org/officeDocument/2006/relationships/oleObject" Target="../embeddings/oleObject73.bin"/><Relationship Id="rId5" Type="http://schemas.openxmlformats.org/officeDocument/2006/relationships/image" Target="../media/image117.wmf"/><Relationship Id="rId6" Type="http://schemas.openxmlformats.org/officeDocument/2006/relationships/image" Target="../media/image121.png"/><Relationship Id="rId7" Type="http://schemas.openxmlformats.org/officeDocument/2006/relationships/oleObject" Target="../embeddings/oleObject74.bin"/><Relationship Id="rId8" Type="http://schemas.openxmlformats.org/officeDocument/2006/relationships/image" Target="../media/image118.wmf"/><Relationship Id="rId9" Type="http://schemas.openxmlformats.org/officeDocument/2006/relationships/oleObject" Target="../embeddings/oleObject75.bin"/><Relationship Id="rId10" Type="http://schemas.openxmlformats.org/officeDocument/2006/relationships/image" Target="../media/image119.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3" Type="http://schemas.openxmlformats.org/officeDocument/2006/relationships/image" Target="../media/image123.png"/><Relationship Id="rId4" Type="http://schemas.openxmlformats.org/officeDocument/2006/relationships/image" Target="../media/image126.png"/><Relationship Id="rId5" Type="http://schemas.openxmlformats.org/officeDocument/2006/relationships/image" Target="../media/image127.png"/><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3" Type="http://schemas.openxmlformats.org/officeDocument/2006/relationships/image" Target="../media/image128.png"/><Relationship Id="rId4" Type="http://schemas.openxmlformats.org/officeDocument/2006/relationships/image" Target="../media/image129.png"/><Relationship Id="rId5" Type="http://schemas.openxmlformats.org/officeDocument/2006/relationships/image" Target="../media/image130.png"/><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3" Type="http://schemas.openxmlformats.org/officeDocument/2006/relationships/image" Target="../media/image131.png"/><Relationship Id="rId4" Type="http://schemas.openxmlformats.org/officeDocument/2006/relationships/image" Target="../media/image132.png"/><Relationship Id="rId5" Type="http://schemas.openxmlformats.org/officeDocument/2006/relationships/image" Target="../media/image133.png"/><Relationship Id="rId6" Type="http://schemas.openxmlformats.org/officeDocument/2006/relationships/image" Target="../media/image134.png"/><Relationship Id="rId7" Type="http://schemas.openxmlformats.org/officeDocument/2006/relationships/image" Target="../media/image135.png"/><Relationship Id="rId8" Type="http://schemas.openxmlformats.org/officeDocument/2006/relationships/image" Target="../media/image136.png"/><Relationship Id="rId9" Type="http://schemas.openxmlformats.org/officeDocument/2006/relationships/image" Target="../media/image137.png"/><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3" Type="http://schemas.openxmlformats.org/officeDocument/2006/relationships/image" Target="../media/image132.png"/><Relationship Id="rId4" Type="http://schemas.openxmlformats.org/officeDocument/2006/relationships/image" Target="../media/image133.png"/><Relationship Id="rId5" Type="http://schemas.openxmlformats.org/officeDocument/2006/relationships/image" Target="../media/image134.png"/><Relationship Id="rId6" Type="http://schemas.openxmlformats.org/officeDocument/2006/relationships/image" Target="../media/image135.png"/><Relationship Id="rId7" Type="http://schemas.openxmlformats.org/officeDocument/2006/relationships/image" Target="../media/image138.png"/><Relationship Id="rId8" Type="http://schemas.openxmlformats.org/officeDocument/2006/relationships/image" Target="../media/image139.png"/><Relationship Id="rId9" Type="http://schemas.openxmlformats.org/officeDocument/2006/relationships/image" Target="../media/image137.png"/><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1" Type="http://schemas.openxmlformats.org/officeDocument/2006/relationships/image" Target="../media/image89.wmf"/><Relationship Id="rId12" Type="http://schemas.openxmlformats.org/officeDocument/2006/relationships/oleObject" Target="../embeddings/oleObject81.bin"/><Relationship Id="rId13" Type="http://schemas.openxmlformats.org/officeDocument/2006/relationships/image" Target="../media/image141.wmf"/><Relationship Id="rId1" Type="http://schemas.openxmlformats.org/officeDocument/2006/relationships/vmlDrawing" Target="../drawings/vmlDrawing18.vml"/><Relationship Id="rId2" Type="http://schemas.openxmlformats.org/officeDocument/2006/relationships/slideLayout" Target="../slideLayouts/slideLayout6.xml"/><Relationship Id="rId3" Type="http://schemas.openxmlformats.org/officeDocument/2006/relationships/notesSlide" Target="../notesSlides/notesSlide41.xml"/><Relationship Id="rId4" Type="http://schemas.openxmlformats.org/officeDocument/2006/relationships/image" Target="../media/image142.png"/><Relationship Id="rId5" Type="http://schemas.openxmlformats.org/officeDocument/2006/relationships/image" Target="../media/image143.png"/><Relationship Id="rId6" Type="http://schemas.openxmlformats.org/officeDocument/2006/relationships/image" Target="../media/image144.png"/><Relationship Id="rId7" Type="http://schemas.openxmlformats.org/officeDocument/2006/relationships/image" Target="../media/image145.png"/><Relationship Id="rId8" Type="http://schemas.openxmlformats.org/officeDocument/2006/relationships/oleObject" Target="../embeddings/oleObject79.bin"/><Relationship Id="rId9" Type="http://schemas.openxmlformats.org/officeDocument/2006/relationships/image" Target="../media/image140.wmf"/><Relationship Id="rId10" Type="http://schemas.openxmlformats.org/officeDocument/2006/relationships/oleObject" Target="../embeddings/oleObject80.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146.png"/></Relationships>
</file>

<file path=ppt/slides/_rels/slide48.xml.rels><?xml version="1.0" encoding="UTF-8" standalone="yes"?>
<Relationships xmlns="http://schemas.openxmlformats.org/package/2006/relationships"><Relationship Id="rId3" Type="http://schemas.openxmlformats.org/officeDocument/2006/relationships/image" Target="../media/image147.png"/><Relationship Id="rId4" Type="http://schemas.openxmlformats.org/officeDocument/2006/relationships/image" Target="../media/image148.png"/><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1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50.png"/><Relationship Id="rId4" Type="http://schemas.openxmlformats.org/officeDocument/2006/relationships/image" Target="../media/image151.png"/><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3" Type="http://schemas.openxmlformats.org/officeDocument/2006/relationships/image" Target="../media/image152.png"/><Relationship Id="rId4" Type="http://schemas.openxmlformats.org/officeDocument/2006/relationships/image" Target="../media/image153.png"/><Relationship Id="rId5" Type="http://schemas.openxmlformats.org/officeDocument/2006/relationships/image" Target="../media/image154.png"/><Relationship Id="rId6" Type="http://schemas.openxmlformats.org/officeDocument/2006/relationships/image" Target="../media/image155.png"/><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156.png"/></Relationships>
</file>

<file path=ppt/slides/_rels/slide53.xml.rels><?xml version="1.0" encoding="UTF-8" standalone="yes"?>
<Relationships xmlns="http://schemas.openxmlformats.org/package/2006/relationships"><Relationship Id="rId3" Type="http://schemas.openxmlformats.org/officeDocument/2006/relationships/image" Target="../media/image157.png"/><Relationship Id="rId4" Type="http://schemas.openxmlformats.org/officeDocument/2006/relationships/image" Target="../media/image158.png"/><Relationship Id="rId5" Type="http://schemas.openxmlformats.org/officeDocument/2006/relationships/image" Target="../media/image159.png"/><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4.xml.rels><?xml version="1.0" encoding="UTF-8" standalone="yes"?>
<Relationships xmlns="http://schemas.openxmlformats.org/package/2006/relationships"><Relationship Id="rId3" Type="http://schemas.openxmlformats.org/officeDocument/2006/relationships/image" Target="../media/image160.png"/><Relationship Id="rId4" Type="http://schemas.openxmlformats.org/officeDocument/2006/relationships/image" Target="../media/image161.png"/><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3" Type="http://schemas.openxmlformats.org/officeDocument/2006/relationships/image" Target="../media/image162.png"/><Relationship Id="rId4" Type="http://schemas.openxmlformats.org/officeDocument/2006/relationships/image" Target="../media/image163.png"/><Relationship Id="rId5" Type="http://schemas.openxmlformats.org/officeDocument/2006/relationships/image" Target="../media/image164.png"/><Relationship Id="rId6" Type="http://schemas.openxmlformats.org/officeDocument/2006/relationships/image" Target="../media/image165.png"/><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3" Type="http://schemas.openxmlformats.org/officeDocument/2006/relationships/image" Target="../media/image166.png"/><Relationship Id="rId4" Type="http://schemas.openxmlformats.org/officeDocument/2006/relationships/image" Target="../media/image167.png"/><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10.wmf"/><Relationship Id="rId13" Type="http://schemas.openxmlformats.org/officeDocument/2006/relationships/oleObject" Target="../embeddings/oleObject5.bin"/><Relationship Id="rId14" Type="http://schemas.openxmlformats.org/officeDocument/2006/relationships/image" Target="../media/image11.wmf"/><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7.wmf"/><Relationship Id="rId6" Type="http://schemas.openxmlformats.org/officeDocument/2006/relationships/image" Target="../media/image12.png"/><Relationship Id="rId7" Type="http://schemas.openxmlformats.org/officeDocument/2006/relationships/oleObject" Target="../embeddings/oleObject2.bin"/><Relationship Id="rId8" Type="http://schemas.openxmlformats.org/officeDocument/2006/relationships/image" Target="../media/image8.wmf"/><Relationship Id="rId9" Type="http://schemas.openxmlformats.org/officeDocument/2006/relationships/oleObject" Target="../embeddings/oleObject3.bin"/><Relationship Id="rId10" Type="http://schemas.openxmlformats.org/officeDocument/2006/relationships/image" Target="../media/image9.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notesSlide" Target="../notesSlides/notesSlide5.xml"/><Relationship Id="rId4" Type="http://schemas.openxmlformats.org/officeDocument/2006/relationships/image" Target="../media/image16.png"/><Relationship Id="rId5" Type="http://schemas.openxmlformats.org/officeDocument/2006/relationships/oleObject" Target="../embeddings/oleObject6.bin"/><Relationship Id="rId6" Type="http://schemas.openxmlformats.org/officeDocument/2006/relationships/image" Target="../media/image13.wmf"/><Relationship Id="rId7" Type="http://schemas.openxmlformats.org/officeDocument/2006/relationships/oleObject" Target="../embeddings/oleObject7.bin"/><Relationship Id="rId8" Type="http://schemas.openxmlformats.org/officeDocument/2006/relationships/image" Target="../media/image14.wmf"/><Relationship Id="rId9" Type="http://schemas.openxmlformats.org/officeDocument/2006/relationships/oleObject" Target="../embeddings/oleObject8.bin"/><Relationship Id="rId10"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484632" indent="0" algn="l" fontAlgn="auto">
              <a:spcAft>
                <a:spcPts val="0"/>
              </a:spcAft>
              <a:defRPr/>
            </a:pPr>
            <a:r>
              <a:rPr lang="en-US" dirty="0" smtClean="0">
                <a:solidFill>
                  <a:schemeClr val="accent1">
                    <a:tint val="83000"/>
                    <a:satMod val="150000"/>
                  </a:schemeClr>
                </a:solidFill>
              </a:rPr>
              <a:t>Introduction to </a:t>
            </a:r>
            <a:br>
              <a:rPr lang="en-US" dirty="0" smtClean="0">
                <a:solidFill>
                  <a:schemeClr val="accent1">
                    <a:tint val="83000"/>
                    <a:satMod val="150000"/>
                  </a:schemeClr>
                </a:solidFill>
              </a:rPr>
            </a:br>
            <a:r>
              <a:rPr lang="en-US" u="sng" dirty="0" smtClean="0">
                <a:solidFill>
                  <a:schemeClr val="accent1">
                    <a:tint val="83000"/>
                    <a:satMod val="150000"/>
                  </a:schemeClr>
                </a:solidFill>
              </a:rPr>
              <a:t>Linear Programming (LP)</a:t>
            </a:r>
            <a:endParaRPr lang="he-IL" u="sng" dirty="0">
              <a:solidFill>
                <a:schemeClr val="accent1">
                  <a:tint val="83000"/>
                  <a:satMod val="150000"/>
                </a:schemeClr>
              </a:solidFill>
            </a:endParaRPr>
          </a:p>
        </p:txBody>
      </p:sp>
      <p:sp>
        <p:nvSpPr>
          <p:cNvPr id="3" name="Subtitle 2"/>
          <p:cNvSpPr>
            <a:spLocks noGrp="1"/>
          </p:cNvSpPr>
          <p:nvPr>
            <p:ph type="subTitle" idx="1"/>
          </p:nvPr>
        </p:nvSpPr>
        <p:spPr/>
        <p:txBody>
          <a:bodyPr>
            <a:normAutofit lnSpcReduction="10000"/>
          </a:bodyPr>
          <a:lstStyle/>
          <a:p>
            <a:pPr algn="l" fontAlgn="auto">
              <a:spcAft>
                <a:spcPts val="0"/>
              </a:spcAft>
              <a:buFont typeface="Wingdings 2"/>
              <a:buNone/>
              <a:defRPr/>
            </a:pPr>
            <a:r>
              <a:rPr lang="en-US" u="sng" dirty="0" smtClean="0"/>
              <a:t>Speaker</a:t>
            </a:r>
            <a:r>
              <a:rPr lang="en-US" dirty="0" smtClean="0"/>
              <a:t>: David </a:t>
            </a:r>
            <a:r>
              <a:rPr lang="en-US" dirty="0" err="1" smtClean="0"/>
              <a:t>Wajc</a:t>
            </a:r>
            <a:endParaRPr lang="en-US" dirty="0" smtClean="0"/>
          </a:p>
          <a:p>
            <a:pPr algn="l" fontAlgn="auto">
              <a:spcAft>
                <a:spcPts val="0"/>
              </a:spcAft>
              <a:buFont typeface="Wingdings 2"/>
              <a:buNone/>
              <a:defRPr/>
            </a:pPr>
            <a:endParaRPr lang="en-US" dirty="0" smtClean="0"/>
          </a:p>
          <a:p>
            <a:pPr algn="l" fontAlgn="auto">
              <a:spcAft>
                <a:spcPts val="0"/>
              </a:spcAft>
              <a:buFont typeface="Wingdings 2"/>
              <a:buNone/>
              <a:defRPr/>
            </a:pPr>
            <a:r>
              <a:rPr lang="en-US" u="sng" dirty="0" smtClean="0"/>
              <a:t>Talk given as part of</a:t>
            </a:r>
            <a:r>
              <a:rPr lang="en-US" dirty="0" smtClean="0"/>
              <a:t>: </a:t>
            </a:r>
            <a:r>
              <a:rPr lang="en-US" dirty="0" err="1" smtClean="0"/>
              <a:t>Technion</a:t>
            </a:r>
            <a:r>
              <a:rPr lang="en-US" dirty="0" smtClean="0"/>
              <a:t> CS Dept. Algorithms Seminar (236813)</a:t>
            </a:r>
          </a:p>
          <a:p>
            <a:pPr algn="l" fontAlgn="auto">
              <a:spcAft>
                <a:spcPts val="0"/>
              </a:spcAft>
              <a:buFont typeface="Wingdings 2"/>
              <a:buNone/>
              <a:defRPr/>
            </a:pPr>
            <a:endParaRPr lang="he-I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marL="484632" indent="0" fontAlgn="auto">
              <a:spcAft>
                <a:spcPts val="0"/>
              </a:spcAft>
              <a:defRPr/>
            </a:pPr>
            <a:r>
              <a:rPr lang="en-US" u="sng" dirty="0" smtClean="0">
                <a:solidFill>
                  <a:schemeClr val="accent1">
                    <a:tint val="83000"/>
                    <a:satMod val="150000"/>
                  </a:schemeClr>
                </a:solidFill>
              </a:rPr>
              <a:t>Talk Outline</a:t>
            </a:r>
            <a:endParaRPr lang="he-IL" u="sng" dirty="0">
              <a:solidFill>
                <a:schemeClr val="accent1">
                  <a:tint val="83000"/>
                  <a:satMod val="150000"/>
                </a:schemeClr>
              </a:solidFill>
            </a:endParaRPr>
          </a:p>
        </p:txBody>
      </p:sp>
      <p:sp>
        <p:nvSpPr>
          <p:cNvPr id="18435" name="TextBox 2"/>
          <p:cNvSpPr txBox="1">
            <a:spLocks noChangeArrowheads="1"/>
          </p:cNvSpPr>
          <p:nvPr/>
        </p:nvSpPr>
        <p:spPr bwMode="auto">
          <a:xfrm>
            <a:off x="684213" y="1773238"/>
            <a:ext cx="828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800100" indent="-34290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buFont typeface="Arial" charset="0"/>
              <a:buChar char="•"/>
            </a:pPr>
            <a:r>
              <a:rPr lang="en-US" altLang="en-US" sz="2400"/>
              <a:t> </a:t>
            </a:r>
            <a:r>
              <a:rPr lang="en-US" altLang="en-US" sz="2400" u="sng"/>
              <a:t>Introduction to Linear Programming</a:t>
            </a:r>
          </a:p>
          <a:p>
            <a:pPr lvl="1" algn="l" rtl="0">
              <a:buFont typeface="Century Gothic" charset="0"/>
              <a:buAutoNum type="arabicPeriod"/>
            </a:pPr>
            <a:r>
              <a:rPr lang="en-US" altLang="en-US" sz="2400">
                <a:solidFill>
                  <a:srgbClr val="F6640A"/>
                </a:solidFill>
              </a:rPr>
              <a:t>Problem Definition and Terminology</a:t>
            </a:r>
          </a:p>
          <a:p>
            <a:pPr lvl="1" algn="l" rtl="0">
              <a:buFont typeface="Century Gothic" charset="0"/>
              <a:buAutoNum type="arabicPeriod"/>
            </a:pPr>
            <a:r>
              <a:rPr lang="en-US" altLang="en-US" sz="2400"/>
              <a:t>Geometric Interpretation</a:t>
            </a:r>
          </a:p>
          <a:p>
            <a:pPr lvl="1" algn="l" rtl="0">
              <a:buFont typeface="Century Gothic" charset="0"/>
              <a:buAutoNum type="arabicPeriod"/>
            </a:pPr>
            <a:r>
              <a:rPr lang="en-US" altLang="en-US" sz="2400"/>
              <a:t>More Motivating Examples</a:t>
            </a:r>
          </a:p>
          <a:p>
            <a:pPr lvl="1" algn="l" rtl="0">
              <a:buFont typeface="Century Gothic" charset="0"/>
              <a:buAutoNum type="arabicPeriod"/>
            </a:pPr>
            <a:r>
              <a:rPr lang="en-US" altLang="en-US" sz="2400"/>
              <a:t>Duality</a:t>
            </a:r>
          </a:p>
          <a:p>
            <a:pPr algn="l" rtl="0"/>
            <a:endParaRPr lang="en-US" altLang="en-US" sz="2400"/>
          </a:p>
          <a:p>
            <a:pPr algn="l" rtl="0">
              <a:buFont typeface="Arial" charset="0"/>
              <a:buChar char="•"/>
            </a:pPr>
            <a:r>
              <a:rPr lang="en-US" altLang="en-US" sz="2400"/>
              <a:t> </a:t>
            </a:r>
            <a:r>
              <a:rPr lang="en-US" altLang="en-US" sz="2400" u="sng"/>
              <a:t>Integer Linear Programming</a:t>
            </a:r>
          </a:p>
          <a:p>
            <a:pPr algn="l" rtl="0">
              <a:buFont typeface="Arial" charset="0"/>
              <a:buChar char="•"/>
            </a:pPr>
            <a:endParaRPr lang="en-US" altLang="en-US" sz="2400"/>
          </a:p>
          <a:p>
            <a:pPr algn="l" rtl="0">
              <a:buFont typeface="Arial" charset="0"/>
              <a:buChar char="•"/>
            </a:pPr>
            <a:r>
              <a:rPr lang="en-US" altLang="en-US" sz="2400"/>
              <a:t> </a:t>
            </a:r>
            <a:r>
              <a:rPr lang="en-US" altLang="en-US" sz="2400" u="sng"/>
              <a:t>Rounding Fractional LP in Approximation Algorithms :</a:t>
            </a:r>
          </a:p>
          <a:p>
            <a:pPr lvl="1" algn="l" rtl="0">
              <a:buFont typeface="Century Gothic" charset="0"/>
              <a:buAutoNum type="arabicPeriod"/>
            </a:pPr>
            <a:r>
              <a:rPr lang="en-US" altLang="en-US" sz="2400"/>
              <a:t>Rounding to approximate Set Cover</a:t>
            </a:r>
          </a:p>
          <a:p>
            <a:pPr lvl="1" algn="l" rtl="0">
              <a:buFont typeface="Century Gothic" charset="0"/>
              <a:buAutoNum type="arabicPeriod"/>
            </a:pPr>
            <a:r>
              <a:rPr lang="en-US" altLang="en-US" sz="2400"/>
              <a:t>Randomized Rounding to approximate Set Cover </a:t>
            </a:r>
            <a:endParaRPr lang="he-IL" alt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2">
                <a:shade val="48000"/>
                <a:satMod val="23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grpSp>
        <p:nvGrpSpPr>
          <p:cNvPr id="15" name="Group 14"/>
          <p:cNvGrpSpPr>
            <a:grpSpLocks/>
          </p:cNvGrpSpPr>
          <p:nvPr/>
        </p:nvGrpSpPr>
        <p:grpSpPr bwMode="auto">
          <a:xfrm>
            <a:off x="7704138" y="3789363"/>
            <a:ext cx="1439862" cy="2087562"/>
            <a:chOff x="7991872" y="3645024"/>
            <a:chExt cx="1152128" cy="2088232"/>
          </a:xfrm>
        </p:grpSpPr>
        <p:sp>
          <p:nvSpPr>
            <p:cNvPr id="6" name="Down Arrow 5"/>
            <p:cNvSpPr/>
            <p:nvPr/>
          </p:nvSpPr>
          <p:spPr>
            <a:xfrm>
              <a:off x="8388194" y="4364392"/>
              <a:ext cx="360755" cy="13688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19476" name="TextBox 6"/>
            <p:cNvSpPr txBox="1">
              <a:spLocks noChangeArrowheads="1"/>
            </p:cNvSpPr>
            <p:nvPr/>
          </p:nvSpPr>
          <p:spPr bwMode="auto">
            <a:xfrm>
              <a:off x="7991872" y="3645024"/>
              <a:ext cx="1152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ctr" rtl="0"/>
              <a:r>
                <a:rPr lang="en-US" altLang="en-US" sz="2400"/>
                <a:t>Feasible </a:t>
              </a:r>
            </a:p>
            <a:p>
              <a:pPr algn="ctr" rtl="0"/>
              <a:r>
                <a:rPr lang="en-US" altLang="en-US" sz="2400"/>
                <a:t>Region</a:t>
              </a:r>
              <a:endParaRPr lang="he-IL" altLang="en-US" sz="2400"/>
            </a:p>
          </p:txBody>
        </p:sp>
      </p:grpSp>
      <p:grpSp>
        <p:nvGrpSpPr>
          <p:cNvPr id="13" name="Group 12"/>
          <p:cNvGrpSpPr>
            <a:grpSpLocks/>
          </p:cNvGrpSpPr>
          <p:nvPr/>
        </p:nvGrpSpPr>
        <p:grpSpPr bwMode="auto">
          <a:xfrm>
            <a:off x="4716463" y="3068638"/>
            <a:ext cx="3671887" cy="831850"/>
            <a:chOff x="4355976" y="2780928"/>
            <a:chExt cx="3672408" cy="830997"/>
          </a:xfrm>
        </p:grpSpPr>
        <p:sp>
          <p:nvSpPr>
            <p:cNvPr id="8" name="Left Arrow 7"/>
            <p:cNvSpPr/>
            <p:nvPr/>
          </p:nvSpPr>
          <p:spPr>
            <a:xfrm>
              <a:off x="4355976" y="2925242"/>
              <a:ext cx="1584550" cy="3599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19474" name="TextBox 8"/>
            <p:cNvSpPr txBox="1">
              <a:spLocks noChangeArrowheads="1"/>
            </p:cNvSpPr>
            <p:nvPr/>
          </p:nvSpPr>
          <p:spPr bwMode="auto">
            <a:xfrm>
              <a:off x="6012160" y="2780928"/>
              <a:ext cx="20162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ctr" rtl="0"/>
              <a:r>
                <a:rPr lang="en-US" altLang="en-US" sz="2400"/>
                <a:t>Constraint </a:t>
              </a:r>
            </a:p>
            <a:p>
              <a:pPr algn="ctr" rtl="0"/>
              <a:r>
                <a:rPr lang="en-US" altLang="en-US" sz="2400"/>
                <a:t>#1</a:t>
              </a:r>
              <a:endParaRPr lang="he-IL" altLang="en-US" sz="2400"/>
            </a:p>
          </p:txBody>
        </p:sp>
      </p:grpSp>
      <p:grpSp>
        <p:nvGrpSpPr>
          <p:cNvPr id="14" name="Group 13"/>
          <p:cNvGrpSpPr>
            <a:grpSpLocks/>
          </p:cNvGrpSpPr>
          <p:nvPr/>
        </p:nvGrpSpPr>
        <p:grpSpPr bwMode="auto">
          <a:xfrm>
            <a:off x="6516688" y="6165850"/>
            <a:ext cx="2447925" cy="830263"/>
            <a:chOff x="6516216" y="6165304"/>
            <a:chExt cx="2160240" cy="830997"/>
          </a:xfrm>
        </p:grpSpPr>
        <p:sp>
          <p:nvSpPr>
            <p:cNvPr id="19471" name="TextBox 10"/>
            <p:cNvSpPr txBox="1">
              <a:spLocks noChangeArrowheads="1"/>
            </p:cNvSpPr>
            <p:nvPr/>
          </p:nvSpPr>
          <p:spPr bwMode="auto">
            <a:xfrm>
              <a:off x="6516216" y="6165304"/>
              <a:ext cx="21602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ctr" rtl="0"/>
              <a:r>
                <a:rPr lang="en-US" altLang="en-US" sz="2400"/>
                <a:t>Constraint  #2</a:t>
              </a:r>
              <a:endParaRPr lang="he-IL" altLang="en-US" sz="2400"/>
            </a:p>
          </p:txBody>
        </p:sp>
        <p:sp>
          <p:nvSpPr>
            <p:cNvPr id="12" name="Left Arrow 11"/>
            <p:cNvSpPr/>
            <p:nvPr/>
          </p:nvSpPr>
          <p:spPr>
            <a:xfrm>
              <a:off x="6876256" y="6497385"/>
              <a:ext cx="1584457" cy="3606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grpSp>
      <p:sp>
        <p:nvSpPr>
          <p:cNvPr id="19461" name="TextBox 21"/>
          <p:cNvSpPr txBox="1">
            <a:spLocks noChangeArrowheads="1"/>
          </p:cNvSpPr>
          <p:nvPr/>
        </p:nvSpPr>
        <p:spPr bwMode="auto">
          <a:xfrm>
            <a:off x="179388" y="2089150"/>
            <a:ext cx="40322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r>
              <a:rPr lang="en-US" altLang="en-US" sz="2400" u="sng"/>
              <a:t>Consider the LP:</a:t>
            </a:r>
          </a:p>
          <a:p>
            <a:pPr algn="l" rtl="0"/>
            <a:endParaRPr lang="en-US" altLang="en-US" sz="2400" u="sng"/>
          </a:p>
          <a:p>
            <a:pPr algn="l" rtl="0"/>
            <a:endParaRPr lang="en-US" altLang="en-US"/>
          </a:p>
          <a:p>
            <a:pPr algn="l" rtl="0"/>
            <a:endParaRPr lang="en-US" altLang="en-US"/>
          </a:p>
          <a:p>
            <a:pPr algn="l" rtl="0"/>
            <a:r>
              <a:rPr lang="en-US" altLang="en-US" sz="2400"/>
              <a:t>Subject to:</a:t>
            </a:r>
          </a:p>
          <a:p>
            <a:pPr algn="l" rtl="0"/>
            <a:endParaRPr lang="en-US" altLang="en-US"/>
          </a:p>
          <a:p>
            <a:pPr algn="l" rtl="0"/>
            <a:endParaRPr lang="en-US" altLang="en-US"/>
          </a:p>
          <a:p>
            <a:pPr algn="l" rtl="0"/>
            <a:endParaRPr lang="en-US" altLang="en-US"/>
          </a:p>
          <a:p>
            <a:pPr algn="l" rtl="0"/>
            <a:endParaRPr lang="en-US" altLang="en-US"/>
          </a:p>
          <a:p>
            <a:pPr algn="l" rtl="0"/>
            <a:endParaRPr lang="en-US" altLang="en-US"/>
          </a:p>
        </p:txBody>
      </p:sp>
      <p:graphicFrame>
        <p:nvGraphicFramePr>
          <p:cNvPr id="19462" name="Object 2"/>
          <p:cNvGraphicFramePr>
            <a:graphicFrameLocks noChangeAspect="1"/>
          </p:cNvGraphicFramePr>
          <p:nvPr/>
        </p:nvGraphicFramePr>
        <p:xfrm>
          <a:off x="1157288" y="2803525"/>
          <a:ext cx="1325562" cy="625475"/>
        </p:xfrm>
        <a:graphic>
          <a:graphicData uri="http://schemas.openxmlformats.org/presentationml/2006/ole">
            <mc:AlternateContent xmlns:mc="http://schemas.openxmlformats.org/markup-compatibility/2006">
              <mc:Choice xmlns:v="urn:schemas-microsoft-com:vml" Requires="v">
                <p:oleObj spid="_x0000_s19477" name="משוואה" r:id="rId4" imgW="457200" imgH="215640" progId="Equation.3">
                  <p:embed/>
                </p:oleObj>
              </mc:Choice>
              <mc:Fallback>
                <p:oleObj name="משוואה" r:id="rId4" imgW="457200" imgH="2156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7288" y="2803525"/>
                        <a:ext cx="132556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3" name="Object 2"/>
          <p:cNvGraphicFramePr>
            <a:graphicFrameLocks noChangeAspect="1"/>
          </p:cNvGraphicFramePr>
          <p:nvPr/>
        </p:nvGraphicFramePr>
        <p:xfrm>
          <a:off x="560388" y="3832225"/>
          <a:ext cx="3836987" cy="1252538"/>
        </p:xfrm>
        <a:graphic>
          <a:graphicData uri="http://schemas.openxmlformats.org/presentationml/2006/ole">
            <mc:AlternateContent xmlns:mc="http://schemas.openxmlformats.org/markup-compatibility/2006">
              <mc:Choice xmlns:v="urn:schemas-microsoft-com:vml" Requires="v">
                <p:oleObj spid="_x0000_s19478" name="משוואה" r:id="rId6" imgW="1320480" imgH="431640" progId="Equation.3">
                  <p:embed/>
                </p:oleObj>
              </mc:Choice>
              <mc:Fallback>
                <p:oleObj name="משוואה" r:id="rId6" imgW="1320480" imgH="43164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388" y="3832225"/>
                        <a:ext cx="3836987"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5" name="Group 24"/>
          <p:cNvGrpSpPr>
            <a:grpSpLocks/>
          </p:cNvGrpSpPr>
          <p:nvPr/>
        </p:nvGrpSpPr>
        <p:grpSpPr bwMode="auto">
          <a:xfrm>
            <a:off x="4067175" y="5661025"/>
            <a:ext cx="3817938" cy="461963"/>
            <a:chOff x="4067944" y="5661248"/>
            <a:chExt cx="3816424" cy="461665"/>
          </a:xfrm>
        </p:grpSpPr>
        <p:grpSp>
          <p:nvGrpSpPr>
            <p:cNvPr id="19467" name="Group 22"/>
            <p:cNvGrpSpPr>
              <a:grpSpLocks/>
            </p:cNvGrpSpPr>
            <p:nvPr/>
          </p:nvGrpSpPr>
          <p:grpSpPr bwMode="auto">
            <a:xfrm>
              <a:off x="4067944" y="5661248"/>
              <a:ext cx="3742059" cy="461665"/>
              <a:chOff x="4042591" y="5661248"/>
              <a:chExt cx="3742059" cy="461665"/>
            </a:xfrm>
          </p:grpSpPr>
          <p:sp>
            <p:nvSpPr>
              <p:cNvPr id="20" name="Right Arrow 19"/>
              <p:cNvSpPr/>
              <p:nvPr/>
            </p:nvSpPr>
            <p:spPr>
              <a:xfrm>
                <a:off x="6272145" y="5777061"/>
                <a:ext cx="1512287" cy="215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19470" name="TextBox 20"/>
              <p:cNvSpPr txBox="1">
                <a:spLocks noChangeArrowheads="1"/>
              </p:cNvSpPr>
              <p:nvPr/>
            </p:nvSpPr>
            <p:spPr bwMode="auto">
              <a:xfrm>
                <a:off x="4042591" y="5661248"/>
                <a:ext cx="2689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r>
                  <a:rPr lang="en-US" altLang="en-US" sz="2400"/>
                  <a:t>Optimal Point</a:t>
                </a:r>
                <a:endParaRPr lang="he-IL" altLang="en-US" sz="2400"/>
              </a:p>
            </p:txBody>
          </p:sp>
        </p:grpSp>
        <p:sp>
          <p:nvSpPr>
            <p:cNvPr id="24" name="Flowchart: Connector 23"/>
            <p:cNvSpPr/>
            <p:nvPr/>
          </p:nvSpPr>
          <p:spPr>
            <a:xfrm>
              <a:off x="7812958" y="5842106"/>
              <a:ext cx="71410" cy="729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grpSp>
      <p:sp>
        <p:nvSpPr>
          <p:cNvPr id="28" name="Title 9"/>
          <p:cNvSpPr txBox="1">
            <a:spLocks/>
          </p:cNvSpPr>
          <p:nvPr/>
        </p:nvSpPr>
        <p:spPr>
          <a:xfrm>
            <a:off x="0" y="332656"/>
            <a:ext cx="9144000" cy="1399032"/>
          </a:xfrm>
          <a:prstGeom prst="rect">
            <a:avLst/>
          </a:prstGeom>
        </p:spPr>
        <p:txBody>
          <a:bodyPr anchor="ctr">
            <a:normAutofit/>
          </a:bodyPr>
          <a:lstStyle>
            <a:lvl1pPr marL="484632" algn="r" rtl="1" eaLnBrk="1" latinLnBrk="0" hangingPunct="1">
              <a:spcBef>
                <a:spcPct val="0"/>
              </a:spcBef>
              <a:buNone/>
              <a:defRPr kumimoji="0" sz="44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rtl="0" fontAlgn="auto">
              <a:spcAft>
                <a:spcPts val="0"/>
              </a:spcAft>
              <a:defRPr/>
            </a:pPr>
            <a:r>
              <a:rPr lang="en-US" u="sng" dirty="0" smtClean="0"/>
              <a:t>2-D Geometric Example</a:t>
            </a:r>
            <a:endParaRPr lang="he-IL" u="sng" dirty="0"/>
          </a:p>
        </p:txBody>
      </p:sp>
      <p:cxnSp>
        <p:nvCxnSpPr>
          <p:cNvPr id="3" name="Straight Connector 2"/>
          <p:cNvCxnSpPr/>
          <p:nvPr/>
        </p:nvCxnSpPr>
        <p:spPr>
          <a:xfrm>
            <a:off x="0" y="0"/>
            <a:ext cx="9144000" cy="685800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decel="50000" fill="hold" nodeType="clickEffect">
                                  <p:stCondLst>
                                    <p:cond delay="0"/>
                                  </p:stCondLst>
                                  <p:childTnLst>
                                    <p:animMotion origin="layout" path="M 1.38889E-6 3.33333E-6 L 1.38889E-6 -1.16551 " pathEditMode="relative" rAng="0" ptsTypes="AA">
                                      <p:cBhvr>
                                        <p:cTn id="12" dur="3500" fill="hold"/>
                                        <p:tgtEl>
                                          <p:spTgt spid="3"/>
                                        </p:tgtEl>
                                        <p:attrNameLst>
                                          <p:attrName>ppt_x</p:attrName>
                                          <p:attrName>ppt_y</p:attrName>
                                        </p:attrNameLst>
                                      </p:cBhvr>
                                      <p:rCtr x="0" y="-58264"/>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80528" y="332656"/>
            <a:ext cx="9144000" cy="1399032"/>
          </a:xfrm>
        </p:spPr>
        <p:txBody>
          <a:bodyPr/>
          <a:lstStyle/>
          <a:p>
            <a:pPr marL="484632" indent="0" algn="ctr" rtl="0" fontAlgn="auto">
              <a:spcAft>
                <a:spcPts val="0"/>
              </a:spcAft>
              <a:defRPr/>
            </a:pPr>
            <a:r>
              <a:rPr lang="en-US" sz="4400" u="sng" dirty="0" smtClean="0">
                <a:solidFill>
                  <a:schemeClr val="accent1">
                    <a:tint val="83000"/>
                    <a:satMod val="150000"/>
                  </a:schemeClr>
                </a:solidFill>
              </a:rPr>
              <a:t>LP - Geometric Interpretation:</a:t>
            </a:r>
            <a:endParaRPr lang="he-IL" u="sng" dirty="0">
              <a:solidFill>
                <a:schemeClr val="accent1">
                  <a:tint val="83000"/>
                  <a:satMod val="150000"/>
                </a:schemeClr>
              </a:solidFill>
            </a:endParaRPr>
          </a:p>
        </p:txBody>
      </p:sp>
      <p:sp>
        <p:nvSpPr>
          <p:cNvPr id="13" name="Rectangle 12"/>
          <p:cNvSpPr>
            <a:spLocks noRot="1" noChangeAspect="1" noMove="1" noResize="1" noEditPoints="1" noAdjustHandles="1" noChangeArrowheads="1" noChangeShapeType="1" noTextEdit="1"/>
          </p:cNvSpPr>
          <p:nvPr/>
        </p:nvSpPr>
        <p:spPr>
          <a:xfrm>
            <a:off x="539552" y="1452840"/>
            <a:ext cx="8424936" cy="3785652"/>
          </a:xfrm>
          <a:prstGeom prst="rect">
            <a:avLst/>
          </a:prstGeom>
          <a:blipFill rotWithShape="1">
            <a:blip r:embed="rId4"/>
            <a:stretch>
              <a:fillRect l="-1158" t="-1288"/>
            </a:stretch>
          </a:blipFill>
        </p:spPr>
        <p:txBody>
          <a:bodyPr/>
          <a:lstStyle/>
          <a:p>
            <a:r>
              <a:rPr lang="he-IL">
                <a:noFill/>
              </a:rPr>
              <a:t> </a:t>
            </a:r>
          </a:p>
        </p:txBody>
      </p:sp>
      <p:graphicFrame>
        <p:nvGraphicFramePr>
          <p:cNvPr id="14" name="Object 2"/>
          <p:cNvGraphicFramePr>
            <a:graphicFrameLocks noChangeAspect="1"/>
          </p:cNvGraphicFramePr>
          <p:nvPr/>
        </p:nvGraphicFramePr>
        <p:xfrm>
          <a:off x="3851275" y="3397250"/>
          <a:ext cx="4475163" cy="936625"/>
        </p:xfrm>
        <a:graphic>
          <a:graphicData uri="http://schemas.openxmlformats.org/presentationml/2006/ole">
            <mc:AlternateContent xmlns:mc="http://schemas.openxmlformats.org/markup-compatibility/2006">
              <mc:Choice xmlns:v="urn:schemas-microsoft-com:vml" Requires="v">
                <p:oleObj spid="_x0000_s20485" name="משוואה" r:id="rId5" imgW="1485255" imgH="355446" progId="Equation.3">
                  <p:embed/>
                </p:oleObj>
              </mc:Choice>
              <mc:Fallback>
                <p:oleObj name="משוואה" r:id="rId5" imgW="1485255" imgH="355446"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3397250"/>
                        <a:ext cx="44751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3-D Geometric Example</a:t>
            </a:r>
            <a:endParaRPr lang="he-IL" u="sng" dirty="0">
              <a:solidFill>
                <a:schemeClr val="accent1">
                  <a:tint val="83000"/>
                  <a:satMod val="150000"/>
                </a:schemeClr>
              </a:solidFill>
            </a:endParaRPr>
          </a:p>
        </p:txBody>
      </p:sp>
      <p:sp>
        <p:nvSpPr>
          <p:cNvPr id="2" name="Rectangle 1"/>
          <p:cNvSpPr/>
          <p:nvPr/>
        </p:nvSpPr>
        <p:spPr>
          <a:xfrm>
            <a:off x="5326063" y="2420938"/>
            <a:ext cx="1909762" cy="165576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dirty="0"/>
              <a:t>1</a:t>
            </a:r>
            <a:r>
              <a:rPr lang="en-US" i="1" dirty="0"/>
              <a:t>.</a:t>
            </a:r>
            <a:endParaRPr lang="he-IL" i="1" dirty="0"/>
          </a:p>
        </p:txBody>
      </p:sp>
      <p:sp>
        <p:nvSpPr>
          <p:cNvPr id="3" name="TextBox 2"/>
          <p:cNvSpPr txBox="1">
            <a:spLocks noRot="1" noChangeAspect="1" noMove="1" noResize="1" noEditPoints="1" noAdjustHandles="1" noChangeArrowheads="1" noChangeShapeType="1" noTextEdit="1"/>
          </p:cNvSpPr>
          <p:nvPr/>
        </p:nvSpPr>
        <p:spPr>
          <a:xfrm>
            <a:off x="611560" y="1325081"/>
            <a:ext cx="3384376" cy="5632311"/>
          </a:xfrm>
          <a:prstGeom prst="rect">
            <a:avLst/>
          </a:prstGeom>
          <a:blipFill rotWithShape="1">
            <a:blip r:embed="rId3"/>
            <a:stretch>
              <a:fillRect l="-2698" t="-866" b="-1515"/>
            </a:stretch>
          </a:blipFill>
        </p:spPr>
        <p:txBody>
          <a:bodyPr/>
          <a:lstStyle/>
          <a:p>
            <a:r>
              <a:rPr lang="he-IL">
                <a:noFill/>
              </a:rPr>
              <a:t> </a:t>
            </a:r>
          </a:p>
        </p:txBody>
      </p:sp>
      <p:cxnSp>
        <p:nvCxnSpPr>
          <p:cNvPr id="5" name="Straight Arrow Connector 4"/>
          <p:cNvCxnSpPr/>
          <p:nvPr/>
        </p:nvCxnSpPr>
        <p:spPr>
          <a:xfrm flipV="1">
            <a:off x="7812088" y="2565400"/>
            <a:ext cx="0" cy="15113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04025" y="4076700"/>
            <a:ext cx="1016000" cy="6397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812088" y="4076700"/>
            <a:ext cx="133191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Rot="1" noChangeAspect="1" noMove="1" noResize="1" noEditPoints="1" noAdjustHandles="1" noChangeArrowheads="1" noChangeShapeType="1" noTextEdit="1"/>
          </p:cNvSpPr>
          <p:nvPr/>
        </p:nvSpPr>
        <p:spPr>
          <a:xfrm>
            <a:off x="7596336" y="2204864"/>
            <a:ext cx="449796" cy="369332"/>
          </a:xfrm>
          <a:prstGeom prst="rect">
            <a:avLst/>
          </a:prstGeom>
          <a:blipFill rotWithShape="1">
            <a:blip r:embed="rId4"/>
            <a:stretch>
              <a:fillRect t="-8333" r="-8108" b="-26667"/>
            </a:stretch>
          </a:blipFill>
        </p:spPr>
        <p:txBody>
          <a:bodyPr/>
          <a:lstStyle/>
          <a:p>
            <a:r>
              <a:rPr lang="he-IL">
                <a:noFill/>
              </a:rPr>
              <a:t> </a:t>
            </a:r>
          </a:p>
        </p:txBody>
      </p:sp>
      <p:sp>
        <p:nvSpPr>
          <p:cNvPr id="17" name="TextBox 16"/>
          <p:cNvSpPr txBox="1">
            <a:spLocks noRot="1" noChangeAspect="1" noMove="1" noResize="1" noEditPoints="1" noAdjustHandles="1" noChangeArrowheads="1" noChangeShapeType="1" noTextEdit="1"/>
          </p:cNvSpPr>
          <p:nvPr/>
        </p:nvSpPr>
        <p:spPr>
          <a:xfrm>
            <a:off x="6660232" y="4653136"/>
            <a:ext cx="449796" cy="369332"/>
          </a:xfrm>
          <a:prstGeom prst="rect">
            <a:avLst/>
          </a:prstGeom>
          <a:blipFill rotWithShape="1">
            <a:blip r:embed="rId5"/>
            <a:stretch>
              <a:fillRect t="-8197" r="-10959" b="-24590"/>
            </a:stretch>
          </a:blipFill>
        </p:spPr>
        <p:txBody>
          <a:bodyPr/>
          <a:lstStyle/>
          <a:p>
            <a:r>
              <a:rPr lang="he-IL">
                <a:noFill/>
              </a:rPr>
              <a:t> </a:t>
            </a:r>
          </a:p>
        </p:txBody>
      </p:sp>
      <p:sp>
        <p:nvSpPr>
          <p:cNvPr id="18" name="TextBox 17"/>
          <p:cNvSpPr txBox="1">
            <a:spLocks noRot="1" noChangeAspect="1" noMove="1" noResize="1" noEditPoints="1" noAdjustHandles="1" noChangeArrowheads="1" noChangeShapeType="1" noTextEdit="1"/>
          </p:cNvSpPr>
          <p:nvPr/>
        </p:nvSpPr>
        <p:spPr>
          <a:xfrm>
            <a:off x="8730716" y="3707740"/>
            <a:ext cx="449796" cy="369332"/>
          </a:xfrm>
          <a:prstGeom prst="rect">
            <a:avLst/>
          </a:prstGeom>
          <a:blipFill rotWithShape="1">
            <a:blip r:embed="rId6"/>
            <a:stretch>
              <a:fillRect t="-8197" r="-9459" b="-24590"/>
            </a:stretch>
          </a:blipFill>
        </p:spPr>
        <p:txBody>
          <a:bodyPr/>
          <a:lstStyle/>
          <a:p>
            <a:r>
              <a:rPr lang="he-IL">
                <a:noFill/>
              </a:rPr>
              <a:t> </a:t>
            </a:r>
          </a:p>
        </p:txBody>
      </p:sp>
      <p:sp>
        <p:nvSpPr>
          <p:cNvPr id="22" name="Parallelogram 21"/>
          <p:cNvSpPr/>
          <p:nvPr/>
        </p:nvSpPr>
        <p:spPr>
          <a:xfrm>
            <a:off x="4157096" y="4077075"/>
            <a:ext cx="3079200" cy="774646"/>
          </a:xfrm>
          <a:prstGeom prst="parallelogram">
            <a:avLst>
              <a:gd name="adj" fmla="val 146184"/>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rot lat="0" lon="0" rev="0"/>
              </a:camera>
              <a:lightRig rig="threePt" dir="t"/>
            </a:scene3d>
          </a:bodyPr>
          <a:lstStyle/>
          <a:p>
            <a:pPr algn="ctr" fontAlgn="auto">
              <a:spcBef>
                <a:spcPts val="0"/>
              </a:spcBef>
              <a:spcAft>
                <a:spcPts val="0"/>
              </a:spcAft>
              <a:defRPr/>
            </a:pPr>
            <a:r>
              <a:rPr lang="en-US" i="1" dirty="0"/>
              <a:t>2.</a:t>
            </a:r>
            <a:endParaRPr lang="he-IL" i="1" dirty="0"/>
          </a:p>
        </p:txBody>
      </p:sp>
      <p:sp>
        <p:nvSpPr>
          <p:cNvPr id="25" name="Parallelogram 24"/>
          <p:cNvSpPr>
            <a:spLocks noRot="1" noChangeAspect="1" noMove="1" noResize="1" noEditPoints="1" noAdjustHandles="1" noChangeArrowheads="1" noChangeShapeType="1" noTextEdit="1"/>
          </p:cNvSpPr>
          <p:nvPr/>
        </p:nvSpPr>
        <p:spPr>
          <a:xfrm rot="19619975" flipH="1" flipV="1">
            <a:off x="3596626" y="2947256"/>
            <a:ext cx="2293409" cy="1392224"/>
          </a:xfrm>
          <a:prstGeom prst="parallelogram">
            <a:avLst>
              <a:gd name="adj" fmla="val 62650"/>
            </a:avLst>
          </a:prstGeom>
          <a:blipFill rotWithShape="1">
            <a:blip r:embed="rId7"/>
            <a:stretch>
              <a:fillRect/>
            </a:stretch>
          </a:blipFill>
          <a:ln>
            <a:solidFill>
              <a:schemeClr val="bg1"/>
            </a:solidFill>
          </a:ln>
        </p:spPr>
        <p:txBody>
          <a:bodyPr/>
          <a:lstStyle/>
          <a:p>
            <a:r>
              <a:rPr lang="he-IL">
                <a:noFill/>
              </a:rPr>
              <a:t> </a:t>
            </a:r>
          </a:p>
        </p:txBody>
      </p:sp>
      <p:sp>
        <p:nvSpPr>
          <p:cNvPr id="26" name="Rectangle 25"/>
          <p:cNvSpPr/>
          <p:nvPr/>
        </p:nvSpPr>
        <p:spPr>
          <a:xfrm>
            <a:off x="4157663" y="3213100"/>
            <a:ext cx="1909762" cy="16557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dirty="0"/>
              <a:t>4</a:t>
            </a:r>
            <a:r>
              <a:rPr lang="en-US" i="1" dirty="0"/>
              <a:t>.</a:t>
            </a:r>
            <a:endParaRPr lang="he-IL" i="1" dirty="0"/>
          </a:p>
        </p:txBody>
      </p:sp>
      <p:sp>
        <p:nvSpPr>
          <p:cNvPr id="28" name="Parallelogram 27"/>
          <p:cNvSpPr/>
          <p:nvPr/>
        </p:nvSpPr>
        <p:spPr>
          <a:xfrm rot="19619975" flipH="1" flipV="1">
            <a:off x="5504501" y="2951417"/>
            <a:ext cx="2293409" cy="1392224"/>
          </a:xfrm>
          <a:prstGeom prst="parallelogram">
            <a:avLst>
              <a:gd name="adj" fmla="val 65491"/>
            </a:avLst>
          </a:prstGeom>
          <a:solidFill>
            <a:schemeClr val="accent1">
              <a:alpha val="3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1" anchor="ctr">
            <a:scene3d>
              <a:camera prst="orthographicFront">
                <a:rot lat="0" lon="0" rev="14700000"/>
              </a:camera>
              <a:lightRig rig="threePt" dir="t"/>
            </a:scene3d>
          </a:bodyPr>
          <a:lstStyle/>
          <a:p>
            <a:pPr algn="ctr" fontAlgn="auto">
              <a:spcBef>
                <a:spcPts val="0"/>
              </a:spcBef>
              <a:spcAft>
                <a:spcPts val="0"/>
              </a:spcAft>
              <a:defRPr/>
            </a:pPr>
            <a:r>
              <a:rPr lang="en-US" sz="2000" i="1" dirty="0"/>
              <a:t>6.</a:t>
            </a:r>
            <a:endParaRPr lang="he-IL" sz="2000" i="1" dirty="0"/>
          </a:p>
        </p:txBody>
      </p:sp>
      <p:sp>
        <p:nvSpPr>
          <p:cNvPr id="29" name="Parallelogram 28"/>
          <p:cNvSpPr/>
          <p:nvPr/>
        </p:nvSpPr>
        <p:spPr>
          <a:xfrm>
            <a:off x="4138613" y="2420938"/>
            <a:ext cx="3078162" cy="774700"/>
          </a:xfrm>
          <a:prstGeom prst="parallelogram">
            <a:avLst>
              <a:gd name="adj" fmla="val 150720"/>
            </a:avLst>
          </a:prstGeom>
          <a:solidFill>
            <a:schemeClr val="accent1">
              <a:alpha val="3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i="1" dirty="0"/>
              <a:t>5.</a:t>
            </a:r>
            <a:endParaRPr lang="he-IL" i="1" dirty="0"/>
          </a:p>
        </p:txBody>
      </p:sp>
      <p:sp>
        <p:nvSpPr>
          <p:cNvPr id="32" name="Parallelogram 31"/>
          <p:cNvSpPr>
            <a:spLocks noRot="1" noChangeAspect="1" noMove="1" noResize="1" noEditPoints="1" noAdjustHandles="1" noChangeArrowheads="1" noChangeShapeType="1" noTextEdit="1"/>
          </p:cNvSpPr>
          <p:nvPr/>
        </p:nvSpPr>
        <p:spPr>
          <a:xfrm rot="4562835" flipH="1" flipV="1">
            <a:off x="2689270" y="4129614"/>
            <a:ext cx="3117388" cy="2119168"/>
          </a:xfrm>
          <a:prstGeom prst="parallelogram">
            <a:avLst>
              <a:gd name="adj" fmla="val 76235"/>
            </a:avLst>
          </a:prstGeom>
          <a:blipFill rotWithShape="1">
            <a:blip r:embed="rId8"/>
            <a:stretch>
              <a:fillRect/>
            </a:stretch>
          </a:blipFill>
          <a:ln>
            <a:solidFill>
              <a:schemeClr val="bg1"/>
            </a:solidFill>
          </a:ln>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6" presetClass="path" presetSubtype="0" accel="50000" decel="50000" fill="hold" nodeType="clickEffect">
                                  <p:stCondLst>
                                    <p:cond delay="0"/>
                                  </p:stCondLst>
                                  <p:childTnLst>
                                    <p:animMotion origin="layout" path="M -2.77778E-7 -3.7037E-6 L 0.3151 -0.34652 " pathEditMode="relative" rAng="0" ptsTypes="AA">
                                      <p:cBhvr>
                                        <p:cTn id="34" dur="2000" fill="hold"/>
                                        <p:tgtEl>
                                          <p:spTgt spid="32"/>
                                        </p:tgtEl>
                                        <p:attrNameLst>
                                          <p:attrName>ppt_x</p:attrName>
                                          <p:attrName>ppt_y</p:attrName>
                                        </p:attrNameLst>
                                      </p:cBhvr>
                                      <p:rCtr x="15747" y="-17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Higher Dimension Example?</a:t>
            </a:r>
            <a:endParaRPr lang="he-IL" u="sng" dirty="0">
              <a:solidFill>
                <a:schemeClr val="accent1">
                  <a:tint val="83000"/>
                  <a:satMod val="150000"/>
                </a:schemeClr>
              </a:solidFill>
            </a:endParaRPr>
          </a:p>
        </p:txBody>
      </p:sp>
      <p:pic>
        <p:nvPicPr>
          <p:cNvPr id="13722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076700"/>
            <a:ext cx="11525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72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9335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722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138" y="2428875"/>
            <a:ext cx="857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722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0" y="5013325"/>
            <a:ext cx="1993900" cy="12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722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8613" y="3536950"/>
            <a:ext cx="19145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25"/>
                                        </p:tgtEl>
                                        <p:attrNameLst>
                                          <p:attrName>style.visibility</p:attrName>
                                        </p:attrNameLst>
                                      </p:cBhvr>
                                      <p:to>
                                        <p:strVal val="visible"/>
                                      </p:to>
                                    </p:set>
                                  </p:childTnLst>
                                </p:cTn>
                              </p:par>
                              <p:par>
                                <p:cTn id="7" presetID="1" presetClass="entr" presetSubtype="0" fill="hold" nodeType="withEffect">
                                  <p:stCondLst>
                                    <p:cond delay="300"/>
                                  </p:stCondLst>
                                  <p:childTnLst>
                                    <p:set>
                                      <p:cBhvr>
                                        <p:cTn id="8" dur="1" fill="hold">
                                          <p:stCondLst>
                                            <p:cond delay="0"/>
                                          </p:stCondLst>
                                        </p:cTn>
                                        <p:tgtEl>
                                          <p:spTgt spid="137224"/>
                                        </p:tgtEl>
                                        <p:attrNameLst>
                                          <p:attrName>style.visibility</p:attrName>
                                        </p:attrNameLst>
                                      </p:cBhvr>
                                      <p:to>
                                        <p:strVal val="visible"/>
                                      </p:to>
                                    </p:set>
                                  </p:childTnLst>
                                </p:cTn>
                              </p:par>
                              <p:par>
                                <p:cTn id="9" presetID="1" presetClass="entr" presetSubtype="0" fill="hold" nodeType="withEffect">
                                  <p:stCondLst>
                                    <p:cond delay="600"/>
                                  </p:stCondLst>
                                  <p:childTnLst>
                                    <p:set>
                                      <p:cBhvr>
                                        <p:cTn id="10" dur="1" fill="hold">
                                          <p:stCondLst>
                                            <p:cond delay="0"/>
                                          </p:stCondLst>
                                        </p:cTn>
                                        <p:tgtEl>
                                          <p:spTgt spid="137229"/>
                                        </p:tgtEl>
                                        <p:attrNameLst>
                                          <p:attrName>style.visibility</p:attrName>
                                        </p:attrNameLst>
                                      </p:cBhvr>
                                      <p:to>
                                        <p:strVal val="visible"/>
                                      </p:to>
                                    </p:set>
                                  </p:childTnLst>
                                </p:cTn>
                              </p:par>
                              <p:par>
                                <p:cTn id="11" presetID="1" presetClass="entr" presetSubtype="0" fill="hold" nodeType="withEffect">
                                  <p:stCondLst>
                                    <p:cond delay="900"/>
                                  </p:stCondLst>
                                  <p:childTnLst>
                                    <p:set>
                                      <p:cBhvr>
                                        <p:cTn id="12" dur="1" fill="hold">
                                          <p:stCondLst>
                                            <p:cond delay="0"/>
                                          </p:stCondLst>
                                        </p:cTn>
                                        <p:tgtEl>
                                          <p:spTgt spid="137226"/>
                                        </p:tgtEl>
                                        <p:attrNameLst>
                                          <p:attrName>style.visibility</p:attrName>
                                        </p:attrNameLst>
                                      </p:cBhvr>
                                      <p:to>
                                        <p:strVal val="visible"/>
                                      </p:to>
                                    </p:set>
                                  </p:childTnLst>
                                </p:cTn>
                              </p:par>
                              <p:par>
                                <p:cTn id="13" presetID="1" presetClass="entr" presetSubtype="0" fill="hold" nodeType="withEffect">
                                  <p:stCondLst>
                                    <p:cond delay="1200"/>
                                  </p:stCondLst>
                                  <p:childTnLst>
                                    <p:set>
                                      <p:cBhvr>
                                        <p:cTn id="14" dur="1" fill="hold">
                                          <p:stCondLst>
                                            <p:cond delay="0"/>
                                          </p:stCondLst>
                                        </p:cTn>
                                        <p:tgtEl>
                                          <p:spTgt spid="137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marL="484632" indent="0" fontAlgn="auto">
              <a:spcAft>
                <a:spcPts val="0"/>
              </a:spcAft>
              <a:defRPr/>
            </a:pPr>
            <a:r>
              <a:rPr lang="en-US" u="sng" dirty="0" smtClean="0">
                <a:solidFill>
                  <a:schemeClr val="accent1">
                    <a:tint val="83000"/>
                    <a:satMod val="150000"/>
                  </a:schemeClr>
                </a:solidFill>
              </a:rPr>
              <a:t>Talk Outline</a:t>
            </a:r>
            <a:endParaRPr lang="he-IL" u="sng" dirty="0">
              <a:solidFill>
                <a:schemeClr val="accent1">
                  <a:tint val="83000"/>
                  <a:satMod val="150000"/>
                </a:schemeClr>
              </a:solidFill>
            </a:endParaRPr>
          </a:p>
        </p:txBody>
      </p:sp>
      <p:sp>
        <p:nvSpPr>
          <p:cNvPr id="23555" name="TextBox 2"/>
          <p:cNvSpPr txBox="1">
            <a:spLocks noChangeArrowheads="1"/>
          </p:cNvSpPr>
          <p:nvPr/>
        </p:nvSpPr>
        <p:spPr bwMode="auto">
          <a:xfrm>
            <a:off x="684213" y="1773238"/>
            <a:ext cx="828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800100" indent="-34290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buFont typeface="Arial" charset="0"/>
              <a:buChar char="•"/>
            </a:pPr>
            <a:r>
              <a:rPr lang="en-US" altLang="en-US" sz="2400"/>
              <a:t> </a:t>
            </a:r>
            <a:r>
              <a:rPr lang="en-US" altLang="en-US" sz="2400" u="sng"/>
              <a:t>Introduction to Linear Programming</a:t>
            </a:r>
          </a:p>
          <a:p>
            <a:pPr lvl="1" algn="l" rtl="0">
              <a:buFont typeface="Century Gothic" charset="0"/>
              <a:buAutoNum type="arabicPeriod"/>
            </a:pPr>
            <a:r>
              <a:rPr lang="en-US" altLang="en-US" sz="2400">
                <a:solidFill>
                  <a:srgbClr val="F6640A"/>
                </a:solidFill>
              </a:rPr>
              <a:t>Problem Definition and Terminology</a:t>
            </a:r>
          </a:p>
          <a:p>
            <a:pPr lvl="1" algn="l" rtl="0">
              <a:buFont typeface="Century Gothic" charset="0"/>
              <a:buAutoNum type="arabicPeriod"/>
            </a:pPr>
            <a:r>
              <a:rPr lang="en-US" altLang="en-US" sz="2400">
                <a:solidFill>
                  <a:srgbClr val="F6640A"/>
                </a:solidFill>
              </a:rPr>
              <a:t>Geometric Interpretation</a:t>
            </a:r>
          </a:p>
          <a:p>
            <a:pPr lvl="1" algn="l" rtl="0">
              <a:buFont typeface="Century Gothic" charset="0"/>
              <a:buAutoNum type="arabicPeriod"/>
            </a:pPr>
            <a:r>
              <a:rPr lang="en-US" altLang="en-US" sz="2400"/>
              <a:t>More Motivating Examples</a:t>
            </a:r>
          </a:p>
          <a:p>
            <a:pPr lvl="1" algn="l" rtl="0">
              <a:buFont typeface="Century Gothic" charset="0"/>
              <a:buAutoNum type="arabicPeriod"/>
            </a:pPr>
            <a:r>
              <a:rPr lang="en-US" altLang="en-US" sz="2400"/>
              <a:t>Duality</a:t>
            </a:r>
          </a:p>
          <a:p>
            <a:pPr algn="l" rtl="0"/>
            <a:endParaRPr lang="en-US" altLang="en-US" sz="2400"/>
          </a:p>
          <a:p>
            <a:pPr algn="l" rtl="0">
              <a:buFont typeface="Arial" charset="0"/>
              <a:buChar char="•"/>
            </a:pPr>
            <a:r>
              <a:rPr lang="en-US" altLang="en-US" sz="2400"/>
              <a:t> </a:t>
            </a:r>
            <a:r>
              <a:rPr lang="en-US" altLang="en-US" sz="2400" u="sng"/>
              <a:t>Integer Linear Programming</a:t>
            </a:r>
          </a:p>
          <a:p>
            <a:pPr algn="l" rtl="0">
              <a:buFont typeface="Arial" charset="0"/>
              <a:buChar char="•"/>
            </a:pPr>
            <a:endParaRPr lang="en-US" altLang="en-US" sz="2400"/>
          </a:p>
          <a:p>
            <a:pPr algn="l" rtl="0">
              <a:buFont typeface="Arial" charset="0"/>
              <a:buChar char="•"/>
            </a:pPr>
            <a:r>
              <a:rPr lang="en-US" altLang="en-US" sz="2400"/>
              <a:t> </a:t>
            </a:r>
            <a:r>
              <a:rPr lang="en-US" altLang="en-US" sz="2400" u="sng"/>
              <a:t>Rounding Fractional LP in Approximation Algorithms :</a:t>
            </a:r>
          </a:p>
          <a:p>
            <a:pPr lvl="1" algn="l" rtl="0">
              <a:buFont typeface="Century Gothic" charset="0"/>
              <a:buAutoNum type="arabicPeriod"/>
            </a:pPr>
            <a:r>
              <a:rPr lang="en-US" altLang="en-US" sz="2400"/>
              <a:t>Rounding to approximate Set Cover</a:t>
            </a:r>
          </a:p>
          <a:p>
            <a:pPr lvl="1" algn="l" rtl="0">
              <a:buFont typeface="Century Gothic" charset="0"/>
              <a:buAutoNum type="arabicPeriod"/>
            </a:pPr>
            <a:r>
              <a:rPr lang="en-US" altLang="en-US" sz="2400"/>
              <a:t>Randomized Rounding to approximate Set Cover </a:t>
            </a:r>
            <a:endParaRPr lang="he-IL" alt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Single Source Shortest Path (SSSP)</a:t>
            </a:r>
            <a:endParaRPr lang="he-IL" u="sng" dirty="0">
              <a:solidFill>
                <a:schemeClr val="accent1">
                  <a:tint val="83000"/>
                  <a:satMod val="150000"/>
                </a:schemeClr>
              </a:solidFill>
            </a:endParaRPr>
          </a:p>
        </p:txBody>
      </p:sp>
      <p:sp>
        <p:nvSpPr>
          <p:cNvPr id="3" name="TextBox 2"/>
          <p:cNvSpPr txBox="1">
            <a:spLocks noRot="1" noChangeAspect="1" noMove="1" noResize="1" noEditPoints="1" noAdjustHandles="1" noChangeArrowheads="1" noChangeShapeType="1" noTextEdit="1"/>
          </p:cNvSpPr>
          <p:nvPr/>
        </p:nvSpPr>
        <p:spPr>
          <a:xfrm>
            <a:off x="899592" y="1628800"/>
            <a:ext cx="7992888" cy="1200329"/>
          </a:xfrm>
          <a:prstGeom prst="rect">
            <a:avLst/>
          </a:prstGeom>
          <a:blipFill rotWithShape="1">
            <a:blip r:embed="rId3"/>
            <a:stretch>
              <a:fillRect l="-1220" t="-4061" b="-10660"/>
            </a:stretch>
          </a:blipFill>
        </p:spPr>
        <p:txBody>
          <a:bodyPr/>
          <a:lstStyle/>
          <a:p>
            <a:r>
              <a:rPr lang="he-IL">
                <a:noFill/>
              </a:rPr>
              <a:t> </a:t>
            </a:r>
          </a:p>
        </p:txBody>
      </p:sp>
      <p:grpSp>
        <p:nvGrpSpPr>
          <p:cNvPr id="11" name="Group 10"/>
          <p:cNvGrpSpPr>
            <a:grpSpLocks/>
          </p:cNvGrpSpPr>
          <p:nvPr/>
        </p:nvGrpSpPr>
        <p:grpSpPr bwMode="auto">
          <a:xfrm>
            <a:off x="1157288" y="3248025"/>
            <a:ext cx="7086600" cy="3276600"/>
            <a:chOff x="1219200" y="2895600"/>
            <a:chExt cx="7086600" cy="3276600"/>
          </a:xfrm>
        </p:grpSpPr>
        <p:sp>
          <p:nvSpPr>
            <p:cNvPr id="24581" name="Oval 3"/>
            <p:cNvSpPr>
              <a:spLocks noChangeArrowheads="1"/>
            </p:cNvSpPr>
            <p:nvPr/>
          </p:nvSpPr>
          <p:spPr bwMode="auto">
            <a:xfrm>
              <a:off x="1219200" y="4038600"/>
              <a:ext cx="990600" cy="9906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endParaRPr lang="en-US" altLang="en-US"/>
            </a:p>
          </p:txBody>
        </p:sp>
        <p:sp>
          <p:nvSpPr>
            <p:cNvPr id="24582" name="Oval 4"/>
            <p:cNvSpPr>
              <a:spLocks noChangeArrowheads="1"/>
            </p:cNvSpPr>
            <p:nvPr/>
          </p:nvSpPr>
          <p:spPr bwMode="auto">
            <a:xfrm>
              <a:off x="7315200" y="3962400"/>
              <a:ext cx="990600" cy="9906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endParaRPr lang="en-US" altLang="en-US"/>
            </a:p>
          </p:txBody>
        </p:sp>
        <p:sp>
          <p:nvSpPr>
            <p:cNvPr id="24583" name="Oval 5"/>
            <p:cNvSpPr>
              <a:spLocks noChangeArrowheads="1"/>
            </p:cNvSpPr>
            <p:nvPr/>
          </p:nvSpPr>
          <p:spPr bwMode="auto">
            <a:xfrm>
              <a:off x="5410200" y="2895600"/>
              <a:ext cx="990600" cy="9906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endParaRPr lang="en-US" altLang="en-US"/>
            </a:p>
          </p:txBody>
        </p:sp>
        <p:sp>
          <p:nvSpPr>
            <p:cNvPr id="24584" name="Oval 6"/>
            <p:cNvSpPr>
              <a:spLocks noChangeArrowheads="1"/>
            </p:cNvSpPr>
            <p:nvPr/>
          </p:nvSpPr>
          <p:spPr bwMode="auto">
            <a:xfrm>
              <a:off x="3200400" y="2895600"/>
              <a:ext cx="990600" cy="9906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endParaRPr lang="en-US" altLang="en-US"/>
            </a:p>
          </p:txBody>
        </p:sp>
        <p:sp>
          <p:nvSpPr>
            <p:cNvPr id="24585" name="Oval 7"/>
            <p:cNvSpPr>
              <a:spLocks noChangeArrowheads="1"/>
            </p:cNvSpPr>
            <p:nvPr/>
          </p:nvSpPr>
          <p:spPr bwMode="auto">
            <a:xfrm>
              <a:off x="3124200" y="5105400"/>
              <a:ext cx="990600" cy="9906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endParaRPr lang="en-US" altLang="en-US"/>
            </a:p>
          </p:txBody>
        </p:sp>
        <p:sp>
          <p:nvSpPr>
            <p:cNvPr id="24586" name="Line 8"/>
            <p:cNvSpPr>
              <a:spLocks noChangeShapeType="1"/>
            </p:cNvSpPr>
            <p:nvPr/>
          </p:nvSpPr>
          <p:spPr bwMode="auto">
            <a:xfrm flipV="1">
              <a:off x="2133600" y="3429000"/>
              <a:ext cx="1066800" cy="8382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7" name="Line 9"/>
            <p:cNvSpPr>
              <a:spLocks noChangeShapeType="1"/>
            </p:cNvSpPr>
            <p:nvPr/>
          </p:nvSpPr>
          <p:spPr bwMode="auto">
            <a:xfrm>
              <a:off x="2133600" y="4800600"/>
              <a:ext cx="1143000" cy="4572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8" name="Line 10"/>
            <p:cNvSpPr>
              <a:spLocks noChangeShapeType="1"/>
            </p:cNvSpPr>
            <p:nvPr/>
          </p:nvSpPr>
          <p:spPr bwMode="auto">
            <a:xfrm>
              <a:off x="3810000" y="3886200"/>
              <a:ext cx="0" cy="12192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9" name="Line 11"/>
            <p:cNvSpPr>
              <a:spLocks noChangeShapeType="1"/>
            </p:cNvSpPr>
            <p:nvPr/>
          </p:nvSpPr>
          <p:spPr bwMode="auto">
            <a:xfrm>
              <a:off x="5943600" y="3886200"/>
              <a:ext cx="0" cy="12192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Text Box 12"/>
            <p:cNvSpPr txBox="1">
              <a:spLocks noRot="1" noChangeAspect="1" noMove="1" noResize="1" noEditPoints="1" noAdjustHandles="1" noChangeArrowheads="1" noChangeShapeType="1" noTextEdit="1"/>
            </p:cNvSpPr>
            <p:nvPr/>
          </p:nvSpPr>
          <p:spPr bwMode="auto">
            <a:xfrm>
              <a:off x="3429000" y="5334000"/>
              <a:ext cx="396875" cy="519113"/>
            </a:xfrm>
            <a:prstGeom prst="rect">
              <a:avLst/>
            </a:prstGeom>
            <a:blipFill rotWithShape="1">
              <a:blip r:embed="rId4"/>
              <a:stretch>
                <a:fillRect/>
              </a:stretch>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he-IL">
                  <a:noFill/>
                </a:rPr>
                <a:t> </a:t>
              </a:r>
            </a:p>
          </p:txBody>
        </p:sp>
        <p:sp>
          <p:nvSpPr>
            <p:cNvPr id="24" name="Text Box 13"/>
            <p:cNvSpPr txBox="1">
              <a:spLocks noRot="1" noChangeAspect="1" noMove="1" noResize="1" noEditPoints="1" noAdjustHandles="1" noChangeArrowheads="1" noChangeShapeType="1" noTextEdit="1"/>
            </p:cNvSpPr>
            <p:nvPr/>
          </p:nvSpPr>
          <p:spPr bwMode="auto">
            <a:xfrm>
              <a:off x="1506071" y="4259075"/>
              <a:ext cx="396875" cy="519112"/>
            </a:xfrm>
            <a:prstGeom prst="rect">
              <a:avLst/>
            </a:prstGeom>
            <a:blipFill rotWithShape="1">
              <a:blip r:embed="rId5"/>
              <a:stretch>
                <a:fillRect/>
              </a:stretch>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he-IL">
                  <a:noFill/>
                </a:rPr>
                <a:t> </a:t>
              </a:r>
            </a:p>
          </p:txBody>
        </p:sp>
        <p:sp>
          <p:nvSpPr>
            <p:cNvPr id="25" name="Text Box 14"/>
            <p:cNvSpPr txBox="1">
              <a:spLocks noRot="1" noChangeAspect="1" noMove="1" noResize="1" noEditPoints="1" noAdjustHandles="1" noChangeArrowheads="1" noChangeShapeType="1" noTextEdit="1"/>
            </p:cNvSpPr>
            <p:nvPr/>
          </p:nvSpPr>
          <p:spPr bwMode="auto">
            <a:xfrm>
              <a:off x="5779809" y="5316071"/>
              <a:ext cx="396875" cy="519113"/>
            </a:xfrm>
            <a:prstGeom prst="rect">
              <a:avLst/>
            </a:prstGeom>
            <a:blipFill rotWithShape="1">
              <a:blip r:embed="rId6"/>
              <a:stretch>
                <a:fillRect/>
              </a:stretch>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he-IL">
                  <a:noFill/>
                </a:rPr>
                <a:t> </a:t>
              </a:r>
            </a:p>
          </p:txBody>
        </p:sp>
        <p:sp>
          <p:nvSpPr>
            <p:cNvPr id="26" name="Text Box 15"/>
            <p:cNvSpPr txBox="1">
              <a:spLocks noRot="1" noChangeAspect="1" noMove="1" noResize="1" noEditPoints="1" noAdjustHandles="1" noChangeArrowheads="1" noChangeShapeType="1" noTextEdit="1"/>
            </p:cNvSpPr>
            <p:nvPr/>
          </p:nvSpPr>
          <p:spPr bwMode="auto">
            <a:xfrm>
              <a:off x="5663267" y="3124200"/>
              <a:ext cx="473075" cy="519113"/>
            </a:xfrm>
            <a:prstGeom prst="rect">
              <a:avLst/>
            </a:prstGeom>
            <a:blipFill rotWithShape="1">
              <a:blip r:embed="rId7"/>
              <a:stretch>
                <a:fillRect/>
              </a:stretch>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he-IL">
                  <a:noFill/>
                </a:rPr>
                <a:t> </a:t>
              </a:r>
            </a:p>
          </p:txBody>
        </p:sp>
        <p:sp>
          <p:nvSpPr>
            <p:cNvPr id="27" name="Text Box 16"/>
            <p:cNvSpPr txBox="1">
              <a:spLocks noRot="1" noChangeAspect="1" noMove="1" noResize="1" noEditPoints="1" noAdjustHandles="1" noChangeArrowheads="1" noChangeShapeType="1" noTextEdit="1"/>
            </p:cNvSpPr>
            <p:nvPr/>
          </p:nvSpPr>
          <p:spPr bwMode="auto">
            <a:xfrm>
              <a:off x="3469342" y="3098146"/>
              <a:ext cx="473075" cy="519112"/>
            </a:xfrm>
            <a:prstGeom prst="rect">
              <a:avLst/>
            </a:prstGeom>
            <a:blipFill rotWithShape="1">
              <a:blip r:embed="rId8"/>
              <a:stretch>
                <a:fillRect/>
              </a:stretch>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he-IL">
                  <a:noFill/>
                </a:rPr>
                <a:t> </a:t>
              </a:r>
            </a:p>
          </p:txBody>
        </p:sp>
        <p:sp>
          <p:nvSpPr>
            <p:cNvPr id="24595" name="Oval 17"/>
            <p:cNvSpPr>
              <a:spLocks noChangeArrowheads="1"/>
            </p:cNvSpPr>
            <p:nvPr/>
          </p:nvSpPr>
          <p:spPr bwMode="auto">
            <a:xfrm>
              <a:off x="5486400" y="5105400"/>
              <a:ext cx="990600" cy="9906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endParaRPr lang="en-US" altLang="en-US"/>
            </a:p>
          </p:txBody>
        </p:sp>
        <p:sp>
          <p:nvSpPr>
            <p:cNvPr id="24596" name="Line 18"/>
            <p:cNvSpPr>
              <a:spLocks noChangeShapeType="1"/>
            </p:cNvSpPr>
            <p:nvPr/>
          </p:nvSpPr>
          <p:spPr bwMode="auto">
            <a:xfrm flipH="1">
              <a:off x="4114800" y="5638800"/>
              <a:ext cx="137160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Text Box 19"/>
            <p:cNvSpPr txBox="1">
              <a:spLocks noRot="1" noChangeAspect="1" noMove="1" noResize="1" noEditPoints="1" noAdjustHandles="1" noChangeArrowheads="1" noChangeShapeType="1" noTextEdit="1"/>
            </p:cNvSpPr>
            <p:nvPr/>
          </p:nvSpPr>
          <p:spPr bwMode="auto">
            <a:xfrm>
              <a:off x="7621578" y="4212928"/>
              <a:ext cx="396875" cy="519112"/>
            </a:xfrm>
            <a:prstGeom prst="rect">
              <a:avLst/>
            </a:prstGeom>
            <a:blipFill rotWithShape="1">
              <a:blip r:embed="rId9"/>
              <a:stretch>
                <a:fillRect/>
              </a:stretch>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he-IL">
                  <a:noFill/>
                </a:rPr>
                <a:t> </a:t>
              </a:r>
            </a:p>
          </p:txBody>
        </p:sp>
        <p:sp>
          <p:nvSpPr>
            <p:cNvPr id="24598" name="Line 20"/>
            <p:cNvSpPr>
              <a:spLocks noChangeShapeType="1"/>
            </p:cNvSpPr>
            <p:nvPr/>
          </p:nvSpPr>
          <p:spPr bwMode="auto">
            <a:xfrm flipH="1" flipV="1">
              <a:off x="6324600" y="3657600"/>
              <a:ext cx="990600" cy="685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9" name="Line 21"/>
            <p:cNvSpPr>
              <a:spLocks noChangeShapeType="1"/>
            </p:cNvSpPr>
            <p:nvPr/>
          </p:nvSpPr>
          <p:spPr bwMode="auto">
            <a:xfrm>
              <a:off x="4191000" y="3429000"/>
              <a:ext cx="1219200"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2"/>
            <p:cNvSpPr>
              <a:spLocks noChangeShapeType="1"/>
            </p:cNvSpPr>
            <p:nvPr/>
          </p:nvSpPr>
          <p:spPr bwMode="auto">
            <a:xfrm>
              <a:off x="3505200" y="3886200"/>
              <a:ext cx="0" cy="1219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3"/>
            <p:cNvSpPr>
              <a:spLocks noChangeShapeType="1"/>
            </p:cNvSpPr>
            <p:nvPr/>
          </p:nvSpPr>
          <p:spPr bwMode="auto">
            <a:xfrm flipH="1">
              <a:off x="6477000" y="4800600"/>
              <a:ext cx="990600" cy="6096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Text Box 24"/>
            <p:cNvSpPr txBox="1">
              <a:spLocks noChangeArrowheads="1"/>
            </p:cNvSpPr>
            <p:nvPr/>
          </p:nvSpPr>
          <p:spPr bwMode="auto">
            <a:xfrm>
              <a:off x="2057400" y="34432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16</a:t>
              </a:r>
              <a:endParaRPr lang="en-US" altLang="en-US" sz="2400" b="1"/>
            </a:p>
          </p:txBody>
        </p:sp>
        <p:sp>
          <p:nvSpPr>
            <p:cNvPr id="24603" name="Text Box 25"/>
            <p:cNvSpPr txBox="1">
              <a:spLocks noChangeArrowheads="1"/>
            </p:cNvSpPr>
            <p:nvPr/>
          </p:nvSpPr>
          <p:spPr bwMode="auto">
            <a:xfrm rot="-5337252">
              <a:off x="2940844" y="4129882"/>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10</a:t>
              </a:r>
              <a:endParaRPr lang="en-US" altLang="en-US" sz="2400" b="1"/>
            </a:p>
          </p:txBody>
        </p:sp>
        <p:sp>
          <p:nvSpPr>
            <p:cNvPr id="24604" name="Text Box 26"/>
            <p:cNvSpPr txBox="1">
              <a:spLocks noChangeArrowheads="1"/>
            </p:cNvSpPr>
            <p:nvPr/>
          </p:nvSpPr>
          <p:spPr bwMode="auto">
            <a:xfrm rot="2138034">
              <a:off x="6553200" y="34432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20</a:t>
              </a:r>
              <a:endParaRPr lang="en-US" altLang="en-US" sz="2400" b="1"/>
            </a:p>
          </p:txBody>
        </p:sp>
        <p:sp>
          <p:nvSpPr>
            <p:cNvPr id="24605" name="Text Box 27"/>
            <p:cNvSpPr txBox="1">
              <a:spLocks noChangeArrowheads="1"/>
            </p:cNvSpPr>
            <p:nvPr/>
          </p:nvSpPr>
          <p:spPr bwMode="auto">
            <a:xfrm rot="-5506879">
              <a:off x="5912644" y="4236244"/>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7</a:t>
              </a:r>
              <a:endParaRPr lang="en-US" altLang="en-US" sz="2400" b="1"/>
            </a:p>
          </p:txBody>
        </p:sp>
        <p:sp>
          <p:nvSpPr>
            <p:cNvPr id="24606" name="Text Box 28"/>
            <p:cNvSpPr txBox="1">
              <a:spLocks noChangeArrowheads="1"/>
            </p:cNvSpPr>
            <p:nvPr/>
          </p:nvSpPr>
          <p:spPr bwMode="auto">
            <a:xfrm rot="1331257">
              <a:off x="2202547" y="5002225"/>
              <a:ext cx="8055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-13</a:t>
              </a:r>
              <a:endParaRPr lang="en-US" altLang="en-US" sz="2400" b="1"/>
            </a:p>
          </p:txBody>
        </p:sp>
        <p:sp>
          <p:nvSpPr>
            <p:cNvPr id="24607" name="Text Box 29"/>
            <p:cNvSpPr txBox="1">
              <a:spLocks noChangeArrowheads="1"/>
            </p:cNvSpPr>
            <p:nvPr/>
          </p:nvSpPr>
          <p:spPr bwMode="auto">
            <a:xfrm rot="-5438353">
              <a:off x="3809207" y="420608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4</a:t>
              </a:r>
              <a:endParaRPr lang="en-US" altLang="en-US" sz="2400" b="1"/>
            </a:p>
          </p:txBody>
        </p:sp>
        <p:sp>
          <p:nvSpPr>
            <p:cNvPr id="24608" name="Text Box 30"/>
            <p:cNvSpPr txBox="1">
              <a:spLocks noChangeArrowheads="1"/>
            </p:cNvSpPr>
            <p:nvPr/>
          </p:nvSpPr>
          <p:spPr bwMode="auto">
            <a:xfrm>
              <a:off x="4267200" y="56530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14</a:t>
              </a:r>
              <a:endParaRPr lang="en-US" altLang="en-US" sz="2400" b="1"/>
            </a:p>
          </p:txBody>
        </p:sp>
        <p:sp>
          <p:nvSpPr>
            <p:cNvPr id="24609" name="Text Box 31"/>
            <p:cNvSpPr txBox="1">
              <a:spLocks noChangeArrowheads="1"/>
            </p:cNvSpPr>
            <p:nvPr/>
          </p:nvSpPr>
          <p:spPr bwMode="auto">
            <a:xfrm>
              <a:off x="4419600" y="28956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12</a:t>
              </a:r>
              <a:endParaRPr lang="en-US" altLang="en-US" sz="2400" b="1"/>
            </a:p>
          </p:txBody>
        </p:sp>
        <p:sp>
          <p:nvSpPr>
            <p:cNvPr id="24610" name="Text Box 32"/>
            <p:cNvSpPr txBox="1">
              <a:spLocks noChangeArrowheads="1"/>
            </p:cNvSpPr>
            <p:nvPr/>
          </p:nvSpPr>
          <p:spPr bwMode="auto">
            <a:xfrm rot="-1969100">
              <a:off x="6781800" y="50434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-4</a:t>
              </a:r>
              <a:endParaRPr lang="en-US" altLang="en-US" sz="2400" b="1"/>
            </a:p>
          </p:txBody>
        </p:sp>
        <p:sp>
          <p:nvSpPr>
            <p:cNvPr id="24611" name="Line 33"/>
            <p:cNvSpPr>
              <a:spLocks noChangeShapeType="1"/>
            </p:cNvSpPr>
            <p:nvPr/>
          </p:nvSpPr>
          <p:spPr bwMode="auto">
            <a:xfrm flipH="1">
              <a:off x="4114800" y="3733800"/>
              <a:ext cx="1447800" cy="16002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12" name="Text Box 34"/>
            <p:cNvSpPr txBox="1">
              <a:spLocks noChangeArrowheads="1"/>
            </p:cNvSpPr>
            <p:nvPr/>
          </p:nvSpPr>
          <p:spPr bwMode="auto">
            <a:xfrm rot="-2670467">
              <a:off x="4800600" y="44196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-9</a:t>
              </a:r>
              <a:endParaRPr lang="en-US" altLang="en-US" sz="2400" b="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Single Source Shortest Path (SSSP)</a:t>
            </a:r>
            <a:endParaRPr lang="he-IL" u="sng" dirty="0">
              <a:solidFill>
                <a:schemeClr val="accent1">
                  <a:tint val="83000"/>
                  <a:satMod val="150000"/>
                </a:schemeClr>
              </a:solidFill>
            </a:endParaRPr>
          </a:p>
        </p:txBody>
      </p:sp>
      <p:sp>
        <p:nvSpPr>
          <p:cNvPr id="3" name="TextBox 2"/>
          <p:cNvSpPr txBox="1">
            <a:spLocks noRot="1" noChangeAspect="1" noMove="1" noResize="1" noEditPoints="1" noAdjustHandles="1" noChangeArrowheads="1" noChangeShapeType="1" noTextEdit="1"/>
          </p:cNvSpPr>
          <p:nvPr/>
        </p:nvSpPr>
        <p:spPr>
          <a:xfrm>
            <a:off x="899592" y="1628800"/>
            <a:ext cx="7992888" cy="1200329"/>
          </a:xfrm>
          <a:prstGeom prst="rect">
            <a:avLst/>
          </a:prstGeom>
          <a:blipFill rotWithShape="1">
            <a:blip r:embed="rId4"/>
            <a:stretch>
              <a:fillRect l="-1220" t="-4061" b="-10660"/>
            </a:stretch>
          </a:blipFill>
        </p:spPr>
        <p:txBody>
          <a:bodyPr/>
          <a:lstStyle/>
          <a:p>
            <a:r>
              <a:rPr lang="he-IL">
                <a:noFill/>
              </a:rPr>
              <a:t> </a:t>
            </a:r>
          </a:p>
        </p:txBody>
      </p:sp>
      <p:sp>
        <p:nvSpPr>
          <p:cNvPr id="5" name="Rectangle 4"/>
          <p:cNvSpPr>
            <a:spLocks noRot="1" noChangeAspect="1" noMove="1" noResize="1" noEditPoints="1" noAdjustHandles="1" noChangeArrowheads="1" noChangeShapeType="1" noTextEdit="1"/>
          </p:cNvSpPr>
          <p:nvPr/>
        </p:nvSpPr>
        <p:spPr>
          <a:xfrm>
            <a:off x="899592" y="3831431"/>
            <a:ext cx="7848872" cy="461665"/>
          </a:xfrm>
          <a:prstGeom prst="rect">
            <a:avLst/>
          </a:prstGeom>
          <a:blipFill rotWithShape="1">
            <a:blip r:embed="rId5"/>
            <a:stretch>
              <a:fillRect l="-1243" t="-10667" b="-30667"/>
            </a:stretch>
          </a:blipFill>
        </p:spPr>
        <p:txBody>
          <a:bodyPr/>
          <a:lstStyle/>
          <a:p>
            <a:r>
              <a:rPr lang="he-IL">
                <a:noFill/>
              </a:rPr>
              <a:t> </a:t>
            </a:r>
          </a:p>
        </p:txBody>
      </p:sp>
      <p:graphicFrame>
        <p:nvGraphicFramePr>
          <p:cNvPr id="7" name="Object 2"/>
          <p:cNvGraphicFramePr>
            <a:graphicFrameLocks noChangeAspect="1"/>
          </p:cNvGraphicFramePr>
          <p:nvPr/>
        </p:nvGraphicFramePr>
        <p:xfrm>
          <a:off x="938213" y="4335463"/>
          <a:ext cx="1979612" cy="965200"/>
        </p:xfrm>
        <a:graphic>
          <a:graphicData uri="http://schemas.openxmlformats.org/presentationml/2006/ole">
            <mc:AlternateContent xmlns:mc="http://schemas.openxmlformats.org/markup-compatibility/2006">
              <mc:Choice xmlns:v="urn:schemas-microsoft-com:vml" Requires="v">
                <p:oleObj spid="_x0000_s25609" name="משוואה" r:id="rId6" imgW="660113" imgH="342751" progId="Equation.3">
                  <p:embed/>
                </p:oleObj>
              </mc:Choice>
              <mc:Fallback>
                <p:oleObj name="משוואה" r:id="rId6" imgW="660113" imgH="342751"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213" y="4335463"/>
                        <a:ext cx="197961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644" name="Object 6"/>
          <p:cNvGraphicFramePr>
            <a:graphicFrameLocks noChangeAspect="1"/>
          </p:cNvGraphicFramePr>
          <p:nvPr/>
        </p:nvGraphicFramePr>
        <p:xfrm>
          <a:off x="2932113" y="5805488"/>
          <a:ext cx="5837237" cy="688975"/>
        </p:xfrm>
        <a:graphic>
          <a:graphicData uri="http://schemas.openxmlformats.org/presentationml/2006/ole">
            <mc:AlternateContent xmlns:mc="http://schemas.openxmlformats.org/markup-compatibility/2006">
              <mc:Choice xmlns:v="urn:schemas-microsoft-com:vml" Requires="v">
                <p:oleObj spid="_x0000_s25610" name="משוואה" r:id="rId8" imgW="1815840" imgH="228600" progId="Equation.3">
                  <p:embed/>
                </p:oleObj>
              </mc:Choice>
              <mc:Fallback>
                <p:oleObj name="משוואה" r:id="rId8" imgW="1815840" imgH="2286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2113" y="5805488"/>
                        <a:ext cx="58372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645" name="Object 6"/>
          <p:cNvGraphicFramePr>
            <a:graphicFrameLocks noChangeAspect="1"/>
          </p:cNvGraphicFramePr>
          <p:nvPr/>
        </p:nvGraphicFramePr>
        <p:xfrm>
          <a:off x="946150" y="5229225"/>
          <a:ext cx="3303588" cy="690563"/>
        </p:xfrm>
        <a:graphic>
          <a:graphicData uri="http://schemas.openxmlformats.org/presentationml/2006/ole">
            <mc:AlternateContent xmlns:mc="http://schemas.openxmlformats.org/markup-compatibility/2006">
              <mc:Choice xmlns:v="urn:schemas-microsoft-com:vml" Requires="v">
                <p:oleObj spid="_x0000_s25611" name="משוואה" r:id="rId10" imgW="1028520" imgH="228600" progId="Equation.3">
                  <p:embed/>
                </p:oleObj>
              </mc:Choice>
              <mc:Fallback>
                <p:oleObj name="משוואה" r:id="rId10" imgW="1028520" imgH="2286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6150" y="5229225"/>
                        <a:ext cx="33035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itle 9"/>
          <p:cNvSpPr txBox="1">
            <a:spLocks/>
          </p:cNvSpPr>
          <p:nvPr/>
        </p:nvSpPr>
        <p:spPr>
          <a:xfrm>
            <a:off x="-108520" y="2822056"/>
            <a:ext cx="9144000" cy="1399032"/>
          </a:xfrm>
          <a:prstGeom prst="rect">
            <a:avLst/>
          </a:prstGeom>
        </p:spPr>
        <p:txBody>
          <a:bodyPr anchor="ctr">
            <a:normAutofit/>
          </a:bodyPr>
          <a:lstStyle>
            <a:lvl1pPr marL="484632" algn="l" rtl="1" eaLnBrk="1" latinLnBrk="0" hangingPunct="1">
              <a:spcBef>
                <a:spcPct val="0"/>
              </a:spcBef>
              <a:buNone/>
              <a:defRPr kumimoji="0" sz="4200" b="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rtl="0" fontAlgn="auto">
              <a:spcAft>
                <a:spcPts val="0"/>
              </a:spcAft>
              <a:defRPr/>
            </a:pPr>
            <a:r>
              <a:rPr lang="en-US" u="sng" dirty="0" smtClean="0"/>
              <a:t>LP Formulation</a:t>
            </a:r>
            <a:endParaRPr lang="he-IL"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SSSP – LP Formulation</a:t>
            </a:r>
            <a:endParaRPr lang="he-IL" u="sng" dirty="0">
              <a:solidFill>
                <a:schemeClr val="accent1">
                  <a:tint val="83000"/>
                  <a:satMod val="150000"/>
                </a:schemeClr>
              </a:solidFill>
            </a:endParaRPr>
          </a:p>
        </p:txBody>
      </p:sp>
      <p:sp>
        <p:nvSpPr>
          <p:cNvPr id="5" name="Rectangle 4"/>
          <p:cNvSpPr>
            <a:spLocks noRot="1" noChangeAspect="1" noMove="1" noResize="1" noEditPoints="1" noAdjustHandles="1" noChangeArrowheads="1" noChangeShapeType="1" noTextEdit="1"/>
          </p:cNvSpPr>
          <p:nvPr/>
        </p:nvSpPr>
        <p:spPr>
          <a:xfrm>
            <a:off x="899592" y="1340768"/>
            <a:ext cx="7848872" cy="830997"/>
          </a:xfrm>
          <a:prstGeom prst="rect">
            <a:avLst/>
          </a:prstGeom>
          <a:blipFill rotWithShape="1">
            <a:blip r:embed="rId4"/>
            <a:stretch>
              <a:fillRect l="-1243" t="-5882"/>
            </a:stretch>
          </a:blipFill>
        </p:spPr>
        <p:txBody>
          <a:bodyPr/>
          <a:lstStyle/>
          <a:p>
            <a:r>
              <a:rPr lang="he-IL">
                <a:noFill/>
              </a:rPr>
              <a:t> </a:t>
            </a:r>
          </a:p>
        </p:txBody>
      </p:sp>
      <p:graphicFrame>
        <p:nvGraphicFramePr>
          <p:cNvPr id="7" name="Object 2"/>
          <p:cNvGraphicFramePr>
            <a:graphicFrameLocks noChangeAspect="1"/>
          </p:cNvGraphicFramePr>
          <p:nvPr/>
        </p:nvGraphicFramePr>
        <p:xfrm>
          <a:off x="971550" y="1743075"/>
          <a:ext cx="1979613" cy="965200"/>
        </p:xfrm>
        <a:graphic>
          <a:graphicData uri="http://schemas.openxmlformats.org/presentationml/2006/ole">
            <mc:AlternateContent xmlns:mc="http://schemas.openxmlformats.org/markup-compatibility/2006">
              <mc:Choice xmlns:v="urn:schemas-microsoft-com:vml" Requires="v">
                <p:oleObj spid="_x0000_s26635" name="משוואה" r:id="rId5" imgW="660113" imgH="342751" progId="Equation.3">
                  <p:embed/>
                </p:oleObj>
              </mc:Choice>
              <mc:Fallback>
                <p:oleObj name="משוואה" r:id="rId5" imgW="660113" imgH="342751"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1743075"/>
                        <a:ext cx="197961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5" name="Group 14"/>
          <p:cNvGrpSpPr>
            <a:grpSpLocks/>
          </p:cNvGrpSpPr>
          <p:nvPr/>
        </p:nvGrpSpPr>
        <p:grpSpPr bwMode="auto">
          <a:xfrm>
            <a:off x="3059113" y="1827213"/>
            <a:ext cx="5838825" cy="1282700"/>
            <a:chOff x="3019860" y="2733800"/>
            <a:chExt cx="5838825" cy="1282650"/>
          </a:xfrm>
        </p:grpSpPr>
        <p:graphicFrame>
          <p:nvGraphicFramePr>
            <p:cNvPr id="26633" name="Object 6"/>
            <p:cNvGraphicFramePr>
              <a:graphicFrameLocks noChangeAspect="1"/>
            </p:cNvGraphicFramePr>
            <p:nvPr/>
          </p:nvGraphicFramePr>
          <p:xfrm>
            <a:off x="3019860" y="3327475"/>
            <a:ext cx="5838825" cy="688975"/>
          </p:xfrm>
          <a:graphic>
            <a:graphicData uri="http://schemas.openxmlformats.org/presentationml/2006/ole">
              <mc:AlternateContent xmlns:mc="http://schemas.openxmlformats.org/markup-compatibility/2006">
                <mc:Choice xmlns:v="urn:schemas-microsoft-com:vml" Requires="v">
                  <p:oleObj spid="_x0000_s26636" name="משוואה" r:id="rId7" imgW="1815840" imgH="228600" progId="Equation.3">
                    <p:embed/>
                  </p:oleObj>
                </mc:Choice>
                <mc:Fallback>
                  <p:oleObj name="משוואה" r:id="rId7" imgW="1815840" imgH="2286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9860" y="3327475"/>
                          <a:ext cx="5838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4" name="Object 6"/>
            <p:cNvGraphicFramePr>
              <a:graphicFrameLocks noChangeAspect="1"/>
            </p:cNvGraphicFramePr>
            <p:nvPr/>
          </p:nvGraphicFramePr>
          <p:xfrm>
            <a:off x="3091868" y="2733800"/>
            <a:ext cx="3303587" cy="690562"/>
          </p:xfrm>
          <a:graphic>
            <a:graphicData uri="http://schemas.openxmlformats.org/presentationml/2006/ole">
              <mc:AlternateContent xmlns:mc="http://schemas.openxmlformats.org/markup-compatibility/2006">
                <mc:Choice xmlns:v="urn:schemas-microsoft-com:vml" Requires="v">
                  <p:oleObj spid="_x0000_s26637" name="משוואה" r:id="rId9" imgW="1028520" imgH="228600" progId="Equation.3">
                    <p:embed/>
                  </p:oleObj>
                </mc:Choice>
                <mc:Fallback>
                  <p:oleObj name="משוואה" r:id="rId9" imgW="1028520" imgH="2286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1868" y="2733800"/>
                          <a:ext cx="3303587"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1" name="Rectangle 10"/>
          <p:cNvSpPr>
            <a:spLocks noRot="1" noChangeAspect="1" noMove="1" noResize="1" noEditPoints="1" noAdjustHandles="1" noChangeArrowheads="1" noChangeShapeType="1" noTextEdit="1"/>
          </p:cNvSpPr>
          <p:nvPr/>
        </p:nvSpPr>
        <p:spPr>
          <a:xfrm>
            <a:off x="467544" y="3140968"/>
            <a:ext cx="8280920" cy="1229952"/>
          </a:xfrm>
          <a:prstGeom prst="rect">
            <a:avLst/>
          </a:prstGeom>
          <a:blipFill rotWithShape="1">
            <a:blip r:embed="rId11"/>
            <a:stretch>
              <a:fillRect l="-1178" t="-3960" b="-9406"/>
            </a:stretch>
          </a:blipFill>
        </p:spPr>
        <p:txBody>
          <a:bodyPr/>
          <a:lstStyle/>
          <a:p>
            <a:r>
              <a:rPr lang="he-IL">
                <a:noFill/>
              </a:rPr>
              <a:t> </a:t>
            </a:r>
          </a:p>
        </p:txBody>
      </p:sp>
      <p:sp>
        <p:nvSpPr>
          <p:cNvPr id="13" name="Rectangle 12"/>
          <p:cNvSpPr>
            <a:spLocks noRot="1" noChangeAspect="1" noMove="1" noResize="1" noEditPoints="1" noAdjustHandles="1" noChangeArrowheads="1" noChangeShapeType="1" noTextEdit="1"/>
          </p:cNvSpPr>
          <p:nvPr/>
        </p:nvSpPr>
        <p:spPr>
          <a:xfrm>
            <a:off x="467544" y="4437112"/>
            <a:ext cx="7848872" cy="830997"/>
          </a:xfrm>
          <a:prstGeom prst="rect">
            <a:avLst/>
          </a:prstGeom>
          <a:blipFill rotWithShape="1">
            <a:blip r:embed="rId12"/>
            <a:stretch>
              <a:fillRect l="-1243" t="-5882" b="-16176"/>
            </a:stretch>
          </a:blipFill>
        </p:spPr>
        <p:txBody>
          <a:bodyPr/>
          <a:lstStyle/>
          <a:p>
            <a:r>
              <a:rPr lang="he-IL">
                <a:noFill/>
              </a:rPr>
              <a:t> </a:t>
            </a:r>
          </a:p>
        </p:txBody>
      </p:sp>
      <p:sp>
        <p:nvSpPr>
          <p:cNvPr id="14" name="Rectangle 13"/>
          <p:cNvSpPr>
            <a:spLocks noRot="1" noChangeAspect="1" noMove="1" noResize="1" noEditPoints="1" noAdjustHandles="1" noChangeArrowheads="1" noChangeShapeType="1" noTextEdit="1"/>
          </p:cNvSpPr>
          <p:nvPr/>
        </p:nvSpPr>
        <p:spPr>
          <a:xfrm>
            <a:off x="475021" y="5445224"/>
            <a:ext cx="7848872" cy="830997"/>
          </a:xfrm>
          <a:prstGeom prst="rect">
            <a:avLst/>
          </a:prstGeom>
          <a:blipFill rotWithShape="1">
            <a:blip r:embed="rId13"/>
            <a:stretch>
              <a:fillRect l="-1243" t="-5839" b="-15328"/>
            </a:stretch>
          </a:blipFill>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Maximum Flow</a:t>
            </a:r>
            <a:endParaRPr lang="he-IL" u="sng" dirty="0">
              <a:solidFill>
                <a:schemeClr val="accent1">
                  <a:tint val="83000"/>
                  <a:satMod val="150000"/>
                </a:schemeClr>
              </a:solidFill>
            </a:endParaRPr>
          </a:p>
        </p:txBody>
      </p:sp>
      <p:sp>
        <p:nvSpPr>
          <p:cNvPr id="3" name="TextBox 2"/>
          <p:cNvSpPr txBox="1">
            <a:spLocks noRot="1" noChangeAspect="1" noMove="1" noResize="1" noEditPoints="1" noAdjustHandles="1" noChangeArrowheads="1" noChangeShapeType="1" noTextEdit="1"/>
          </p:cNvSpPr>
          <p:nvPr/>
        </p:nvSpPr>
        <p:spPr>
          <a:xfrm>
            <a:off x="755576" y="1412776"/>
            <a:ext cx="7992888" cy="1569660"/>
          </a:xfrm>
          <a:prstGeom prst="rect">
            <a:avLst/>
          </a:prstGeom>
          <a:blipFill rotWithShape="1">
            <a:blip r:embed="rId3"/>
            <a:stretch>
              <a:fillRect l="-1220" t="-3113" r="-1983" b="-8171"/>
            </a:stretch>
          </a:blipFill>
        </p:spPr>
        <p:txBody>
          <a:bodyPr/>
          <a:lstStyle/>
          <a:p>
            <a:r>
              <a:rPr lang="he-IL">
                <a:noFill/>
              </a:rPr>
              <a:t> </a:t>
            </a:r>
          </a:p>
        </p:txBody>
      </p:sp>
      <p:grpSp>
        <p:nvGrpSpPr>
          <p:cNvPr id="9" name="Group 8"/>
          <p:cNvGrpSpPr>
            <a:grpSpLocks/>
          </p:cNvGrpSpPr>
          <p:nvPr/>
        </p:nvGrpSpPr>
        <p:grpSpPr bwMode="auto">
          <a:xfrm>
            <a:off x="1157288" y="3248025"/>
            <a:ext cx="7086600" cy="3276600"/>
            <a:chOff x="1219200" y="2895600"/>
            <a:chExt cx="7086600" cy="3276600"/>
          </a:xfrm>
        </p:grpSpPr>
        <p:sp>
          <p:nvSpPr>
            <p:cNvPr id="27653" name="Oval 3"/>
            <p:cNvSpPr>
              <a:spLocks noChangeArrowheads="1"/>
            </p:cNvSpPr>
            <p:nvPr/>
          </p:nvSpPr>
          <p:spPr bwMode="auto">
            <a:xfrm>
              <a:off x="1219200" y="4038600"/>
              <a:ext cx="990600" cy="9906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endParaRPr lang="en-US" altLang="en-US"/>
            </a:p>
          </p:txBody>
        </p:sp>
        <p:sp>
          <p:nvSpPr>
            <p:cNvPr id="27654" name="Oval 4"/>
            <p:cNvSpPr>
              <a:spLocks noChangeArrowheads="1"/>
            </p:cNvSpPr>
            <p:nvPr/>
          </p:nvSpPr>
          <p:spPr bwMode="auto">
            <a:xfrm>
              <a:off x="7315200" y="3962400"/>
              <a:ext cx="990600" cy="9906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endParaRPr lang="en-US" altLang="en-US"/>
            </a:p>
          </p:txBody>
        </p:sp>
        <p:sp>
          <p:nvSpPr>
            <p:cNvPr id="27655" name="Oval 5"/>
            <p:cNvSpPr>
              <a:spLocks noChangeArrowheads="1"/>
            </p:cNvSpPr>
            <p:nvPr/>
          </p:nvSpPr>
          <p:spPr bwMode="auto">
            <a:xfrm>
              <a:off x="5410200" y="2895600"/>
              <a:ext cx="990600" cy="9906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endParaRPr lang="en-US" altLang="en-US"/>
            </a:p>
          </p:txBody>
        </p:sp>
        <p:sp>
          <p:nvSpPr>
            <p:cNvPr id="27656" name="Oval 6"/>
            <p:cNvSpPr>
              <a:spLocks noChangeArrowheads="1"/>
            </p:cNvSpPr>
            <p:nvPr/>
          </p:nvSpPr>
          <p:spPr bwMode="auto">
            <a:xfrm>
              <a:off x="3200400" y="2895600"/>
              <a:ext cx="990600" cy="9906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endParaRPr lang="en-US" altLang="en-US"/>
            </a:p>
          </p:txBody>
        </p:sp>
        <p:sp>
          <p:nvSpPr>
            <p:cNvPr id="27657" name="Oval 7"/>
            <p:cNvSpPr>
              <a:spLocks noChangeArrowheads="1"/>
            </p:cNvSpPr>
            <p:nvPr/>
          </p:nvSpPr>
          <p:spPr bwMode="auto">
            <a:xfrm>
              <a:off x="3124200" y="5105400"/>
              <a:ext cx="990600" cy="9906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endParaRPr lang="en-US" altLang="en-US"/>
            </a:p>
          </p:txBody>
        </p:sp>
        <p:sp>
          <p:nvSpPr>
            <p:cNvPr id="27658" name="Line 8"/>
            <p:cNvSpPr>
              <a:spLocks noChangeShapeType="1"/>
            </p:cNvSpPr>
            <p:nvPr/>
          </p:nvSpPr>
          <p:spPr bwMode="auto">
            <a:xfrm flipV="1">
              <a:off x="2133600" y="3429000"/>
              <a:ext cx="1066800" cy="8382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9" name="Line 9"/>
            <p:cNvSpPr>
              <a:spLocks noChangeShapeType="1"/>
            </p:cNvSpPr>
            <p:nvPr/>
          </p:nvSpPr>
          <p:spPr bwMode="auto">
            <a:xfrm>
              <a:off x="2133600" y="4800600"/>
              <a:ext cx="1143000" cy="4572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0" name="Line 10"/>
            <p:cNvSpPr>
              <a:spLocks noChangeShapeType="1"/>
            </p:cNvSpPr>
            <p:nvPr/>
          </p:nvSpPr>
          <p:spPr bwMode="auto">
            <a:xfrm>
              <a:off x="3810000" y="3886200"/>
              <a:ext cx="0" cy="12192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1" name="Line 11"/>
            <p:cNvSpPr>
              <a:spLocks noChangeShapeType="1"/>
            </p:cNvSpPr>
            <p:nvPr/>
          </p:nvSpPr>
          <p:spPr bwMode="auto">
            <a:xfrm>
              <a:off x="5943600" y="3886200"/>
              <a:ext cx="0" cy="12192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Text Box 12"/>
            <p:cNvSpPr txBox="1">
              <a:spLocks noRot="1" noChangeAspect="1" noMove="1" noResize="1" noEditPoints="1" noAdjustHandles="1" noChangeArrowheads="1" noChangeShapeType="1" noTextEdit="1"/>
            </p:cNvSpPr>
            <p:nvPr/>
          </p:nvSpPr>
          <p:spPr bwMode="auto">
            <a:xfrm>
              <a:off x="3429000" y="5334000"/>
              <a:ext cx="396875" cy="519113"/>
            </a:xfrm>
            <a:prstGeom prst="rect">
              <a:avLst/>
            </a:prstGeom>
            <a:blipFill rotWithShape="1">
              <a:blip r:embed="rId4"/>
              <a:stretch>
                <a:fillRect/>
              </a:stretch>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he-IL">
                  <a:noFill/>
                </a:rPr>
                <a:t> </a:t>
              </a:r>
            </a:p>
          </p:txBody>
        </p:sp>
        <p:sp>
          <p:nvSpPr>
            <p:cNvPr id="21" name="Text Box 13"/>
            <p:cNvSpPr txBox="1">
              <a:spLocks noRot="1" noChangeAspect="1" noMove="1" noResize="1" noEditPoints="1" noAdjustHandles="1" noChangeArrowheads="1" noChangeShapeType="1" noTextEdit="1"/>
            </p:cNvSpPr>
            <p:nvPr/>
          </p:nvSpPr>
          <p:spPr bwMode="auto">
            <a:xfrm>
              <a:off x="1506071" y="4259075"/>
              <a:ext cx="396875" cy="519112"/>
            </a:xfrm>
            <a:prstGeom prst="rect">
              <a:avLst/>
            </a:prstGeom>
            <a:blipFill rotWithShape="1">
              <a:blip r:embed="rId5"/>
              <a:stretch>
                <a:fillRect/>
              </a:stretch>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he-IL">
                  <a:noFill/>
                </a:rPr>
                <a:t> </a:t>
              </a:r>
            </a:p>
          </p:txBody>
        </p:sp>
        <p:sp>
          <p:nvSpPr>
            <p:cNvPr id="22" name="Text Box 14"/>
            <p:cNvSpPr txBox="1">
              <a:spLocks noRot="1" noChangeAspect="1" noMove="1" noResize="1" noEditPoints="1" noAdjustHandles="1" noChangeArrowheads="1" noChangeShapeType="1" noTextEdit="1"/>
            </p:cNvSpPr>
            <p:nvPr/>
          </p:nvSpPr>
          <p:spPr bwMode="auto">
            <a:xfrm>
              <a:off x="5779809" y="5316071"/>
              <a:ext cx="396875" cy="519113"/>
            </a:xfrm>
            <a:prstGeom prst="rect">
              <a:avLst/>
            </a:prstGeom>
            <a:blipFill rotWithShape="1">
              <a:blip r:embed="rId6"/>
              <a:stretch>
                <a:fillRect/>
              </a:stretch>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he-IL">
                  <a:noFill/>
                </a:rPr>
                <a:t> </a:t>
              </a:r>
            </a:p>
          </p:txBody>
        </p:sp>
        <p:sp>
          <p:nvSpPr>
            <p:cNvPr id="23" name="Text Box 15"/>
            <p:cNvSpPr txBox="1">
              <a:spLocks noRot="1" noChangeAspect="1" noMove="1" noResize="1" noEditPoints="1" noAdjustHandles="1" noChangeArrowheads="1" noChangeShapeType="1" noTextEdit="1"/>
            </p:cNvSpPr>
            <p:nvPr/>
          </p:nvSpPr>
          <p:spPr bwMode="auto">
            <a:xfrm>
              <a:off x="5663267" y="3124200"/>
              <a:ext cx="473075" cy="519113"/>
            </a:xfrm>
            <a:prstGeom prst="rect">
              <a:avLst/>
            </a:prstGeom>
            <a:blipFill rotWithShape="1">
              <a:blip r:embed="rId7"/>
              <a:stretch>
                <a:fillRect/>
              </a:stretch>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he-IL">
                  <a:noFill/>
                </a:rPr>
                <a:t> </a:t>
              </a:r>
            </a:p>
          </p:txBody>
        </p:sp>
        <p:sp>
          <p:nvSpPr>
            <p:cNvPr id="24" name="Text Box 16"/>
            <p:cNvSpPr txBox="1">
              <a:spLocks noRot="1" noChangeAspect="1" noMove="1" noResize="1" noEditPoints="1" noAdjustHandles="1" noChangeArrowheads="1" noChangeShapeType="1" noTextEdit="1"/>
            </p:cNvSpPr>
            <p:nvPr/>
          </p:nvSpPr>
          <p:spPr bwMode="auto">
            <a:xfrm>
              <a:off x="3469342" y="3098146"/>
              <a:ext cx="473075" cy="519112"/>
            </a:xfrm>
            <a:prstGeom prst="rect">
              <a:avLst/>
            </a:prstGeom>
            <a:blipFill rotWithShape="1">
              <a:blip r:embed="rId8"/>
              <a:stretch>
                <a:fillRect/>
              </a:stretch>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he-IL">
                  <a:noFill/>
                </a:rPr>
                <a:t> </a:t>
              </a:r>
            </a:p>
          </p:txBody>
        </p:sp>
        <p:sp>
          <p:nvSpPr>
            <p:cNvPr id="27667" name="Oval 17"/>
            <p:cNvSpPr>
              <a:spLocks noChangeArrowheads="1"/>
            </p:cNvSpPr>
            <p:nvPr/>
          </p:nvSpPr>
          <p:spPr bwMode="auto">
            <a:xfrm>
              <a:off x="5486400" y="5105400"/>
              <a:ext cx="990600" cy="9906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endParaRPr lang="en-US" altLang="en-US"/>
            </a:p>
          </p:txBody>
        </p:sp>
        <p:sp>
          <p:nvSpPr>
            <p:cNvPr id="27668" name="Line 18"/>
            <p:cNvSpPr>
              <a:spLocks noChangeShapeType="1"/>
            </p:cNvSpPr>
            <p:nvPr/>
          </p:nvSpPr>
          <p:spPr bwMode="auto">
            <a:xfrm flipH="1">
              <a:off x="4114800" y="5638800"/>
              <a:ext cx="137160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Text Box 19"/>
            <p:cNvSpPr txBox="1">
              <a:spLocks noRot="1" noChangeAspect="1" noMove="1" noResize="1" noEditPoints="1" noAdjustHandles="1" noChangeArrowheads="1" noChangeShapeType="1" noTextEdit="1"/>
            </p:cNvSpPr>
            <p:nvPr/>
          </p:nvSpPr>
          <p:spPr bwMode="auto">
            <a:xfrm>
              <a:off x="7621578" y="4212928"/>
              <a:ext cx="396875" cy="519112"/>
            </a:xfrm>
            <a:prstGeom prst="rect">
              <a:avLst/>
            </a:prstGeom>
            <a:blipFill rotWithShape="1">
              <a:blip r:embed="rId9"/>
              <a:stretch>
                <a:fillRect/>
              </a:stretch>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he-IL">
                  <a:noFill/>
                </a:rPr>
                <a:t> </a:t>
              </a:r>
            </a:p>
          </p:txBody>
        </p:sp>
        <p:sp>
          <p:nvSpPr>
            <p:cNvPr id="27670" name="Line 20"/>
            <p:cNvSpPr>
              <a:spLocks noChangeShapeType="1"/>
            </p:cNvSpPr>
            <p:nvPr/>
          </p:nvSpPr>
          <p:spPr bwMode="auto">
            <a:xfrm flipH="1" flipV="1">
              <a:off x="6324600" y="3657600"/>
              <a:ext cx="990600" cy="685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1" name="Line 21"/>
            <p:cNvSpPr>
              <a:spLocks noChangeShapeType="1"/>
            </p:cNvSpPr>
            <p:nvPr/>
          </p:nvSpPr>
          <p:spPr bwMode="auto">
            <a:xfrm>
              <a:off x="4191000" y="3429000"/>
              <a:ext cx="1219200"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72" name="Line 22"/>
            <p:cNvSpPr>
              <a:spLocks noChangeShapeType="1"/>
            </p:cNvSpPr>
            <p:nvPr/>
          </p:nvSpPr>
          <p:spPr bwMode="auto">
            <a:xfrm>
              <a:off x="3505200" y="3886200"/>
              <a:ext cx="0" cy="1219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73" name="Line 23"/>
            <p:cNvSpPr>
              <a:spLocks noChangeShapeType="1"/>
            </p:cNvSpPr>
            <p:nvPr/>
          </p:nvSpPr>
          <p:spPr bwMode="auto">
            <a:xfrm flipH="1">
              <a:off x="6477000" y="4800600"/>
              <a:ext cx="990600" cy="6096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4" name="Text Box 24"/>
            <p:cNvSpPr txBox="1">
              <a:spLocks noChangeArrowheads="1"/>
            </p:cNvSpPr>
            <p:nvPr/>
          </p:nvSpPr>
          <p:spPr bwMode="auto">
            <a:xfrm>
              <a:off x="2057400" y="34432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16</a:t>
              </a:r>
              <a:endParaRPr lang="en-US" altLang="en-US" sz="2400" b="1"/>
            </a:p>
          </p:txBody>
        </p:sp>
        <p:sp>
          <p:nvSpPr>
            <p:cNvPr id="27675" name="Text Box 25"/>
            <p:cNvSpPr txBox="1">
              <a:spLocks noChangeArrowheads="1"/>
            </p:cNvSpPr>
            <p:nvPr/>
          </p:nvSpPr>
          <p:spPr bwMode="auto">
            <a:xfrm rot="-5337252">
              <a:off x="2940844" y="4129882"/>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10</a:t>
              </a:r>
              <a:endParaRPr lang="en-US" altLang="en-US" sz="2400" b="1"/>
            </a:p>
          </p:txBody>
        </p:sp>
        <p:sp>
          <p:nvSpPr>
            <p:cNvPr id="27676" name="Text Box 26"/>
            <p:cNvSpPr txBox="1">
              <a:spLocks noChangeArrowheads="1"/>
            </p:cNvSpPr>
            <p:nvPr/>
          </p:nvSpPr>
          <p:spPr bwMode="auto">
            <a:xfrm rot="2138034">
              <a:off x="6553200" y="34432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20</a:t>
              </a:r>
              <a:endParaRPr lang="en-US" altLang="en-US" sz="2400" b="1"/>
            </a:p>
          </p:txBody>
        </p:sp>
        <p:sp>
          <p:nvSpPr>
            <p:cNvPr id="27677" name="Text Box 27"/>
            <p:cNvSpPr txBox="1">
              <a:spLocks noChangeArrowheads="1"/>
            </p:cNvSpPr>
            <p:nvPr/>
          </p:nvSpPr>
          <p:spPr bwMode="auto">
            <a:xfrm rot="-5506879">
              <a:off x="5912644" y="4236244"/>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7</a:t>
              </a:r>
              <a:endParaRPr lang="en-US" altLang="en-US" sz="2400" b="1"/>
            </a:p>
          </p:txBody>
        </p:sp>
        <p:sp>
          <p:nvSpPr>
            <p:cNvPr id="27678" name="Text Box 28"/>
            <p:cNvSpPr txBox="1">
              <a:spLocks noChangeArrowheads="1"/>
            </p:cNvSpPr>
            <p:nvPr/>
          </p:nvSpPr>
          <p:spPr bwMode="auto">
            <a:xfrm rot="1331257">
              <a:off x="2209800" y="49672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13</a:t>
              </a:r>
              <a:endParaRPr lang="en-US" altLang="en-US" sz="2400" b="1"/>
            </a:p>
          </p:txBody>
        </p:sp>
        <p:sp>
          <p:nvSpPr>
            <p:cNvPr id="27679" name="Text Box 29"/>
            <p:cNvSpPr txBox="1">
              <a:spLocks noChangeArrowheads="1"/>
            </p:cNvSpPr>
            <p:nvPr/>
          </p:nvSpPr>
          <p:spPr bwMode="auto">
            <a:xfrm rot="-5438353">
              <a:off x="3809207" y="420608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4</a:t>
              </a:r>
              <a:endParaRPr lang="en-US" altLang="en-US" sz="2400" b="1"/>
            </a:p>
          </p:txBody>
        </p:sp>
        <p:sp>
          <p:nvSpPr>
            <p:cNvPr id="27680" name="Text Box 30"/>
            <p:cNvSpPr txBox="1">
              <a:spLocks noChangeArrowheads="1"/>
            </p:cNvSpPr>
            <p:nvPr/>
          </p:nvSpPr>
          <p:spPr bwMode="auto">
            <a:xfrm>
              <a:off x="4267200" y="56530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14</a:t>
              </a:r>
              <a:endParaRPr lang="en-US" altLang="en-US" sz="2400" b="1"/>
            </a:p>
          </p:txBody>
        </p:sp>
        <p:sp>
          <p:nvSpPr>
            <p:cNvPr id="27681" name="Text Box 31"/>
            <p:cNvSpPr txBox="1">
              <a:spLocks noChangeArrowheads="1"/>
            </p:cNvSpPr>
            <p:nvPr/>
          </p:nvSpPr>
          <p:spPr bwMode="auto">
            <a:xfrm>
              <a:off x="4419600" y="28956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12</a:t>
              </a:r>
              <a:endParaRPr lang="en-US" altLang="en-US" sz="2400" b="1"/>
            </a:p>
          </p:txBody>
        </p:sp>
        <p:sp>
          <p:nvSpPr>
            <p:cNvPr id="27682" name="Text Box 32"/>
            <p:cNvSpPr txBox="1">
              <a:spLocks noChangeArrowheads="1"/>
            </p:cNvSpPr>
            <p:nvPr/>
          </p:nvSpPr>
          <p:spPr bwMode="auto">
            <a:xfrm rot="-1969100">
              <a:off x="6781800" y="50434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4</a:t>
              </a:r>
              <a:endParaRPr lang="en-US" altLang="en-US" sz="2400" b="1"/>
            </a:p>
          </p:txBody>
        </p:sp>
        <p:sp>
          <p:nvSpPr>
            <p:cNvPr id="27683" name="Line 33"/>
            <p:cNvSpPr>
              <a:spLocks noChangeShapeType="1"/>
            </p:cNvSpPr>
            <p:nvPr/>
          </p:nvSpPr>
          <p:spPr bwMode="auto">
            <a:xfrm flipH="1">
              <a:off x="4114800" y="3733800"/>
              <a:ext cx="1447800" cy="16002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84" name="Text Box 34"/>
            <p:cNvSpPr txBox="1">
              <a:spLocks noChangeArrowheads="1"/>
            </p:cNvSpPr>
            <p:nvPr/>
          </p:nvSpPr>
          <p:spPr bwMode="auto">
            <a:xfrm rot="-2670467">
              <a:off x="4800600" y="44196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eaLnBrk="0" hangingPunct="0">
                <a:spcBef>
                  <a:spcPct val="50000"/>
                </a:spcBef>
              </a:pPr>
              <a:r>
                <a:rPr lang="en-US" altLang="en-US" sz="2800" b="1">
                  <a:ea typeface="Tahoma (Hebrew)" charset="0"/>
                  <a:cs typeface="Tahoma (Hebrew)" charset="0"/>
                </a:rPr>
                <a:t>9</a:t>
              </a:r>
              <a:endParaRPr lang="en-US" altLang="en-US" sz="2400" b="1"/>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dirty="0" smtClean="0">
                <a:solidFill>
                  <a:schemeClr val="accent1">
                    <a:tint val="83000"/>
                    <a:satMod val="150000"/>
                  </a:schemeClr>
                </a:solidFill>
              </a:rPr>
              <a:t>Introduction: </a:t>
            </a:r>
            <a:br>
              <a:rPr lang="en-US" dirty="0" smtClean="0">
                <a:solidFill>
                  <a:schemeClr val="accent1">
                    <a:tint val="83000"/>
                    <a:satMod val="150000"/>
                  </a:schemeClr>
                </a:solidFill>
              </a:rPr>
            </a:br>
            <a:r>
              <a:rPr lang="en-US" u="sng" dirty="0" smtClean="0">
                <a:solidFill>
                  <a:schemeClr val="accent1">
                    <a:tint val="83000"/>
                    <a:satMod val="150000"/>
                  </a:schemeClr>
                </a:solidFill>
              </a:rPr>
              <a:t>Motivating Example</a:t>
            </a:r>
            <a:endParaRPr lang="he-IL" u="sng" dirty="0">
              <a:solidFill>
                <a:schemeClr val="accent1">
                  <a:tint val="83000"/>
                  <a:satMod val="150000"/>
                </a:schemeClr>
              </a:solidFill>
            </a:endParaRPr>
          </a:p>
        </p:txBody>
      </p:sp>
      <p:sp>
        <p:nvSpPr>
          <p:cNvPr id="3" name="TextBox 2"/>
          <p:cNvSpPr txBox="1">
            <a:spLocks noChangeArrowheads="1"/>
          </p:cNvSpPr>
          <p:nvPr/>
        </p:nvSpPr>
        <p:spPr bwMode="auto">
          <a:xfrm>
            <a:off x="827088" y="1700213"/>
            <a:ext cx="74898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r>
              <a:rPr lang="en-US" altLang="en-US" sz="2400"/>
              <a:t>Bob has reached the conclusion that his weight is becoming an issue, </a:t>
            </a:r>
          </a:p>
          <a:p>
            <a:pPr algn="l" rtl="0"/>
            <a:r>
              <a:rPr lang="en-US" altLang="en-US" sz="2400"/>
              <a:t>as he keeps arriving</a:t>
            </a:r>
          </a:p>
          <a:p>
            <a:pPr algn="l" rtl="0"/>
            <a:r>
              <a:rPr lang="en-US" altLang="en-US" sz="2400"/>
              <a:t>late to classes he</a:t>
            </a:r>
          </a:p>
          <a:p>
            <a:pPr algn="l" rtl="0"/>
            <a:r>
              <a:rPr lang="en-US" altLang="en-US" sz="2400"/>
              <a:t>has to run across </a:t>
            </a:r>
          </a:p>
          <a:p>
            <a:pPr algn="l" rtl="0"/>
            <a:r>
              <a:rPr lang="en-US" altLang="en-US" sz="2400"/>
              <a:t>campus to get to.</a:t>
            </a:r>
          </a:p>
          <a:p>
            <a:pPr algn="l" rtl="0"/>
            <a:endParaRPr lang="en-US" altLang="en-US" sz="2400"/>
          </a:p>
          <a:p>
            <a:pPr algn="l" rtl="0"/>
            <a:r>
              <a:rPr lang="en-US" altLang="en-US" sz="2400"/>
              <a:t>He would like to put</a:t>
            </a:r>
          </a:p>
          <a:p>
            <a:pPr algn="l" rtl="0"/>
            <a:r>
              <a:rPr lang="en-US" altLang="en-US" sz="2400"/>
              <a:t>himself on a diet </a:t>
            </a:r>
          </a:p>
          <a:p>
            <a:pPr algn="l" rtl="0"/>
            <a:r>
              <a:rPr lang="en-US" altLang="en-US" sz="2400"/>
              <a:t>which will help him</a:t>
            </a:r>
          </a:p>
          <a:p>
            <a:pPr algn="l" rtl="0"/>
            <a:r>
              <a:rPr lang="en-US" altLang="en-US" sz="2400"/>
              <a:t>lose weight while still</a:t>
            </a:r>
          </a:p>
          <a:p>
            <a:pPr algn="l" rtl="0"/>
            <a:r>
              <a:rPr lang="en-US" altLang="en-US" sz="2400"/>
              <a:t>getting his RDA of</a:t>
            </a:r>
          </a:p>
          <a:p>
            <a:pPr algn="l" rtl="0"/>
            <a:r>
              <a:rPr lang="en-US" altLang="en-US" sz="2400"/>
              <a:t>important nutritional elements.</a:t>
            </a:r>
          </a:p>
          <a:p>
            <a:pPr algn="l" rtl="0"/>
            <a:endParaRPr lang="en-US" altLang="en-US" sz="2400"/>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205038"/>
            <a:ext cx="428625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Maximum Flow LP Formulation</a:t>
            </a:r>
            <a:endParaRPr lang="he-IL" u="sng" dirty="0">
              <a:solidFill>
                <a:schemeClr val="accent1">
                  <a:tint val="83000"/>
                  <a:satMod val="150000"/>
                </a:schemeClr>
              </a:solidFill>
            </a:endParaRPr>
          </a:p>
        </p:txBody>
      </p:sp>
      <p:sp>
        <p:nvSpPr>
          <p:cNvPr id="5" name="Rectangle 4"/>
          <p:cNvSpPr>
            <a:spLocks noRot="1" noChangeAspect="1" noMove="1" noResize="1" noEditPoints="1" noAdjustHandles="1" noChangeArrowheads="1" noChangeShapeType="1" noTextEdit="1"/>
          </p:cNvSpPr>
          <p:nvPr/>
        </p:nvSpPr>
        <p:spPr>
          <a:xfrm>
            <a:off x="827584" y="1556792"/>
            <a:ext cx="7992888" cy="461665"/>
          </a:xfrm>
          <a:prstGeom prst="rect">
            <a:avLst/>
          </a:prstGeom>
          <a:blipFill rotWithShape="1">
            <a:blip r:embed="rId4"/>
            <a:stretch>
              <a:fillRect l="-1220" t="-10526" b="-28947"/>
            </a:stretch>
          </a:blipFill>
        </p:spPr>
        <p:txBody>
          <a:bodyPr/>
          <a:lstStyle/>
          <a:p>
            <a:r>
              <a:rPr lang="he-IL">
                <a:noFill/>
              </a:rPr>
              <a:t> </a:t>
            </a:r>
          </a:p>
        </p:txBody>
      </p:sp>
      <p:graphicFrame>
        <p:nvGraphicFramePr>
          <p:cNvPr id="7" name="Object 2"/>
          <p:cNvGraphicFramePr>
            <a:graphicFrameLocks noChangeAspect="1"/>
          </p:cNvGraphicFramePr>
          <p:nvPr/>
        </p:nvGraphicFramePr>
        <p:xfrm>
          <a:off x="846138" y="2133600"/>
          <a:ext cx="3009900" cy="1003300"/>
        </p:xfrm>
        <a:graphic>
          <a:graphicData uri="http://schemas.openxmlformats.org/presentationml/2006/ole">
            <mc:AlternateContent xmlns:mc="http://schemas.openxmlformats.org/markup-compatibility/2006">
              <mc:Choice xmlns:v="urn:schemas-microsoft-com:vml" Requires="v">
                <p:oleObj spid="_x0000_s28681" name="משוואה" r:id="rId5" imgW="1002865" imgH="355446" progId="Equation.3">
                  <p:embed/>
                </p:oleObj>
              </mc:Choice>
              <mc:Fallback>
                <p:oleObj name="משוואה" r:id="rId5" imgW="1002865" imgH="355446"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138" y="2133600"/>
                        <a:ext cx="30099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644" name="Object 6"/>
          <p:cNvGraphicFramePr>
            <a:graphicFrameLocks noChangeAspect="1"/>
          </p:cNvGraphicFramePr>
          <p:nvPr/>
        </p:nvGraphicFramePr>
        <p:xfrm>
          <a:off x="881063" y="3141663"/>
          <a:ext cx="7718425" cy="612775"/>
        </p:xfrm>
        <a:graphic>
          <a:graphicData uri="http://schemas.openxmlformats.org/presentationml/2006/ole">
            <mc:AlternateContent xmlns:mc="http://schemas.openxmlformats.org/markup-compatibility/2006">
              <mc:Choice xmlns:v="urn:schemas-microsoft-com:vml" Requires="v">
                <p:oleObj spid="_x0000_s28682" name="משוואה" r:id="rId7" imgW="2400120" imgH="203040" progId="Equation.3">
                  <p:embed/>
                </p:oleObj>
              </mc:Choice>
              <mc:Fallback>
                <p:oleObj name="משוואה" r:id="rId7" imgW="2400120" imgH="2030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063" y="3141663"/>
                        <a:ext cx="77184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669" name="Object 6"/>
          <p:cNvGraphicFramePr>
            <a:graphicFrameLocks noChangeAspect="1"/>
          </p:cNvGraphicFramePr>
          <p:nvPr/>
        </p:nvGraphicFramePr>
        <p:xfrm>
          <a:off x="1941513" y="4437063"/>
          <a:ext cx="6896100" cy="966787"/>
        </p:xfrm>
        <a:graphic>
          <a:graphicData uri="http://schemas.openxmlformats.org/presentationml/2006/ole">
            <mc:AlternateContent xmlns:mc="http://schemas.openxmlformats.org/markup-compatibility/2006">
              <mc:Choice xmlns:v="urn:schemas-microsoft-com:vml" Requires="v">
                <p:oleObj spid="_x0000_s28683" name="משוואה" r:id="rId9" imgW="2298600" imgH="342720" progId="Equation.3">
                  <p:embed/>
                </p:oleObj>
              </mc:Choice>
              <mc:Fallback>
                <p:oleObj name="משוואה" r:id="rId9" imgW="2298600" imgH="34272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1513" y="4437063"/>
                        <a:ext cx="689610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670" name="Object 6"/>
          <p:cNvGraphicFramePr>
            <a:graphicFrameLocks noChangeAspect="1"/>
          </p:cNvGraphicFramePr>
          <p:nvPr/>
        </p:nvGraphicFramePr>
        <p:xfrm>
          <a:off x="2825750" y="3789363"/>
          <a:ext cx="5753100" cy="573087"/>
        </p:xfrm>
        <a:graphic>
          <a:graphicData uri="http://schemas.openxmlformats.org/presentationml/2006/ole">
            <mc:AlternateContent xmlns:mc="http://schemas.openxmlformats.org/markup-compatibility/2006">
              <mc:Choice xmlns:v="urn:schemas-microsoft-com:vml" Requires="v">
                <p:oleObj spid="_x0000_s28684" name="משוואה" r:id="rId11" imgW="1917360" imgH="203040" progId="Equation.3">
                  <p:embed/>
                </p:oleObj>
              </mc:Choice>
              <mc:Fallback>
                <p:oleObj name="משוואה" r:id="rId11" imgW="1917360" imgH="20304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5750" y="3789363"/>
                        <a:ext cx="57531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680" name="Picture 118" descr="C:\Users\sdavidwa\Documents\Studies\2011-2012Winter\SeminaReuven - Algo Seminar\Max Flow Network.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65775" y="5421313"/>
            <a:ext cx="3109913"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67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3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marL="484632" indent="0" fontAlgn="auto">
              <a:spcAft>
                <a:spcPts val="0"/>
              </a:spcAft>
              <a:defRPr/>
            </a:pPr>
            <a:r>
              <a:rPr lang="en-US" u="sng" dirty="0" smtClean="0">
                <a:solidFill>
                  <a:schemeClr val="accent1">
                    <a:tint val="83000"/>
                    <a:satMod val="150000"/>
                  </a:schemeClr>
                </a:solidFill>
              </a:rPr>
              <a:t>Talk Outline</a:t>
            </a:r>
            <a:endParaRPr lang="he-IL" u="sng" dirty="0">
              <a:solidFill>
                <a:schemeClr val="accent1">
                  <a:tint val="83000"/>
                  <a:satMod val="150000"/>
                </a:schemeClr>
              </a:solidFill>
            </a:endParaRPr>
          </a:p>
        </p:txBody>
      </p:sp>
      <p:sp>
        <p:nvSpPr>
          <p:cNvPr id="29699" name="TextBox 2"/>
          <p:cNvSpPr txBox="1">
            <a:spLocks noChangeArrowheads="1"/>
          </p:cNvSpPr>
          <p:nvPr/>
        </p:nvSpPr>
        <p:spPr bwMode="auto">
          <a:xfrm>
            <a:off x="684213" y="1773238"/>
            <a:ext cx="828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800100" indent="-34290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buFont typeface="Arial" charset="0"/>
              <a:buChar char="•"/>
            </a:pPr>
            <a:r>
              <a:rPr lang="en-US" altLang="en-US" sz="2400"/>
              <a:t> </a:t>
            </a:r>
            <a:r>
              <a:rPr lang="en-US" altLang="en-US" sz="2400" u="sng"/>
              <a:t>Introduction to Linear Programming</a:t>
            </a:r>
          </a:p>
          <a:p>
            <a:pPr lvl="1" algn="l" rtl="0">
              <a:buFont typeface="Century Gothic" charset="0"/>
              <a:buAutoNum type="arabicPeriod"/>
            </a:pPr>
            <a:r>
              <a:rPr lang="en-US" altLang="en-US" sz="2400">
                <a:solidFill>
                  <a:srgbClr val="F6640A"/>
                </a:solidFill>
              </a:rPr>
              <a:t>Problem Definition and Terminology</a:t>
            </a:r>
          </a:p>
          <a:p>
            <a:pPr lvl="1" algn="l" rtl="0">
              <a:buFont typeface="Century Gothic" charset="0"/>
              <a:buAutoNum type="arabicPeriod"/>
            </a:pPr>
            <a:r>
              <a:rPr lang="en-US" altLang="en-US" sz="2400">
                <a:solidFill>
                  <a:srgbClr val="F6640A"/>
                </a:solidFill>
              </a:rPr>
              <a:t>Geometric Interpretation</a:t>
            </a:r>
          </a:p>
          <a:p>
            <a:pPr lvl="1" algn="l" rtl="0">
              <a:buFont typeface="Century Gothic" charset="0"/>
              <a:buAutoNum type="arabicPeriod"/>
            </a:pPr>
            <a:r>
              <a:rPr lang="en-US" altLang="en-US" sz="2400">
                <a:solidFill>
                  <a:srgbClr val="F6640A"/>
                </a:solidFill>
              </a:rPr>
              <a:t>More Motivating Examples</a:t>
            </a:r>
          </a:p>
          <a:p>
            <a:pPr lvl="1" algn="l" rtl="0">
              <a:buFont typeface="Century Gothic" charset="0"/>
              <a:buAutoNum type="arabicPeriod"/>
            </a:pPr>
            <a:r>
              <a:rPr lang="en-US" altLang="en-US" sz="2400"/>
              <a:t>Duality</a:t>
            </a:r>
          </a:p>
          <a:p>
            <a:pPr algn="l" rtl="0"/>
            <a:endParaRPr lang="en-US" altLang="en-US" sz="2400"/>
          </a:p>
          <a:p>
            <a:pPr algn="l" rtl="0">
              <a:buFont typeface="Arial" charset="0"/>
              <a:buChar char="•"/>
            </a:pPr>
            <a:r>
              <a:rPr lang="en-US" altLang="en-US" sz="2400"/>
              <a:t> </a:t>
            </a:r>
            <a:r>
              <a:rPr lang="en-US" altLang="en-US" sz="2400" u="sng"/>
              <a:t>Integer Linear Programming</a:t>
            </a:r>
          </a:p>
          <a:p>
            <a:pPr algn="l" rtl="0">
              <a:buFont typeface="Arial" charset="0"/>
              <a:buChar char="•"/>
            </a:pPr>
            <a:endParaRPr lang="en-US" altLang="en-US" sz="2400"/>
          </a:p>
          <a:p>
            <a:pPr algn="l" rtl="0">
              <a:buFont typeface="Arial" charset="0"/>
              <a:buChar char="•"/>
            </a:pPr>
            <a:r>
              <a:rPr lang="en-US" altLang="en-US" sz="2400"/>
              <a:t> </a:t>
            </a:r>
            <a:r>
              <a:rPr lang="en-US" altLang="en-US" sz="2400" u="sng"/>
              <a:t>Rounding Fractional LP in Approximation Algorithms :</a:t>
            </a:r>
          </a:p>
          <a:p>
            <a:pPr lvl="1" algn="l" rtl="0">
              <a:buFont typeface="Century Gothic" charset="0"/>
              <a:buAutoNum type="arabicPeriod"/>
            </a:pPr>
            <a:r>
              <a:rPr lang="en-US" altLang="en-US" sz="2400"/>
              <a:t>Rounding to approximate Set Cover</a:t>
            </a:r>
          </a:p>
          <a:p>
            <a:pPr lvl="1" algn="l" rtl="0">
              <a:buFont typeface="Century Gothic" charset="0"/>
              <a:buAutoNum type="arabicPeriod"/>
            </a:pPr>
            <a:r>
              <a:rPr lang="en-US" altLang="en-US" sz="2400"/>
              <a:t>Randomized Rounding to approximate Set Cover </a:t>
            </a:r>
            <a:endParaRPr lang="he-IL" altLang="en-U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341438"/>
            <a:ext cx="1566863"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extBox 7"/>
          <p:cNvSpPr txBox="1">
            <a:spLocks noRot="1" noChangeAspect="1" noMove="1" noResize="1" noEditPoints="1" noAdjustHandles="1" noChangeArrowheads="1" noChangeShapeType="1" noTextEdit="1"/>
          </p:cNvSpPr>
          <p:nvPr/>
        </p:nvSpPr>
        <p:spPr>
          <a:xfrm>
            <a:off x="654720" y="188640"/>
            <a:ext cx="8093744" cy="6370975"/>
          </a:xfrm>
          <a:prstGeom prst="rect">
            <a:avLst/>
          </a:prstGeom>
          <a:blipFill rotWithShape="1">
            <a:blip r:embed="rId4"/>
            <a:stretch>
              <a:fillRect l="-1130" t="-766"/>
            </a:stretch>
          </a:blipFill>
        </p:spPr>
        <p:txBody>
          <a:bodyPr/>
          <a:lstStyle/>
          <a:p>
            <a:r>
              <a:rPr lang="he-IL">
                <a:no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341438"/>
            <a:ext cx="1566863"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extBox 7"/>
          <p:cNvSpPr txBox="1">
            <a:spLocks noRot="1" noChangeAspect="1" noMove="1" noResize="1" noEditPoints="1" noAdjustHandles="1" noChangeArrowheads="1" noChangeShapeType="1" noTextEdit="1"/>
          </p:cNvSpPr>
          <p:nvPr/>
        </p:nvSpPr>
        <p:spPr>
          <a:xfrm>
            <a:off x="654720" y="188640"/>
            <a:ext cx="8489280" cy="6525825"/>
          </a:xfrm>
          <a:prstGeom prst="rect">
            <a:avLst/>
          </a:prstGeom>
          <a:blipFill rotWithShape="1">
            <a:blip r:embed="rId4"/>
            <a:stretch>
              <a:fillRect l="-1077" t="-748"/>
            </a:stretch>
          </a:blipFill>
        </p:spPr>
        <p:txBody>
          <a:bodyPr/>
          <a:lstStyle/>
          <a:p>
            <a:r>
              <a:rPr lang="he-IL">
                <a:no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341438"/>
            <a:ext cx="1566863"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extBox 7"/>
          <p:cNvSpPr txBox="1">
            <a:spLocks noRot="1" noChangeAspect="1" noMove="1" noResize="1" noEditPoints="1" noAdjustHandles="1" noChangeArrowheads="1" noChangeShapeType="1" noTextEdit="1"/>
          </p:cNvSpPr>
          <p:nvPr/>
        </p:nvSpPr>
        <p:spPr>
          <a:xfrm>
            <a:off x="654720" y="188640"/>
            <a:ext cx="8597800" cy="5951309"/>
          </a:xfrm>
          <a:prstGeom prst="rect">
            <a:avLst/>
          </a:prstGeom>
          <a:blipFill rotWithShape="1">
            <a:blip r:embed="rId4"/>
            <a:stretch>
              <a:fillRect l="-1063" t="-820" r="-142"/>
            </a:stretch>
          </a:blipFill>
        </p:spPr>
        <p:txBody>
          <a:bodyPr/>
          <a:lstStyle/>
          <a:p>
            <a:r>
              <a:rPr lang="he-IL">
                <a:noFill/>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188640"/>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LP Duality</a:t>
            </a:r>
            <a:endParaRPr lang="he-IL" u="sng" dirty="0">
              <a:solidFill>
                <a:schemeClr val="accent1">
                  <a:tint val="83000"/>
                  <a:satMod val="150000"/>
                </a:schemeClr>
              </a:solidFill>
            </a:endParaRPr>
          </a:p>
        </p:txBody>
      </p:sp>
      <p:grpSp>
        <p:nvGrpSpPr>
          <p:cNvPr id="2" name="Group 15"/>
          <p:cNvGrpSpPr>
            <a:grpSpLocks/>
          </p:cNvGrpSpPr>
          <p:nvPr/>
        </p:nvGrpSpPr>
        <p:grpSpPr bwMode="auto">
          <a:xfrm>
            <a:off x="684213" y="1196975"/>
            <a:ext cx="8394700" cy="1987550"/>
            <a:chOff x="683568" y="1196752"/>
            <a:chExt cx="8395624" cy="1987773"/>
          </a:xfrm>
        </p:grpSpPr>
        <p:sp>
          <p:nvSpPr>
            <p:cNvPr id="11" name="TextBox 10"/>
            <p:cNvSpPr txBox="1">
              <a:spLocks noRot="1" noChangeAspect="1" noMove="1" noResize="1" noEditPoints="1" noAdjustHandles="1" noChangeArrowheads="1" noChangeShapeType="1" noTextEdit="1"/>
            </p:cNvSpPr>
            <p:nvPr/>
          </p:nvSpPr>
          <p:spPr>
            <a:xfrm>
              <a:off x="683568" y="1412776"/>
              <a:ext cx="7560840" cy="1200329"/>
            </a:xfrm>
            <a:prstGeom prst="rect">
              <a:avLst/>
            </a:prstGeom>
            <a:blipFill rotWithShape="1">
              <a:blip r:embed="rId4"/>
              <a:stretch>
                <a:fillRect l="-1210" t="-4061"/>
              </a:stretch>
            </a:blipFill>
          </p:spPr>
          <p:txBody>
            <a:bodyPr/>
            <a:lstStyle/>
            <a:p>
              <a:r>
                <a:rPr lang="he-IL">
                  <a:noFill/>
                </a:rPr>
                <a:t> </a:t>
              </a:r>
            </a:p>
          </p:txBody>
        </p:sp>
        <p:graphicFrame>
          <p:nvGraphicFramePr>
            <p:cNvPr id="33803" name="Object 11"/>
            <p:cNvGraphicFramePr>
              <a:graphicFrameLocks noChangeAspect="1"/>
            </p:cNvGraphicFramePr>
            <p:nvPr/>
          </p:nvGraphicFramePr>
          <p:xfrm>
            <a:off x="7956376" y="1196752"/>
            <a:ext cx="1122816" cy="1008112"/>
          </p:xfrm>
          <a:graphic>
            <a:graphicData uri="http://schemas.openxmlformats.org/presentationml/2006/ole">
              <mc:AlternateContent xmlns:mc="http://schemas.openxmlformats.org/markup-compatibility/2006">
                <mc:Choice xmlns:v="urn:schemas-microsoft-com:vml" Requires="v">
                  <p:oleObj spid="_x0000_s33806" name="משוואה" r:id="rId5" imgW="482391" imgH="431613" progId="Equation.3">
                    <p:embed/>
                  </p:oleObj>
                </mc:Choice>
                <mc:Fallback>
                  <p:oleObj name="משוואה" r:id="rId5" imgW="482391" imgH="431613"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1196752"/>
                          <a:ext cx="112281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804" name="Object 2"/>
            <p:cNvGraphicFramePr>
              <a:graphicFrameLocks noChangeAspect="1"/>
            </p:cNvGraphicFramePr>
            <p:nvPr/>
          </p:nvGraphicFramePr>
          <p:xfrm>
            <a:off x="903288" y="1787525"/>
            <a:ext cx="5876925" cy="1009650"/>
          </p:xfrm>
          <a:graphic>
            <a:graphicData uri="http://schemas.openxmlformats.org/presentationml/2006/ole">
              <mc:AlternateContent xmlns:mc="http://schemas.openxmlformats.org/markup-compatibility/2006">
                <mc:Choice xmlns:v="urn:schemas-microsoft-com:vml" Requires="v">
                  <p:oleObj spid="_x0000_s33807" name="משוואה" r:id="rId7" imgW="2361960" imgH="431640" progId="Equation.3">
                    <p:embed/>
                  </p:oleObj>
                </mc:Choice>
                <mc:Fallback>
                  <p:oleObj name="משוואה" r:id="rId7" imgW="2361960" imgH="43164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288" y="1787525"/>
                          <a:ext cx="58769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805" name="Object 2"/>
            <p:cNvGraphicFramePr>
              <a:graphicFrameLocks noChangeAspect="1"/>
            </p:cNvGraphicFramePr>
            <p:nvPr/>
          </p:nvGraphicFramePr>
          <p:xfrm>
            <a:off x="3382473" y="2651125"/>
            <a:ext cx="3219450" cy="533400"/>
          </p:xfrm>
          <a:graphic>
            <a:graphicData uri="http://schemas.openxmlformats.org/presentationml/2006/ole">
              <mc:AlternateContent xmlns:mc="http://schemas.openxmlformats.org/markup-compatibility/2006">
                <mc:Choice xmlns:v="urn:schemas-microsoft-com:vml" Requires="v">
                  <p:oleObj spid="_x0000_s33808" name="משוואה" r:id="rId9" imgW="1295280" imgH="228600" progId="Equation.3">
                    <p:embed/>
                  </p:oleObj>
                </mc:Choice>
                <mc:Fallback>
                  <p:oleObj name="משוואה" r:id="rId9" imgW="1295280" imgH="228600"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2473" y="2651125"/>
                          <a:ext cx="32194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 name="Group 16"/>
          <p:cNvGrpSpPr>
            <a:grpSpLocks/>
          </p:cNvGrpSpPr>
          <p:nvPr/>
        </p:nvGrpSpPr>
        <p:grpSpPr bwMode="auto">
          <a:xfrm>
            <a:off x="684213" y="4443413"/>
            <a:ext cx="7343775" cy="2132012"/>
            <a:chOff x="685600" y="1618668"/>
            <a:chExt cx="7344816" cy="2132269"/>
          </a:xfrm>
        </p:grpSpPr>
        <p:sp>
          <p:nvSpPr>
            <p:cNvPr id="19" name="TextBox 18"/>
            <p:cNvSpPr txBox="1">
              <a:spLocks noRot="1" noChangeAspect="1" noMove="1" noResize="1" noEditPoints="1" noAdjustHandles="1" noChangeArrowheads="1" noChangeShapeType="1" noTextEdit="1"/>
            </p:cNvSpPr>
            <p:nvPr/>
          </p:nvSpPr>
          <p:spPr>
            <a:xfrm>
              <a:off x="685600" y="1900756"/>
              <a:ext cx="7344816" cy="461665"/>
            </a:xfrm>
            <a:prstGeom prst="rect">
              <a:avLst/>
            </a:prstGeom>
            <a:blipFill rotWithShape="1">
              <a:blip r:embed="rId11"/>
              <a:stretch>
                <a:fillRect l="-1245" t="-10526" b="-28947"/>
              </a:stretch>
            </a:blipFill>
          </p:spPr>
          <p:txBody>
            <a:bodyPr/>
            <a:lstStyle/>
            <a:p>
              <a:r>
                <a:rPr lang="he-IL">
                  <a:noFill/>
                </a:rPr>
                <a:t> </a:t>
              </a:r>
            </a:p>
          </p:txBody>
        </p:sp>
        <p:graphicFrame>
          <p:nvGraphicFramePr>
            <p:cNvPr id="33799" name="Object 19"/>
            <p:cNvGraphicFramePr>
              <a:graphicFrameLocks noChangeAspect="1"/>
            </p:cNvGraphicFramePr>
            <p:nvPr/>
          </p:nvGraphicFramePr>
          <p:xfrm>
            <a:off x="5222104" y="1618668"/>
            <a:ext cx="1241425" cy="1038225"/>
          </p:xfrm>
          <a:graphic>
            <a:graphicData uri="http://schemas.openxmlformats.org/presentationml/2006/ole">
              <mc:AlternateContent xmlns:mc="http://schemas.openxmlformats.org/markup-compatibility/2006">
                <mc:Choice xmlns:v="urn:schemas-microsoft-com:vml" Requires="v">
                  <p:oleObj spid="_x0000_s33809" name="משוואה" r:id="rId12" imgW="533160" imgH="444240" progId="Equation.3">
                    <p:embed/>
                  </p:oleObj>
                </mc:Choice>
                <mc:Fallback>
                  <p:oleObj name="משוואה" r:id="rId12" imgW="533160" imgH="444240" progId="Equation.3">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22104" y="1618668"/>
                          <a:ext cx="12414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800" name="Object 2"/>
            <p:cNvGraphicFramePr>
              <a:graphicFrameLocks noChangeAspect="1"/>
            </p:cNvGraphicFramePr>
            <p:nvPr/>
          </p:nvGraphicFramePr>
          <p:xfrm>
            <a:off x="982315" y="2404812"/>
            <a:ext cx="5749925" cy="1039813"/>
          </p:xfrm>
          <a:graphic>
            <a:graphicData uri="http://schemas.openxmlformats.org/presentationml/2006/ole">
              <mc:AlternateContent xmlns:mc="http://schemas.openxmlformats.org/markup-compatibility/2006">
                <mc:Choice xmlns:v="urn:schemas-microsoft-com:vml" Requires="v">
                  <p:oleObj spid="_x0000_s33810" name="משוואה" r:id="rId14" imgW="2311200" imgH="444240" progId="Equation.3">
                    <p:embed/>
                  </p:oleObj>
                </mc:Choice>
                <mc:Fallback>
                  <p:oleObj name="משוואה" r:id="rId14" imgW="2311200" imgH="444240" progId="Equation.3">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2315" y="2404812"/>
                          <a:ext cx="57499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801" name="Object 2"/>
            <p:cNvGraphicFramePr>
              <a:graphicFrameLocks noChangeAspect="1"/>
            </p:cNvGraphicFramePr>
            <p:nvPr/>
          </p:nvGraphicFramePr>
          <p:xfrm>
            <a:off x="3491880" y="3196900"/>
            <a:ext cx="3322638" cy="554037"/>
          </p:xfrm>
          <a:graphic>
            <a:graphicData uri="http://schemas.openxmlformats.org/presentationml/2006/ole">
              <mc:AlternateContent xmlns:mc="http://schemas.openxmlformats.org/markup-compatibility/2006">
                <mc:Choice xmlns:v="urn:schemas-microsoft-com:vml" Requires="v">
                  <p:oleObj spid="_x0000_s33811" name="משוואה" r:id="rId16" imgW="1358640" imgH="241200" progId="Equation.3">
                    <p:embed/>
                  </p:oleObj>
                </mc:Choice>
                <mc:Fallback>
                  <p:oleObj name="משוואה" r:id="rId16" imgW="1358640" imgH="241200" progId="Equation.3">
                    <p:embed/>
                    <p:pic>
                      <p:nvPicPr>
                        <p:cNvPr id="0"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91880" y="3196900"/>
                          <a:ext cx="33226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3" name="TextBox 22"/>
          <p:cNvSpPr txBox="1">
            <a:spLocks noRot="1" noChangeAspect="1" noMove="1" noResize="1" noEditPoints="1" noAdjustHandles="1" noChangeArrowheads="1" noChangeShapeType="1" noTextEdit="1"/>
          </p:cNvSpPr>
          <p:nvPr/>
        </p:nvSpPr>
        <p:spPr>
          <a:xfrm>
            <a:off x="683568" y="3212976"/>
            <a:ext cx="8208912" cy="1230080"/>
          </a:xfrm>
          <a:prstGeom prst="rect">
            <a:avLst/>
          </a:prstGeom>
          <a:blipFill rotWithShape="1">
            <a:blip r:embed="rId18"/>
            <a:stretch>
              <a:fillRect l="-1114" t="-3960" b="-10396"/>
            </a:stretch>
          </a:blipFill>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67494"/>
            <a:ext cx="8229600" cy="1399032"/>
          </a:xfrm>
        </p:spPr>
        <p:txBody>
          <a:bodyPr/>
          <a:lstStyle/>
          <a:p>
            <a:pPr indent="0" algn="ctr" fontAlgn="auto">
              <a:spcAft>
                <a:spcPts val="0"/>
              </a:spcAft>
              <a:defRPr/>
            </a:pPr>
            <a:r>
              <a:rPr lang="en-US" u="sng" dirty="0" smtClean="0">
                <a:solidFill>
                  <a:schemeClr val="accent1">
                    <a:tint val="83000"/>
                    <a:satMod val="150000"/>
                  </a:schemeClr>
                </a:solidFill>
              </a:rPr>
              <a:t>Duality Theorems</a:t>
            </a:r>
            <a:endParaRPr lang="he-IL" u="sng" dirty="0">
              <a:solidFill>
                <a:schemeClr val="accent1">
                  <a:tint val="83000"/>
                  <a:satMod val="150000"/>
                </a:schemeClr>
              </a:solidFill>
            </a:endParaRPr>
          </a:p>
        </p:txBody>
      </p:sp>
      <p:sp>
        <p:nvSpPr>
          <p:cNvPr id="34819" name="Content Placeholder 3"/>
          <p:cNvSpPr>
            <a:spLocks noGrp="1"/>
          </p:cNvSpPr>
          <p:nvPr>
            <p:ph sz="half" idx="1"/>
          </p:nvPr>
        </p:nvSpPr>
        <p:spPr>
          <a:xfrm>
            <a:off x="457200" y="1495425"/>
            <a:ext cx="4038600" cy="4525963"/>
          </a:xfrm>
        </p:spPr>
        <p:txBody>
          <a:bodyPr/>
          <a:lstStyle/>
          <a:p>
            <a:pPr algn="ctr" rtl="0">
              <a:buFont typeface="Wingdings 2" charset="2"/>
              <a:buNone/>
            </a:pPr>
            <a:r>
              <a:rPr lang="en-US" altLang="en-US" u="sng">
                <a:cs typeface="Gisha" charset="0"/>
              </a:rPr>
              <a:t>Primal LP (P)</a:t>
            </a:r>
            <a:endParaRPr lang="he-IL" altLang="en-US" u="sng"/>
          </a:p>
        </p:txBody>
      </p:sp>
      <p:sp>
        <p:nvSpPr>
          <p:cNvPr id="34820" name="Content Placeholder 4"/>
          <p:cNvSpPr>
            <a:spLocks noGrp="1"/>
          </p:cNvSpPr>
          <p:nvPr>
            <p:ph sz="half" idx="2"/>
          </p:nvPr>
        </p:nvSpPr>
        <p:spPr>
          <a:xfrm>
            <a:off x="4648200" y="1495425"/>
            <a:ext cx="4038600" cy="4525963"/>
          </a:xfrm>
        </p:spPr>
        <p:txBody>
          <a:bodyPr/>
          <a:lstStyle/>
          <a:p>
            <a:pPr algn="ctr" rtl="0">
              <a:buFont typeface="Wingdings 2" charset="2"/>
              <a:buNone/>
            </a:pPr>
            <a:r>
              <a:rPr lang="en-US" altLang="en-US" u="sng">
                <a:cs typeface="Gisha" charset="0"/>
              </a:rPr>
              <a:t>Dual LP (D)</a:t>
            </a:r>
          </a:p>
          <a:p>
            <a:pPr algn="ctr" rtl="0">
              <a:buFont typeface="Wingdings 2" charset="2"/>
              <a:buNone/>
            </a:pPr>
            <a:endParaRPr lang="he-IL" altLang="en-US" u="sng"/>
          </a:p>
        </p:txBody>
      </p:sp>
      <p:graphicFrame>
        <p:nvGraphicFramePr>
          <p:cNvPr id="34821" name="Object 2"/>
          <p:cNvGraphicFramePr>
            <a:graphicFrameLocks noChangeAspect="1"/>
          </p:cNvGraphicFramePr>
          <p:nvPr/>
        </p:nvGraphicFramePr>
        <p:xfrm>
          <a:off x="684213" y="2205038"/>
          <a:ext cx="1427162" cy="635000"/>
        </p:xfrm>
        <a:graphic>
          <a:graphicData uri="http://schemas.openxmlformats.org/presentationml/2006/ole">
            <mc:AlternateContent xmlns:mc="http://schemas.openxmlformats.org/markup-compatibility/2006">
              <mc:Choice xmlns:v="urn:schemas-microsoft-com:vml" Requires="v">
                <p:oleObj spid="_x0000_s34839" name="משוואה" r:id="rId4" imgW="799753" imgH="355446" progId="Equation.3">
                  <p:embed/>
                </p:oleObj>
              </mc:Choice>
              <mc:Fallback>
                <p:oleObj name="משוואה" r:id="rId4" imgW="799753" imgH="355446"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205038"/>
                        <a:ext cx="14271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2" name="Object 4"/>
          <p:cNvGraphicFramePr>
            <a:graphicFrameLocks noChangeAspect="1"/>
          </p:cNvGraphicFramePr>
          <p:nvPr/>
        </p:nvGraphicFramePr>
        <p:xfrm>
          <a:off x="6099175" y="3284538"/>
          <a:ext cx="2505075" cy="444500"/>
        </p:xfrm>
        <a:graphic>
          <a:graphicData uri="http://schemas.openxmlformats.org/presentationml/2006/ole">
            <mc:AlternateContent xmlns:mc="http://schemas.openxmlformats.org/markup-compatibility/2006">
              <mc:Choice xmlns:v="urn:schemas-microsoft-com:vml" Requires="v">
                <p:oleObj spid="_x0000_s34840" name="משוואה" r:id="rId6" imgW="1358310" imgH="241195" progId="Equation.3">
                  <p:embed/>
                </p:oleObj>
              </mc:Choice>
              <mc:Fallback>
                <p:oleObj name="משוואה" r:id="rId6" imgW="1358310" imgH="241195"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9175" y="3284538"/>
                        <a:ext cx="25050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3" name="Object 2"/>
          <p:cNvGraphicFramePr>
            <a:graphicFrameLocks noChangeAspect="1"/>
          </p:cNvGraphicFramePr>
          <p:nvPr/>
        </p:nvGraphicFramePr>
        <p:xfrm>
          <a:off x="4787900" y="2133600"/>
          <a:ext cx="1609725" cy="635000"/>
        </p:xfrm>
        <a:graphic>
          <a:graphicData uri="http://schemas.openxmlformats.org/presentationml/2006/ole">
            <mc:AlternateContent xmlns:mc="http://schemas.openxmlformats.org/markup-compatibility/2006">
              <mc:Choice xmlns:v="urn:schemas-microsoft-com:vml" Requires="v">
                <p:oleObj spid="_x0000_s34841" name="משוואה" r:id="rId8" imgW="901309" imgH="355446" progId="Equation.3">
                  <p:embed/>
                </p:oleObj>
              </mc:Choice>
              <mc:Fallback>
                <p:oleObj name="משוואה" r:id="rId8" imgW="901309" imgH="355446"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7900" y="2133600"/>
                        <a:ext cx="16097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2" name="Straight Connector 21"/>
          <p:cNvCxnSpPr/>
          <p:nvPr/>
        </p:nvCxnSpPr>
        <p:spPr>
          <a:xfrm>
            <a:off x="4572000" y="1412875"/>
            <a:ext cx="0" cy="240982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9750" y="1989138"/>
            <a:ext cx="7848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4826" name="Object 3"/>
          <p:cNvGraphicFramePr>
            <a:graphicFrameLocks noChangeAspect="1"/>
          </p:cNvGraphicFramePr>
          <p:nvPr/>
        </p:nvGraphicFramePr>
        <p:xfrm>
          <a:off x="4800600" y="2708275"/>
          <a:ext cx="3730625" cy="654050"/>
        </p:xfrm>
        <a:graphic>
          <a:graphicData uri="http://schemas.openxmlformats.org/presentationml/2006/ole">
            <mc:AlternateContent xmlns:mc="http://schemas.openxmlformats.org/markup-compatibility/2006">
              <mc:Choice xmlns:v="urn:schemas-microsoft-com:vml" Requires="v">
                <p:oleObj spid="_x0000_s34842" name="משוואה" r:id="rId10" imgW="2032000" imgH="355600" progId="Equation.3">
                  <p:embed/>
                </p:oleObj>
              </mc:Choice>
              <mc:Fallback>
                <p:oleObj name="משוואה" r:id="rId10" imgW="2032000" imgH="3556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600" y="2708275"/>
                        <a:ext cx="37306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7" name="Object 3"/>
          <p:cNvGraphicFramePr>
            <a:graphicFrameLocks noChangeAspect="1"/>
          </p:cNvGraphicFramePr>
          <p:nvPr/>
        </p:nvGraphicFramePr>
        <p:xfrm>
          <a:off x="673100" y="2781300"/>
          <a:ext cx="3754438" cy="654050"/>
        </p:xfrm>
        <a:graphic>
          <a:graphicData uri="http://schemas.openxmlformats.org/presentationml/2006/ole">
            <mc:AlternateContent xmlns:mc="http://schemas.openxmlformats.org/markup-compatibility/2006">
              <mc:Choice xmlns:v="urn:schemas-microsoft-com:vml" Requires="v">
                <p:oleObj spid="_x0000_s34843" name="משוואה" r:id="rId12" imgW="2043813" imgH="355446" progId="Equation.3">
                  <p:embed/>
                </p:oleObj>
              </mc:Choice>
              <mc:Fallback>
                <p:oleObj name="משוואה" r:id="rId12" imgW="2043813" imgH="355446" progId="Equation.3">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3100" y="2781300"/>
                        <a:ext cx="37544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8" name="Object 12"/>
          <p:cNvGraphicFramePr>
            <a:graphicFrameLocks noChangeAspect="1"/>
          </p:cNvGraphicFramePr>
          <p:nvPr/>
        </p:nvGraphicFramePr>
        <p:xfrm>
          <a:off x="1760538" y="3357563"/>
          <a:ext cx="2667000" cy="422275"/>
        </p:xfrm>
        <a:graphic>
          <a:graphicData uri="http://schemas.openxmlformats.org/presentationml/2006/ole">
            <mc:AlternateContent xmlns:mc="http://schemas.openxmlformats.org/markup-compatibility/2006">
              <mc:Choice xmlns:v="urn:schemas-microsoft-com:vml" Requires="v">
                <p:oleObj spid="_x0000_s34844" name="משוואה" r:id="rId14" imgW="1447800" imgH="228600" progId="Equation.3">
                  <p:embed/>
                </p:oleObj>
              </mc:Choice>
              <mc:Fallback>
                <p:oleObj name="משוואה" r:id="rId14" imgW="1447800" imgH="228600" progId="Equation.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60538" y="3357563"/>
                        <a:ext cx="26670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Group 23"/>
          <p:cNvGrpSpPr>
            <a:grpSpLocks/>
          </p:cNvGrpSpPr>
          <p:nvPr/>
        </p:nvGrpSpPr>
        <p:grpSpPr bwMode="auto">
          <a:xfrm>
            <a:off x="323850" y="3860800"/>
            <a:ext cx="8496300" cy="1079500"/>
            <a:chOff x="611560" y="4077072"/>
            <a:chExt cx="8203946" cy="1078755"/>
          </a:xfrm>
        </p:grpSpPr>
        <p:sp>
          <p:nvSpPr>
            <p:cNvPr id="26" name="TextBox 25"/>
            <p:cNvSpPr txBox="1">
              <a:spLocks noRot="1" noChangeAspect="1" noMove="1" noResize="1" noEditPoints="1" noAdjustHandles="1" noChangeArrowheads="1" noChangeShapeType="1" noTextEdit="1"/>
            </p:cNvSpPr>
            <p:nvPr/>
          </p:nvSpPr>
          <p:spPr>
            <a:xfrm>
              <a:off x="611560" y="4077072"/>
              <a:ext cx="8203946" cy="646331"/>
            </a:xfrm>
            <a:prstGeom prst="rect">
              <a:avLst/>
            </a:prstGeom>
            <a:blipFill rotWithShape="1">
              <a:blip r:embed="rId16"/>
              <a:stretch>
                <a:fillRect l="-574" t="-4717" b="-14151"/>
              </a:stretch>
            </a:blipFill>
          </p:spPr>
          <p:txBody>
            <a:bodyPr/>
            <a:lstStyle/>
            <a:p>
              <a:r>
                <a:rPr lang="he-IL">
                  <a:noFill/>
                </a:rPr>
                <a:t> </a:t>
              </a:r>
            </a:p>
          </p:txBody>
        </p:sp>
        <p:graphicFrame>
          <p:nvGraphicFramePr>
            <p:cNvPr id="34838" name="Object 2"/>
            <p:cNvGraphicFramePr>
              <a:graphicFrameLocks noChangeAspect="1"/>
            </p:cNvGraphicFramePr>
            <p:nvPr/>
          </p:nvGraphicFramePr>
          <p:xfrm>
            <a:off x="3916213" y="4437062"/>
            <a:ext cx="2535444" cy="718765"/>
          </p:xfrm>
          <a:graphic>
            <a:graphicData uri="http://schemas.openxmlformats.org/presentationml/2006/ole">
              <mc:AlternateContent xmlns:mc="http://schemas.openxmlformats.org/markup-compatibility/2006">
                <mc:Choice xmlns:v="urn:schemas-microsoft-com:vml" Requires="v">
                  <p:oleObj spid="_x0000_s34845" name="משוואה" r:id="rId17" imgW="1256755" imgH="355446" progId="Equation.3">
                    <p:embed/>
                  </p:oleObj>
                </mc:Choice>
                <mc:Fallback>
                  <p:oleObj name="משוואה" r:id="rId17" imgW="1256755" imgH="355446" progId="Equation.3">
                    <p:embed/>
                    <p:pic>
                      <p:nvPicPr>
                        <p:cNvPr id="0"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16213" y="4437062"/>
                          <a:ext cx="2535444" cy="71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1" name="TextBox 20"/>
          <p:cNvSpPr txBox="1">
            <a:spLocks noChangeArrowheads="1"/>
          </p:cNvSpPr>
          <p:nvPr/>
        </p:nvSpPr>
        <p:spPr bwMode="auto">
          <a:xfrm>
            <a:off x="395288" y="5148263"/>
            <a:ext cx="8064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r>
              <a:rPr lang="en-US" altLang="en-US" u="sng"/>
              <a:t>Proof:</a:t>
            </a:r>
            <a:endParaRPr lang="en-US" altLang="en-US"/>
          </a:p>
        </p:txBody>
      </p:sp>
      <p:graphicFrame>
        <p:nvGraphicFramePr>
          <p:cNvPr id="25" name="Object 2"/>
          <p:cNvGraphicFramePr>
            <a:graphicFrameLocks noChangeAspect="1"/>
          </p:cNvGraphicFramePr>
          <p:nvPr/>
        </p:nvGraphicFramePr>
        <p:xfrm>
          <a:off x="1331913" y="5133975"/>
          <a:ext cx="1177925" cy="742950"/>
        </p:xfrm>
        <a:graphic>
          <a:graphicData uri="http://schemas.openxmlformats.org/presentationml/2006/ole">
            <mc:AlternateContent xmlns:mc="http://schemas.openxmlformats.org/markup-compatibility/2006">
              <mc:Choice xmlns:v="urn:schemas-microsoft-com:vml" Requires="v">
                <p:oleObj spid="_x0000_s34846" name="משוואה" r:id="rId19" imgW="545626" imgH="355292" progId="Equation.3">
                  <p:embed/>
                </p:oleObj>
              </mc:Choice>
              <mc:Fallback>
                <p:oleObj name="משוואה" r:id="rId19" imgW="545626" imgH="355292" progId="Equation.3">
                  <p:embed/>
                  <p:pic>
                    <p:nvPicPr>
                      <p:cNvPr id="0" name="Object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31913" y="5133975"/>
                        <a:ext cx="11779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9819" name="Object 11"/>
          <p:cNvGraphicFramePr>
            <a:graphicFrameLocks noChangeAspect="1"/>
          </p:cNvGraphicFramePr>
          <p:nvPr/>
        </p:nvGraphicFramePr>
        <p:xfrm>
          <a:off x="5219700" y="6021388"/>
          <a:ext cx="1655763" cy="800100"/>
        </p:xfrm>
        <a:graphic>
          <a:graphicData uri="http://schemas.openxmlformats.org/presentationml/2006/ole">
            <mc:AlternateContent xmlns:mc="http://schemas.openxmlformats.org/markup-compatibility/2006">
              <mc:Choice xmlns:v="urn:schemas-microsoft-com:vml" Requires="v">
                <p:oleObj spid="_x0000_s34847" name="משוואה" r:id="rId21" imgW="736560" imgH="355320" progId="Equation.3">
                  <p:embed/>
                </p:oleObj>
              </mc:Choice>
              <mc:Fallback>
                <p:oleObj name="משוואה" r:id="rId21" imgW="736560" imgH="355320" progId="Equation.3">
                  <p:embed/>
                  <p:pic>
                    <p:nvPicPr>
                      <p:cNvPr id="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19700" y="6021388"/>
                        <a:ext cx="1655763"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9821" name="Object 13"/>
          <p:cNvGraphicFramePr>
            <a:graphicFrameLocks noChangeAspect="1"/>
          </p:cNvGraphicFramePr>
          <p:nvPr/>
        </p:nvGraphicFramePr>
        <p:xfrm>
          <a:off x="2544763" y="5805488"/>
          <a:ext cx="2603500" cy="981075"/>
        </p:xfrm>
        <a:graphic>
          <a:graphicData uri="http://schemas.openxmlformats.org/presentationml/2006/ole">
            <mc:AlternateContent xmlns:mc="http://schemas.openxmlformats.org/markup-compatibility/2006">
              <mc:Choice xmlns:v="urn:schemas-microsoft-com:vml" Requires="v">
                <p:oleObj spid="_x0000_s34848" name="משוואה" r:id="rId23" imgW="1282680" imgH="482400" progId="Equation.3">
                  <p:embed/>
                </p:oleObj>
              </mc:Choice>
              <mc:Fallback>
                <p:oleObj name="משוואה" r:id="rId23" imgW="1282680" imgH="482400" progId="Equation.3">
                  <p:embed/>
                  <p:pic>
                    <p:nvPicPr>
                      <p:cNvPr id="0" name="Object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44763" y="5805488"/>
                        <a:ext cx="26035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29" name="Straight Connector 28"/>
          <p:cNvCxnSpPr/>
          <p:nvPr/>
        </p:nvCxnSpPr>
        <p:spPr>
          <a:xfrm>
            <a:off x="0" y="4941888"/>
            <a:ext cx="9144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19822" name="Object 14"/>
          <p:cNvGraphicFramePr>
            <a:graphicFrameLocks noChangeAspect="1"/>
          </p:cNvGraphicFramePr>
          <p:nvPr/>
        </p:nvGraphicFramePr>
        <p:xfrm>
          <a:off x="2484438" y="4941888"/>
          <a:ext cx="2684462" cy="1008062"/>
        </p:xfrm>
        <a:graphic>
          <a:graphicData uri="http://schemas.openxmlformats.org/presentationml/2006/ole">
            <mc:AlternateContent xmlns:mc="http://schemas.openxmlformats.org/markup-compatibility/2006">
              <mc:Choice xmlns:v="urn:schemas-microsoft-com:vml" Requires="v">
                <p:oleObj spid="_x0000_s34849" name="משוואה" r:id="rId25" imgW="1244520" imgH="482400" progId="Equation.3">
                  <p:embed/>
                </p:oleObj>
              </mc:Choice>
              <mc:Fallback>
                <p:oleObj name="משוואה" r:id="rId25" imgW="1244520" imgH="482400" progId="Equation.3">
                  <p:embed/>
                  <p:pic>
                    <p:nvPicPr>
                      <p:cNvPr id="0" name="Object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84438" y="4941888"/>
                        <a:ext cx="26844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a:spLocks noChangeArrowheads="1"/>
          </p:cNvSpPr>
          <p:nvPr/>
        </p:nvSpPr>
        <p:spPr bwMode="auto">
          <a:xfrm>
            <a:off x="7380288" y="630872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r>
              <a:rPr lang="en-US" altLang="en-US">
                <a:solidFill>
                  <a:schemeClr val="bg1"/>
                </a:solidFill>
              </a:rPr>
              <a:t>Q.E.D.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982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98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981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67494"/>
            <a:ext cx="8229600" cy="1399032"/>
          </a:xfrm>
        </p:spPr>
        <p:txBody>
          <a:bodyPr/>
          <a:lstStyle/>
          <a:p>
            <a:pPr indent="0" algn="ctr" fontAlgn="auto">
              <a:spcAft>
                <a:spcPts val="0"/>
              </a:spcAft>
              <a:defRPr/>
            </a:pPr>
            <a:r>
              <a:rPr lang="en-US" u="sng" dirty="0" smtClean="0">
                <a:solidFill>
                  <a:schemeClr val="accent1">
                    <a:tint val="83000"/>
                    <a:satMod val="150000"/>
                  </a:schemeClr>
                </a:solidFill>
              </a:rPr>
              <a:t>Duality Theorems</a:t>
            </a:r>
            <a:endParaRPr lang="he-IL" u="sng" dirty="0">
              <a:solidFill>
                <a:schemeClr val="accent1">
                  <a:tint val="83000"/>
                  <a:satMod val="150000"/>
                </a:schemeClr>
              </a:solidFill>
            </a:endParaRPr>
          </a:p>
        </p:txBody>
      </p:sp>
      <p:sp>
        <p:nvSpPr>
          <p:cNvPr id="35843" name="Content Placeholder 3"/>
          <p:cNvSpPr>
            <a:spLocks noGrp="1"/>
          </p:cNvSpPr>
          <p:nvPr>
            <p:ph sz="half" idx="1"/>
          </p:nvPr>
        </p:nvSpPr>
        <p:spPr>
          <a:xfrm>
            <a:off x="457200" y="1495425"/>
            <a:ext cx="4038600" cy="4525963"/>
          </a:xfrm>
        </p:spPr>
        <p:txBody>
          <a:bodyPr/>
          <a:lstStyle/>
          <a:p>
            <a:pPr algn="ctr" rtl="0">
              <a:buFont typeface="Wingdings 2" charset="2"/>
              <a:buNone/>
            </a:pPr>
            <a:r>
              <a:rPr lang="en-US" altLang="en-US" u="sng">
                <a:cs typeface="Gisha" charset="0"/>
              </a:rPr>
              <a:t>Primal LP (P)</a:t>
            </a:r>
            <a:endParaRPr lang="he-IL" altLang="en-US" u="sng"/>
          </a:p>
        </p:txBody>
      </p:sp>
      <p:sp>
        <p:nvSpPr>
          <p:cNvPr id="35844" name="Content Placeholder 4"/>
          <p:cNvSpPr>
            <a:spLocks noGrp="1"/>
          </p:cNvSpPr>
          <p:nvPr>
            <p:ph sz="half" idx="2"/>
          </p:nvPr>
        </p:nvSpPr>
        <p:spPr>
          <a:xfrm>
            <a:off x="4648200" y="1495425"/>
            <a:ext cx="4038600" cy="4525963"/>
          </a:xfrm>
        </p:spPr>
        <p:txBody>
          <a:bodyPr/>
          <a:lstStyle/>
          <a:p>
            <a:pPr algn="ctr" rtl="0">
              <a:buFont typeface="Wingdings 2" charset="2"/>
              <a:buNone/>
            </a:pPr>
            <a:r>
              <a:rPr lang="en-US" altLang="en-US" u="sng">
                <a:cs typeface="Gisha" charset="0"/>
              </a:rPr>
              <a:t>Dual LP (D)</a:t>
            </a:r>
          </a:p>
          <a:p>
            <a:pPr algn="ctr" rtl="0">
              <a:buFont typeface="Wingdings 2" charset="2"/>
              <a:buNone/>
            </a:pPr>
            <a:endParaRPr lang="he-IL" altLang="en-US" u="sng"/>
          </a:p>
        </p:txBody>
      </p:sp>
      <p:graphicFrame>
        <p:nvGraphicFramePr>
          <p:cNvPr id="35845" name="Object 2"/>
          <p:cNvGraphicFramePr>
            <a:graphicFrameLocks noChangeAspect="1"/>
          </p:cNvGraphicFramePr>
          <p:nvPr/>
        </p:nvGraphicFramePr>
        <p:xfrm>
          <a:off x="684213" y="2205038"/>
          <a:ext cx="1427162" cy="635000"/>
        </p:xfrm>
        <a:graphic>
          <a:graphicData uri="http://schemas.openxmlformats.org/presentationml/2006/ole">
            <mc:AlternateContent xmlns:mc="http://schemas.openxmlformats.org/markup-compatibility/2006">
              <mc:Choice xmlns:v="urn:schemas-microsoft-com:vml" Requires="v">
                <p:oleObj spid="_x0000_s35857" name="משוואה" r:id="rId4" imgW="799753" imgH="355446" progId="Equation.3">
                  <p:embed/>
                </p:oleObj>
              </mc:Choice>
              <mc:Fallback>
                <p:oleObj name="משוואה" r:id="rId4" imgW="799753" imgH="355446"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205038"/>
                        <a:ext cx="14271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6" name="Object 4"/>
          <p:cNvGraphicFramePr>
            <a:graphicFrameLocks noChangeAspect="1"/>
          </p:cNvGraphicFramePr>
          <p:nvPr/>
        </p:nvGraphicFramePr>
        <p:xfrm>
          <a:off x="6099175" y="3284538"/>
          <a:ext cx="2505075" cy="444500"/>
        </p:xfrm>
        <a:graphic>
          <a:graphicData uri="http://schemas.openxmlformats.org/presentationml/2006/ole">
            <mc:AlternateContent xmlns:mc="http://schemas.openxmlformats.org/markup-compatibility/2006">
              <mc:Choice xmlns:v="urn:schemas-microsoft-com:vml" Requires="v">
                <p:oleObj spid="_x0000_s35858" name="משוואה" r:id="rId6" imgW="1358310" imgH="241195" progId="Equation.3">
                  <p:embed/>
                </p:oleObj>
              </mc:Choice>
              <mc:Fallback>
                <p:oleObj name="משוואה" r:id="rId6" imgW="1358310" imgH="241195"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9175" y="3284538"/>
                        <a:ext cx="25050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7" name="Object 2"/>
          <p:cNvGraphicFramePr>
            <a:graphicFrameLocks noChangeAspect="1"/>
          </p:cNvGraphicFramePr>
          <p:nvPr/>
        </p:nvGraphicFramePr>
        <p:xfrm>
          <a:off x="4787900" y="2133600"/>
          <a:ext cx="1609725" cy="635000"/>
        </p:xfrm>
        <a:graphic>
          <a:graphicData uri="http://schemas.openxmlformats.org/presentationml/2006/ole">
            <mc:AlternateContent xmlns:mc="http://schemas.openxmlformats.org/markup-compatibility/2006">
              <mc:Choice xmlns:v="urn:schemas-microsoft-com:vml" Requires="v">
                <p:oleObj spid="_x0000_s35859" name="משוואה" r:id="rId8" imgW="901309" imgH="355446" progId="Equation.3">
                  <p:embed/>
                </p:oleObj>
              </mc:Choice>
              <mc:Fallback>
                <p:oleObj name="משוואה" r:id="rId8" imgW="901309" imgH="355446"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7900" y="2133600"/>
                        <a:ext cx="16097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2" name="Straight Connector 21"/>
          <p:cNvCxnSpPr/>
          <p:nvPr/>
        </p:nvCxnSpPr>
        <p:spPr>
          <a:xfrm>
            <a:off x="4572000" y="1412875"/>
            <a:ext cx="0" cy="240982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9750" y="1989138"/>
            <a:ext cx="7848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5850" name="Object 3"/>
          <p:cNvGraphicFramePr>
            <a:graphicFrameLocks noChangeAspect="1"/>
          </p:cNvGraphicFramePr>
          <p:nvPr/>
        </p:nvGraphicFramePr>
        <p:xfrm>
          <a:off x="4800600" y="2708275"/>
          <a:ext cx="3730625" cy="654050"/>
        </p:xfrm>
        <a:graphic>
          <a:graphicData uri="http://schemas.openxmlformats.org/presentationml/2006/ole">
            <mc:AlternateContent xmlns:mc="http://schemas.openxmlformats.org/markup-compatibility/2006">
              <mc:Choice xmlns:v="urn:schemas-microsoft-com:vml" Requires="v">
                <p:oleObj spid="_x0000_s35860" name="משוואה" r:id="rId10" imgW="2032000" imgH="355600" progId="Equation.3">
                  <p:embed/>
                </p:oleObj>
              </mc:Choice>
              <mc:Fallback>
                <p:oleObj name="משוואה" r:id="rId10" imgW="2032000" imgH="3556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600" y="2708275"/>
                        <a:ext cx="37306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51" name="Object 3"/>
          <p:cNvGraphicFramePr>
            <a:graphicFrameLocks noChangeAspect="1"/>
          </p:cNvGraphicFramePr>
          <p:nvPr/>
        </p:nvGraphicFramePr>
        <p:xfrm>
          <a:off x="673100" y="2781300"/>
          <a:ext cx="3754438" cy="654050"/>
        </p:xfrm>
        <a:graphic>
          <a:graphicData uri="http://schemas.openxmlformats.org/presentationml/2006/ole">
            <mc:AlternateContent xmlns:mc="http://schemas.openxmlformats.org/markup-compatibility/2006">
              <mc:Choice xmlns:v="urn:schemas-microsoft-com:vml" Requires="v">
                <p:oleObj spid="_x0000_s35861" name="משוואה" r:id="rId12" imgW="2043813" imgH="355446" progId="Equation.3">
                  <p:embed/>
                </p:oleObj>
              </mc:Choice>
              <mc:Fallback>
                <p:oleObj name="משוואה" r:id="rId12" imgW="2043813" imgH="355446" progId="Equation.3">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3100" y="2781300"/>
                        <a:ext cx="37544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52" name="Object 12"/>
          <p:cNvGraphicFramePr>
            <a:graphicFrameLocks noChangeAspect="1"/>
          </p:cNvGraphicFramePr>
          <p:nvPr/>
        </p:nvGraphicFramePr>
        <p:xfrm>
          <a:off x="1760538" y="3357563"/>
          <a:ext cx="2667000" cy="422275"/>
        </p:xfrm>
        <a:graphic>
          <a:graphicData uri="http://schemas.openxmlformats.org/presentationml/2006/ole">
            <mc:AlternateContent xmlns:mc="http://schemas.openxmlformats.org/markup-compatibility/2006">
              <mc:Choice xmlns:v="urn:schemas-microsoft-com:vml" Requires="v">
                <p:oleObj spid="_x0000_s35862" name="משוואה" r:id="rId14" imgW="1447800" imgH="228600" progId="Equation.3">
                  <p:embed/>
                </p:oleObj>
              </mc:Choice>
              <mc:Fallback>
                <p:oleObj name="משוואה" r:id="rId14" imgW="1447800" imgH="228600" progId="Equation.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60538" y="3357563"/>
                        <a:ext cx="26670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323850" y="5013325"/>
            <a:ext cx="8351838" cy="1200150"/>
          </a:xfrm>
          <a:prstGeom prst="rect">
            <a:avLst/>
          </a:prstGeom>
          <a:noFill/>
        </p:spPr>
        <p:txBody>
          <a:bodyPr rtlCol="1">
            <a:spAutoFit/>
          </a:bodyPr>
          <a:lstStyle/>
          <a:p>
            <a:pPr algn="l" rtl="0" fontAlgn="auto">
              <a:spcBef>
                <a:spcPts val="0"/>
              </a:spcBef>
              <a:spcAft>
                <a:spcPts val="0"/>
              </a:spcAft>
              <a:defRPr/>
            </a:pPr>
            <a:r>
              <a:rPr lang="en-US" dirty="0">
                <a:latin typeface="+mn-lt"/>
                <a:cs typeface="+mn-cs"/>
              </a:rPr>
              <a:t>We won’t show a proof of this theorem here, but mention that we’ve seen examples of this fact:</a:t>
            </a:r>
          </a:p>
          <a:p>
            <a:pPr marL="342900" indent="-342900" algn="l" rtl="0" fontAlgn="auto">
              <a:spcBef>
                <a:spcPts val="0"/>
              </a:spcBef>
              <a:spcAft>
                <a:spcPts val="0"/>
              </a:spcAft>
              <a:buFont typeface="+mj-lt"/>
              <a:buAutoNum type="arabicPeriod"/>
              <a:defRPr/>
            </a:pPr>
            <a:r>
              <a:rPr lang="en-US" dirty="0">
                <a:latin typeface="+mn-lt"/>
                <a:cs typeface="+mn-cs"/>
              </a:rPr>
              <a:t>The Diet Problem.</a:t>
            </a:r>
          </a:p>
          <a:p>
            <a:pPr marL="342900" indent="-342900" algn="l" rtl="0" fontAlgn="auto">
              <a:spcBef>
                <a:spcPts val="0"/>
              </a:spcBef>
              <a:spcAft>
                <a:spcPts val="0"/>
              </a:spcAft>
              <a:buFont typeface="+mj-lt"/>
              <a:buAutoNum type="arabicPeriod"/>
              <a:defRPr/>
            </a:pPr>
            <a:r>
              <a:rPr lang="en-US" dirty="0">
                <a:latin typeface="+mn-lt"/>
                <a:cs typeface="+mn-cs"/>
              </a:rPr>
              <a:t>Maximum-Flow Vs. Minimum Cut.</a:t>
            </a:r>
          </a:p>
        </p:txBody>
      </p:sp>
      <p:grpSp>
        <p:nvGrpSpPr>
          <p:cNvPr id="17" name="Group 16"/>
          <p:cNvGrpSpPr>
            <a:grpSpLocks/>
          </p:cNvGrpSpPr>
          <p:nvPr/>
        </p:nvGrpSpPr>
        <p:grpSpPr bwMode="auto">
          <a:xfrm>
            <a:off x="323850" y="3835400"/>
            <a:ext cx="8496300" cy="1079500"/>
            <a:chOff x="611560" y="4077072"/>
            <a:chExt cx="8203946" cy="1079401"/>
          </a:xfrm>
        </p:grpSpPr>
        <p:sp>
          <p:nvSpPr>
            <p:cNvPr id="18" name="TextBox 17"/>
            <p:cNvSpPr txBox="1">
              <a:spLocks noRot="1" noChangeAspect="1" noMove="1" noResize="1" noEditPoints="1" noAdjustHandles="1" noChangeArrowheads="1" noChangeShapeType="1" noTextEdit="1"/>
            </p:cNvSpPr>
            <p:nvPr/>
          </p:nvSpPr>
          <p:spPr>
            <a:xfrm>
              <a:off x="611560" y="4077072"/>
              <a:ext cx="8203946" cy="646331"/>
            </a:xfrm>
            <a:prstGeom prst="rect">
              <a:avLst/>
            </a:prstGeom>
            <a:blipFill rotWithShape="1">
              <a:blip r:embed="rId16"/>
              <a:stretch>
                <a:fillRect l="-574" t="-4717" b="-14151"/>
              </a:stretch>
            </a:blipFill>
          </p:spPr>
          <p:txBody>
            <a:bodyPr/>
            <a:lstStyle/>
            <a:p>
              <a:r>
                <a:rPr lang="he-IL">
                  <a:noFill/>
                </a:rPr>
                <a:t> </a:t>
              </a:r>
            </a:p>
          </p:txBody>
        </p:sp>
        <p:graphicFrame>
          <p:nvGraphicFramePr>
            <p:cNvPr id="35856" name="Object 2"/>
            <p:cNvGraphicFramePr>
              <a:graphicFrameLocks noChangeAspect="1"/>
            </p:cNvGraphicFramePr>
            <p:nvPr/>
          </p:nvGraphicFramePr>
          <p:xfrm>
            <a:off x="3891974" y="4437336"/>
            <a:ext cx="2585764" cy="719137"/>
          </p:xfrm>
          <a:graphic>
            <a:graphicData uri="http://schemas.openxmlformats.org/presentationml/2006/ole">
              <mc:AlternateContent xmlns:mc="http://schemas.openxmlformats.org/markup-compatibility/2006">
                <mc:Choice xmlns:v="urn:schemas-microsoft-com:vml" Requires="v">
                  <p:oleObj spid="_x0000_s35863" name="משוואה" r:id="rId17" imgW="1282680" imgH="355320" progId="Equation.3">
                    <p:embed/>
                  </p:oleObj>
                </mc:Choice>
                <mc:Fallback>
                  <p:oleObj name="משוואה" r:id="rId17" imgW="1282680" imgH="355320" progId="Equation.3">
                    <p:embed/>
                    <p:pic>
                      <p:nvPicPr>
                        <p:cNvPr id="0"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91974" y="4437336"/>
                          <a:ext cx="2585764"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marL="484632" indent="0" fontAlgn="auto">
              <a:spcAft>
                <a:spcPts val="0"/>
              </a:spcAft>
              <a:defRPr/>
            </a:pPr>
            <a:r>
              <a:rPr lang="en-US" u="sng" dirty="0" smtClean="0">
                <a:solidFill>
                  <a:schemeClr val="accent1">
                    <a:tint val="83000"/>
                    <a:satMod val="150000"/>
                  </a:schemeClr>
                </a:solidFill>
              </a:rPr>
              <a:t>Talk Outline</a:t>
            </a:r>
            <a:endParaRPr lang="he-IL" u="sng" dirty="0">
              <a:solidFill>
                <a:schemeClr val="accent1">
                  <a:tint val="83000"/>
                  <a:satMod val="150000"/>
                </a:schemeClr>
              </a:solidFill>
            </a:endParaRPr>
          </a:p>
        </p:txBody>
      </p:sp>
      <p:sp>
        <p:nvSpPr>
          <p:cNvPr id="36867" name="TextBox 2"/>
          <p:cNvSpPr txBox="1">
            <a:spLocks noChangeArrowheads="1"/>
          </p:cNvSpPr>
          <p:nvPr/>
        </p:nvSpPr>
        <p:spPr bwMode="auto">
          <a:xfrm>
            <a:off x="684213" y="1773238"/>
            <a:ext cx="828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800100" indent="-34290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buFont typeface="Arial" charset="0"/>
              <a:buChar char="•"/>
            </a:pPr>
            <a:r>
              <a:rPr lang="en-US" altLang="en-US" sz="2400">
                <a:solidFill>
                  <a:srgbClr val="F6640A"/>
                </a:solidFill>
              </a:rPr>
              <a:t> </a:t>
            </a:r>
            <a:r>
              <a:rPr lang="en-US" altLang="en-US" sz="2400" u="sng">
                <a:solidFill>
                  <a:srgbClr val="F6640A"/>
                </a:solidFill>
              </a:rPr>
              <a:t>Introduction to Linear Programming</a:t>
            </a:r>
          </a:p>
          <a:p>
            <a:pPr lvl="1" algn="l" rtl="0">
              <a:buFont typeface="Century Gothic" charset="0"/>
              <a:buAutoNum type="arabicPeriod"/>
            </a:pPr>
            <a:r>
              <a:rPr lang="en-US" altLang="en-US" sz="2400">
                <a:solidFill>
                  <a:srgbClr val="F6640A"/>
                </a:solidFill>
              </a:rPr>
              <a:t>Problem Definition and Terminology</a:t>
            </a:r>
          </a:p>
          <a:p>
            <a:pPr lvl="1" algn="l" rtl="0">
              <a:buFont typeface="Century Gothic" charset="0"/>
              <a:buAutoNum type="arabicPeriod"/>
            </a:pPr>
            <a:r>
              <a:rPr lang="en-US" altLang="en-US" sz="2400">
                <a:solidFill>
                  <a:srgbClr val="F6640A"/>
                </a:solidFill>
              </a:rPr>
              <a:t>Geometric Interpretation</a:t>
            </a:r>
          </a:p>
          <a:p>
            <a:pPr lvl="1" algn="l" rtl="0">
              <a:buFont typeface="Century Gothic" charset="0"/>
              <a:buAutoNum type="arabicPeriod"/>
            </a:pPr>
            <a:r>
              <a:rPr lang="en-US" altLang="en-US" sz="2400">
                <a:solidFill>
                  <a:srgbClr val="F6640A"/>
                </a:solidFill>
              </a:rPr>
              <a:t>More Motivating Examples</a:t>
            </a:r>
          </a:p>
          <a:p>
            <a:pPr lvl="1" algn="l" rtl="0">
              <a:buFont typeface="Century Gothic" charset="0"/>
              <a:buAutoNum type="arabicPeriod"/>
            </a:pPr>
            <a:r>
              <a:rPr lang="en-US" altLang="en-US" sz="2400">
                <a:solidFill>
                  <a:srgbClr val="F6640A"/>
                </a:solidFill>
              </a:rPr>
              <a:t>Duality</a:t>
            </a:r>
          </a:p>
          <a:p>
            <a:pPr algn="l" rtl="0"/>
            <a:endParaRPr lang="en-US" altLang="en-US" sz="2400"/>
          </a:p>
          <a:p>
            <a:pPr algn="l" rtl="0">
              <a:buFont typeface="Arial" charset="0"/>
              <a:buChar char="•"/>
            </a:pPr>
            <a:r>
              <a:rPr lang="en-US" altLang="en-US" sz="2400"/>
              <a:t> </a:t>
            </a:r>
            <a:r>
              <a:rPr lang="en-US" altLang="en-US" sz="2400" u="sng"/>
              <a:t>Integer Linear Programming</a:t>
            </a:r>
          </a:p>
          <a:p>
            <a:pPr algn="l" rtl="0">
              <a:buFont typeface="Arial" charset="0"/>
              <a:buChar char="•"/>
            </a:pPr>
            <a:endParaRPr lang="en-US" altLang="en-US" sz="2400"/>
          </a:p>
          <a:p>
            <a:pPr algn="l" rtl="0">
              <a:buFont typeface="Arial" charset="0"/>
              <a:buChar char="•"/>
            </a:pPr>
            <a:r>
              <a:rPr lang="en-US" altLang="en-US" sz="2400"/>
              <a:t> </a:t>
            </a:r>
            <a:r>
              <a:rPr lang="en-US" altLang="en-US" sz="2400" u="sng"/>
              <a:t>Rounding Fractional LP in Approximation Algorithms :</a:t>
            </a:r>
          </a:p>
          <a:p>
            <a:pPr lvl="1" algn="l" rtl="0">
              <a:buFont typeface="Century Gothic" charset="0"/>
              <a:buAutoNum type="arabicPeriod"/>
            </a:pPr>
            <a:r>
              <a:rPr lang="en-US" altLang="en-US" sz="2400"/>
              <a:t>Rounding to approximate Set Cover</a:t>
            </a:r>
          </a:p>
          <a:p>
            <a:pPr lvl="1" algn="l" rtl="0">
              <a:buFont typeface="Century Gothic" charset="0"/>
              <a:buAutoNum type="arabicPeriod"/>
            </a:pPr>
            <a:r>
              <a:rPr lang="en-US" altLang="en-US" sz="2400"/>
              <a:t>Randomized Rounding to approximate Set Cover </a:t>
            </a:r>
            <a:endParaRPr lang="he-IL" altLang="en-US" sz="2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Back to our Diet Example</a:t>
            </a:r>
            <a:endParaRPr lang="he-IL" u="sng" dirty="0">
              <a:solidFill>
                <a:schemeClr val="accent1">
                  <a:tint val="83000"/>
                  <a:satMod val="150000"/>
                </a:schemeClr>
              </a:solidFill>
            </a:endParaRPr>
          </a:p>
        </p:txBody>
      </p:sp>
      <p:sp>
        <p:nvSpPr>
          <p:cNvPr id="37891" name="TextBox 2"/>
          <p:cNvSpPr txBox="1">
            <a:spLocks noChangeArrowheads="1"/>
          </p:cNvSpPr>
          <p:nvPr/>
        </p:nvSpPr>
        <p:spPr bwMode="auto">
          <a:xfrm>
            <a:off x="250825" y="1412875"/>
            <a:ext cx="87137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r>
              <a:rPr lang="en-US" altLang="en-US" sz="2400"/>
              <a:t>While half a serving of shawarma might mean something, what do we if the optimal diet requires we eat 0.5 apples a day? What do we do with the remaining 0.5 apple?</a:t>
            </a:r>
          </a:p>
          <a:p>
            <a:pPr algn="l" rtl="0"/>
            <a:endParaRPr lang="en-US" altLang="en-US" sz="2400"/>
          </a:p>
          <a:p>
            <a:pPr algn="l" rtl="0"/>
            <a:endParaRPr lang="en-US" altLang="en-US" sz="2400"/>
          </a:p>
        </p:txBody>
      </p:sp>
      <p:grpSp>
        <p:nvGrpSpPr>
          <p:cNvPr id="2" name="Group 1"/>
          <p:cNvGrpSpPr>
            <a:grpSpLocks/>
          </p:cNvGrpSpPr>
          <p:nvPr/>
        </p:nvGrpSpPr>
        <p:grpSpPr bwMode="auto">
          <a:xfrm>
            <a:off x="539750" y="3024188"/>
            <a:ext cx="8088313" cy="3609975"/>
            <a:chOff x="539552" y="3023489"/>
            <a:chExt cx="8088560" cy="3611064"/>
          </a:xfrm>
        </p:grpSpPr>
        <p:pic>
          <p:nvPicPr>
            <p:cNvPr id="37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586553"/>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89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933056"/>
              <a:ext cx="25622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89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3023489"/>
              <a:ext cx="17145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539750" y="139700"/>
            <a:ext cx="77771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r>
              <a:rPr lang="en-US" altLang="en-US" sz="2400"/>
              <a:t>Bob wonders how few calories he can </a:t>
            </a:r>
          </a:p>
          <a:p>
            <a:pPr algn="l" rtl="0"/>
            <a:r>
              <a:rPr lang="en-US" altLang="en-US" sz="2400"/>
              <a:t>eat a day, in order to get at least the </a:t>
            </a:r>
          </a:p>
          <a:p>
            <a:pPr algn="l" rtl="0"/>
            <a:r>
              <a:rPr lang="en-US" altLang="en-US" sz="2400"/>
              <a:t>recommended dietary allowance (RDA),</a:t>
            </a:r>
          </a:p>
          <a:p>
            <a:pPr algn="l" rtl="0"/>
            <a:r>
              <a:rPr lang="en-US" altLang="en-US" sz="2400"/>
              <a:t>part of which is given below:</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160338"/>
            <a:ext cx="1566863"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7" name="Table 6"/>
          <p:cNvGraphicFramePr>
            <a:graphicFrameLocks noGrp="1"/>
          </p:cNvGraphicFramePr>
          <p:nvPr/>
        </p:nvGraphicFramePr>
        <p:xfrm>
          <a:off x="3965575" y="1828800"/>
          <a:ext cx="4689475" cy="736600"/>
        </p:xfrm>
        <a:graphic>
          <a:graphicData uri="http://schemas.openxmlformats.org/drawingml/2006/table">
            <a:tbl>
              <a:tblPr rtl="1" firstRow="1" bandRow="1">
                <a:tableStyleId>{6E25E649-3F16-4E02-A733-19D2CDBF48F0}</a:tableStyleId>
              </a:tblPr>
              <a:tblGrid>
                <a:gridCol w="1893641"/>
                <a:gridCol w="1402955"/>
                <a:gridCol w="1392879"/>
              </a:tblGrid>
              <a:tr h="293752">
                <a:tc>
                  <a:txBody>
                    <a:bodyPr/>
                    <a:lstStyle/>
                    <a:p>
                      <a:pPr algn="ctr" rtl="0"/>
                      <a:r>
                        <a:rPr lang="en-US" dirty="0" smtClean="0">
                          <a:solidFill>
                            <a:schemeClr val="bg1"/>
                          </a:solidFill>
                        </a:rPr>
                        <a:t>Calcium</a:t>
                      </a:r>
                      <a:r>
                        <a:rPr lang="en-US" baseline="0" dirty="0" smtClean="0">
                          <a:solidFill>
                            <a:schemeClr val="bg1"/>
                          </a:solidFill>
                        </a:rPr>
                        <a:t> (mg)</a:t>
                      </a:r>
                      <a:endParaRPr lang="he-IL" b="1" dirty="0">
                        <a:solidFill>
                          <a:schemeClr val="bg1"/>
                        </a:solidFill>
                      </a:endParaRPr>
                    </a:p>
                  </a:txBody>
                  <a:tcPr marL="91434" marR="91434"/>
                </a:tc>
                <a:tc>
                  <a:txBody>
                    <a:bodyPr/>
                    <a:lstStyle/>
                    <a:p>
                      <a:pPr algn="ctr" rtl="0"/>
                      <a:r>
                        <a:rPr lang="en-US" dirty="0" smtClean="0">
                          <a:solidFill>
                            <a:schemeClr val="bg1"/>
                          </a:solidFill>
                        </a:rPr>
                        <a:t>Protein (g)</a:t>
                      </a:r>
                      <a:endParaRPr lang="he-IL" b="1" dirty="0">
                        <a:solidFill>
                          <a:schemeClr val="bg1"/>
                        </a:solidFill>
                      </a:endParaRPr>
                    </a:p>
                  </a:txBody>
                  <a:tcPr marL="91434" marR="91434"/>
                </a:tc>
                <a:tc>
                  <a:txBody>
                    <a:bodyPr/>
                    <a:lstStyle/>
                    <a:p>
                      <a:pPr algn="l" rtl="0"/>
                      <a:endParaRPr lang="he-IL" b="1" dirty="0">
                        <a:solidFill>
                          <a:schemeClr val="bg1"/>
                        </a:solidFill>
                      </a:endParaRPr>
                    </a:p>
                  </a:txBody>
                  <a:tcPr marL="91434" marR="91434"/>
                </a:tc>
              </a:tr>
              <a:tr h="370840">
                <a:tc>
                  <a:txBody>
                    <a:bodyPr/>
                    <a:lstStyle/>
                    <a:p>
                      <a:pPr algn="ctr" rtl="0"/>
                      <a:r>
                        <a:rPr lang="en-US" b="0" dirty="0" smtClean="0">
                          <a:solidFill>
                            <a:schemeClr val="bg1"/>
                          </a:solidFill>
                        </a:rPr>
                        <a:t>800</a:t>
                      </a:r>
                      <a:endParaRPr lang="he-IL" b="0" dirty="0">
                        <a:solidFill>
                          <a:schemeClr val="bg1"/>
                        </a:solidFill>
                      </a:endParaRPr>
                    </a:p>
                  </a:txBody>
                  <a:tcPr marL="91434" marR="91434"/>
                </a:tc>
                <a:tc>
                  <a:txBody>
                    <a:bodyPr/>
                    <a:lstStyle/>
                    <a:p>
                      <a:pPr algn="ctr" rtl="0"/>
                      <a:r>
                        <a:rPr lang="en-US" b="0" dirty="0" smtClean="0">
                          <a:solidFill>
                            <a:schemeClr val="bg1"/>
                          </a:solidFill>
                        </a:rPr>
                        <a:t>50</a:t>
                      </a:r>
                      <a:endParaRPr lang="he-IL" b="0" dirty="0">
                        <a:solidFill>
                          <a:schemeClr val="bg1"/>
                        </a:solidFill>
                      </a:endParaRPr>
                    </a:p>
                  </a:txBody>
                  <a:tcPr marL="91434" marR="91434"/>
                </a:tc>
                <a:tc>
                  <a:txBody>
                    <a:bodyPr/>
                    <a:lstStyle/>
                    <a:p>
                      <a:pPr algn="l" rtl="0"/>
                      <a:r>
                        <a:rPr lang="en-US" b="1" dirty="0" smtClean="0">
                          <a:solidFill>
                            <a:schemeClr val="bg1"/>
                          </a:solidFill>
                        </a:rPr>
                        <a:t>RDA</a:t>
                      </a:r>
                      <a:endParaRPr lang="he-IL" b="1" dirty="0">
                        <a:solidFill>
                          <a:schemeClr val="bg1"/>
                        </a:solidFill>
                      </a:endParaRPr>
                    </a:p>
                  </a:txBody>
                  <a:tcPr marL="91434" marR="91434"/>
                </a:tc>
              </a:tr>
            </a:tbl>
          </a:graphicData>
        </a:graphic>
      </p:graphicFrame>
      <p:graphicFrame>
        <p:nvGraphicFramePr>
          <p:cNvPr id="12" name="Table 11"/>
          <p:cNvGraphicFramePr>
            <a:graphicFrameLocks noGrp="1"/>
          </p:cNvGraphicFramePr>
          <p:nvPr/>
        </p:nvGraphicFramePr>
        <p:xfrm>
          <a:off x="468313" y="4149725"/>
          <a:ext cx="8207375" cy="2219325"/>
        </p:xfrm>
        <a:graphic>
          <a:graphicData uri="http://schemas.openxmlformats.org/drawingml/2006/table">
            <a:tbl>
              <a:tblPr rtl="1" firstRow="1" bandRow="1">
                <a:tableStyleId>{6E25E649-3F16-4E02-A733-19D2CDBF48F0}</a:tableStyleId>
              </a:tblPr>
              <a:tblGrid>
                <a:gridCol w="1800942"/>
                <a:gridCol w="1482008"/>
                <a:gridCol w="1641475"/>
                <a:gridCol w="1641475"/>
                <a:gridCol w="1641475"/>
              </a:tblGrid>
              <a:tr h="365655">
                <a:tc>
                  <a:txBody>
                    <a:bodyPr/>
                    <a:lstStyle/>
                    <a:p>
                      <a:pPr algn="l" rtl="0"/>
                      <a:r>
                        <a:rPr lang="en-US" sz="1800" dirty="0" smtClean="0">
                          <a:solidFill>
                            <a:schemeClr val="bg1"/>
                          </a:solidFill>
                        </a:rPr>
                        <a:t>Calcium</a:t>
                      </a:r>
                      <a:r>
                        <a:rPr lang="en-US" sz="1800" baseline="0" dirty="0" smtClean="0">
                          <a:solidFill>
                            <a:schemeClr val="bg1"/>
                          </a:solidFill>
                        </a:rPr>
                        <a:t> (mg)</a:t>
                      </a:r>
                      <a:endParaRPr lang="he-IL" sz="1800" b="1" dirty="0">
                        <a:solidFill>
                          <a:schemeClr val="bg1"/>
                        </a:solidFill>
                      </a:endParaRPr>
                    </a:p>
                  </a:txBody>
                  <a:tcPr marL="91423" marR="91423" marT="45707" marB="45707"/>
                </a:tc>
                <a:tc>
                  <a:txBody>
                    <a:bodyPr/>
                    <a:lstStyle/>
                    <a:p>
                      <a:pPr algn="l" rtl="0"/>
                      <a:r>
                        <a:rPr lang="en-US" sz="1800" dirty="0" smtClean="0">
                          <a:solidFill>
                            <a:schemeClr val="bg1"/>
                          </a:solidFill>
                        </a:rPr>
                        <a:t>Protein (g)</a:t>
                      </a:r>
                      <a:endParaRPr lang="he-IL" sz="1800" b="1" dirty="0">
                        <a:solidFill>
                          <a:schemeClr val="bg1"/>
                        </a:solidFill>
                      </a:endParaRPr>
                    </a:p>
                  </a:txBody>
                  <a:tcPr marL="91423" marR="91423" marT="45707" marB="45707"/>
                </a:tc>
                <a:tc>
                  <a:txBody>
                    <a:bodyPr/>
                    <a:lstStyle/>
                    <a:p>
                      <a:pPr algn="l" rtl="0"/>
                      <a:r>
                        <a:rPr lang="en-US" sz="1800" dirty="0" smtClean="0">
                          <a:solidFill>
                            <a:schemeClr val="bg1"/>
                          </a:solidFill>
                        </a:rPr>
                        <a:t>Energy(kcal)</a:t>
                      </a:r>
                      <a:endParaRPr lang="he-IL" sz="1800" b="1" dirty="0">
                        <a:solidFill>
                          <a:schemeClr val="bg1"/>
                        </a:solidFill>
                      </a:endParaRPr>
                    </a:p>
                  </a:txBody>
                  <a:tcPr marL="91423" marR="91423" marT="45707" marB="45707"/>
                </a:tc>
                <a:tc>
                  <a:txBody>
                    <a:bodyPr/>
                    <a:lstStyle/>
                    <a:p>
                      <a:pPr algn="l" rtl="0"/>
                      <a:r>
                        <a:rPr lang="en-US" sz="1800" b="1" smtClean="0">
                          <a:solidFill>
                            <a:schemeClr val="bg1"/>
                          </a:solidFill>
                        </a:rPr>
                        <a:t>Serving</a:t>
                      </a:r>
                      <a:r>
                        <a:rPr lang="en-US" sz="1800" b="1" baseline="0" smtClean="0">
                          <a:solidFill>
                            <a:schemeClr val="bg1"/>
                          </a:solidFill>
                        </a:rPr>
                        <a:t> size</a:t>
                      </a:r>
                      <a:endParaRPr lang="he-IL" sz="1800" b="1">
                        <a:solidFill>
                          <a:schemeClr val="bg1"/>
                        </a:solidFill>
                      </a:endParaRPr>
                    </a:p>
                  </a:txBody>
                  <a:tcPr marL="91423" marR="91423" marT="45707" marB="45707"/>
                </a:tc>
                <a:tc>
                  <a:txBody>
                    <a:bodyPr/>
                    <a:lstStyle/>
                    <a:p>
                      <a:pPr algn="l" rtl="0"/>
                      <a:r>
                        <a:rPr lang="en-US" sz="1800" b="1" dirty="0" smtClean="0">
                          <a:solidFill>
                            <a:schemeClr val="bg1"/>
                          </a:solidFill>
                        </a:rPr>
                        <a:t>Food</a:t>
                      </a:r>
                      <a:endParaRPr lang="he-IL" sz="1800" b="1" dirty="0">
                        <a:solidFill>
                          <a:schemeClr val="bg1"/>
                        </a:solidFill>
                      </a:endParaRPr>
                    </a:p>
                  </a:txBody>
                  <a:tcPr marL="91423" marR="91423" marT="45707" marB="45707"/>
                </a:tc>
              </a:tr>
              <a:tr h="370734">
                <a:tc>
                  <a:txBody>
                    <a:bodyPr/>
                    <a:lstStyle/>
                    <a:p>
                      <a:pPr algn="ctr" rtl="0"/>
                      <a:r>
                        <a:rPr lang="en-US" sz="1800" b="0" dirty="0" smtClean="0">
                          <a:solidFill>
                            <a:schemeClr val="bg1"/>
                          </a:solidFill>
                        </a:rPr>
                        <a:t>20</a:t>
                      </a:r>
                      <a:endParaRPr lang="he-IL" sz="1800" b="0" dirty="0">
                        <a:solidFill>
                          <a:schemeClr val="bg1"/>
                        </a:solidFill>
                      </a:endParaRPr>
                    </a:p>
                  </a:txBody>
                  <a:tcPr marL="91423" marR="91423" marT="45707" marB="45707"/>
                </a:tc>
                <a:tc>
                  <a:txBody>
                    <a:bodyPr/>
                    <a:lstStyle/>
                    <a:p>
                      <a:pPr algn="ctr" rtl="0"/>
                      <a:r>
                        <a:rPr lang="en-US" sz="1800" b="0" dirty="0" smtClean="0">
                          <a:solidFill>
                            <a:schemeClr val="bg1"/>
                          </a:solidFill>
                        </a:rPr>
                        <a:t>10</a:t>
                      </a:r>
                      <a:endParaRPr lang="he-IL" sz="1800" b="0" dirty="0">
                        <a:solidFill>
                          <a:schemeClr val="bg1"/>
                        </a:solidFill>
                      </a:endParaRPr>
                    </a:p>
                  </a:txBody>
                  <a:tcPr marL="91423" marR="91423" marT="45707" marB="45707"/>
                </a:tc>
                <a:tc>
                  <a:txBody>
                    <a:bodyPr/>
                    <a:lstStyle/>
                    <a:p>
                      <a:pPr algn="ctr" rtl="0"/>
                      <a:r>
                        <a:rPr lang="en-US" sz="1800" b="0" dirty="0" smtClean="0">
                          <a:solidFill>
                            <a:schemeClr val="bg1"/>
                          </a:solidFill>
                        </a:rPr>
                        <a:t>150</a:t>
                      </a:r>
                      <a:endParaRPr lang="he-IL" sz="1800" b="0" dirty="0">
                        <a:solidFill>
                          <a:schemeClr val="bg1"/>
                        </a:solidFill>
                      </a:endParaRPr>
                    </a:p>
                  </a:txBody>
                  <a:tcPr marL="91423" marR="91423" marT="45707" marB="45707"/>
                </a:tc>
                <a:tc>
                  <a:txBody>
                    <a:bodyPr/>
                    <a:lstStyle/>
                    <a:p>
                      <a:pPr algn="ctr" rtl="0"/>
                      <a:r>
                        <a:rPr lang="en-US" sz="1800" b="0" dirty="0" smtClean="0">
                          <a:solidFill>
                            <a:schemeClr val="bg1"/>
                          </a:solidFill>
                        </a:rPr>
                        <a:t>245 g</a:t>
                      </a:r>
                      <a:endParaRPr lang="he-IL" sz="1800" b="0" dirty="0">
                        <a:solidFill>
                          <a:schemeClr val="bg1"/>
                        </a:solidFill>
                      </a:endParaRPr>
                    </a:p>
                  </a:txBody>
                  <a:tcPr marL="91423" marR="91423"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Soup Bowl</a:t>
                      </a:r>
                      <a:endParaRPr lang="he-IL" sz="1800" b="1" dirty="0">
                        <a:solidFill>
                          <a:schemeClr val="bg1"/>
                        </a:solidFill>
                      </a:endParaRPr>
                    </a:p>
                  </a:txBody>
                  <a:tcPr marL="91423" marR="91423" marT="45707" marB="45707"/>
                </a:tc>
              </a:tr>
              <a:tr h="370734">
                <a:tc>
                  <a:txBody>
                    <a:bodyPr/>
                    <a:lstStyle/>
                    <a:p>
                      <a:pPr algn="ctr" rtl="0"/>
                      <a:r>
                        <a:rPr lang="en-US" sz="1800" b="0" dirty="0" smtClean="0">
                          <a:solidFill>
                            <a:schemeClr val="bg1"/>
                          </a:solidFill>
                        </a:rPr>
                        <a:t>360</a:t>
                      </a:r>
                      <a:endParaRPr lang="he-IL" sz="1800" b="0" dirty="0">
                        <a:solidFill>
                          <a:schemeClr val="bg1"/>
                        </a:solidFill>
                      </a:endParaRPr>
                    </a:p>
                  </a:txBody>
                  <a:tcPr marL="91423" marR="91423" marT="45707" marB="45707"/>
                </a:tc>
                <a:tc>
                  <a:txBody>
                    <a:bodyPr/>
                    <a:lstStyle/>
                    <a:p>
                      <a:pPr algn="ctr" rtl="0"/>
                      <a:r>
                        <a:rPr lang="en-US" sz="1800" b="0" dirty="0" smtClean="0">
                          <a:solidFill>
                            <a:schemeClr val="bg1"/>
                          </a:solidFill>
                        </a:rPr>
                        <a:t>10</a:t>
                      </a:r>
                      <a:endParaRPr lang="he-IL" sz="1800" b="0" dirty="0">
                        <a:solidFill>
                          <a:schemeClr val="bg1"/>
                        </a:solidFill>
                      </a:endParaRPr>
                    </a:p>
                  </a:txBody>
                  <a:tcPr marL="91423" marR="91423" marT="45707" marB="45707"/>
                </a:tc>
                <a:tc>
                  <a:txBody>
                    <a:bodyPr/>
                    <a:lstStyle/>
                    <a:p>
                      <a:pPr algn="ctr" rtl="0"/>
                      <a:r>
                        <a:rPr lang="en-US" sz="1800" b="0" dirty="0" smtClean="0">
                          <a:solidFill>
                            <a:schemeClr val="bg1"/>
                          </a:solidFill>
                        </a:rPr>
                        <a:t>120</a:t>
                      </a:r>
                      <a:endParaRPr lang="he-IL" sz="1800" b="0" dirty="0">
                        <a:solidFill>
                          <a:schemeClr val="bg1"/>
                        </a:solidFill>
                      </a:endParaRPr>
                    </a:p>
                  </a:txBody>
                  <a:tcPr marL="91423" marR="91423" marT="45707" marB="45707"/>
                </a:tc>
                <a:tc>
                  <a:txBody>
                    <a:bodyPr/>
                    <a:lstStyle/>
                    <a:p>
                      <a:pPr algn="ctr" rtl="0"/>
                      <a:r>
                        <a:rPr lang="en-US" sz="1800" b="0" dirty="0" smtClean="0">
                          <a:solidFill>
                            <a:schemeClr val="bg1"/>
                          </a:solidFill>
                        </a:rPr>
                        <a:t>237</a:t>
                      </a:r>
                      <a:r>
                        <a:rPr lang="en-US" sz="1800" b="0" baseline="0" dirty="0" smtClean="0">
                          <a:solidFill>
                            <a:schemeClr val="bg1"/>
                          </a:solidFill>
                        </a:rPr>
                        <a:t> ml</a:t>
                      </a:r>
                      <a:endParaRPr lang="he-IL" sz="1800" b="0" dirty="0">
                        <a:solidFill>
                          <a:schemeClr val="bg1"/>
                        </a:solidFill>
                      </a:endParaRPr>
                    </a:p>
                  </a:txBody>
                  <a:tcPr marL="91423" marR="91423"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Milk</a:t>
                      </a:r>
                      <a:endParaRPr lang="he-IL" sz="1800" b="1" dirty="0" smtClean="0">
                        <a:solidFill>
                          <a:schemeClr val="bg1"/>
                        </a:solidFill>
                      </a:endParaRPr>
                    </a:p>
                  </a:txBody>
                  <a:tcPr marL="91423" marR="91423" marT="45707" marB="45707"/>
                </a:tc>
              </a:tr>
              <a:tr h="370734">
                <a:tc>
                  <a:txBody>
                    <a:bodyPr/>
                    <a:lstStyle/>
                    <a:p>
                      <a:pPr algn="ctr" rtl="0"/>
                      <a:r>
                        <a:rPr lang="en-US" sz="1800" b="0" dirty="0" smtClean="0">
                          <a:solidFill>
                            <a:schemeClr val="bg1"/>
                          </a:solidFill>
                        </a:rPr>
                        <a:t>0</a:t>
                      </a:r>
                      <a:endParaRPr lang="he-IL" sz="1800" b="0" dirty="0">
                        <a:solidFill>
                          <a:schemeClr val="bg1"/>
                        </a:solidFill>
                      </a:endParaRPr>
                    </a:p>
                  </a:txBody>
                  <a:tcPr marL="91423" marR="91423" marT="45707" marB="45707"/>
                </a:tc>
                <a:tc>
                  <a:txBody>
                    <a:bodyPr/>
                    <a:lstStyle/>
                    <a:p>
                      <a:pPr algn="ctr" rtl="0"/>
                      <a:r>
                        <a:rPr lang="en-US" sz="1800" b="0" dirty="0" smtClean="0">
                          <a:solidFill>
                            <a:schemeClr val="bg1"/>
                          </a:solidFill>
                        </a:rPr>
                        <a:t>3</a:t>
                      </a:r>
                      <a:endParaRPr lang="he-IL" sz="1800" b="0" dirty="0">
                        <a:solidFill>
                          <a:schemeClr val="bg1"/>
                        </a:solidFill>
                      </a:endParaRPr>
                    </a:p>
                  </a:txBody>
                  <a:tcPr marL="91423" marR="91423" marT="45707" marB="45707"/>
                </a:tc>
                <a:tc>
                  <a:txBody>
                    <a:bodyPr/>
                    <a:lstStyle/>
                    <a:p>
                      <a:pPr algn="ctr" rtl="0"/>
                      <a:r>
                        <a:rPr lang="en-US" sz="1800" b="0" dirty="0" smtClean="0">
                          <a:solidFill>
                            <a:schemeClr val="bg1"/>
                          </a:solidFill>
                        </a:rPr>
                        <a:t>127</a:t>
                      </a:r>
                      <a:endParaRPr lang="he-IL" sz="1800" b="0" dirty="0">
                        <a:solidFill>
                          <a:schemeClr val="bg1"/>
                        </a:solidFill>
                      </a:endParaRPr>
                    </a:p>
                  </a:txBody>
                  <a:tcPr marL="91423" marR="91423" marT="45707" marB="45707"/>
                </a:tc>
                <a:tc>
                  <a:txBody>
                    <a:bodyPr/>
                    <a:lstStyle/>
                    <a:p>
                      <a:pPr algn="ctr" rtl="0"/>
                      <a:r>
                        <a:rPr lang="en-US" sz="1800" b="0" dirty="0" smtClean="0">
                          <a:solidFill>
                            <a:schemeClr val="bg1"/>
                          </a:solidFill>
                        </a:rPr>
                        <a:t>40 g</a:t>
                      </a:r>
                      <a:endParaRPr lang="he-IL" sz="1800" b="0" dirty="0">
                        <a:solidFill>
                          <a:schemeClr val="bg1"/>
                        </a:solidFill>
                      </a:endParaRPr>
                    </a:p>
                  </a:txBody>
                  <a:tcPr marL="91423" marR="91423"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Cereals</a:t>
                      </a:r>
                      <a:r>
                        <a:rPr lang="en-US" sz="1800" b="1" baseline="0" dirty="0" smtClean="0">
                          <a:solidFill>
                            <a:schemeClr val="bg1"/>
                          </a:solidFill>
                        </a:rPr>
                        <a:t> ™ </a:t>
                      </a:r>
                      <a:endParaRPr lang="he-IL" sz="1800" b="1" dirty="0" smtClean="0">
                        <a:solidFill>
                          <a:schemeClr val="bg1"/>
                        </a:solidFill>
                      </a:endParaRPr>
                    </a:p>
                  </a:txBody>
                  <a:tcPr marL="91423" marR="91423" marT="45707" marB="45707"/>
                </a:tc>
              </a:tr>
              <a:tr h="370734">
                <a:tc>
                  <a:txBody>
                    <a:bodyPr/>
                    <a:lstStyle/>
                    <a:p>
                      <a:pPr algn="ctr" rtl="0"/>
                      <a:r>
                        <a:rPr lang="en-US" sz="1800" b="0" dirty="0" smtClean="0">
                          <a:solidFill>
                            <a:schemeClr val="bg1"/>
                          </a:solidFill>
                        </a:rPr>
                        <a:t>50</a:t>
                      </a:r>
                      <a:endParaRPr lang="he-IL" sz="1800" b="0" dirty="0">
                        <a:solidFill>
                          <a:schemeClr val="bg1"/>
                        </a:solidFill>
                      </a:endParaRPr>
                    </a:p>
                  </a:txBody>
                  <a:tcPr marL="91423" marR="91423" marT="45707" marB="45707"/>
                </a:tc>
                <a:tc>
                  <a:txBody>
                    <a:bodyPr/>
                    <a:lstStyle/>
                    <a:p>
                      <a:pPr algn="ctr" rtl="0"/>
                      <a:r>
                        <a:rPr lang="en-US" sz="1800" b="0" dirty="0" smtClean="0">
                          <a:solidFill>
                            <a:schemeClr val="bg1"/>
                          </a:solidFill>
                        </a:rPr>
                        <a:t>75</a:t>
                      </a:r>
                      <a:endParaRPr lang="he-IL" sz="1800" b="0" dirty="0">
                        <a:solidFill>
                          <a:schemeClr val="bg1"/>
                        </a:solidFill>
                      </a:endParaRPr>
                    </a:p>
                  </a:txBody>
                  <a:tcPr marL="91423" marR="91423" marT="45707" marB="45707"/>
                </a:tc>
                <a:tc>
                  <a:txBody>
                    <a:bodyPr/>
                    <a:lstStyle/>
                    <a:p>
                      <a:pPr algn="ctr" rtl="0"/>
                      <a:r>
                        <a:rPr lang="en-US" sz="1800" b="0" dirty="0" smtClean="0">
                          <a:solidFill>
                            <a:schemeClr val="bg1"/>
                          </a:solidFill>
                        </a:rPr>
                        <a:t>519</a:t>
                      </a:r>
                      <a:endParaRPr lang="he-IL" sz="1800" b="0" dirty="0">
                        <a:solidFill>
                          <a:schemeClr val="bg1"/>
                        </a:solidFill>
                      </a:endParaRPr>
                    </a:p>
                  </a:txBody>
                  <a:tcPr marL="91423" marR="91423" marT="45707" marB="45707"/>
                </a:tc>
                <a:tc>
                  <a:txBody>
                    <a:bodyPr/>
                    <a:lstStyle/>
                    <a:p>
                      <a:pPr algn="ctr" rtl="0"/>
                      <a:r>
                        <a:rPr lang="en-US" sz="1800" b="0" dirty="0" smtClean="0">
                          <a:solidFill>
                            <a:schemeClr val="bg1"/>
                          </a:solidFill>
                        </a:rPr>
                        <a:t>300 g</a:t>
                      </a:r>
                      <a:endParaRPr lang="he-IL" sz="1800" b="0" dirty="0">
                        <a:solidFill>
                          <a:schemeClr val="bg1"/>
                        </a:solidFill>
                      </a:endParaRPr>
                    </a:p>
                  </a:txBody>
                  <a:tcPr marL="91423" marR="91423" marT="45707" marB="45707"/>
                </a:tc>
                <a:tc>
                  <a:txBody>
                    <a:bodyPr/>
                    <a:lstStyle/>
                    <a:p>
                      <a:pPr algn="l" rtl="0"/>
                      <a:r>
                        <a:rPr lang="en-US" sz="1800" b="1" dirty="0" err="1" smtClean="0">
                          <a:solidFill>
                            <a:schemeClr val="bg1"/>
                          </a:solidFill>
                        </a:rPr>
                        <a:t>Shawarma</a:t>
                      </a:r>
                      <a:endParaRPr lang="he-IL" sz="1800" dirty="0"/>
                    </a:p>
                  </a:txBody>
                  <a:tcPr marL="91423" marR="91423" marT="45707" marB="45707"/>
                </a:tc>
              </a:tr>
              <a:tr h="370734">
                <a:tc>
                  <a:txBody>
                    <a:bodyPr/>
                    <a:lstStyle/>
                    <a:p>
                      <a:pPr algn="ctr" rtl="0"/>
                      <a:r>
                        <a:rPr lang="en-US" sz="1800" b="0" dirty="0" smtClean="0">
                          <a:solidFill>
                            <a:schemeClr val="bg1"/>
                          </a:solidFill>
                        </a:rPr>
                        <a:t>8</a:t>
                      </a:r>
                      <a:endParaRPr lang="he-IL" sz="1800" b="0" dirty="0">
                        <a:solidFill>
                          <a:schemeClr val="bg1"/>
                        </a:solidFill>
                      </a:endParaRPr>
                    </a:p>
                  </a:txBody>
                  <a:tcPr marL="91423" marR="91423" marT="45707" marB="45707"/>
                </a:tc>
                <a:tc>
                  <a:txBody>
                    <a:bodyPr/>
                    <a:lstStyle/>
                    <a:p>
                      <a:pPr algn="ctr" rtl="0"/>
                      <a:r>
                        <a:rPr lang="en-US" sz="1800" b="0" dirty="0" smtClean="0">
                          <a:solidFill>
                            <a:schemeClr val="bg1"/>
                          </a:solidFill>
                        </a:rPr>
                        <a:t>0</a:t>
                      </a:r>
                      <a:endParaRPr lang="he-IL" sz="1800" b="0" dirty="0">
                        <a:solidFill>
                          <a:schemeClr val="bg1"/>
                        </a:solidFill>
                      </a:endParaRPr>
                    </a:p>
                  </a:txBody>
                  <a:tcPr marL="91423" marR="91423" marT="45707" marB="45707"/>
                </a:tc>
                <a:tc>
                  <a:txBody>
                    <a:bodyPr/>
                    <a:lstStyle/>
                    <a:p>
                      <a:pPr algn="ctr" rtl="0"/>
                      <a:r>
                        <a:rPr lang="en-US" sz="1800" b="0" dirty="0" smtClean="0">
                          <a:solidFill>
                            <a:schemeClr val="bg1"/>
                          </a:solidFill>
                        </a:rPr>
                        <a:t>55</a:t>
                      </a:r>
                      <a:endParaRPr lang="he-IL" sz="1800" b="0" dirty="0">
                        <a:solidFill>
                          <a:schemeClr val="bg1"/>
                        </a:solidFill>
                      </a:endParaRPr>
                    </a:p>
                  </a:txBody>
                  <a:tcPr marL="91423" marR="91423" marT="45707" marB="45707"/>
                </a:tc>
                <a:tc>
                  <a:txBody>
                    <a:bodyPr/>
                    <a:lstStyle/>
                    <a:p>
                      <a:pPr algn="ctr" rtl="0"/>
                      <a:r>
                        <a:rPr lang="en-US" sz="1800" b="0" dirty="0" smtClean="0">
                          <a:solidFill>
                            <a:schemeClr val="bg1"/>
                          </a:solidFill>
                        </a:rPr>
                        <a:t>142 g</a:t>
                      </a:r>
                      <a:endParaRPr lang="he-IL" sz="1800" b="0" dirty="0">
                        <a:solidFill>
                          <a:schemeClr val="bg1"/>
                        </a:solidFill>
                      </a:endParaRPr>
                    </a:p>
                  </a:txBody>
                  <a:tcPr marL="91423" marR="91423" marT="45707" marB="45707"/>
                </a:tc>
                <a:tc>
                  <a:txBody>
                    <a:bodyPr/>
                    <a:lstStyle/>
                    <a:p>
                      <a:pPr algn="l" rtl="0"/>
                      <a:r>
                        <a:rPr lang="en-US" sz="1800" b="1" dirty="0" smtClean="0"/>
                        <a:t>Apple</a:t>
                      </a:r>
                      <a:endParaRPr lang="he-IL" sz="1800" b="1" dirty="0"/>
                    </a:p>
                  </a:txBody>
                  <a:tcPr marL="91423" marR="91423" marT="45707" marB="45707"/>
                </a:tc>
              </a:tr>
            </a:tbl>
          </a:graphicData>
        </a:graphic>
      </p:graphicFrame>
      <p:sp>
        <p:nvSpPr>
          <p:cNvPr id="13" name="TextBox 12"/>
          <p:cNvSpPr txBox="1">
            <a:spLocks noChangeArrowheads="1"/>
          </p:cNvSpPr>
          <p:nvPr/>
        </p:nvSpPr>
        <p:spPr bwMode="auto">
          <a:xfrm>
            <a:off x="539750" y="2708275"/>
            <a:ext cx="82089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r>
              <a:rPr lang="en-US" altLang="en-US" sz="2400"/>
              <a:t>The foods Bob is willing to eat and their nutritional values per serving are given below. Bob is unwilling to have more than 2 servings of milk a 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Integer Linear Programming</a:t>
            </a:r>
            <a:endParaRPr lang="he-IL" u="sng" dirty="0">
              <a:solidFill>
                <a:schemeClr val="accent1">
                  <a:tint val="83000"/>
                  <a:satMod val="150000"/>
                </a:schemeClr>
              </a:solidFill>
            </a:endParaRPr>
          </a:p>
        </p:txBody>
      </p:sp>
      <p:sp>
        <p:nvSpPr>
          <p:cNvPr id="3" name="TextBox 2"/>
          <p:cNvSpPr txBox="1">
            <a:spLocks noRot="1" noChangeAspect="1" noMove="1" noResize="1" noEditPoints="1" noAdjustHandles="1" noChangeArrowheads="1" noChangeShapeType="1" noTextEdit="1"/>
          </p:cNvSpPr>
          <p:nvPr/>
        </p:nvSpPr>
        <p:spPr>
          <a:xfrm>
            <a:off x="755576" y="1628800"/>
            <a:ext cx="7848872" cy="830997"/>
          </a:xfrm>
          <a:prstGeom prst="rect">
            <a:avLst/>
          </a:prstGeom>
          <a:blipFill rotWithShape="1">
            <a:blip r:embed="rId3"/>
            <a:stretch>
              <a:fillRect l="-1243" t="-5839" b="-15328"/>
            </a:stretch>
          </a:blipFill>
        </p:spPr>
        <p:txBody>
          <a:bodyPr/>
          <a:lstStyle/>
          <a:p>
            <a:r>
              <a:rPr lang="he-IL">
                <a:noFill/>
              </a:rPr>
              <a:t> </a:t>
            </a:r>
          </a:p>
        </p:txBody>
      </p:sp>
      <p:sp>
        <p:nvSpPr>
          <p:cNvPr id="5" name="Rectangle 4"/>
          <p:cNvSpPr>
            <a:spLocks noChangeArrowheads="1"/>
          </p:cNvSpPr>
          <p:nvPr/>
        </p:nvSpPr>
        <p:spPr bwMode="auto">
          <a:xfrm>
            <a:off x="755650" y="2516188"/>
            <a:ext cx="7848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just" rtl="0"/>
            <a:endParaRPr lang="en-US" altLang="en-US"/>
          </a:p>
          <a:p>
            <a:pPr algn="just" rtl="0"/>
            <a:r>
              <a:rPr lang="en-US" altLang="en-US" sz="2400" u="sng">
                <a:solidFill>
                  <a:schemeClr val="bg1"/>
                </a:solidFill>
              </a:rPr>
              <a:t>The Bad News:</a:t>
            </a:r>
            <a:r>
              <a:rPr lang="en-US" altLang="en-US" sz="2400">
                <a:solidFill>
                  <a:schemeClr val="bg1"/>
                </a:solidFill>
              </a:rPr>
              <a:t> </a:t>
            </a:r>
          </a:p>
          <a:p>
            <a:pPr algn="just" rtl="0"/>
            <a:r>
              <a:rPr lang="en-US" altLang="en-US" sz="2400"/>
              <a:t>Hard. Even determining whether a feasible solution exists is NP-hard.</a:t>
            </a:r>
          </a:p>
        </p:txBody>
      </p:sp>
      <p:sp>
        <p:nvSpPr>
          <p:cNvPr id="7" name="Rectangle 6"/>
          <p:cNvSpPr>
            <a:spLocks noChangeArrowheads="1"/>
          </p:cNvSpPr>
          <p:nvPr/>
        </p:nvSpPr>
        <p:spPr bwMode="auto">
          <a:xfrm>
            <a:off x="755650" y="4267200"/>
            <a:ext cx="7848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just" rtl="0"/>
            <a:r>
              <a:rPr lang="en-US" altLang="en-US" sz="2400" u="sng">
                <a:solidFill>
                  <a:schemeClr val="bg1"/>
                </a:solidFill>
              </a:rPr>
              <a:t>The Good News:</a:t>
            </a:r>
            <a:r>
              <a:rPr lang="en-US" altLang="en-US" sz="2400"/>
              <a:t> </a:t>
            </a:r>
          </a:p>
          <a:p>
            <a:pPr algn="just" rtl="0"/>
            <a:r>
              <a:rPr lang="en-US" altLang="en-US" sz="2400"/>
              <a:t>We can use Integer LPs and their LP-Relaxation (the equivalent Fractional Linear Program) to devise efficient approximation algorithms. </a:t>
            </a:r>
            <a:endParaRPr lang="he-IL"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171400"/>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Vertex Cover</a:t>
            </a:r>
            <a:endParaRPr lang="he-IL" u="sng" dirty="0">
              <a:solidFill>
                <a:schemeClr val="accent1">
                  <a:tint val="83000"/>
                  <a:satMod val="150000"/>
                </a:schemeClr>
              </a:solidFill>
            </a:endParaRPr>
          </a:p>
        </p:txBody>
      </p:sp>
      <p:sp>
        <p:nvSpPr>
          <p:cNvPr id="4" name="TextBox 3"/>
          <p:cNvSpPr txBox="1">
            <a:spLocks noRot="1" noChangeAspect="1" noMove="1" noResize="1" noEditPoints="1" noAdjustHandles="1" noChangeArrowheads="1" noChangeShapeType="1" noTextEdit="1"/>
          </p:cNvSpPr>
          <p:nvPr/>
        </p:nvSpPr>
        <p:spPr>
          <a:xfrm>
            <a:off x="899592" y="908720"/>
            <a:ext cx="7848872" cy="1938992"/>
          </a:xfrm>
          <a:prstGeom prst="rect">
            <a:avLst/>
          </a:prstGeom>
          <a:blipFill rotWithShape="1">
            <a:blip r:embed="rId4"/>
            <a:stretch>
              <a:fillRect l="-1243" t="-2516" r="-1166"/>
            </a:stretch>
          </a:blipFill>
        </p:spPr>
        <p:txBody>
          <a:bodyPr/>
          <a:lstStyle/>
          <a:p>
            <a:r>
              <a:rPr lang="he-IL">
                <a:noFill/>
              </a:rPr>
              <a:t> </a:t>
            </a:r>
          </a:p>
        </p:txBody>
      </p:sp>
      <p:sp>
        <p:nvSpPr>
          <p:cNvPr id="5" name="Title 9"/>
          <p:cNvSpPr txBox="1">
            <a:spLocks/>
          </p:cNvSpPr>
          <p:nvPr/>
        </p:nvSpPr>
        <p:spPr>
          <a:xfrm>
            <a:off x="0" y="3182096"/>
            <a:ext cx="9144000" cy="1399032"/>
          </a:xfrm>
          <a:prstGeom prst="rect">
            <a:avLst/>
          </a:prstGeom>
        </p:spPr>
        <p:txBody>
          <a:bodyPr anchor="ctr">
            <a:normAutofit/>
          </a:bodyPr>
          <a:lstStyle/>
          <a:p>
            <a:pPr marL="484632" algn="ctr" rtl="0" fontAlgn="auto">
              <a:spcAft>
                <a:spcPts val="0"/>
              </a:spcAft>
              <a:defRPr/>
            </a:pPr>
            <a:r>
              <a:rPr lang="en-US" sz="3600" u="sng"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Integer LP for Vertex Cover</a:t>
            </a:r>
            <a:endParaRPr lang="he-IL" sz="3600" u="sng"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graphicFrame>
        <p:nvGraphicFramePr>
          <p:cNvPr id="25603" name="Object 3"/>
          <p:cNvGraphicFramePr>
            <a:graphicFrameLocks noChangeAspect="1"/>
          </p:cNvGraphicFramePr>
          <p:nvPr/>
        </p:nvGraphicFramePr>
        <p:xfrm>
          <a:off x="1876425" y="5429250"/>
          <a:ext cx="6045200" cy="663575"/>
        </p:xfrm>
        <a:graphic>
          <a:graphicData uri="http://schemas.openxmlformats.org/presentationml/2006/ole">
            <mc:AlternateContent xmlns:mc="http://schemas.openxmlformats.org/markup-compatibility/2006">
              <mc:Choice xmlns:v="urn:schemas-microsoft-com:vml" Requires="v">
                <p:oleObj spid="_x0000_s39947" name="משוואה" r:id="rId5" imgW="2082800" imgH="228600" progId="Equation.3">
                  <p:embed/>
                </p:oleObj>
              </mc:Choice>
              <mc:Fallback>
                <p:oleObj name="משוואה" r:id="rId5" imgW="20828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6425" y="5429250"/>
                        <a:ext cx="6045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4" name="Object 2"/>
          <p:cNvGraphicFramePr>
            <a:graphicFrameLocks noChangeAspect="1"/>
          </p:cNvGraphicFramePr>
          <p:nvPr/>
        </p:nvGraphicFramePr>
        <p:xfrm>
          <a:off x="3697288" y="6003925"/>
          <a:ext cx="3498850" cy="665163"/>
        </p:xfrm>
        <a:graphic>
          <a:graphicData uri="http://schemas.openxmlformats.org/presentationml/2006/ole">
            <mc:AlternateContent xmlns:mc="http://schemas.openxmlformats.org/markup-compatibility/2006">
              <mc:Choice xmlns:v="urn:schemas-microsoft-com:vml" Requires="v">
                <p:oleObj spid="_x0000_s39948" name="משוואה" r:id="rId7" imgW="1206500" imgH="228600" progId="Equation.3">
                  <p:embed/>
                </p:oleObj>
              </mc:Choice>
              <mc:Fallback>
                <p:oleObj name="משוואה" r:id="rId7" imgW="1206500" imgH="2286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7288" y="6003925"/>
                        <a:ext cx="34988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a:spLocks noRot="1" noChangeAspect="1" noMove="1" noResize="1" noEditPoints="1" noAdjustHandles="1" noChangeArrowheads="1" noChangeShapeType="1" noTextEdit="1"/>
          </p:cNvSpPr>
          <p:nvPr/>
        </p:nvSpPr>
        <p:spPr>
          <a:xfrm>
            <a:off x="899592" y="2564904"/>
            <a:ext cx="7848872" cy="461665"/>
          </a:xfrm>
          <a:prstGeom prst="rect">
            <a:avLst/>
          </a:prstGeom>
          <a:blipFill rotWithShape="1">
            <a:blip r:embed="rId9"/>
            <a:stretch>
              <a:fillRect l="-1243" t="-10667" b="-30667"/>
            </a:stretch>
          </a:blipFill>
        </p:spPr>
        <p:txBody>
          <a:bodyPr/>
          <a:lstStyle/>
          <a:p>
            <a:r>
              <a:rPr lang="he-IL">
                <a:noFill/>
              </a:rPr>
              <a:t> </a:t>
            </a:r>
          </a:p>
        </p:txBody>
      </p:sp>
      <p:sp>
        <p:nvSpPr>
          <p:cNvPr id="13" name="TextBox 12"/>
          <p:cNvSpPr txBox="1">
            <a:spLocks noChangeArrowheads="1"/>
          </p:cNvSpPr>
          <p:nvPr/>
        </p:nvSpPr>
        <p:spPr bwMode="auto">
          <a:xfrm>
            <a:off x="900113" y="3141663"/>
            <a:ext cx="7848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just" rtl="0"/>
            <a:r>
              <a:rPr lang="en-US" altLang="en-US" sz="2400" u="sng"/>
              <a:t>(NP-)Hard</a:t>
            </a:r>
            <a:r>
              <a:rPr lang="en-US" altLang="en-US" sz="2400"/>
              <a:t>: Find a smallest cost Vertex Cover.</a:t>
            </a:r>
          </a:p>
        </p:txBody>
      </p:sp>
      <p:sp>
        <p:nvSpPr>
          <p:cNvPr id="14" name="Rectangle 13"/>
          <p:cNvSpPr>
            <a:spLocks noRot="1" noChangeAspect="1" noMove="1" noResize="1" noEditPoints="1" noAdjustHandles="1" noChangeArrowheads="1" noChangeShapeType="1" noTextEdit="1"/>
          </p:cNvSpPr>
          <p:nvPr/>
        </p:nvSpPr>
        <p:spPr>
          <a:xfrm>
            <a:off x="1819443" y="4221088"/>
            <a:ext cx="6048672" cy="461665"/>
          </a:xfrm>
          <a:prstGeom prst="rect">
            <a:avLst/>
          </a:prstGeom>
          <a:blipFill rotWithShape="1">
            <a:blip r:embed="rId10"/>
            <a:stretch>
              <a:fillRect l="-1511" t="-10526" b="-28947"/>
            </a:stretch>
          </a:blipFill>
        </p:spPr>
        <p:txBody>
          <a:bodyPr/>
          <a:lstStyle/>
          <a:p>
            <a:r>
              <a:rPr lang="he-IL">
                <a:noFill/>
              </a:rPr>
              <a:t> </a:t>
            </a:r>
          </a:p>
        </p:txBody>
      </p:sp>
      <p:graphicFrame>
        <p:nvGraphicFramePr>
          <p:cNvPr id="15" name="Object 2"/>
          <p:cNvGraphicFramePr>
            <a:graphicFrameLocks noChangeAspect="1"/>
          </p:cNvGraphicFramePr>
          <p:nvPr/>
        </p:nvGraphicFramePr>
        <p:xfrm>
          <a:off x="1847850" y="4592638"/>
          <a:ext cx="2724150" cy="996950"/>
        </p:xfrm>
        <a:graphic>
          <a:graphicData uri="http://schemas.openxmlformats.org/presentationml/2006/ole">
            <mc:AlternateContent xmlns:mc="http://schemas.openxmlformats.org/markup-compatibility/2006">
              <mc:Choice xmlns:v="urn:schemas-microsoft-com:vml" Requires="v">
                <p:oleObj spid="_x0000_s39949" name="משוואה" r:id="rId11" imgW="939392" imgH="342751" progId="Equation.3">
                  <p:embed/>
                </p:oleObj>
              </mc:Choice>
              <mc:Fallback>
                <p:oleObj name="משוואה" r:id="rId11" imgW="939392" imgH="342751" progId="Equation.3">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7850" y="4592638"/>
                        <a:ext cx="27241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130272"/>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Set Cover</a:t>
            </a:r>
            <a:endParaRPr lang="he-IL" u="sng" dirty="0">
              <a:solidFill>
                <a:schemeClr val="accent1">
                  <a:tint val="83000"/>
                  <a:satMod val="150000"/>
                </a:schemeClr>
              </a:solidFill>
            </a:endParaRPr>
          </a:p>
        </p:txBody>
      </p:sp>
      <p:sp>
        <p:nvSpPr>
          <p:cNvPr id="4" name="TextBox 3"/>
          <p:cNvSpPr txBox="1">
            <a:spLocks noRot="1" noChangeAspect="1" noMove="1" noResize="1" noEditPoints="1" noAdjustHandles="1" noChangeArrowheads="1" noChangeShapeType="1" noTextEdit="1"/>
          </p:cNvSpPr>
          <p:nvPr/>
        </p:nvSpPr>
        <p:spPr>
          <a:xfrm>
            <a:off x="899592" y="908720"/>
            <a:ext cx="7848872" cy="1570943"/>
          </a:xfrm>
          <a:prstGeom prst="rect">
            <a:avLst/>
          </a:prstGeom>
          <a:blipFill rotWithShape="1">
            <a:blip r:embed="rId4"/>
            <a:stretch>
              <a:fillRect l="-1243" t="-3101" r="-1166" b="-7752"/>
            </a:stretch>
          </a:blipFill>
        </p:spPr>
        <p:txBody>
          <a:bodyPr/>
          <a:lstStyle/>
          <a:p>
            <a:r>
              <a:rPr lang="he-IL">
                <a:noFill/>
              </a:rPr>
              <a:t> </a:t>
            </a:r>
          </a:p>
        </p:txBody>
      </p:sp>
      <p:sp>
        <p:nvSpPr>
          <p:cNvPr id="5" name="Title 9"/>
          <p:cNvSpPr txBox="1">
            <a:spLocks/>
          </p:cNvSpPr>
          <p:nvPr/>
        </p:nvSpPr>
        <p:spPr>
          <a:xfrm>
            <a:off x="0" y="3140968"/>
            <a:ext cx="9144000" cy="1399032"/>
          </a:xfrm>
          <a:prstGeom prst="rect">
            <a:avLst/>
          </a:prstGeom>
        </p:spPr>
        <p:txBody>
          <a:bodyPr anchor="ctr">
            <a:normAutofit/>
          </a:bodyPr>
          <a:lstStyle/>
          <a:p>
            <a:pPr marL="484632" algn="ctr" rtl="0" fontAlgn="auto">
              <a:spcAft>
                <a:spcPts val="0"/>
              </a:spcAft>
              <a:defRPr/>
            </a:pPr>
            <a:r>
              <a:rPr lang="en-US" sz="3600" u="sng"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Integer LP for Set Cover</a:t>
            </a:r>
            <a:endParaRPr lang="he-IL" sz="3600" u="sng"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graphicFrame>
        <p:nvGraphicFramePr>
          <p:cNvPr id="25603" name="Object 3"/>
          <p:cNvGraphicFramePr>
            <a:graphicFrameLocks noChangeAspect="1"/>
          </p:cNvGraphicFramePr>
          <p:nvPr/>
        </p:nvGraphicFramePr>
        <p:xfrm>
          <a:off x="1827213" y="5349875"/>
          <a:ext cx="5273675" cy="1103313"/>
        </p:xfrm>
        <a:graphic>
          <a:graphicData uri="http://schemas.openxmlformats.org/presentationml/2006/ole">
            <mc:AlternateContent xmlns:mc="http://schemas.openxmlformats.org/markup-compatibility/2006">
              <mc:Choice xmlns:v="urn:schemas-microsoft-com:vml" Requires="v">
                <p:oleObj spid="_x0000_s40971" name="משוואה" r:id="rId5" imgW="1815840" imgH="380880" progId="Equation.3">
                  <p:embed/>
                </p:oleObj>
              </mc:Choice>
              <mc:Fallback>
                <p:oleObj name="משוואה" r:id="rId5" imgW="1815840" imgH="3808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7213" y="5349875"/>
                        <a:ext cx="527367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4" name="Object 2"/>
          <p:cNvGraphicFramePr>
            <a:graphicFrameLocks noChangeAspect="1"/>
          </p:cNvGraphicFramePr>
          <p:nvPr/>
        </p:nvGraphicFramePr>
        <p:xfrm>
          <a:off x="3641725" y="6183313"/>
          <a:ext cx="3644900" cy="701675"/>
        </p:xfrm>
        <a:graphic>
          <a:graphicData uri="http://schemas.openxmlformats.org/presentationml/2006/ole">
            <mc:AlternateContent xmlns:mc="http://schemas.openxmlformats.org/markup-compatibility/2006">
              <mc:Choice xmlns:v="urn:schemas-microsoft-com:vml" Requires="v">
                <p:oleObj spid="_x0000_s40972" name="משוואה" r:id="rId7" imgW="1257300" imgH="241300" progId="Equation.3">
                  <p:embed/>
                </p:oleObj>
              </mc:Choice>
              <mc:Fallback>
                <p:oleObj name="משוואה" r:id="rId7" imgW="1257300" imgH="2413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1725" y="6183313"/>
                        <a:ext cx="36449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a:spLocks noRot="1" noChangeAspect="1" noMove="1" noResize="1" noEditPoints="1" noAdjustHandles="1" noChangeArrowheads="1" noChangeShapeType="1" noTextEdit="1"/>
          </p:cNvSpPr>
          <p:nvPr/>
        </p:nvSpPr>
        <p:spPr>
          <a:xfrm>
            <a:off x="899592" y="2564904"/>
            <a:ext cx="7848872" cy="461665"/>
          </a:xfrm>
          <a:prstGeom prst="rect">
            <a:avLst/>
          </a:prstGeom>
          <a:blipFill rotWithShape="1">
            <a:blip r:embed="rId9"/>
            <a:stretch>
              <a:fillRect l="-1243" t="-10667" b="-30667"/>
            </a:stretch>
          </a:blipFill>
        </p:spPr>
        <p:txBody>
          <a:bodyPr/>
          <a:lstStyle/>
          <a:p>
            <a:r>
              <a:rPr lang="he-IL">
                <a:noFill/>
              </a:rPr>
              <a:t> </a:t>
            </a:r>
          </a:p>
        </p:txBody>
      </p:sp>
      <p:sp>
        <p:nvSpPr>
          <p:cNvPr id="12" name="TextBox 11"/>
          <p:cNvSpPr txBox="1">
            <a:spLocks noChangeArrowheads="1"/>
          </p:cNvSpPr>
          <p:nvPr/>
        </p:nvSpPr>
        <p:spPr bwMode="auto">
          <a:xfrm>
            <a:off x="900113" y="3141663"/>
            <a:ext cx="7848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just" rtl="0"/>
            <a:r>
              <a:rPr lang="en-US" altLang="en-US" sz="2400" u="sng"/>
              <a:t>(NP-)Hard</a:t>
            </a:r>
            <a:r>
              <a:rPr lang="en-US" altLang="en-US" sz="2400"/>
              <a:t>: Find a smallest cost Set Cover.</a:t>
            </a:r>
          </a:p>
        </p:txBody>
      </p:sp>
      <p:sp>
        <p:nvSpPr>
          <p:cNvPr id="13" name="Rectangle 12"/>
          <p:cNvSpPr>
            <a:spLocks noRot="1" noChangeAspect="1" noMove="1" noResize="1" noEditPoints="1" noAdjustHandles="1" noChangeArrowheads="1" noChangeShapeType="1" noTextEdit="1"/>
          </p:cNvSpPr>
          <p:nvPr/>
        </p:nvSpPr>
        <p:spPr>
          <a:xfrm>
            <a:off x="1797141" y="4077072"/>
            <a:ext cx="5400600" cy="461665"/>
          </a:xfrm>
          <a:prstGeom prst="rect">
            <a:avLst/>
          </a:prstGeom>
          <a:blipFill rotWithShape="1">
            <a:blip r:embed="rId10"/>
            <a:stretch>
              <a:fillRect l="-1806" t="-10526" b="-28947"/>
            </a:stretch>
          </a:blipFill>
        </p:spPr>
        <p:txBody>
          <a:bodyPr/>
          <a:lstStyle/>
          <a:p>
            <a:r>
              <a:rPr lang="he-IL">
                <a:noFill/>
              </a:rPr>
              <a:t> </a:t>
            </a:r>
          </a:p>
        </p:txBody>
      </p:sp>
      <p:graphicFrame>
        <p:nvGraphicFramePr>
          <p:cNvPr id="14" name="Object 2"/>
          <p:cNvGraphicFramePr>
            <a:graphicFrameLocks noChangeAspect="1"/>
          </p:cNvGraphicFramePr>
          <p:nvPr/>
        </p:nvGraphicFramePr>
        <p:xfrm>
          <a:off x="1806575" y="4483100"/>
          <a:ext cx="2909888" cy="1033463"/>
        </p:xfrm>
        <a:graphic>
          <a:graphicData uri="http://schemas.openxmlformats.org/presentationml/2006/ole">
            <mc:AlternateContent xmlns:mc="http://schemas.openxmlformats.org/markup-compatibility/2006">
              <mc:Choice xmlns:v="urn:schemas-microsoft-com:vml" Requires="v">
                <p:oleObj spid="_x0000_s40973" name="משוואה" r:id="rId11" imgW="1002865" imgH="355446" progId="Equation.3">
                  <p:embed/>
                </p:oleObj>
              </mc:Choice>
              <mc:Fallback>
                <p:oleObj name="משוואה" r:id="rId11" imgW="1002865" imgH="355446" progId="Equation.3">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6575" y="4483100"/>
                        <a:ext cx="2909888"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27384"/>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Integer LP</a:t>
            </a:r>
            <a:br>
              <a:rPr lang="en-US" u="sng" dirty="0" smtClean="0">
                <a:solidFill>
                  <a:schemeClr val="accent1">
                    <a:tint val="83000"/>
                    <a:satMod val="150000"/>
                  </a:schemeClr>
                </a:solidFill>
              </a:rPr>
            </a:br>
            <a:r>
              <a:rPr lang="en-US" u="sng" dirty="0" smtClean="0">
                <a:solidFill>
                  <a:schemeClr val="accent1">
                    <a:tint val="83000"/>
                    <a:satMod val="150000"/>
                  </a:schemeClr>
                </a:solidFill>
              </a:rPr>
              <a:t>Checking for Feasible Solutions</a:t>
            </a:r>
            <a:endParaRPr lang="he-IL" u="sng" dirty="0">
              <a:solidFill>
                <a:schemeClr val="accent1">
                  <a:tint val="83000"/>
                  <a:satMod val="150000"/>
                </a:schemeClr>
              </a:solidFill>
            </a:endParaRPr>
          </a:p>
        </p:txBody>
      </p:sp>
      <p:sp>
        <p:nvSpPr>
          <p:cNvPr id="5" name="Title 9"/>
          <p:cNvSpPr txBox="1">
            <a:spLocks/>
          </p:cNvSpPr>
          <p:nvPr/>
        </p:nvSpPr>
        <p:spPr>
          <a:xfrm>
            <a:off x="0" y="2390008"/>
            <a:ext cx="9144000" cy="1399032"/>
          </a:xfrm>
          <a:prstGeom prst="rect">
            <a:avLst/>
          </a:prstGeom>
        </p:spPr>
        <p:txBody>
          <a:bodyPr anchor="ctr">
            <a:normAutofit/>
          </a:bodyPr>
          <a:lstStyle/>
          <a:p>
            <a:pPr marL="484632" algn="ctr" rtl="0" fontAlgn="auto">
              <a:spcAft>
                <a:spcPts val="0"/>
              </a:spcAft>
              <a:defRPr/>
            </a:pPr>
            <a:r>
              <a:rPr lang="en-US" sz="3600" u="sng"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Modified Integer LP for Set Cover</a:t>
            </a:r>
            <a:endParaRPr lang="he-IL" sz="3600" u="sng"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graphicFrame>
        <p:nvGraphicFramePr>
          <p:cNvPr id="25602" name="Object 2"/>
          <p:cNvGraphicFramePr>
            <a:graphicFrameLocks noChangeAspect="1"/>
          </p:cNvGraphicFramePr>
          <p:nvPr/>
        </p:nvGraphicFramePr>
        <p:xfrm>
          <a:off x="1811338" y="3860800"/>
          <a:ext cx="2905125" cy="1031875"/>
        </p:xfrm>
        <a:graphic>
          <a:graphicData uri="http://schemas.openxmlformats.org/presentationml/2006/ole">
            <mc:AlternateContent xmlns:mc="http://schemas.openxmlformats.org/markup-compatibility/2006">
              <mc:Choice xmlns:v="urn:schemas-microsoft-com:vml" Requires="v">
                <p:oleObj spid="_x0000_s41998" name="משוואה" r:id="rId4" imgW="1002865" imgH="355446" progId="Equation.3">
                  <p:embed/>
                </p:oleObj>
              </mc:Choice>
              <mc:Fallback>
                <p:oleObj name="משוואה" r:id="rId4" imgW="1002865" imgH="355446"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1338" y="3860800"/>
                        <a:ext cx="29051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3" name="Object 3"/>
          <p:cNvGraphicFramePr>
            <a:graphicFrameLocks noChangeAspect="1"/>
          </p:cNvGraphicFramePr>
          <p:nvPr/>
        </p:nvGraphicFramePr>
        <p:xfrm>
          <a:off x="1835150" y="4797425"/>
          <a:ext cx="5383213" cy="1103313"/>
        </p:xfrm>
        <a:graphic>
          <a:graphicData uri="http://schemas.openxmlformats.org/presentationml/2006/ole">
            <mc:AlternateContent xmlns:mc="http://schemas.openxmlformats.org/markup-compatibility/2006">
              <mc:Choice xmlns:v="urn:schemas-microsoft-com:vml" Requires="v">
                <p:oleObj spid="_x0000_s41999" name="משוואה" r:id="rId6" imgW="1854000" imgH="380880" progId="Equation.3">
                  <p:embed/>
                </p:oleObj>
              </mc:Choice>
              <mc:Fallback>
                <p:oleObj name="משוואה" r:id="rId6" imgW="1854000" imgH="38088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4797425"/>
                        <a:ext cx="5383213"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4" name="Object 2"/>
          <p:cNvGraphicFramePr>
            <a:graphicFrameLocks noChangeAspect="1"/>
          </p:cNvGraphicFramePr>
          <p:nvPr/>
        </p:nvGraphicFramePr>
        <p:xfrm>
          <a:off x="3663950" y="5805488"/>
          <a:ext cx="3644900" cy="701675"/>
        </p:xfrm>
        <a:graphic>
          <a:graphicData uri="http://schemas.openxmlformats.org/presentationml/2006/ole">
            <mc:AlternateContent xmlns:mc="http://schemas.openxmlformats.org/markup-compatibility/2006">
              <mc:Choice xmlns:v="urn:schemas-microsoft-com:vml" Requires="v">
                <p:oleObj spid="_x0000_s42000" name="משוואה" r:id="rId8" imgW="1257300" imgH="241300" progId="Equation.3">
                  <p:embed/>
                </p:oleObj>
              </mc:Choice>
              <mc:Fallback>
                <p:oleObj name="משוואה" r:id="rId8" imgW="1257300" imgH="2413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3950" y="5805488"/>
                        <a:ext cx="36449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565" name="Object 3"/>
          <p:cNvGraphicFramePr>
            <a:graphicFrameLocks noChangeAspect="1"/>
          </p:cNvGraphicFramePr>
          <p:nvPr/>
        </p:nvGraphicFramePr>
        <p:xfrm>
          <a:off x="635000" y="2349500"/>
          <a:ext cx="8132763" cy="482600"/>
        </p:xfrm>
        <a:graphic>
          <a:graphicData uri="http://schemas.openxmlformats.org/presentationml/2006/ole">
            <mc:AlternateContent xmlns:mc="http://schemas.openxmlformats.org/markup-compatibility/2006">
              <mc:Choice xmlns:v="urn:schemas-microsoft-com:vml" Requires="v">
                <p:oleObj spid="_x0000_s42001" name="משוואה" r:id="rId10" imgW="3848040" imgH="228600" progId="Equation.3">
                  <p:embed/>
                </p:oleObj>
              </mc:Choice>
              <mc:Fallback>
                <p:oleObj name="משוואה" r:id="rId10" imgW="3848040" imgH="2286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5000" y="2349500"/>
                        <a:ext cx="81327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 name="Group 15"/>
          <p:cNvGrpSpPr>
            <a:grpSpLocks/>
          </p:cNvGrpSpPr>
          <p:nvPr/>
        </p:nvGrpSpPr>
        <p:grpSpPr bwMode="auto">
          <a:xfrm>
            <a:off x="179388" y="3789363"/>
            <a:ext cx="1655762" cy="576262"/>
            <a:chOff x="251520" y="4005064"/>
            <a:chExt cx="1656184" cy="576064"/>
          </a:xfrm>
        </p:grpSpPr>
        <p:sp>
          <p:nvSpPr>
            <p:cNvPr id="14" name="Right Arrow 13"/>
            <p:cNvSpPr/>
            <p:nvPr/>
          </p:nvSpPr>
          <p:spPr>
            <a:xfrm>
              <a:off x="970840" y="4293890"/>
              <a:ext cx="936864" cy="287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41997" name="TextBox 14"/>
            <p:cNvSpPr txBox="1">
              <a:spLocks noChangeArrowheads="1"/>
            </p:cNvSpPr>
            <p:nvPr/>
          </p:nvSpPr>
          <p:spPr bwMode="auto">
            <a:xfrm>
              <a:off x="251520" y="4005064"/>
              <a:ext cx="16196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r>
                <a:rPr lang="en-US" altLang="en-US">
                  <a:solidFill>
                    <a:srgbClr val="F6640A"/>
                  </a:solidFill>
                </a:rPr>
                <a:t>Unnecessary</a:t>
              </a:r>
              <a:endParaRPr lang="he-IL" altLang="en-US">
                <a:solidFill>
                  <a:srgbClr val="F6640A"/>
                </a:solidFill>
              </a:endParaRPr>
            </a:p>
          </p:txBody>
        </p:sp>
      </p:grpSp>
      <p:graphicFrame>
        <p:nvGraphicFramePr>
          <p:cNvPr id="13" name="Object 2"/>
          <p:cNvGraphicFramePr>
            <a:graphicFrameLocks noChangeAspect="1"/>
          </p:cNvGraphicFramePr>
          <p:nvPr/>
        </p:nvGraphicFramePr>
        <p:xfrm>
          <a:off x="5795963" y="3860800"/>
          <a:ext cx="2795587" cy="1031875"/>
        </p:xfrm>
        <a:graphic>
          <a:graphicData uri="http://schemas.openxmlformats.org/presentationml/2006/ole">
            <mc:AlternateContent xmlns:mc="http://schemas.openxmlformats.org/markup-compatibility/2006">
              <mc:Choice xmlns:v="urn:schemas-microsoft-com:vml" Requires="v">
                <p:oleObj spid="_x0000_s42002" name="משוואה" r:id="rId12" imgW="964781" imgH="355446" progId="Equation.3">
                  <p:embed/>
                </p:oleObj>
              </mc:Choice>
              <mc:Fallback>
                <p:oleObj name="משוואה" r:id="rId12" imgW="964781" imgH="355446" progId="Equation.3">
                  <p:embed/>
                  <p:pic>
                    <p:nvPicPr>
                      <p:cNvPr id="0" name="Object 2"/>
                      <p:cNvPicPr>
                        <a:picLocks noChangeAspect="1" noChangeArrowheads="1"/>
                      </p:cNvPicPr>
                      <p:nvPr/>
                    </p:nvPicPr>
                    <p:blipFill>
                      <a:blip r:embed="rId13">
                        <a:grayscl/>
                        <a:biLevel thresh="50000"/>
                        <a:extLst>
                          <a:ext uri="{28A0092B-C50C-407E-A947-70E740481C1C}">
                            <a14:useLocalDpi xmlns:a14="http://schemas.microsoft.com/office/drawing/2010/main" val="0"/>
                          </a:ext>
                        </a:extLst>
                      </a:blip>
                      <a:srcRect/>
                      <a:stretch>
                        <a:fillRect/>
                      </a:stretch>
                    </p:blipFill>
                    <p:spPr bwMode="auto">
                      <a:xfrm>
                        <a:off x="5795963" y="3860800"/>
                        <a:ext cx="279558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4" name="Rectangle 2"/>
          <p:cNvSpPr>
            <a:spLocks noChangeArrowheads="1"/>
          </p:cNvSpPr>
          <p:nvPr/>
        </p:nvSpPr>
        <p:spPr bwMode="auto">
          <a:xfrm>
            <a:off x="989013" y="1484313"/>
            <a:ext cx="76866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just" rtl="0"/>
            <a:r>
              <a:rPr lang="en-US" altLang="en-US" sz="2400"/>
              <a:t>Let us consider the (NP-hard) decision problem of Set Cover, SC.</a:t>
            </a:r>
          </a:p>
        </p:txBody>
      </p:sp>
      <p:sp>
        <p:nvSpPr>
          <p:cNvPr id="17" name="Rectangle 16"/>
          <p:cNvSpPr>
            <a:spLocks noRot="1" noChangeAspect="1" noMove="1" noResize="1" noEditPoints="1" noAdjustHandles="1" noChangeArrowheads="1" noChangeShapeType="1" noTextEdit="1"/>
          </p:cNvSpPr>
          <p:nvPr/>
        </p:nvSpPr>
        <p:spPr>
          <a:xfrm>
            <a:off x="1797141" y="3356992"/>
            <a:ext cx="5400600" cy="461665"/>
          </a:xfrm>
          <a:prstGeom prst="rect">
            <a:avLst/>
          </a:prstGeom>
          <a:blipFill rotWithShape="1">
            <a:blip r:embed="rId14"/>
            <a:stretch>
              <a:fillRect l="-1806" t="-10667" b="-30667"/>
            </a:stretch>
          </a:blipFill>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60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Integer Linear Programming</a:t>
            </a:r>
            <a:br>
              <a:rPr lang="en-US" u="sng" dirty="0" smtClean="0">
                <a:solidFill>
                  <a:schemeClr val="accent1">
                    <a:tint val="83000"/>
                    <a:satMod val="150000"/>
                  </a:schemeClr>
                </a:solidFill>
              </a:rPr>
            </a:br>
            <a:r>
              <a:rPr lang="en-US" u="sng" dirty="0" smtClean="0">
                <a:solidFill>
                  <a:schemeClr val="accent1">
                    <a:tint val="83000"/>
                    <a:satMod val="150000"/>
                  </a:schemeClr>
                </a:solidFill>
              </a:rPr>
              <a:t>3SAT</a:t>
            </a:r>
            <a:endParaRPr lang="he-IL" u="sng" dirty="0">
              <a:solidFill>
                <a:schemeClr val="accent1">
                  <a:tint val="83000"/>
                  <a:satMod val="150000"/>
                </a:schemeClr>
              </a:solidFill>
            </a:endParaRPr>
          </a:p>
        </p:txBody>
      </p:sp>
      <p:sp>
        <p:nvSpPr>
          <p:cNvPr id="43011" name="TextBox 2"/>
          <p:cNvSpPr txBox="1">
            <a:spLocks noChangeArrowheads="1"/>
          </p:cNvSpPr>
          <p:nvPr/>
        </p:nvSpPr>
        <p:spPr bwMode="auto">
          <a:xfrm>
            <a:off x="539750" y="1628775"/>
            <a:ext cx="7993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r>
              <a:rPr lang="en-US" altLang="en-US"/>
              <a:t>We’ll see that even determining the existence of an (integral) feasible point is NP-hard. First, recall:</a:t>
            </a:r>
            <a:endParaRPr lang="he-IL" altLang="en-US"/>
          </a:p>
        </p:txBody>
      </p:sp>
      <p:graphicFrame>
        <p:nvGraphicFramePr>
          <p:cNvPr id="43012" name="Object 3"/>
          <p:cNvGraphicFramePr>
            <a:graphicFrameLocks noChangeAspect="1"/>
          </p:cNvGraphicFramePr>
          <p:nvPr/>
        </p:nvGraphicFramePr>
        <p:xfrm>
          <a:off x="3846513" y="5321300"/>
          <a:ext cx="331787" cy="625475"/>
        </p:xfrm>
        <a:graphic>
          <a:graphicData uri="http://schemas.openxmlformats.org/presentationml/2006/ole">
            <mc:AlternateContent xmlns:mc="http://schemas.openxmlformats.org/markup-compatibility/2006">
              <mc:Choice xmlns:v="urn:schemas-microsoft-com:vml" Requires="v">
                <p:oleObj spid="_x0000_s43021" name="משוואה" r:id="rId4" imgW="114151" imgH="215619" progId="Equation.3">
                  <p:embed/>
                </p:oleObj>
              </mc:Choice>
              <mc:Fallback>
                <p:oleObj name="משוואה" r:id="rId4" imgW="114151" imgH="215619"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6513" y="5321300"/>
                        <a:ext cx="3317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a:spLocks noChangeArrowheads="1"/>
          </p:cNvSpPr>
          <p:nvPr/>
        </p:nvSpPr>
        <p:spPr bwMode="auto">
          <a:xfrm>
            <a:off x="611188" y="3154363"/>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just" rtl="0"/>
            <a:r>
              <a:rPr lang="en-US" altLang="en-US"/>
              <a:t>We’ll see a simple reduction from 3SAT to finding a feasible solution to Integer Linear Programming, therefore showing that even determining the existence of a feasible solution to Integer LP is NP-hard.</a:t>
            </a:r>
            <a:endParaRPr lang="he-IL" altLang="en-US"/>
          </a:p>
        </p:txBody>
      </p:sp>
      <p:graphicFrame>
        <p:nvGraphicFramePr>
          <p:cNvPr id="43014" name="Object 3"/>
          <p:cNvGraphicFramePr>
            <a:graphicFrameLocks noChangeAspect="1"/>
          </p:cNvGraphicFramePr>
          <p:nvPr/>
        </p:nvGraphicFramePr>
        <p:xfrm>
          <a:off x="595313" y="2276475"/>
          <a:ext cx="8153400" cy="819150"/>
        </p:xfrm>
        <a:graphic>
          <a:graphicData uri="http://schemas.openxmlformats.org/presentationml/2006/ole">
            <mc:AlternateContent xmlns:mc="http://schemas.openxmlformats.org/markup-compatibility/2006">
              <mc:Choice xmlns:v="urn:schemas-microsoft-com:vml" Requires="v">
                <p:oleObj spid="_x0000_s43022" name="משוואה" r:id="rId6" imgW="4622800" imgH="482600" progId="Equation.3">
                  <p:embed/>
                </p:oleObj>
              </mc:Choice>
              <mc:Fallback>
                <p:oleObj name="משוואה" r:id="rId6" imgW="4622800" imgH="482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313" y="2276475"/>
                        <a:ext cx="8153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4" name="Group 13"/>
          <p:cNvGrpSpPr>
            <a:grpSpLocks/>
          </p:cNvGrpSpPr>
          <p:nvPr/>
        </p:nvGrpSpPr>
        <p:grpSpPr bwMode="auto">
          <a:xfrm>
            <a:off x="0" y="3771900"/>
            <a:ext cx="9144000" cy="2825750"/>
            <a:chOff x="0" y="3645024"/>
            <a:chExt cx="9144000" cy="2825403"/>
          </a:xfrm>
        </p:grpSpPr>
        <p:grpSp>
          <p:nvGrpSpPr>
            <p:cNvPr id="43016" name="Group 10"/>
            <p:cNvGrpSpPr>
              <a:grpSpLocks/>
            </p:cNvGrpSpPr>
            <p:nvPr/>
          </p:nvGrpSpPr>
          <p:grpSpPr bwMode="auto">
            <a:xfrm>
              <a:off x="0" y="3645024"/>
              <a:ext cx="9144000" cy="1641862"/>
              <a:chOff x="0" y="4046192"/>
              <a:chExt cx="9144000" cy="1641862"/>
            </a:xfrm>
          </p:grpSpPr>
          <p:sp>
            <p:nvSpPr>
              <p:cNvPr id="5" name="Title 9"/>
              <p:cNvSpPr txBox="1">
                <a:spLocks/>
              </p:cNvSpPr>
              <p:nvPr/>
            </p:nvSpPr>
            <p:spPr>
              <a:xfrm>
                <a:off x="0" y="4046192"/>
                <a:ext cx="9144000" cy="1399032"/>
              </a:xfrm>
              <a:prstGeom prst="rect">
                <a:avLst/>
              </a:prstGeom>
            </p:spPr>
            <p:txBody>
              <a:bodyPr anchor="ctr">
                <a:normAutofit/>
              </a:bodyPr>
              <a:lstStyle/>
              <a:p>
                <a:pPr marL="484632" algn="ctr" rtl="0" fontAlgn="auto">
                  <a:spcAft>
                    <a:spcPts val="0"/>
                  </a:spcAft>
                  <a:defRPr/>
                </a:pPr>
                <a:r>
                  <a:rPr lang="en-US" sz="3600" u="sng"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Integer LP for 3SAT - overview</a:t>
                </a:r>
                <a:endParaRPr lang="he-IL" sz="3600" u="sng"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graphicFrame>
            <p:nvGraphicFramePr>
              <p:cNvPr id="43020" name="Object 2"/>
              <p:cNvGraphicFramePr>
                <a:graphicFrameLocks noChangeAspect="1"/>
              </p:cNvGraphicFramePr>
              <p:nvPr/>
            </p:nvGraphicFramePr>
            <p:xfrm>
              <a:off x="971600" y="5198320"/>
              <a:ext cx="1080120" cy="489734"/>
            </p:xfrm>
            <a:graphic>
              <a:graphicData uri="http://schemas.openxmlformats.org/presentationml/2006/ole">
                <mc:AlternateContent xmlns:mc="http://schemas.openxmlformats.org/markup-compatibility/2006">
                  <mc:Choice xmlns:v="urn:schemas-microsoft-com:vml" Requires="v">
                    <p:oleObj spid="_x0000_s43023" name="משוואה" r:id="rId8" imgW="393359" imgH="177646" progId="Equation.3">
                      <p:embed/>
                    </p:oleObj>
                  </mc:Choice>
                  <mc:Fallback>
                    <p:oleObj name="משוואה" r:id="rId8" imgW="393359" imgH="177646"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600" y="5198320"/>
                            <a:ext cx="1080120" cy="48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3017" name="Object 2"/>
            <p:cNvGraphicFramePr>
              <a:graphicFrameLocks noChangeAspect="1"/>
            </p:cNvGraphicFramePr>
            <p:nvPr/>
          </p:nvGraphicFramePr>
          <p:xfrm>
            <a:off x="2771800" y="5805264"/>
            <a:ext cx="3681412" cy="665163"/>
          </p:xfrm>
          <a:graphic>
            <a:graphicData uri="http://schemas.openxmlformats.org/presentationml/2006/ole">
              <mc:AlternateContent xmlns:mc="http://schemas.openxmlformats.org/markup-compatibility/2006">
                <mc:Choice xmlns:v="urn:schemas-microsoft-com:vml" Requires="v">
                  <p:oleObj spid="_x0000_s43024" name="משוואה" r:id="rId10" imgW="1270000" imgH="228600" progId="Equation.3">
                    <p:embed/>
                  </p:oleObj>
                </mc:Choice>
                <mc:Fallback>
                  <p:oleObj name="משוואה" r:id="rId10" imgW="1270000" imgH="228600" progId="Equation.3">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1800" y="5805264"/>
                          <a:ext cx="368141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8" name="Object 7"/>
            <p:cNvGraphicFramePr>
              <a:graphicFrameLocks noChangeAspect="1"/>
            </p:cNvGraphicFramePr>
            <p:nvPr/>
          </p:nvGraphicFramePr>
          <p:xfrm>
            <a:off x="971600" y="5301208"/>
            <a:ext cx="5578475" cy="565150"/>
          </p:xfrm>
          <a:graphic>
            <a:graphicData uri="http://schemas.openxmlformats.org/presentationml/2006/ole">
              <mc:AlternateContent xmlns:mc="http://schemas.openxmlformats.org/markup-compatibility/2006">
                <mc:Choice xmlns:v="urn:schemas-microsoft-com:vml" Requires="v">
                  <p:oleObj spid="_x0000_s43025" name="משוואה" r:id="rId12" imgW="1930400" imgH="203200" progId="Equation.3">
                    <p:embed/>
                  </p:oleObj>
                </mc:Choice>
                <mc:Fallback>
                  <p:oleObj name="משוואה" r:id="rId12" imgW="1930400" imgH="20320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1600" y="5301208"/>
                          <a:ext cx="55784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Integer Linear Programming</a:t>
            </a:r>
            <a:br>
              <a:rPr lang="en-US" u="sng" dirty="0" smtClean="0">
                <a:solidFill>
                  <a:schemeClr val="accent1">
                    <a:tint val="83000"/>
                    <a:satMod val="150000"/>
                  </a:schemeClr>
                </a:solidFill>
              </a:rPr>
            </a:br>
            <a:r>
              <a:rPr lang="en-US" u="sng" dirty="0" smtClean="0">
                <a:solidFill>
                  <a:schemeClr val="accent1">
                    <a:tint val="83000"/>
                    <a:satMod val="150000"/>
                  </a:schemeClr>
                </a:solidFill>
              </a:rPr>
              <a:t>3SAT (cont.)</a:t>
            </a:r>
            <a:endParaRPr lang="he-IL" u="sng" dirty="0">
              <a:solidFill>
                <a:schemeClr val="accent1">
                  <a:tint val="83000"/>
                  <a:satMod val="150000"/>
                </a:schemeClr>
              </a:solidFill>
            </a:endParaRPr>
          </a:p>
        </p:txBody>
      </p:sp>
      <p:grpSp>
        <p:nvGrpSpPr>
          <p:cNvPr id="2" name="Group 10"/>
          <p:cNvGrpSpPr>
            <a:grpSpLocks/>
          </p:cNvGrpSpPr>
          <p:nvPr/>
        </p:nvGrpSpPr>
        <p:grpSpPr bwMode="auto">
          <a:xfrm>
            <a:off x="0" y="1885950"/>
            <a:ext cx="9144000" cy="1398588"/>
            <a:chOff x="0" y="3236693"/>
            <a:chExt cx="9144000" cy="1399032"/>
          </a:xfrm>
        </p:grpSpPr>
        <p:sp>
          <p:nvSpPr>
            <p:cNvPr id="5" name="Title 9"/>
            <p:cNvSpPr txBox="1">
              <a:spLocks/>
            </p:cNvSpPr>
            <p:nvPr/>
          </p:nvSpPr>
          <p:spPr>
            <a:xfrm>
              <a:off x="0" y="3236693"/>
              <a:ext cx="9144000" cy="1399032"/>
            </a:xfrm>
            <a:prstGeom prst="rect">
              <a:avLst/>
            </a:prstGeom>
          </p:spPr>
          <p:txBody>
            <a:bodyPr anchor="ctr">
              <a:normAutofit/>
            </a:bodyPr>
            <a:lstStyle/>
            <a:p>
              <a:pPr marL="484632" algn="ctr" rtl="0" fontAlgn="auto">
                <a:spcAft>
                  <a:spcPts val="0"/>
                </a:spcAft>
                <a:defRPr/>
              </a:pPr>
              <a:r>
                <a:rPr lang="en-US" sz="3600" u="sng"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Integer LP for 3SAT</a:t>
              </a:r>
              <a:endParaRPr lang="he-IL" sz="3600" u="sng"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graphicFrame>
          <p:nvGraphicFramePr>
            <p:cNvPr id="44042" name="Object 2"/>
            <p:cNvGraphicFramePr>
              <a:graphicFrameLocks noChangeAspect="1"/>
            </p:cNvGraphicFramePr>
            <p:nvPr/>
          </p:nvGraphicFramePr>
          <p:xfrm>
            <a:off x="611560" y="4059661"/>
            <a:ext cx="936103" cy="424436"/>
          </p:xfrm>
          <a:graphic>
            <a:graphicData uri="http://schemas.openxmlformats.org/presentationml/2006/ole">
              <mc:AlternateContent xmlns:mc="http://schemas.openxmlformats.org/markup-compatibility/2006">
                <mc:Choice xmlns:v="urn:schemas-microsoft-com:vml" Requires="v">
                  <p:oleObj spid="_x0000_s44043" name="משוואה" r:id="rId4" imgW="393359" imgH="177646" progId="Equation.3">
                    <p:embed/>
                  </p:oleObj>
                </mc:Choice>
                <mc:Fallback>
                  <p:oleObj name="משוואה" r:id="rId4" imgW="393359" imgH="177646"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059661"/>
                          <a:ext cx="936103" cy="42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036" name="Object 3"/>
          <p:cNvGraphicFramePr>
            <a:graphicFrameLocks noChangeAspect="1"/>
          </p:cNvGraphicFramePr>
          <p:nvPr/>
        </p:nvGraphicFramePr>
        <p:xfrm>
          <a:off x="3846513" y="5321300"/>
          <a:ext cx="331787" cy="625475"/>
        </p:xfrm>
        <a:graphic>
          <a:graphicData uri="http://schemas.openxmlformats.org/presentationml/2006/ole">
            <mc:AlternateContent xmlns:mc="http://schemas.openxmlformats.org/markup-compatibility/2006">
              <mc:Choice xmlns:v="urn:schemas-microsoft-com:vml" Requires="v">
                <p:oleObj spid="_x0000_s44044" name="משוואה" r:id="rId6" imgW="114151" imgH="215619" progId="Equation.3">
                  <p:embed/>
                </p:oleObj>
              </mc:Choice>
              <mc:Fallback>
                <p:oleObj name="משוואה" r:id="rId6" imgW="114151" imgH="215619"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6513" y="5321300"/>
                        <a:ext cx="3317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4" name="Object 2"/>
          <p:cNvGraphicFramePr>
            <a:graphicFrameLocks noChangeAspect="1"/>
          </p:cNvGraphicFramePr>
          <p:nvPr/>
        </p:nvGraphicFramePr>
        <p:xfrm>
          <a:off x="1979613" y="5454650"/>
          <a:ext cx="3455987" cy="566738"/>
        </p:xfrm>
        <a:graphic>
          <a:graphicData uri="http://schemas.openxmlformats.org/presentationml/2006/ole">
            <mc:AlternateContent xmlns:mc="http://schemas.openxmlformats.org/markup-compatibility/2006">
              <mc:Choice xmlns:v="urn:schemas-microsoft-com:vml" Requires="v">
                <p:oleObj spid="_x0000_s44045" name="משוואה" r:id="rId8" imgW="1397000" imgH="228600" progId="Equation.3">
                  <p:embed/>
                </p:oleObj>
              </mc:Choice>
              <mc:Fallback>
                <p:oleObj name="משוואה" r:id="rId8" imgW="1397000" imgH="2286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9613" y="5454650"/>
                        <a:ext cx="345598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8" name="Object 3"/>
          <p:cNvGraphicFramePr>
            <a:graphicFrameLocks noChangeAspect="1"/>
          </p:cNvGraphicFramePr>
          <p:nvPr/>
        </p:nvGraphicFramePr>
        <p:xfrm>
          <a:off x="595313" y="1557338"/>
          <a:ext cx="8153400" cy="819150"/>
        </p:xfrm>
        <a:graphic>
          <a:graphicData uri="http://schemas.openxmlformats.org/presentationml/2006/ole">
            <mc:AlternateContent xmlns:mc="http://schemas.openxmlformats.org/markup-compatibility/2006">
              <mc:Choice xmlns:v="urn:schemas-microsoft-com:vml" Requires="v">
                <p:oleObj spid="_x0000_s44046" name="משוואה" r:id="rId10" imgW="4622800" imgH="482600" progId="Equation.3">
                  <p:embed/>
                </p:oleObj>
              </mc:Choice>
              <mc:Fallback>
                <p:oleObj name="משוואה" r:id="rId10" imgW="4622800" imgH="4826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5313" y="1557338"/>
                        <a:ext cx="8153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0" name="Object 3"/>
          <p:cNvGraphicFramePr>
            <a:graphicFrameLocks noChangeAspect="1"/>
          </p:cNvGraphicFramePr>
          <p:nvPr/>
        </p:nvGraphicFramePr>
        <p:xfrm>
          <a:off x="611188" y="2852738"/>
          <a:ext cx="6985000" cy="2719387"/>
        </p:xfrm>
        <a:graphic>
          <a:graphicData uri="http://schemas.openxmlformats.org/presentationml/2006/ole">
            <mc:AlternateContent xmlns:mc="http://schemas.openxmlformats.org/markup-compatibility/2006">
              <mc:Choice xmlns:v="urn:schemas-microsoft-com:vml" Requires="v">
                <p:oleObj spid="_x0000_s44047" name="משוואה" r:id="rId12" imgW="3162300" imgH="1231900" progId="Equation.3">
                  <p:embed/>
                </p:oleObj>
              </mc:Choice>
              <mc:Fallback>
                <p:oleObj name="משוואה" r:id="rId12" imgW="3162300" imgH="1231900" progId="Equation.3">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188" y="2852738"/>
                        <a:ext cx="69850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a:spLocks noChangeArrowheads="1"/>
          </p:cNvSpPr>
          <p:nvPr/>
        </p:nvSpPr>
        <p:spPr bwMode="auto">
          <a:xfrm>
            <a:off x="539750" y="5949950"/>
            <a:ext cx="7993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r>
              <a:rPr lang="en-US" altLang="en-US"/>
              <a:t>The reduction’s validity follows from the fact that for every assignment, a_i,j*x_k(i,j)=1 for l_i,j = true and a_i,j*x_k(i,j)=-1 for l_i,j=false. </a:t>
            </a:r>
            <a:endParaRPr lang="he-IL"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Integer Linear Programming</a:t>
            </a:r>
            <a:br>
              <a:rPr lang="en-US" u="sng" dirty="0" smtClean="0">
                <a:solidFill>
                  <a:schemeClr val="accent1">
                    <a:tint val="83000"/>
                    <a:satMod val="150000"/>
                  </a:schemeClr>
                </a:solidFill>
              </a:rPr>
            </a:br>
            <a:r>
              <a:rPr lang="en-US" u="sng" dirty="0" smtClean="0">
                <a:solidFill>
                  <a:schemeClr val="accent1">
                    <a:tint val="83000"/>
                    <a:satMod val="150000"/>
                  </a:schemeClr>
                </a:solidFill>
              </a:rPr>
              <a:t>3SAT (cont.)</a:t>
            </a:r>
            <a:endParaRPr lang="he-IL" u="sng" dirty="0">
              <a:solidFill>
                <a:schemeClr val="accent1">
                  <a:tint val="83000"/>
                  <a:satMod val="150000"/>
                </a:schemeClr>
              </a:solidFill>
            </a:endParaRPr>
          </a:p>
        </p:txBody>
      </p:sp>
      <p:grpSp>
        <p:nvGrpSpPr>
          <p:cNvPr id="2" name="Group 10"/>
          <p:cNvGrpSpPr>
            <a:grpSpLocks/>
          </p:cNvGrpSpPr>
          <p:nvPr/>
        </p:nvGrpSpPr>
        <p:grpSpPr bwMode="auto">
          <a:xfrm>
            <a:off x="0" y="1885950"/>
            <a:ext cx="9144000" cy="1398588"/>
            <a:chOff x="0" y="3236693"/>
            <a:chExt cx="9144000" cy="1399032"/>
          </a:xfrm>
        </p:grpSpPr>
        <p:sp>
          <p:nvSpPr>
            <p:cNvPr id="5" name="Title 9"/>
            <p:cNvSpPr txBox="1">
              <a:spLocks/>
            </p:cNvSpPr>
            <p:nvPr/>
          </p:nvSpPr>
          <p:spPr>
            <a:xfrm>
              <a:off x="0" y="3236693"/>
              <a:ext cx="9144000" cy="1399032"/>
            </a:xfrm>
            <a:prstGeom prst="rect">
              <a:avLst/>
            </a:prstGeom>
          </p:spPr>
          <p:txBody>
            <a:bodyPr anchor="ctr">
              <a:normAutofit/>
            </a:bodyPr>
            <a:lstStyle/>
            <a:p>
              <a:pPr marL="484632" algn="ctr" rtl="0" fontAlgn="auto">
                <a:spcAft>
                  <a:spcPts val="0"/>
                </a:spcAft>
                <a:defRPr/>
              </a:pPr>
              <a:r>
                <a:rPr lang="en-US" sz="3600" u="sng"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Integer LP for 3SAT</a:t>
              </a:r>
              <a:endParaRPr lang="he-IL" sz="3600" u="sng"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graphicFrame>
          <p:nvGraphicFramePr>
            <p:cNvPr id="45065" name="Object 2"/>
            <p:cNvGraphicFramePr>
              <a:graphicFrameLocks noChangeAspect="1"/>
            </p:cNvGraphicFramePr>
            <p:nvPr/>
          </p:nvGraphicFramePr>
          <p:xfrm>
            <a:off x="611560" y="4059661"/>
            <a:ext cx="936103" cy="424436"/>
          </p:xfrm>
          <a:graphic>
            <a:graphicData uri="http://schemas.openxmlformats.org/presentationml/2006/ole">
              <mc:AlternateContent xmlns:mc="http://schemas.openxmlformats.org/markup-compatibility/2006">
                <mc:Choice xmlns:v="urn:schemas-microsoft-com:vml" Requires="v">
                  <p:oleObj spid="_x0000_s45066" name="משוואה" r:id="rId4" imgW="393359" imgH="177646" progId="Equation.3">
                    <p:embed/>
                  </p:oleObj>
                </mc:Choice>
                <mc:Fallback>
                  <p:oleObj name="משוואה" r:id="rId4" imgW="393359" imgH="177646"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059661"/>
                          <a:ext cx="936103" cy="42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5060" name="Object 3"/>
          <p:cNvGraphicFramePr>
            <a:graphicFrameLocks noChangeAspect="1"/>
          </p:cNvGraphicFramePr>
          <p:nvPr/>
        </p:nvGraphicFramePr>
        <p:xfrm>
          <a:off x="3846513" y="5321300"/>
          <a:ext cx="331787" cy="625475"/>
        </p:xfrm>
        <a:graphic>
          <a:graphicData uri="http://schemas.openxmlformats.org/presentationml/2006/ole">
            <mc:AlternateContent xmlns:mc="http://schemas.openxmlformats.org/markup-compatibility/2006">
              <mc:Choice xmlns:v="urn:schemas-microsoft-com:vml" Requires="v">
                <p:oleObj spid="_x0000_s45067" name="משוואה" r:id="rId6" imgW="114151" imgH="215619" progId="Equation.3">
                  <p:embed/>
                </p:oleObj>
              </mc:Choice>
              <mc:Fallback>
                <p:oleObj name="משוואה" r:id="rId6" imgW="114151" imgH="215619"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6513" y="5321300"/>
                        <a:ext cx="3317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1" name="Object 3"/>
          <p:cNvGraphicFramePr>
            <a:graphicFrameLocks noChangeAspect="1"/>
          </p:cNvGraphicFramePr>
          <p:nvPr/>
        </p:nvGraphicFramePr>
        <p:xfrm>
          <a:off x="595313" y="1557338"/>
          <a:ext cx="8153400" cy="819150"/>
        </p:xfrm>
        <a:graphic>
          <a:graphicData uri="http://schemas.openxmlformats.org/presentationml/2006/ole">
            <mc:AlternateContent xmlns:mc="http://schemas.openxmlformats.org/markup-compatibility/2006">
              <mc:Choice xmlns:v="urn:schemas-microsoft-com:vml" Requires="v">
                <p:oleObj spid="_x0000_s45068" name="משוואה" r:id="rId8" imgW="4622800" imgH="482600" progId="Equation.3">
                  <p:embed/>
                </p:oleObj>
              </mc:Choice>
              <mc:Fallback>
                <p:oleObj name="משוואה" r:id="rId8" imgW="4622800" imgH="4826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313" y="1557338"/>
                        <a:ext cx="8153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0" name="Object 3"/>
          <p:cNvGraphicFramePr>
            <a:graphicFrameLocks noChangeAspect="1"/>
          </p:cNvGraphicFramePr>
          <p:nvPr/>
        </p:nvGraphicFramePr>
        <p:xfrm>
          <a:off x="611188" y="2852738"/>
          <a:ext cx="6985000" cy="2719387"/>
        </p:xfrm>
        <a:graphic>
          <a:graphicData uri="http://schemas.openxmlformats.org/presentationml/2006/ole">
            <mc:AlternateContent xmlns:mc="http://schemas.openxmlformats.org/markup-compatibility/2006">
              <mc:Choice xmlns:v="urn:schemas-microsoft-com:vml" Requires="v">
                <p:oleObj spid="_x0000_s45069" name="משוואה" r:id="rId10" imgW="3162300" imgH="1231900" progId="Equation.3">
                  <p:embed/>
                </p:oleObj>
              </mc:Choice>
              <mc:Fallback>
                <p:oleObj name="משוואה" r:id="rId10" imgW="3162300" imgH="12319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188" y="2852738"/>
                        <a:ext cx="69850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4" name="Object 4"/>
          <p:cNvGraphicFramePr>
            <a:graphicFrameLocks noChangeAspect="1"/>
          </p:cNvGraphicFramePr>
          <p:nvPr/>
        </p:nvGraphicFramePr>
        <p:xfrm>
          <a:off x="1979613" y="5445125"/>
          <a:ext cx="3455987" cy="566738"/>
        </p:xfrm>
        <a:graphic>
          <a:graphicData uri="http://schemas.openxmlformats.org/presentationml/2006/ole">
            <mc:AlternateContent xmlns:mc="http://schemas.openxmlformats.org/markup-compatibility/2006">
              <mc:Choice xmlns:v="urn:schemas-microsoft-com:vml" Requires="v">
                <p:oleObj spid="_x0000_s45070" name="משוואה" r:id="rId12" imgW="1397000" imgH="228600" progId="Equation.3">
                  <p:embed/>
                </p:oleObj>
              </mc:Choice>
              <mc:Fallback>
                <p:oleObj name="משוואה" r:id="rId12" imgW="1397000" imgH="228600"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79613" y="5445125"/>
                        <a:ext cx="345598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67494"/>
            <a:ext cx="8229600" cy="1399032"/>
          </a:xfrm>
        </p:spPr>
        <p:txBody>
          <a:bodyPr/>
          <a:lstStyle/>
          <a:p>
            <a:pPr indent="0" algn="ctr" fontAlgn="auto">
              <a:spcAft>
                <a:spcPts val="0"/>
              </a:spcAft>
              <a:defRPr/>
            </a:pPr>
            <a:r>
              <a:rPr lang="en-US" u="sng" dirty="0" smtClean="0">
                <a:solidFill>
                  <a:schemeClr val="accent1">
                    <a:tint val="83000"/>
                    <a:satMod val="150000"/>
                  </a:schemeClr>
                </a:solidFill>
              </a:rPr>
              <a:t>Integer LP vs. LP- Set Cover</a:t>
            </a:r>
            <a:endParaRPr lang="he-IL" u="sng" dirty="0">
              <a:solidFill>
                <a:schemeClr val="accent1">
                  <a:tint val="83000"/>
                  <a:satMod val="150000"/>
                </a:schemeClr>
              </a:solidFill>
            </a:endParaRPr>
          </a:p>
        </p:txBody>
      </p:sp>
      <p:sp>
        <p:nvSpPr>
          <p:cNvPr id="46083" name="Content Placeholder 3"/>
          <p:cNvSpPr>
            <a:spLocks noGrp="1"/>
          </p:cNvSpPr>
          <p:nvPr>
            <p:ph sz="half" idx="1"/>
          </p:nvPr>
        </p:nvSpPr>
        <p:spPr>
          <a:xfrm>
            <a:off x="457200" y="1323975"/>
            <a:ext cx="4038600" cy="4525963"/>
          </a:xfrm>
        </p:spPr>
        <p:txBody>
          <a:bodyPr/>
          <a:lstStyle/>
          <a:p>
            <a:pPr algn="ctr" rtl="0">
              <a:buFont typeface="Wingdings 2" charset="2"/>
              <a:buNone/>
            </a:pPr>
            <a:r>
              <a:rPr lang="en-US" altLang="en-US" u="sng">
                <a:cs typeface="Gisha" charset="0"/>
              </a:rPr>
              <a:t>Integer LP</a:t>
            </a:r>
            <a:endParaRPr lang="he-IL" altLang="en-US" u="sng"/>
          </a:p>
        </p:txBody>
      </p:sp>
      <p:sp>
        <p:nvSpPr>
          <p:cNvPr id="46084" name="Content Placeholder 4"/>
          <p:cNvSpPr>
            <a:spLocks noGrp="1"/>
          </p:cNvSpPr>
          <p:nvPr>
            <p:ph sz="half" idx="2"/>
          </p:nvPr>
        </p:nvSpPr>
        <p:spPr>
          <a:xfrm>
            <a:off x="4648200" y="1323975"/>
            <a:ext cx="4038600" cy="4525963"/>
          </a:xfrm>
        </p:spPr>
        <p:txBody>
          <a:bodyPr/>
          <a:lstStyle/>
          <a:p>
            <a:pPr algn="ctr" rtl="0">
              <a:buFont typeface="Wingdings 2" charset="2"/>
              <a:buNone/>
            </a:pPr>
            <a:r>
              <a:rPr lang="en-US" altLang="en-US" u="sng">
                <a:cs typeface="Gisha" charset="0"/>
              </a:rPr>
              <a:t>Fractional LP</a:t>
            </a:r>
          </a:p>
          <a:p>
            <a:pPr algn="ctr" rtl="0">
              <a:buFont typeface="Wingdings 2" charset="2"/>
              <a:buNone/>
            </a:pPr>
            <a:endParaRPr lang="he-IL" altLang="en-US" u="sng"/>
          </a:p>
        </p:txBody>
      </p:sp>
      <p:graphicFrame>
        <p:nvGraphicFramePr>
          <p:cNvPr id="46085" name="Object 2"/>
          <p:cNvGraphicFramePr>
            <a:graphicFrameLocks noChangeAspect="1"/>
          </p:cNvGraphicFramePr>
          <p:nvPr/>
        </p:nvGraphicFramePr>
        <p:xfrm>
          <a:off x="701675" y="1916113"/>
          <a:ext cx="2709863" cy="962025"/>
        </p:xfrm>
        <a:graphic>
          <a:graphicData uri="http://schemas.openxmlformats.org/presentationml/2006/ole">
            <mc:AlternateContent xmlns:mc="http://schemas.openxmlformats.org/markup-compatibility/2006">
              <mc:Choice xmlns:v="urn:schemas-microsoft-com:vml" Requires="v">
                <p:oleObj spid="_x0000_s46099" name="משוואה" r:id="rId4" imgW="1002865" imgH="355446" progId="Equation.3">
                  <p:embed/>
                </p:oleObj>
              </mc:Choice>
              <mc:Fallback>
                <p:oleObj name="משוואה" r:id="rId4" imgW="1002865" imgH="355446"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75" y="1916113"/>
                        <a:ext cx="27098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a:spLocks noChangeArrowheads="1"/>
          </p:cNvSpPr>
          <p:nvPr/>
        </p:nvSpPr>
        <p:spPr bwMode="auto">
          <a:xfrm>
            <a:off x="611188" y="5229225"/>
            <a:ext cx="806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r>
              <a:rPr lang="en-US" altLang="en-US" sz="2400" u="sng"/>
              <a:t>Question:</a:t>
            </a:r>
            <a:r>
              <a:rPr lang="en-US" altLang="en-US" sz="2400"/>
              <a:t> IOPT vs. OPT?</a:t>
            </a:r>
          </a:p>
        </p:txBody>
      </p:sp>
      <p:grpSp>
        <p:nvGrpSpPr>
          <p:cNvPr id="19" name="Group 18"/>
          <p:cNvGrpSpPr>
            <a:grpSpLocks/>
          </p:cNvGrpSpPr>
          <p:nvPr/>
        </p:nvGrpSpPr>
        <p:grpSpPr bwMode="auto">
          <a:xfrm>
            <a:off x="5148263" y="4149725"/>
            <a:ext cx="1800225" cy="728663"/>
            <a:chOff x="5220072" y="3861048"/>
            <a:chExt cx="1800200" cy="729372"/>
          </a:xfrm>
        </p:grpSpPr>
        <p:sp>
          <p:nvSpPr>
            <p:cNvPr id="17" name="Up Arrow 16"/>
            <p:cNvSpPr/>
            <p:nvPr/>
          </p:nvSpPr>
          <p:spPr>
            <a:xfrm>
              <a:off x="5867763" y="3861048"/>
              <a:ext cx="360357" cy="432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46098" name="TextBox 17"/>
            <p:cNvSpPr txBox="1">
              <a:spLocks noChangeArrowheads="1"/>
            </p:cNvSpPr>
            <p:nvPr/>
          </p:nvSpPr>
          <p:spPr bwMode="auto">
            <a:xfrm>
              <a:off x="5220072" y="4221088"/>
              <a:ext cx="18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r>
                <a:rPr lang="en-US" altLang="en-US">
                  <a:solidFill>
                    <a:srgbClr val="F6640A"/>
                  </a:solidFill>
                </a:rPr>
                <a:t>(Unnecessary)</a:t>
              </a:r>
              <a:endParaRPr lang="he-IL" altLang="en-US">
                <a:solidFill>
                  <a:srgbClr val="F6640A"/>
                </a:solidFill>
              </a:endParaRPr>
            </a:p>
          </p:txBody>
        </p:sp>
      </p:grpSp>
      <p:sp>
        <p:nvSpPr>
          <p:cNvPr id="20" name="TextBox 19"/>
          <p:cNvSpPr txBox="1">
            <a:spLocks noRot="1" noChangeAspect="1" noMove="1" noResize="1" noEditPoints="1" noAdjustHandles="1" noChangeArrowheads="1" noChangeShapeType="1" noTextEdit="1"/>
          </p:cNvSpPr>
          <p:nvPr/>
        </p:nvSpPr>
        <p:spPr>
          <a:xfrm>
            <a:off x="611560" y="5805264"/>
            <a:ext cx="8064896" cy="830997"/>
          </a:xfrm>
          <a:prstGeom prst="rect">
            <a:avLst/>
          </a:prstGeom>
          <a:blipFill rotWithShape="1">
            <a:blip r:embed="rId6"/>
            <a:stretch>
              <a:fillRect l="-1134" t="-5839" r="-1738" b="-15328"/>
            </a:stretch>
          </a:blipFill>
        </p:spPr>
        <p:txBody>
          <a:bodyPr/>
          <a:lstStyle/>
          <a:p>
            <a:r>
              <a:rPr lang="he-IL">
                <a:noFill/>
              </a:rPr>
              <a:t> </a:t>
            </a:r>
          </a:p>
        </p:txBody>
      </p:sp>
      <p:cxnSp>
        <p:nvCxnSpPr>
          <p:cNvPr id="22" name="Straight Connector 21"/>
          <p:cNvCxnSpPr/>
          <p:nvPr/>
        </p:nvCxnSpPr>
        <p:spPr>
          <a:xfrm>
            <a:off x="4572000" y="1268413"/>
            <a:ext cx="0" cy="305911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9750" y="1806575"/>
            <a:ext cx="7848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6091" name="Object 3"/>
          <p:cNvGraphicFramePr>
            <a:graphicFrameLocks noChangeAspect="1"/>
          </p:cNvGraphicFramePr>
          <p:nvPr/>
        </p:nvGraphicFramePr>
        <p:xfrm>
          <a:off x="715963" y="2781300"/>
          <a:ext cx="3643312" cy="1050925"/>
        </p:xfrm>
        <a:graphic>
          <a:graphicData uri="http://schemas.openxmlformats.org/presentationml/2006/ole">
            <mc:AlternateContent xmlns:mc="http://schemas.openxmlformats.org/markup-compatibility/2006">
              <mc:Choice xmlns:v="urn:schemas-microsoft-com:vml" Requires="v">
                <p:oleObj spid="_x0000_s46100" name="משוואה" r:id="rId7" imgW="1320480" imgH="380880" progId="Equation.3">
                  <p:embed/>
                </p:oleObj>
              </mc:Choice>
              <mc:Fallback>
                <p:oleObj name="משוואה" r:id="rId7" imgW="1320480" imgH="38088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963" y="2781300"/>
                        <a:ext cx="36433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2" name="Object 12"/>
          <p:cNvGraphicFramePr>
            <a:graphicFrameLocks noChangeAspect="1"/>
          </p:cNvGraphicFramePr>
          <p:nvPr/>
        </p:nvGraphicFramePr>
        <p:xfrm>
          <a:off x="1327150" y="3644900"/>
          <a:ext cx="3100388" cy="636588"/>
        </p:xfrm>
        <a:graphic>
          <a:graphicData uri="http://schemas.openxmlformats.org/presentationml/2006/ole">
            <mc:AlternateContent xmlns:mc="http://schemas.openxmlformats.org/markup-compatibility/2006">
              <mc:Choice xmlns:v="urn:schemas-microsoft-com:vml" Requires="v">
                <p:oleObj spid="_x0000_s46101" name="משוואה" r:id="rId9" imgW="1180800" imgH="241200" progId="Equation.3">
                  <p:embed/>
                </p:oleObj>
              </mc:Choice>
              <mc:Fallback>
                <p:oleObj name="משוואה" r:id="rId9" imgW="1180800" imgH="2412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7150" y="3644900"/>
                        <a:ext cx="31003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3" name="Object 1"/>
          <p:cNvGraphicFramePr>
            <a:graphicFrameLocks noChangeAspect="1"/>
          </p:cNvGraphicFramePr>
          <p:nvPr/>
        </p:nvGraphicFramePr>
        <p:xfrm>
          <a:off x="4960938" y="2781300"/>
          <a:ext cx="3643312" cy="1050925"/>
        </p:xfrm>
        <a:graphic>
          <a:graphicData uri="http://schemas.openxmlformats.org/presentationml/2006/ole">
            <mc:AlternateContent xmlns:mc="http://schemas.openxmlformats.org/markup-compatibility/2006">
              <mc:Choice xmlns:v="urn:schemas-microsoft-com:vml" Requires="v">
                <p:oleObj spid="_x0000_s46102" name="משוואה" r:id="rId11" imgW="1320227" imgH="380835" progId="Equation.3">
                  <p:embed/>
                </p:oleObj>
              </mc:Choice>
              <mc:Fallback>
                <p:oleObj name="משוואה" r:id="rId11" imgW="1320227" imgH="380835"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0938" y="2781300"/>
                        <a:ext cx="36433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4" name="Object 5"/>
          <p:cNvGraphicFramePr>
            <a:graphicFrameLocks noChangeAspect="1"/>
          </p:cNvGraphicFramePr>
          <p:nvPr/>
        </p:nvGraphicFramePr>
        <p:xfrm>
          <a:off x="4946650" y="1916113"/>
          <a:ext cx="2709863" cy="962025"/>
        </p:xfrm>
        <a:graphic>
          <a:graphicData uri="http://schemas.openxmlformats.org/presentationml/2006/ole">
            <mc:AlternateContent xmlns:mc="http://schemas.openxmlformats.org/markup-compatibility/2006">
              <mc:Choice xmlns:v="urn:schemas-microsoft-com:vml" Requires="v">
                <p:oleObj spid="_x0000_s46103" name="משוואה" r:id="rId12" imgW="1002865" imgH="355446" progId="Equation.3">
                  <p:embed/>
                </p:oleObj>
              </mc:Choice>
              <mc:Fallback>
                <p:oleObj name="משוואה" r:id="rId12" imgW="1002865" imgH="355446"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6650" y="1916113"/>
                        <a:ext cx="27098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5" name="Object 6"/>
          <p:cNvGraphicFramePr>
            <a:graphicFrameLocks noChangeAspect="1"/>
          </p:cNvGraphicFramePr>
          <p:nvPr/>
        </p:nvGraphicFramePr>
        <p:xfrm>
          <a:off x="5595938" y="3656013"/>
          <a:ext cx="3067050" cy="636587"/>
        </p:xfrm>
        <a:graphic>
          <a:graphicData uri="http://schemas.openxmlformats.org/presentationml/2006/ole">
            <mc:AlternateContent xmlns:mc="http://schemas.openxmlformats.org/markup-compatibility/2006">
              <mc:Choice xmlns:v="urn:schemas-microsoft-com:vml" Requires="v">
                <p:oleObj spid="_x0000_s46104" name="משוואה" r:id="rId13" imgW="1168200" imgH="241200" progId="Equation.3">
                  <p:embed/>
                </p:oleObj>
              </mc:Choice>
              <mc:Fallback>
                <p:oleObj name="משוואה" r:id="rId13" imgW="1168200" imgH="24120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95938" y="3656013"/>
                        <a:ext cx="306705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a:spLocks noRot="1" noChangeAspect="1" noMove="1" noResize="1" noEditPoints="1" noAdjustHandles="1" noChangeArrowheads="1" noChangeShapeType="1" noTextEdit="1"/>
          </p:cNvSpPr>
          <p:nvPr/>
        </p:nvSpPr>
        <p:spPr>
          <a:xfrm>
            <a:off x="611560" y="4365104"/>
            <a:ext cx="8064896" cy="830997"/>
          </a:xfrm>
          <a:prstGeom prst="rect">
            <a:avLst/>
          </a:prstGeom>
          <a:blipFill rotWithShape="1">
            <a:blip r:embed="rId15"/>
            <a:stretch>
              <a:fillRect l="-1134" t="-5882" b="-16176"/>
            </a:stretch>
          </a:blipFill>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marL="484632" indent="0" fontAlgn="auto">
              <a:spcAft>
                <a:spcPts val="0"/>
              </a:spcAft>
              <a:defRPr/>
            </a:pPr>
            <a:r>
              <a:rPr lang="en-US" u="sng" dirty="0" smtClean="0">
                <a:solidFill>
                  <a:schemeClr val="accent1">
                    <a:tint val="83000"/>
                    <a:satMod val="150000"/>
                  </a:schemeClr>
                </a:solidFill>
              </a:rPr>
              <a:t>Talk Outline</a:t>
            </a:r>
            <a:endParaRPr lang="he-IL" u="sng" dirty="0">
              <a:solidFill>
                <a:schemeClr val="accent1">
                  <a:tint val="83000"/>
                  <a:satMod val="150000"/>
                </a:schemeClr>
              </a:solidFill>
            </a:endParaRPr>
          </a:p>
        </p:txBody>
      </p:sp>
      <p:sp>
        <p:nvSpPr>
          <p:cNvPr id="47107" name="TextBox 2"/>
          <p:cNvSpPr txBox="1">
            <a:spLocks noChangeArrowheads="1"/>
          </p:cNvSpPr>
          <p:nvPr/>
        </p:nvSpPr>
        <p:spPr bwMode="auto">
          <a:xfrm>
            <a:off x="684213" y="1773238"/>
            <a:ext cx="828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800100" indent="-34290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buFont typeface="Arial" charset="0"/>
              <a:buChar char="•"/>
            </a:pPr>
            <a:r>
              <a:rPr lang="en-US" altLang="en-US" sz="2400">
                <a:solidFill>
                  <a:srgbClr val="F6640A"/>
                </a:solidFill>
              </a:rPr>
              <a:t> </a:t>
            </a:r>
            <a:r>
              <a:rPr lang="en-US" altLang="en-US" sz="2400" u="sng">
                <a:solidFill>
                  <a:srgbClr val="F6640A"/>
                </a:solidFill>
              </a:rPr>
              <a:t>Introduction to Linear Programming</a:t>
            </a:r>
          </a:p>
          <a:p>
            <a:pPr lvl="1" algn="l" rtl="0">
              <a:buFont typeface="Century Gothic" charset="0"/>
              <a:buAutoNum type="arabicPeriod"/>
            </a:pPr>
            <a:r>
              <a:rPr lang="en-US" altLang="en-US" sz="2400">
                <a:solidFill>
                  <a:srgbClr val="F6640A"/>
                </a:solidFill>
              </a:rPr>
              <a:t>Problem Definition and Terminology</a:t>
            </a:r>
          </a:p>
          <a:p>
            <a:pPr lvl="1" algn="l" rtl="0">
              <a:buFont typeface="Century Gothic" charset="0"/>
              <a:buAutoNum type="arabicPeriod"/>
            </a:pPr>
            <a:r>
              <a:rPr lang="en-US" altLang="en-US" sz="2400">
                <a:solidFill>
                  <a:srgbClr val="F6640A"/>
                </a:solidFill>
              </a:rPr>
              <a:t>Geometric Interpretation</a:t>
            </a:r>
          </a:p>
          <a:p>
            <a:pPr lvl="1" algn="l" rtl="0">
              <a:buFont typeface="Century Gothic" charset="0"/>
              <a:buAutoNum type="arabicPeriod"/>
            </a:pPr>
            <a:r>
              <a:rPr lang="en-US" altLang="en-US" sz="2400">
                <a:solidFill>
                  <a:srgbClr val="F6640A"/>
                </a:solidFill>
              </a:rPr>
              <a:t>More Motivating Examples</a:t>
            </a:r>
          </a:p>
          <a:p>
            <a:pPr lvl="1" algn="l" rtl="0">
              <a:buFont typeface="Century Gothic" charset="0"/>
              <a:buAutoNum type="arabicPeriod"/>
            </a:pPr>
            <a:r>
              <a:rPr lang="en-US" altLang="en-US" sz="2400">
                <a:solidFill>
                  <a:srgbClr val="F6640A"/>
                </a:solidFill>
              </a:rPr>
              <a:t>Duality</a:t>
            </a:r>
          </a:p>
          <a:p>
            <a:pPr algn="l" rtl="0"/>
            <a:endParaRPr lang="en-US" altLang="en-US" sz="2400"/>
          </a:p>
          <a:p>
            <a:pPr algn="l" rtl="0">
              <a:buFont typeface="Arial" charset="0"/>
              <a:buChar char="•"/>
            </a:pPr>
            <a:r>
              <a:rPr lang="en-US" altLang="en-US" sz="2400">
                <a:solidFill>
                  <a:srgbClr val="F6640A"/>
                </a:solidFill>
              </a:rPr>
              <a:t> </a:t>
            </a:r>
            <a:r>
              <a:rPr lang="en-US" altLang="en-US" sz="2400" u="sng">
                <a:solidFill>
                  <a:srgbClr val="F6640A"/>
                </a:solidFill>
              </a:rPr>
              <a:t>Integer Linear Programming</a:t>
            </a:r>
          </a:p>
          <a:p>
            <a:pPr algn="l" rtl="0">
              <a:buFont typeface="Arial" charset="0"/>
              <a:buChar char="•"/>
            </a:pPr>
            <a:endParaRPr lang="en-US" altLang="en-US" sz="2400"/>
          </a:p>
          <a:p>
            <a:pPr algn="l" rtl="0">
              <a:buFont typeface="Arial" charset="0"/>
              <a:buChar char="•"/>
            </a:pPr>
            <a:r>
              <a:rPr lang="en-US" altLang="en-US" sz="2400"/>
              <a:t> </a:t>
            </a:r>
            <a:r>
              <a:rPr lang="en-US" altLang="en-US" sz="2400" u="sng"/>
              <a:t>Rounding Fractional LP in Approximation Algorithms :</a:t>
            </a:r>
          </a:p>
          <a:p>
            <a:pPr lvl="1" algn="l" rtl="0">
              <a:buFont typeface="Century Gothic" charset="0"/>
              <a:buAutoNum type="arabicPeriod"/>
            </a:pPr>
            <a:r>
              <a:rPr lang="en-US" altLang="en-US" sz="2400"/>
              <a:t>Rounding to approximate Set Cover</a:t>
            </a:r>
          </a:p>
          <a:p>
            <a:pPr lvl="1" algn="l" rtl="0">
              <a:buFont typeface="Century Gothic" charset="0"/>
              <a:buAutoNum type="arabicPeriod"/>
            </a:pPr>
            <a:r>
              <a:rPr lang="en-US" altLang="en-US" sz="2400"/>
              <a:t>Randomized Rounding to approximate Set Cover </a:t>
            </a:r>
            <a:endParaRPr lang="he-IL" altLang="en-US" sz="24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show="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dirty="0" smtClean="0">
                <a:solidFill>
                  <a:schemeClr val="accent1">
                    <a:tint val="83000"/>
                    <a:satMod val="150000"/>
                  </a:schemeClr>
                </a:solidFill>
              </a:rPr>
              <a:t>Approximating Set Cover</a:t>
            </a:r>
            <a:br>
              <a:rPr lang="en-US" dirty="0" smtClean="0">
                <a:solidFill>
                  <a:schemeClr val="accent1">
                    <a:tint val="83000"/>
                    <a:satMod val="150000"/>
                  </a:schemeClr>
                </a:solidFill>
              </a:rPr>
            </a:br>
            <a:r>
              <a:rPr lang="en-US" u="sng" dirty="0" smtClean="0">
                <a:solidFill>
                  <a:schemeClr val="accent1">
                    <a:tint val="83000"/>
                    <a:satMod val="150000"/>
                  </a:schemeClr>
                </a:solidFill>
              </a:rPr>
              <a:t>Through Rounding</a:t>
            </a:r>
            <a:endParaRPr lang="he-IL" u="sng" dirty="0">
              <a:solidFill>
                <a:schemeClr val="accent1">
                  <a:tint val="83000"/>
                  <a:satMod val="150000"/>
                </a:schemeClr>
              </a:solidFill>
            </a:endParaRPr>
          </a:p>
        </p:txBody>
      </p:sp>
      <p:sp>
        <p:nvSpPr>
          <p:cNvPr id="11" name="TextBox 10"/>
          <p:cNvSpPr txBox="1">
            <a:spLocks noChangeArrowheads="1"/>
          </p:cNvSpPr>
          <p:nvPr/>
        </p:nvSpPr>
        <p:spPr bwMode="auto">
          <a:xfrm>
            <a:off x="827088" y="1916113"/>
            <a:ext cx="78486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just" rtl="0"/>
            <a:r>
              <a:rPr lang="en-US" altLang="en-US" sz="2400"/>
              <a:t>We have formulated the above minimization problem as an integer LP. We will use the optimal solution of the LP-relaxation to get a lower bound on the optimal solution.</a:t>
            </a:r>
          </a:p>
          <a:p>
            <a:pPr algn="just" rtl="0"/>
            <a:endParaRPr lang="en-US" altLang="en-US" sz="2400"/>
          </a:p>
          <a:p>
            <a:pPr algn="just" rtl="0"/>
            <a:r>
              <a:rPr lang="en-US" altLang="en-US" sz="2400"/>
              <a:t>Naturally, we cannot expect the optimal solution to the LP-relaxation to be integral, but we can use it as a starting point for creating an integral solution.</a:t>
            </a:r>
          </a:p>
          <a:p>
            <a:pPr algn="just" rtl="0"/>
            <a:endParaRPr lang="en-US" altLang="en-US" sz="2400"/>
          </a:p>
          <a:p>
            <a:pPr algn="just" rtl="0"/>
            <a:r>
              <a:rPr lang="en-US" altLang="en-US" sz="2400"/>
              <a:t>We will demonstrate this with 2 simple examples.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188" y="5324475"/>
            <a:ext cx="1566862"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7" name="Table 6"/>
          <p:cNvGraphicFramePr>
            <a:graphicFrameLocks noGrp="1"/>
          </p:cNvGraphicFramePr>
          <p:nvPr/>
        </p:nvGraphicFramePr>
        <p:xfrm>
          <a:off x="4143375" y="460375"/>
          <a:ext cx="4749800" cy="736600"/>
        </p:xfrm>
        <a:graphic>
          <a:graphicData uri="http://schemas.openxmlformats.org/drawingml/2006/table">
            <a:tbl>
              <a:tblPr rtl="1" firstRow="1" bandRow="1">
                <a:tableStyleId>{6E25E649-3F16-4E02-A733-19D2CDBF48F0}</a:tableStyleId>
              </a:tblPr>
              <a:tblGrid>
                <a:gridCol w="1811586"/>
                <a:gridCol w="1410238"/>
                <a:gridCol w="1527975"/>
              </a:tblGrid>
              <a:tr h="293752">
                <a:tc>
                  <a:txBody>
                    <a:bodyPr/>
                    <a:lstStyle/>
                    <a:p>
                      <a:pPr algn="l" rtl="0"/>
                      <a:r>
                        <a:rPr lang="en-US" dirty="0" smtClean="0">
                          <a:solidFill>
                            <a:schemeClr val="bg1"/>
                          </a:solidFill>
                        </a:rPr>
                        <a:t>Calcium</a:t>
                      </a:r>
                      <a:r>
                        <a:rPr lang="en-US" baseline="0" dirty="0" smtClean="0">
                          <a:solidFill>
                            <a:schemeClr val="bg1"/>
                          </a:solidFill>
                        </a:rPr>
                        <a:t> (mg)</a:t>
                      </a:r>
                      <a:endParaRPr lang="he-IL" b="1" dirty="0">
                        <a:solidFill>
                          <a:schemeClr val="bg1"/>
                        </a:solidFill>
                      </a:endParaRPr>
                    </a:p>
                  </a:txBody>
                  <a:tcPr marL="91441" marR="91441"/>
                </a:tc>
                <a:tc>
                  <a:txBody>
                    <a:bodyPr/>
                    <a:lstStyle/>
                    <a:p>
                      <a:pPr algn="l" rtl="0"/>
                      <a:r>
                        <a:rPr lang="en-US" dirty="0" smtClean="0">
                          <a:solidFill>
                            <a:schemeClr val="bg1"/>
                          </a:solidFill>
                        </a:rPr>
                        <a:t>Protein (g)</a:t>
                      </a:r>
                      <a:endParaRPr lang="he-IL" b="1" dirty="0">
                        <a:solidFill>
                          <a:schemeClr val="bg1"/>
                        </a:solidFill>
                      </a:endParaRPr>
                    </a:p>
                  </a:txBody>
                  <a:tcPr marL="91441" marR="91441"/>
                </a:tc>
                <a:tc>
                  <a:txBody>
                    <a:bodyPr/>
                    <a:lstStyle/>
                    <a:p>
                      <a:pPr algn="l" rtl="0"/>
                      <a:endParaRPr lang="he-IL" b="1" dirty="0">
                        <a:solidFill>
                          <a:schemeClr val="bg1"/>
                        </a:solidFill>
                      </a:endParaRPr>
                    </a:p>
                  </a:txBody>
                  <a:tcPr marL="91441" marR="91441"/>
                </a:tc>
              </a:tr>
              <a:tr h="370840">
                <a:tc>
                  <a:txBody>
                    <a:bodyPr/>
                    <a:lstStyle/>
                    <a:p>
                      <a:pPr algn="ctr" rtl="0"/>
                      <a:r>
                        <a:rPr lang="en-US" b="0" dirty="0" smtClean="0">
                          <a:solidFill>
                            <a:schemeClr val="bg1"/>
                          </a:solidFill>
                        </a:rPr>
                        <a:t>800</a:t>
                      </a:r>
                      <a:endParaRPr lang="he-IL" b="0" dirty="0">
                        <a:solidFill>
                          <a:schemeClr val="bg1"/>
                        </a:solidFill>
                      </a:endParaRPr>
                    </a:p>
                  </a:txBody>
                  <a:tcPr marL="91441" marR="91441"/>
                </a:tc>
                <a:tc>
                  <a:txBody>
                    <a:bodyPr/>
                    <a:lstStyle/>
                    <a:p>
                      <a:pPr algn="ctr" rtl="0"/>
                      <a:r>
                        <a:rPr lang="en-US" b="0" dirty="0" smtClean="0">
                          <a:solidFill>
                            <a:schemeClr val="bg1"/>
                          </a:solidFill>
                        </a:rPr>
                        <a:t>50</a:t>
                      </a:r>
                      <a:endParaRPr lang="he-IL" b="0" dirty="0">
                        <a:solidFill>
                          <a:schemeClr val="bg1"/>
                        </a:solidFill>
                      </a:endParaRPr>
                    </a:p>
                  </a:txBody>
                  <a:tcPr marL="91441" marR="91441"/>
                </a:tc>
                <a:tc>
                  <a:txBody>
                    <a:bodyPr/>
                    <a:lstStyle/>
                    <a:p>
                      <a:pPr algn="l" rtl="0"/>
                      <a:r>
                        <a:rPr lang="en-US" b="1" dirty="0" smtClean="0">
                          <a:solidFill>
                            <a:schemeClr val="bg1"/>
                          </a:solidFill>
                        </a:rPr>
                        <a:t>RDA</a:t>
                      </a:r>
                      <a:endParaRPr lang="he-IL" b="1" dirty="0">
                        <a:solidFill>
                          <a:schemeClr val="bg1"/>
                        </a:solidFill>
                      </a:endParaRPr>
                    </a:p>
                  </a:txBody>
                  <a:tcPr marL="91441" marR="91441"/>
                </a:tc>
              </a:tr>
            </a:tbl>
          </a:graphicData>
        </a:graphic>
      </p:graphicFrame>
      <p:graphicFrame>
        <p:nvGraphicFramePr>
          <p:cNvPr id="12" name="Table 11"/>
          <p:cNvGraphicFramePr>
            <a:graphicFrameLocks noGrp="1"/>
          </p:cNvGraphicFramePr>
          <p:nvPr/>
        </p:nvGraphicFramePr>
        <p:xfrm>
          <a:off x="467543" y="1425064"/>
          <a:ext cx="8407822" cy="2219960"/>
        </p:xfrm>
        <a:graphic>
          <a:graphicData uri="http://schemas.openxmlformats.org/drawingml/2006/table">
            <a:tbl>
              <a:tblPr rtl="1" firstRow="1" bandRow="1">
                <a:tableStyleId>{6E25E649-3F16-4E02-A733-19D2CDBF48F0}</a:tableStyleId>
              </a:tblPr>
              <a:tblGrid>
                <a:gridCol w="1839269"/>
                <a:gridCol w="1340428"/>
                <a:gridCol w="1682932"/>
                <a:gridCol w="1536320"/>
                <a:gridCol w="1536318"/>
                <a:gridCol w="472555"/>
              </a:tblGrid>
              <a:tr h="365760">
                <a:tc>
                  <a:txBody>
                    <a:bodyPr/>
                    <a:lstStyle/>
                    <a:p>
                      <a:pPr algn="l" rtl="0"/>
                      <a:r>
                        <a:rPr lang="en-US" dirty="0" smtClean="0">
                          <a:solidFill>
                            <a:schemeClr val="bg1"/>
                          </a:solidFill>
                        </a:rPr>
                        <a:t>Calcium</a:t>
                      </a:r>
                      <a:r>
                        <a:rPr lang="en-US" baseline="0" dirty="0" smtClean="0">
                          <a:solidFill>
                            <a:schemeClr val="bg1"/>
                          </a:solidFill>
                        </a:rPr>
                        <a:t> (mg)</a:t>
                      </a:r>
                      <a:endParaRPr lang="he-IL" b="1" dirty="0">
                        <a:solidFill>
                          <a:schemeClr val="bg1"/>
                        </a:solidFill>
                      </a:endParaRPr>
                    </a:p>
                  </a:txBody>
                  <a:tcPr/>
                </a:tc>
                <a:tc>
                  <a:txBody>
                    <a:bodyPr/>
                    <a:lstStyle/>
                    <a:p>
                      <a:pPr algn="l" rtl="0"/>
                      <a:r>
                        <a:rPr lang="en-US" dirty="0" smtClean="0">
                          <a:solidFill>
                            <a:schemeClr val="bg1"/>
                          </a:solidFill>
                        </a:rPr>
                        <a:t>Protein (g)</a:t>
                      </a:r>
                      <a:endParaRPr lang="he-IL" b="1" dirty="0">
                        <a:solidFill>
                          <a:schemeClr val="bg1"/>
                        </a:solidFill>
                      </a:endParaRPr>
                    </a:p>
                  </a:txBody>
                  <a:tcPr/>
                </a:tc>
                <a:tc>
                  <a:txBody>
                    <a:bodyPr/>
                    <a:lstStyle/>
                    <a:p>
                      <a:pPr algn="l" rtl="0"/>
                      <a:r>
                        <a:rPr lang="en-US" dirty="0" smtClean="0">
                          <a:solidFill>
                            <a:schemeClr val="bg1"/>
                          </a:solidFill>
                        </a:rPr>
                        <a:t>Energy(kcal)</a:t>
                      </a:r>
                      <a:endParaRPr lang="he-IL" b="1" dirty="0">
                        <a:solidFill>
                          <a:schemeClr val="bg1"/>
                        </a:solidFill>
                      </a:endParaRPr>
                    </a:p>
                  </a:txBody>
                  <a:tcPr/>
                </a:tc>
                <a:tc>
                  <a:txBody>
                    <a:bodyPr/>
                    <a:lstStyle/>
                    <a:p>
                      <a:pPr algn="l" rtl="0"/>
                      <a:r>
                        <a:rPr lang="en-US" b="1" smtClean="0">
                          <a:solidFill>
                            <a:schemeClr val="bg1"/>
                          </a:solidFill>
                        </a:rPr>
                        <a:t>Serving</a:t>
                      </a:r>
                      <a:r>
                        <a:rPr lang="en-US" b="1" baseline="0" smtClean="0">
                          <a:solidFill>
                            <a:schemeClr val="bg1"/>
                          </a:solidFill>
                        </a:rPr>
                        <a:t> size</a:t>
                      </a:r>
                      <a:endParaRPr lang="he-IL" b="1">
                        <a:solidFill>
                          <a:schemeClr val="bg1"/>
                        </a:solidFill>
                      </a:endParaRPr>
                    </a:p>
                  </a:txBody>
                  <a:tcPr/>
                </a:tc>
                <a:tc>
                  <a:txBody>
                    <a:bodyPr/>
                    <a:lstStyle/>
                    <a:p>
                      <a:pPr algn="l" rtl="0"/>
                      <a:r>
                        <a:rPr lang="en-US" b="1" dirty="0" smtClean="0">
                          <a:solidFill>
                            <a:schemeClr val="bg1"/>
                          </a:solidFill>
                        </a:rPr>
                        <a:t>Food</a:t>
                      </a:r>
                      <a:endParaRPr lang="he-IL" b="1" dirty="0">
                        <a:solidFill>
                          <a:schemeClr val="bg1"/>
                        </a:solidFill>
                      </a:endParaRPr>
                    </a:p>
                  </a:txBody>
                  <a:tcPr/>
                </a:tc>
                <a:tc>
                  <a:txBody>
                    <a:bodyPr/>
                    <a:lstStyle/>
                    <a:p>
                      <a:pPr algn="l" rtl="0"/>
                      <a:endParaRPr lang="he-IL" b="1" dirty="0">
                        <a:solidFill>
                          <a:schemeClr val="bg1"/>
                        </a:solidFill>
                      </a:endParaRPr>
                    </a:p>
                  </a:txBody>
                  <a:tcPr/>
                </a:tc>
              </a:tr>
              <a:tr h="370840">
                <a:tc>
                  <a:txBody>
                    <a:bodyPr/>
                    <a:lstStyle/>
                    <a:p>
                      <a:pPr algn="ctr" rtl="0"/>
                      <a:r>
                        <a:rPr lang="en-US" b="0" dirty="0" smtClean="0">
                          <a:solidFill>
                            <a:schemeClr val="bg1"/>
                          </a:solidFill>
                        </a:rPr>
                        <a:t>20</a:t>
                      </a:r>
                      <a:endParaRPr lang="he-IL" b="0" dirty="0">
                        <a:solidFill>
                          <a:schemeClr val="bg1"/>
                        </a:solidFill>
                      </a:endParaRPr>
                    </a:p>
                  </a:txBody>
                  <a:tcPr/>
                </a:tc>
                <a:tc>
                  <a:txBody>
                    <a:bodyPr/>
                    <a:lstStyle/>
                    <a:p>
                      <a:pPr algn="ctr" rtl="0"/>
                      <a:r>
                        <a:rPr lang="en-US" b="0" dirty="0" smtClean="0">
                          <a:solidFill>
                            <a:schemeClr val="bg1"/>
                          </a:solidFill>
                        </a:rPr>
                        <a:t>10</a:t>
                      </a:r>
                      <a:endParaRPr lang="he-IL" b="0" dirty="0">
                        <a:solidFill>
                          <a:schemeClr val="bg1"/>
                        </a:solidFill>
                      </a:endParaRPr>
                    </a:p>
                  </a:txBody>
                  <a:tcPr/>
                </a:tc>
                <a:tc>
                  <a:txBody>
                    <a:bodyPr/>
                    <a:lstStyle/>
                    <a:p>
                      <a:pPr algn="ctr" rtl="0"/>
                      <a:r>
                        <a:rPr lang="en-US" b="0" dirty="0" smtClean="0">
                          <a:solidFill>
                            <a:schemeClr val="bg1"/>
                          </a:solidFill>
                        </a:rPr>
                        <a:t>150</a:t>
                      </a:r>
                      <a:endParaRPr lang="he-IL" b="0" dirty="0">
                        <a:solidFill>
                          <a:schemeClr val="bg1"/>
                        </a:solidFill>
                      </a:endParaRPr>
                    </a:p>
                  </a:txBody>
                  <a:tcPr/>
                </a:tc>
                <a:tc>
                  <a:txBody>
                    <a:bodyPr/>
                    <a:lstStyle/>
                    <a:p>
                      <a:pPr algn="ctr" rtl="0"/>
                      <a:r>
                        <a:rPr lang="en-US" b="0" dirty="0" smtClean="0">
                          <a:solidFill>
                            <a:schemeClr val="bg1"/>
                          </a:solidFill>
                        </a:rPr>
                        <a:t>245 g</a:t>
                      </a:r>
                      <a:endParaRPr lang="he-IL" b="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Soup Bowl</a:t>
                      </a:r>
                      <a:endParaRPr lang="he-IL" b="1" dirty="0">
                        <a:solidFill>
                          <a:schemeClr val="bg1"/>
                        </a:solidFill>
                      </a:endParaRPr>
                    </a:p>
                  </a:txBody>
                  <a:tcPr/>
                </a:tc>
                <a:tc>
                  <a:txBody>
                    <a:bodyPr/>
                    <a:lstStyle/>
                    <a:p>
                      <a:endParaRPr lang="he-IL"/>
                    </a:p>
                  </a:txBody>
                  <a:tcPr>
                    <a:blipFill rotWithShape="1">
                      <a:blip r:embed="rId4"/>
                      <a:stretch>
                        <a:fillRect l="-1669231" t="-108197" b="-422951"/>
                      </a:stretch>
                    </a:blipFill>
                  </a:tcPr>
                </a:tc>
              </a:tr>
              <a:tr h="370840">
                <a:tc>
                  <a:txBody>
                    <a:bodyPr/>
                    <a:lstStyle/>
                    <a:p>
                      <a:pPr algn="ctr" rtl="0"/>
                      <a:r>
                        <a:rPr lang="en-US" b="0" dirty="0" smtClean="0">
                          <a:solidFill>
                            <a:schemeClr val="bg1"/>
                          </a:solidFill>
                        </a:rPr>
                        <a:t>360</a:t>
                      </a:r>
                      <a:endParaRPr lang="he-IL" b="0" dirty="0">
                        <a:solidFill>
                          <a:schemeClr val="bg1"/>
                        </a:solidFill>
                      </a:endParaRPr>
                    </a:p>
                  </a:txBody>
                  <a:tcPr/>
                </a:tc>
                <a:tc>
                  <a:txBody>
                    <a:bodyPr/>
                    <a:lstStyle/>
                    <a:p>
                      <a:pPr algn="ctr" rtl="0"/>
                      <a:r>
                        <a:rPr lang="en-US" b="0" dirty="0" smtClean="0">
                          <a:solidFill>
                            <a:schemeClr val="bg1"/>
                          </a:solidFill>
                        </a:rPr>
                        <a:t>10</a:t>
                      </a:r>
                      <a:endParaRPr lang="he-IL" b="0" dirty="0">
                        <a:solidFill>
                          <a:schemeClr val="bg1"/>
                        </a:solidFill>
                      </a:endParaRPr>
                    </a:p>
                  </a:txBody>
                  <a:tcPr/>
                </a:tc>
                <a:tc>
                  <a:txBody>
                    <a:bodyPr/>
                    <a:lstStyle/>
                    <a:p>
                      <a:pPr algn="ctr" rtl="0"/>
                      <a:r>
                        <a:rPr lang="en-US" b="0" dirty="0" smtClean="0">
                          <a:solidFill>
                            <a:schemeClr val="bg1"/>
                          </a:solidFill>
                        </a:rPr>
                        <a:t>120</a:t>
                      </a:r>
                      <a:endParaRPr lang="he-IL" b="0" dirty="0">
                        <a:solidFill>
                          <a:schemeClr val="bg1"/>
                        </a:solidFill>
                      </a:endParaRPr>
                    </a:p>
                  </a:txBody>
                  <a:tcPr/>
                </a:tc>
                <a:tc>
                  <a:txBody>
                    <a:bodyPr/>
                    <a:lstStyle/>
                    <a:p>
                      <a:pPr algn="ctr" rtl="0"/>
                      <a:r>
                        <a:rPr lang="en-US" b="0" dirty="0" smtClean="0">
                          <a:solidFill>
                            <a:schemeClr val="bg1"/>
                          </a:solidFill>
                        </a:rPr>
                        <a:t>237</a:t>
                      </a:r>
                      <a:r>
                        <a:rPr lang="en-US" b="0" baseline="0" dirty="0" smtClean="0">
                          <a:solidFill>
                            <a:schemeClr val="bg1"/>
                          </a:solidFill>
                        </a:rPr>
                        <a:t> ml</a:t>
                      </a:r>
                      <a:endParaRPr lang="he-IL" b="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Milk</a:t>
                      </a:r>
                      <a:endParaRPr lang="he-IL" b="1" dirty="0" smtClean="0">
                        <a:solidFill>
                          <a:schemeClr val="bg1"/>
                        </a:solidFill>
                      </a:endParaRPr>
                    </a:p>
                  </a:txBody>
                  <a:tcPr/>
                </a:tc>
                <a:tc>
                  <a:txBody>
                    <a:bodyPr/>
                    <a:lstStyle/>
                    <a:p>
                      <a:endParaRPr lang="he-IL"/>
                    </a:p>
                  </a:txBody>
                  <a:tcPr>
                    <a:blipFill rotWithShape="1">
                      <a:blip r:embed="rId4"/>
                      <a:stretch>
                        <a:fillRect l="-1669231" t="-208197" b="-322951"/>
                      </a:stretch>
                    </a:blipFill>
                  </a:tcPr>
                </a:tc>
              </a:tr>
              <a:tr h="370840">
                <a:tc>
                  <a:txBody>
                    <a:bodyPr/>
                    <a:lstStyle/>
                    <a:p>
                      <a:pPr algn="ctr" rtl="0"/>
                      <a:r>
                        <a:rPr lang="en-US" b="0" dirty="0" smtClean="0">
                          <a:solidFill>
                            <a:schemeClr val="bg1"/>
                          </a:solidFill>
                        </a:rPr>
                        <a:t>0</a:t>
                      </a:r>
                      <a:endParaRPr lang="he-IL" b="0" dirty="0">
                        <a:solidFill>
                          <a:schemeClr val="bg1"/>
                        </a:solidFill>
                      </a:endParaRPr>
                    </a:p>
                  </a:txBody>
                  <a:tcPr/>
                </a:tc>
                <a:tc>
                  <a:txBody>
                    <a:bodyPr/>
                    <a:lstStyle/>
                    <a:p>
                      <a:pPr algn="ctr" rtl="0"/>
                      <a:r>
                        <a:rPr lang="en-US" b="0" dirty="0" smtClean="0">
                          <a:solidFill>
                            <a:schemeClr val="bg1"/>
                          </a:solidFill>
                        </a:rPr>
                        <a:t>3</a:t>
                      </a:r>
                      <a:endParaRPr lang="he-IL" b="0" dirty="0">
                        <a:solidFill>
                          <a:schemeClr val="bg1"/>
                        </a:solidFill>
                      </a:endParaRPr>
                    </a:p>
                  </a:txBody>
                  <a:tcPr/>
                </a:tc>
                <a:tc>
                  <a:txBody>
                    <a:bodyPr/>
                    <a:lstStyle/>
                    <a:p>
                      <a:pPr algn="ctr" rtl="0"/>
                      <a:r>
                        <a:rPr lang="en-US" b="0" dirty="0" smtClean="0">
                          <a:solidFill>
                            <a:schemeClr val="bg1"/>
                          </a:solidFill>
                        </a:rPr>
                        <a:t>127</a:t>
                      </a:r>
                      <a:endParaRPr lang="he-IL" b="0" dirty="0">
                        <a:solidFill>
                          <a:schemeClr val="bg1"/>
                        </a:solidFill>
                      </a:endParaRPr>
                    </a:p>
                  </a:txBody>
                  <a:tcPr/>
                </a:tc>
                <a:tc>
                  <a:txBody>
                    <a:bodyPr/>
                    <a:lstStyle/>
                    <a:p>
                      <a:pPr algn="ctr" rtl="0"/>
                      <a:r>
                        <a:rPr lang="en-US" b="0" dirty="0" smtClean="0">
                          <a:solidFill>
                            <a:schemeClr val="bg1"/>
                          </a:solidFill>
                        </a:rPr>
                        <a:t>40 g</a:t>
                      </a:r>
                      <a:endParaRPr lang="he-IL" b="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Cereals</a:t>
                      </a:r>
                      <a:r>
                        <a:rPr lang="en-US" b="1" baseline="0" dirty="0" smtClean="0">
                          <a:solidFill>
                            <a:schemeClr val="bg1"/>
                          </a:solidFill>
                        </a:rPr>
                        <a:t> ™ </a:t>
                      </a:r>
                      <a:endParaRPr lang="he-IL" b="1" dirty="0" smtClean="0">
                        <a:solidFill>
                          <a:schemeClr val="bg1"/>
                        </a:solidFill>
                      </a:endParaRPr>
                    </a:p>
                  </a:txBody>
                  <a:tcPr/>
                </a:tc>
                <a:tc>
                  <a:txBody>
                    <a:bodyPr/>
                    <a:lstStyle/>
                    <a:p>
                      <a:endParaRPr lang="he-IL"/>
                    </a:p>
                  </a:txBody>
                  <a:tcPr>
                    <a:blipFill rotWithShape="1">
                      <a:blip r:embed="rId4"/>
                      <a:stretch>
                        <a:fillRect l="-1669231" t="-313333" b="-228333"/>
                      </a:stretch>
                    </a:blipFill>
                  </a:tcPr>
                </a:tc>
              </a:tr>
              <a:tr h="370840">
                <a:tc>
                  <a:txBody>
                    <a:bodyPr/>
                    <a:lstStyle/>
                    <a:p>
                      <a:pPr algn="ctr" rtl="0"/>
                      <a:r>
                        <a:rPr lang="en-US" b="0" dirty="0" smtClean="0">
                          <a:solidFill>
                            <a:schemeClr val="bg1"/>
                          </a:solidFill>
                        </a:rPr>
                        <a:t>50</a:t>
                      </a:r>
                      <a:endParaRPr lang="he-IL" b="0" dirty="0">
                        <a:solidFill>
                          <a:schemeClr val="bg1"/>
                        </a:solidFill>
                      </a:endParaRPr>
                    </a:p>
                  </a:txBody>
                  <a:tcPr/>
                </a:tc>
                <a:tc>
                  <a:txBody>
                    <a:bodyPr/>
                    <a:lstStyle/>
                    <a:p>
                      <a:pPr algn="ctr" rtl="0"/>
                      <a:r>
                        <a:rPr lang="en-US" b="0" dirty="0" smtClean="0">
                          <a:solidFill>
                            <a:schemeClr val="bg1"/>
                          </a:solidFill>
                        </a:rPr>
                        <a:t>75</a:t>
                      </a:r>
                      <a:endParaRPr lang="he-IL" b="0" dirty="0">
                        <a:solidFill>
                          <a:schemeClr val="bg1"/>
                        </a:solidFill>
                      </a:endParaRPr>
                    </a:p>
                  </a:txBody>
                  <a:tcPr/>
                </a:tc>
                <a:tc>
                  <a:txBody>
                    <a:bodyPr/>
                    <a:lstStyle/>
                    <a:p>
                      <a:pPr algn="ctr" rtl="0"/>
                      <a:r>
                        <a:rPr lang="en-US" b="0" dirty="0" smtClean="0">
                          <a:solidFill>
                            <a:schemeClr val="bg1"/>
                          </a:solidFill>
                        </a:rPr>
                        <a:t>519</a:t>
                      </a:r>
                      <a:endParaRPr lang="he-IL" b="0" dirty="0">
                        <a:solidFill>
                          <a:schemeClr val="bg1"/>
                        </a:solidFill>
                      </a:endParaRPr>
                    </a:p>
                  </a:txBody>
                  <a:tcPr/>
                </a:tc>
                <a:tc>
                  <a:txBody>
                    <a:bodyPr/>
                    <a:lstStyle/>
                    <a:p>
                      <a:pPr algn="ctr" rtl="0"/>
                      <a:r>
                        <a:rPr lang="en-US" b="0" dirty="0" smtClean="0">
                          <a:solidFill>
                            <a:schemeClr val="bg1"/>
                          </a:solidFill>
                        </a:rPr>
                        <a:t>300 g</a:t>
                      </a:r>
                      <a:endParaRPr lang="he-IL" b="0" dirty="0">
                        <a:solidFill>
                          <a:schemeClr val="bg1"/>
                        </a:solidFill>
                      </a:endParaRPr>
                    </a:p>
                  </a:txBody>
                  <a:tcPr/>
                </a:tc>
                <a:tc>
                  <a:txBody>
                    <a:bodyPr/>
                    <a:lstStyle/>
                    <a:p>
                      <a:pPr algn="l" rtl="0"/>
                      <a:r>
                        <a:rPr lang="en-US" b="1" dirty="0" err="1" smtClean="0">
                          <a:solidFill>
                            <a:schemeClr val="bg1"/>
                          </a:solidFill>
                        </a:rPr>
                        <a:t>Shawarma</a:t>
                      </a:r>
                      <a:endParaRPr lang="he-IL" dirty="0"/>
                    </a:p>
                  </a:txBody>
                  <a:tcPr/>
                </a:tc>
                <a:tc>
                  <a:txBody>
                    <a:bodyPr/>
                    <a:lstStyle/>
                    <a:p>
                      <a:endParaRPr lang="he-IL"/>
                    </a:p>
                  </a:txBody>
                  <a:tcPr>
                    <a:blipFill rotWithShape="1">
                      <a:blip r:embed="rId4"/>
                      <a:stretch>
                        <a:fillRect l="-1669231" t="-406557" b="-124590"/>
                      </a:stretch>
                    </a:blipFill>
                  </a:tcPr>
                </a:tc>
              </a:tr>
              <a:tr h="370840">
                <a:tc>
                  <a:txBody>
                    <a:bodyPr/>
                    <a:lstStyle/>
                    <a:p>
                      <a:pPr algn="ctr" rtl="0"/>
                      <a:r>
                        <a:rPr lang="en-US" b="0" dirty="0" smtClean="0">
                          <a:solidFill>
                            <a:schemeClr val="bg1"/>
                          </a:solidFill>
                        </a:rPr>
                        <a:t>8</a:t>
                      </a:r>
                      <a:endParaRPr lang="he-IL" b="0" dirty="0">
                        <a:solidFill>
                          <a:schemeClr val="bg1"/>
                        </a:solidFill>
                      </a:endParaRPr>
                    </a:p>
                  </a:txBody>
                  <a:tcPr/>
                </a:tc>
                <a:tc>
                  <a:txBody>
                    <a:bodyPr/>
                    <a:lstStyle/>
                    <a:p>
                      <a:pPr algn="ctr" rtl="0"/>
                      <a:r>
                        <a:rPr lang="en-US" b="0" dirty="0" smtClean="0">
                          <a:solidFill>
                            <a:schemeClr val="bg1"/>
                          </a:solidFill>
                        </a:rPr>
                        <a:t>0</a:t>
                      </a:r>
                      <a:endParaRPr lang="he-IL" b="0" dirty="0">
                        <a:solidFill>
                          <a:schemeClr val="bg1"/>
                        </a:solidFill>
                      </a:endParaRPr>
                    </a:p>
                  </a:txBody>
                  <a:tcPr/>
                </a:tc>
                <a:tc>
                  <a:txBody>
                    <a:bodyPr/>
                    <a:lstStyle/>
                    <a:p>
                      <a:pPr algn="ctr" rtl="0"/>
                      <a:r>
                        <a:rPr lang="en-US" b="0" dirty="0" smtClean="0">
                          <a:solidFill>
                            <a:schemeClr val="bg1"/>
                          </a:solidFill>
                        </a:rPr>
                        <a:t>55</a:t>
                      </a:r>
                      <a:endParaRPr lang="he-IL" b="0" dirty="0">
                        <a:solidFill>
                          <a:schemeClr val="bg1"/>
                        </a:solidFill>
                      </a:endParaRPr>
                    </a:p>
                  </a:txBody>
                  <a:tcPr/>
                </a:tc>
                <a:tc>
                  <a:txBody>
                    <a:bodyPr/>
                    <a:lstStyle/>
                    <a:p>
                      <a:pPr algn="ctr" rtl="0"/>
                      <a:r>
                        <a:rPr lang="en-US" b="0" dirty="0" smtClean="0">
                          <a:solidFill>
                            <a:schemeClr val="bg1"/>
                          </a:solidFill>
                        </a:rPr>
                        <a:t>142 g</a:t>
                      </a:r>
                      <a:endParaRPr lang="he-IL" b="0" dirty="0">
                        <a:solidFill>
                          <a:schemeClr val="bg1"/>
                        </a:solidFill>
                      </a:endParaRPr>
                    </a:p>
                  </a:txBody>
                  <a:tcPr/>
                </a:tc>
                <a:tc>
                  <a:txBody>
                    <a:bodyPr/>
                    <a:lstStyle/>
                    <a:p>
                      <a:pPr algn="l" rtl="0"/>
                      <a:r>
                        <a:rPr lang="en-US" b="1" dirty="0" smtClean="0"/>
                        <a:t>Apple</a:t>
                      </a:r>
                      <a:endParaRPr lang="he-IL" b="1" dirty="0"/>
                    </a:p>
                  </a:txBody>
                  <a:tcPr/>
                </a:tc>
                <a:tc>
                  <a:txBody>
                    <a:bodyPr/>
                    <a:lstStyle/>
                    <a:p>
                      <a:endParaRPr lang="he-IL"/>
                    </a:p>
                  </a:txBody>
                  <a:tcPr>
                    <a:blipFill rotWithShape="1">
                      <a:blip r:embed="rId4"/>
                      <a:stretch>
                        <a:fillRect l="-1669231" t="-506557" b="-24590"/>
                      </a:stretch>
                    </a:blipFill>
                  </a:tcPr>
                </a:tc>
              </a:tr>
            </a:tbl>
          </a:graphicData>
        </a:graphic>
      </p:graphicFrame>
      <p:sp>
        <p:nvSpPr>
          <p:cNvPr id="8" name="TextBox 7"/>
          <p:cNvSpPr txBox="1">
            <a:spLocks noRot="1" noChangeAspect="1" noMove="1" noResize="1" noEditPoints="1" noAdjustHandles="1" noChangeArrowheads="1" noChangeShapeType="1" noTextEdit="1"/>
          </p:cNvSpPr>
          <p:nvPr/>
        </p:nvSpPr>
        <p:spPr>
          <a:xfrm>
            <a:off x="467544" y="3894147"/>
            <a:ext cx="7776864" cy="2677656"/>
          </a:xfrm>
          <a:prstGeom prst="rect">
            <a:avLst/>
          </a:prstGeom>
          <a:blipFill rotWithShape="1">
            <a:blip r:embed="rId5"/>
            <a:stretch>
              <a:fillRect l="-1255" t="-1822" b="-4328"/>
            </a:stretch>
          </a:blipFill>
        </p:spPr>
        <p:txBody>
          <a:bodyPr/>
          <a:lstStyle/>
          <a:p>
            <a:r>
              <a:rPr lang="he-IL">
                <a:noFill/>
              </a:rPr>
              <a:t> </a:t>
            </a:r>
          </a:p>
        </p:txBody>
      </p:sp>
      <p:sp>
        <p:nvSpPr>
          <p:cNvPr id="6" name="TextBox 5"/>
          <p:cNvSpPr txBox="1">
            <a:spLocks noRot="1" noChangeAspect="1" noMove="1" noResize="1" noEditPoints="1" noAdjustHandles="1" noChangeArrowheads="1" noChangeShapeType="1" noTextEdit="1"/>
          </p:cNvSpPr>
          <p:nvPr/>
        </p:nvSpPr>
        <p:spPr>
          <a:xfrm>
            <a:off x="467544" y="404664"/>
            <a:ext cx="3168352" cy="830997"/>
          </a:xfrm>
          <a:prstGeom prst="rect">
            <a:avLst/>
          </a:prstGeom>
          <a:blipFill rotWithShape="1">
            <a:blip r:embed="rId6"/>
            <a:stretch>
              <a:fillRect l="-3083" t="-5839" b="-15328"/>
            </a:stretch>
          </a:blipFill>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Set Cover </a:t>
            </a:r>
            <a:br>
              <a:rPr lang="en-US" u="sng" dirty="0" smtClean="0">
                <a:solidFill>
                  <a:schemeClr val="accent1">
                    <a:tint val="83000"/>
                    <a:satMod val="150000"/>
                  </a:schemeClr>
                </a:solidFill>
              </a:rPr>
            </a:br>
            <a:r>
              <a:rPr lang="en-US" u="sng" dirty="0" smtClean="0">
                <a:solidFill>
                  <a:schemeClr val="accent1">
                    <a:tint val="83000"/>
                    <a:satMod val="150000"/>
                  </a:schemeClr>
                </a:solidFill>
              </a:rPr>
              <a:t>(Deterministic) Rounding</a:t>
            </a:r>
            <a:endParaRPr lang="he-IL" u="sng" dirty="0">
              <a:solidFill>
                <a:schemeClr val="accent1">
                  <a:tint val="83000"/>
                  <a:satMod val="150000"/>
                </a:schemeClr>
              </a:solidFill>
            </a:endParaRPr>
          </a:p>
        </p:txBody>
      </p:sp>
      <p:sp>
        <p:nvSpPr>
          <p:cNvPr id="4" name="TextBox 3"/>
          <p:cNvSpPr txBox="1">
            <a:spLocks noRot="1" noChangeAspect="1" noMove="1" noResize="1" noEditPoints="1" noAdjustHandles="1" noChangeArrowheads="1" noChangeShapeType="1" noTextEdit="1"/>
          </p:cNvSpPr>
          <p:nvPr/>
        </p:nvSpPr>
        <p:spPr>
          <a:xfrm>
            <a:off x="1115616" y="1848172"/>
            <a:ext cx="7344816" cy="860748"/>
          </a:xfrm>
          <a:prstGeom prst="rect">
            <a:avLst/>
          </a:prstGeom>
          <a:blipFill rotWithShape="1">
            <a:blip r:embed="rId3"/>
            <a:stretch>
              <a:fillRect l="-1245" t="-6383" b="-15603"/>
            </a:stretch>
          </a:blipFill>
        </p:spPr>
        <p:txBody>
          <a:bodyPr/>
          <a:lstStyle/>
          <a:p>
            <a:r>
              <a:rPr lang="he-IL">
                <a:noFill/>
              </a:rPr>
              <a:t> </a:t>
            </a:r>
          </a:p>
        </p:txBody>
      </p:sp>
      <p:sp>
        <p:nvSpPr>
          <p:cNvPr id="11" name="TextBox 10"/>
          <p:cNvSpPr txBox="1">
            <a:spLocks noRot="1" noChangeAspect="1" noMove="1" noResize="1" noEditPoints="1" noAdjustHandles="1" noChangeArrowheads="1" noChangeShapeType="1" noTextEdit="1"/>
          </p:cNvSpPr>
          <p:nvPr/>
        </p:nvSpPr>
        <p:spPr>
          <a:xfrm>
            <a:off x="1115616" y="2708920"/>
            <a:ext cx="7200800" cy="830997"/>
          </a:xfrm>
          <a:prstGeom prst="rect">
            <a:avLst/>
          </a:prstGeom>
          <a:blipFill rotWithShape="1">
            <a:blip r:embed="rId4"/>
            <a:stretch>
              <a:fillRect l="-1270" t="-5839" r="-1355" b="-15328"/>
            </a:stretch>
          </a:blipFill>
        </p:spPr>
        <p:txBody>
          <a:bodyPr/>
          <a:lstStyle/>
          <a:p>
            <a:r>
              <a:rPr lang="he-IL">
                <a:noFill/>
              </a:rPr>
              <a:t> </a:t>
            </a:r>
          </a:p>
        </p:txBody>
      </p:sp>
      <p:sp>
        <p:nvSpPr>
          <p:cNvPr id="5" name="TextBox 4"/>
          <p:cNvSpPr txBox="1">
            <a:spLocks noRot="1" noChangeAspect="1" noMove="1" noResize="1" noEditPoints="1" noAdjustHandles="1" noChangeArrowheads="1" noChangeShapeType="1" noTextEdit="1"/>
          </p:cNvSpPr>
          <p:nvPr/>
        </p:nvSpPr>
        <p:spPr>
          <a:xfrm>
            <a:off x="1187624" y="3645024"/>
            <a:ext cx="7848872" cy="1200329"/>
          </a:xfrm>
          <a:prstGeom prst="rect">
            <a:avLst/>
          </a:prstGeom>
          <a:blipFill rotWithShape="1">
            <a:blip r:embed="rId5"/>
            <a:stretch>
              <a:fillRect l="-1243" t="-4061" b="-10152"/>
            </a:stretch>
          </a:blipFill>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Set Cover </a:t>
            </a:r>
            <a:br>
              <a:rPr lang="en-US" u="sng" dirty="0" smtClean="0">
                <a:solidFill>
                  <a:schemeClr val="accent1">
                    <a:tint val="83000"/>
                    <a:satMod val="150000"/>
                  </a:schemeClr>
                </a:solidFill>
              </a:rPr>
            </a:br>
            <a:r>
              <a:rPr lang="en-US" u="sng" dirty="0" smtClean="0">
                <a:solidFill>
                  <a:schemeClr val="accent1">
                    <a:tint val="83000"/>
                    <a:satMod val="150000"/>
                  </a:schemeClr>
                </a:solidFill>
              </a:rPr>
              <a:t>(Deterministic) Rounding</a:t>
            </a:r>
            <a:endParaRPr lang="he-IL" u="sng" dirty="0">
              <a:solidFill>
                <a:schemeClr val="accent1">
                  <a:tint val="83000"/>
                  <a:satMod val="150000"/>
                </a:schemeClr>
              </a:solidFill>
            </a:endParaRPr>
          </a:p>
        </p:txBody>
      </p:sp>
      <p:sp>
        <p:nvSpPr>
          <p:cNvPr id="4" name="TextBox 3"/>
          <p:cNvSpPr txBox="1">
            <a:spLocks noRot="1" noChangeAspect="1" noMove="1" noResize="1" noEditPoints="1" noAdjustHandles="1" noChangeArrowheads="1" noChangeShapeType="1" noTextEdit="1"/>
          </p:cNvSpPr>
          <p:nvPr/>
        </p:nvSpPr>
        <p:spPr>
          <a:xfrm>
            <a:off x="1115616" y="1848172"/>
            <a:ext cx="7344816" cy="860748"/>
          </a:xfrm>
          <a:prstGeom prst="rect">
            <a:avLst/>
          </a:prstGeom>
          <a:blipFill rotWithShape="1">
            <a:blip r:embed="rId3"/>
            <a:stretch>
              <a:fillRect l="-1245" t="-6383" b="-15603"/>
            </a:stretch>
          </a:blipFill>
        </p:spPr>
        <p:txBody>
          <a:bodyPr/>
          <a:lstStyle/>
          <a:p>
            <a:r>
              <a:rPr lang="he-IL">
                <a:noFill/>
              </a:rPr>
              <a:t> </a:t>
            </a:r>
          </a:p>
        </p:txBody>
      </p:sp>
      <p:sp>
        <p:nvSpPr>
          <p:cNvPr id="5" name="TextBox 4"/>
          <p:cNvSpPr txBox="1">
            <a:spLocks noRot="1" noChangeAspect="1" noMove="1" noResize="1" noEditPoints="1" noAdjustHandles="1" noChangeArrowheads="1" noChangeShapeType="1" noTextEdit="1"/>
          </p:cNvSpPr>
          <p:nvPr/>
        </p:nvSpPr>
        <p:spPr>
          <a:xfrm>
            <a:off x="899592" y="2780928"/>
            <a:ext cx="7848872" cy="1200329"/>
          </a:xfrm>
          <a:prstGeom prst="rect">
            <a:avLst/>
          </a:prstGeom>
          <a:blipFill rotWithShape="1">
            <a:blip r:embed="rId4"/>
            <a:stretch>
              <a:fillRect l="-1243" t="-4061" b="-10152"/>
            </a:stretch>
          </a:blipFill>
        </p:spPr>
        <p:txBody>
          <a:bodyPr/>
          <a:lstStyle/>
          <a:p>
            <a:r>
              <a:rPr lang="he-IL">
                <a:noFill/>
              </a:rPr>
              <a:t> </a:t>
            </a:r>
          </a:p>
        </p:txBody>
      </p:sp>
      <p:sp>
        <p:nvSpPr>
          <p:cNvPr id="7" name="TextBox 6"/>
          <p:cNvSpPr txBox="1">
            <a:spLocks noRot="1" noChangeAspect="1" noMove="1" noResize="1" noEditPoints="1" noAdjustHandles="1" noChangeArrowheads="1" noChangeShapeType="1" noTextEdit="1"/>
          </p:cNvSpPr>
          <p:nvPr/>
        </p:nvSpPr>
        <p:spPr>
          <a:xfrm>
            <a:off x="467544" y="4077072"/>
            <a:ext cx="8136904" cy="1569660"/>
          </a:xfrm>
          <a:prstGeom prst="rect">
            <a:avLst/>
          </a:prstGeom>
          <a:blipFill rotWithShape="1">
            <a:blip r:embed="rId5"/>
            <a:stretch>
              <a:fillRect t="-3113" r="-1199" b="-8171"/>
            </a:stretch>
          </a:blipFill>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Deterministic Rounding (cont.)</a:t>
            </a:r>
            <a:endParaRPr lang="he-IL" u="sng" dirty="0">
              <a:solidFill>
                <a:schemeClr val="accent1">
                  <a:tint val="83000"/>
                  <a:satMod val="150000"/>
                </a:schemeClr>
              </a:solidFill>
            </a:endParaRPr>
          </a:p>
        </p:txBody>
      </p:sp>
      <p:sp>
        <p:nvSpPr>
          <p:cNvPr id="4" name="TextBox 3"/>
          <p:cNvSpPr txBox="1">
            <a:spLocks noRot="1" noChangeAspect="1" noMove="1" noResize="1" noEditPoints="1" noAdjustHandles="1" noChangeArrowheads="1" noChangeShapeType="1" noTextEdit="1"/>
          </p:cNvSpPr>
          <p:nvPr/>
        </p:nvSpPr>
        <p:spPr>
          <a:xfrm>
            <a:off x="1115616" y="1412776"/>
            <a:ext cx="7344816" cy="860748"/>
          </a:xfrm>
          <a:prstGeom prst="rect">
            <a:avLst/>
          </a:prstGeom>
          <a:blipFill rotWithShape="1">
            <a:blip r:embed="rId3"/>
            <a:stretch>
              <a:fillRect l="-1245" t="-6383" b="-15603"/>
            </a:stretch>
          </a:blipFill>
        </p:spPr>
        <p:txBody>
          <a:bodyPr/>
          <a:lstStyle/>
          <a:p>
            <a:r>
              <a:rPr lang="he-IL">
                <a:noFill/>
              </a:rPr>
              <a:t> </a:t>
            </a:r>
          </a:p>
        </p:txBody>
      </p:sp>
      <p:sp>
        <p:nvSpPr>
          <p:cNvPr id="5" name="TextBox 4"/>
          <p:cNvSpPr txBox="1">
            <a:spLocks noRot="1" noChangeAspect="1" noMove="1" noResize="1" noEditPoints="1" noAdjustHandles="1" noChangeArrowheads="1" noChangeShapeType="1" noTextEdit="1"/>
          </p:cNvSpPr>
          <p:nvPr/>
        </p:nvSpPr>
        <p:spPr>
          <a:xfrm>
            <a:off x="755576" y="2156663"/>
            <a:ext cx="7848872" cy="1200329"/>
          </a:xfrm>
          <a:prstGeom prst="rect">
            <a:avLst/>
          </a:prstGeom>
          <a:blipFill rotWithShape="1">
            <a:blip r:embed="rId4"/>
            <a:stretch>
              <a:fillRect l="-1243" t="-4061" b="-10152"/>
            </a:stretch>
          </a:blipFill>
        </p:spPr>
        <p:txBody>
          <a:bodyPr/>
          <a:lstStyle/>
          <a:p>
            <a:r>
              <a:rPr lang="he-IL">
                <a:noFill/>
              </a:rPr>
              <a:t> </a:t>
            </a:r>
          </a:p>
        </p:txBody>
      </p:sp>
      <p:sp>
        <p:nvSpPr>
          <p:cNvPr id="7" name="TextBox 6"/>
          <p:cNvSpPr txBox="1">
            <a:spLocks noRot="1" noChangeAspect="1" noMove="1" noResize="1" noEditPoints="1" noAdjustHandles="1" noChangeArrowheads="1" noChangeShapeType="1" noTextEdit="1"/>
          </p:cNvSpPr>
          <p:nvPr/>
        </p:nvSpPr>
        <p:spPr>
          <a:xfrm>
            <a:off x="395536" y="3573016"/>
            <a:ext cx="8496944" cy="1569660"/>
          </a:xfrm>
          <a:prstGeom prst="rect">
            <a:avLst/>
          </a:prstGeom>
          <a:blipFill rotWithShape="1">
            <a:blip r:embed="rId5"/>
            <a:stretch>
              <a:fillRect t="-3101" r="-1076" b="-7752"/>
            </a:stretch>
          </a:blipFill>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27384"/>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Deterministic Rounding (cont.)</a:t>
            </a:r>
            <a:endParaRPr lang="he-IL" u="sng" dirty="0">
              <a:solidFill>
                <a:schemeClr val="accent1">
                  <a:tint val="83000"/>
                  <a:satMod val="150000"/>
                </a:schemeClr>
              </a:solidFill>
            </a:endParaRPr>
          </a:p>
        </p:txBody>
      </p:sp>
      <p:sp>
        <p:nvSpPr>
          <p:cNvPr id="6" name="TextBox 5"/>
          <p:cNvSpPr txBox="1">
            <a:spLocks noRot="1" noChangeAspect="1" noMove="1" noResize="1" noEditPoints="1" noAdjustHandles="1" noChangeArrowheads="1" noChangeShapeType="1" noTextEdit="1"/>
          </p:cNvSpPr>
          <p:nvPr/>
        </p:nvSpPr>
        <p:spPr>
          <a:xfrm>
            <a:off x="827584" y="1052736"/>
            <a:ext cx="7848872" cy="1200329"/>
          </a:xfrm>
          <a:prstGeom prst="rect">
            <a:avLst/>
          </a:prstGeom>
          <a:blipFill rotWithShape="1">
            <a:blip r:embed="rId3"/>
            <a:stretch>
              <a:fillRect t="-4061" b="-10660"/>
            </a:stretch>
          </a:blipFill>
        </p:spPr>
        <p:txBody>
          <a:bodyPr/>
          <a:lstStyle/>
          <a:p>
            <a:r>
              <a:rPr lang="he-IL">
                <a:noFill/>
              </a:rPr>
              <a:t> </a:t>
            </a:r>
          </a:p>
        </p:txBody>
      </p:sp>
      <p:grpSp>
        <p:nvGrpSpPr>
          <p:cNvPr id="46" name="Group 45"/>
          <p:cNvGrpSpPr>
            <a:grpSpLocks/>
          </p:cNvGrpSpPr>
          <p:nvPr/>
        </p:nvGrpSpPr>
        <p:grpSpPr bwMode="auto">
          <a:xfrm>
            <a:off x="1979613" y="4716463"/>
            <a:ext cx="4625975" cy="1952625"/>
            <a:chOff x="1979712" y="4715852"/>
            <a:chExt cx="4626097" cy="1953508"/>
          </a:xfrm>
        </p:grpSpPr>
        <p:sp>
          <p:nvSpPr>
            <p:cNvPr id="19" name="TextBox 18"/>
            <p:cNvSpPr txBox="1">
              <a:spLocks noRot="1" noChangeAspect="1" noMove="1" noResize="1" noEditPoints="1" noAdjustHandles="1" noChangeArrowheads="1" noChangeShapeType="1" noTextEdit="1"/>
            </p:cNvSpPr>
            <p:nvPr/>
          </p:nvSpPr>
          <p:spPr>
            <a:xfrm>
              <a:off x="1979712" y="4715852"/>
              <a:ext cx="504056" cy="369332"/>
            </a:xfrm>
            <a:prstGeom prst="rect">
              <a:avLst/>
            </a:prstGeom>
            <a:blipFill rotWithShape="1">
              <a:blip r:embed="rId4"/>
              <a:stretch>
                <a:fillRect t="-8333" r="-12195" b="-26667"/>
              </a:stretch>
            </a:blipFill>
          </p:spPr>
          <p:txBody>
            <a:bodyPr/>
            <a:lstStyle/>
            <a:p>
              <a:r>
                <a:rPr lang="he-IL">
                  <a:noFill/>
                </a:rPr>
                <a:t> </a:t>
              </a:r>
            </a:p>
          </p:txBody>
        </p:sp>
        <p:sp>
          <p:nvSpPr>
            <p:cNvPr id="38" name="TextBox 37"/>
            <p:cNvSpPr txBox="1">
              <a:spLocks noRot="1" noChangeAspect="1" noMove="1" noResize="1" noEditPoints="1" noAdjustHandles="1" noChangeArrowheads="1" noChangeShapeType="1" noTextEdit="1"/>
            </p:cNvSpPr>
            <p:nvPr/>
          </p:nvSpPr>
          <p:spPr>
            <a:xfrm>
              <a:off x="2627784" y="4725144"/>
              <a:ext cx="504056" cy="369332"/>
            </a:xfrm>
            <a:prstGeom prst="rect">
              <a:avLst/>
            </a:prstGeom>
            <a:blipFill rotWithShape="1">
              <a:blip r:embed="rId5"/>
              <a:stretch>
                <a:fillRect t="-8197" r="-12048" b="-24590"/>
              </a:stretch>
            </a:blipFill>
          </p:spPr>
          <p:txBody>
            <a:bodyPr/>
            <a:lstStyle/>
            <a:p>
              <a:r>
                <a:rPr lang="he-IL">
                  <a:noFill/>
                </a:rPr>
                <a:t> </a:t>
              </a:r>
            </a:p>
          </p:txBody>
        </p:sp>
        <p:sp>
          <p:nvSpPr>
            <p:cNvPr id="39" name="TextBox 38"/>
            <p:cNvSpPr txBox="1">
              <a:spLocks noRot="1" noChangeAspect="1" noMove="1" noResize="1" noEditPoints="1" noAdjustHandles="1" noChangeArrowheads="1" noChangeShapeType="1" noTextEdit="1"/>
            </p:cNvSpPr>
            <p:nvPr/>
          </p:nvSpPr>
          <p:spPr>
            <a:xfrm>
              <a:off x="3275856" y="4735105"/>
              <a:ext cx="504056" cy="369332"/>
            </a:xfrm>
            <a:prstGeom prst="rect">
              <a:avLst/>
            </a:prstGeom>
            <a:blipFill rotWithShape="1">
              <a:blip r:embed="rId6"/>
              <a:stretch>
                <a:fillRect t="-8333" r="-12048" b="-26667"/>
              </a:stretch>
            </a:blipFill>
          </p:spPr>
          <p:txBody>
            <a:bodyPr/>
            <a:lstStyle/>
            <a:p>
              <a:r>
                <a:rPr lang="he-IL">
                  <a:noFill/>
                </a:rPr>
                <a:t> </a:t>
              </a:r>
            </a:p>
          </p:txBody>
        </p:sp>
        <p:sp>
          <p:nvSpPr>
            <p:cNvPr id="40" name="TextBox 39"/>
            <p:cNvSpPr txBox="1">
              <a:spLocks noRot="1" noChangeAspect="1" noMove="1" noResize="1" noEditPoints="1" noAdjustHandles="1" noChangeArrowheads="1" noChangeShapeType="1" noTextEdit="1"/>
            </p:cNvSpPr>
            <p:nvPr/>
          </p:nvSpPr>
          <p:spPr>
            <a:xfrm>
              <a:off x="6101753" y="4761982"/>
              <a:ext cx="504056" cy="369332"/>
            </a:xfrm>
            <a:prstGeom prst="rect">
              <a:avLst/>
            </a:prstGeom>
            <a:blipFill rotWithShape="1">
              <a:blip r:embed="rId7"/>
              <a:stretch>
                <a:fillRect t="-8197" r="-12048" b="-24590"/>
              </a:stretch>
            </a:blipFill>
          </p:spPr>
          <p:txBody>
            <a:bodyPr/>
            <a:lstStyle/>
            <a:p>
              <a:r>
                <a:rPr lang="he-IL">
                  <a:noFill/>
                </a:rPr>
                <a:t> </a:t>
              </a:r>
            </a:p>
          </p:txBody>
        </p:sp>
        <p:grpSp>
          <p:nvGrpSpPr>
            <p:cNvPr id="52238" name="Group 43"/>
            <p:cNvGrpSpPr>
              <a:grpSpLocks/>
            </p:cNvGrpSpPr>
            <p:nvPr/>
          </p:nvGrpSpPr>
          <p:grpSpPr bwMode="auto">
            <a:xfrm>
              <a:off x="1979712" y="4725144"/>
              <a:ext cx="4608512" cy="1944216"/>
              <a:chOff x="1979712" y="4725144"/>
              <a:chExt cx="4608512" cy="1944216"/>
            </a:xfrm>
          </p:grpSpPr>
          <p:grpSp>
            <p:nvGrpSpPr>
              <p:cNvPr id="52239" name="Group 17"/>
              <p:cNvGrpSpPr>
                <a:grpSpLocks/>
              </p:cNvGrpSpPr>
              <p:nvPr/>
            </p:nvGrpSpPr>
            <p:grpSpPr bwMode="auto">
              <a:xfrm>
                <a:off x="1979712" y="5085184"/>
                <a:ext cx="504056" cy="1584176"/>
                <a:chOff x="1979712" y="5085184"/>
                <a:chExt cx="504056" cy="1584176"/>
              </a:xfrm>
            </p:grpSpPr>
            <p:sp>
              <p:nvSpPr>
                <p:cNvPr id="2" name="Oval 1"/>
                <p:cNvSpPr/>
                <p:nvPr/>
              </p:nvSpPr>
              <p:spPr>
                <a:xfrm>
                  <a:off x="1979712" y="5085906"/>
                  <a:ext cx="504838" cy="1583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 name="Flowchart: Connector 7"/>
                <p:cNvSpPr/>
                <p:nvPr/>
              </p:nvSpPr>
              <p:spPr>
                <a:xfrm>
                  <a:off x="2160692" y="5193905"/>
                  <a:ext cx="144466"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15" name="Flowchart: Connector 14"/>
                <p:cNvSpPr/>
                <p:nvPr/>
              </p:nvSpPr>
              <p:spPr>
                <a:xfrm>
                  <a:off x="2160692" y="5346374"/>
                  <a:ext cx="144466"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16" name="Flowchart: Connector 15"/>
                <p:cNvSpPr/>
                <p:nvPr/>
              </p:nvSpPr>
              <p:spPr>
                <a:xfrm>
                  <a:off x="2159104" y="5498843"/>
                  <a:ext cx="144467"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17" name="Flowchart: Connector 16"/>
                <p:cNvSpPr/>
                <p:nvPr/>
              </p:nvSpPr>
              <p:spPr>
                <a:xfrm>
                  <a:off x="2159104" y="6435891"/>
                  <a:ext cx="144467"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grpSp>
          <p:grpSp>
            <p:nvGrpSpPr>
              <p:cNvPr id="52240" name="Group 19"/>
              <p:cNvGrpSpPr>
                <a:grpSpLocks/>
              </p:cNvGrpSpPr>
              <p:nvPr/>
            </p:nvGrpSpPr>
            <p:grpSpPr bwMode="auto">
              <a:xfrm>
                <a:off x="2627784" y="5085184"/>
                <a:ext cx="504056" cy="1584176"/>
                <a:chOff x="1979712" y="5085184"/>
                <a:chExt cx="504056" cy="1584176"/>
              </a:xfrm>
            </p:grpSpPr>
            <p:sp>
              <p:nvSpPr>
                <p:cNvPr id="21" name="Oval 20"/>
                <p:cNvSpPr/>
                <p:nvPr/>
              </p:nvSpPr>
              <p:spPr>
                <a:xfrm>
                  <a:off x="1979357" y="5085906"/>
                  <a:ext cx="504838" cy="1583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2" name="Flowchart: Connector 21"/>
                <p:cNvSpPr/>
                <p:nvPr/>
              </p:nvSpPr>
              <p:spPr>
                <a:xfrm>
                  <a:off x="2160337" y="5193905"/>
                  <a:ext cx="144466"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3" name="Flowchart: Connector 22"/>
                <p:cNvSpPr/>
                <p:nvPr/>
              </p:nvSpPr>
              <p:spPr>
                <a:xfrm>
                  <a:off x="2160337" y="5346374"/>
                  <a:ext cx="144466"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4" name="Flowchart: Connector 23"/>
                <p:cNvSpPr/>
                <p:nvPr/>
              </p:nvSpPr>
              <p:spPr>
                <a:xfrm>
                  <a:off x="2158749" y="5498843"/>
                  <a:ext cx="144467"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5" name="Flowchart: Connector 24"/>
                <p:cNvSpPr/>
                <p:nvPr/>
              </p:nvSpPr>
              <p:spPr>
                <a:xfrm>
                  <a:off x="2158749" y="6435891"/>
                  <a:ext cx="144467"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grpSp>
          <p:grpSp>
            <p:nvGrpSpPr>
              <p:cNvPr id="52241" name="Group 25"/>
              <p:cNvGrpSpPr>
                <a:grpSpLocks/>
              </p:cNvGrpSpPr>
              <p:nvPr/>
            </p:nvGrpSpPr>
            <p:grpSpPr bwMode="auto">
              <a:xfrm>
                <a:off x="3275856" y="5085184"/>
                <a:ext cx="504056" cy="1584176"/>
                <a:chOff x="1979712" y="5085184"/>
                <a:chExt cx="504056" cy="1584176"/>
              </a:xfrm>
            </p:grpSpPr>
            <p:sp>
              <p:nvSpPr>
                <p:cNvPr id="27" name="Oval 26"/>
                <p:cNvSpPr/>
                <p:nvPr/>
              </p:nvSpPr>
              <p:spPr>
                <a:xfrm>
                  <a:off x="1979002" y="5085906"/>
                  <a:ext cx="504838" cy="1583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8" name="Flowchart: Connector 27"/>
                <p:cNvSpPr/>
                <p:nvPr/>
              </p:nvSpPr>
              <p:spPr>
                <a:xfrm>
                  <a:off x="2159982" y="5193905"/>
                  <a:ext cx="144466"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9" name="Flowchart: Connector 28"/>
                <p:cNvSpPr/>
                <p:nvPr/>
              </p:nvSpPr>
              <p:spPr>
                <a:xfrm>
                  <a:off x="2159982" y="5346374"/>
                  <a:ext cx="144466"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30" name="Flowchart: Connector 29"/>
                <p:cNvSpPr/>
                <p:nvPr/>
              </p:nvSpPr>
              <p:spPr>
                <a:xfrm>
                  <a:off x="2158394" y="5498843"/>
                  <a:ext cx="144467"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31" name="Flowchart: Connector 30"/>
                <p:cNvSpPr/>
                <p:nvPr/>
              </p:nvSpPr>
              <p:spPr>
                <a:xfrm>
                  <a:off x="2158394" y="6435891"/>
                  <a:ext cx="144467"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grpSp>
          <p:grpSp>
            <p:nvGrpSpPr>
              <p:cNvPr id="52242" name="Group 31"/>
              <p:cNvGrpSpPr>
                <a:grpSpLocks/>
              </p:cNvGrpSpPr>
              <p:nvPr/>
            </p:nvGrpSpPr>
            <p:grpSpPr bwMode="auto">
              <a:xfrm>
                <a:off x="6084168" y="5065931"/>
                <a:ext cx="504056" cy="1584176"/>
                <a:chOff x="1979712" y="5085184"/>
                <a:chExt cx="504056" cy="1584176"/>
              </a:xfrm>
            </p:grpSpPr>
            <p:sp>
              <p:nvSpPr>
                <p:cNvPr id="33" name="Oval 32"/>
                <p:cNvSpPr/>
                <p:nvPr/>
              </p:nvSpPr>
              <p:spPr>
                <a:xfrm>
                  <a:off x="1979052" y="5086100"/>
                  <a:ext cx="504838" cy="1583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34" name="Flowchart: Connector 33"/>
                <p:cNvSpPr/>
                <p:nvPr/>
              </p:nvSpPr>
              <p:spPr>
                <a:xfrm>
                  <a:off x="2160032" y="5194099"/>
                  <a:ext cx="144467"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35" name="Flowchart: Connector 34"/>
                <p:cNvSpPr/>
                <p:nvPr/>
              </p:nvSpPr>
              <p:spPr>
                <a:xfrm>
                  <a:off x="2160032" y="5346568"/>
                  <a:ext cx="144467"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36" name="Flowchart: Connector 35"/>
                <p:cNvSpPr/>
                <p:nvPr/>
              </p:nvSpPr>
              <p:spPr>
                <a:xfrm>
                  <a:off x="2158445" y="5499037"/>
                  <a:ext cx="144466"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37" name="Flowchart: Connector 36"/>
                <p:cNvSpPr/>
                <p:nvPr/>
              </p:nvSpPr>
              <p:spPr>
                <a:xfrm>
                  <a:off x="2158445" y="6436086"/>
                  <a:ext cx="144466"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grpSp>
          <p:sp>
            <p:nvSpPr>
              <p:cNvPr id="52243" name="TextBox 40"/>
              <p:cNvSpPr txBox="1">
                <a:spLocks noChangeArrowheads="1"/>
              </p:cNvSpPr>
              <p:nvPr/>
            </p:nvSpPr>
            <p:spPr bwMode="auto">
              <a:xfrm>
                <a:off x="4336667" y="4725144"/>
                <a:ext cx="109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r>
                  <a:rPr lang="en-US" altLang="en-US"/>
                  <a:t>…..........</a:t>
                </a:r>
                <a:endParaRPr lang="he-IL" altLang="en-US"/>
              </a:p>
            </p:txBody>
          </p:sp>
          <p:sp>
            <p:nvSpPr>
              <p:cNvPr id="52244" name="TextBox 42"/>
              <p:cNvSpPr txBox="1">
                <a:spLocks noChangeArrowheads="1"/>
              </p:cNvSpPr>
              <p:nvPr/>
            </p:nvSpPr>
            <p:spPr bwMode="auto">
              <a:xfrm>
                <a:off x="4412904" y="5651956"/>
                <a:ext cx="109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r>
                  <a:rPr lang="en-US" altLang="en-US"/>
                  <a:t>…..........</a:t>
                </a:r>
                <a:endParaRPr lang="he-IL" altLang="en-US"/>
              </a:p>
            </p:txBody>
          </p:sp>
        </p:grpSp>
      </p:grpSp>
      <p:grpSp>
        <p:nvGrpSpPr>
          <p:cNvPr id="50" name="Group 49"/>
          <p:cNvGrpSpPr>
            <a:grpSpLocks/>
          </p:cNvGrpSpPr>
          <p:nvPr/>
        </p:nvGrpSpPr>
        <p:grpSpPr bwMode="auto">
          <a:xfrm>
            <a:off x="1979613" y="5141913"/>
            <a:ext cx="4625975" cy="1438275"/>
            <a:chOff x="1979712" y="5141275"/>
            <a:chExt cx="4626097" cy="1438492"/>
          </a:xfrm>
        </p:grpSpPr>
        <p:sp>
          <p:nvSpPr>
            <p:cNvPr id="48" name="Flowchart: Terminator 47"/>
            <p:cNvSpPr/>
            <p:nvPr/>
          </p:nvSpPr>
          <p:spPr>
            <a:xfrm>
              <a:off x="1979712" y="5141275"/>
              <a:ext cx="4626097" cy="196880"/>
            </a:xfrm>
            <a:prstGeom prst="flowChartTermina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49" name="Flowchart: Terminator 48"/>
            <p:cNvSpPr/>
            <p:nvPr/>
          </p:nvSpPr>
          <p:spPr>
            <a:xfrm>
              <a:off x="1979712" y="6382887"/>
              <a:ext cx="4626097" cy="196880"/>
            </a:xfrm>
            <a:prstGeom prst="flowChartTermina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grpSp>
      <p:sp>
        <p:nvSpPr>
          <p:cNvPr id="51" name="Rectangle 50"/>
          <p:cNvSpPr>
            <a:spLocks noRot="1" noChangeAspect="1" noMove="1" noResize="1" noEditPoints="1" noAdjustHandles="1" noChangeArrowheads="1" noChangeShapeType="1" noTextEdit="1"/>
          </p:cNvSpPr>
          <p:nvPr/>
        </p:nvSpPr>
        <p:spPr>
          <a:xfrm>
            <a:off x="827584" y="2348880"/>
            <a:ext cx="7632848" cy="2314864"/>
          </a:xfrm>
          <a:prstGeom prst="rect">
            <a:avLst/>
          </a:prstGeom>
          <a:blipFill rotWithShape="1">
            <a:blip r:embed="rId8"/>
            <a:stretch>
              <a:fillRect t="-1842" r="-1198" b="-5000"/>
            </a:stretch>
          </a:blipFill>
        </p:spPr>
        <p:txBody>
          <a:bodyPr/>
          <a:lstStyle/>
          <a:p>
            <a:r>
              <a:rPr lang="he-IL">
                <a:noFill/>
              </a:rPr>
              <a:t> </a:t>
            </a:r>
          </a:p>
        </p:txBody>
      </p:sp>
      <p:sp>
        <p:nvSpPr>
          <p:cNvPr id="3" name="TextBox 2"/>
          <p:cNvSpPr txBox="1">
            <a:spLocks noRot="1" noChangeAspect="1" noMove="1" noResize="1" noEditPoints="1" noAdjustHandles="1" noChangeArrowheads="1" noChangeShapeType="1" noTextEdit="1"/>
          </p:cNvSpPr>
          <p:nvPr/>
        </p:nvSpPr>
        <p:spPr>
          <a:xfrm>
            <a:off x="1491760" y="5002192"/>
            <a:ext cx="631968" cy="1750159"/>
          </a:xfrm>
          <a:prstGeom prst="rect">
            <a:avLst/>
          </a:prstGeom>
          <a:blipFill rotWithShape="1">
            <a:blip r:embed="rId9"/>
            <a:stretch>
              <a:fillRect r="-12621"/>
            </a:stretch>
          </a:blipFill>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27384"/>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Deterministic Rounding (cont.)</a:t>
            </a:r>
            <a:endParaRPr lang="he-IL" u="sng" dirty="0">
              <a:solidFill>
                <a:schemeClr val="accent1">
                  <a:tint val="83000"/>
                  <a:satMod val="150000"/>
                </a:schemeClr>
              </a:solidFill>
            </a:endParaRPr>
          </a:p>
        </p:txBody>
      </p:sp>
      <p:sp>
        <p:nvSpPr>
          <p:cNvPr id="53251" name="TextBox 5"/>
          <p:cNvSpPr txBox="1">
            <a:spLocks noChangeArrowheads="1"/>
          </p:cNvSpPr>
          <p:nvPr/>
        </p:nvSpPr>
        <p:spPr bwMode="auto">
          <a:xfrm>
            <a:off x="655638" y="1052513"/>
            <a:ext cx="7850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just" rtl="0"/>
            <a:r>
              <a:rPr lang="en-US" altLang="en-US" sz="2400" b="1">
                <a:solidFill>
                  <a:schemeClr val="bg1"/>
                </a:solidFill>
              </a:rPr>
              <a:t>	        </a:t>
            </a:r>
            <a:r>
              <a:rPr lang="en-US" altLang="en-US" sz="2400" b="1" u="sng">
                <a:solidFill>
                  <a:schemeClr val="bg1"/>
                </a:solidFill>
              </a:rPr>
              <a:t>Tightness of Analysis (cont.):</a:t>
            </a:r>
          </a:p>
        </p:txBody>
      </p:sp>
      <p:grpSp>
        <p:nvGrpSpPr>
          <p:cNvPr id="53252" name="Group 45"/>
          <p:cNvGrpSpPr>
            <a:grpSpLocks/>
          </p:cNvGrpSpPr>
          <p:nvPr/>
        </p:nvGrpSpPr>
        <p:grpSpPr bwMode="auto">
          <a:xfrm>
            <a:off x="1979613" y="4716463"/>
            <a:ext cx="4625975" cy="1952625"/>
            <a:chOff x="1979712" y="4715852"/>
            <a:chExt cx="4626097" cy="1953508"/>
          </a:xfrm>
        </p:grpSpPr>
        <p:sp>
          <p:nvSpPr>
            <p:cNvPr id="19" name="TextBox 18"/>
            <p:cNvSpPr txBox="1">
              <a:spLocks noRot="1" noChangeAspect="1" noMove="1" noResize="1" noEditPoints="1" noAdjustHandles="1" noChangeArrowheads="1" noChangeShapeType="1" noTextEdit="1"/>
            </p:cNvSpPr>
            <p:nvPr/>
          </p:nvSpPr>
          <p:spPr>
            <a:xfrm>
              <a:off x="1979712" y="4715852"/>
              <a:ext cx="504056" cy="369332"/>
            </a:xfrm>
            <a:prstGeom prst="rect">
              <a:avLst/>
            </a:prstGeom>
            <a:blipFill rotWithShape="1">
              <a:blip r:embed="rId3"/>
              <a:stretch>
                <a:fillRect t="-8333" r="-12195" b="-26667"/>
              </a:stretch>
            </a:blipFill>
          </p:spPr>
          <p:txBody>
            <a:bodyPr/>
            <a:lstStyle/>
            <a:p>
              <a:r>
                <a:rPr lang="he-IL">
                  <a:noFill/>
                </a:rPr>
                <a:t> </a:t>
              </a:r>
            </a:p>
          </p:txBody>
        </p:sp>
        <p:sp>
          <p:nvSpPr>
            <p:cNvPr id="38" name="TextBox 37"/>
            <p:cNvSpPr txBox="1">
              <a:spLocks noRot="1" noChangeAspect="1" noMove="1" noResize="1" noEditPoints="1" noAdjustHandles="1" noChangeArrowheads="1" noChangeShapeType="1" noTextEdit="1"/>
            </p:cNvSpPr>
            <p:nvPr/>
          </p:nvSpPr>
          <p:spPr>
            <a:xfrm>
              <a:off x="2627784" y="4725144"/>
              <a:ext cx="504056" cy="369332"/>
            </a:xfrm>
            <a:prstGeom prst="rect">
              <a:avLst/>
            </a:prstGeom>
            <a:blipFill rotWithShape="1">
              <a:blip r:embed="rId4"/>
              <a:stretch>
                <a:fillRect t="-8197" r="-12048" b="-24590"/>
              </a:stretch>
            </a:blipFill>
          </p:spPr>
          <p:txBody>
            <a:bodyPr/>
            <a:lstStyle/>
            <a:p>
              <a:r>
                <a:rPr lang="he-IL">
                  <a:noFill/>
                </a:rPr>
                <a:t> </a:t>
              </a:r>
            </a:p>
          </p:txBody>
        </p:sp>
        <p:sp>
          <p:nvSpPr>
            <p:cNvPr id="39" name="TextBox 38"/>
            <p:cNvSpPr txBox="1">
              <a:spLocks noRot="1" noChangeAspect="1" noMove="1" noResize="1" noEditPoints="1" noAdjustHandles="1" noChangeArrowheads="1" noChangeShapeType="1" noTextEdit="1"/>
            </p:cNvSpPr>
            <p:nvPr/>
          </p:nvSpPr>
          <p:spPr>
            <a:xfrm>
              <a:off x="3275856" y="4735105"/>
              <a:ext cx="504056" cy="369332"/>
            </a:xfrm>
            <a:prstGeom prst="rect">
              <a:avLst/>
            </a:prstGeom>
            <a:blipFill rotWithShape="1">
              <a:blip r:embed="rId5"/>
              <a:stretch>
                <a:fillRect t="-8333" r="-12048" b="-26667"/>
              </a:stretch>
            </a:blipFill>
          </p:spPr>
          <p:txBody>
            <a:bodyPr/>
            <a:lstStyle/>
            <a:p>
              <a:r>
                <a:rPr lang="he-IL">
                  <a:noFill/>
                </a:rPr>
                <a:t> </a:t>
              </a:r>
            </a:p>
          </p:txBody>
        </p:sp>
        <p:sp>
          <p:nvSpPr>
            <p:cNvPr id="40" name="TextBox 39"/>
            <p:cNvSpPr txBox="1">
              <a:spLocks noRot="1" noChangeAspect="1" noMove="1" noResize="1" noEditPoints="1" noAdjustHandles="1" noChangeArrowheads="1" noChangeShapeType="1" noTextEdit="1"/>
            </p:cNvSpPr>
            <p:nvPr/>
          </p:nvSpPr>
          <p:spPr>
            <a:xfrm>
              <a:off x="6101753" y="4761982"/>
              <a:ext cx="504056" cy="369332"/>
            </a:xfrm>
            <a:prstGeom prst="rect">
              <a:avLst/>
            </a:prstGeom>
            <a:blipFill rotWithShape="1">
              <a:blip r:embed="rId6"/>
              <a:stretch>
                <a:fillRect t="-8197" r="-12048" b="-24590"/>
              </a:stretch>
            </a:blipFill>
          </p:spPr>
          <p:txBody>
            <a:bodyPr/>
            <a:lstStyle/>
            <a:p>
              <a:r>
                <a:rPr lang="he-IL">
                  <a:noFill/>
                </a:rPr>
                <a:t> </a:t>
              </a:r>
            </a:p>
          </p:txBody>
        </p:sp>
        <p:grpSp>
          <p:nvGrpSpPr>
            <p:cNvPr id="53263" name="Group 43"/>
            <p:cNvGrpSpPr>
              <a:grpSpLocks/>
            </p:cNvGrpSpPr>
            <p:nvPr/>
          </p:nvGrpSpPr>
          <p:grpSpPr bwMode="auto">
            <a:xfrm>
              <a:off x="1979712" y="4725144"/>
              <a:ext cx="4608512" cy="1944216"/>
              <a:chOff x="1979712" y="4725144"/>
              <a:chExt cx="4608512" cy="1944216"/>
            </a:xfrm>
          </p:grpSpPr>
          <p:grpSp>
            <p:nvGrpSpPr>
              <p:cNvPr id="53264" name="Group 17"/>
              <p:cNvGrpSpPr>
                <a:grpSpLocks/>
              </p:cNvGrpSpPr>
              <p:nvPr/>
            </p:nvGrpSpPr>
            <p:grpSpPr bwMode="auto">
              <a:xfrm>
                <a:off x="1979712" y="5085184"/>
                <a:ext cx="504056" cy="1584176"/>
                <a:chOff x="1979712" y="5085184"/>
                <a:chExt cx="504056" cy="1584176"/>
              </a:xfrm>
            </p:grpSpPr>
            <p:sp>
              <p:nvSpPr>
                <p:cNvPr id="2" name="Oval 1"/>
                <p:cNvSpPr/>
                <p:nvPr/>
              </p:nvSpPr>
              <p:spPr>
                <a:xfrm>
                  <a:off x="1979712" y="5085906"/>
                  <a:ext cx="504838" cy="1583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 name="Flowchart: Connector 7"/>
                <p:cNvSpPr/>
                <p:nvPr/>
              </p:nvSpPr>
              <p:spPr>
                <a:xfrm>
                  <a:off x="2160692" y="5193905"/>
                  <a:ext cx="144466"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15" name="Flowchart: Connector 14"/>
                <p:cNvSpPr/>
                <p:nvPr/>
              </p:nvSpPr>
              <p:spPr>
                <a:xfrm>
                  <a:off x="2160692" y="5346374"/>
                  <a:ext cx="144466"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16" name="Flowchart: Connector 15"/>
                <p:cNvSpPr/>
                <p:nvPr/>
              </p:nvSpPr>
              <p:spPr>
                <a:xfrm>
                  <a:off x="2159104" y="5498843"/>
                  <a:ext cx="144467"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17" name="Flowchart: Connector 16"/>
                <p:cNvSpPr/>
                <p:nvPr/>
              </p:nvSpPr>
              <p:spPr>
                <a:xfrm>
                  <a:off x="2159104" y="6435891"/>
                  <a:ext cx="144467"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grpSp>
          <p:grpSp>
            <p:nvGrpSpPr>
              <p:cNvPr id="53265" name="Group 19"/>
              <p:cNvGrpSpPr>
                <a:grpSpLocks/>
              </p:cNvGrpSpPr>
              <p:nvPr/>
            </p:nvGrpSpPr>
            <p:grpSpPr bwMode="auto">
              <a:xfrm>
                <a:off x="2627784" y="5085184"/>
                <a:ext cx="504056" cy="1584176"/>
                <a:chOff x="1979712" y="5085184"/>
                <a:chExt cx="504056" cy="1584176"/>
              </a:xfrm>
            </p:grpSpPr>
            <p:sp>
              <p:nvSpPr>
                <p:cNvPr id="21" name="Oval 20"/>
                <p:cNvSpPr/>
                <p:nvPr/>
              </p:nvSpPr>
              <p:spPr>
                <a:xfrm>
                  <a:off x="1979357" y="5085906"/>
                  <a:ext cx="504838" cy="1583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2" name="Flowchart: Connector 21"/>
                <p:cNvSpPr/>
                <p:nvPr/>
              </p:nvSpPr>
              <p:spPr>
                <a:xfrm>
                  <a:off x="2160337" y="5193905"/>
                  <a:ext cx="144466"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3" name="Flowchart: Connector 22"/>
                <p:cNvSpPr/>
                <p:nvPr/>
              </p:nvSpPr>
              <p:spPr>
                <a:xfrm>
                  <a:off x="2160337" y="5346374"/>
                  <a:ext cx="144466"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4" name="Flowchart: Connector 23"/>
                <p:cNvSpPr/>
                <p:nvPr/>
              </p:nvSpPr>
              <p:spPr>
                <a:xfrm>
                  <a:off x="2158749" y="5498843"/>
                  <a:ext cx="144467"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5" name="Flowchart: Connector 24"/>
                <p:cNvSpPr/>
                <p:nvPr/>
              </p:nvSpPr>
              <p:spPr>
                <a:xfrm>
                  <a:off x="2158749" y="6435891"/>
                  <a:ext cx="144467"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grpSp>
          <p:grpSp>
            <p:nvGrpSpPr>
              <p:cNvPr id="53266" name="Group 25"/>
              <p:cNvGrpSpPr>
                <a:grpSpLocks/>
              </p:cNvGrpSpPr>
              <p:nvPr/>
            </p:nvGrpSpPr>
            <p:grpSpPr bwMode="auto">
              <a:xfrm>
                <a:off x="3275856" y="5085184"/>
                <a:ext cx="504056" cy="1584176"/>
                <a:chOff x="1979712" y="5085184"/>
                <a:chExt cx="504056" cy="1584176"/>
              </a:xfrm>
            </p:grpSpPr>
            <p:sp>
              <p:nvSpPr>
                <p:cNvPr id="27" name="Oval 26"/>
                <p:cNvSpPr/>
                <p:nvPr/>
              </p:nvSpPr>
              <p:spPr>
                <a:xfrm>
                  <a:off x="1979002" y="5085906"/>
                  <a:ext cx="504838" cy="1583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8" name="Flowchart: Connector 27"/>
                <p:cNvSpPr/>
                <p:nvPr/>
              </p:nvSpPr>
              <p:spPr>
                <a:xfrm>
                  <a:off x="2159982" y="5193905"/>
                  <a:ext cx="144466"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9" name="Flowchart: Connector 28"/>
                <p:cNvSpPr/>
                <p:nvPr/>
              </p:nvSpPr>
              <p:spPr>
                <a:xfrm>
                  <a:off x="2159982" y="5346374"/>
                  <a:ext cx="144466"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30" name="Flowchart: Connector 29"/>
                <p:cNvSpPr/>
                <p:nvPr/>
              </p:nvSpPr>
              <p:spPr>
                <a:xfrm>
                  <a:off x="2158394" y="5498843"/>
                  <a:ext cx="144467"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31" name="Flowchart: Connector 30"/>
                <p:cNvSpPr/>
                <p:nvPr/>
              </p:nvSpPr>
              <p:spPr>
                <a:xfrm>
                  <a:off x="2158394" y="6435891"/>
                  <a:ext cx="144467"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grpSp>
          <p:grpSp>
            <p:nvGrpSpPr>
              <p:cNvPr id="53267" name="Group 31"/>
              <p:cNvGrpSpPr>
                <a:grpSpLocks/>
              </p:cNvGrpSpPr>
              <p:nvPr/>
            </p:nvGrpSpPr>
            <p:grpSpPr bwMode="auto">
              <a:xfrm>
                <a:off x="6084168" y="5065931"/>
                <a:ext cx="504056" cy="1584176"/>
                <a:chOff x="1979712" y="5085184"/>
                <a:chExt cx="504056" cy="1584176"/>
              </a:xfrm>
            </p:grpSpPr>
            <p:sp>
              <p:nvSpPr>
                <p:cNvPr id="33" name="Oval 32"/>
                <p:cNvSpPr/>
                <p:nvPr/>
              </p:nvSpPr>
              <p:spPr>
                <a:xfrm>
                  <a:off x="1979052" y="5086100"/>
                  <a:ext cx="504838" cy="1583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34" name="Flowchart: Connector 33"/>
                <p:cNvSpPr/>
                <p:nvPr/>
              </p:nvSpPr>
              <p:spPr>
                <a:xfrm>
                  <a:off x="2160032" y="5194099"/>
                  <a:ext cx="144467"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35" name="Flowchart: Connector 34"/>
                <p:cNvSpPr/>
                <p:nvPr/>
              </p:nvSpPr>
              <p:spPr>
                <a:xfrm>
                  <a:off x="2160032" y="5346568"/>
                  <a:ext cx="144467"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36" name="Flowchart: Connector 35"/>
                <p:cNvSpPr/>
                <p:nvPr/>
              </p:nvSpPr>
              <p:spPr>
                <a:xfrm>
                  <a:off x="2158445" y="5499037"/>
                  <a:ext cx="144466"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37" name="Flowchart: Connector 36"/>
                <p:cNvSpPr/>
                <p:nvPr/>
              </p:nvSpPr>
              <p:spPr>
                <a:xfrm>
                  <a:off x="2158445" y="6436086"/>
                  <a:ext cx="144466" cy="10799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grpSp>
          <p:sp>
            <p:nvSpPr>
              <p:cNvPr id="53268" name="TextBox 40"/>
              <p:cNvSpPr txBox="1">
                <a:spLocks noChangeArrowheads="1"/>
              </p:cNvSpPr>
              <p:nvPr/>
            </p:nvSpPr>
            <p:spPr bwMode="auto">
              <a:xfrm>
                <a:off x="4336667" y="4725144"/>
                <a:ext cx="109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r>
                  <a:rPr lang="en-US" altLang="en-US"/>
                  <a:t>…..........</a:t>
                </a:r>
                <a:endParaRPr lang="he-IL" altLang="en-US"/>
              </a:p>
            </p:txBody>
          </p:sp>
          <p:sp>
            <p:nvSpPr>
              <p:cNvPr id="53269" name="TextBox 42"/>
              <p:cNvSpPr txBox="1">
                <a:spLocks noChangeArrowheads="1"/>
              </p:cNvSpPr>
              <p:nvPr/>
            </p:nvSpPr>
            <p:spPr bwMode="auto">
              <a:xfrm>
                <a:off x="4412904" y="5651956"/>
                <a:ext cx="109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r>
                  <a:rPr lang="en-US" altLang="en-US"/>
                  <a:t>…..........</a:t>
                </a:r>
                <a:endParaRPr lang="he-IL" altLang="en-US"/>
              </a:p>
            </p:txBody>
          </p:sp>
        </p:grpSp>
      </p:grpSp>
      <p:grpSp>
        <p:nvGrpSpPr>
          <p:cNvPr id="53253" name="Group 49"/>
          <p:cNvGrpSpPr>
            <a:grpSpLocks/>
          </p:cNvGrpSpPr>
          <p:nvPr/>
        </p:nvGrpSpPr>
        <p:grpSpPr bwMode="auto">
          <a:xfrm>
            <a:off x="1979613" y="5141913"/>
            <a:ext cx="4625975" cy="1438275"/>
            <a:chOff x="1979712" y="5141275"/>
            <a:chExt cx="4626097" cy="1438492"/>
          </a:xfrm>
        </p:grpSpPr>
        <p:sp>
          <p:nvSpPr>
            <p:cNvPr id="48" name="Flowchart: Terminator 47"/>
            <p:cNvSpPr/>
            <p:nvPr/>
          </p:nvSpPr>
          <p:spPr>
            <a:xfrm>
              <a:off x="1979712" y="5141275"/>
              <a:ext cx="4626097" cy="196880"/>
            </a:xfrm>
            <a:prstGeom prst="flowChartTermina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49" name="Flowchart: Terminator 48"/>
            <p:cNvSpPr/>
            <p:nvPr/>
          </p:nvSpPr>
          <p:spPr>
            <a:xfrm>
              <a:off x="1979712" y="6382887"/>
              <a:ext cx="4626097" cy="196880"/>
            </a:xfrm>
            <a:prstGeom prst="flowChartTermina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grpSp>
      <p:sp>
        <p:nvSpPr>
          <p:cNvPr id="42" name="TextBox 41"/>
          <p:cNvSpPr txBox="1">
            <a:spLocks noRot="1" noChangeAspect="1" noMove="1" noResize="1" noEditPoints="1" noAdjustHandles="1" noChangeArrowheads="1" noChangeShapeType="1" noTextEdit="1"/>
          </p:cNvSpPr>
          <p:nvPr/>
        </p:nvSpPr>
        <p:spPr>
          <a:xfrm>
            <a:off x="395536" y="1412776"/>
            <a:ext cx="8136904" cy="1569660"/>
          </a:xfrm>
          <a:prstGeom prst="rect">
            <a:avLst/>
          </a:prstGeom>
          <a:blipFill rotWithShape="1">
            <a:blip r:embed="rId7"/>
            <a:stretch>
              <a:fillRect t="-3113" r="-1124" b="-8171"/>
            </a:stretch>
          </a:blipFill>
        </p:spPr>
        <p:txBody>
          <a:bodyPr/>
          <a:lstStyle/>
          <a:p>
            <a:r>
              <a:rPr lang="he-IL">
                <a:noFill/>
              </a:rPr>
              <a:t> </a:t>
            </a:r>
          </a:p>
        </p:txBody>
      </p:sp>
      <p:sp>
        <p:nvSpPr>
          <p:cNvPr id="45" name="TextBox 44"/>
          <p:cNvSpPr txBox="1">
            <a:spLocks noRot="1" noChangeAspect="1" noMove="1" noResize="1" noEditPoints="1" noAdjustHandles="1" noChangeArrowheads="1" noChangeShapeType="1" noTextEdit="1"/>
          </p:cNvSpPr>
          <p:nvPr/>
        </p:nvSpPr>
        <p:spPr>
          <a:xfrm>
            <a:off x="395536" y="3110119"/>
            <a:ext cx="8136904" cy="1938992"/>
          </a:xfrm>
          <a:prstGeom prst="rect">
            <a:avLst/>
          </a:prstGeom>
          <a:blipFill rotWithShape="1">
            <a:blip r:embed="rId8"/>
            <a:stretch>
              <a:fillRect t="-2516" r="-1124"/>
            </a:stretch>
          </a:blipFill>
        </p:spPr>
        <p:txBody>
          <a:bodyPr/>
          <a:lstStyle/>
          <a:p>
            <a:r>
              <a:rPr lang="he-IL">
                <a:noFill/>
              </a:rPr>
              <a:t> </a:t>
            </a:r>
          </a:p>
        </p:txBody>
      </p:sp>
      <p:sp>
        <p:nvSpPr>
          <p:cNvPr id="47" name="TextBox 46"/>
          <p:cNvSpPr txBox="1">
            <a:spLocks noRot="1" noChangeAspect="1" noMove="1" noResize="1" noEditPoints="1" noAdjustHandles="1" noChangeArrowheads="1" noChangeShapeType="1" noTextEdit="1"/>
          </p:cNvSpPr>
          <p:nvPr/>
        </p:nvSpPr>
        <p:spPr>
          <a:xfrm>
            <a:off x="1491760" y="5002192"/>
            <a:ext cx="631968" cy="1750159"/>
          </a:xfrm>
          <a:prstGeom prst="rect">
            <a:avLst/>
          </a:prstGeom>
          <a:blipFill rotWithShape="1">
            <a:blip r:embed="rId9"/>
            <a:stretch>
              <a:fillRect r="-12621"/>
            </a:stretch>
          </a:blipFill>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show="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Vertex Cover </a:t>
            </a:r>
            <a:br>
              <a:rPr lang="en-US" u="sng" dirty="0" smtClean="0">
                <a:solidFill>
                  <a:schemeClr val="accent1">
                    <a:tint val="83000"/>
                    <a:satMod val="150000"/>
                  </a:schemeClr>
                </a:solidFill>
              </a:rPr>
            </a:br>
            <a:r>
              <a:rPr lang="en-US" u="sng" dirty="0" smtClean="0">
                <a:solidFill>
                  <a:schemeClr val="accent1">
                    <a:tint val="83000"/>
                    <a:satMod val="150000"/>
                  </a:schemeClr>
                </a:solidFill>
              </a:rPr>
              <a:t>(Deterministic) Rounding</a:t>
            </a:r>
            <a:endParaRPr lang="he-IL" u="sng" dirty="0">
              <a:solidFill>
                <a:schemeClr val="accent1">
                  <a:tint val="83000"/>
                  <a:satMod val="150000"/>
                </a:schemeClr>
              </a:solidFill>
            </a:endParaRPr>
          </a:p>
        </p:txBody>
      </p:sp>
      <p:sp>
        <p:nvSpPr>
          <p:cNvPr id="5" name="TextBox 4"/>
          <p:cNvSpPr txBox="1">
            <a:spLocks noRot="1" noChangeAspect="1" noMove="1" noResize="1" noEditPoints="1" noAdjustHandles="1" noChangeArrowheads="1" noChangeShapeType="1" noTextEdit="1"/>
          </p:cNvSpPr>
          <p:nvPr/>
        </p:nvSpPr>
        <p:spPr>
          <a:xfrm>
            <a:off x="1115616" y="3501008"/>
            <a:ext cx="7848872" cy="923330"/>
          </a:xfrm>
          <a:prstGeom prst="rect">
            <a:avLst/>
          </a:prstGeom>
          <a:blipFill rotWithShape="1">
            <a:blip r:embed="rId4"/>
            <a:stretch>
              <a:fillRect l="-543" t="-3289" b="-9211"/>
            </a:stretch>
          </a:blipFill>
        </p:spPr>
        <p:txBody>
          <a:bodyPr/>
          <a:lstStyle/>
          <a:p>
            <a:r>
              <a:rPr lang="he-IL">
                <a:noFill/>
              </a:rPr>
              <a:t> </a:t>
            </a:r>
          </a:p>
        </p:txBody>
      </p:sp>
      <p:sp>
        <p:nvSpPr>
          <p:cNvPr id="6" name="TextBox 5"/>
          <p:cNvSpPr txBox="1">
            <a:spLocks noRot="1" noChangeAspect="1" noMove="1" noResize="1" noEditPoints="1" noAdjustHandles="1" noChangeArrowheads="1" noChangeShapeType="1" noTextEdit="1"/>
          </p:cNvSpPr>
          <p:nvPr/>
        </p:nvSpPr>
        <p:spPr>
          <a:xfrm>
            <a:off x="755576" y="4365104"/>
            <a:ext cx="7848872" cy="1200329"/>
          </a:xfrm>
          <a:prstGeom prst="rect">
            <a:avLst/>
          </a:prstGeom>
          <a:blipFill rotWithShape="1">
            <a:blip r:embed="rId5"/>
            <a:stretch>
              <a:fillRect t="-2538" r="-622" b="-7107"/>
            </a:stretch>
          </a:blipFill>
        </p:spPr>
        <p:txBody>
          <a:bodyPr/>
          <a:lstStyle/>
          <a:p>
            <a:r>
              <a:rPr lang="he-IL">
                <a:noFill/>
              </a:rPr>
              <a:t> </a:t>
            </a:r>
          </a:p>
        </p:txBody>
      </p:sp>
      <p:sp>
        <p:nvSpPr>
          <p:cNvPr id="7" name="TextBox 6"/>
          <p:cNvSpPr txBox="1">
            <a:spLocks noRot="1" noChangeAspect="1" noMove="1" noResize="1" noEditPoints="1" noAdjustHandles="1" noChangeArrowheads="1" noChangeShapeType="1" noTextEdit="1"/>
          </p:cNvSpPr>
          <p:nvPr/>
        </p:nvSpPr>
        <p:spPr>
          <a:xfrm>
            <a:off x="755576" y="5517232"/>
            <a:ext cx="7848872" cy="1200329"/>
          </a:xfrm>
          <a:prstGeom prst="rect">
            <a:avLst/>
          </a:prstGeom>
          <a:blipFill rotWithShape="1">
            <a:blip r:embed="rId6"/>
            <a:stretch>
              <a:fillRect t="-2538" r="-622" b="-7107"/>
            </a:stretch>
          </a:blipFill>
        </p:spPr>
        <p:txBody>
          <a:bodyPr/>
          <a:lstStyle/>
          <a:p>
            <a:r>
              <a:rPr lang="he-IL">
                <a:noFill/>
              </a:rPr>
              <a:t> </a:t>
            </a:r>
          </a:p>
        </p:txBody>
      </p:sp>
      <p:sp>
        <p:nvSpPr>
          <p:cNvPr id="8" name="TextBox 7"/>
          <p:cNvSpPr txBox="1">
            <a:spLocks noRot="1" noChangeAspect="1" noMove="1" noResize="1" noEditPoints="1" noAdjustHandles="1" noChangeArrowheads="1" noChangeShapeType="1" noTextEdit="1"/>
          </p:cNvSpPr>
          <p:nvPr/>
        </p:nvSpPr>
        <p:spPr>
          <a:xfrm>
            <a:off x="1115616" y="1628800"/>
            <a:ext cx="7848872" cy="1200329"/>
          </a:xfrm>
          <a:prstGeom prst="rect">
            <a:avLst/>
          </a:prstGeom>
          <a:blipFill rotWithShape="1">
            <a:blip r:embed="rId7"/>
            <a:stretch>
              <a:fillRect l="-621" t="-2538"/>
            </a:stretch>
          </a:blipFill>
        </p:spPr>
        <p:txBody>
          <a:bodyPr/>
          <a:lstStyle/>
          <a:p>
            <a:r>
              <a:rPr lang="he-IL">
                <a:noFill/>
              </a:rPr>
              <a:t> </a:t>
            </a:r>
          </a:p>
        </p:txBody>
      </p:sp>
      <p:grpSp>
        <p:nvGrpSpPr>
          <p:cNvPr id="9" name="Group 8"/>
          <p:cNvGrpSpPr>
            <a:grpSpLocks/>
          </p:cNvGrpSpPr>
          <p:nvPr/>
        </p:nvGrpSpPr>
        <p:grpSpPr bwMode="auto">
          <a:xfrm>
            <a:off x="611188" y="2305050"/>
            <a:ext cx="8532812" cy="803275"/>
            <a:chOff x="809730" y="3254106"/>
            <a:chExt cx="9144000" cy="1399032"/>
          </a:xfrm>
        </p:grpSpPr>
        <p:sp>
          <p:nvSpPr>
            <p:cNvPr id="12" name="Title 9"/>
            <p:cNvSpPr txBox="1">
              <a:spLocks/>
            </p:cNvSpPr>
            <p:nvPr/>
          </p:nvSpPr>
          <p:spPr>
            <a:xfrm>
              <a:off x="809730" y="3254106"/>
              <a:ext cx="9144000" cy="1399032"/>
            </a:xfrm>
            <a:prstGeom prst="rect">
              <a:avLst/>
            </a:prstGeom>
          </p:spPr>
          <p:txBody>
            <a:bodyPr anchor="ctr">
              <a:normAutofit/>
            </a:bodyPr>
            <a:lstStyle/>
            <a:p>
              <a:pPr marL="484632" algn="l" rtl="0" fontAlgn="auto">
                <a:spcAft>
                  <a:spcPts val="0"/>
                </a:spcAft>
                <a:defRPr/>
              </a:pPr>
              <a:r>
                <a:rPr lang="en-US" sz="2800" u="sng"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Integer LP:</a:t>
              </a:r>
              <a:endParaRPr lang="he-IL" sz="2800" u="sng"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graphicFrame>
          <p:nvGraphicFramePr>
            <p:cNvPr id="54283" name="Object 2"/>
            <p:cNvGraphicFramePr>
              <a:graphicFrameLocks noChangeAspect="1"/>
            </p:cNvGraphicFramePr>
            <p:nvPr/>
          </p:nvGraphicFramePr>
          <p:xfrm>
            <a:off x="3742158" y="3581473"/>
            <a:ext cx="2094281" cy="997352"/>
          </p:xfrm>
          <a:graphic>
            <a:graphicData uri="http://schemas.openxmlformats.org/presentationml/2006/ole">
              <mc:AlternateContent xmlns:mc="http://schemas.openxmlformats.org/markup-compatibility/2006">
                <mc:Choice xmlns:v="urn:schemas-microsoft-com:vml" Requires="v">
                  <p:oleObj spid="_x0000_s54284" name="משוואה" r:id="rId8" imgW="939392" imgH="342751" progId="Equation.3">
                    <p:embed/>
                  </p:oleObj>
                </mc:Choice>
                <mc:Fallback>
                  <p:oleObj name="משוואה" r:id="rId8" imgW="939392" imgH="342751"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2158" y="3581473"/>
                          <a:ext cx="2094281" cy="99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4" name="Object 3"/>
          <p:cNvGraphicFramePr>
            <a:graphicFrameLocks noChangeAspect="1"/>
          </p:cNvGraphicFramePr>
          <p:nvPr/>
        </p:nvGraphicFramePr>
        <p:xfrm>
          <a:off x="3348038" y="2930525"/>
          <a:ext cx="3816350" cy="419100"/>
        </p:xfrm>
        <a:graphic>
          <a:graphicData uri="http://schemas.openxmlformats.org/presentationml/2006/ole">
            <mc:AlternateContent xmlns:mc="http://schemas.openxmlformats.org/markup-compatibility/2006">
              <mc:Choice xmlns:v="urn:schemas-microsoft-com:vml" Requires="v">
                <p:oleObj spid="_x0000_s54285" name="משוואה" r:id="rId10" imgW="2082800" imgH="228600" progId="Equation.3">
                  <p:embed/>
                </p:oleObj>
              </mc:Choice>
              <mc:Fallback>
                <p:oleObj name="משוואה" r:id="rId10" imgW="2082800" imgH="2286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8038" y="2930525"/>
                        <a:ext cx="3816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2"/>
          <p:cNvGraphicFramePr>
            <a:graphicFrameLocks noChangeAspect="1"/>
          </p:cNvGraphicFramePr>
          <p:nvPr/>
        </p:nvGraphicFramePr>
        <p:xfrm>
          <a:off x="4565650" y="3246438"/>
          <a:ext cx="2093913" cy="398462"/>
        </p:xfrm>
        <a:graphic>
          <a:graphicData uri="http://schemas.openxmlformats.org/presentationml/2006/ole">
            <mc:AlternateContent xmlns:mc="http://schemas.openxmlformats.org/markup-compatibility/2006">
              <mc:Choice xmlns:v="urn:schemas-microsoft-com:vml" Requires="v">
                <p:oleObj spid="_x0000_s54286" name="משוואה" r:id="rId12" imgW="1206500" imgH="228600" progId="Equation.3">
                  <p:embed/>
                </p:oleObj>
              </mc:Choice>
              <mc:Fallback>
                <p:oleObj name="משוואה" r:id="rId12" imgW="1206500" imgH="228600" progId="Equation.3">
                  <p:embed/>
                  <p:pic>
                    <p:nvPicPr>
                      <p:cNvPr id="0"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65650" y="3246438"/>
                        <a:ext cx="209391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marL="484632" indent="0" fontAlgn="auto">
              <a:spcAft>
                <a:spcPts val="0"/>
              </a:spcAft>
              <a:defRPr/>
            </a:pPr>
            <a:r>
              <a:rPr lang="en-US" u="sng" dirty="0" smtClean="0">
                <a:solidFill>
                  <a:schemeClr val="accent1">
                    <a:tint val="83000"/>
                    <a:satMod val="150000"/>
                  </a:schemeClr>
                </a:solidFill>
              </a:rPr>
              <a:t>Talk Outline</a:t>
            </a:r>
            <a:endParaRPr lang="he-IL" u="sng" dirty="0">
              <a:solidFill>
                <a:schemeClr val="accent1">
                  <a:tint val="83000"/>
                  <a:satMod val="150000"/>
                </a:schemeClr>
              </a:solidFill>
            </a:endParaRPr>
          </a:p>
        </p:txBody>
      </p:sp>
      <p:sp>
        <p:nvSpPr>
          <p:cNvPr id="55299" name="TextBox 2"/>
          <p:cNvSpPr txBox="1">
            <a:spLocks noChangeArrowheads="1"/>
          </p:cNvSpPr>
          <p:nvPr/>
        </p:nvSpPr>
        <p:spPr bwMode="auto">
          <a:xfrm>
            <a:off x="684213" y="1773238"/>
            <a:ext cx="828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800100" indent="-34290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buFont typeface="Arial" charset="0"/>
              <a:buChar char="•"/>
            </a:pPr>
            <a:r>
              <a:rPr lang="en-US" altLang="en-US" sz="2400">
                <a:solidFill>
                  <a:srgbClr val="F6640A"/>
                </a:solidFill>
              </a:rPr>
              <a:t> </a:t>
            </a:r>
            <a:r>
              <a:rPr lang="en-US" altLang="en-US" sz="2400" u="sng">
                <a:solidFill>
                  <a:srgbClr val="F6640A"/>
                </a:solidFill>
              </a:rPr>
              <a:t>Introduction to Linear Programming</a:t>
            </a:r>
          </a:p>
          <a:p>
            <a:pPr lvl="1" algn="l" rtl="0">
              <a:buFont typeface="Century Gothic" charset="0"/>
              <a:buAutoNum type="arabicPeriod"/>
            </a:pPr>
            <a:r>
              <a:rPr lang="en-US" altLang="en-US" sz="2400">
                <a:solidFill>
                  <a:srgbClr val="F6640A"/>
                </a:solidFill>
              </a:rPr>
              <a:t>Problem Definition and Terminology</a:t>
            </a:r>
          </a:p>
          <a:p>
            <a:pPr lvl="1" algn="l" rtl="0">
              <a:buFont typeface="Century Gothic" charset="0"/>
              <a:buAutoNum type="arabicPeriod"/>
            </a:pPr>
            <a:r>
              <a:rPr lang="en-US" altLang="en-US" sz="2400">
                <a:solidFill>
                  <a:srgbClr val="F6640A"/>
                </a:solidFill>
              </a:rPr>
              <a:t>Geometric Interpretation</a:t>
            </a:r>
          </a:p>
          <a:p>
            <a:pPr lvl="1" algn="l" rtl="0">
              <a:buFont typeface="Century Gothic" charset="0"/>
              <a:buAutoNum type="arabicPeriod"/>
            </a:pPr>
            <a:r>
              <a:rPr lang="en-US" altLang="en-US" sz="2400">
                <a:solidFill>
                  <a:srgbClr val="F6640A"/>
                </a:solidFill>
              </a:rPr>
              <a:t>More Motivating Examples</a:t>
            </a:r>
          </a:p>
          <a:p>
            <a:pPr lvl="1" algn="l" rtl="0">
              <a:buFont typeface="Century Gothic" charset="0"/>
              <a:buAutoNum type="arabicPeriod"/>
            </a:pPr>
            <a:r>
              <a:rPr lang="en-US" altLang="en-US" sz="2400">
                <a:solidFill>
                  <a:srgbClr val="F6640A"/>
                </a:solidFill>
              </a:rPr>
              <a:t>Duality</a:t>
            </a:r>
          </a:p>
          <a:p>
            <a:pPr algn="l" rtl="0"/>
            <a:endParaRPr lang="en-US" altLang="en-US" sz="2400"/>
          </a:p>
          <a:p>
            <a:pPr algn="l" rtl="0">
              <a:buFont typeface="Arial" charset="0"/>
              <a:buChar char="•"/>
            </a:pPr>
            <a:r>
              <a:rPr lang="en-US" altLang="en-US" sz="2400">
                <a:solidFill>
                  <a:srgbClr val="F6640A"/>
                </a:solidFill>
              </a:rPr>
              <a:t> </a:t>
            </a:r>
            <a:r>
              <a:rPr lang="en-US" altLang="en-US" sz="2400" u="sng">
                <a:solidFill>
                  <a:srgbClr val="F6640A"/>
                </a:solidFill>
              </a:rPr>
              <a:t>Integer Linear Programming</a:t>
            </a:r>
          </a:p>
          <a:p>
            <a:pPr algn="l" rtl="0">
              <a:buFont typeface="Arial" charset="0"/>
              <a:buChar char="•"/>
            </a:pPr>
            <a:endParaRPr lang="en-US" altLang="en-US" sz="2400"/>
          </a:p>
          <a:p>
            <a:pPr algn="l" rtl="0">
              <a:buFont typeface="Arial" charset="0"/>
              <a:buChar char="•"/>
            </a:pPr>
            <a:r>
              <a:rPr lang="en-US" altLang="en-US" sz="2400"/>
              <a:t> </a:t>
            </a:r>
            <a:r>
              <a:rPr lang="en-US" altLang="en-US" sz="2400" u="sng"/>
              <a:t>Rounding Fractional LP in Approximation Algorithms :</a:t>
            </a:r>
          </a:p>
          <a:p>
            <a:pPr lvl="1" algn="l" rtl="0">
              <a:buFont typeface="Century Gothic" charset="0"/>
              <a:buAutoNum type="arabicPeriod"/>
            </a:pPr>
            <a:r>
              <a:rPr lang="en-US" altLang="en-US" sz="2400">
                <a:solidFill>
                  <a:srgbClr val="F6640A"/>
                </a:solidFill>
              </a:rPr>
              <a:t>Rounding to approximate Set Cover</a:t>
            </a:r>
          </a:p>
          <a:p>
            <a:pPr lvl="1" algn="l" rtl="0">
              <a:buFont typeface="Century Gothic" charset="0"/>
              <a:buAutoNum type="arabicPeriod"/>
            </a:pPr>
            <a:r>
              <a:rPr lang="en-US" altLang="en-US" sz="2400"/>
              <a:t>Randomized Rounding to approximate Set Cover </a:t>
            </a:r>
            <a:endParaRPr lang="he-IL" altLang="en-US" sz="24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27384"/>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Randomized Approximation</a:t>
            </a:r>
            <a:endParaRPr lang="he-IL" u="sng" dirty="0">
              <a:solidFill>
                <a:schemeClr val="accent1">
                  <a:tint val="83000"/>
                  <a:satMod val="150000"/>
                </a:schemeClr>
              </a:solidFill>
            </a:endParaRPr>
          </a:p>
        </p:txBody>
      </p:sp>
      <p:sp>
        <p:nvSpPr>
          <p:cNvPr id="11" name="TextBox 10"/>
          <p:cNvSpPr txBox="1">
            <a:spLocks noRot="1" noChangeAspect="1" noMove="1" noResize="1" noEditPoints="1" noAdjustHandles="1" noChangeArrowheads="1" noChangeShapeType="1" noTextEdit="1"/>
          </p:cNvSpPr>
          <p:nvPr/>
        </p:nvSpPr>
        <p:spPr>
          <a:xfrm>
            <a:off x="611560" y="1273984"/>
            <a:ext cx="8064896" cy="1938992"/>
          </a:xfrm>
          <a:prstGeom prst="rect">
            <a:avLst/>
          </a:prstGeom>
          <a:blipFill rotWithShape="1">
            <a:blip r:embed="rId3"/>
            <a:stretch>
              <a:fillRect l="-1134" t="-2516" r="-1209" b="-4088"/>
            </a:stretch>
          </a:blipFill>
        </p:spPr>
        <p:txBody>
          <a:bodyPr/>
          <a:lstStyle/>
          <a:p>
            <a:r>
              <a:rPr lang="he-IL">
                <a:noFill/>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27384"/>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Probability – Reminders</a:t>
            </a:r>
            <a:endParaRPr lang="he-IL" u="sng" dirty="0">
              <a:solidFill>
                <a:schemeClr val="accent1">
                  <a:tint val="83000"/>
                  <a:satMod val="150000"/>
                </a:schemeClr>
              </a:solidFill>
            </a:endParaRPr>
          </a:p>
        </p:txBody>
      </p:sp>
      <p:sp>
        <p:nvSpPr>
          <p:cNvPr id="7" name="TextBox 6"/>
          <p:cNvSpPr txBox="1">
            <a:spLocks noRot="1" noChangeAspect="1" noMove="1" noResize="1" noEditPoints="1" noAdjustHandles="1" noChangeArrowheads="1" noChangeShapeType="1" noTextEdit="1"/>
          </p:cNvSpPr>
          <p:nvPr/>
        </p:nvSpPr>
        <p:spPr>
          <a:xfrm>
            <a:off x="309774" y="1052736"/>
            <a:ext cx="8496944" cy="2355838"/>
          </a:xfrm>
          <a:prstGeom prst="rect">
            <a:avLst/>
          </a:prstGeom>
          <a:blipFill rotWithShape="1">
            <a:blip r:embed="rId3"/>
            <a:stretch>
              <a:fillRect l="-1148" t="-2073"/>
            </a:stretch>
          </a:blipFill>
        </p:spPr>
        <p:txBody>
          <a:bodyPr/>
          <a:lstStyle/>
          <a:p>
            <a:r>
              <a:rPr lang="he-IL">
                <a:noFill/>
              </a:rPr>
              <a:t> </a:t>
            </a:r>
          </a:p>
        </p:txBody>
      </p:sp>
      <p:sp>
        <p:nvSpPr>
          <p:cNvPr id="5" name="TextBox 4"/>
          <p:cNvSpPr txBox="1">
            <a:spLocks noRot="1" noChangeAspect="1" noMove="1" noResize="1" noEditPoints="1" noAdjustHandles="1" noChangeArrowheads="1" noChangeShapeType="1" noTextEdit="1"/>
          </p:cNvSpPr>
          <p:nvPr/>
        </p:nvSpPr>
        <p:spPr>
          <a:xfrm>
            <a:off x="323528" y="3645024"/>
            <a:ext cx="8820472" cy="3204532"/>
          </a:xfrm>
          <a:prstGeom prst="rect">
            <a:avLst/>
          </a:prstGeom>
          <a:blipFill rotWithShape="1">
            <a:blip r:embed="rId4"/>
            <a:stretch>
              <a:fillRect l="-1037" t="-1521" b="-1901"/>
            </a:stretch>
          </a:blipFill>
        </p:spPr>
        <p:txBody>
          <a:bodyPr/>
          <a:lstStyle/>
          <a:p>
            <a:r>
              <a:rPr lang="he-IL">
                <a:noFill/>
              </a:rPr>
              <a:t> </a:t>
            </a:r>
          </a:p>
        </p:txBody>
      </p:sp>
      <p:cxnSp>
        <p:nvCxnSpPr>
          <p:cNvPr id="6" name="Straight Connector 5"/>
          <p:cNvCxnSpPr/>
          <p:nvPr/>
        </p:nvCxnSpPr>
        <p:spPr>
          <a:xfrm>
            <a:off x="0" y="3500438"/>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27384"/>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Randomized Rounding</a:t>
            </a:r>
            <a:endParaRPr lang="he-IL" u="sng" dirty="0">
              <a:solidFill>
                <a:schemeClr val="accent1">
                  <a:tint val="83000"/>
                  <a:satMod val="150000"/>
                </a:schemeClr>
              </a:solidFill>
            </a:endParaRPr>
          </a:p>
        </p:txBody>
      </p:sp>
      <p:sp>
        <p:nvSpPr>
          <p:cNvPr id="7" name="TextBox 6"/>
          <p:cNvSpPr txBox="1">
            <a:spLocks noRot="1" noChangeAspect="1" noMove="1" noResize="1" noEditPoints="1" noAdjustHandles="1" noChangeArrowheads="1" noChangeShapeType="1" noTextEdit="1"/>
          </p:cNvSpPr>
          <p:nvPr/>
        </p:nvSpPr>
        <p:spPr>
          <a:xfrm>
            <a:off x="323528" y="1052736"/>
            <a:ext cx="8496944" cy="4893647"/>
          </a:xfrm>
          <a:prstGeom prst="rect">
            <a:avLst/>
          </a:prstGeom>
          <a:blipFill rotWithShape="1">
            <a:blip r:embed="rId3"/>
            <a:stretch>
              <a:fillRect l="-1076" t="-998" r="-1148" b="-1995"/>
            </a:stretch>
          </a:blipFill>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shade val="48000"/>
                <a:satMod val="23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marL="484632" indent="0" fontAlgn="auto">
              <a:spcAft>
                <a:spcPts val="0"/>
              </a:spcAft>
              <a:defRPr/>
            </a:pPr>
            <a:r>
              <a:rPr lang="en-US" u="sng" dirty="0" smtClean="0">
                <a:solidFill>
                  <a:schemeClr val="accent1">
                    <a:tint val="83000"/>
                    <a:satMod val="150000"/>
                  </a:schemeClr>
                </a:solidFill>
              </a:rPr>
              <a:t>Talk Outline</a:t>
            </a:r>
            <a:endParaRPr lang="he-IL" u="sng" dirty="0">
              <a:solidFill>
                <a:schemeClr val="accent1">
                  <a:tint val="83000"/>
                  <a:satMod val="150000"/>
                </a:schemeClr>
              </a:solidFill>
            </a:endParaRPr>
          </a:p>
        </p:txBody>
      </p:sp>
      <p:sp>
        <p:nvSpPr>
          <p:cNvPr id="13315" name="TextBox 2"/>
          <p:cNvSpPr txBox="1">
            <a:spLocks noChangeArrowheads="1"/>
          </p:cNvSpPr>
          <p:nvPr/>
        </p:nvSpPr>
        <p:spPr bwMode="auto">
          <a:xfrm>
            <a:off x="684213" y="1773238"/>
            <a:ext cx="828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800100" indent="-34290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buFont typeface="Arial" charset="0"/>
              <a:buChar char="•"/>
            </a:pPr>
            <a:r>
              <a:rPr lang="en-US" altLang="en-US" sz="2400"/>
              <a:t> </a:t>
            </a:r>
            <a:r>
              <a:rPr lang="en-US" altLang="en-US" sz="2400" u="sng"/>
              <a:t>Introduction to Linear Programming</a:t>
            </a:r>
          </a:p>
          <a:p>
            <a:pPr lvl="1" algn="l" rtl="0">
              <a:buFont typeface="Century Gothic" charset="0"/>
              <a:buAutoNum type="arabicPeriod"/>
            </a:pPr>
            <a:r>
              <a:rPr lang="en-US" altLang="en-US" sz="2400"/>
              <a:t>Problem Definition and Terminology</a:t>
            </a:r>
          </a:p>
          <a:p>
            <a:pPr lvl="1" algn="l" rtl="0">
              <a:buFont typeface="Century Gothic" charset="0"/>
              <a:buAutoNum type="arabicPeriod"/>
            </a:pPr>
            <a:r>
              <a:rPr lang="en-US" altLang="en-US" sz="2400"/>
              <a:t>Geometric Interpretation</a:t>
            </a:r>
          </a:p>
          <a:p>
            <a:pPr lvl="1" algn="l" rtl="0">
              <a:buFont typeface="Century Gothic" charset="0"/>
              <a:buAutoNum type="arabicPeriod"/>
            </a:pPr>
            <a:r>
              <a:rPr lang="en-US" altLang="en-US" sz="2400"/>
              <a:t>More Motivating Examples</a:t>
            </a:r>
          </a:p>
          <a:p>
            <a:pPr lvl="1" algn="l" rtl="0">
              <a:buFont typeface="Century Gothic" charset="0"/>
              <a:buAutoNum type="arabicPeriod"/>
            </a:pPr>
            <a:r>
              <a:rPr lang="en-US" altLang="en-US" sz="2400"/>
              <a:t>Duality</a:t>
            </a:r>
          </a:p>
          <a:p>
            <a:pPr algn="l" rtl="0"/>
            <a:endParaRPr lang="en-US" altLang="en-US" sz="2400"/>
          </a:p>
          <a:p>
            <a:pPr algn="l" rtl="0">
              <a:buFont typeface="Arial" charset="0"/>
              <a:buChar char="•"/>
            </a:pPr>
            <a:r>
              <a:rPr lang="en-US" altLang="en-US" sz="2400"/>
              <a:t> </a:t>
            </a:r>
            <a:r>
              <a:rPr lang="en-US" altLang="en-US" sz="2400" u="sng"/>
              <a:t>Integer Linear Programming</a:t>
            </a:r>
          </a:p>
          <a:p>
            <a:pPr algn="l" rtl="0">
              <a:buFont typeface="Arial" charset="0"/>
              <a:buChar char="•"/>
            </a:pPr>
            <a:endParaRPr lang="en-US" altLang="en-US" sz="2400"/>
          </a:p>
          <a:p>
            <a:pPr algn="l" rtl="0">
              <a:buFont typeface="Arial" charset="0"/>
              <a:buChar char="•"/>
            </a:pPr>
            <a:r>
              <a:rPr lang="en-US" altLang="en-US" sz="2400"/>
              <a:t> </a:t>
            </a:r>
            <a:r>
              <a:rPr lang="en-US" altLang="en-US" sz="2400" u="sng"/>
              <a:t>Rounding Fractional LP in Approximation Algorithms :</a:t>
            </a:r>
          </a:p>
          <a:p>
            <a:pPr lvl="1" algn="l" rtl="0">
              <a:buFont typeface="Century Gothic" charset="0"/>
              <a:buAutoNum type="arabicPeriod"/>
            </a:pPr>
            <a:r>
              <a:rPr lang="en-US" altLang="en-US" sz="2400"/>
              <a:t>Rounding to approximate Set Cover</a:t>
            </a:r>
          </a:p>
          <a:p>
            <a:pPr lvl="1" algn="l" rtl="0">
              <a:buFont typeface="Century Gothic" charset="0"/>
              <a:buAutoNum type="arabicPeriod"/>
            </a:pPr>
            <a:r>
              <a:rPr lang="en-US" altLang="en-US" sz="2400"/>
              <a:t>Randomized Rounding to approximate Set Cover </a:t>
            </a:r>
            <a:endParaRPr lang="he-IL" altLang="en-US" sz="2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13744"/>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Set Cover</a:t>
            </a:r>
            <a:br>
              <a:rPr lang="en-US" u="sng" dirty="0" smtClean="0">
                <a:solidFill>
                  <a:schemeClr val="accent1">
                    <a:tint val="83000"/>
                    <a:satMod val="150000"/>
                  </a:schemeClr>
                </a:solidFill>
              </a:rPr>
            </a:br>
            <a:r>
              <a:rPr lang="en-US" u="sng" dirty="0" smtClean="0">
                <a:solidFill>
                  <a:schemeClr val="accent1">
                    <a:tint val="83000"/>
                    <a:satMod val="150000"/>
                  </a:schemeClr>
                </a:solidFill>
              </a:rPr>
              <a:t>(Randomized) Rounding</a:t>
            </a:r>
            <a:endParaRPr lang="he-IL" u="sng" dirty="0">
              <a:solidFill>
                <a:schemeClr val="accent1">
                  <a:tint val="83000"/>
                  <a:satMod val="150000"/>
                </a:schemeClr>
              </a:solidFill>
            </a:endParaRPr>
          </a:p>
        </p:txBody>
      </p:sp>
      <p:sp>
        <p:nvSpPr>
          <p:cNvPr id="5" name="TextBox 4"/>
          <p:cNvSpPr txBox="1">
            <a:spLocks noRot="1" noChangeAspect="1" noMove="1" noResize="1" noEditPoints="1" noAdjustHandles="1" noChangeArrowheads="1" noChangeShapeType="1" noTextEdit="1"/>
          </p:cNvSpPr>
          <p:nvPr/>
        </p:nvSpPr>
        <p:spPr>
          <a:xfrm>
            <a:off x="827584" y="1412776"/>
            <a:ext cx="7848872" cy="2215991"/>
          </a:xfrm>
          <a:prstGeom prst="rect">
            <a:avLst/>
          </a:prstGeom>
          <a:blipFill rotWithShape="1">
            <a:blip r:embed="rId3"/>
            <a:stretch>
              <a:fillRect l="-1243" t="-1377" r="-1166" b="-5234"/>
            </a:stretch>
          </a:blipFill>
        </p:spPr>
        <p:txBody>
          <a:bodyPr/>
          <a:lstStyle/>
          <a:p>
            <a:r>
              <a:rPr lang="he-IL">
                <a:noFill/>
              </a:rPr>
              <a:t> </a:t>
            </a:r>
          </a:p>
        </p:txBody>
      </p:sp>
      <p:sp>
        <p:nvSpPr>
          <p:cNvPr id="6" name="TextBox 5"/>
          <p:cNvSpPr txBox="1">
            <a:spLocks noRot="1" noChangeAspect="1" noMove="1" noResize="1" noEditPoints="1" noAdjustHandles="1" noChangeArrowheads="1" noChangeShapeType="1" noTextEdit="1"/>
          </p:cNvSpPr>
          <p:nvPr/>
        </p:nvSpPr>
        <p:spPr>
          <a:xfrm>
            <a:off x="539552" y="3757096"/>
            <a:ext cx="8280920" cy="3046988"/>
          </a:xfrm>
          <a:prstGeom prst="rect">
            <a:avLst/>
          </a:prstGeom>
          <a:blipFill rotWithShape="1">
            <a:blip r:embed="rId4"/>
            <a:stretch>
              <a:fillRect l="-1178" t="-6600" b="-3600"/>
            </a:stretch>
          </a:blipFill>
        </p:spPr>
        <p:txBody>
          <a:bodyPr/>
          <a:lstStyle/>
          <a:p>
            <a:r>
              <a:rPr lang="he-IL">
                <a:noFill/>
              </a:rPr>
              <a:t> </a:t>
            </a:r>
          </a:p>
        </p:txBody>
      </p:sp>
      <p:cxnSp>
        <p:nvCxnSpPr>
          <p:cNvPr id="14" name="Straight Connector 13"/>
          <p:cNvCxnSpPr/>
          <p:nvPr/>
        </p:nvCxnSpPr>
        <p:spPr>
          <a:xfrm>
            <a:off x="0" y="36449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171400"/>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Randomized Rounding</a:t>
            </a:r>
            <a:endParaRPr lang="he-IL" u="sng" dirty="0">
              <a:solidFill>
                <a:schemeClr val="accent1">
                  <a:tint val="83000"/>
                  <a:satMod val="150000"/>
                </a:schemeClr>
              </a:solidFill>
            </a:endParaRPr>
          </a:p>
        </p:txBody>
      </p:sp>
      <p:sp>
        <p:nvSpPr>
          <p:cNvPr id="6" name="TextBox 5"/>
          <p:cNvSpPr txBox="1">
            <a:spLocks noRot="1" noChangeAspect="1" noMove="1" noResize="1" noEditPoints="1" noAdjustHandles="1" noChangeArrowheads="1" noChangeShapeType="1" noTextEdit="1"/>
          </p:cNvSpPr>
          <p:nvPr/>
        </p:nvSpPr>
        <p:spPr>
          <a:xfrm>
            <a:off x="539552" y="925342"/>
            <a:ext cx="7848872" cy="461665"/>
          </a:xfrm>
          <a:prstGeom prst="rect">
            <a:avLst/>
          </a:prstGeom>
          <a:blipFill rotWithShape="1">
            <a:blip r:embed="rId3"/>
            <a:stretch>
              <a:fillRect l="-1243" t="-123684" b="-192105"/>
            </a:stretch>
          </a:blipFill>
        </p:spPr>
        <p:txBody>
          <a:bodyPr/>
          <a:lstStyle/>
          <a:p>
            <a:r>
              <a:rPr lang="he-IL">
                <a:noFill/>
              </a:rPr>
              <a:t> </a:t>
            </a:r>
          </a:p>
        </p:txBody>
      </p:sp>
      <p:sp>
        <p:nvSpPr>
          <p:cNvPr id="7" name="TextBox 6"/>
          <p:cNvSpPr txBox="1">
            <a:spLocks noRot="1" noChangeAspect="1" noMove="1" noResize="1" noEditPoints="1" noAdjustHandles="1" noChangeArrowheads="1" noChangeShapeType="1" noTextEdit="1"/>
          </p:cNvSpPr>
          <p:nvPr/>
        </p:nvSpPr>
        <p:spPr>
          <a:xfrm>
            <a:off x="482546" y="1340768"/>
            <a:ext cx="8121901" cy="2707280"/>
          </a:xfrm>
          <a:prstGeom prst="rect">
            <a:avLst/>
          </a:prstGeom>
          <a:blipFill rotWithShape="1">
            <a:blip r:embed="rId4"/>
            <a:stretch>
              <a:fillRect l="-1126" t="-1802"/>
            </a:stretch>
          </a:blipFill>
        </p:spPr>
        <p:txBody>
          <a:bodyPr/>
          <a:lstStyle/>
          <a:p>
            <a:r>
              <a:rPr lang="he-IL">
                <a:noFill/>
              </a:rPr>
              <a:t> </a:t>
            </a:r>
          </a:p>
        </p:txBody>
      </p:sp>
      <p:sp>
        <p:nvSpPr>
          <p:cNvPr id="12" name="TextBox 11"/>
          <p:cNvSpPr txBox="1">
            <a:spLocks noRot="1" noChangeAspect="1" noMove="1" noResize="1" noEditPoints="1" noAdjustHandles="1" noChangeArrowheads="1" noChangeShapeType="1" noTextEdit="1"/>
          </p:cNvSpPr>
          <p:nvPr/>
        </p:nvSpPr>
        <p:spPr>
          <a:xfrm>
            <a:off x="482546" y="3615407"/>
            <a:ext cx="8265917" cy="1094980"/>
          </a:xfrm>
          <a:prstGeom prst="rect">
            <a:avLst/>
          </a:prstGeom>
          <a:blipFill rotWithShape="1">
            <a:blip r:embed="rId5"/>
            <a:stretch>
              <a:fillRect l="-1106" t="-4444" b="-2778"/>
            </a:stretch>
          </a:blipFill>
        </p:spPr>
        <p:txBody>
          <a:bodyPr/>
          <a:lstStyle/>
          <a:p>
            <a:r>
              <a:rPr lang="he-IL">
                <a:noFill/>
              </a:rPr>
              <a:t> </a:t>
            </a:r>
          </a:p>
        </p:txBody>
      </p:sp>
      <p:sp>
        <p:nvSpPr>
          <p:cNvPr id="13" name="TextBox 12"/>
          <p:cNvSpPr txBox="1">
            <a:spLocks noRot="1" noChangeAspect="1" noMove="1" noResize="1" noEditPoints="1" noAdjustHandles="1" noChangeArrowheads="1" noChangeShapeType="1" noTextEdit="1"/>
          </p:cNvSpPr>
          <p:nvPr/>
        </p:nvSpPr>
        <p:spPr>
          <a:xfrm>
            <a:off x="482546" y="4941168"/>
            <a:ext cx="7848872" cy="1464312"/>
          </a:xfrm>
          <a:prstGeom prst="rect">
            <a:avLst/>
          </a:prstGeom>
          <a:blipFill rotWithShape="1">
            <a:blip r:embed="rId6"/>
            <a:stretch>
              <a:fillRect l="-1165" t="-3333" b="-2083"/>
            </a:stretch>
          </a:blipFill>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6" name="TextBox 5"/>
          <p:cNvSpPr txBox="1">
            <a:spLocks noRot="1" noChangeAspect="1" noMove="1" noResize="1" noEditPoints="1" noAdjustHandles="1" noChangeArrowheads="1" noChangeShapeType="1" noTextEdit="1"/>
          </p:cNvSpPr>
          <p:nvPr/>
        </p:nvSpPr>
        <p:spPr>
          <a:xfrm>
            <a:off x="395536" y="260648"/>
            <a:ext cx="8568952" cy="6713569"/>
          </a:xfrm>
          <a:prstGeom prst="rect">
            <a:avLst/>
          </a:prstGeom>
          <a:blipFill rotWithShape="1">
            <a:blip r:embed="rId3"/>
            <a:stretch>
              <a:fillRect l="-1138" t="-727" r="-142" b="-1181"/>
            </a:stretch>
          </a:blipFill>
        </p:spPr>
        <p:txBody>
          <a:bodyPr/>
          <a:lstStyle/>
          <a:p>
            <a:r>
              <a:rPr lang="he-IL">
                <a:noFill/>
              </a:rPr>
              <a:t> </a:t>
            </a:r>
          </a:p>
        </p:txBody>
      </p:sp>
      <p:cxnSp>
        <p:nvCxnSpPr>
          <p:cNvPr id="4" name="Straight Connector 3"/>
          <p:cNvCxnSpPr/>
          <p:nvPr/>
        </p:nvCxnSpPr>
        <p:spPr>
          <a:xfrm>
            <a:off x="0" y="14128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130272"/>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Randomized Rounding</a:t>
            </a:r>
            <a:endParaRPr lang="he-IL" u="sng" dirty="0">
              <a:solidFill>
                <a:schemeClr val="accent1">
                  <a:tint val="83000"/>
                  <a:satMod val="150000"/>
                </a:schemeClr>
              </a:solidFill>
            </a:endParaRPr>
          </a:p>
        </p:txBody>
      </p:sp>
      <p:sp>
        <p:nvSpPr>
          <p:cNvPr id="6" name="TextBox 5"/>
          <p:cNvSpPr txBox="1">
            <a:spLocks noRot="1" noChangeAspect="1" noMove="1" noResize="1" noEditPoints="1" noAdjustHandles="1" noChangeArrowheads="1" noChangeShapeType="1" noTextEdit="1"/>
          </p:cNvSpPr>
          <p:nvPr/>
        </p:nvSpPr>
        <p:spPr>
          <a:xfrm>
            <a:off x="539552" y="1052736"/>
            <a:ext cx="8280920" cy="1614994"/>
          </a:xfrm>
          <a:prstGeom prst="rect">
            <a:avLst/>
          </a:prstGeom>
          <a:blipFill rotWithShape="1">
            <a:blip r:embed="rId3"/>
            <a:stretch>
              <a:fillRect l="-1178" t="-35472" b="-2264"/>
            </a:stretch>
          </a:blipFill>
        </p:spPr>
        <p:txBody>
          <a:bodyPr/>
          <a:lstStyle/>
          <a:p>
            <a:r>
              <a:rPr lang="he-IL">
                <a:noFill/>
              </a:rPr>
              <a:t> </a:t>
            </a:r>
          </a:p>
        </p:txBody>
      </p:sp>
      <p:sp>
        <p:nvSpPr>
          <p:cNvPr id="11" name="TextBox 10"/>
          <p:cNvSpPr txBox="1">
            <a:spLocks noRot="1" noChangeAspect="1" noMove="1" noResize="1" noEditPoints="1" noAdjustHandles="1" noChangeArrowheads="1" noChangeShapeType="1" noTextEdit="1"/>
          </p:cNvSpPr>
          <p:nvPr/>
        </p:nvSpPr>
        <p:spPr>
          <a:xfrm>
            <a:off x="539552" y="2852936"/>
            <a:ext cx="8247466" cy="1759905"/>
          </a:xfrm>
          <a:prstGeom prst="rect">
            <a:avLst/>
          </a:prstGeom>
          <a:blipFill rotWithShape="1">
            <a:blip r:embed="rId4"/>
            <a:stretch>
              <a:fillRect l="-1183" t="-2768"/>
            </a:stretch>
          </a:blipFill>
        </p:spPr>
        <p:txBody>
          <a:bodyPr/>
          <a:lstStyle/>
          <a:p>
            <a:r>
              <a:rPr lang="he-IL">
                <a:noFill/>
              </a:rPr>
              <a:t> </a:t>
            </a:r>
          </a:p>
        </p:txBody>
      </p:sp>
      <p:sp>
        <p:nvSpPr>
          <p:cNvPr id="8" name="TextBox 7"/>
          <p:cNvSpPr txBox="1">
            <a:spLocks noRot="1" noChangeAspect="1" noMove="1" noResize="1" noEditPoints="1" noAdjustHandles="1" noChangeArrowheads="1" noChangeShapeType="1" noTextEdit="1"/>
          </p:cNvSpPr>
          <p:nvPr/>
        </p:nvSpPr>
        <p:spPr>
          <a:xfrm>
            <a:off x="539552" y="4612841"/>
            <a:ext cx="8136904" cy="2299797"/>
          </a:xfrm>
          <a:prstGeom prst="rect">
            <a:avLst/>
          </a:prstGeom>
          <a:blipFill rotWithShape="1">
            <a:blip r:embed="rId5"/>
            <a:stretch>
              <a:fillRect l="-1199" t="-2122" b="-5570"/>
            </a:stretch>
          </a:blipFill>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13744"/>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Set Cover</a:t>
            </a:r>
            <a:br>
              <a:rPr lang="en-US" u="sng" dirty="0" smtClean="0">
                <a:solidFill>
                  <a:schemeClr val="accent1">
                    <a:tint val="83000"/>
                    <a:satMod val="150000"/>
                  </a:schemeClr>
                </a:solidFill>
              </a:rPr>
            </a:br>
            <a:r>
              <a:rPr lang="en-US" u="sng" dirty="0" smtClean="0">
                <a:solidFill>
                  <a:schemeClr val="accent1">
                    <a:tint val="83000"/>
                    <a:satMod val="150000"/>
                  </a:schemeClr>
                </a:solidFill>
              </a:rPr>
              <a:t>(Randomized) Rounding</a:t>
            </a:r>
            <a:endParaRPr lang="he-IL" u="sng" dirty="0">
              <a:solidFill>
                <a:schemeClr val="accent1">
                  <a:tint val="83000"/>
                  <a:satMod val="150000"/>
                </a:schemeClr>
              </a:solidFill>
            </a:endParaRPr>
          </a:p>
        </p:txBody>
      </p:sp>
      <p:sp>
        <p:nvSpPr>
          <p:cNvPr id="6" name="TextBox 5"/>
          <p:cNvSpPr txBox="1">
            <a:spLocks noRot="1" noChangeAspect="1" noMove="1" noResize="1" noEditPoints="1" noAdjustHandles="1" noChangeArrowheads="1" noChangeShapeType="1" noTextEdit="1"/>
          </p:cNvSpPr>
          <p:nvPr/>
        </p:nvSpPr>
        <p:spPr>
          <a:xfrm>
            <a:off x="539552" y="3757096"/>
            <a:ext cx="8280920" cy="3046988"/>
          </a:xfrm>
          <a:prstGeom prst="rect">
            <a:avLst/>
          </a:prstGeom>
          <a:blipFill rotWithShape="1">
            <a:blip r:embed="rId3"/>
            <a:stretch>
              <a:fillRect l="-1178" t="-6600" b="-3600"/>
            </a:stretch>
          </a:blipFill>
        </p:spPr>
        <p:txBody>
          <a:bodyPr/>
          <a:lstStyle/>
          <a:p>
            <a:r>
              <a:rPr lang="he-IL">
                <a:noFill/>
              </a:rPr>
              <a:t> </a:t>
            </a:r>
          </a:p>
        </p:txBody>
      </p:sp>
      <p:cxnSp>
        <p:nvCxnSpPr>
          <p:cNvPr id="14" name="Straight Connector 13"/>
          <p:cNvCxnSpPr/>
          <p:nvPr/>
        </p:nvCxnSpPr>
        <p:spPr>
          <a:xfrm>
            <a:off x="0" y="36449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Rot="1" noChangeAspect="1" noMove="1" noResize="1" noEditPoints="1" noAdjustHandles="1" noChangeArrowheads="1" noChangeShapeType="1" noTextEdit="1"/>
          </p:cNvSpPr>
          <p:nvPr/>
        </p:nvSpPr>
        <p:spPr>
          <a:xfrm>
            <a:off x="827584" y="1412776"/>
            <a:ext cx="7848872" cy="2215991"/>
          </a:xfrm>
          <a:prstGeom prst="rect">
            <a:avLst/>
          </a:prstGeom>
          <a:blipFill rotWithShape="1">
            <a:blip r:embed="rId4"/>
            <a:stretch>
              <a:fillRect l="-1243" t="-1377" r="-1166" b="-5234"/>
            </a:stretch>
          </a:blipFill>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171400"/>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Randomized Rounding</a:t>
            </a:r>
            <a:endParaRPr lang="he-IL" u="sng" dirty="0">
              <a:solidFill>
                <a:schemeClr val="accent1">
                  <a:tint val="83000"/>
                  <a:satMod val="150000"/>
                </a:schemeClr>
              </a:solidFill>
            </a:endParaRPr>
          </a:p>
        </p:txBody>
      </p:sp>
      <p:sp>
        <p:nvSpPr>
          <p:cNvPr id="6" name="TextBox 5"/>
          <p:cNvSpPr txBox="1">
            <a:spLocks noRot="1" noChangeAspect="1" noMove="1" noResize="1" noEditPoints="1" noAdjustHandles="1" noChangeArrowheads="1" noChangeShapeType="1" noTextEdit="1"/>
          </p:cNvSpPr>
          <p:nvPr/>
        </p:nvSpPr>
        <p:spPr>
          <a:xfrm>
            <a:off x="539552" y="925342"/>
            <a:ext cx="7848872" cy="461665"/>
          </a:xfrm>
          <a:prstGeom prst="rect">
            <a:avLst/>
          </a:prstGeom>
          <a:blipFill rotWithShape="1">
            <a:blip r:embed="rId3"/>
            <a:stretch>
              <a:fillRect l="-1243" t="-123684" b="-192105"/>
            </a:stretch>
          </a:blipFill>
        </p:spPr>
        <p:txBody>
          <a:bodyPr/>
          <a:lstStyle/>
          <a:p>
            <a:r>
              <a:rPr lang="he-IL">
                <a:noFill/>
              </a:rPr>
              <a:t> </a:t>
            </a:r>
          </a:p>
        </p:txBody>
      </p:sp>
      <p:sp>
        <p:nvSpPr>
          <p:cNvPr id="11" name="TextBox 10"/>
          <p:cNvSpPr txBox="1">
            <a:spLocks noRot="1" noChangeAspect="1" noMove="1" noResize="1" noEditPoints="1" noAdjustHandles="1" noChangeArrowheads="1" noChangeShapeType="1" noTextEdit="1"/>
          </p:cNvSpPr>
          <p:nvPr/>
        </p:nvSpPr>
        <p:spPr>
          <a:xfrm>
            <a:off x="539552" y="1508758"/>
            <a:ext cx="7848872" cy="1200329"/>
          </a:xfrm>
          <a:prstGeom prst="rect">
            <a:avLst/>
          </a:prstGeom>
          <a:blipFill rotWithShape="1">
            <a:blip r:embed="rId4"/>
            <a:stretch>
              <a:fillRect l="-1243" t="-3553" b="-1015"/>
            </a:stretch>
          </a:blipFill>
        </p:spPr>
        <p:txBody>
          <a:bodyPr/>
          <a:lstStyle/>
          <a:p>
            <a:r>
              <a:rPr lang="he-IL">
                <a:noFill/>
              </a:rPr>
              <a:t> </a:t>
            </a:r>
          </a:p>
        </p:txBody>
      </p:sp>
      <p:sp>
        <p:nvSpPr>
          <p:cNvPr id="8" name="TextBox 7"/>
          <p:cNvSpPr txBox="1">
            <a:spLocks noRot="1" noChangeAspect="1" noMove="1" noResize="1" noEditPoints="1" noAdjustHandles="1" noChangeArrowheads="1" noChangeShapeType="1" noTextEdit="1"/>
          </p:cNvSpPr>
          <p:nvPr/>
        </p:nvSpPr>
        <p:spPr>
          <a:xfrm>
            <a:off x="539552" y="4460919"/>
            <a:ext cx="7848872" cy="1309846"/>
          </a:xfrm>
          <a:prstGeom prst="rect">
            <a:avLst/>
          </a:prstGeom>
          <a:blipFill rotWithShape="1">
            <a:blip r:embed="rId5"/>
            <a:stretch>
              <a:fillRect l="-1243" t="-3721" b="-9767"/>
            </a:stretch>
          </a:blipFill>
        </p:spPr>
        <p:txBody>
          <a:bodyPr/>
          <a:lstStyle/>
          <a:p>
            <a:r>
              <a:rPr lang="he-IL">
                <a:noFill/>
              </a:rPr>
              <a:t> </a:t>
            </a:r>
          </a:p>
        </p:txBody>
      </p:sp>
      <p:sp>
        <p:nvSpPr>
          <p:cNvPr id="9" name="Rectangle 8"/>
          <p:cNvSpPr>
            <a:spLocks noRot="1" noChangeAspect="1" noMove="1" noResize="1" noEditPoints="1" noAdjustHandles="1" noChangeArrowheads="1" noChangeShapeType="1" noTextEdit="1"/>
          </p:cNvSpPr>
          <p:nvPr/>
        </p:nvSpPr>
        <p:spPr>
          <a:xfrm>
            <a:off x="544301" y="2948751"/>
            <a:ext cx="7848872" cy="1200329"/>
          </a:xfrm>
          <a:prstGeom prst="rect">
            <a:avLst/>
          </a:prstGeom>
          <a:blipFill rotWithShape="1">
            <a:blip r:embed="rId6"/>
            <a:stretch>
              <a:fillRect l="-1165" t="-4061" b="-10660"/>
            </a:stretch>
          </a:blipFill>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13744"/>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Set Cover</a:t>
            </a:r>
            <a:br>
              <a:rPr lang="en-US" u="sng" dirty="0" smtClean="0">
                <a:solidFill>
                  <a:schemeClr val="accent1">
                    <a:tint val="83000"/>
                    <a:satMod val="150000"/>
                  </a:schemeClr>
                </a:solidFill>
              </a:rPr>
            </a:br>
            <a:r>
              <a:rPr lang="en-US" u="sng" dirty="0" smtClean="0">
                <a:solidFill>
                  <a:schemeClr val="accent1">
                    <a:tint val="83000"/>
                    <a:satMod val="150000"/>
                  </a:schemeClr>
                </a:solidFill>
              </a:rPr>
              <a:t>(Randomized) Rounding</a:t>
            </a:r>
            <a:endParaRPr lang="he-IL" u="sng" dirty="0">
              <a:solidFill>
                <a:schemeClr val="accent1">
                  <a:tint val="83000"/>
                  <a:satMod val="150000"/>
                </a:schemeClr>
              </a:solidFill>
            </a:endParaRPr>
          </a:p>
        </p:txBody>
      </p:sp>
      <p:sp>
        <p:nvSpPr>
          <p:cNvPr id="6" name="TextBox 5"/>
          <p:cNvSpPr txBox="1">
            <a:spLocks noRot="1" noChangeAspect="1" noMove="1" noResize="1" noEditPoints="1" noAdjustHandles="1" noChangeArrowheads="1" noChangeShapeType="1" noTextEdit="1"/>
          </p:cNvSpPr>
          <p:nvPr/>
        </p:nvSpPr>
        <p:spPr>
          <a:xfrm>
            <a:off x="539552" y="3757096"/>
            <a:ext cx="8280920" cy="3046988"/>
          </a:xfrm>
          <a:prstGeom prst="rect">
            <a:avLst/>
          </a:prstGeom>
          <a:blipFill rotWithShape="1">
            <a:blip r:embed="rId3"/>
            <a:stretch>
              <a:fillRect l="-1178" t="-6600" b="-3600"/>
            </a:stretch>
          </a:blipFill>
        </p:spPr>
        <p:txBody>
          <a:bodyPr/>
          <a:lstStyle/>
          <a:p>
            <a:r>
              <a:rPr lang="he-IL">
                <a:noFill/>
              </a:rPr>
              <a:t> </a:t>
            </a:r>
          </a:p>
        </p:txBody>
      </p:sp>
      <p:cxnSp>
        <p:nvCxnSpPr>
          <p:cNvPr id="14" name="Straight Connector 13"/>
          <p:cNvCxnSpPr/>
          <p:nvPr/>
        </p:nvCxnSpPr>
        <p:spPr>
          <a:xfrm>
            <a:off x="0" y="36449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Rot="1" noChangeAspect="1" noMove="1" noResize="1" noEditPoints="1" noAdjustHandles="1" noChangeArrowheads="1" noChangeShapeType="1" noTextEdit="1"/>
          </p:cNvSpPr>
          <p:nvPr/>
        </p:nvSpPr>
        <p:spPr>
          <a:xfrm>
            <a:off x="827584" y="1412776"/>
            <a:ext cx="7848872" cy="2215991"/>
          </a:xfrm>
          <a:prstGeom prst="rect">
            <a:avLst/>
          </a:prstGeom>
          <a:blipFill rotWithShape="1">
            <a:blip r:embed="rId4"/>
            <a:stretch>
              <a:fillRect l="-1243" t="-1377" r="-1166" b="-5234"/>
            </a:stretch>
          </a:blipFill>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marL="484632" indent="0" fontAlgn="auto">
              <a:spcAft>
                <a:spcPts val="0"/>
              </a:spcAft>
              <a:defRPr/>
            </a:pPr>
            <a:r>
              <a:rPr lang="en-US" u="sng" dirty="0" smtClean="0">
                <a:solidFill>
                  <a:schemeClr val="accent1">
                    <a:tint val="83000"/>
                    <a:satMod val="150000"/>
                  </a:schemeClr>
                </a:solidFill>
              </a:rPr>
              <a:t>Talk Outline</a:t>
            </a:r>
            <a:endParaRPr lang="he-IL" u="sng" dirty="0">
              <a:solidFill>
                <a:schemeClr val="accent1">
                  <a:tint val="83000"/>
                  <a:satMod val="150000"/>
                </a:schemeClr>
              </a:solidFill>
            </a:endParaRPr>
          </a:p>
        </p:txBody>
      </p:sp>
      <p:sp>
        <p:nvSpPr>
          <p:cNvPr id="66563" name="TextBox 2"/>
          <p:cNvSpPr txBox="1">
            <a:spLocks noChangeArrowheads="1"/>
          </p:cNvSpPr>
          <p:nvPr/>
        </p:nvSpPr>
        <p:spPr bwMode="auto">
          <a:xfrm>
            <a:off x="684213" y="1773238"/>
            <a:ext cx="828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800100" indent="-34290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buFont typeface="Arial" charset="0"/>
              <a:buChar char="•"/>
            </a:pPr>
            <a:r>
              <a:rPr lang="en-US" altLang="en-US" sz="2400">
                <a:solidFill>
                  <a:srgbClr val="F6640A"/>
                </a:solidFill>
              </a:rPr>
              <a:t> </a:t>
            </a:r>
            <a:r>
              <a:rPr lang="en-US" altLang="en-US" sz="2400" u="sng">
                <a:solidFill>
                  <a:srgbClr val="F6640A"/>
                </a:solidFill>
              </a:rPr>
              <a:t>Introduction to Linear Programming</a:t>
            </a:r>
          </a:p>
          <a:p>
            <a:pPr lvl="1" algn="l" rtl="0">
              <a:buFont typeface="Century Gothic" charset="0"/>
              <a:buAutoNum type="arabicPeriod"/>
            </a:pPr>
            <a:r>
              <a:rPr lang="en-US" altLang="en-US" sz="2400">
                <a:solidFill>
                  <a:srgbClr val="F6640A"/>
                </a:solidFill>
              </a:rPr>
              <a:t>Problem Definition and Terminology</a:t>
            </a:r>
          </a:p>
          <a:p>
            <a:pPr lvl="1" algn="l" rtl="0">
              <a:buFont typeface="Century Gothic" charset="0"/>
              <a:buAutoNum type="arabicPeriod"/>
            </a:pPr>
            <a:r>
              <a:rPr lang="en-US" altLang="en-US" sz="2400">
                <a:solidFill>
                  <a:srgbClr val="F6640A"/>
                </a:solidFill>
              </a:rPr>
              <a:t>Geometric Interpretation</a:t>
            </a:r>
          </a:p>
          <a:p>
            <a:pPr lvl="1" algn="l" rtl="0">
              <a:buFont typeface="Century Gothic" charset="0"/>
              <a:buAutoNum type="arabicPeriod"/>
            </a:pPr>
            <a:r>
              <a:rPr lang="en-US" altLang="en-US" sz="2400">
                <a:solidFill>
                  <a:srgbClr val="F6640A"/>
                </a:solidFill>
              </a:rPr>
              <a:t>More Motivating Examples</a:t>
            </a:r>
          </a:p>
          <a:p>
            <a:pPr lvl="1" algn="l" rtl="0">
              <a:buFont typeface="Century Gothic" charset="0"/>
              <a:buAutoNum type="arabicPeriod"/>
            </a:pPr>
            <a:r>
              <a:rPr lang="en-US" altLang="en-US" sz="2400">
                <a:solidFill>
                  <a:srgbClr val="F6640A"/>
                </a:solidFill>
              </a:rPr>
              <a:t>Duality</a:t>
            </a:r>
          </a:p>
          <a:p>
            <a:pPr algn="l" rtl="0"/>
            <a:endParaRPr lang="en-US" altLang="en-US" sz="2400">
              <a:solidFill>
                <a:srgbClr val="F6640A"/>
              </a:solidFill>
            </a:endParaRPr>
          </a:p>
          <a:p>
            <a:pPr algn="l" rtl="0">
              <a:buFont typeface="Arial" charset="0"/>
              <a:buChar char="•"/>
            </a:pPr>
            <a:r>
              <a:rPr lang="en-US" altLang="en-US" sz="2400">
                <a:solidFill>
                  <a:srgbClr val="F6640A"/>
                </a:solidFill>
              </a:rPr>
              <a:t> </a:t>
            </a:r>
            <a:r>
              <a:rPr lang="en-US" altLang="en-US" sz="2400" u="sng">
                <a:solidFill>
                  <a:srgbClr val="F6640A"/>
                </a:solidFill>
              </a:rPr>
              <a:t>Integer Linear Programming</a:t>
            </a:r>
          </a:p>
          <a:p>
            <a:pPr algn="l" rtl="0">
              <a:buFont typeface="Arial" charset="0"/>
              <a:buChar char="•"/>
            </a:pPr>
            <a:endParaRPr lang="en-US" altLang="en-US" sz="2400">
              <a:solidFill>
                <a:srgbClr val="F6640A"/>
              </a:solidFill>
            </a:endParaRPr>
          </a:p>
          <a:p>
            <a:pPr algn="l" rtl="0">
              <a:buFont typeface="Arial" charset="0"/>
              <a:buChar char="•"/>
            </a:pPr>
            <a:r>
              <a:rPr lang="en-US" altLang="en-US" sz="2400">
                <a:solidFill>
                  <a:srgbClr val="F6640A"/>
                </a:solidFill>
              </a:rPr>
              <a:t> </a:t>
            </a:r>
            <a:r>
              <a:rPr lang="en-US" altLang="en-US" sz="2400" u="sng">
                <a:solidFill>
                  <a:srgbClr val="F6640A"/>
                </a:solidFill>
              </a:rPr>
              <a:t>Rounding Fractional LP in Approximation Algorithms :</a:t>
            </a:r>
          </a:p>
          <a:p>
            <a:pPr lvl="1" algn="l" rtl="0">
              <a:buFont typeface="Century Gothic" charset="0"/>
              <a:buAutoNum type="arabicPeriod"/>
            </a:pPr>
            <a:r>
              <a:rPr lang="en-US" altLang="en-US" sz="2400">
                <a:solidFill>
                  <a:srgbClr val="F6640A"/>
                </a:solidFill>
              </a:rPr>
              <a:t>Rounding to approximate Set Cover</a:t>
            </a:r>
          </a:p>
          <a:p>
            <a:pPr lvl="1" algn="l" rtl="0">
              <a:buFont typeface="Century Gothic" charset="0"/>
              <a:buAutoNum type="arabicPeriod"/>
            </a:pPr>
            <a:r>
              <a:rPr lang="en-US" altLang="en-US" sz="2400">
                <a:solidFill>
                  <a:srgbClr val="F6640A"/>
                </a:solidFill>
              </a:rPr>
              <a:t>Randomized Rounding to approximate Set Cover </a:t>
            </a:r>
            <a:endParaRPr lang="he-IL" altLang="en-US" sz="2400">
              <a:solidFill>
                <a:srgbClr val="F6640A"/>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29600" cy="1399032"/>
          </a:xfrm>
        </p:spPr>
        <p:txBody>
          <a:bodyPr/>
          <a:lstStyle/>
          <a:p>
            <a:pPr marL="484632" indent="0" algn="ctr" fontAlgn="auto">
              <a:spcAft>
                <a:spcPts val="0"/>
              </a:spcAft>
              <a:defRPr/>
            </a:pPr>
            <a:r>
              <a:rPr lang="en-US" u="sng" dirty="0" smtClean="0">
                <a:solidFill>
                  <a:schemeClr val="accent1">
                    <a:tint val="83000"/>
                    <a:satMod val="150000"/>
                  </a:schemeClr>
                </a:solidFill>
              </a:rPr>
              <a:t>Questions?</a:t>
            </a:r>
            <a:endParaRPr lang="he-IL" u="sng" dirty="0">
              <a:solidFill>
                <a:schemeClr val="accent1">
                  <a:tint val="83000"/>
                  <a:satMod val="150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29600" cy="1399032"/>
          </a:xfrm>
        </p:spPr>
        <p:txBody>
          <a:bodyPr/>
          <a:lstStyle/>
          <a:p>
            <a:pPr marL="484632" indent="0" algn="ctr" fontAlgn="auto">
              <a:spcAft>
                <a:spcPts val="0"/>
              </a:spcAft>
              <a:defRPr/>
            </a:pPr>
            <a:r>
              <a:rPr lang="en-US" u="sng" dirty="0" smtClean="0">
                <a:solidFill>
                  <a:schemeClr val="accent1">
                    <a:tint val="83000"/>
                    <a:satMod val="150000"/>
                  </a:schemeClr>
                </a:solidFill>
              </a:rPr>
              <a:t>Thank You.</a:t>
            </a:r>
            <a:endParaRPr lang="he-IL" u="sng" dirty="0">
              <a:solidFill>
                <a:schemeClr val="accent1">
                  <a:tint val="83000"/>
                  <a:satMod val="1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dirty="0" smtClean="0">
                <a:solidFill>
                  <a:schemeClr val="accent1">
                    <a:tint val="83000"/>
                    <a:satMod val="150000"/>
                  </a:schemeClr>
                </a:solidFill>
              </a:rPr>
              <a:t>Introduction: </a:t>
            </a:r>
            <a:br>
              <a:rPr lang="en-US" dirty="0" smtClean="0">
                <a:solidFill>
                  <a:schemeClr val="accent1">
                    <a:tint val="83000"/>
                    <a:satMod val="150000"/>
                  </a:schemeClr>
                </a:solidFill>
              </a:rPr>
            </a:br>
            <a:r>
              <a:rPr lang="en-US" u="sng" dirty="0" smtClean="0">
                <a:solidFill>
                  <a:schemeClr val="accent1">
                    <a:tint val="83000"/>
                    <a:satMod val="150000"/>
                  </a:schemeClr>
                </a:solidFill>
              </a:rPr>
              <a:t>What is the Problem?</a:t>
            </a:r>
            <a:endParaRPr lang="he-IL" u="sng" dirty="0">
              <a:solidFill>
                <a:schemeClr val="accent1">
                  <a:tint val="83000"/>
                  <a:satMod val="150000"/>
                </a:schemeClr>
              </a:solidFill>
            </a:endParaRPr>
          </a:p>
        </p:txBody>
      </p:sp>
      <p:grpSp>
        <p:nvGrpSpPr>
          <p:cNvPr id="19" name="Group 18"/>
          <p:cNvGrpSpPr>
            <a:grpSpLocks/>
          </p:cNvGrpSpPr>
          <p:nvPr/>
        </p:nvGrpSpPr>
        <p:grpSpPr bwMode="auto">
          <a:xfrm>
            <a:off x="900113" y="1628775"/>
            <a:ext cx="7480300" cy="1079500"/>
            <a:chOff x="899592" y="3429000"/>
            <a:chExt cx="7481440" cy="1080120"/>
          </a:xfrm>
        </p:grpSpPr>
        <p:graphicFrame>
          <p:nvGraphicFramePr>
            <p:cNvPr id="14347" name="Object 2"/>
            <p:cNvGraphicFramePr>
              <a:graphicFrameLocks noChangeAspect="1"/>
            </p:cNvGraphicFramePr>
            <p:nvPr/>
          </p:nvGraphicFramePr>
          <p:xfrm>
            <a:off x="7164288" y="3429000"/>
            <a:ext cx="1216744" cy="1080120"/>
          </p:xfrm>
          <a:graphic>
            <a:graphicData uri="http://schemas.openxmlformats.org/presentationml/2006/ole">
              <mc:AlternateContent xmlns:mc="http://schemas.openxmlformats.org/markup-compatibility/2006">
                <mc:Choice xmlns:v="urn:schemas-microsoft-com:vml" Requires="v">
                  <p:oleObj spid="_x0000_s14349" name="משוואה" r:id="rId4" imgW="444307" imgH="431613" progId="Equation.3">
                    <p:embed/>
                  </p:oleObj>
                </mc:Choice>
                <mc:Fallback>
                  <p:oleObj name="משוואה" r:id="rId4" imgW="444307" imgH="431613"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3429000"/>
                          <a:ext cx="1216744"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a:spLocks noRot="1" noChangeAspect="1" noMove="1" noResize="1" noEditPoints="1" noAdjustHandles="1" noChangeArrowheads="1" noChangeShapeType="1" noTextEdit="1"/>
            </p:cNvSpPr>
            <p:nvPr/>
          </p:nvSpPr>
          <p:spPr>
            <a:xfrm>
              <a:off x="899592" y="3717032"/>
              <a:ext cx="7344816" cy="461665"/>
            </a:xfrm>
            <a:prstGeom prst="rect">
              <a:avLst/>
            </a:prstGeom>
            <a:blipFill rotWithShape="1">
              <a:blip r:embed="rId6"/>
              <a:stretch>
                <a:fillRect l="-1329" t="-11842" b="-28947"/>
              </a:stretch>
            </a:blipFill>
          </p:spPr>
          <p:txBody>
            <a:bodyPr/>
            <a:lstStyle/>
            <a:p>
              <a:r>
                <a:rPr lang="he-IL">
                  <a:noFill/>
                </a:rPr>
                <a:t> </a:t>
              </a:r>
            </a:p>
          </p:txBody>
        </p:sp>
      </p:grpSp>
      <p:grpSp>
        <p:nvGrpSpPr>
          <p:cNvPr id="20" name="Group 19"/>
          <p:cNvGrpSpPr>
            <a:grpSpLocks/>
          </p:cNvGrpSpPr>
          <p:nvPr/>
        </p:nvGrpSpPr>
        <p:grpSpPr bwMode="auto">
          <a:xfrm>
            <a:off x="917575" y="2420938"/>
            <a:ext cx="5459413" cy="1441450"/>
            <a:chOff x="909303" y="4437112"/>
            <a:chExt cx="5120068" cy="1441698"/>
          </a:xfrm>
        </p:grpSpPr>
        <p:graphicFrame>
          <p:nvGraphicFramePr>
            <p:cNvPr id="14345" name="Object 2"/>
            <p:cNvGraphicFramePr>
              <a:graphicFrameLocks noChangeAspect="1"/>
            </p:cNvGraphicFramePr>
            <p:nvPr/>
          </p:nvGraphicFramePr>
          <p:xfrm>
            <a:off x="1597025" y="4852610"/>
            <a:ext cx="4432346" cy="1026200"/>
          </p:xfrm>
          <a:graphic>
            <a:graphicData uri="http://schemas.openxmlformats.org/presentationml/2006/ole">
              <mc:AlternateContent xmlns:mc="http://schemas.openxmlformats.org/markup-compatibility/2006">
                <mc:Choice xmlns:v="urn:schemas-microsoft-com:vml" Requires="v">
                  <p:oleObj spid="_x0000_s14350" name="משוואה" r:id="rId7" imgW="1752600" imgH="431800" progId="Equation.3">
                    <p:embed/>
                  </p:oleObj>
                </mc:Choice>
                <mc:Fallback>
                  <p:oleObj name="משוואה" r:id="rId7" imgW="1752600" imgH="4318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7025" y="4852610"/>
                          <a:ext cx="4432346" cy="10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6" name="Rectangle 17"/>
            <p:cNvSpPr>
              <a:spLocks noChangeArrowheads="1"/>
            </p:cNvSpPr>
            <p:nvPr/>
          </p:nvSpPr>
          <p:spPr bwMode="auto">
            <a:xfrm>
              <a:off x="909303" y="4437112"/>
              <a:ext cx="50144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r>
                <a:rPr lang="en-US" altLang="en-US" sz="2400"/>
                <a:t>subject to constraints of the form:</a:t>
              </a:r>
              <a:endParaRPr lang="he-IL" altLang="en-US" sz="2400"/>
            </a:p>
          </p:txBody>
        </p:sp>
      </p:grpSp>
      <p:sp>
        <p:nvSpPr>
          <p:cNvPr id="16" name="Rectangle 15"/>
          <p:cNvSpPr/>
          <p:nvPr/>
        </p:nvSpPr>
        <p:spPr>
          <a:xfrm>
            <a:off x="971600" y="4509120"/>
            <a:ext cx="7488832" cy="830997"/>
          </a:xfrm>
          <a:prstGeom prst="rect">
            <a:avLst/>
          </a:prstGeom>
        </p:spPr>
        <p:txBody>
          <a:bodyPr>
            <a:spAutoFit/>
          </a:bodyPr>
          <a:lstStyle/>
          <a:p>
            <a:pPr algn="l" rtl="0" fontAlgn="auto">
              <a:spcBef>
                <a:spcPts val="0"/>
              </a:spcBef>
              <a:spcAft>
                <a:spcPts val="0"/>
              </a:spcAft>
              <a:defRPr/>
            </a:pPr>
            <a:r>
              <a:rPr lang="en-US" sz="2400" dirty="0">
                <a:latin typeface="+mn-lt"/>
                <a:cs typeface="+mn-cs"/>
              </a:rPr>
              <a:t>The above is an LP in </a:t>
            </a:r>
            <a:r>
              <a:rPr lang="en-US" sz="2400" u="sng"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n-lt"/>
                <a:cs typeface="+mn-cs"/>
              </a:rPr>
              <a:t>Canonical Form</a:t>
            </a:r>
            <a:r>
              <a:rPr lang="en-US" sz="2400" dirty="0">
                <a:latin typeface="+mn-lt"/>
                <a:cs typeface="+mn-cs"/>
              </a:rPr>
              <a:t>. It can be written succinctly as:</a:t>
            </a:r>
            <a:endParaRPr lang="he-IL" sz="2400" u="sng" dirty="0">
              <a:latin typeface="+mn-lt"/>
              <a:cs typeface="+mn-cs"/>
            </a:endParaRPr>
          </a:p>
        </p:txBody>
      </p:sp>
      <p:graphicFrame>
        <p:nvGraphicFramePr>
          <p:cNvPr id="4" name="Object 3"/>
          <p:cNvGraphicFramePr>
            <a:graphicFrameLocks noChangeAspect="1"/>
          </p:cNvGraphicFramePr>
          <p:nvPr/>
        </p:nvGraphicFramePr>
        <p:xfrm>
          <a:off x="5095875" y="5084763"/>
          <a:ext cx="1544638" cy="590550"/>
        </p:xfrm>
        <a:graphic>
          <a:graphicData uri="http://schemas.openxmlformats.org/presentationml/2006/ole">
            <mc:AlternateContent xmlns:mc="http://schemas.openxmlformats.org/markup-compatibility/2006">
              <mc:Choice xmlns:v="urn:schemas-microsoft-com:vml" Requires="v">
                <p:oleObj spid="_x0000_s14351" name="משוואה" r:id="rId9" imgW="533169" imgH="203112" progId="Equation.3">
                  <p:embed/>
                </p:oleObj>
              </mc:Choice>
              <mc:Fallback>
                <p:oleObj name="משוואה" r:id="rId9" imgW="533169" imgH="203112"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5875" y="5084763"/>
                        <a:ext cx="15446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4140200" y="5721350"/>
          <a:ext cx="3540125" cy="515938"/>
        </p:xfrm>
        <a:graphic>
          <a:graphicData uri="http://schemas.openxmlformats.org/presentationml/2006/ole">
            <mc:AlternateContent xmlns:mc="http://schemas.openxmlformats.org/markup-compatibility/2006">
              <mc:Choice xmlns:v="urn:schemas-microsoft-com:vml" Requires="v">
                <p:oleObj spid="_x0000_s14352" name="משוואה" r:id="rId11" imgW="1218960" imgH="177480" progId="Equation.3">
                  <p:embed/>
                </p:oleObj>
              </mc:Choice>
              <mc:Fallback>
                <p:oleObj name="משוואה" r:id="rId11" imgW="1218960" imgH="177480"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0200" y="5721350"/>
                        <a:ext cx="35401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2"/>
          <p:cNvGraphicFramePr>
            <a:graphicFrameLocks noChangeAspect="1"/>
          </p:cNvGraphicFramePr>
          <p:nvPr/>
        </p:nvGraphicFramePr>
        <p:xfrm>
          <a:off x="2705100" y="3716338"/>
          <a:ext cx="3595688" cy="544512"/>
        </p:xfrm>
        <a:graphic>
          <a:graphicData uri="http://schemas.openxmlformats.org/presentationml/2006/ole">
            <mc:AlternateContent xmlns:mc="http://schemas.openxmlformats.org/markup-compatibility/2006">
              <mc:Choice xmlns:v="urn:schemas-microsoft-com:vml" Requires="v">
                <p:oleObj spid="_x0000_s14353" name="משוואה" r:id="rId13" imgW="1333440" imgH="228600" progId="Equation.3">
                  <p:embed/>
                </p:oleObj>
              </mc:Choice>
              <mc:Fallback>
                <p:oleObj name="משוואה" r:id="rId13" imgW="1333440" imgH="228600" progId="Equation.3">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5100" y="3716338"/>
                        <a:ext cx="3595688"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399032"/>
          </a:xfrm>
        </p:spPr>
        <p:txBody>
          <a:bodyPr/>
          <a:lstStyle/>
          <a:p>
            <a:pPr marL="484632" indent="0" fontAlgn="auto">
              <a:spcAft>
                <a:spcPts val="0"/>
              </a:spcAft>
              <a:defRPr/>
            </a:pPr>
            <a:r>
              <a:rPr lang="en-US" u="sng" dirty="0" smtClean="0">
                <a:solidFill>
                  <a:schemeClr val="accent1">
                    <a:tint val="83000"/>
                    <a:satMod val="150000"/>
                  </a:schemeClr>
                </a:solidFill>
              </a:rPr>
              <a:t>Bibliography:</a:t>
            </a:r>
            <a:endParaRPr lang="he-IL" u="sng" dirty="0">
              <a:solidFill>
                <a:schemeClr val="accent1">
                  <a:tint val="83000"/>
                  <a:satMod val="150000"/>
                </a:schemeClr>
              </a:solidFill>
            </a:endParaRPr>
          </a:p>
        </p:txBody>
      </p:sp>
      <p:sp>
        <p:nvSpPr>
          <p:cNvPr id="69635" name="TextBox 2"/>
          <p:cNvSpPr txBox="1">
            <a:spLocks noChangeArrowheads="1"/>
          </p:cNvSpPr>
          <p:nvPr/>
        </p:nvSpPr>
        <p:spPr bwMode="auto">
          <a:xfrm>
            <a:off x="684213" y="1268413"/>
            <a:ext cx="7920037"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buFont typeface="Century Gothic" charset="0"/>
              <a:buAutoNum type="arabicParenR"/>
            </a:pPr>
            <a:r>
              <a:rPr lang="en-US" altLang="en-US"/>
              <a:t>Chvátal, V. (1983). </a:t>
            </a:r>
            <a:r>
              <a:rPr lang="en-US" altLang="en-US" i="1"/>
              <a:t>Linear Programming</a:t>
            </a:r>
            <a:r>
              <a:rPr lang="en-US" altLang="en-US"/>
              <a:t>. W.H. Freeman. </a:t>
            </a:r>
          </a:p>
          <a:p>
            <a:pPr algn="l" rtl="0">
              <a:buFont typeface="Century Gothic" charset="0"/>
              <a:buAutoNum type="arabicParenR"/>
            </a:pPr>
            <a:endParaRPr lang="en-US" altLang="en-US"/>
          </a:p>
          <a:p>
            <a:pPr algn="l" rtl="0">
              <a:buFont typeface="Century Gothic" charset="0"/>
              <a:buAutoNum type="arabicParenR"/>
            </a:pPr>
            <a:r>
              <a:rPr lang="en-US" altLang="en-US"/>
              <a:t>Cormen, Thomas H.; Leiserson, Charles E.; Rivest, Ronald L.; Stein, Clifford (2009). </a:t>
            </a:r>
            <a:r>
              <a:rPr lang="en-US" altLang="en-US" i="1"/>
              <a:t>Introduction to Algorithms</a:t>
            </a:r>
            <a:r>
              <a:rPr lang="en-US" altLang="en-US"/>
              <a:t> (3rd ed.). MIT Press. </a:t>
            </a:r>
          </a:p>
          <a:p>
            <a:pPr algn="l" rtl="0">
              <a:buFont typeface="Century Gothic" charset="0"/>
              <a:buAutoNum type="arabicParenR"/>
            </a:pPr>
            <a:endParaRPr lang="en-US" altLang="en-US"/>
          </a:p>
          <a:p>
            <a:pPr algn="l" rtl="0">
              <a:buFont typeface="Century Gothic" charset="0"/>
              <a:buAutoNum type="arabicParenR"/>
            </a:pPr>
            <a:r>
              <a:rPr lang="en-US" altLang="en-US"/>
              <a:t>Dantzig, George B. and Thapa, Mukund N. (1997) </a:t>
            </a:r>
            <a:r>
              <a:rPr lang="en-US" altLang="en-US" i="1"/>
              <a:t>Linear Programming 1: Introduction</a:t>
            </a:r>
            <a:r>
              <a:rPr lang="en-US" altLang="en-US"/>
              <a:t>. Springer-Verlag. </a:t>
            </a:r>
          </a:p>
          <a:p>
            <a:pPr algn="l" rtl="0">
              <a:buFont typeface="Century Gothic" charset="0"/>
              <a:buAutoNum type="arabicParenR"/>
            </a:pPr>
            <a:endParaRPr lang="en-US" altLang="en-US"/>
          </a:p>
          <a:p>
            <a:pPr algn="l" rtl="0">
              <a:buFont typeface="Century Gothic" charset="0"/>
              <a:buAutoNum type="arabicParenR"/>
            </a:pPr>
            <a:r>
              <a:rPr lang="en-US" altLang="en-US"/>
              <a:t>Dantzig, George B. and Thapa, Mukund N. (2003). </a:t>
            </a:r>
            <a:r>
              <a:rPr lang="en-US" altLang="en-US" i="1"/>
              <a:t>Linear Programming 2: Theory and Extensions</a:t>
            </a:r>
            <a:r>
              <a:rPr lang="en-US" altLang="en-US"/>
              <a:t>. Springer-Verlag. </a:t>
            </a:r>
          </a:p>
          <a:p>
            <a:pPr algn="l" rtl="0">
              <a:buFont typeface="Century Gothic" charset="0"/>
              <a:buAutoNum type="arabicParenR"/>
            </a:pPr>
            <a:endParaRPr lang="en-US" altLang="en-US"/>
          </a:p>
          <a:p>
            <a:pPr algn="l" rtl="0">
              <a:buFont typeface="Century Gothic" charset="0"/>
              <a:buAutoNum type="arabicParenR"/>
            </a:pPr>
            <a:r>
              <a:rPr lang="en-US" altLang="en-US"/>
              <a:t>Dantzig, George B.(1963). </a:t>
            </a:r>
            <a:r>
              <a:rPr lang="en-US" altLang="en-US" i="1"/>
              <a:t>Linear programming and extensions. </a:t>
            </a:r>
            <a:r>
              <a:rPr lang="en-US" altLang="en-US"/>
              <a:t>Princeton Univ Press and the RAND Corporation.</a:t>
            </a:r>
          </a:p>
          <a:p>
            <a:pPr algn="l" rtl="0">
              <a:buFont typeface="Century Gothic" charset="0"/>
              <a:buAutoNum type="arabicParenR"/>
            </a:pPr>
            <a:endParaRPr lang="en-US" altLang="en-US"/>
          </a:p>
          <a:p>
            <a:pPr algn="l" rtl="0">
              <a:buFont typeface="Century Gothic" charset="0"/>
              <a:buAutoNum type="arabicParenR"/>
            </a:pPr>
            <a:r>
              <a:rPr lang="en-US" altLang="en-US"/>
              <a:t>Schrijver, Alexander (1998). </a:t>
            </a:r>
            <a:r>
              <a:rPr lang="en-US" altLang="en-US" i="1"/>
              <a:t>Theory of Linear and Integer Programming</a:t>
            </a:r>
            <a:r>
              <a:rPr lang="en-US" altLang="en-US"/>
              <a:t>. John Wiley and Sons.</a:t>
            </a:r>
          </a:p>
          <a:p>
            <a:pPr algn="l" rtl="0">
              <a:buFont typeface="Century Gothic" charset="0"/>
              <a:buAutoNum type="arabicParenR"/>
            </a:pPr>
            <a:endParaRPr lang="en-US" altLang="en-US"/>
          </a:p>
          <a:p>
            <a:pPr algn="l" rtl="0">
              <a:buFont typeface="Century Gothic" charset="0"/>
              <a:buAutoNum type="arabicParenR"/>
            </a:pPr>
            <a:r>
              <a:rPr lang="en-US" altLang="en-US"/>
              <a:t>Vazirani, Vijay V. (2001) </a:t>
            </a:r>
            <a:r>
              <a:rPr lang="en-US" altLang="en-US" i="1"/>
              <a:t>Approximation Algorithms</a:t>
            </a:r>
            <a:r>
              <a:rPr lang="en-US" altLang="en-US"/>
              <a:t>. Springer-Verlag. </a:t>
            </a:r>
          </a:p>
          <a:p>
            <a:pPr algn="l" rtl="0"/>
            <a:endParaRPr lang="en-US" altLang="en-US"/>
          </a:p>
          <a:p>
            <a:pPr algn="l" rtl="0"/>
            <a:endParaRPr lang="en-US" altLang="en-US"/>
          </a:p>
          <a:p>
            <a:pPr algn="l" rtl="0">
              <a:buFont typeface="Century Gothic" charset="0"/>
              <a:buAutoNum type="arabicPeriod"/>
            </a:pPr>
            <a:endParaRPr lang="he-IL" alt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dirty="0" smtClean="0">
                <a:solidFill>
                  <a:schemeClr val="accent1">
                    <a:tint val="83000"/>
                    <a:satMod val="150000"/>
                  </a:schemeClr>
                </a:solidFill>
              </a:rPr>
              <a:t>Introduction: </a:t>
            </a:r>
            <a:br>
              <a:rPr lang="en-US" dirty="0" smtClean="0">
                <a:solidFill>
                  <a:schemeClr val="accent1">
                    <a:tint val="83000"/>
                    <a:satMod val="150000"/>
                  </a:schemeClr>
                </a:solidFill>
              </a:rPr>
            </a:br>
            <a:r>
              <a:rPr lang="en-US" u="sng" dirty="0" smtClean="0">
                <a:solidFill>
                  <a:schemeClr val="accent1">
                    <a:tint val="83000"/>
                    <a:satMod val="150000"/>
                  </a:schemeClr>
                </a:solidFill>
              </a:rPr>
              <a:t>What is the Problem?</a:t>
            </a:r>
            <a:endParaRPr lang="he-IL" u="sng" dirty="0">
              <a:solidFill>
                <a:schemeClr val="accent1">
                  <a:tint val="83000"/>
                  <a:satMod val="150000"/>
                </a:schemeClr>
              </a:solidFill>
            </a:endParaRPr>
          </a:p>
        </p:txBody>
      </p:sp>
      <p:sp>
        <p:nvSpPr>
          <p:cNvPr id="11" name="TextBox 10"/>
          <p:cNvSpPr txBox="1">
            <a:spLocks noRot="1" noChangeAspect="1" noMove="1" noResize="1" noEditPoints="1" noAdjustHandles="1" noChangeArrowheads="1" noChangeShapeType="1" noTextEdit="1"/>
          </p:cNvSpPr>
          <p:nvPr/>
        </p:nvSpPr>
        <p:spPr>
          <a:xfrm>
            <a:off x="899592" y="1772816"/>
            <a:ext cx="7488832" cy="1200329"/>
          </a:xfrm>
          <a:prstGeom prst="rect">
            <a:avLst/>
          </a:prstGeom>
          <a:blipFill rotWithShape="1">
            <a:blip r:embed="rId4"/>
            <a:stretch>
              <a:fillRect l="-1547" t="-6091" b="-10660"/>
            </a:stretch>
          </a:blipFill>
        </p:spPr>
        <p:txBody>
          <a:bodyPr/>
          <a:lstStyle/>
          <a:p>
            <a:r>
              <a:rPr lang="he-IL">
                <a:noFill/>
              </a:rPr>
              <a:t> </a:t>
            </a:r>
          </a:p>
        </p:txBody>
      </p:sp>
      <p:grpSp>
        <p:nvGrpSpPr>
          <p:cNvPr id="2" name="Group 1"/>
          <p:cNvGrpSpPr>
            <a:grpSpLocks/>
          </p:cNvGrpSpPr>
          <p:nvPr/>
        </p:nvGrpSpPr>
        <p:grpSpPr bwMode="auto">
          <a:xfrm>
            <a:off x="900113" y="2924175"/>
            <a:ext cx="7343775" cy="3546475"/>
            <a:chOff x="899592" y="3070104"/>
            <a:chExt cx="7344816" cy="3545536"/>
          </a:xfrm>
        </p:grpSpPr>
        <p:grpSp>
          <p:nvGrpSpPr>
            <p:cNvPr id="15365" name="Group 18"/>
            <p:cNvGrpSpPr>
              <a:grpSpLocks/>
            </p:cNvGrpSpPr>
            <p:nvPr/>
          </p:nvGrpSpPr>
          <p:grpSpPr bwMode="auto">
            <a:xfrm>
              <a:off x="899592" y="3303860"/>
              <a:ext cx="7344816" cy="3311780"/>
              <a:chOff x="899592" y="3573016"/>
              <a:chExt cx="7344816" cy="3311780"/>
            </a:xfrm>
          </p:grpSpPr>
          <p:sp>
            <p:nvSpPr>
              <p:cNvPr id="15367" name="TextBox 12"/>
              <p:cNvSpPr txBox="1">
                <a:spLocks noChangeArrowheads="1"/>
              </p:cNvSpPr>
              <p:nvPr/>
            </p:nvSpPr>
            <p:spPr bwMode="auto">
              <a:xfrm>
                <a:off x="899592" y="3573016"/>
                <a:ext cx="73448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cs typeface="Gisha" charset="0"/>
                  </a:defRPr>
                </a:lvl1pPr>
                <a:lvl2pPr marL="742950" indent="-285750">
                  <a:defRPr>
                    <a:solidFill>
                      <a:schemeClr val="tx1"/>
                    </a:solidFill>
                    <a:latin typeface="Century Gothic" charset="0"/>
                    <a:cs typeface="Gisha" charset="0"/>
                  </a:defRPr>
                </a:lvl2pPr>
                <a:lvl3pPr marL="1143000" indent="-228600">
                  <a:defRPr>
                    <a:solidFill>
                      <a:schemeClr val="tx1"/>
                    </a:solidFill>
                    <a:latin typeface="Century Gothic" charset="0"/>
                    <a:cs typeface="Gisha" charset="0"/>
                  </a:defRPr>
                </a:lvl3pPr>
                <a:lvl4pPr marL="1600200" indent="-228600">
                  <a:defRPr>
                    <a:solidFill>
                      <a:schemeClr val="tx1"/>
                    </a:solidFill>
                    <a:latin typeface="Century Gothic" charset="0"/>
                    <a:cs typeface="Gisha" charset="0"/>
                  </a:defRPr>
                </a:lvl4pPr>
                <a:lvl5pPr marL="2057400" indent="-228600">
                  <a:defRPr>
                    <a:solidFill>
                      <a:schemeClr val="tx1"/>
                    </a:solidFill>
                    <a:latin typeface="Century Gothic" charset="0"/>
                    <a:cs typeface="Gisha" charset="0"/>
                  </a:defRPr>
                </a:lvl5pPr>
                <a:lvl6pPr marL="2514600" indent="-228600" algn="r" rtl="1" fontAlgn="base">
                  <a:spcBef>
                    <a:spcPct val="0"/>
                  </a:spcBef>
                  <a:spcAft>
                    <a:spcPct val="0"/>
                  </a:spcAft>
                  <a:defRPr>
                    <a:solidFill>
                      <a:schemeClr val="tx1"/>
                    </a:solidFill>
                    <a:latin typeface="Century Gothic" charset="0"/>
                    <a:cs typeface="Gisha" charset="0"/>
                  </a:defRPr>
                </a:lvl6pPr>
                <a:lvl7pPr marL="2971800" indent="-228600" algn="r" rtl="1" fontAlgn="base">
                  <a:spcBef>
                    <a:spcPct val="0"/>
                  </a:spcBef>
                  <a:spcAft>
                    <a:spcPct val="0"/>
                  </a:spcAft>
                  <a:defRPr>
                    <a:solidFill>
                      <a:schemeClr val="tx1"/>
                    </a:solidFill>
                    <a:latin typeface="Century Gothic" charset="0"/>
                    <a:cs typeface="Gisha" charset="0"/>
                  </a:defRPr>
                </a:lvl7pPr>
                <a:lvl8pPr marL="3429000" indent="-228600" algn="r" rtl="1" fontAlgn="base">
                  <a:spcBef>
                    <a:spcPct val="0"/>
                  </a:spcBef>
                  <a:spcAft>
                    <a:spcPct val="0"/>
                  </a:spcAft>
                  <a:defRPr>
                    <a:solidFill>
                      <a:schemeClr val="tx1"/>
                    </a:solidFill>
                    <a:latin typeface="Century Gothic" charset="0"/>
                    <a:cs typeface="Gisha" charset="0"/>
                  </a:defRPr>
                </a:lvl8pPr>
                <a:lvl9pPr marL="3886200" indent="-228600" algn="r" rtl="1" fontAlgn="base">
                  <a:spcBef>
                    <a:spcPct val="0"/>
                  </a:spcBef>
                  <a:spcAft>
                    <a:spcPct val="0"/>
                  </a:spcAft>
                  <a:defRPr>
                    <a:solidFill>
                      <a:schemeClr val="tx1"/>
                    </a:solidFill>
                    <a:latin typeface="Century Gothic" charset="0"/>
                    <a:cs typeface="Gisha" charset="0"/>
                  </a:defRPr>
                </a:lvl9pPr>
              </a:lstStyle>
              <a:p>
                <a:pPr algn="l" rtl="0"/>
                <a:r>
                  <a:rPr lang="en-US" altLang="en-US" sz="2400"/>
                  <a:t>Minimize/maximize                </a:t>
                </a:r>
              </a:p>
              <a:p>
                <a:pPr algn="l" rtl="0"/>
                <a:r>
                  <a:rPr lang="en-US" altLang="en-US" sz="2400"/>
                  <a:t>                                                  </a:t>
                </a:r>
              </a:p>
              <a:p>
                <a:pPr algn="l" rtl="0"/>
                <a:r>
                  <a:rPr lang="en-US" altLang="en-US" sz="2400"/>
                  <a:t>subject to:</a:t>
                </a:r>
              </a:p>
            </p:txBody>
          </p:sp>
          <p:graphicFrame>
            <p:nvGraphicFramePr>
              <p:cNvPr id="15368" name="Object 2"/>
              <p:cNvGraphicFramePr>
                <a:graphicFrameLocks noChangeAspect="1"/>
              </p:cNvGraphicFramePr>
              <p:nvPr/>
            </p:nvGraphicFramePr>
            <p:xfrm>
              <a:off x="2915816" y="4202212"/>
              <a:ext cx="4014048" cy="933227"/>
            </p:xfrm>
            <a:graphic>
              <a:graphicData uri="http://schemas.openxmlformats.org/presentationml/2006/ole">
                <mc:AlternateContent xmlns:mc="http://schemas.openxmlformats.org/markup-compatibility/2006">
                  <mc:Choice xmlns:v="urn:schemas-microsoft-com:vml" Requires="v">
                    <p:oleObj spid="_x0000_s15371" name="משוואה" r:id="rId5" imgW="1739900" imgH="431800" progId="Equation.3">
                      <p:embed/>
                    </p:oleObj>
                  </mc:Choice>
                  <mc:Fallback>
                    <p:oleObj name="משוואה" r:id="rId5" imgW="1739900" imgH="4318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4202212"/>
                            <a:ext cx="4014048" cy="93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9" name="Object 6"/>
              <p:cNvGraphicFramePr>
                <a:graphicFrameLocks noChangeAspect="1"/>
              </p:cNvGraphicFramePr>
              <p:nvPr/>
            </p:nvGraphicFramePr>
            <p:xfrm>
              <a:off x="2919958" y="5966877"/>
              <a:ext cx="4964410" cy="917919"/>
            </p:xfrm>
            <a:graphic>
              <a:graphicData uri="http://schemas.openxmlformats.org/presentationml/2006/ole">
                <mc:AlternateContent xmlns:mc="http://schemas.openxmlformats.org/markup-compatibility/2006">
                  <mc:Choice xmlns:v="urn:schemas-microsoft-com:vml" Requires="v">
                    <p:oleObj spid="_x0000_s15372" name="משוואה" r:id="rId7" imgW="2197100" imgH="431800" progId="Equation.3">
                      <p:embed/>
                    </p:oleObj>
                  </mc:Choice>
                  <mc:Fallback>
                    <p:oleObj name="משוואה" r:id="rId7" imgW="2197100" imgH="4318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9958" y="5966877"/>
                            <a:ext cx="4964410" cy="91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70" name="Object 6"/>
              <p:cNvGraphicFramePr>
                <a:graphicFrameLocks noChangeAspect="1"/>
              </p:cNvGraphicFramePr>
              <p:nvPr/>
            </p:nvGraphicFramePr>
            <p:xfrm>
              <a:off x="2915815" y="5067452"/>
              <a:ext cx="5062761" cy="936104"/>
            </p:xfrm>
            <a:graphic>
              <a:graphicData uri="http://schemas.openxmlformats.org/presentationml/2006/ole">
                <mc:AlternateContent xmlns:mc="http://schemas.openxmlformats.org/markup-compatibility/2006">
                  <mc:Choice xmlns:v="urn:schemas-microsoft-com:vml" Requires="v">
                    <p:oleObj spid="_x0000_s15373" name="משוואה" r:id="rId9" imgW="2197100" imgH="431800" progId="Equation.3">
                      <p:embed/>
                    </p:oleObj>
                  </mc:Choice>
                  <mc:Fallback>
                    <p:oleObj name="משוואה" r:id="rId9" imgW="2197100" imgH="4318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5815" y="5067452"/>
                            <a:ext cx="5062761"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5366" name="Object 2"/>
            <p:cNvGraphicFramePr>
              <a:graphicFrameLocks noChangeAspect="1"/>
            </p:cNvGraphicFramePr>
            <p:nvPr/>
          </p:nvGraphicFramePr>
          <p:xfrm>
            <a:off x="3841024" y="3070104"/>
            <a:ext cx="1216744" cy="1080120"/>
          </p:xfrm>
          <a:graphic>
            <a:graphicData uri="http://schemas.openxmlformats.org/presentationml/2006/ole">
              <mc:AlternateContent xmlns:mc="http://schemas.openxmlformats.org/markup-compatibility/2006">
                <mc:Choice xmlns:v="urn:schemas-microsoft-com:vml" Requires="v">
                  <p:oleObj spid="_x0000_s15374" name="משוואה" r:id="rId11" imgW="444307" imgH="431613" progId="Equation.3">
                    <p:embed/>
                  </p:oleObj>
                </mc:Choice>
                <mc:Fallback>
                  <p:oleObj name="משוואה" r:id="rId11" imgW="444307" imgH="431613" progId="Equation.3">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1024" y="3070104"/>
                          <a:ext cx="1216744"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5229225"/>
            <a:ext cx="1566863"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7" name="Table 6"/>
          <p:cNvGraphicFramePr>
            <a:graphicFrameLocks noGrp="1"/>
          </p:cNvGraphicFramePr>
          <p:nvPr/>
        </p:nvGraphicFramePr>
        <p:xfrm>
          <a:off x="4041775" y="460375"/>
          <a:ext cx="4749800" cy="736600"/>
        </p:xfrm>
        <a:graphic>
          <a:graphicData uri="http://schemas.openxmlformats.org/drawingml/2006/table">
            <a:tbl>
              <a:tblPr rtl="1" firstRow="1" bandRow="1">
                <a:tableStyleId>{6E25E649-3F16-4E02-A733-19D2CDBF48F0}</a:tableStyleId>
              </a:tblPr>
              <a:tblGrid>
                <a:gridCol w="1749025"/>
                <a:gridCol w="1371094"/>
                <a:gridCol w="1629681"/>
              </a:tblGrid>
              <a:tr h="293752">
                <a:tc>
                  <a:txBody>
                    <a:bodyPr/>
                    <a:lstStyle/>
                    <a:p>
                      <a:pPr algn="l" rtl="0"/>
                      <a:r>
                        <a:rPr lang="en-US" dirty="0" smtClean="0">
                          <a:solidFill>
                            <a:schemeClr val="bg1"/>
                          </a:solidFill>
                        </a:rPr>
                        <a:t>Calcium</a:t>
                      </a:r>
                      <a:r>
                        <a:rPr lang="en-US" baseline="0" dirty="0" smtClean="0">
                          <a:solidFill>
                            <a:schemeClr val="bg1"/>
                          </a:solidFill>
                        </a:rPr>
                        <a:t> (mg)</a:t>
                      </a:r>
                      <a:endParaRPr lang="he-IL" b="1" dirty="0">
                        <a:solidFill>
                          <a:schemeClr val="bg1"/>
                        </a:solidFill>
                      </a:endParaRPr>
                    </a:p>
                  </a:txBody>
                  <a:tcPr marL="91441" marR="91441"/>
                </a:tc>
                <a:tc>
                  <a:txBody>
                    <a:bodyPr/>
                    <a:lstStyle/>
                    <a:p>
                      <a:pPr algn="l" rtl="0"/>
                      <a:r>
                        <a:rPr lang="en-US" dirty="0" smtClean="0">
                          <a:solidFill>
                            <a:schemeClr val="bg1"/>
                          </a:solidFill>
                        </a:rPr>
                        <a:t>Protein (g)</a:t>
                      </a:r>
                      <a:endParaRPr lang="he-IL" b="1" dirty="0">
                        <a:solidFill>
                          <a:schemeClr val="bg1"/>
                        </a:solidFill>
                      </a:endParaRPr>
                    </a:p>
                  </a:txBody>
                  <a:tcPr marL="91441" marR="91441"/>
                </a:tc>
                <a:tc>
                  <a:txBody>
                    <a:bodyPr/>
                    <a:lstStyle/>
                    <a:p>
                      <a:pPr algn="l" rtl="0"/>
                      <a:endParaRPr lang="he-IL" b="1" dirty="0">
                        <a:solidFill>
                          <a:schemeClr val="bg1"/>
                        </a:solidFill>
                      </a:endParaRPr>
                    </a:p>
                  </a:txBody>
                  <a:tcPr marL="91441" marR="91441"/>
                </a:tc>
              </a:tr>
              <a:tr h="370840">
                <a:tc>
                  <a:txBody>
                    <a:bodyPr/>
                    <a:lstStyle/>
                    <a:p>
                      <a:pPr algn="ctr" rtl="0"/>
                      <a:r>
                        <a:rPr lang="en-US" b="0" dirty="0" smtClean="0">
                          <a:solidFill>
                            <a:schemeClr val="bg1"/>
                          </a:solidFill>
                        </a:rPr>
                        <a:t>800</a:t>
                      </a:r>
                      <a:endParaRPr lang="he-IL" b="0" dirty="0">
                        <a:solidFill>
                          <a:schemeClr val="bg1"/>
                        </a:solidFill>
                      </a:endParaRPr>
                    </a:p>
                  </a:txBody>
                  <a:tcPr marL="91441" marR="91441"/>
                </a:tc>
                <a:tc>
                  <a:txBody>
                    <a:bodyPr/>
                    <a:lstStyle/>
                    <a:p>
                      <a:pPr algn="ctr" rtl="0"/>
                      <a:r>
                        <a:rPr lang="en-US" b="0" dirty="0" smtClean="0">
                          <a:solidFill>
                            <a:schemeClr val="bg1"/>
                          </a:solidFill>
                        </a:rPr>
                        <a:t>50</a:t>
                      </a:r>
                      <a:endParaRPr lang="he-IL" b="0" dirty="0">
                        <a:solidFill>
                          <a:schemeClr val="bg1"/>
                        </a:solidFill>
                      </a:endParaRPr>
                    </a:p>
                  </a:txBody>
                  <a:tcPr marL="91441" marR="91441"/>
                </a:tc>
                <a:tc>
                  <a:txBody>
                    <a:bodyPr/>
                    <a:lstStyle/>
                    <a:p>
                      <a:pPr algn="l" rtl="0"/>
                      <a:r>
                        <a:rPr lang="en-US" b="1" dirty="0" smtClean="0">
                          <a:solidFill>
                            <a:schemeClr val="bg1"/>
                          </a:solidFill>
                        </a:rPr>
                        <a:t>RDA</a:t>
                      </a:r>
                      <a:endParaRPr lang="he-IL" b="1" dirty="0">
                        <a:solidFill>
                          <a:schemeClr val="bg1"/>
                        </a:solidFill>
                      </a:endParaRPr>
                    </a:p>
                  </a:txBody>
                  <a:tcPr marL="91441" marR="91441"/>
                </a:tc>
              </a:tr>
            </a:tbl>
          </a:graphicData>
        </a:graphic>
      </p:graphicFrame>
      <p:graphicFrame>
        <p:nvGraphicFramePr>
          <p:cNvPr id="12" name="Table 11"/>
          <p:cNvGraphicFramePr>
            <a:graphicFrameLocks noGrp="1"/>
          </p:cNvGraphicFramePr>
          <p:nvPr/>
        </p:nvGraphicFramePr>
        <p:xfrm>
          <a:off x="467543" y="1425064"/>
          <a:ext cx="8407822" cy="2219960"/>
        </p:xfrm>
        <a:graphic>
          <a:graphicData uri="http://schemas.openxmlformats.org/drawingml/2006/table">
            <a:tbl>
              <a:tblPr rtl="1" firstRow="1" bandRow="1">
                <a:tableStyleId>{6E25E649-3F16-4E02-A733-19D2CDBF48F0}</a:tableStyleId>
              </a:tblPr>
              <a:tblGrid>
                <a:gridCol w="1839269"/>
                <a:gridCol w="1340428"/>
                <a:gridCol w="1682932"/>
                <a:gridCol w="1536320"/>
                <a:gridCol w="1536318"/>
                <a:gridCol w="472555"/>
              </a:tblGrid>
              <a:tr h="365760">
                <a:tc>
                  <a:txBody>
                    <a:bodyPr/>
                    <a:lstStyle/>
                    <a:p>
                      <a:pPr algn="l" rtl="0"/>
                      <a:r>
                        <a:rPr lang="en-US" dirty="0" smtClean="0">
                          <a:solidFill>
                            <a:schemeClr val="bg1"/>
                          </a:solidFill>
                        </a:rPr>
                        <a:t>Calcium</a:t>
                      </a:r>
                      <a:r>
                        <a:rPr lang="en-US" baseline="0" dirty="0" smtClean="0">
                          <a:solidFill>
                            <a:schemeClr val="bg1"/>
                          </a:solidFill>
                        </a:rPr>
                        <a:t> (mg)</a:t>
                      </a:r>
                      <a:endParaRPr lang="he-IL" b="1" dirty="0">
                        <a:solidFill>
                          <a:schemeClr val="bg1"/>
                        </a:solidFill>
                      </a:endParaRPr>
                    </a:p>
                  </a:txBody>
                  <a:tcPr/>
                </a:tc>
                <a:tc>
                  <a:txBody>
                    <a:bodyPr/>
                    <a:lstStyle/>
                    <a:p>
                      <a:pPr algn="l" rtl="0"/>
                      <a:r>
                        <a:rPr lang="en-US" dirty="0" smtClean="0">
                          <a:solidFill>
                            <a:schemeClr val="bg1"/>
                          </a:solidFill>
                        </a:rPr>
                        <a:t>Protein (g)</a:t>
                      </a:r>
                      <a:endParaRPr lang="he-IL" b="1" dirty="0">
                        <a:solidFill>
                          <a:schemeClr val="bg1"/>
                        </a:solidFill>
                      </a:endParaRPr>
                    </a:p>
                  </a:txBody>
                  <a:tcPr/>
                </a:tc>
                <a:tc>
                  <a:txBody>
                    <a:bodyPr/>
                    <a:lstStyle/>
                    <a:p>
                      <a:pPr algn="l" rtl="0"/>
                      <a:r>
                        <a:rPr lang="en-US" dirty="0" smtClean="0">
                          <a:solidFill>
                            <a:schemeClr val="bg1"/>
                          </a:solidFill>
                        </a:rPr>
                        <a:t>Energy(kcal)</a:t>
                      </a:r>
                      <a:endParaRPr lang="he-IL" b="1" dirty="0">
                        <a:solidFill>
                          <a:schemeClr val="bg1"/>
                        </a:solidFill>
                      </a:endParaRPr>
                    </a:p>
                  </a:txBody>
                  <a:tcPr/>
                </a:tc>
                <a:tc>
                  <a:txBody>
                    <a:bodyPr/>
                    <a:lstStyle/>
                    <a:p>
                      <a:pPr algn="l" rtl="0"/>
                      <a:r>
                        <a:rPr lang="en-US" b="1" smtClean="0">
                          <a:solidFill>
                            <a:schemeClr val="bg1"/>
                          </a:solidFill>
                        </a:rPr>
                        <a:t>Serving</a:t>
                      </a:r>
                      <a:r>
                        <a:rPr lang="en-US" b="1" baseline="0" smtClean="0">
                          <a:solidFill>
                            <a:schemeClr val="bg1"/>
                          </a:solidFill>
                        </a:rPr>
                        <a:t> size</a:t>
                      </a:r>
                      <a:endParaRPr lang="he-IL" b="1">
                        <a:solidFill>
                          <a:schemeClr val="bg1"/>
                        </a:solidFill>
                      </a:endParaRPr>
                    </a:p>
                  </a:txBody>
                  <a:tcPr/>
                </a:tc>
                <a:tc>
                  <a:txBody>
                    <a:bodyPr/>
                    <a:lstStyle/>
                    <a:p>
                      <a:pPr algn="l" rtl="0"/>
                      <a:r>
                        <a:rPr lang="en-US" b="1" dirty="0" smtClean="0">
                          <a:solidFill>
                            <a:schemeClr val="bg1"/>
                          </a:solidFill>
                        </a:rPr>
                        <a:t>Food</a:t>
                      </a:r>
                      <a:endParaRPr lang="he-IL" b="1" dirty="0">
                        <a:solidFill>
                          <a:schemeClr val="bg1"/>
                        </a:solidFill>
                      </a:endParaRPr>
                    </a:p>
                  </a:txBody>
                  <a:tcPr/>
                </a:tc>
                <a:tc>
                  <a:txBody>
                    <a:bodyPr/>
                    <a:lstStyle/>
                    <a:p>
                      <a:pPr algn="l" rtl="0"/>
                      <a:endParaRPr lang="he-IL" b="1" dirty="0">
                        <a:solidFill>
                          <a:schemeClr val="bg1"/>
                        </a:solidFill>
                      </a:endParaRPr>
                    </a:p>
                  </a:txBody>
                  <a:tcPr/>
                </a:tc>
              </a:tr>
              <a:tr h="370840">
                <a:tc>
                  <a:txBody>
                    <a:bodyPr/>
                    <a:lstStyle/>
                    <a:p>
                      <a:pPr algn="ctr" rtl="0"/>
                      <a:r>
                        <a:rPr lang="en-US" b="0" dirty="0" smtClean="0">
                          <a:solidFill>
                            <a:schemeClr val="bg1"/>
                          </a:solidFill>
                        </a:rPr>
                        <a:t>20</a:t>
                      </a:r>
                      <a:endParaRPr lang="he-IL" b="0" dirty="0">
                        <a:solidFill>
                          <a:schemeClr val="bg1"/>
                        </a:solidFill>
                      </a:endParaRPr>
                    </a:p>
                  </a:txBody>
                  <a:tcPr/>
                </a:tc>
                <a:tc>
                  <a:txBody>
                    <a:bodyPr/>
                    <a:lstStyle/>
                    <a:p>
                      <a:pPr algn="ctr" rtl="0"/>
                      <a:r>
                        <a:rPr lang="en-US" b="0" dirty="0" smtClean="0">
                          <a:solidFill>
                            <a:schemeClr val="bg1"/>
                          </a:solidFill>
                        </a:rPr>
                        <a:t>10</a:t>
                      </a:r>
                      <a:endParaRPr lang="he-IL" b="0" dirty="0">
                        <a:solidFill>
                          <a:schemeClr val="bg1"/>
                        </a:solidFill>
                      </a:endParaRPr>
                    </a:p>
                  </a:txBody>
                  <a:tcPr/>
                </a:tc>
                <a:tc>
                  <a:txBody>
                    <a:bodyPr/>
                    <a:lstStyle/>
                    <a:p>
                      <a:pPr algn="ctr" rtl="0"/>
                      <a:r>
                        <a:rPr lang="en-US" b="0" dirty="0" smtClean="0">
                          <a:solidFill>
                            <a:schemeClr val="bg1"/>
                          </a:solidFill>
                        </a:rPr>
                        <a:t>150</a:t>
                      </a:r>
                      <a:endParaRPr lang="he-IL" b="0" dirty="0">
                        <a:solidFill>
                          <a:schemeClr val="bg1"/>
                        </a:solidFill>
                      </a:endParaRPr>
                    </a:p>
                  </a:txBody>
                  <a:tcPr/>
                </a:tc>
                <a:tc>
                  <a:txBody>
                    <a:bodyPr/>
                    <a:lstStyle/>
                    <a:p>
                      <a:pPr algn="ctr" rtl="0"/>
                      <a:r>
                        <a:rPr lang="en-US" b="0" dirty="0" smtClean="0">
                          <a:solidFill>
                            <a:schemeClr val="bg1"/>
                          </a:solidFill>
                        </a:rPr>
                        <a:t>245 g</a:t>
                      </a:r>
                      <a:endParaRPr lang="he-IL" b="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Soup Bowl</a:t>
                      </a:r>
                      <a:endParaRPr lang="he-IL" b="1" dirty="0">
                        <a:solidFill>
                          <a:schemeClr val="bg1"/>
                        </a:solidFill>
                      </a:endParaRPr>
                    </a:p>
                  </a:txBody>
                  <a:tcPr/>
                </a:tc>
                <a:tc>
                  <a:txBody>
                    <a:bodyPr/>
                    <a:lstStyle/>
                    <a:p>
                      <a:endParaRPr lang="he-IL"/>
                    </a:p>
                  </a:txBody>
                  <a:tcPr>
                    <a:blipFill rotWithShape="1">
                      <a:blip r:embed="rId4"/>
                      <a:stretch>
                        <a:fillRect l="-1669231" t="-108197" b="-422951"/>
                      </a:stretch>
                    </a:blipFill>
                  </a:tcPr>
                </a:tc>
              </a:tr>
              <a:tr h="370840">
                <a:tc>
                  <a:txBody>
                    <a:bodyPr/>
                    <a:lstStyle/>
                    <a:p>
                      <a:pPr algn="ctr" rtl="0"/>
                      <a:r>
                        <a:rPr lang="en-US" b="0" dirty="0" smtClean="0">
                          <a:solidFill>
                            <a:schemeClr val="bg1"/>
                          </a:solidFill>
                        </a:rPr>
                        <a:t>360</a:t>
                      </a:r>
                      <a:endParaRPr lang="he-IL" b="0" dirty="0">
                        <a:solidFill>
                          <a:schemeClr val="bg1"/>
                        </a:solidFill>
                      </a:endParaRPr>
                    </a:p>
                  </a:txBody>
                  <a:tcPr/>
                </a:tc>
                <a:tc>
                  <a:txBody>
                    <a:bodyPr/>
                    <a:lstStyle/>
                    <a:p>
                      <a:pPr algn="ctr" rtl="0"/>
                      <a:r>
                        <a:rPr lang="en-US" b="0" dirty="0" smtClean="0">
                          <a:solidFill>
                            <a:schemeClr val="bg1"/>
                          </a:solidFill>
                        </a:rPr>
                        <a:t>10</a:t>
                      </a:r>
                      <a:endParaRPr lang="he-IL" b="0" dirty="0">
                        <a:solidFill>
                          <a:schemeClr val="bg1"/>
                        </a:solidFill>
                      </a:endParaRPr>
                    </a:p>
                  </a:txBody>
                  <a:tcPr/>
                </a:tc>
                <a:tc>
                  <a:txBody>
                    <a:bodyPr/>
                    <a:lstStyle/>
                    <a:p>
                      <a:pPr algn="ctr" rtl="0"/>
                      <a:r>
                        <a:rPr lang="en-US" b="0" dirty="0" smtClean="0">
                          <a:solidFill>
                            <a:schemeClr val="bg1"/>
                          </a:solidFill>
                        </a:rPr>
                        <a:t>120</a:t>
                      </a:r>
                      <a:endParaRPr lang="he-IL" b="0" dirty="0">
                        <a:solidFill>
                          <a:schemeClr val="bg1"/>
                        </a:solidFill>
                      </a:endParaRPr>
                    </a:p>
                  </a:txBody>
                  <a:tcPr/>
                </a:tc>
                <a:tc>
                  <a:txBody>
                    <a:bodyPr/>
                    <a:lstStyle/>
                    <a:p>
                      <a:pPr algn="ctr" rtl="0"/>
                      <a:r>
                        <a:rPr lang="en-US" b="0" dirty="0" smtClean="0">
                          <a:solidFill>
                            <a:schemeClr val="bg1"/>
                          </a:solidFill>
                        </a:rPr>
                        <a:t>237</a:t>
                      </a:r>
                      <a:r>
                        <a:rPr lang="en-US" b="0" baseline="0" dirty="0" smtClean="0">
                          <a:solidFill>
                            <a:schemeClr val="bg1"/>
                          </a:solidFill>
                        </a:rPr>
                        <a:t> ml</a:t>
                      </a:r>
                      <a:endParaRPr lang="he-IL" b="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Milk</a:t>
                      </a:r>
                      <a:endParaRPr lang="he-IL" b="1" dirty="0" smtClean="0">
                        <a:solidFill>
                          <a:schemeClr val="bg1"/>
                        </a:solidFill>
                      </a:endParaRPr>
                    </a:p>
                  </a:txBody>
                  <a:tcPr/>
                </a:tc>
                <a:tc>
                  <a:txBody>
                    <a:bodyPr/>
                    <a:lstStyle/>
                    <a:p>
                      <a:endParaRPr lang="he-IL"/>
                    </a:p>
                  </a:txBody>
                  <a:tcPr>
                    <a:blipFill rotWithShape="1">
                      <a:blip r:embed="rId4"/>
                      <a:stretch>
                        <a:fillRect l="-1669231" t="-208197" b="-322951"/>
                      </a:stretch>
                    </a:blipFill>
                  </a:tcPr>
                </a:tc>
              </a:tr>
              <a:tr h="370840">
                <a:tc>
                  <a:txBody>
                    <a:bodyPr/>
                    <a:lstStyle/>
                    <a:p>
                      <a:pPr algn="ctr" rtl="0"/>
                      <a:r>
                        <a:rPr lang="en-US" b="0" dirty="0" smtClean="0">
                          <a:solidFill>
                            <a:schemeClr val="bg1"/>
                          </a:solidFill>
                        </a:rPr>
                        <a:t>0</a:t>
                      </a:r>
                      <a:endParaRPr lang="he-IL" b="0" dirty="0">
                        <a:solidFill>
                          <a:schemeClr val="bg1"/>
                        </a:solidFill>
                      </a:endParaRPr>
                    </a:p>
                  </a:txBody>
                  <a:tcPr/>
                </a:tc>
                <a:tc>
                  <a:txBody>
                    <a:bodyPr/>
                    <a:lstStyle/>
                    <a:p>
                      <a:pPr algn="ctr" rtl="0"/>
                      <a:r>
                        <a:rPr lang="en-US" b="0" dirty="0" smtClean="0">
                          <a:solidFill>
                            <a:schemeClr val="bg1"/>
                          </a:solidFill>
                        </a:rPr>
                        <a:t>3</a:t>
                      </a:r>
                      <a:endParaRPr lang="he-IL" b="0" dirty="0">
                        <a:solidFill>
                          <a:schemeClr val="bg1"/>
                        </a:solidFill>
                      </a:endParaRPr>
                    </a:p>
                  </a:txBody>
                  <a:tcPr/>
                </a:tc>
                <a:tc>
                  <a:txBody>
                    <a:bodyPr/>
                    <a:lstStyle/>
                    <a:p>
                      <a:pPr algn="ctr" rtl="0"/>
                      <a:r>
                        <a:rPr lang="en-US" b="0" dirty="0" smtClean="0">
                          <a:solidFill>
                            <a:schemeClr val="bg1"/>
                          </a:solidFill>
                        </a:rPr>
                        <a:t>127</a:t>
                      </a:r>
                      <a:endParaRPr lang="he-IL" b="0" dirty="0">
                        <a:solidFill>
                          <a:schemeClr val="bg1"/>
                        </a:solidFill>
                      </a:endParaRPr>
                    </a:p>
                  </a:txBody>
                  <a:tcPr/>
                </a:tc>
                <a:tc>
                  <a:txBody>
                    <a:bodyPr/>
                    <a:lstStyle/>
                    <a:p>
                      <a:pPr algn="ctr" rtl="0"/>
                      <a:r>
                        <a:rPr lang="en-US" b="0" dirty="0" smtClean="0">
                          <a:solidFill>
                            <a:schemeClr val="bg1"/>
                          </a:solidFill>
                        </a:rPr>
                        <a:t>40 g</a:t>
                      </a:r>
                      <a:endParaRPr lang="he-IL" b="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Cereals</a:t>
                      </a:r>
                      <a:r>
                        <a:rPr lang="en-US" b="1" baseline="0" dirty="0" smtClean="0">
                          <a:solidFill>
                            <a:schemeClr val="bg1"/>
                          </a:solidFill>
                        </a:rPr>
                        <a:t> ™ </a:t>
                      </a:r>
                      <a:endParaRPr lang="he-IL" b="1" dirty="0" smtClean="0">
                        <a:solidFill>
                          <a:schemeClr val="bg1"/>
                        </a:solidFill>
                      </a:endParaRPr>
                    </a:p>
                  </a:txBody>
                  <a:tcPr/>
                </a:tc>
                <a:tc>
                  <a:txBody>
                    <a:bodyPr/>
                    <a:lstStyle/>
                    <a:p>
                      <a:endParaRPr lang="he-IL"/>
                    </a:p>
                  </a:txBody>
                  <a:tcPr>
                    <a:blipFill rotWithShape="1">
                      <a:blip r:embed="rId4"/>
                      <a:stretch>
                        <a:fillRect l="-1669231" t="-313333" b="-228333"/>
                      </a:stretch>
                    </a:blipFill>
                  </a:tcPr>
                </a:tc>
              </a:tr>
              <a:tr h="370840">
                <a:tc>
                  <a:txBody>
                    <a:bodyPr/>
                    <a:lstStyle/>
                    <a:p>
                      <a:pPr algn="ctr" rtl="0"/>
                      <a:r>
                        <a:rPr lang="en-US" b="0" dirty="0" smtClean="0">
                          <a:solidFill>
                            <a:schemeClr val="bg1"/>
                          </a:solidFill>
                        </a:rPr>
                        <a:t>50</a:t>
                      </a:r>
                      <a:endParaRPr lang="he-IL" b="0" dirty="0">
                        <a:solidFill>
                          <a:schemeClr val="bg1"/>
                        </a:solidFill>
                      </a:endParaRPr>
                    </a:p>
                  </a:txBody>
                  <a:tcPr/>
                </a:tc>
                <a:tc>
                  <a:txBody>
                    <a:bodyPr/>
                    <a:lstStyle/>
                    <a:p>
                      <a:pPr algn="ctr" rtl="0"/>
                      <a:r>
                        <a:rPr lang="en-US" b="0" dirty="0" smtClean="0">
                          <a:solidFill>
                            <a:schemeClr val="bg1"/>
                          </a:solidFill>
                        </a:rPr>
                        <a:t>75</a:t>
                      </a:r>
                      <a:endParaRPr lang="he-IL" b="0" dirty="0">
                        <a:solidFill>
                          <a:schemeClr val="bg1"/>
                        </a:solidFill>
                      </a:endParaRPr>
                    </a:p>
                  </a:txBody>
                  <a:tcPr/>
                </a:tc>
                <a:tc>
                  <a:txBody>
                    <a:bodyPr/>
                    <a:lstStyle/>
                    <a:p>
                      <a:pPr algn="ctr" rtl="0"/>
                      <a:r>
                        <a:rPr lang="en-US" b="0" dirty="0" smtClean="0">
                          <a:solidFill>
                            <a:schemeClr val="bg1"/>
                          </a:solidFill>
                        </a:rPr>
                        <a:t>519</a:t>
                      </a:r>
                      <a:endParaRPr lang="he-IL" b="0" dirty="0">
                        <a:solidFill>
                          <a:schemeClr val="bg1"/>
                        </a:solidFill>
                      </a:endParaRPr>
                    </a:p>
                  </a:txBody>
                  <a:tcPr/>
                </a:tc>
                <a:tc>
                  <a:txBody>
                    <a:bodyPr/>
                    <a:lstStyle/>
                    <a:p>
                      <a:pPr algn="ctr" rtl="0"/>
                      <a:r>
                        <a:rPr lang="en-US" b="0" dirty="0" smtClean="0">
                          <a:solidFill>
                            <a:schemeClr val="bg1"/>
                          </a:solidFill>
                        </a:rPr>
                        <a:t>300 g</a:t>
                      </a:r>
                      <a:endParaRPr lang="he-IL" b="0" dirty="0">
                        <a:solidFill>
                          <a:schemeClr val="bg1"/>
                        </a:solidFill>
                      </a:endParaRPr>
                    </a:p>
                  </a:txBody>
                  <a:tcPr/>
                </a:tc>
                <a:tc>
                  <a:txBody>
                    <a:bodyPr/>
                    <a:lstStyle/>
                    <a:p>
                      <a:pPr algn="l" rtl="0"/>
                      <a:r>
                        <a:rPr lang="en-US" b="1" dirty="0" err="1" smtClean="0">
                          <a:solidFill>
                            <a:schemeClr val="bg1"/>
                          </a:solidFill>
                        </a:rPr>
                        <a:t>Shawarma</a:t>
                      </a:r>
                      <a:endParaRPr lang="he-IL" dirty="0"/>
                    </a:p>
                  </a:txBody>
                  <a:tcPr/>
                </a:tc>
                <a:tc>
                  <a:txBody>
                    <a:bodyPr/>
                    <a:lstStyle/>
                    <a:p>
                      <a:endParaRPr lang="he-IL"/>
                    </a:p>
                  </a:txBody>
                  <a:tcPr>
                    <a:blipFill rotWithShape="1">
                      <a:blip r:embed="rId4"/>
                      <a:stretch>
                        <a:fillRect l="-1669231" t="-406557" b="-124590"/>
                      </a:stretch>
                    </a:blipFill>
                  </a:tcPr>
                </a:tc>
              </a:tr>
              <a:tr h="370840">
                <a:tc>
                  <a:txBody>
                    <a:bodyPr/>
                    <a:lstStyle/>
                    <a:p>
                      <a:pPr algn="ctr" rtl="0"/>
                      <a:r>
                        <a:rPr lang="en-US" b="0" dirty="0" smtClean="0">
                          <a:solidFill>
                            <a:schemeClr val="bg1"/>
                          </a:solidFill>
                        </a:rPr>
                        <a:t>8</a:t>
                      </a:r>
                      <a:endParaRPr lang="he-IL" b="0" dirty="0">
                        <a:solidFill>
                          <a:schemeClr val="bg1"/>
                        </a:solidFill>
                      </a:endParaRPr>
                    </a:p>
                  </a:txBody>
                  <a:tcPr/>
                </a:tc>
                <a:tc>
                  <a:txBody>
                    <a:bodyPr/>
                    <a:lstStyle/>
                    <a:p>
                      <a:pPr algn="ctr" rtl="0"/>
                      <a:r>
                        <a:rPr lang="en-US" b="0" dirty="0" smtClean="0">
                          <a:solidFill>
                            <a:schemeClr val="bg1"/>
                          </a:solidFill>
                        </a:rPr>
                        <a:t>0</a:t>
                      </a:r>
                      <a:endParaRPr lang="he-IL" b="0" dirty="0">
                        <a:solidFill>
                          <a:schemeClr val="bg1"/>
                        </a:solidFill>
                      </a:endParaRPr>
                    </a:p>
                  </a:txBody>
                  <a:tcPr/>
                </a:tc>
                <a:tc>
                  <a:txBody>
                    <a:bodyPr/>
                    <a:lstStyle/>
                    <a:p>
                      <a:pPr algn="ctr" rtl="0"/>
                      <a:r>
                        <a:rPr lang="en-US" b="0" dirty="0" smtClean="0">
                          <a:solidFill>
                            <a:schemeClr val="bg1"/>
                          </a:solidFill>
                        </a:rPr>
                        <a:t>55</a:t>
                      </a:r>
                      <a:endParaRPr lang="he-IL" b="0" dirty="0">
                        <a:solidFill>
                          <a:schemeClr val="bg1"/>
                        </a:solidFill>
                      </a:endParaRPr>
                    </a:p>
                  </a:txBody>
                  <a:tcPr/>
                </a:tc>
                <a:tc>
                  <a:txBody>
                    <a:bodyPr/>
                    <a:lstStyle/>
                    <a:p>
                      <a:pPr algn="ctr" rtl="0"/>
                      <a:r>
                        <a:rPr lang="en-US" b="0" dirty="0" smtClean="0">
                          <a:solidFill>
                            <a:schemeClr val="bg1"/>
                          </a:solidFill>
                        </a:rPr>
                        <a:t>142 g</a:t>
                      </a:r>
                      <a:endParaRPr lang="he-IL" b="0" dirty="0">
                        <a:solidFill>
                          <a:schemeClr val="bg1"/>
                        </a:solidFill>
                      </a:endParaRPr>
                    </a:p>
                  </a:txBody>
                  <a:tcPr/>
                </a:tc>
                <a:tc>
                  <a:txBody>
                    <a:bodyPr/>
                    <a:lstStyle/>
                    <a:p>
                      <a:pPr algn="l" rtl="0"/>
                      <a:r>
                        <a:rPr lang="en-US" b="1" dirty="0" smtClean="0"/>
                        <a:t>Apple</a:t>
                      </a:r>
                      <a:endParaRPr lang="he-IL" b="1" dirty="0"/>
                    </a:p>
                  </a:txBody>
                  <a:tcPr/>
                </a:tc>
                <a:tc>
                  <a:txBody>
                    <a:bodyPr/>
                    <a:lstStyle/>
                    <a:p>
                      <a:endParaRPr lang="he-IL"/>
                    </a:p>
                  </a:txBody>
                  <a:tcPr>
                    <a:blipFill rotWithShape="1">
                      <a:blip r:embed="rId4"/>
                      <a:stretch>
                        <a:fillRect l="-1669231" t="-506557" b="-24590"/>
                      </a:stretch>
                    </a:blipFill>
                  </a:tcPr>
                </a:tc>
              </a:tr>
            </a:tbl>
          </a:graphicData>
        </a:graphic>
      </p:graphicFrame>
      <p:sp>
        <p:nvSpPr>
          <p:cNvPr id="8" name="TextBox 7"/>
          <p:cNvSpPr txBox="1">
            <a:spLocks noRot="1" noChangeAspect="1" noMove="1" noResize="1" noEditPoints="1" noAdjustHandles="1" noChangeArrowheads="1" noChangeShapeType="1" noTextEdit="1"/>
          </p:cNvSpPr>
          <p:nvPr/>
        </p:nvSpPr>
        <p:spPr>
          <a:xfrm>
            <a:off x="683568" y="3645024"/>
            <a:ext cx="7776864" cy="3046988"/>
          </a:xfrm>
          <a:prstGeom prst="rect">
            <a:avLst/>
          </a:prstGeom>
          <a:blipFill rotWithShape="1">
            <a:blip r:embed="rId5"/>
            <a:stretch>
              <a:fillRect l="-1176" t="-1600"/>
            </a:stretch>
          </a:blipFill>
        </p:spPr>
        <p:txBody>
          <a:bodyPr/>
          <a:lstStyle/>
          <a:p>
            <a:r>
              <a:rPr lang="he-IL">
                <a:noFill/>
              </a:rPr>
              <a:t> </a:t>
            </a:r>
          </a:p>
        </p:txBody>
      </p:sp>
      <p:sp>
        <p:nvSpPr>
          <p:cNvPr id="6" name="TextBox 5"/>
          <p:cNvSpPr txBox="1">
            <a:spLocks noRot="1" noChangeAspect="1" noMove="1" noResize="1" noEditPoints="1" noAdjustHandles="1" noChangeArrowheads="1" noChangeShapeType="1" noTextEdit="1"/>
          </p:cNvSpPr>
          <p:nvPr/>
        </p:nvSpPr>
        <p:spPr>
          <a:xfrm>
            <a:off x="577746" y="404664"/>
            <a:ext cx="7488832" cy="830997"/>
          </a:xfrm>
          <a:prstGeom prst="rect">
            <a:avLst/>
          </a:prstGeom>
          <a:blipFill rotWithShape="1">
            <a:blip r:embed="rId6"/>
            <a:stretch>
              <a:fillRect l="-1303" t="-5839" b="-15328"/>
            </a:stretch>
          </a:blipFill>
        </p:spPr>
        <p:txBody>
          <a:bodyPr/>
          <a:lstStyle/>
          <a:p>
            <a:r>
              <a:rPr lang="he-IL">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shade val="48000"/>
                <a:satMod val="230000"/>
                <a:alpha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0" y="332656"/>
            <a:ext cx="9144000" cy="1399032"/>
          </a:xfrm>
        </p:spPr>
        <p:txBody>
          <a:bodyPr/>
          <a:lstStyle/>
          <a:p>
            <a:pPr marL="484632" indent="0" algn="ctr" rtl="0" fontAlgn="auto">
              <a:spcAft>
                <a:spcPts val="0"/>
              </a:spcAft>
              <a:defRPr/>
            </a:pPr>
            <a:r>
              <a:rPr lang="en-US" u="sng" dirty="0" smtClean="0">
                <a:solidFill>
                  <a:schemeClr val="accent1">
                    <a:tint val="83000"/>
                    <a:satMod val="150000"/>
                  </a:schemeClr>
                </a:solidFill>
              </a:rPr>
              <a:t>Introduction: Terminology</a:t>
            </a:r>
            <a:endParaRPr lang="he-IL" u="sng" dirty="0">
              <a:solidFill>
                <a:schemeClr val="accent1">
                  <a:tint val="83000"/>
                  <a:satMod val="150000"/>
                </a:schemeClr>
              </a:solidFill>
            </a:endParaRPr>
          </a:p>
        </p:txBody>
      </p:sp>
      <p:sp>
        <p:nvSpPr>
          <p:cNvPr id="6" name="TextBox 5"/>
          <p:cNvSpPr txBox="1"/>
          <p:nvPr/>
        </p:nvSpPr>
        <p:spPr>
          <a:xfrm>
            <a:off x="539750" y="1577975"/>
            <a:ext cx="8280400" cy="3048000"/>
          </a:xfrm>
          <a:prstGeom prst="rect">
            <a:avLst/>
          </a:prstGeom>
          <a:noFill/>
        </p:spPr>
        <p:txBody>
          <a:bodyPr rtlCol="1">
            <a:spAutoFit/>
          </a:bodyPr>
          <a:lstStyle/>
          <a:p>
            <a:pPr algn="l" rtl="0" fontAlgn="auto">
              <a:spcBef>
                <a:spcPts val="0"/>
              </a:spcBef>
              <a:spcAft>
                <a:spcPts val="0"/>
              </a:spcAft>
              <a:defRPr/>
            </a:pPr>
            <a:r>
              <a:rPr lang="en-US" sz="2400" dirty="0">
                <a:latin typeface="+mn-lt"/>
                <a:cs typeface="+mn-cs"/>
              </a:rPr>
              <a:t>     </a:t>
            </a:r>
            <a:r>
              <a:rPr lang="en-US" sz="2400" u="sng" dirty="0">
                <a:latin typeface="+mn-lt"/>
                <a:cs typeface="+mn-cs"/>
              </a:rPr>
              <a:t>Terms from last lesson:</a:t>
            </a:r>
          </a:p>
          <a:p>
            <a:pPr marL="457200" indent="-457200" algn="l" rtl="0" fontAlgn="auto">
              <a:spcBef>
                <a:spcPts val="0"/>
              </a:spcBef>
              <a:spcAft>
                <a:spcPts val="0"/>
              </a:spcAft>
              <a:buFont typeface="+mj-lt"/>
              <a:buAutoNum type="arabicPeriod"/>
              <a:defRPr/>
            </a:pPr>
            <a:r>
              <a:rPr lang="en-US" sz="2400" dirty="0">
                <a:latin typeface="+mn-lt"/>
                <a:cs typeface="+mn-cs"/>
              </a:rPr>
              <a:t>Objective function. </a:t>
            </a:r>
          </a:p>
          <a:p>
            <a:pPr marL="457200" indent="-457200" algn="l" rtl="0" fontAlgn="auto">
              <a:spcBef>
                <a:spcPts val="0"/>
              </a:spcBef>
              <a:spcAft>
                <a:spcPts val="0"/>
              </a:spcAft>
              <a:buFont typeface="+mj-lt"/>
              <a:buAutoNum type="arabicPeriod"/>
              <a:defRPr/>
            </a:pPr>
            <a:endParaRPr lang="en-US" sz="2400" dirty="0">
              <a:latin typeface="+mn-lt"/>
              <a:cs typeface="+mn-cs"/>
            </a:endParaRPr>
          </a:p>
          <a:p>
            <a:pPr marL="457200" indent="-457200" algn="l" rtl="0" fontAlgn="auto">
              <a:spcBef>
                <a:spcPts val="0"/>
              </a:spcBef>
              <a:spcAft>
                <a:spcPts val="0"/>
              </a:spcAft>
              <a:buFont typeface="+mj-lt"/>
              <a:buAutoNum type="arabicPeriod"/>
              <a:defRPr/>
            </a:pPr>
            <a:r>
              <a:rPr lang="en-US" sz="2400" dirty="0">
                <a:latin typeface="+mn-lt"/>
                <a:cs typeface="+mn-cs"/>
              </a:rPr>
              <a:t>Feasible Solution.</a:t>
            </a:r>
          </a:p>
          <a:p>
            <a:pPr marL="457200" indent="-457200" algn="l" rtl="0" fontAlgn="auto">
              <a:spcBef>
                <a:spcPts val="0"/>
              </a:spcBef>
              <a:spcAft>
                <a:spcPts val="0"/>
              </a:spcAft>
              <a:buFont typeface="+mj-lt"/>
              <a:buAutoNum type="arabicPeriod"/>
              <a:defRPr/>
            </a:pPr>
            <a:endParaRPr lang="en-US" sz="2400" dirty="0">
              <a:latin typeface="+mn-lt"/>
              <a:cs typeface="+mn-cs"/>
            </a:endParaRPr>
          </a:p>
          <a:p>
            <a:pPr marL="457200" indent="-457200" algn="l" rtl="0" fontAlgn="auto">
              <a:spcBef>
                <a:spcPts val="0"/>
              </a:spcBef>
              <a:spcAft>
                <a:spcPts val="0"/>
              </a:spcAft>
              <a:buFont typeface="+mj-lt"/>
              <a:buAutoNum type="arabicPeriod"/>
              <a:defRPr/>
            </a:pPr>
            <a:r>
              <a:rPr lang="en-US" sz="2400" dirty="0">
                <a:latin typeface="+mn-lt"/>
                <a:cs typeface="+mn-cs"/>
              </a:rPr>
              <a:t>Optimal Solution/Value.</a:t>
            </a:r>
            <a:br>
              <a:rPr lang="en-US" sz="2400" dirty="0">
                <a:latin typeface="+mn-lt"/>
                <a:cs typeface="+mn-cs"/>
              </a:rPr>
            </a:br>
            <a:r>
              <a:rPr lang="en-US" sz="2400" dirty="0">
                <a:latin typeface="+mn-lt"/>
                <a:cs typeface="+mn-cs"/>
              </a:rPr>
              <a:t> </a:t>
            </a:r>
            <a:br>
              <a:rPr lang="en-US" sz="2400" dirty="0">
                <a:latin typeface="+mn-lt"/>
                <a:cs typeface="+mn-cs"/>
              </a:rPr>
            </a:br>
            <a:endParaRPr lang="en-US" sz="2400" dirty="0">
              <a:latin typeface="+mn-lt"/>
              <a:cs typeface="+mn-cs"/>
            </a:endParaRPr>
          </a:p>
        </p:txBody>
      </p:sp>
      <p:sp>
        <p:nvSpPr>
          <p:cNvPr id="2" name="Rectangle 1"/>
          <p:cNvSpPr/>
          <p:nvPr/>
        </p:nvSpPr>
        <p:spPr>
          <a:xfrm>
            <a:off x="539750" y="4184650"/>
            <a:ext cx="8135938" cy="1938338"/>
          </a:xfrm>
          <a:prstGeom prst="rect">
            <a:avLst/>
          </a:prstGeom>
        </p:spPr>
        <p:txBody>
          <a:bodyPr>
            <a:spAutoFit/>
          </a:bodyPr>
          <a:lstStyle/>
          <a:p>
            <a:pPr algn="l" rtl="0" fontAlgn="auto">
              <a:spcBef>
                <a:spcPts val="0"/>
              </a:spcBef>
              <a:spcAft>
                <a:spcPts val="0"/>
              </a:spcAft>
              <a:defRPr/>
            </a:pPr>
            <a:r>
              <a:rPr lang="en-US" sz="2400" dirty="0">
                <a:latin typeface="+mn-lt"/>
                <a:cs typeface="+mn-cs"/>
              </a:rPr>
              <a:t> </a:t>
            </a:r>
            <a:r>
              <a:rPr lang="en-US" sz="2400" dirty="0">
                <a:latin typeface="+mn-lt"/>
                <a:cs typeface="+mn-cs"/>
              </a:rPr>
              <a:t>    </a:t>
            </a:r>
            <a:r>
              <a:rPr lang="en-US" sz="2400" u="sng" dirty="0">
                <a:latin typeface="+mn-lt"/>
                <a:cs typeface="+mn-cs"/>
              </a:rPr>
              <a:t>Terms </a:t>
            </a:r>
            <a:r>
              <a:rPr lang="en-US" sz="2400" u="sng" dirty="0">
                <a:latin typeface="+mn-lt"/>
                <a:cs typeface="+mn-cs"/>
              </a:rPr>
              <a:t>we haven’t yet encountered:</a:t>
            </a:r>
          </a:p>
          <a:p>
            <a:pPr algn="l" rtl="0" fontAlgn="auto">
              <a:spcBef>
                <a:spcPts val="0"/>
              </a:spcBef>
              <a:spcAft>
                <a:spcPts val="0"/>
              </a:spcAft>
              <a:defRPr/>
            </a:pPr>
            <a:r>
              <a:rPr lang="en-US" sz="2400" dirty="0">
                <a:latin typeface="+mn-lt"/>
                <a:cs typeface="+mn-cs"/>
              </a:rPr>
              <a:t>4.  A </a:t>
            </a:r>
            <a:r>
              <a:rPr lang="en-US" sz="2400" dirty="0">
                <a:latin typeface="+mn-lt"/>
                <a:cs typeface="+mn-cs"/>
              </a:rPr>
              <a:t>problem is </a:t>
            </a:r>
            <a:r>
              <a:rPr lang="en-US" sz="2400" u="sng" dirty="0">
                <a:latin typeface="+mn-lt"/>
                <a:cs typeface="+mn-cs"/>
              </a:rPr>
              <a:t>infeasible</a:t>
            </a:r>
            <a:r>
              <a:rPr lang="en-US" sz="2400" dirty="0">
                <a:latin typeface="+mn-lt"/>
                <a:cs typeface="+mn-cs"/>
              </a:rPr>
              <a:t> if it has no feasible solution.</a:t>
            </a:r>
          </a:p>
          <a:p>
            <a:pPr marL="342900" indent="-342900" algn="l" rtl="0" fontAlgn="auto">
              <a:spcBef>
                <a:spcPts val="0"/>
              </a:spcBef>
              <a:spcAft>
                <a:spcPts val="0"/>
              </a:spcAft>
              <a:buFont typeface="+mj-lt"/>
              <a:buAutoNum type="arabicPeriod"/>
              <a:defRPr/>
            </a:pPr>
            <a:endParaRPr lang="en-US" sz="2400" dirty="0">
              <a:latin typeface="+mn-lt"/>
              <a:cs typeface="+mn-cs"/>
            </a:endParaRPr>
          </a:p>
          <a:p>
            <a:pPr algn="l" rtl="0" fontAlgn="auto">
              <a:spcBef>
                <a:spcPts val="0"/>
              </a:spcBef>
              <a:spcAft>
                <a:spcPts val="0"/>
              </a:spcAft>
              <a:defRPr/>
            </a:pPr>
            <a:r>
              <a:rPr lang="en-US" sz="2400" dirty="0">
                <a:latin typeface="+mn-lt"/>
                <a:cs typeface="+mn-cs"/>
              </a:rPr>
              <a:t>5.  A </a:t>
            </a:r>
            <a:r>
              <a:rPr lang="en-US" sz="2400" dirty="0">
                <a:latin typeface="+mn-lt"/>
                <a:cs typeface="+mn-cs"/>
              </a:rPr>
              <a:t>problem is </a:t>
            </a:r>
            <a:r>
              <a:rPr lang="en-US" sz="2400" u="sng" dirty="0">
                <a:latin typeface="+mn-lt"/>
                <a:cs typeface="+mn-cs"/>
              </a:rPr>
              <a:t>unbounded</a:t>
            </a:r>
            <a:r>
              <a:rPr lang="en-US" sz="2400" dirty="0">
                <a:latin typeface="+mn-lt"/>
                <a:cs typeface="+mn-cs"/>
              </a:rPr>
              <a:t> if it has feasible solutions, </a:t>
            </a:r>
            <a:endParaRPr lang="en-US" sz="2400" dirty="0">
              <a:latin typeface="+mn-lt"/>
              <a:cs typeface="+mn-cs"/>
            </a:endParaRPr>
          </a:p>
          <a:p>
            <a:pPr algn="l" rtl="0" fontAlgn="auto">
              <a:spcBef>
                <a:spcPts val="0"/>
              </a:spcBef>
              <a:spcAft>
                <a:spcPts val="0"/>
              </a:spcAft>
              <a:defRPr/>
            </a:pPr>
            <a:r>
              <a:rPr lang="en-US" sz="2400" dirty="0">
                <a:latin typeface="+mn-lt"/>
                <a:cs typeface="+mn-cs"/>
              </a:rPr>
              <a:t>     but </a:t>
            </a:r>
            <a:r>
              <a:rPr lang="en-US" sz="2400" dirty="0">
                <a:latin typeface="+mn-lt"/>
                <a:cs typeface="+mn-cs"/>
              </a:rPr>
              <a:t>no optimal solution.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12978</TotalTime>
  <Words>2991</Words>
  <Application>Microsoft Macintosh PowerPoint</Application>
  <PresentationFormat>On-screen Show (4:3)</PresentationFormat>
  <Paragraphs>607</Paragraphs>
  <Slides>60</Slides>
  <Notes>54</Notes>
  <HiddenSlides>6</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1" baseType="lpstr">
      <vt:lpstr>Century Gothic</vt:lpstr>
      <vt:lpstr>Gisha</vt:lpstr>
      <vt:lpstr>Arial</vt:lpstr>
      <vt:lpstr>Wingdings 2</vt:lpstr>
      <vt:lpstr>Verdana</vt:lpstr>
      <vt:lpstr>Calibri</vt:lpstr>
      <vt:lpstr>Tahoma (Hebrew)</vt:lpstr>
      <vt:lpstr>Wingdings</vt:lpstr>
      <vt:lpstr>Cambria Math</vt:lpstr>
      <vt:lpstr>Verve</vt:lpstr>
      <vt:lpstr>משוואה</vt:lpstr>
      <vt:lpstr>Introduction to  Linear Programming (LP)</vt:lpstr>
      <vt:lpstr>Introduction:  Motivating Example</vt:lpstr>
      <vt:lpstr>PowerPoint Presentation</vt:lpstr>
      <vt:lpstr>PowerPoint Presentation</vt:lpstr>
      <vt:lpstr>Talk Outline</vt:lpstr>
      <vt:lpstr>Introduction:  What is the Problem?</vt:lpstr>
      <vt:lpstr>Introduction:  What is the Problem?</vt:lpstr>
      <vt:lpstr>PowerPoint Presentation</vt:lpstr>
      <vt:lpstr>Introduction: Terminology</vt:lpstr>
      <vt:lpstr>Talk Outline</vt:lpstr>
      <vt:lpstr>PowerPoint Presentation</vt:lpstr>
      <vt:lpstr>LP - Geometric Interpretation:</vt:lpstr>
      <vt:lpstr>3-D Geometric Example</vt:lpstr>
      <vt:lpstr>Higher Dimension Example?</vt:lpstr>
      <vt:lpstr>Talk Outline</vt:lpstr>
      <vt:lpstr>Single Source Shortest Path (SSSP)</vt:lpstr>
      <vt:lpstr>Single Source Shortest Path (SSSP)</vt:lpstr>
      <vt:lpstr>SSSP – LP Formulation</vt:lpstr>
      <vt:lpstr>Maximum Flow</vt:lpstr>
      <vt:lpstr>Maximum Flow LP Formulation</vt:lpstr>
      <vt:lpstr>Talk Outline</vt:lpstr>
      <vt:lpstr>PowerPoint Presentation</vt:lpstr>
      <vt:lpstr>PowerPoint Presentation</vt:lpstr>
      <vt:lpstr>PowerPoint Presentation</vt:lpstr>
      <vt:lpstr>LP Duality</vt:lpstr>
      <vt:lpstr>Duality Theorems</vt:lpstr>
      <vt:lpstr>Duality Theorems</vt:lpstr>
      <vt:lpstr>Talk Outline</vt:lpstr>
      <vt:lpstr>Back to our Diet Example</vt:lpstr>
      <vt:lpstr>Integer Linear Programming</vt:lpstr>
      <vt:lpstr>Vertex Cover</vt:lpstr>
      <vt:lpstr>Set Cover</vt:lpstr>
      <vt:lpstr>Integer LP Checking for Feasible Solutions</vt:lpstr>
      <vt:lpstr>Integer Linear Programming 3SAT</vt:lpstr>
      <vt:lpstr>Integer Linear Programming 3SAT (cont.)</vt:lpstr>
      <vt:lpstr>Integer Linear Programming 3SAT (cont.)</vt:lpstr>
      <vt:lpstr>Integer LP vs. LP- Set Cover</vt:lpstr>
      <vt:lpstr>Talk Outline</vt:lpstr>
      <vt:lpstr>Approximating Set Cover Through Rounding</vt:lpstr>
      <vt:lpstr>Set Cover  (Deterministic) Rounding</vt:lpstr>
      <vt:lpstr>Set Cover  (Deterministic) Rounding</vt:lpstr>
      <vt:lpstr>Deterministic Rounding (cont.)</vt:lpstr>
      <vt:lpstr>Deterministic Rounding (cont.)</vt:lpstr>
      <vt:lpstr>Deterministic Rounding (cont.)</vt:lpstr>
      <vt:lpstr>Vertex Cover  (Deterministic) Rounding</vt:lpstr>
      <vt:lpstr>Talk Outline</vt:lpstr>
      <vt:lpstr>Randomized Approximation</vt:lpstr>
      <vt:lpstr>Probability – Reminders</vt:lpstr>
      <vt:lpstr>Randomized Rounding</vt:lpstr>
      <vt:lpstr>Set Cover (Randomized) Rounding</vt:lpstr>
      <vt:lpstr>Randomized Rounding</vt:lpstr>
      <vt:lpstr>PowerPoint Presentation</vt:lpstr>
      <vt:lpstr>Randomized Rounding</vt:lpstr>
      <vt:lpstr>Set Cover (Randomized) Rounding</vt:lpstr>
      <vt:lpstr>Randomized Rounding</vt:lpstr>
      <vt:lpstr>Set Cover (Randomized) Rounding</vt:lpstr>
      <vt:lpstr>Talk Outline</vt:lpstr>
      <vt:lpstr>Questions?</vt:lpstr>
      <vt:lpstr>Thank You.</vt:lpstr>
      <vt:lpstr>Bibliography:</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Linear Programming (LP)</dc:title>
  <dc:creator>Wajc David</dc:creator>
  <cp:lastModifiedBy>David Wajc</cp:lastModifiedBy>
  <cp:revision>633</cp:revision>
  <dcterms:created xsi:type="dcterms:W3CDTF">2011-09-18T11:57:51Z</dcterms:created>
  <dcterms:modified xsi:type="dcterms:W3CDTF">2016-10-10T17:23:06Z</dcterms:modified>
</cp:coreProperties>
</file>