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  <p:sldMasterId id="2147483840" r:id="rId2"/>
  </p:sldMasterIdLst>
  <p:notesMasterIdLst>
    <p:notesMasterId r:id="rId60"/>
  </p:notesMasterIdLst>
  <p:handoutMasterIdLst>
    <p:handoutMasterId r:id="rId61"/>
  </p:handoutMasterIdLst>
  <p:sldIdLst>
    <p:sldId id="348" r:id="rId3"/>
    <p:sldId id="347" r:id="rId4"/>
    <p:sldId id="355" r:id="rId5"/>
    <p:sldId id="378" r:id="rId6"/>
    <p:sldId id="377" r:id="rId7"/>
    <p:sldId id="384" r:id="rId8"/>
    <p:sldId id="387" r:id="rId9"/>
    <p:sldId id="352" r:id="rId10"/>
    <p:sldId id="357" r:id="rId11"/>
    <p:sldId id="408" r:id="rId12"/>
    <p:sldId id="393" r:id="rId13"/>
    <p:sldId id="394" r:id="rId14"/>
    <p:sldId id="358" r:id="rId15"/>
    <p:sldId id="419" r:id="rId16"/>
    <p:sldId id="359" r:id="rId17"/>
    <p:sldId id="361" r:id="rId18"/>
    <p:sldId id="363" r:id="rId19"/>
    <p:sldId id="364" r:id="rId20"/>
    <p:sldId id="365" r:id="rId21"/>
    <p:sldId id="366" r:id="rId22"/>
    <p:sldId id="374" r:id="rId23"/>
    <p:sldId id="386" r:id="rId24"/>
    <p:sldId id="409" r:id="rId25"/>
    <p:sldId id="379" r:id="rId26"/>
    <p:sldId id="391" r:id="rId27"/>
    <p:sldId id="406" r:id="rId28"/>
    <p:sldId id="410" r:id="rId29"/>
    <p:sldId id="383" r:id="rId30"/>
    <p:sldId id="388" r:id="rId31"/>
    <p:sldId id="385" r:id="rId32"/>
    <p:sldId id="389" r:id="rId33"/>
    <p:sldId id="390" r:id="rId34"/>
    <p:sldId id="411" r:id="rId35"/>
    <p:sldId id="368" r:id="rId36"/>
    <p:sldId id="418" r:id="rId37"/>
    <p:sldId id="369" r:id="rId38"/>
    <p:sldId id="370" r:id="rId39"/>
    <p:sldId id="401" r:id="rId40"/>
    <p:sldId id="405" r:id="rId41"/>
    <p:sldId id="371" r:id="rId42"/>
    <p:sldId id="372" r:id="rId43"/>
    <p:sldId id="395" r:id="rId44"/>
    <p:sldId id="396" r:id="rId45"/>
    <p:sldId id="400" r:id="rId46"/>
    <p:sldId id="416" r:id="rId47"/>
    <p:sldId id="399" r:id="rId48"/>
    <p:sldId id="398" r:id="rId49"/>
    <p:sldId id="397" r:id="rId50"/>
    <p:sldId id="417" r:id="rId51"/>
    <p:sldId id="373" r:id="rId52"/>
    <p:sldId id="415" r:id="rId53"/>
    <p:sldId id="407" r:id="rId54"/>
    <p:sldId id="412" r:id="rId55"/>
    <p:sldId id="414" r:id="rId56"/>
    <p:sldId id="299" r:id="rId57"/>
    <p:sldId id="300" r:id="rId58"/>
    <p:sldId id="302" r:id="rId59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G9L9vFo4zEpo+6RIITUxNw==" hashData="n86dfePPyujH7Vg5goNjjgoezYI="/>
  <p:extLst>
    <p:ext uri="{521415D9-36F7-43E2-AB2F-B90AF26B5E84}">
      <p14:sectionLst xmlns:p14="http://schemas.microsoft.com/office/powerpoint/2010/main">
        <p14:section name="Default Section" id="{E669B721-4C90-43BA-83D1-BB7AF7F0EE66}">
          <p14:sldIdLst>
            <p14:sldId id="348"/>
            <p14:sldId id="347"/>
          </p14:sldIdLst>
        </p14:section>
        <p14:section name="Finding Paths of Length k" id="{06A5F62B-44D5-4175-8C8F-5789CF03128B}">
          <p14:sldIdLst>
            <p14:sldId id="355"/>
            <p14:sldId id="378"/>
            <p14:sldId id="377"/>
            <p14:sldId id="384"/>
            <p14:sldId id="387"/>
            <p14:sldId id="352"/>
            <p14:sldId id="357"/>
            <p14:sldId id="408"/>
            <p14:sldId id="393"/>
            <p14:sldId id="394"/>
            <p14:sldId id="358"/>
            <p14:sldId id="419"/>
            <p14:sldId id="359"/>
            <p14:sldId id="361"/>
            <p14:sldId id="363"/>
            <p14:sldId id="364"/>
            <p14:sldId id="365"/>
            <p14:sldId id="366"/>
            <p14:sldId id="374"/>
            <p14:sldId id="386"/>
          </p14:sldIdLst>
        </p14:section>
        <p14:section name="Derandomization" id="{0D50116D-0564-4845-95C9-8C68D2F231B5}">
          <p14:sldIdLst>
            <p14:sldId id="409"/>
            <p14:sldId id="379"/>
            <p14:sldId id="391"/>
            <p14:sldId id="406"/>
          </p14:sldIdLst>
        </p14:section>
        <p14:section name="Counting Paths (Approximately)" id="{0A9B20B1-5997-42DF-B188-07F3B31C1143}">
          <p14:sldIdLst>
            <p14:sldId id="410"/>
            <p14:sldId id="383"/>
            <p14:sldId id="388"/>
            <p14:sldId id="385"/>
            <p14:sldId id="389"/>
            <p14:sldId id="390"/>
          </p14:sldIdLst>
        </p14:section>
        <p14:section name="Finding Cycles in Minor-Closed Graphs" id="{65575FF5-C4B1-420B-B731-E7AA512119FB}">
          <p14:sldIdLst>
            <p14:sldId id="411"/>
            <p14:sldId id="368"/>
            <p14:sldId id="418"/>
            <p14:sldId id="369"/>
            <p14:sldId id="370"/>
            <p14:sldId id="401"/>
            <p14:sldId id="405"/>
            <p14:sldId id="371"/>
            <p14:sldId id="372"/>
            <p14:sldId id="395"/>
            <p14:sldId id="396"/>
            <p14:sldId id="400"/>
            <p14:sldId id="416"/>
            <p14:sldId id="399"/>
            <p14:sldId id="398"/>
            <p14:sldId id="397"/>
            <p14:sldId id="417"/>
            <p14:sldId id="373"/>
            <p14:sldId id="415"/>
          </p14:sldIdLst>
        </p14:section>
        <p14:section name="Summary" id="{532A937C-E1FD-4758-BEEF-FD4747A72710}">
          <p14:sldIdLst>
            <p14:sldId id="407"/>
            <p14:sldId id="412"/>
            <p14:sldId id="414"/>
            <p14:sldId id="299"/>
            <p14:sldId id="300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C6C"/>
    <a:srgbClr val="23A15C"/>
    <a:srgbClr val="F6640A"/>
    <a:srgbClr val="25A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31" autoAdjust="0"/>
    <p:restoredTop sz="90764" autoAdjust="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384" y="0"/>
            <a:ext cx="3076916" cy="511731"/>
          </a:xfrm>
          <a:prstGeom prst="rect">
            <a:avLst/>
          </a:prstGeom>
        </p:spPr>
        <p:txBody>
          <a:bodyPr vert="horz" lIns="97913" tIns="48957" rIns="97913" bIns="4895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59" y="0"/>
            <a:ext cx="3076916" cy="511731"/>
          </a:xfrm>
          <a:prstGeom prst="rect">
            <a:avLst/>
          </a:prstGeom>
        </p:spPr>
        <p:txBody>
          <a:bodyPr vert="horz" lIns="97913" tIns="48957" rIns="97913" bIns="48957" rtlCol="1"/>
          <a:lstStyle>
            <a:lvl1pPr algn="l">
              <a:defRPr sz="1300"/>
            </a:lvl1pPr>
          </a:lstStyle>
          <a:p>
            <a:fld id="{E5F55738-DDC3-4578-A0BE-B9A7B6AE3B37}" type="datetimeFigureOut">
              <a:rPr lang="he-IL" smtClean="0"/>
              <a:t>י'/אייר/תשע"ב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384" y="9721242"/>
            <a:ext cx="3076916" cy="511731"/>
          </a:xfrm>
          <a:prstGeom prst="rect">
            <a:avLst/>
          </a:prstGeom>
        </p:spPr>
        <p:txBody>
          <a:bodyPr vert="horz" lIns="97913" tIns="48957" rIns="97913" bIns="4895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59" y="9721242"/>
            <a:ext cx="3076916" cy="511731"/>
          </a:xfrm>
          <a:prstGeom prst="rect">
            <a:avLst/>
          </a:prstGeom>
        </p:spPr>
        <p:txBody>
          <a:bodyPr vert="horz" lIns="97913" tIns="48957" rIns="97913" bIns="48957" rtlCol="1" anchor="b"/>
          <a:lstStyle>
            <a:lvl1pPr algn="l">
              <a:defRPr sz="1300"/>
            </a:lvl1pPr>
          </a:lstStyle>
          <a:p>
            <a:fld id="{651E8B19-F130-4201-851A-2CFA0BCAD5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67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42" y="1"/>
            <a:ext cx="3076363" cy="511731"/>
          </a:xfrm>
          <a:prstGeom prst="rect">
            <a:avLst/>
          </a:prstGeom>
        </p:spPr>
        <p:txBody>
          <a:bodyPr vert="horz" lIns="102178" tIns="51088" rIns="102178" bIns="51088" rtlCol="1"/>
          <a:lstStyle>
            <a:lvl1pPr algn="r">
              <a:defRPr sz="14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8" y="1"/>
            <a:ext cx="3076363" cy="511731"/>
          </a:xfrm>
          <a:prstGeom prst="rect">
            <a:avLst/>
          </a:prstGeom>
        </p:spPr>
        <p:txBody>
          <a:bodyPr vert="horz" lIns="102178" tIns="51088" rIns="102178" bIns="51088" rtlCol="1"/>
          <a:lstStyle>
            <a:lvl1pPr algn="l">
              <a:defRPr sz="1400"/>
            </a:lvl1pPr>
          </a:lstStyle>
          <a:p>
            <a:fld id="{EC79DE6D-2BC0-46D9-A67B-B8C26EE0E358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178" tIns="51088" rIns="102178" bIns="51088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102178" tIns="51088" rIns="102178" bIns="51088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42" y="9721108"/>
            <a:ext cx="3076363" cy="511731"/>
          </a:xfrm>
          <a:prstGeom prst="rect">
            <a:avLst/>
          </a:prstGeom>
        </p:spPr>
        <p:txBody>
          <a:bodyPr vert="horz" lIns="102178" tIns="51088" rIns="102178" bIns="51088" rtlCol="1" anchor="b"/>
          <a:lstStyle>
            <a:lvl1pPr algn="r">
              <a:defRPr sz="14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8" y="9721108"/>
            <a:ext cx="3076363" cy="511731"/>
          </a:xfrm>
          <a:prstGeom prst="rect">
            <a:avLst/>
          </a:prstGeom>
        </p:spPr>
        <p:txBody>
          <a:bodyPr vert="horz" lIns="102178" tIns="51088" rIns="102178" bIns="51088" rtlCol="1" anchor="b"/>
          <a:lstStyle>
            <a:lvl1pPr algn="l">
              <a:defRPr sz="1400"/>
            </a:lvl1pPr>
          </a:lstStyle>
          <a:p>
            <a:fld id="{E53778F6-7870-46F9-8AC6-E31202D992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311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(Mainly) Based</a:t>
            </a:r>
            <a:r>
              <a:rPr lang="en-US" baseline="0" dirty="0" smtClean="0"/>
              <a:t> on a paper of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Yuster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Zwick</a:t>
            </a:r>
            <a:r>
              <a:rPr lang="en-US" baseline="0" dirty="0" smtClean="0"/>
              <a:t> from STOC 94 of the same name.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795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Computer</a:t>
                </a:r>
                <a:r>
                  <a:rPr lang="en-US" baseline="0" dirty="0" smtClean="0"/>
                  <a:t> Scientists being Computer Scientists, when we consider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colors, we are</a:t>
                </a:r>
                <a:r>
                  <a:rPr lang="en-US" baseline="0" dirty="0" smtClean="0"/>
                  <a:t> basically talking about an </a:t>
                </a:r>
                <a:r>
                  <a:rPr lang="en-US" baseline="0" dirty="0" err="1" smtClean="0"/>
                  <a:t>enum</a:t>
                </a:r>
                <a:r>
                  <a:rPr lang="en-US" baseline="0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endParaRPr lang="he-IL" dirty="0" smtClean="0"/>
              </a:p>
              <a:p>
                <a:pPr algn="l"/>
                <a:r>
                  <a:rPr lang="en-US" dirty="0" smtClean="0"/>
                  <a:t>elements…</a:t>
                </a:r>
                <a:br>
                  <a:rPr lang="en-US" dirty="0" smtClean="0"/>
                </a:br>
                <a:r>
                  <a:rPr lang="en-US" dirty="0" smtClean="0"/>
                  <a:t>The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!&gt;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can be verified by induction.</a:t>
                </a:r>
                <a:r>
                  <a:rPr lang="en-US" baseline="0" dirty="0" smtClean="0"/>
                  <a:t> Alternatively, it can be proved using </a:t>
                </a:r>
                <a:r>
                  <a:rPr lang="en-US" baseline="0" dirty="0" err="1" smtClean="0"/>
                  <a:t>Stirling’s</a:t>
                </a:r>
                <a:r>
                  <a:rPr lang="en-US" baseline="0" dirty="0" smtClean="0"/>
                  <a:t> approximation.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Computer</a:t>
                </a:r>
                <a:r>
                  <a:rPr lang="en-US" baseline="0" dirty="0" smtClean="0"/>
                  <a:t> Scientists being Computer Scientists, when we consider </a:t>
                </a:r>
                <a:r>
                  <a:rPr lang="en-US" b="0" i="0" baseline="0" smtClean="0">
                    <a:latin typeface="Cambria Math"/>
                  </a:rPr>
                  <a:t>𝑘</a:t>
                </a:r>
                <a:r>
                  <a:rPr lang="en-US" dirty="0" smtClean="0"/>
                  <a:t> colors, we are</a:t>
                </a:r>
                <a:r>
                  <a:rPr lang="en-US" baseline="0" dirty="0" smtClean="0"/>
                  <a:t> basically talking about an </a:t>
                </a:r>
                <a:r>
                  <a:rPr lang="en-US" baseline="0" dirty="0" err="1" smtClean="0"/>
                  <a:t>enum</a:t>
                </a:r>
                <a:r>
                  <a:rPr lang="en-US" baseline="0" dirty="0" smtClean="0"/>
                  <a:t> of </a:t>
                </a:r>
                <a:r>
                  <a:rPr lang="en-US" b="0" i="0" baseline="0" smtClean="0">
                    <a:latin typeface="Cambria Math"/>
                  </a:rPr>
                  <a:t>𝑘</a:t>
                </a:r>
                <a:r>
                  <a:rPr lang="en-US" dirty="0" smtClean="0"/>
                  <a:t> </a:t>
                </a:r>
                <a:endParaRPr lang="he-IL" dirty="0" smtClean="0"/>
              </a:p>
              <a:p>
                <a:pPr algn="l"/>
                <a:r>
                  <a:rPr lang="en-US" dirty="0" smtClean="0"/>
                  <a:t>elements…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For</a:t>
                </a:r>
                <a:r>
                  <a:rPr lang="en-US" baseline="0" dirty="0" smtClean="0"/>
                  <a:t> simplicity, in this proof we refer to paths of length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𝑡</m:t>
                    </m:r>
                    <m:r>
                      <a:rPr lang="en-US" b="0" i="1" baseline="0" smtClean="0">
                        <a:latin typeface="Cambria Math"/>
                      </a:rPr>
                      <m:t>−</m:t>
                    </m:r>
                    <m:r>
                      <a:rPr lang="en-US" b="0" i="1" baseline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as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defTabSz="943296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:   This path exists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and the relevant edges exist, that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endParaRPr lang="he-IL" dirty="0"/>
              </a:p>
              <a:p>
                <a:pPr algn="l" defTabSz="943296" rtl="0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⇐</m:t>
                    </m:r>
                  </m:oMath>
                </a14:m>
                <a:r>
                  <a:rPr lang="en-US" dirty="0"/>
                  <a:t>: This path exists,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𝑢𝑣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In particular, every vertex on the path has a distinct color.</a:t>
                </a:r>
              </a:p>
              <a:p>
                <a:pPr algn="l"/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For</a:t>
                </a:r>
                <a:r>
                  <a:rPr lang="en-US" baseline="0" dirty="0" smtClean="0"/>
                  <a:t> simplicity, in this proof we refer to paths of length </a:t>
                </a:r>
                <a:r>
                  <a:rPr lang="en-US" b="0" i="0" baseline="0" smtClean="0">
                    <a:latin typeface="Cambria Math"/>
                  </a:rPr>
                  <a:t>𝑡−1</a:t>
                </a:r>
                <a:r>
                  <a:rPr lang="en-US" dirty="0" smtClean="0"/>
                  <a:t> as paths of length </a:t>
                </a:r>
                <a:r>
                  <a:rPr lang="en-US" b="0" i="0" smtClean="0">
                    <a:latin typeface="Cambria Math"/>
                  </a:rPr>
                  <a:t>𝑡</a:t>
                </a:r>
                <a:r>
                  <a:rPr lang="en-US" dirty="0" smtClean="0"/>
                  <a:t>.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This problem is NP-hard as well, as Hamiltonian</a:t>
            </a:r>
            <a:r>
              <a:rPr lang="en-US" baseline="0" dirty="0" smtClean="0"/>
              <a:t> Cycle is NP-hard.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defTabSz="1021779">
                  <a:defRPr/>
                </a:pPr>
                <a:r>
                  <a:rPr lang="en-US" sz="1400" dirty="0"/>
                  <a:t>So far, we’ve shown how to count all colorful paths of length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in a graph colored with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colors. How can we use this to  approximately count all paths of length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1400" dirty="0"/>
                  <a:t>? Answer In this slide.</a:t>
                </a:r>
              </a:p>
              <a:p>
                <a:pPr algn="l"/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So far, we’ve shown how to count all colorful paths of length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in a graph colored with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colors. How can we use this to approximately count all paths of length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in </a:t>
                </a:r>
                <a:r>
                  <a:rPr lang="en-US" sz="1200" b="0" i="0" smtClean="0">
                    <a:latin typeface="Cambria Math"/>
                  </a:rPr>
                  <a:t>𝐺</a:t>
                </a:r>
                <a:r>
                  <a:rPr lang="en-US" sz="1200" dirty="0" smtClean="0"/>
                  <a:t>?</a:t>
                </a:r>
              </a:p>
              <a:p>
                <a:pPr algn="l"/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u="sng" dirty="0" smtClean="0"/>
              <a:t>Recall:</a:t>
            </a:r>
            <a:r>
              <a:rPr lang="en-US" dirty="0" smtClean="0"/>
              <a:t> This problem</a:t>
            </a:r>
            <a:r>
              <a:rPr lang="en-US" baseline="0" dirty="0" smtClean="0"/>
              <a:t> is NP-Hard (obvious reduction from Hamiltonian Path)</a:t>
            </a:r>
            <a:endParaRPr lang="he-IL" baseline="0" dirty="0" smtClean="0"/>
          </a:p>
          <a:p>
            <a:pPr algn="l"/>
            <a:r>
              <a:rPr lang="en-US" baseline="0" dirty="0" smtClean="0"/>
              <a:t>Also, in his talk here, Mike Fellows mentioned that k-path </a:t>
            </a:r>
            <a:r>
              <a:rPr lang="en-US" baseline="0" dirty="0" err="1" smtClean="0"/>
              <a:t>parametrized</a:t>
            </a:r>
            <a:r>
              <a:rPr lang="en-US" baseline="0" dirty="0" smtClean="0"/>
              <a:t> by the length of the sought-after path does not admit a polynomial-sized kernel. As we will see, this does not mean there are no FPT algorithms for this problem.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dirty="0" smtClean="0"/>
              <a:t>This is a </a:t>
            </a:r>
            <a:r>
              <a:rPr lang="en-US" b="1" u="sng" dirty="0" smtClean="0"/>
              <a:t>very</a:t>
            </a:r>
            <a:r>
              <a:rPr lang="en-US" b="0" u="none" baseline="0" dirty="0" smtClean="0"/>
              <a:t> well-studied family of graphs, which could easily warrant a whole algorithmic course of their own.</a:t>
            </a:r>
            <a:endParaRPr lang="he-IL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In practice, many</a:t>
            </a:r>
            <a:r>
              <a:rPr lang="en-US" baseline="0" dirty="0" smtClean="0"/>
              <a:t> road networks are planar (but not all road networks are planar. We see a possible counter-example in the next slide).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8847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</a:t>
            </a:r>
            <a:r>
              <a:rPr lang="en-US" baseline="0" dirty="0" smtClean="0"/>
              <a:t> infamous “Spaghetti Interchange” near Birmingham, UK.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4042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defTabSz="943296"/>
                <a:r>
                  <a:rPr lang="en-US" dirty="0"/>
                  <a:t>As previously mentioned, we will present an algorithm for finding cycles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 graphs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from a minor-closed family of graphs.</a:t>
                </a:r>
              </a:p>
              <a:p>
                <a:pPr algn="l"/>
                <a:endParaRPr lang="en-US" dirty="0" smtClean="0"/>
              </a:p>
              <a:p>
                <a:pPr algn="l" rtl="0"/>
                <a:r>
                  <a:rPr lang="en-US" u="sng" dirty="0"/>
                  <a:t>Corollary:</a:t>
                </a:r>
                <a:r>
                  <a:rPr lang="en-US" dirty="0"/>
                  <a:t> Every minor-closed family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has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algn="l"/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defTabSz="943296"/>
                <a:r>
                  <a:rPr lang="en-US" dirty="0"/>
                  <a:t>As previously mentioned, we will present an algorithm for finding cycles of length 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dirty="0"/>
                  <a:t> in graphs </a:t>
                </a:r>
                <a:r>
                  <a:rPr lang="en-US" i="0">
                    <a:latin typeface="Cambria Math"/>
                  </a:rPr>
                  <a:t>𝐺</a:t>
                </a:r>
                <a:r>
                  <a:rPr lang="en-US" dirty="0"/>
                  <a:t> </a:t>
                </a:r>
                <a:r>
                  <a:rPr lang="en-US" dirty="0"/>
                  <a:t>from </a:t>
                </a:r>
                <a:r>
                  <a:rPr lang="en-US" dirty="0"/>
                  <a:t>a minor-closed family of graphs.</a:t>
                </a:r>
              </a:p>
              <a:p>
                <a:pPr algn="l"/>
                <a:endParaRPr lang="en-US" dirty="0" smtClean="0"/>
              </a:p>
              <a:p>
                <a:pPr algn="l" rtl="0"/>
                <a:r>
                  <a:rPr lang="en-US" u="sng" dirty="0"/>
                  <a:t>Corollary:</a:t>
                </a:r>
                <a:r>
                  <a:rPr lang="en-US" dirty="0"/>
                  <a:t> Every minor-closed family </a:t>
                </a:r>
                <a:r>
                  <a:rPr lang="en-US" i="0">
                    <a:latin typeface="Cambria Math"/>
                  </a:rPr>
                  <a:t>𝐹</a:t>
                </a:r>
                <a:r>
                  <a:rPr lang="en-US" dirty="0"/>
                  <a:t> has for every </a:t>
                </a:r>
                <a:r>
                  <a:rPr lang="en-US" i="0">
                    <a:latin typeface="Cambria Math"/>
                  </a:rPr>
                  <a:t>𝐺∈𝐹</a:t>
                </a:r>
                <a:r>
                  <a:rPr lang="en-US" dirty="0"/>
                  <a:t>: </a:t>
                </a:r>
                <a:r>
                  <a:rPr lang="en-US" i="0">
                    <a:latin typeface="Cambria Math"/>
                  </a:rPr>
                  <a:t>|𝐸|=𝑂(|𝑉|)</a:t>
                </a:r>
                <a:endParaRPr lang="en-US" dirty="0"/>
              </a:p>
              <a:p>
                <a:pPr algn="l"/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Having presented this algorithm, we are ready to tackle our main problem.</a:t>
            </a:r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This is somewhat reassuring,</a:t>
            </a:r>
            <a:r>
              <a:rPr lang="en-US" baseline="0" dirty="0" smtClean="0"/>
              <a:t> as Hamiltonian Path is NP-Complete, and if the above algorithm were correct, we’d have a polynomial-time algorithm for Hamiltonian Path.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Reason</a:t>
            </a:r>
            <a:r>
              <a:rPr lang="en-US" baseline="0" dirty="0" smtClean="0"/>
              <a:t> for guessing index: graphs induced by vertices with colors k-1 or k are stars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Actually, the probability is at least twice that.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Actually, the probability is at least twice that.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000" dirty="0"/>
              <a:t>David </a:t>
            </a:r>
            <a:r>
              <a:rPr lang="en-US" sz="1000" dirty="0" err="1"/>
              <a:t>Wajc</a:t>
            </a:r>
            <a:r>
              <a:rPr lang="en-US" sz="1000" dirty="0"/>
              <a:t> 2011 © </a:t>
            </a:r>
            <a:endParaRPr lang="he-IL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012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78F6-7870-46F9-8AC6-E31202D9920A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6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1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655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67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7DEE-D510-4B96-B236-5EF3C4C90F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9D9-27D8-4518-B114-56ECBF2B25E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6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D4E4-3351-4DBB-AB64-9D0B8FBBE8B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4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2263-38B7-42C8-87CD-AE6D307F248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66E0-92C2-4F24-8D8E-CACB0D082FA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61B7-1F0F-4509-8C01-A1F9ECA689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1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E9F3C-8207-4468-8BBD-A6095151B8C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1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5FA3C-BF77-435B-BC24-5C8881E9E21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5867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FD8E-E753-4B91-A20E-EAE47F2FDA7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7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0AFD-5B99-4C23-9E94-7FEBC6B0DF2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3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B213B-CEED-46C1-9B8D-2527D8C60B9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848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8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195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22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67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9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E7438E1-117D-44FB-AC24-B79D899BA877}" type="datetimeFigureOut">
              <a:rPr lang="he-IL" smtClean="0"/>
              <a:pPr/>
              <a:t>י'/אייר/תשע"ב</a:t>
            </a:fld>
            <a:endParaRPr 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2703775-91DD-4586-9CFE-17E78E974D3B}" type="slidenum">
              <a:rPr lang="es-ES" smtClean="0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11" Type="http://schemas.openxmlformats.org/officeDocument/2006/relationships/image" Target="../media/image46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11" Type="http://schemas.openxmlformats.org/officeDocument/2006/relationships/image" Target="../media/image46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3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63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81.png"/><Relationship Id="rId5" Type="http://schemas.openxmlformats.org/officeDocument/2006/relationships/image" Target="../media/image61.png"/><Relationship Id="rId10" Type="http://schemas.openxmlformats.org/officeDocument/2006/relationships/image" Target="../media/image80.png"/><Relationship Id="rId4" Type="http://schemas.openxmlformats.org/officeDocument/2006/relationships/image" Target="../media/image60.png"/><Relationship Id="rId9" Type="http://schemas.openxmlformats.org/officeDocument/2006/relationships/image" Target="../media/image72.png"/><Relationship Id="rId1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97.png"/><Relationship Id="rId10" Type="http://schemas.openxmlformats.org/officeDocument/2006/relationships/image" Target="../media/image72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908175" y="3860800"/>
            <a:ext cx="4537075" cy="544513"/>
          </a:xfrm>
          <a:noFill/>
          <a:ln/>
        </p:spPr>
        <p:txBody>
          <a:bodyPr/>
          <a:lstStyle/>
          <a:p>
            <a:pPr algn="l"/>
            <a:r>
              <a:rPr lang="es-UY" sz="3600" b="1" dirty="0" smtClean="0">
                <a:solidFill>
                  <a:schemeClr val="tx1"/>
                </a:solidFill>
              </a:rPr>
              <a:t>Color-</a:t>
            </a:r>
            <a:r>
              <a:rPr lang="es-UY" sz="3600" b="1" dirty="0" err="1" smtClean="0">
                <a:solidFill>
                  <a:schemeClr val="tx1"/>
                </a:solidFill>
              </a:rPr>
              <a:t>Coding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874838" y="4462463"/>
            <a:ext cx="3992562" cy="479425"/>
          </a:xfrm>
        </p:spPr>
        <p:txBody>
          <a:bodyPr/>
          <a:lstStyle/>
          <a:p>
            <a:pPr algn="l"/>
            <a:r>
              <a:rPr lang="en-US" sz="1800" u="sng" dirty="0" smtClean="0"/>
              <a:t>Speaker</a:t>
            </a:r>
            <a:r>
              <a:rPr lang="en-US" sz="1800" dirty="0" smtClean="0"/>
              <a:t>: David </a:t>
            </a:r>
            <a:r>
              <a:rPr lang="en-US" sz="1800" dirty="0" err="1" smtClean="0"/>
              <a:t>Wajc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u="sng" dirty="0" smtClean="0"/>
              <a:t>Talk given as part of</a:t>
            </a:r>
            <a:r>
              <a:rPr lang="en-US" sz="1800" dirty="0" smtClean="0"/>
              <a:t>: </a:t>
            </a:r>
            <a:r>
              <a:rPr lang="en-US" sz="1800" dirty="0" err="1" smtClean="0"/>
              <a:t>Technion</a:t>
            </a:r>
            <a:r>
              <a:rPr lang="en-US" sz="1800" dirty="0" smtClean="0"/>
              <a:t> CS Department FPT Algorithms Seminar (236804)</a:t>
            </a:r>
          </a:p>
        </p:txBody>
      </p:sp>
    </p:spTree>
    <p:extLst>
      <p:ext uri="{BB962C8B-B14F-4D97-AF65-F5344CB8AC3E}">
        <p14:creationId xmlns:p14="http://schemas.microsoft.com/office/powerpoint/2010/main" val="20789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Orientations: </a:t>
            </a:r>
            <a:br>
              <a:rPr lang="en-US" dirty="0" smtClean="0"/>
            </a:br>
            <a:r>
              <a:rPr lang="en-US" dirty="0" smtClean="0"/>
              <a:t>Probability of </a:t>
            </a:r>
            <a:r>
              <a:rPr lang="en-US" dirty="0"/>
              <a:t>Success</a:t>
            </a:r>
            <a:br>
              <a:rPr lang="en-US" dirty="0"/>
            </a:br>
            <a:r>
              <a:rPr lang="en-US" dirty="0"/>
              <a:t>Alternative Proof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992888" cy="46755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Lemma:</a:t>
                </a:r>
              </a:p>
              <a:p>
                <a:pPr algn="just" rtl="0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be a directed graph containing a simple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 be as described above.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0" i="1" dirty="0" smtClean="0">
                            <a:latin typeface="Cambria Math"/>
                          </a:rPr>
                          <m:t>𝑃𝑟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There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000" dirty="0" smtClean="0"/>
                  <a:t> permutations. How many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?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WLOG,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−…−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−(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. 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b="0" dirty="0" smtClean="0"/>
                  <a:t>To choose a permutation for which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b="0" dirty="0" smtClean="0"/>
                  <a:t>,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b="0" dirty="0" smtClean="0"/>
                  <a:t> options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for which we have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r>
                      <a:rPr lang="en-US" sz="20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 smtClean="0"/>
                  <a:t> options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…, for which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b="0" dirty="0" smtClean="0"/>
                  <a:t> options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for which we have exactly </a:t>
                </a:r>
                <a:r>
                  <a:rPr lang="en-US" sz="2000" b="0" i="1" dirty="0" smtClean="0"/>
                  <a:t>one</a:t>
                </a:r>
                <a:r>
                  <a:rPr lang="en-US" sz="2000" b="0" dirty="0" smtClean="0"/>
                  <a:t> choice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All in all,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⋅…⋅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342900" indent="-342900" algn="l" rtl="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 algn="l" rtl="0"/>
                <a:r>
                  <a:rPr lang="en-US" sz="2000" u="sng" dirty="0" smtClean="0"/>
                  <a:t>Lemma 2:</a:t>
                </a:r>
                <a:r>
                  <a:rPr lang="en-US" sz="2000" dirty="0" smtClean="0"/>
                  <a:t> Similarly, for undirected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</a:rPr>
                          <m:t>𝑃𝑟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992888" cy="4675575"/>
              </a:xfrm>
              <a:prstGeom prst="rect">
                <a:avLst/>
              </a:prstGeom>
              <a:blipFill rotWithShape="1">
                <a:blip r:embed="rId4"/>
                <a:stretch>
                  <a:fillRect l="-763" t="-522" r="-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6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Algorithms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820891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Random Algorithms come in two main flavors:</a:t>
            </a:r>
          </a:p>
          <a:p>
            <a:pPr algn="l" rtl="0"/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u="sng" dirty="0" smtClean="0"/>
              <a:t>Las Vegas Algorithms:</a:t>
            </a:r>
            <a:r>
              <a:rPr lang="en-US" sz="2000" dirty="0" smtClean="0"/>
              <a:t> The algorithm always outputs correct solution, but the running time is a random variable.</a:t>
            </a:r>
          </a:p>
          <a:p>
            <a:pPr algn="l" rtl="0"/>
            <a:r>
              <a:rPr lang="en-US" sz="2000" dirty="0" smtClean="0"/>
              <a:t>	    </a:t>
            </a:r>
            <a:r>
              <a:rPr lang="en-US" sz="2000" u="sng" dirty="0" smtClean="0"/>
              <a:t>Example:</a:t>
            </a:r>
            <a:r>
              <a:rPr lang="en-US" sz="2000" dirty="0" smtClean="0"/>
              <a:t> </a:t>
            </a:r>
            <a:r>
              <a:rPr lang="en-US" sz="2000" dirty="0" err="1" smtClean="0"/>
              <a:t>QuickSort</a:t>
            </a:r>
            <a:r>
              <a:rPr lang="en-US" sz="2000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000" u="sng" dirty="0" smtClean="0"/>
              <a:t>Monte Carlo Algorithms:</a:t>
            </a:r>
            <a:r>
              <a:rPr lang="en-US" sz="2000" dirty="0" smtClean="0"/>
              <a:t> The algorithm’s running time is bounded, but it has a probability of error.</a:t>
            </a:r>
          </a:p>
          <a:p>
            <a:pPr algn="l" rtl="0"/>
            <a:r>
              <a:rPr lang="en-US" sz="2000" dirty="0" smtClean="0"/>
              <a:t>	    </a:t>
            </a:r>
            <a:r>
              <a:rPr lang="en-US" sz="2000" u="sng" dirty="0" smtClean="0"/>
              <a:t>Examples: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smtClean="0"/>
              <a:t>    The algorithm we are devising.</a:t>
            </a:r>
          </a:p>
          <a:p>
            <a:pPr algn="l" rtl="0"/>
            <a:r>
              <a:rPr lang="en-US" sz="2000" dirty="0" smtClean="0"/>
              <a:t>	    Many </a:t>
            </a:r>
            <a:r>
              <a:rPr lang="en-US" sz="2000" dirty="0" err="1" smtClean="0"/>
              <a:t>Primality</a:t>
            </a:r>
            <a:r>
              <a:rPr lang="en-US" sz="2000" dirty="0" smtClean="0"/>
              <a:t> Testing Algorithms, </a:t>
            </a:r>
            <a:r>
              <a:rPr lang="en-US" sz="2000" dirty="0" err="1" smtClean="0"/>
              <a:t>etc</a:t>
            </a:r>
            <a:r>
              <a:rPr lang="en-US" sz="2000" dirty="0" smtClean="0"/>
              <a:t>’…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40" y="4293096"/>
            <a:ext cx="2057400" cy="20478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97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Algorithms</a:t>
            </a:r>
            <a:br>
              <a:rPr lang="en-US" dirty="0" smtClean="0"/>
            </a:br>
            <a:r>
              <a:rPr lang="en-US" dirty="0" smtClean="0"/>
              <a:t>Amplification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352928" cy="48420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A Monte-Carlo algorithm which is always correct when it outputs “true”, as in our case, is said to be </a:t>
                </a:r>
                <a:r>
                  <a:rPr lang="en-US" sz="2000" i="1" dirty="0" smtClean="0"/>
                  <a:t>true-biased</a:t>
                </a:r>
                <a:r>
                  <a:rPr lang="en-US" sz="2000" dirty="0" smtClean="0"/>
                  <a:t>. This is a particular case of algorithms with </a:t>
                </a:r>
                <a:r>
                  <a:rPr lang="en-US" sz="2000" i="1" dirty="0" smtClean="0"/>
                  <a:t>one-sided errors</a:t>
                </a:r>
                <a:r>
                  <a:rPr lang="en-US" sz="2000" dirty="0" smtClean="0"/>
                  <a:t>. 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In such a case, if the algorithm answers “false”, there is a chance of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that the answer is incorrect,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Repeating the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times (independently) and answering “true” if one of the runs output “true” guarantees a probability of a false negative at most 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/</m:t>
                      </m:r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i="1">
                          <a:latin typeface="Cambria Math"/>
                        </a:rPr>
                        <m:t>&lt;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</a:rPr>
                        <m:t>/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 smtClean="0"/>
              </a:p>
              <a:p>
                <a:pPr algn="l" rtl="0">
                  <a:lnSpc>
                    <a:spcPct val="60000"/>
                  </a:lnSpc>
                </a:pPr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In fact, repeating the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100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times guarantees a probability of an incorrect answer is less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352928" cy="4842031"/>
              </a:xfrm>
              <a:prstGeom prst="rect">
                <a:avLst/>
              </a:prstGeom>
              <a:blipFill rotWithShape="1">
                <a:blip r:embed="rId3"/>
                <a:stretch>
                  <a:fillRect l="-730" t="-504" r="-2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8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Orientation: </a:t>
            </a:r>
            <a:br>
              <a:rPr lang="en-US" dirty="0" smtClean="0"/>
            </a:br>
            <a:r>
              <a:rPr lang="en-US" dirty="0" smtClean="0"/>
              <a:t>An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9478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Algorithm:</a:t>
                </a:r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1. Repeat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000" dirty="0" smtClean="0"/>
                  <a:t> times:</a:t>
                </a:r>
              </a:p>
              <a:p>
                <a:pPr algn="l" rtl="0"/>
                <a:r>
                  <a:rPr lang="en-US" sz="2000" dirty="0" smtClean="0"/>
                  <a:t>	1. Choose a random acyclic orientation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2. Compute the longest path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3.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output it and terminate.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Running Time:</a:t>
                </a:r>
                <a:endParaRPr lang="en-US" sz="2000" dirty="0" smtClean="0"/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000" dirty="0" smtClean="0"/>
                  <a:t> iterations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-time algorithm. Total: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!⋅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Correctness: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From all the above discussion, our algorithm has a one-sided error, with a probability of a false negative at most</a:t>
                </a:r>
                <a:endParaRPr lang="en-US" sz="2000" dirty="0" smtClean="0"/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1</m:t>
                    </m:r>
                    <m:r>
                      <a:rPr lang="en-US" sz="200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Thus</a:t>
                </a:r>
                <a:r>
                  <a:rPr lang="en-US" sz="2000" dirty="0"/>
                  <a:t>, repeating the algorithm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!</m:t>
                    </m:r>
                  </m:oMath>
                </a14:m>
                <a:r>
                  <a:rPr lang="en-US" sz="2000" dirty="0"/>
                  <a:t> times we have a </a:t>
                </a:r>
                <a:r>
                  <a:rPr lang="en-US" sz="2000" dirty="0" smtClean="0"/>
                  <a:t>probability </a:t>
                </a:r>
                <a:r>
                  <a:rPr lang="en-US" sz="2000" dirty="0"/>
                  <a:t>of at most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/</m:t>
                    </m:r>
                    <m:r>
                      <a:rPr lang="en-US" sz="20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000" dirty="0"/>
                  <a:t> of getting an incorrect answer.</a:t>
                </a:r>
              </a:p>
              <a:p>
                <a:pPr algn="l" rtl="0"/>
                <a:endParaRPr lang="en-US" sz="2000" u="sng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947829"/>
              </a:xfrm>
              <a:prstGeom prst="rect">
                <a:avLst/>
              </a:prstGeom>
              <a:blipFill rotWithShape="1">
                <a:blip r:embed="rId4"/>
                <a:stretch>
                  <a:fillRect l="-784" t="-4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5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So Far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Paths/Cycles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 smtClean="0"/>
                  <a:t> 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Random Orientations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Random Colorings</a:t>
                </a:r>
              </a:p>
              <a:p>
                <a:pPr algn="l" rtl="0"/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Derandomization</a:t>
                </a:r>
              </a:p>
              <a:p>
                <a:pPr lvl="2"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Counting Paths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Finding Cycles in Minor-Closed Families of Graphs</a:t>
                </a:r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blipFill rotWithShape="1">
                <a:blip r:embed="rId3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3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Colorings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6267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its vertices colored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colors,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→{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u="sng" dirty="0" smtClean="0"/>
                  <a:t>Definition:</a:t>
                </a:r>
                <a:r>
                  <a:rPr lang="en-US" sz="2000" dirty="0" smtClean="0"/>
                  <a:t> We call a path a </a:t>
                </a:r>
                <a:r>
                  <a:rPr lang="en-US" sz="2000" i="1" u="sng" dirty="0" smtClean="0"/>
                  <a:t>colorful path</a:t>
                </a:r>
                <a:r>
                  <a:rPr lang="en-US" sz="2000" dirty="0" smtClean="0"/>
                  <a:t> if each of its vertices is colored with a distinct color.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Note that a colorful path is also a simple path.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Question:</a:t>
                </a:r>
                <a:r>
                  <a:rPr lang="en-US" sz="2000" dirty="0" smtClean="0"/>
                  <a:t> What is the probability of a path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becoming colorful under a </a:t>
                </a:r>
                <a:r>
                  <a:rPr lang="en-US" sz="2000" i="1" dirty="0" smtClean="0"/>
                  <a:t>random</a:t>
                </a:r>
                <a:r>
                  <a:rPr lang="en-US" sz="2000" dirty="0" smtClean="0"/>
                  <a:t> coloring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→{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Answer:</a:t>
                </a:r>
                <a:r>
                  <a:rPr lang="en-US" sz="2000" dirty="0" smtClean="0"/>
                  <a:t> Fix the colors of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 For every such coloring,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different colorings of the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o</a:t>
                </a:r>
                <a:r>
                  <a:rPr lang="en-US" sz="2000" dirty="0" smtClean="0"/>
                  <a:t>f these colorings make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colorful. </a:t>
                </a:r>
              </a:p>
              <a:p>
                <a:pPr lvl="2" algn="l" rtl="0"/>
                <a:r>
                  <a:rPr lang="en-US" sz="2000" dirty="0" smtClean="0"/>
                  <a:t> 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𝑏𝑒𝑐𝑜𝑚𝑒𝑠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𝑐𝑜𝑙𝑜𝑟𝑓𝑢𝑙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626779"/>
              </a:xfrm>
              <a:prstGeom prst="rect">
                <a:avLst/>
              </a:prstGeom>
              <a:blipFill rotWithShape="1">
                <a:blip r:embed="rId3"/>
                <a:stretch>
                  <a:fillRect l="-784" t="-5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619672" y="2927185"/>
            <a:ext cx="6120680" cy="285791"/>
            <a:chOff x="1619672" y="2927185"/>
            <a:chExt cx="6120680" cy="285791"/>
          </a:xfrm>
        </p:grpSpPr>
        <p:cxnSp>
          <p:nvCxnSpPr>
            <p:cNvPr id="4" name="Straight Connector 3"/>
            <p:cNvCxnSpPr>
              <a:stCxn id="6" idx="6"/>
              <a:endCxn id="5" idx="2"/>
            </p:cNvCxnSpPr>
            <p:nvPr/>
          </p:nvCxnSpPr>
          <p:spPr>
            <a:xfrm>
              <a:off x="1905424" y="3070100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2642036" y="2927224"/>
                  <a:ext cx="285752" cy="285752"/>
                </a:xfrm>
                <a:prstGeom prst="ellipse">
                  <a:avLst/>
                </a:prstGeom>
                <a:gradFill>
                  <a:gsLst>
                    <a:gs pos="100000">
                      <a:srgbClr val="FFF200"/>
                    </a:gs>
                    <a:gs pos="95000">
                      <a:srgbClr val="FF7A00"/>
                    </a:gs>
                    <a:gs pos="70000">
                      <a:srgbClr val="FF03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036" y="2927224"/>
                  <a:ext cx="285752" cy="28575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1619672" y="2927224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6200000" scaled="0"/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927224"/>
                  <a:ext cx="285752" cy="28575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>
              <a:stCxn id="9" idx="6"/>
              <a:endCxn id="8" idx="2"/>
            </p:cNvCxnSpPr>
            <p:nvPr/>
          </p:nvCxnSpPr>
          <p:spPr>
            <a:xfrm>
              <a:off x="3981684" y="3070061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4718296" y="2927185"/>
                  <a:ext cx="285752" cy="285752"/>
                </a:xfrm>
                <a:prstGeom prst="ellipse">
                  <a:avLst/>
                </a:prstGeom>
                <a:gradFill>
                  <a:gsLst>
                    <a:gs pos="100000">
                      <a:srgbClr val="00B0F0"/>
                    </a:gs>
                    <a:gs pos="100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296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3695932" y="2927185"/>
                  <a:ext cx="285752" cy="285752"/>
                </a:xfrm>
                <a:prstGeom prst="ellipse">
                  <a:avLst/>
                </a:prstGeom>
                <a:solidFill>
                  <a:srgbClr val="F6640A"/>
                </a:soli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932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>
              <a:stCxn id="5" idx="6"/>
              <a:endCxn id="9" idx="2"/>
            </p:cNvCxnSpPr>
            <p:nvPr/>
          </p:nvCxnSpPr>
          <p:spPr>
            <a:xfrm flipV="1">
              <a:off x="2927788" y="3070061"/>
              <a:ext cx="768144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6"/>
              <a:endCxn id="12" idx="2"/>
            </p:cNvCxnSpPr>
            <p:nvPr/>
          </p:nvCxnSpPr>
          <p:spPr>
            <a:xfrm>
              <a:off x="6010787" y="3070061"/>
              <a:ext cx="14438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454600" y="2927185"/>
              <a:ext cx="285752" cy="285752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9" name="Straight Connector 18"/>
            <p:cNvCxnSpPr>
              <a:endCxn id="20" idx="2"/>
            </p:cNvCxnSpPr>
            <p:nvPr/>
          </p:nvCxnSpPr>
          <p:spPr>
            <a:xfrm>
              <a:off x="5004048" y="3070061"/>
              <a:ext cx="72098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5725035" y="2927185"/>
                  <a:ext cx="285752" cy="285752"/>
                </a:xfrm>
                <a:prstGeom prst="ellipse">
                  <a:avLst/>
                </a:prstGeom>
                <a:gradFill>
                  <a:gsLst>
                    <a:gs pos="100000">
                      <a:srgbClr val="FFFF00"/>
                    </a:gs>
                    <a:gs pos="100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035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01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Colorful Paths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920880" cy="3477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000" u="sng" dirty="0" smtClean="0"/>
                  <a:t>Input:</a:t>
                </a:r>
                <a:r>
                  <a:rPr lang="en-US" sz="2000" dirty="0" smtClean="0"/>
                  <a:t> 	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dirty="0" smtClean="0"/>
                  <a:t> and a coloring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→{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u="sng" dirty="0" smtClean="0"/>
                  <a:t>Output:</a:t>
                </a:r>
                <a:r>
                  <a:rPr lang="en-US" sz="2000" dirty="0" smtClean="0"/>
                  <a:t> 	A colorful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if one exists.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err="1" smtClean="0"/>
                  <a:t>Alon</a:t>
                </a:r>
                <a:r>
                  <a:rPr lang="en-US" sz="2000" u="sng" dirty="0" smtClean="0"/>
                  <a:t> et al.’s solution</a:t>
                </a:r>
                <a:r>
                  <a:rPr lang="en-US" sz="2000" dirty="0" smtClean="0"/>
                  <a:t>: Dynamic Programming. 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We’ll give another formulation of their algorithm, which will hopefully give us more insight.</a:t>
                </a:r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Idea:</a:t>
                </a:r>
                <a:r>
                  <a:rPr lang="en-US" sz="2000" dirty="0" smtClean="0"/>
                  <a:t> Again, build a DAG. But which one?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920880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770" r="-77" b="-24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3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Colorful Paths:</a:t>
            </a:r>
            <a:br>
              <a:rPr lang="en-US" dirty="0" smtClean="0"/>
            </a:br>
            <a:r>
              <a:rPr lang="en-US" dirty="0" smtClean="0"/>
              <a:t>A Reduction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1475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Idea:</a:t>
                </a:r>
                <a:r>
                  <a:rPr lang="en-US" sz="2000" dirty="0"/>
                  <a:t> keep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 −</m:t>
                    </m:r>
                    <m:r>
                      <a:rPr lang="en-US" sz="2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/>
                  <a:t> copies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, each “recalling” what colors have been observed “so far”.</a:t>
                </a:r>
              </a:p>
              <a:p>
                <a:pPr algn="l" rtl="0"/>
                <a:endParaRPr lang="en-US" sz="1200" dirty="0" smtClean="0"/>
              </a:p>
              <a:p>
                <a:pPr algn="l" rtl="0"/>
                <a:r>
                  <a:rPr lang="en-US" sz="2000" u="sng" dirty="0" smtClean="0"/>
                  <a:t>Formally:</a:t>
                </a:r>
                <a:r>
                  <a:rPr lang="en-US" sz="2000" dirty="0" smtClean="0"/>
                  <a:t> Build the following graph: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′,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 smtClean="0">
                    <a:latin typeface="Cambria Math"/>
                  </a:rPr>
                  <a:t>, with 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⊆[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algn="l" rtl="0">
                  <a:lnSpc>
                    <a:spcPct val="120000"/>
                  </a:lnSpc>
                </a:pPr>
                <a:r>
                  <a:rPr lang="en-US" sz="2000" dirty="0" smtClean="0">
                    <a:ea typeface="Cambria Math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/>
                                <a:ea typeface="Cambria Math"/>
                              </a:rPr>
                              <m:t>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/>
                                <a:ea typeface="Cambria Math"/>
                              </a:rPr>
                              <m:t>       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:r>
                  <a:rPr lang="en-US" sz="2000" dirty="0" smtClean="0">
                    <a:ea typeface="Cambria Math"/>
                  </a:rPr>
                  <a:t>   </a:t>
                </a:r>
              </a:p>
              <a:p>
                <a:pPr algn="l" rtl="0"/>
                <a:r>
                  <a:rPr lang="en-US" sz="2000" b="0" dirty="0" smtClean="0">
                    <a:ea typeface="Cambria Math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∪{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</a:rPr>
                              <m:t>}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𝑢𝑣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/>
              </a:p>
              <a:p>
                <a:pPr algn="l" rtl="0">
                  <a:lnSpc>
                    <a:spcPct val="30000"/>
                  </a:lnSpc>
                </a:pPr>
                <a:endParaRPr lang="en-US" sz="2000" dirty="0"/>
              </a:p>
              <a:p>
                <a:pPr algn="l" rtl="0"/>
                <a:r>
                  <a:rPr lang="en-US" sz="2000" dirty="0" smtClean="0"/>
                  <a:t>	</a:t>
                </a:r>
                <a:r>
                  <a:rPr lang="en-US" sz="2000" u="sng" dirty="0" smtClean="0"/>
                  <a:t>Example,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u="sng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/>
                      </a:rPr>
                      <m:t>𝑘</m:t>
                    </m:r>
                    <m:r>
                      <a:rPr lang="en-US" sz="2000" b="0" i="1" u="sng" smtClean="0">
                        <a:latin typeface="Cambria Math"/>
                      </a:rPr>
                      <m:t>=</m:t>
                    </m:r>
                    <m:r>
                      <a:rPr lang="en-US" sz="2000" b="0" i="1" u="sng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 smtClean="0"/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147546"/>
              </a:xfrm>
              <a:prstGeom prst="rect">
                <a:avLst/>
              </a:prstGeom>
              <a:blipFill rotWithShape="1">
                <a:blip r:embed="rId3"/>
                <a:stretch>
                  <a:fillRect l="-784" t="-588" b="-10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91880" y="4917310"/>
            <a:ext cx="1058416" cy="1643204"/>
            <a:chOff x="3491880" y="4917310"/>
            <a:chExt cx="1058416" cy="1643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3491880" y="5528269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5528269"/>
                  <a:ext cx="1058416" cy="417626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 bwMode="auto">
                <a:xfrm>
                  <a:off x="3491880" y="4917310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4917310"/>
                  <a:ext cx="1058416" cy="417626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 bwMode="auto">
                <a:xfrm>
                  <a:off x="3491880" y="6142888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6142888"/>
                  <a:ext cx="1058416" cy="417626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982344" y="4917310"/>
            <a:ext cx="1029816" cy="1643204"/>
            <a:chOff x="4982344" y="4917310"/>
            <a:chExt cx="1029816" cy="1643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 bwMode="auto">
                <a:xfrm>
                  <a:off x="4982344" y="5528269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5528269"/>
                  <a:ext cx="1029816" cy="417626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 bwMode="auto">
                <a:xfrm>
                  <a:off x="4982344" y="4917310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4917310"/>
                  <a:ext cx="1029816" cy="417626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 bwMode="auto">
                <a:xfrm>
                  <a:off x="4982344" y="6142888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6142888"/>
                  <a:ext cx="1029816" cy="417626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6372200" y="5522981"/>
                <a:ext cx="1080120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5522981"/>
                <a:ext cx="1080120" cy="417626"/>
              </a:xfrm>
              <a:prstGeom prst="ellipse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1" idx="6"/>
            <a:endCxn id="14" idx="2"/>
          </p:cNvCxnSpPr>
          <p:nvPr/>
        </p:nvCxnSpPr>
        <p:spPr bwMode="auto">
          <a:xfrm>
            <a:off x="4550296" y="5126123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5"/>
            <a:endCxn id="13" idx="1"/>
          </p:cNvCxnSpPr>
          <p:nvPr/>
        </p:nvCxnSpPr>
        <p:spPr bwMode="auto">
          <a:xfrm>
            <a:off x="4395295" y="5273776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10" idx="7"/>
            <a:endCxn id="14" idx="3"/>
          </p:cNvCxnSpPr>
          <p:nvPr/>
        </p:nvCxnSpPr>
        <p:spPr bwMode="auto">
          <a:xfrm flipV="1">
            <a:off x="4395295" y="5273776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0" idx="5"/>
            <a:endCxn id="15" idx="1"/>
          </p:cNvCxnSpPr>
          <p:nvPr/>
        </p:nvCxnSpPr>
        <p:spPr bwMode="auto">
          <a:xfrm>
            <a:off x="4395295" y="5884735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12" idx="7"/>
            <a:endCxn id="13" idx="3"/>
          </p:cNvCxnSpPr>
          <p:nvPr/>
        </p:nvCxnSpPr>
        <p:spPr bwMode="auto">
          <a:xfrm flipV="1">
            <a:off x="4395295" y="5884735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12" idx="6"/>
            <a:endCxn id="15" idx="2"/>
          </p:cNvCxnSpPr>
          <p:nvPr/>
        </p:nvCxnSpPr>
        <p:spPr bwMode="auto">
          <a:xfrm>
            <a:off x="4550296" y="6351701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5861347" y="5273776"/>
            <a:ext cx="669033" cy="930272"/>
            <a:chOff x="5861347" y="5273776"/>
            <a:chExt cx="669033" cy="930272"/>
          </a:xfrm>
        </p:grpSpPr>
        <p:cxnSp>
          <p:nvCxnSpPr>
            <p:cNvPr id="44" name="Straight Connector 43"/>
            <p:cNvCxnSpPr>
              <a:stCxn id="14" idx="5"/>
              <a:endCxn id="16" idx="1"/>
            </p:cNvCxnSpPr>
            <p:nvPr/>
          </p:nvCxnSpPr>
          <p:spPr bwMode="auto">
            <a:xfrm>
              <a:off x="5861347" y="5273776"/>
              <a:ext cx="669033" cy="310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stCxn id="13" idx="6"/>
              <a:endCxn id="16" idx="2"/>
            </p:cNvCxnSpPr>
            <p:nvPr/>
          </p:nvCxnSpPr>
          <p:spPr bwMode="auto">
            <a:xfrm flipV="1">
              <a:off x="6012160" y="5731794"/>
              <a:ext cx="360040" cy="5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>
              <a:stCxn id="15" idx="7"/>
              <a:endCxn id="16" idx="3"/>
            </p:cNvCxnSpPr>
            <p:nvPr/>
          </p:nvCxnSpPr>
          <p:spPr bwMode="auto">
            <a:xfrm flipV="1">
              <a:off x="5861347" y="5879447"/>
              <a:ext cx="669033" cy="3246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285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Colorful Paths:</a:t>
            </a:r>
            <a:br>
              <a:rPr lang="en-US" dirty="0" smtClean="0"/>
            </a:br>
            <a:r>
              <a:rPr lang="en-US" dirty="0" smtClean="0"/>
              <a:t>The Reduction Graph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31866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What is the size of the graph we built?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/>
                        </a:rPr>
                        <m:t>|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000" b="0" i="1" dirty="0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Claim:</a:t>
                </a:r>
                <a:r>
                  <a:rPr lang="en-US" sz="2000" dirty="0" smtClean="0"/>
                  <a:t> The graph used in our reduction is a DAG.</a:t>
                </a:r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 Every edge goes from a copy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 tagged with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latin typeface="Cambria Math"/>
                      </a:rPr>
                      <m:t>⊆[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algn="l" rtl="0"/>
                <a:r>
                  <a:rPr lang="en-US" sz="2000" dirty="0" smtClean="0"/>
                  <a:t>            to a vertex tagged with a </a:t>
                </a:r>
                <a:r>
                  <a:rPr lang="en-US" sz="2000" i="1" dirty="0" smtClean="0"/>
                  <a:t>larger</a:t>
                </a:r>
                <a:r>
                  <a:rPr lang="en-US" sz="2000" dirty="0" smtClean="0"/>
                  <a:t>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Claim:</a:t>
                </a:r>
                <a:r>
                  <a:rPr lang="en-US" sz="2000" dirty="0" smtClean="0"/>
                  <a:t> we can find longest paths in this graph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corollary of the above.</a:t>
                </a:r>
                <a:endParaRPr lang="en-US" sz="2000" u="sng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3186642"/>
              </a:xfrm>
              <a:prstGeom prst="rect">
                <a:avLst/>
              </a:prstGeom>
              <a:blipFill rotWithShape="1">
                <a:blip r:embed="rId3"/>
                <a:stretch>
                  <a:fillRect l="-784" t="-765" r="-784" b="-24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3491880" y="5528269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5528269"/>
                <a:ext cx="1058416" cy="417626"/>
              </a:xfrm>
              <a:prstGeom prst="ellipse">
                <a:avLst/>
              </a:prstGeom>
              <a:blipFill rotWithShape="1">
                <a:blip r:embed="rId4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491880" y="4917310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917310"/>
                <a:ext cx="1058416" cy="417626"/>
              </a:xfrm>
              <a:prstGeom prst="ellipse">
                <a:avLst/>
              </a:prstGeom>
              <a:blipFill rotWithShape="1">
                <a:blip r:embed="rId5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 bwMode="auto">
              <a:xfrm>
                <a:off x="3491880" y="6142888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6142888"/>
                <a:ext cx="1058416" cy="417626"/>
              </a:xfrm>
              <a:prstGeom prst="ellipse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4982344" y="5528269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2344" y="5528269"/>
                <a:ext cx="1029816" cy="417626"/>
              </a:xfrm>
              <a:prstGeom prst="ellipse">
                <a:avLst/>
              </a:prstGeom>
              <a:blipFill rotWithShape="1">
                <a:blip r:embed="rId7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 bwMode="auto">
              <a:xfrm>
                <a:off x="4982344" y="4917310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2344" y="4917310"/>
                <a:ext cx="1029816" cy="417626"/>
              </a:xfrm>
              <a:prstGeom prst="ellipse">
                <a:avLst/>
              </a:prstGeom>
              <a:blipFill rotWithShape="1">
                <a:blip r:embed="rId8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 bwMode="auto">
              <a:xfrm>
                <a:off x="4982344" y="6142888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2344" y="6142888"/>
                <a:ext cx="1029816" cy="417626"/>
              </a:xfrm>
              <a:prstGeom prst="ellipse">
                <a:avLst/>
              </a:prstGeom>
              <a:blipFill rotWithShape="1">
                <a:blip r:embed="rId9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 bwMode="auto">
              <a:xfrm>
                <a:off x="6372200" y="5522981"/>
                <a:ext cx="1080120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5522981"/>
                <a:ext cx="1080120" cy="417626"/>
              </a:xfrm>
              <a:prstGeom prst="ellipse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stCxn id="28" idx="6"/>
            <a:endCxn id="33" idx="2"/>
          </p:cNvCxnSpPr>
          <p:nvPr/>
        </p:nvCxnSpPr>
        <p:spPr bwMode="auto">
          <a:xfrm>
            <a:off x="4550296" y="5126123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8" idx="5"/>
            <a:endCxn id="31" idx="1"/>
          </p:cNvCxnSpPr>
          <p:nvPr/>
        </p:nvCxnSpPr>
        <p:spPr bwMode="auto">
          <a:xfrm>
            <a:off x="4395295" y="5273776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27" idx="7"/>
            <a:endCxn id="33" idx="3"/>
          </p:cNvCxnSpPr>
          <p:nvPr/>
        </p:nvCxnSpPr>
        <p:spPr bwMode="auto">
          <a:xfrm flipV="1">
            <a:off x="4395295" y="5273776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7" idx="5"/>
            <a:endCxn id="34" idx="1"/>
          </p:cNvCxnSpPr>
          <p:nvPr/>
        </p:nvCxnSpPr>
        <p:spPr bwMode="auto">
          <a:xfrm>
            <a:off x="4395295" y="5884735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30" idx="7"/>
            <a:endCxn id="31" idx="3"/>
          </p:cNvCxnSpPr>
          <p:nvPr/>
        </p:nvCxnSpPr>
        <p:spPr bwMode="auto">
          <a:xfrm flipV="1">
            <a:off x="4395295" y="5884735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30" idx="6"/>
            <a:endCxn id="34" idx="2"/>
          </p:cNvCxnSpPr>
          <p:nvPr/>
        </p:nvCxnSpPr>
        <p:spPr bwMode="auto">
          <a:xfrm>
            <a:off x="4550296" y="6351701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33" idx="5"/>
            <a:endCxn id="36" idx="1"/>
          </p:cNvCxnSpPr>
          <p:nvPr/>
        </p:nvCxnSpPr>
        <p:spPr bwMode="auto">
          <a:xfrm>
            <a:off x="5861347" y="5273776"/>
            <a:ext cx="669033" cy="310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31" idx="6"/>
            <a:endCxn id="36" idx="2"/>
          </p:cNvCxnSpPr>
          <p:nvPr/>
        </p:nvCxnSpPr>
        <p:spPr bwMode="auto">
          <a:xfrm flipV="1">
            <a:off x="6012160" y="5731794"/>
            <a:ext cx="360040" cy="5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34" idx="7"/>
            <a:endCxn id="36" idx="3"/>
          </p:cNvCxnSpPr>
          <p:nvPr/>
        </p:nvCxnSpPr>
        <p:spPr bwMode="auto">
          <a:xfrm flipV="1">
            <a:off x="5861347" y="5879447"/>
            <a:ext cx="669033" cy="324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36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Colorful Paths:</a:t>
            </a:r>
            <a:br>
              <a:rPr lang="en-US" dirty="0" smtClean="0"/>
            </a:br>
            <a:r>
              <a:rPr lang="en-US" dirty="0" smtClean="0"/>
              <a:t>A Reduction (Correctness)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920880" cy="28678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Finally, we claim that all paths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correspond to colorful paths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and every colorful path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corresponds to a path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Claim: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a colorful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has 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 smtClean="0"/>
                  <a:t>Furthermore, given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, a colorful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can be computed in linear time.</a:t>
                </a:r>
                <a:endParaRPr lang="en-US" sz="2000" dirty="0"/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Next slide.</a:t>
                </a:r>
              </a:p>
              <a:p>
                <a:pPr algn="l" rtl="0"/>
                <a:endParaRPr lang="en-US" sz="2000" u="sng" dirty="0"/>
              </a:p>
              <a:p>
                <a:pPr algn="l" rtl="0"/>
                <a:r>
                  <a:rPr lang="en-US" sz="2000" u="sng" dirty="0" smtClean="0"/>
                  <a:t>Corollary:</a:t>
                </a:r>
                <a:r>
                  <a:rPr lang="en-US" sz="2000" dirty="0" smtClean="0"/>
                  <a:t> We can find the longest colorful path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920880" cy="2867836"/>
              </a:xfrm>
              <a:prstGeom prst="rect">
                <a:avLst/>
              </a:prstGeom>
              <a:blipFill rotWithShape="1">
                <a:blip r:embed="rId3"/>
                <a:stretch>
                  <a:fillRect l="-770" t="-851" r="-1232" b="-2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3491880" y="5528269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5528269"/>
                <a:ext cx="1058416" cy="417626"/>
              </a:xfrm>
              <a:prstGeom prst="ellipse">
                <a:avLst/>
              </a:prstGeom>
              <a:blipFill rotWithShape="1">
                <a:blip r:embed="rId4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 bwMode="auto">
              <a:xfrm>
                <a:off x="3491880" y="4917310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917310"/>
                <a:ext cx="1058416" cy="417626"/>
              </a:xfrm>
              <a:prstGeom prst="ellipse">
                <a:avLst/>
              </a:prstGeom>
              <a:blipFill rotWithShape="1">
                <a:blip r:embed="rId5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3491880" y="6142888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6142888"/>
                <a:ext cx="1058416" cy="417626"/>
              </a:xfrm>
              <a:prstGeom prst="ellipse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4982344" y="5528269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2344" y="5528269"/>
                <a:ext cx="1029816" cy="417626"/>
              </a:xfrm>
              <a:prstGeom prst="ellipse">
                <a:avLst/>
              </a:prstGeom>
              <a:blipFill rotWithShape="1">
                <a:blip r:embed="rId7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 bwMode="auto">
              <a:xfrm>
                <a:off x="4982344" y="4917310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2344" y="4917310"/>
                <a:ext cx="1029816" cy="417626"/>
              </a:xfrm>
              <a:prstGeom prst="ellipse">
                <a:avLst/>
              </a:prstGeom>
              <a:blipFill rotWithShape="1">
                <a:blip r:embed="rId8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4982344" y="6142888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2344" y="6142888"/>
                <a:ext cx="1029816" cy="417626"/>
              </a:xfrm>
              <a:prstGeom prst="ellipse">
                <a:avLst/>
              </a:prstGeom>
              <a:blipFill rotWithShape="1">
                <a:blip r:embed="rId9"/>
                <a:stretch>
                  <a:fillRect b="-1714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 bwMode="auto">
              <a:xfrm>
                <a:off x="6372200" y="5522981"/>
                <a:ext cx="1080120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5522981"/>
                <a:ext cx="1080120" cy="417626"/>
              </a:xfrm>
              <a:prstGeom prst="ellipse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25" idx="6"/>
            <a:endCxn id="30" idx="2"/>
          </p:cNvCxnSpPr>
          <p:nvPr/>
        </p:nvCxnSpPr>
        <p:spPr bwMode="auto">
          <a:xfrm>
            <a:off x="4550296" y="5126123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5"/>
            <a:endCxn id="28" idx="1"/>
          </p:cNvCxnSpPr>
          <p:nvPr/>
        </p:nvCxnSpPr>
        <p:spPr bwMode="auto">
          <a:xfrm>
            <a:off x="4395295" y="5273776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4" idx="7"/>
            <a:endCxn id="30" idx="3"/>
          </p:cNvCxnSpPr>
          <p:nvPr/>
        </p:nvCxnSpPr>
        <p:spPr bwMode="auto">
          <a:xfrm flipV="1">
            <a:off x="4395295" y="5273776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4" idx="5"/>
            <a:endCxn id="31" idx="1"/>
          </p:cNvCxnSpPr>
          <p:nvPr/>
        </p:nvCxnSpPr>
        <p:spPr bwMode="auto">
          <a:xfrm>
            <a:off x="4395295" y="5884735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27" idx="7"/>
            <a:endCxn id="28" idx="3"/>
          </p:cNvCxnSpPr>
          <p:nvPr/>
        </p:nvCxnSpPr>
        <p:spPr bwMode="auto">
          <a:xfrm flipV="1">
            <a:off x="4395295" y="5884735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7" idx="6"/>
            <a:endCxn id="31" idx="2"/>
          </p:cNvCxnSpPr>
          <p:nvPr/>
        </p:nvCxnSpPr>
        <p:spPr bwMode="auto">
          <a:xfrm>
            <a:off x="4550296" y="6351701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30" idx="5"/>
            <a:endCxn id="33" idx="1"/>
          </p:cNvCxnSpPr>
          <p:nvPr/>
        </p:nvCxnSpPr>
        <p:spPr bwMode="auto">
          <a:xfrm>
            <a:off x="5861347" y="5273776"/>
            <a:ext cx="669033" cy="310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8" idx="6"/>
            <a:endCxn id="33" idx="2"/>
          </p:cNvCxnSpPr>
          <p:nvPr/>
        </p:nvCxnSpPr>
        <p:spPr bwMode="auto">
          <a:xfrm flipV="1">
            <a:off x="6012160" y="5731794"/>
            <a:ext cx="360040" cy="5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31" idx="7"/>
            <a:endCxn id="33" idx="3"/>
          </p:cNvCxnSpPr>
          <p:nvPr/>
        </p:nvCxnSpPr>
        <p:spPr bwMode="auto">
          <a:xfrm flipV="1">
            <a:off x="5861347" y="5879447"/>
            <a:ext cx="669033" cy="324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76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4163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Paths/Cycles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 smtClean="0"/>
                  <a:t> 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Random Orientations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Random Colorings</a:t>
                </a:r>
              </a:p>
              <a:p>
                <a:pPr algn="l" rtl="0"/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err="1" smtClean="0"/>
                  <a:t>Derandomization</a:t>
                </a:r>
                <a:endParaRPr lang="en-US" sz="2400" u="sng" dirty="0" smtClean="0"/>
              </a:p>
              <a:p>
                <a:pPr lvl="2"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Counting Paths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/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Cycles in Minor-Closed Families of Graphs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416320"/>
              </a:xfrm>
              <a:prstGeom prst="rect">
                <a:avLst/>
              </a:prstGeom>
              <a:blipFill rotWithShape="1">
                <a:blip r:embed="rId3"/>
                <a:stretch>
                  <a:fillRect t="-1250" b="-3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Colorful Paths:</a:t>
            </a:r>
            <a:br>
              <a:rPr lang="en-US" dirty="0" smtClean="0"/>
            </a:br>
            <a:r>
              <a:rPr lang="en-US" dirty="0" smtClean="0"/>
              <a:t>A Reduction (Correctness)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920880" cy="278884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Claim: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a colorful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has 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be the colorful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Then, if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, we notice that 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𝐺</m:t>
                      </m:r>
                      <m:r>
                        <a:rPr lang="en-US" sz="2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000" b="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⇐</m:t>
                    </m:r>
                  </m:oMath>
                </a14:m>
                <a:r>
                  <a:rPr lang="en-US" sz="2000" b="0" dirty="0" smtClean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/>
                  <a:t> be a path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. Then: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={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:</m:t>
                    </m:r>
                    <m:r>
                      <a:rPr lang="en-US" sz="2000" i="1">
                        <a:latin typeface="Cambria Math"/>
                      </a:rPr>
                      <m:t>𝑗</m:t>
                    </m:r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 (by induction)</a:t>
                </a:r>
              </a:p>
              <a:p>
                <a:pPr algn="l" rtl="0"/>
                <a:r>
                  <a:rPr lang="en-US" sz="2000" dirty="0" smtClean="0"/>
                  <a:t>	 and the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dirty="0" smtClean="0"/>
                  <a:t>exists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b="0" dirty="0" smtClean="0"/>
                  <a:t> and is colorful.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920880" cy="2788840"/>
              </a:xfrm>
              <a:prstGeom prst="rect">
                <a:avLst/>
              </a:prstGeom>
              <a:blipFill rotWithShape="1">
                <a:blip r:embed="rId3"/>
                <a:stretch>
                  <a:fillRect l="-770" t="-875" b="-32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91880" y="4917310"/>
            <a:ext cx="3960440" cy="1643204"/>
            <a:chOff x="3491880" y="4917310"/>
            <a:chExt cx="3960440" cy="1643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 bwMode="auto">
                <a:xfrm>
                  <a:off x="3491880" y="5528269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5528269"/>
                  <a:ext cx="1058416" cy="417626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 bwMode="auto">
                <a:xfrm>
                  <a:off x="3491880" y="4917310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4917310"/>
                  <a:ext cx="1058416" cy="417626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 bwMode="auto">
                <a:xfrm>
                  <a:off x="3491880" y="6142888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6142888"/>
                  <a:ext cx="1058416" cy="417626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 bwMode="auto">
                <a:xfrm>
                  <a:off x="4982344" y="5528269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5528269"/>
                  <a:ext cx="1029816" cy="417626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 bwMode="auto">
                <a:xfrm>
                  <a:off x="4982344" y="4917310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4917310"/>
                  <a:ext cx="1029816" cy="417626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 bwMode="auto">
                <a:xfrm>
                  <a:off x="4982344" y="6142888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6142888"/>
                  <a:ext cx="1029816" cy="417626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 bwMode="auto">
                <a:xfrm>
                  <a:off x="6372200" y="5522981"/>
                  <a:ext cx="1080120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72200" y="5522981"/>
                  <a:ext cx="1080120" cy="417626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>
              <a:stCxn id="25" idx="6"/>
              <a:endCxn id="30" idx="2"/>
            </p:cNvCxnSpPr>
            <p:nvPr/>
          </p:nvCxnSpPr>
          <p:spPr bwMode="auto">
            <a:xfrm>
              <a:off x="4550296" y="5126123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25" idx="5"/>
              <a:endCxn id="28" idx="1"/>
            </p:cNvCxnSpPr>
            <p:nvPr/>
          </p:nvCxnSpPr>
          <p:spPr bwMode="auto">
            <a:xfrm>
              <a:off x="4395295" y="5273776"/>
              <a:ext cx="737862" cy="315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24" idx="7"/>
              <a:endCxn id="30" idx="3"/>
            </p:cNvCxnSpPr>
            <p:nvPr/>
          </p:nvCxnSpPr>
          <p:spPr bwMode="auto">
            <a:xfrm flipV="1">
              <a:off x="4395295" y="5273776"/>
              <a:ext cx="737862" cy="315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24" idx="5"/>
              <a:endCxn id="31" idx="1"/>
            </p:cNvCxnSpPr>
            <p:nvPr/>
          </p:nvCxnSpPr>
          <p:spPr bwMode="auto">
            <a:xfrm>
              <a:off x="4395295" y="5884735"/>
              <a:ext cx="737862" cy="319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27" idx="7"/>
              <a:endCxn id="28" idx="3"/>
            </p:cNvCxnSpPr>
            <p:nvPr/>
          </p:nvCxnSpPr>
          <p:spPr bwMode="auto">
            <a:xfrm flipV="1">
              <a:off x="4395295" y="5884735"/>
              <a:ext cx="737862" cy="319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27" idx="6"/>
              <a:endCxn id="31" idx="2"/>
            </p:cNvCxnSpPr>
            <p:nvPr/>
          </p:nvCxnSpPr>
          <p:spPr bwMode="auto">
            <a:xfrm>
              <a:off x="4550296" y="6351701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30" idx="5"/>
              <a:endCxn id="33" idx="1"/>
            </p:cNvCxnSpPr>
            <p:nvPr/>
          </p:nvCxnSpPr>
          <p:spPr bwMode="auto">
            <a:xfrm>
              <a:off x="5861347" y="5273776"/>
              <a:ext cx="669033" cy="310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28" idx="6"/>
              <a:endCxn id="33" idx="2"/>
            </p:cNvCxnSpPr>
            <p:nvPr/>
          </p:nvCxnSpPr>
          <p:spPr bwMode="auto">
            <a:xfrm flipV="1">
              <a:off x="6012160" y="5731794"/>
              <a:ext cx="360040" cy="5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31" idx="7"/>
              <a:endCxn id="33" idx="3"/>
            </p:cNvCxnSpPr>
            <p:nvPr/>
          </p:nvCxnSpPr>
          <p:spPr bwMode="auto">
            <a:xfrm flipV="1">
              <a:off x="5861347" y="5879447"/>
              <a:ext cx="669033" cy="3246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17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Coloring: </a:t>
            </a:r>
            <a:br>
              <a:rPr lang="en-US" dirty="0" smtClean="0"/>
            </a:br>
            <a:r>
              <a:rPr lang="en-US" dirty="0" smtClean="0"/>
              <a:t>An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736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Algorithm:</a:t>
                </a:r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1. Repeat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times:</a:t>
                </a:r>
              </a:p>
              <a:p>
                <a:pPr algn="l" rtl="0"/>
                <a:r>
                  <a:rPr lang="en-US" sz="2000" dirty="0" smtClean="0"/>
                  <a:t>	1. Choose a random coloring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2. Compute the longest colorful path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3.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, output it and terminate.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Running Time:</a:t>
                </a:r>
                <a:endParaRPr lang="en-US" sz="2000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iterations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-time algorithm. Total: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Correctness:</a:t>
                </a:r>
                <a:r>
                  <a:rPr lang="en-US" sz="2000" dirty="0" smtClean="0"/>
                  <a:t> As the probability of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becoming colorful is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, the probability of a false negative is at most </a:t>
                </a: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Repeating the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times yields a probability </a:t>
                </a:r>
                <a:r>
                  <a:rPr lang="en-US" sz="2000" dirty="0"/>
                  <a:t>o</a:t>
                </a:r>
                <a:r>
                  <a:rPr lang="en-US" sz="2000" dirty="0" smtClean="0"/>
                  <a:t>f error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736553"/>
              </a:xfrm>
              <a:prstGeom prst="rect">
                <a:avLst/>
              </a:prstGeom>
              <a:blipFill rotWithShape="1">
                <a:blip r:embed="rId3"/>
                <a:stretch>
                  <a:fillRect l="-784" t="-515" r="-16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0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Finding Cycles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422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Input:</a:t>
                </a:r>
                <a:r>
                  <a:rPr lang="en-US" sz="2000" dirty="0" smtClean="0"/>
                  <a:t> Directed or Undirected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Output:</a:t>
                </a:r>
                <a:r>
                  <a:rPr lang="en-US" sz="2000" dirty="0" smtClean="0"/>
                  <a:t> A simple cycle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if one exists.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Observation:</a:t>
                </a:r>
                <a:r>
                  <a:rPr lang="en-US" sz="2000" dirty="0" smtClean="0"/>
                  <a:t> Our reduction can </a:t>
                </a:r>
              </a:p>
              <a:p>
                <a:pPr algn="l" rtl="0"/>
                <a:r>
                  <a:rPr lang="en-US" sz="2000" dirty="0" smtClean="0"/>
                  <a:t>be modified to allow us to find </a:t>
                </a:r>
              </a:p>
              <a:p>
                <a:pPr algn="l" rtl="0"/>
                <a:r>
                  <a:rPr lang="en-US" sz="2000" dirty="0" smtClean="0"/>
                  <a:t>all vertices at the end of paths of </a:t>
                </a:r>
              </a:p>
              <a:p>
                <a:pPr algn="l" rtl="0"/>
                <a:r>
                  <a:rPr lang="en-US" sz="2000" dirty="0" smtClean="0"/>
                  <a:t>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starting at a specific</a:t>
                </a:r>
              </a:p>
              <a:p>
                <a:pPr algn="l" rtl="0"/>
                <a:r>
                  <a:rPr lang="en-US" sz="2000" dirty="0" smtClean="0"/>
                  <a:t>vertex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A cycle is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from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, to another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 This immediately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 time algorithm.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422108"/>
              </a:xfrm>
              <a:prstGeom prst="rect">
                <a:avLst/>
              </a:prstGeom>
              <a:blipFill rotWithShape="1">
                <a:blip r:embed="rId4"/>
                <a:stretch>
                  <a:fillRect l="-736" t="-552" b="-16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88024" y="3009932"/>
            <a:ext cx="3960440" cy="1643204"/>
            <a:chOff x="3491880" y="4917310"/>
            <a:chExt cx="3960440" cy="1643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 bwMode="auto">
                <a:xfrm>
                  <a:off x="3491880" y="5528269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5528269"/>
                  <a:ext cx="1058416" cy="417626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 bwMode="auto">
                <a:xfrm>
                  <a:off x="3491880" y="4917310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4917310"/>
                  <a:ext cx="1058416" cy="417626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 bwMode="auto">
                <a:xfrm>
                  <a:off x="3491880" y="6142888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1880" y="6142888"/>
                  <a:ext cx="1058416" cy="417626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4982344" y="5528269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5528269"/>
                  <a:ext cx="1029816" cy="417626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4982344" y="4917310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4917310"/>
                  <a:ext cx="1029816" cy="417626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4982344" y="6142888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344" y="6142888"/>
                  <a:ext cx="1029816" cy="417626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 b="-1714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 bwMode="auto">
                <a:xfrm>
                  <a:off x="6372200" y="5522981"/>
                  <a:ext cx="1080120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72200" y="5522981"/>
                  <a:ext cx="1080120" cy="417626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6" idx="6"/>
              <a:endCxn id="9" idx="2"/>
            </p:cNvCxnSpPr>
            <p:nvPr/>
          </p:nvCxnSpPr>
          <p:spPr bwMode="auto">
            <a:xfrm>
              <a:off x="4550296" y="5126123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stCxn id="6" idx="5"/>
              <a:endCxn id="8" idx="1"/>
            </p:cNvCxnSpPr>
            <p:nvPr/>
          </p:nvCxnSpPr>
          <p:spPr bwMode="auto">
            <a:xfrm>
              <a:off x="4395295" y="5273776"/>
              <a:ext cx="737862" cy="315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5" idx="7"/>
              <a:endCxn id="9" idx="3"/>
            </p:cNvCxnSpPr>
            <p:nvPr/>
          </p:nvCxnSpPr>
          <p:spPr bwMode="auto">
            <a:xfrm flipV="1">
              <a:off x="4395295" y="5273776"/>
              <a:ext cx="737862" cy="315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5" idx="5"/>
              <a:endCxn id="10" idx="1"/>
            </p:cNvCxnSpPr>
            <p:nvPr/>
          </p:nvCxnSpPr>
          <p:spPr bwMode="auto">
            <a:xfrm>
              <a:off x="4395295" y="5884735"/>
              <a:ext cx="737862" cy="319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7" idx="7"/>
              <a:endCxn id="8" idx="3"/>
            </p:cNvCxnSpPr>
            <p:nvPr/>
          </p:nvCxnSpPr>
          <p:spPr bwMode="auto">
            <a:xfrm flipV="1">
              <a:off x="4395295" y="5884735"/>
              <a:ext cx="737862" cy="319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7" idx="6"/>
              <a:endCxn id="10" idx="2"/>
            </p:cNvCxnSpPr>
            <p:nvPr/>
          </p:nvCxnSpPr>
          <p:spPr bwMode="auto">
            <a:xfrm>
              <a:off x="4550296" y="6351701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9" idx="5"/>
              <a:endCxn id="11" idx="1"/>
            </p:cNvCxnSpPr>
            <p:nvPr/>
          </p:nvCxnSpPr>
          <p:spPr bwMode="auto">
            <a:xfrm>
              <a:off x="5861347" y="5273776"/>
              <a:ext cx="669033" cy="310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8" idx="6"/>
              <a:endCxn id="11" idx="2"/>
            </p:cNvCxnSpPr>
            <p:nvPr/>
          </p:nvCxnSpPr>
          <p:spPr bwMode="auto">
            <a:xfrm flipV="1">
              <a:off x="6012160" y="5731794"/>
              <a:ext cx="360040" cy="5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stCxn id="10" idx="7"/>
              <a:endCxn id="11" idx="3"/>
            </p:cNvCxnSpPr>
            <p:nvPr/>
          </p:nvCxnSpPr>
          <p:spPr bwMode="auto">
            <a:xfrm flipV="1">
              <a:off x="5861347" y="5879447"/>
              <a:ext cx="669033" cy="3246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432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So Far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Paths/Cycles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 smtClean="0"/>
                  <a:t> 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Random Orientations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Random Colorings</a:t>
                </a:r>
              </a:p>
              <a:p>
                <a:pPr algn="l" rtl="0"/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Derandomization</a:t>
                </a:r>
              </a:p>
              <a:p>
                <a:pPr lvl="2"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Counting Paths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Finding Cycles in Minor-Closed Families of Graphs</a:t>
                </a:r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blipFill rotWithShape="1">
                <a:blip r:embed="rId3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Derandomization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912859"/>
                <a:ext cx="7776864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000" dirty="0" smtClean="0"/>
                  <a:t>All the algorithms we’ve shown so far have a certain (arbitrarily small) probability of giving a false positive. Can we do better?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Consider the Random Coloring Algorithm. How can we guarantee that a path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found?</a:t>
                </a:r>
                <a:endParaRPr lang="en-US" sz="2000" dirty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First Attempt:</a:t>
                </a:r>
                <a:r>
                  <a:rPr lang="en-US" sz="2000" dirty="0" smtClean="0"/>
                  <a:t> Let’s go over all possible colorings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:r>
                  <a:rPr lang="en-US" sz="2000" dirty="0" smtClean="0"/>
                  <a:t>Every path becomes colorful in at least one of these colorings. </a:t>
                </a:r>
              </a:p>
              <a:p>
                <a:pPr algn="l" rtl="0"/>
                <a:r>
                  <a:rPr lang="en-US" sz="2000" dirty="0" smtClean="0"/>
                  <a:t>For each coloring, search for a colorful path and return any length-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path found.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  </a:t>
                </a:r>
                <a:r>
                  <a:rPr lang="en-US" sz="2000" u="sng" dirty="0" smtClean="0"/>
                  <a:t>Problem: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possible colorings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2859"/>
                <a:ext cx="7776864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784" t="-644" r="-862" b="-2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Derandomization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Second Attempt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912859"/>
                <a:ext cx="7776864" cy="41352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All we need is </a:t>
                </a:r>
                <a:r>
                  <a:rPr lang="en-US" sz="2000" u="sng" dirty="0" smtClean="0"/>
                  <a:t>some</a:t>
                </a:r>
                <a:r>
                  <a:rPr lang="en-US" sz="2000" dirty="0" smtClean="0"/>
                  <a:t>  subset of the possible colorings,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, which guarantees for every subset of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latin typeface="Cambria Math"/>
                      </a:rPr>
                      <m:t>⊆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that </a:t>
                </a:r>
              </a:p>
              <a:p>
                <a:pPr algn="l" rtl="0"/>
                <a:r>
                  <a:rPr lang="en-US" sz="2000" dirty="0" smtClean="0"/>
                  <a:t>all vertices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/>
                  <a:t> get distinct colors for </a:t>
                </a:r>
                <a:r>
                  <a:rPr lang="en-US" sz="2000" u="sng" dirty="0" smtClean="0"/>
                  <a:t>some</a:t>
                </a:r>
                <a:r>
                  <a:rPr lang="en-US" sz="2000" dirty="0" smtClean="0"/>
                  <a:t> coloring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Such a family is called a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u="sng" dirty="0"/>
                  <a:t>-perfect family of </a:t>
                </a:r>
                <a:r>
                  <a:rPr lang="en-US" sz="2000" u="sng" dirty="0" smtClean="0"/>
                  <a:t>hash-functions</a:t>
                </a:r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Theorem:</a:t>
                </a:r>
                <a:r>
                  <a:rPr lang="en-US" sz="2000" dirty="0" smtClean="0"/>
                  <a:t> There exists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-perfect family of hash functions from</a:t>
                </a:r>
              </a:p>
              <a:p>
                <a:pPr algn="l" rtl="0"/>
                <a:r>
                  <a:rPr lang="en-US" sz="2000" dirty="0"/>
                  <a:t>	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r>
                  <a:rPr lang="en-US" sz="2000" dirty="0" smtClean="0"/>
                  <a:t>,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r>
                  <a:rPr lang="en-US" sz="2000" dirty="0" smtClean="0"/>
                  <a:t> 	   	    time.</a:t>
                </a:r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Corollary:</a:t>
                </a:r>
                <a:r>
                  <a:rPr lang="en-US" sz="2000" dirty="0" smtClean="0"/>
                  <a:t> Can find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r>
                  <a:rPr lang="en-US" sz="2000" dirty="0" smtClean="0"/>
                  <a:t>, if exist.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2859"/>
                <a:ext cx="7776864" cy="4135235"/>
              </a:xfrm>
              <a:prstGeom prst="rect">
                <a:avLst/>
              </a:prstGeom>
              <a:blipFill rotWithShape="1">
                <a:blip r:embed="rId3"/>
                <a:stretch>
                  <a:fillRect l="-784" t="-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11560" y="3717032"/>
            <a:ext cx="7632848" cy="11521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Coloring: </a:t>
            </a:r>
            <a:br>
              <a:rPr lang="en-US" dirty="0" smtClean="0"/>
            </a:br>
            <a:r>
              <a:rPr lang="en-US" dirty="0" smtClean="0"/>
              <a:t>Deterministic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1352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Algorithm:</a:t>
                </a:r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1. Compute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-perfect family of hash functions,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2</a:t>
                </a:r>
                <a:r>
                  <a:rPr lang="en-US" sz="2000" dirty="0" smtClean="0"/>
                  <a:t>. For each coloring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r>
                      <a:rPr lang="en-US" sz="2000" b="0" i="0" smtClean="0">
                        <a:latin typeface="Cambria Math"/>
                      </a:rPr>
                      <m:t>: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1. Compute the longest colorful path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	2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, output it and terminate.</a:t>
                </a:r>
              </a:p>
              <a:p>
                <a:pPr algn="l" rtl="0"/>
                <a:r>
                  <a:rPr lang="en-US" sz="2000" dirty="0"/>
                  <a:t>3</a:t>
                </a:r>
                <a:r>
                  <a:rPr lang="en-US" sz="2000" dirty="0" smtClean="0"/>
                  <a:t>. Return “no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”.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Running Time:</a:t>
                </a:r>
              </a:p>
              <a:p>
                <a:pPr algn="l" rtl="0"/>
                <a:r>
                  <a:rPr lang="en-US" sz="2000" dirty="0" smtClean="0"/>
                  <a:t>	</a:t>
                </a:r>
                <a:r>
                  <a:rPr lang="en-US" sz="2000" u="sng" dirty="0" smtClean="0"/>
                  <a:t>Step</a:t>
                </a:r>
                <a:r>
                  <a:rPr lang="en-US" sz="2000" b="0" u="sng" dirty="0" smtClean="0">
                    <a:latin typeface="Cambria Math"/>
                  </a:rPr>
                  <a:t> </a:t>
                </a:r>
                <a:r>
                  <a:rPr lang="en-US" sz="2000" u="sng" dirty="0"/>
                  <a:t>1:</a:t>
                </a:r>
                <a:r>
                  <a:rPr lang="en-US" sz="2000" b="0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time.</a:t>
                </a:r>
                <a:endParaRPr lang="en-US" sz="2000" b="0" dirty="0" smtClean="0">
                  <a:latin typeface="Cambria Math"/>
                </a:endParaRPr>
              </a:p>
              <a:p>
                <a:pPr algn="l" rtl="0"/>
                <a:r>
                  <a:rPr lang="en-US" sz="2000" b="0" dirty="0" smtClean="0"/>
                  <a:t>	</a:t>
                </a:r>
                <a:r>
                  <a:rPr lang="en-US" sz="2000" b="0" u="sng" dirty="0" smtClean="0"/>
                  <a:t>Step 2:</a:t>
                </a:r>
                <a:r>
                  <a:rPr lang="en-US" sz="2000" b="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r>
                  <a:rPr lang="en-US" sz="2000" dirty="0" smtClean="0"/>
                  <a:t> iterations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-time algorithm. </a:t>
                </a:r>
              </a:p>
              <a:p>
                <a:pPr algn="l" rtl="0"/>
                <a:r>
                  <a:rPr lang="en-US" sz="2000" u="sng" dirty="0" smtClean="0"/>
                  <a:t>Total:</a:t>
                </a:r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  <a:endParaRPr lang="en-US" sz="2000" dirty="0"/>
              </a:p>
              <a:p>
                <a:pPr algn="l" rtl="0"/>
                <a:endParaRPr lang="en-US" sz="2000" u="sng" dirty="0" smtClean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135235"/>
              </a:xfrm>
              <a:prstGeom prst="rect">
                <a:avLst/>
              </a:prstGeom>
              <a:blipFill rotWithShape="1">
                <a:blip r:embed="rId3"/>
                <a:stretch>
                  <a:fillRect l="-784" t="-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So Far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Paths/Cycles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 smtClean="0"/>
                  <a:t> 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Random Orientations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Random Colorings</a:t>
                </a:r>
              </a:p>
              <a:p>
                <a:pPr algn="l" rtl="0"/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err="1" smtClean="0"/>
                  <a:t>Derandomization</a:t>
                </a:r>
                <a:endParaRPr lang="en-US" sz="2400" u="sng" dirty="0" smtClean="0"/>
              </a:p>
              <a:p>
                <a:pPr lvl="2"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Counting Paths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Finding Cycles in Minor-Closed Families of Graphs</a:t>
                </a:r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blipFill rotWithShape="1">
                <a:blip r:embed="rId3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Counting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0934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000" u="sng" dirty="0" smtClean="0"/>
                  <a:t>Input:</a:t>
                </a:r>
                <a:r>
                  <a:rPr lang="en-US" sz="2000" dirty="0" smtClean="0"/>
                  <a:t> Directed or Undirected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u="sng" dirty="0" smtClean="0"/>
                  <a:t>Output:</a:t>
                </a:r>
                <a:r>
                  <a:rPr lang="en-US" sz="2000" dirty="0" smtClean="0"/>
                  <a:t> The number of simple paths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Bad News:</a:t>
                </a:r>
                <a:r>
                  <a:rPr lang="en-US" sz="2000" dirty="0" smtClean="0"/>
                  <a:t> This problem is not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sz="2000" dirty="0" smtClean="0"/>
                  <a:t>-Hard, but even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𝑊</m:t>
                    </m:r>
                    <m:r>
                      <a:rPr lang="en-US" sz="2000" i="1" dirty="0" smtClean="0">
                        <a:latin typeface="Cambria Math"/>
                      </a:rPr>
                      <m:t>[</m:t>
                    </m:r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-Hard, so we (probably) cannot hope to find an efficient FPT algorithm for it.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Definition:</a:t>
                </a:r>
                <a:r>
                  <a:rPr lang="en-US" sz="2000" dirty="0" smtClean="0"/>
                  <a:t> We say an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i="1" u="sng" dirty="0" smtClean="0"/>
                  <a:t>approximates a counting problem</a:t>
                </a:r>
                <a:r>
                  <a:rPr lang="en-US" sz="2000" dirty="0" smtClean="0"/>
                  <a:t> by 	  a multiplicative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if for every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, the algorithm’s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output,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satisfies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)/</m:t>
                    </m:r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, </a:t>
                </a:r>
              </a:p>
              <a:p>
                <a:pPr algn="l" rtl="0"/>
                <a:r>
                  <a:rPr lang="en-US" sz="2000" dirty="0"/>
                  <a:t>	 </a:t>
                </a:r>
                <a:r>
                  <a:rPr lang="en-US" sz="2000" dirty="0" smtClean="0"/>
                  <a:t>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the exact output of the counting problem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093428"/>
              </a:xfrm>
              <a:prstGeom prst="rect">
                <a:avLst/>
              </a:prstGeom>
              <a:blipFill rotWithShape="1">
                <a:blip r:embed="rId5"/>
                <a:stretch>
                  <a:fillRect l="-736" r="-883" b="-19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649062" y="4149080"/>
            <a:ext cx="8280920" cy="1872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Counting Colorful Paths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0934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We will again want to color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colors and then try to solve our problem. Let us begin again by assuming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is colored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colors.</a:t>
                </a:r>
              </a:p>
              <a:p>
                <a:pPr algn="l" rtl="0"/>
                <a:endParaRPr lang="en-US" sz="20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u="sng" dirty="0"/>
                  <a:t>Input:</a:t>
                </a:r>
                <a:r>
                  <a:rPr lang="en-US" sz="2000" dirty="0"/>
                  <a:t> Directed or Undirected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with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u="sng" dirty="0"/>
                  <a:t>Output:</a:t>
                </a:r>
                <a:r>
                  <a:rPr lang="en-US" sz="2000" dirty="0"/>
                  <a:t> The number of </a:t>
                </a:r>
                <a:r>
                  <a:rPr lang="en-US" sz="2000" dirty="0" smtClean="0"/>
                  <a:t>colorful paths </a:t>
                </a:r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of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Recall our first attempt using adjacency matrix exponentiation. This failed due to the possible existence of non-simple paths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 	 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But what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is a DAG? </a:t>
                </a:r>
              </a:p>
              <a:p>
                <a:pPr algn="l" rtl="0"/>
                <a:r>
                  <a:rPr lang="en-US" sz="2000" dirty="0"/>
                  <a:t>	 </a:t>
                </a:r>
                <a:r>
                  <a:rPr lang="en-US" sz="2000" dirty="0" smtClean="0"/>
                  <a:t> </a:t>
                </a:r>
                <a:r>
                  <a:rPr lang="en-US" sz="2000" u="sng" dirty="0" smtClean="0"/>
                  <a:t>Answer:</a:t>
                </a:r>
                <a:r>
                  <a:rPr lang="en-US" sz="2000" dirty="0" smtClean="0"/>
                  <a:t> In that case, all paths are simple!</a:t>
                </a:r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736" t="-596" r="-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7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Finding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4475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000" u="sng" dirty="0" smtClean="0"/>
                  <a:t>Input:</a:t>
                </a:r>
                <a:r>
                  <a:rPr lang="en-US" sz="2000" dirty="0" smtClean="0"/>
                  <a:t> 	Directed or Undirected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u="sng" dirty="0" smtClean="0"/>
                  <a:t>Output:</a:t>
                </a:r>
                <a:r>
                  <a:rPr lang="en-US" sz="2000" dirty="0" smtClean="0"/>
                  <a:t> 	A simple path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0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if one exists.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First Attempt:</a:t>
                </a:r>
                <a:r>
                  <a:rPr lang="en-US" sz="20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’s adjacency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000" dirty="0" smtClean="0"/>
                  <a:t>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𝑮</m:t>
                              </m:r>
                            </m:sub>
                          </m:sSub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sz="20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1" i="1" smtClean="0">
                                            <a:latin typeface="Cambria Math"/>
                                          </a:rPr>
                                          <m:t>𝒋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𝒆𝒍𝒔𝒆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       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u="sng" dirty="0" smtClean="0"/>
                  <a:t>Claim: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is exactly the number of paths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By induction.</a:t>
                </a:r>
              </a:p>
              <a:p>
                <a:pPr algn="l" rtl="0"/>
                <a:endParaRPr lang="en-US" sz="2000" u="sng" dirty="0"/>
              </a:p>
              <a:p>
                <a:pPr algn="l" rtl="0"/>
                <a:r>
                  <a:rPr lang="en-US" sz="2000" dirty="0" smtClean="0"/>
                  <a:t>	  </a:t>
                </a:r>
                <a:r>
                  <a:rPr lang="en-US" sz="2000" u="sng" dirty="0" smtClean="0"/>
                  <a:t>Algorithm:</a:t>
                </a:r>
                <a:r>
                  <a:rPr lang="en-US" sz="2000" dirty="0" smtClean="0"/>
                  <a:t> 1.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dirty="0" smtClean="0"/>
                  <a:t> 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	      2. Check if any entry is non-zero.</a:t>
                </a:r>
                <a:endParaRPr lang="he-IL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447500"/>
              </a:xfrm>
              <a:prstGeom prst="rect">
                <a:avLst/>
              </a:prstGeom>
              <a:blipFill rotWithShape="1">
                <a:blip r:embed="rId5"/>
                <a:stretch>
                  <a:fillRect l="-736" b="-16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8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Counting </a:t>
            </a:r>
            <a:r>
              <a:rPr lang="en-US" dirty="0" smtClean="0"/>
              <a:t>Colorful Paths (1)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8603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First Method:</a:t>
                </a:r>
                <a:r>
                  <a:rPr lang="en-US" sz="2000" dirty="0" smtClean="0"/>
                  <a:t> 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build the DAG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from our previous algorithms, which had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 vertices.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be its adjacency matrix.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. 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Sum all entries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sz="2000" dirty="0"/>
              </a:p>
              <a:p>
                <a:pPr algn="l" rtl="0"/>
                <a:r>
                  <a:rPr lang="en-US" sz="2000" dirty="0" smtClean="0"/>
                  <a:t>Step 1 takes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</a:p>
              <a:p>
                <a:pPr algn="l" rtl="0"/>
                <a:r>
                  <a:rPr lang="en-US" sz="2000" dirty="0" smtClean="0"/>
                  <a:t>Step 3 takes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time.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Step 2 can be done naïvely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⋅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time, by using naïve matrix multiplication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times.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	</a:t>
                </a:r>
                <a:r>
                  <a:rPr lang="en-US" sz="2000" u="sng" dirty="0" smtClean="0"/>
                  <a:t>Possible Improvements:</a:t>
                </a:r>
                <a:r>
                  <a:rPr lang="en-US" sz="2000" dirty="0" smtClean="0"/>
                  <a:t>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	1. </a:t>
                </a:r>
                <a:r>
                  <a:rPr lang="en-US" dirty="0" smtClean="0"/>
                  <a:t>use fast matrix multiplication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total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	</a:t>
                </a:r>
                <a:r>
                  <a:rPr lang="en-US" dirty="0" smtClean="0"/>
                  <a:t>  	2. replace the iterative multiplications by repeated squaring,</a:t>
                </a:r>
              </a:p>
              <a:p>
                <a:pPr algn="l" rtl="0"/>
                <a:r>
                  <a:rPr lang="en-US" dirty="0" smtClean="0"/>
                  <a:t>	  </a:t>
                </a:r>
                <a:r>
                  <a:rPr lang="en-US" dirty="0"/>
                  <a:t>	 </a:t>
                </a:r>
                <a:r>
                  <a:rPr lang="en-US" dirty="0" smtClean="0"/>
                  <a:t>   thus replacing the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860370"/>
              </a:xfrm>
              <a:prstGeom prst="rect">
                <a:avLst/>
              </a:prstGeom>
              <a:blipFill rotWithShape="1">
                <a:blip r:embed="rId4"/>
                <a:stretch>
                  <a:fillRect l="-736" t="-502" b="-1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661261" y="2852936"/>
            <a:ext cx="3960440" cy="1643204"/>
            <a:chOff x="4644008" y="2852936"/>
            <a:chExt cx="3960440" cy="1643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 bwMode="auto">
                <a:xfrm>
                  <a:off x="4644008" y="3463895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3463895"/>
                  <a:ext cx="1058416" cy="417626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 bwMode="auto">
                <a:xfrm>
                  <a:off x="4644008" y="2852936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2852936"/>
                  <a:ext cx="1058416" cy="417626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 bwMode="auto">
                <a:xfrm>
                  <a:off x="4644008" y="4078514"/>
                  <a:ext cx="10584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078514"/>
                  <a:ext cx="1058416" cy="417626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 bwMode="auto">
                <a:xfrm>
                  <a:off x="6134472" y="3463895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4472" y="3463895"/>
                  <a:ext cx="1029816" cy="417626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6134472" y="2852936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4472" y="2852936"/>
                  <a:ext cx="1029816" cy="417626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6134472" y="4078514"/>
                  <a:ext cx="1029816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4472" y="4078514"/>
                  <a:ext cx="1029816" cy="417626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7524328" y="3458607"/>
                  <a:ext cx="1080120" cy="41762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{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kumimoji="0" lang="en-US" sz="18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}</m:t>
                            </m:r>
                          </m:sub>
                        </m:sSub>
                      </m:oMath>
                    </m:oMathPara>
                  </a14:m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24328" y="3458607"/>
                  <a:ext cx="1080120" cy="417626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 b="-1549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5" idx="6"/>
              <a:endCxn id="8" idx="2"/>
            </p:cNvCxnSpPr>
            <p:nvPr/>
          </p:nvCxnSpPr>
          <p:spPr bwMode="auto">
            <a:xfrm>
              <a:off x="5702424" y="3061749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5" idx="5"/>
              <a:endCxn id="7" idx="1"/>
            </p:cNvCxnSpPr>
            <p:nvPr/>
          </p:nvCxnSpPr>
          <p:spPr bwMode="auto">
            <a:xfrm>
              <a:off x="5547423" y="3209402"/>
              <a:ext cx="737862" cy="315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stCxn id="4" idx="7"/>
              <a:endCxn id="8" idx="3"/>
            </p:cNvCxnSpPr>
            <p:nvPr/>
          </p:nvCxnSpPr>
          <p:spPr bwMode="auto">
            <a:xfrm flipV="1">
              <a:off x="5547423" y="3209402"/>
              <a:ext cx="737862" cy="315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4" idx="5"/>
              <a:endCxn id="9" idx="1"/>
            </p:cNvCxnSpPr>
            <p:nvPr/>
          </p:nvCxnSpPr>
          <p:spPr bwMode="auto">
            <a:xfrm>
              <a:off x="5547423" y="3820361"/>
              <a:ext cx="737862" cy="319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6" idx="7"/>
              <a:endCxn id="7" idx="3"/>
            </p:cNvCxnSpPr>
            <p:nvPr/>
          </p:nvCxnSpPr>
          <p:spPr bwMode="auto">
            <a:xfrm flipV="1">
              <a:off x="5547423" y="3820361"/>
              <a:ext cx="737862" cy="319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6" idx="6"/>
              <a:endCxn id="9" idx="2"/>
            </p:cNvCxnSpPr>
            <p:nvPr/>
          </p:nvCxnSpPr>
          <p:spPr bwMode="auto">
            <a:xfrm>
              <a:off x="5702424" y="4287327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8" idx="5"/>
              <a:endCxn id="10" idx="1"/>
            </p:cNvCxnSpPr>
            <p:nvPr/>
          </p:nvCxnSpPr>
          <p:spPr bwMode="auto">
            <a:xfrm>
              <a:off x="7013475" y="3209402"/>
              <a:ext cx="669033" cy="310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7" idx="6"/>
              <a:endCxn id="10" idx="2"/>
            </p:cNvCxnSpPr>
            <p:nvPr/>
          </p:nvCxnSpPr>
          <p:spPr bwMode="auto">
            <a:xfrm flipV="1">
              <a:off x="7164288" y="3667420"/>
              <a:ext cx="360040" cy="5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9" idx="7"/>
              <a:endCxn id="10" idx="3"/>
            </p:cNvCxnSpPr>
            <p:nvPr/>
          </p:nvCxnSpPr>
          <p:spPr bwMode="auto">
            <a:xfrm flipV="1">
              <a:off x="7013475" y="3815073"/>
              <a:ext cx="669033" cy="3246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683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Counting </a:t>
            </a:r>
            <a:r>
              <a:rPr lang="en-US" dirty="0" smtClean="0"/>
              <a:t>Colorful Paths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5298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Second (Faster) Method:</a:t>
                </a:r>
                <a:r>
                  <a:rPr lang="en-US" sz="2000" dirty="0" smtClean="0"/>
                  <a:t> 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/>
                  <a:t>B</a:t>
                </a:r>
                <a:r>
                  <a:rPr lang="en-US" sz="2000" dirty="0" smtClean="0"/>
                  <a:t>uild the DAG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from our previous algorithms.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Compute </a:t>
                </a:r>
                <a:r>
                  <a:rPr lang="en-US" sz="2000" i="1" dirty="0" smtClean="0"/>
                  <a:t>number</a:t>
                </a:r>
                <a:r>
                  <a:rPr lang="en-US" sz="2000" dirty="0" smtClean="0"/>
                  <a:t> of paths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using dynamic programming, similar to algorithm computing</a:t>
                </a:r>
                <a:br>
                  <a:rPr lang="en-US" sz="2000" dirty="0" smtClean="0"/>
                </a:br>
                <a:r>
                  <a:rPr lang="en-US" sz="2000" dirty="0" smtClean="0"/>
                  <a:t>paths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. *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sz="2000" dirty="0" smtClean="0"/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sz="2000" dirty="0"/>
              </a:p>
              <a:p>
                <a:pPr algn="l" rtl="0"/>
                <a:r>
                  <a:rPr lang="en-US" sz="2000" dirty="0" smtClean="0"/>
                  <a:t>Both steps 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	</a:t>
                </a:r>
                <a:r>
                  <a:rPr lang="en-US" sz="1600" dirty="0" smtClean="0"/>
                  <a:t>* Every vertex has a pair of values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,#[</m:t>
                    </m:r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,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𝐿</m:t>
                    </m:r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the length of the longest 	  path starting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#[</m:t>
                    </m:r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the number of paths of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𝐿</m:t>
                    </m:r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starting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529830"/>
              </a:xfrm>
              <a:prstGeom prst="rect">
                <a:avLst/>
              </a:prstGeom>
              <a:blipFill rotWithShape="1">
                <a:blip r:embed="rId3"/>
                <a:stretch>
                  <a:fillRect l="-736" t="-538" r="-147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4661261" y="3463895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1261" y="3463895"/>
                <a:ext cx="1058416" cy="417626"/>
              </a:xfrm>
              <a:prstGeom prst="ellipse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4661261" y="2852936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1261" y="2852936"/>
                <a:ext cx="1058416" cy="417626"/>
              </a:xfrm>
              <a:prstGeom prst="ellipse">
                <a:avLst/>
              </a:prstGeom>
              <a:blipFill rotWithShape="1">
                <a:blip r:embed="rId6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661261" y="4078514"/>
                <a:ext cx="10584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1261" y="4078514"/>
                <a:ext cx="1058416" cy="417626"/>
              </a:xfrm>
              <a:prstGeom prst="ellipse">
                <a:avLst/>
              </a:prstGeom>
              <a:blipFill rotWithShape="1">
                <a:blip r:embed="rId7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151725" y="3463895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725" y="3463895"/>
                <a:ext cx="1029816" cy="417626"/>
              </a:xfrm>
              <a:prstGeom prst="ellipse">
                <a:avLst/>
              </a:prstGeom>
              <a:blipFill rotWithShape="1">
                <a:blip r:embed="rId8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6151725" y="2852936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725" y="2852936"/>
                <a:ext cx="1029816" cy="417626"/>
              </a:xfrm>
              <a:prstGeom prst="ellipse">
                <a:avLst/>
              </a:prstGeom>
              <a:blipFill rotWithShape="1">
                <a:blip r:embed="rId9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151725" y="4078514"/>
                <a:ext cx="1029816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725" y="4078514"/>
                <a:ext cx="1029816" cy="417626"/>
              </a:xfrm>
              <a:prstGeom prst="ellipse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541581" y="3458607"/>
                <a:ext cx="1080120" cy="41762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{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1581" y="3458607"/>
                <a:ext cx="1080120" cy="417626"/>
              </a:xfrm>
              <a:prstGeom prst="ellipse">
                <a:avLst/>
              </a:prstGeom>
              <a:blipFill rotWithShape="1">
                <a:blip r:embed="rId11"/>
                <a:stretch>
                  <a:fillRect b="-154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5" idx="6"/>
            <a:endCxn id="8" idx="2"/>
          </p:cNvCxnSpPr>
          <p:nvPr/>
        </p:nvCxnSpPr>
        <p:spPr bwMode="auto">
          <a:xfrm>
            <a:off x="5719677" y="3061749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stCxn id="5" idx="5"/>
            <a:endCxn id="7" idx="1"/>
          </p:cNvCxnSpPr>
          <p:nvPr/>
        </p:nvCxnSpPr>
        <p:spPr bwMode="auto">
          <a:xfrm>
            <a:off x="5564676" y="3209402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4" idx="7"/>
            <a:endCxn id="8" idx="3"/>
          </p:cNvCxnSpPr>
          <p:nvPr/>
        </p:nvCxnSpPr>
        <p:spPr bwMode="auto">
          <a:xfrm flipV="1">
            <a:off x="5564676" y="3209402"/>
            <a:ext cx="737862" cy="315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4" idx="5"/>
            <a:endCxn id="9" idx="1"/>
          </p:cNvCxnSpPr>
          <p:nvPr/>
        </p:nvCxnSpPr>
        <p:spPr bwMode="auto">
          <a:xfrm>
            <a:off x="5564676" y="3820361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6" idx="7"/>
            <a:endCxn id="7" idx="3"/>
          </p:cNvCxnSpPr>
          <p:nvPr/>
        </p:nvCxnSpPr>
        <p:spPr bwMode="auto">
          <a:xfrm flipV="1">
            <a:off x="5564676" y="3820361"/>
            <a:ext cx="737862" cy="319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6" idx="6"/>
            <a:endCxn id="9" idx="2"/>
          </p:cNvCxnSpPr>
          <p:nvPr/>
        </p:nvCxnSpPr>
        <p:spPr bwMode="auto">
          <a:xfrm>
            <a:off x="5719677" y="4287327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8" idx="5"/>
            <a:endCxn id="10" idx="1"/>
          </p:cNvCxnSpPr>
          <p:nvPr/>
        </p:nvCxnSpPr>
        <p:spPr bwMode="auto">
          <a:xfrm>
            <a:off x="7030728" y="3209402"/>
            <a:ext cx="669033" cy="310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7" idx="6"/>
            <a:endCxn id="10" idx="2"/>
          </p:cNvCxnSpPr>
          <p:nvPr/>
        </p:nvCxnSpPr>
        <p:spPr bwMode="auto">
          <a:xfrm flipV="1">
            <a:off x="7181541" y="3667420"/>
            <a:ext cx="360040" cy="5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9" idx="7"/>
            <a:endCxn id="10" idx="3"/>
          </p:cNvCxnSpPr>
          <p:nvPr/>
        </p:nvCxnSpPr>
        <p:spPr bwMode="auto">
          <a:xfrm flipV="1">
            <a:off x="7030728" y="3815073"/>
            <a:ext cx="669033" cy="324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73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(Approximately)</a:t>
                </a:r>
                <a:br>
                  <a:rPr lang="en-US" dirty="0" smtClean="0"/>
                </a:br>
                <a:r>
                  <a:rPr lang="en-US" dirty="0" smtClean="0"/>
                  <a:t>Counting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3936" b="-372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803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Definition:</a:t>
                </a:r>
                <a:r>
                  <a:rPr lang="en-US" sz="2000" dirty="0" smtClean="0"/>
                  <a:t> We say a family of functions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dirty="0" smtClean="0"/>
                  <a:t>-balanced </a:t>
                </a:r>
              </a:p>
              <a:p>
                <a:pPr algn="l" rtl="0"/>
                <a:r>
                  <a:rPr lang="en-US" sz="2000" b="0" dirty="0"/>
                  <a:t>	</a:t>
                </a:r>
                <a:r>
                  <a:rPr lang="en-US" sz="20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-family of hash functions if for every subset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latin typeface="Cambria Math"/>
                      </a:rPr>
                      <m:t>⊆[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of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 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the number of functions that are 1-1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/>
                  <a:t> is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 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Theorem:</a:t>
                </a:r>
                <a:r>
                  <a:rPr lang="en-US" sz="2000" dirty="0" smtClean="0"/>
                  <a:t> There exists such a family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  computable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 </a:t>
                </a:r>
                <a:r>
                  <a:rPr lang="en-US" sz="2000" u="sng" dirty="0" smtClean="0"/>
                  <a:t>Algorithm:</a:t>
                </a:r>
                <a:r>
                  <a:rPr lang="en-US" sz="2000" dirty="0" smtClean="0"/>
                  <a:t> 1. Compute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dirty="0" smtClean="0"/>
                  <a:t>-balanced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-family,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	     2. For every coloring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, count the number of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	         colorful paths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	     3. Divide the sum of these values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</a:t>
                </a:r>
                <a:r>
                  <a:rPr lang="en-US" sz="2000" u="sng" dirty="0" smtClean="0"/>
                  <a:t>Correctness:</a:t>
                </a:r>
                <a:r>
                  <a:rPr lang="en-US" sz="2000" dirty="0" smtClean="0"/>
                  <a:t> Every path becomes colorful anywhere between </a:t>
                </a:r>
              </a:p>
              <a:p>
                <a:pPr algn="l" rtl="0"/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 smtClean="0"/>
                  <a:t> times,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holds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)/</m:t>
                    </m:r>
                    <m:r>
                      <a:rPr lang="en-US" sz="2000" i="1">
                        <a:latin typeface="Cambria Math"/>
                      </a:rPr>
                      <m:t>𝛿</m:t>
                    </m:r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𝛿</m:t>
                    </m:r>
                    <m:r>
                      <a:rPr lang="en-US" sz="2000" i="1">
                        <a:latin typeface="Cambria Math"/>
                      </a:rPr>
                      <m:t>⋅</m:t>
                    </m:r>
                    <m:r>
                      <a:rPr lang="en-US" sz="20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803494"/>
              </a:xfrm>
              <a:prstGeom prst="rect">
                <a:avLst/>
              </a:prstGeom>
              <a:blipFill rotWithShape="1">
                <a:blip r:embed="rId4"/>
                <a:stretch>
                  <a:fillRect l="-736" t="-508" b="-13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11560" y="3187493"/>
            <a:ext cx="8064896" cy="10335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So Far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Paths/Cycles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 smtClean="0"/>
                  <a:t> 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Random Orientations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Random Colorings</a:t>
                </a:r>
              </a:p>
              <a:p>
                <a:pPr algn="l" rtl="0"/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err="1" smtClean="0"/>
                  <a:t>Derandomization</a:t>
                </a:r>
                <a:endParaRPr lang="en-US" sz="2400" u="sng" dirty="0" smtClean="0"/>
              </a:p>
              <a:p>
                <a:pPr lvl="2"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u="sng" dirty="0" smtClean="0"/>
                  <a:t> Approximately Counting Paths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/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Finding Cycles in Minor-Closed Families of Graphs</a:t>
                </a:r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blipFill rotWithShape="1">
                <a:blip r:embed="rId3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Finding Cycles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(Revisited)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3936" b="-372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460432" cy="28623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Input:</a:t>
                </a:r>
                <a:r>
                  <a:rPr lang="en-US" sz="2000" dirty="0" smtClean="0"/>
                  <a:t>   Undirected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Output:</a:t>
                </a:r>
                <a:r>
                  <a:rPr lang="en-US" sz="2000" dirty="0" smtClean="0"/>
                  <a:t> A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(a simple cycle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)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if one exists.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Recall that we have shown FPT algorithms for this problem on general graphs. We will therefore look for faster algorithms for this problem for 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from a </a:t>
                </a:r>
                <a:r>
                  <a:rPr lang="en-US" sz="2000" u="sng" dirty="0" smtClean="0"/>
                  <a:t>minor-closed family of graphs</a:t>
                </a:r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460432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720" t="-8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0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Minors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477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Definition:</a:t>
                </a:r>
                <a:r>
                  <a:rPr lang="en-US" sz="2000" dirty="0" smtClean="0"/>
                  <a:t> We say a family of 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u="sng" dirty="0" smtClean="0"/>
                  <a:t>minor-closed</a:t>
                </a:r>
                <a:r>
                  <a:rPr lang="en-US" sz="2000" dirty="0" smtClean="0"/>
                  <a:t> if for every </a:t>
                </a:r>
              </a:p>
              <a:p>
                <a:pPr algn="l" rtl="0"/>
                <a:r>
                  <a:rPr lang="en-US" sz="2000" dirty="0"/>
                  <a:t>	 </a:t>
                </a:r>
                <a:r>
                  <a:rPr lang="en-US" sz="2000" dirty="0" smtClean="0"/>
                  <a:t>  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, and for every sequence of the following 	   	    operations</a:t>
                </a:r>
              </a:p>
              <a:p>
                <a:pPr marL="2286000" lvl="4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Vertex Removals</a:t>
                </a:r>
              </a:p>
              <a:p>
                <a:pPr marL="2286000" lvl="4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Edge Removals</a:t>
                </a:r>
              </a:p>
              <a:p>
                <a:pPr marL="2286000" lvl="4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Edge Contractions</a:t>
                </a:r>
              </a:p>
              <a:p>
                <a:pPr algn="l" rtl="0"/>
                <a:r>
                  <a:rPr lang="en-US" sz="2000" dirty="0" smtClean="0"/>
                  <a:t>	    the resulting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holds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Example of contraction: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736" t="-7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283968" y="4768926"/>
            <a:ext cx="1091933" cy="1324370"/>
            <a:chOff x="5982465" y="4192862"/>
            <a:chExt cx="1091933" cy="1324370"/>
          </a:xfrm>
        </p:grpSpPr>
        <p:sp>
          <p:nvSpPr>
            <p:cNvPr id="40" name="Oval 39"/>
            <p:cNvSpPr/>
            <p:nvPr/>
          </p:nvSpPr>
          <p:spPr>
            <a:xfrm>
              <a:off x="5994437" y="4727463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2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1" name="Straight Connector 40"/>
            <p:cNvCxnSpPr>
              <a:stCxn id="43" idx="3"/>
              <a:endCxn id="42" idx="6"/>
            </p:cNvCxnSpPr>
            <p:nvPr/>
          </p:nvCxnSpPr>
          <p:spPr>
            <a:xfrm flipH="1">
              <a:off x="6268217" y="4971329"/>
              <a:ext cx="562276" cy="40302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982465" y="5231480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3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788646" y="472742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4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4" name="Straight Connector 43"/>
            <p:cNvCxnSpPr>
              <a:stCxn id="40" idx="6"/>
              <a:endCxn id="43" idx="2"/>
            </p:cNvCxnSpPr>
            <p:nvPr/>
          </p:nvCxnSpPr>
          <p:spPr>
            <a:xfrm flipV="1">
              <a:off x="6280189" y="4870300"/>
              <a:ext cx="508457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995505" y="419286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1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6" name="Straight Connector 45"/>
            <p:cNvCxnSpPr>
              <a:stCxn id="45" idx="5"/>
              <a:endCxn id="43" idx="1"/>
            </p:cNvCxnSpPr>
            <p:nvPr/>
          </p:nvCxnSpPr>
          <p:spPr>
            <a:xfrm>
              <a:off x="6239410" y="4436767"/>
              <a:ext cx="591083" cy="33250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>
            <a:stCxn id="43" idx="6"/>
            <a:endCxn id="47" idx="2"/>
          </p:cNvCxnSpPr>
          <p:nvPr/>
        </p:nvCxnSpPr>
        <p:spPr>
          <a:xfrm>
            <a:off x="5375901" y="5446364"/>
            <a:ext cx="313203" cy="231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89104" y="4293096"/>
            <a:ext cx="1288855" cy="1741983"/>
            <a:chOff x="7387601" y="3717032"/>
            <a:chExt cx="1288855" cy="1741983"/>
          </a:xfrm>
        </p:grpSpPr>
        <p:sp>
          <p:nvSpPr>
            <p:cNvPr id="47" name="Oval 46"/>
            <p:cNvSpPr/>
            <p:nvPr/>
          </p:nvSpPr>
          <p:spPr>
            <a:xfrm>
              <a:off x="7387601" y="4729743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5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8" name="Straight Connector 47"/>
            <p:cNvCxnSpPr>
              <a:stCxn id="49" idx="1"/>
              <a:endCxn id="47" idx="5"/>
            </p:cNvCxnSpPr>
            <p:nvPr/>
          </p:nvCxnSpPr>
          <p:spPr>
            <a:xfrm flipH="1" flipV="1">
              <a:off x="7631506" y="4973648"/>
              <a:ext cx="801045" cy="24146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8390704" y="5173263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9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8390704" y="472970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8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51" name="Straight Connector 50"/>
            <p:cNvCxnSpPr>
              <a:stCxn id="47" idx="6"/>
              <a:endCxn id="50" idx="2"/>
            </p:cNvCxnSpPr>
            <p:nvPr/>
          </p:nvCxnSpPr>
          <p:spPr>
            <a:xfrm flipV="1">
              <a:off x="7673353" y="4872580"/>
              <a:ext cx="717351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8388424" y="419514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atin typeface="Arial" pitchFamily="34" charset="0"/>
                  <a:cs typeface="David" pitchFamily="2" charset="-79"/>
                </a:rPr>
                <a:t>7</a:t>
              </a: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53" name="Straight Connector 52"/>
            <p:cNvCxnSpPr>
              <a:stCxn id="52" idx="3"/>
              <a:endCxn id="47" idx="7"/>
            </p:cNvCxnSpPr>
            <p:nvPr/>
          </p:nvCxnSpPr>
          <p:spPr>
            <a:xfrm flipH="1">
              <a:off x="7631506" y="4439047"/>
              <a:ext cx="798765" cy="33254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369489" y="371703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6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47" idx="0"/>
            </p:cNvCxnSpPr>
            <p:nvPr/>
          </p:nvCxnSpPr>
          <p:spPr>
            <a:xfrm flipH="1">
              <a:off x="7530477" y="3960937"/>
              <a:ext cx="880859" cy="7688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4" name="Rectangle 23"/>
          <p:cNvSpPr/>
          <p:nvPr/>
        </p:nvSpPr>
        <p:spPr bwMode="auto">
          <a:xfrm>
            <a:off x="3707904" y="4005064"/>
            <a:ext cx="4968552" cy="244827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224 0.00162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4306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Minors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477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Definition:</a:t>
                </a:r>
                <a:r>
                  <a:rPr lang="en-US" sz="2000" dirty="0" smtClean="0"/>
                  <a:t> We say a family of 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u="sng" dirty="0" smtClean="0"/>
                  <a:t>minor-closed</a:t>
                </a:r>
                <a:r>
                  <a:rPr lang="en-US" sz="2000" dirty="0" smtClean="0"/>
                  <a:t> if for every </a:t>
                </a:r>
              </a:p>
              <a:p>
                <a:pPr algn="l" rtl="0"/>
                <a:r>
                  <a:rPr lang="en-US" sz="2000" dirty="0"/>
                  <a:t>	 </a:t>
                </a:r>
                <a:r>
                  <a:rPr lang="en-US" sz="2000" dirty="0" smtClean="0"/>
                  <a:t>  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, and for every sequence of the following 	   	    operations</a:t>
                </a:r>
              </a:p>
              <a:p>
                <a:pPr marL="2286000" lvl="4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Vertex Removals</a:t>
                </a:r>
              </a:p>
              <a:p>
                <a:pPr marL="2286000" lvl="4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Edge Removals</a:t>
                </a:r>
              </a:p>
              <a:p>
                <a:pPr marL="2286000" lvl="4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Edge Contractions</a:t>
                </a:r>
              </a:p>
              <a:p>
                <a:pPr algn="l" rtl="0"/>
                <a:r>
                  <a:rPr lang="en-US" sz="2000" dirty="0" smtClean="0"/>
                  <a:t>	    the resulting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/>
                  <a:t> holds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Example of contraction: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736" t="-7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950017" y="4365104"/>
            <a:ext cx="2693991" cy="1800200"/>
            <a:chOff x="1950017" y="4365104"/>
            <a:chExt cx="2693991" cy="1800200"/>
          </a:xfrm>
        </p:grpSpPr>
        <p:sp>
          <p:nvSpPr>
            <p:cNvPr id="103" name="Oval 102"/>
            <p:cNvSpPr/>
            <p:nvPr/>
          </p:nvSpPr>
          <p:spPr>
            <a:xfrm>
              <a:off x="1961989" y="5375535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2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04" name="Straight Connector 103"/>
            <p:cNvCxnSpPr>
              <a:stCxn id="106" idx="3"/>
              <a:endCxn id="105" idx="6"/>
            </p:cNvCxnSpPr>
            <p:nvPr/>
          </p:nvCxnSpPr>
          <p:spPr>
            <a:xfrm flipH="1">
              <a:off x="2235769" y="5619401"/>
              <a:ext cx="562276" cy="40302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1950017" y="587955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3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756198" y="5375496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4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07" name="Straight Connector 106"/>
            <p:cNvCxnSpPr>
              <a:stCxn id="103" idx="6"/>
              <a:endCxn id="106" idx="2"/>
            </p:cNvCxnSpPr>
            <p:nvPr/>
          </p:nvCxnSpPr>
          <p:spPr>
            <a:xfrm flipV="1">
              <a:off x="2247741" y="5518372"/>
              <a:ext cx="508457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963057" y="484093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1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09" name="Straight Connector 108"/>
            <p:cNvCxnSpPr>
              <a:stCxn id="108" idx="5"/>
              <a:endCxn id="106" idx="1"/>
            </p:cNvCxnSpPr>
            <p:nvPr/>
          </p:nvCxnSpPr>
          <p:spPr>
            <a:xfrm>
              <a:off x="2206962" y="5084839"/>
              <a:ext cx="591083" cy="33250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355153" y="5377815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5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11" name="Straight Connector 110"/>
            <p:cNvCxnSpPr>
              <a:stCxn id="112" idx="1"/>
              <a:endCxn id="110" idx="5"/>
            </p:cNvCxnSpPr>
            <p:nvPr/>
          </p:nvCxnSpPr>
          <p:spPr>
            <a:xfrm flipH="1" flipV="1">
              <a:off x="3599058" y="5621720"/>
              <a:ext cx="801045" cy="24146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358256" y="5821335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9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358256" y="5377776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8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14" name="Straight Connector 113"/>
            <p:cNvCxnSpPr>
              <a:stCxn id="110" idx="6"/>
              <a:endCxn id="113" idx="2"/>
            </p:cNvCxnSpPr>
            <p:nvPr/>
          </p:nvCxnSpPr>
          <p:spPr>
            <a:xfrm flipV="1">
              <a:off x="3640905" y="5520652"/>
              <a:ext cx="717351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4355976" y="484321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atin typeface="Arial" pitchFamily="34" charset="0"/>
                  <a:cs typeface="David" pitchFamily="2" charset="-79"/>
                </a:rPr>
                <a:t>7</a:t>
              </a: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16" name="Straight Connector 115"/>
            <p:cNvCxnSpPr>
              <a:stCxn id="115" idx="3"/>
              <a:endCxn id="110" idx="7"/>
            </p:cNvCxnSpPr>
            <p:nvPr/>
          </p:nvCxnSpPr>
          <p:spPr>
            <a:xfrm flipH="1">
              <a:off x="3599058" y="5087119"/>
              <a:ext cx="798765" cy="33254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6" idx="6"/>
              <a:endCxn id="110" idx="2"/>
            </p:cNvCxnSpPr>
            <p:nvPr/>
          </p:nvCxnSpPr>
          <p:spPr>
            <a:xfrm>
              <a:off x="3041950" y="5518372"/>
              <a:ext cx="313203" cy="231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4337041" y="436510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6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19" name="Straight Connector 118"/>
            <p:cNvCxnSpPr>
              <a:stCxn id="118" idx="3"/>
              <a:endCxn id="110" idx="0"/>
            </p:cNvCxnSpPr>
            <p:nvPr/>
          </p:nvCxnSpPr>
          <p:spPr>
            <a:xfrm flipH="1">
              <a:off x="3498029" y="4609009"/>
              <a:ext cx="880859" cy="7688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913105" y="4365104"/>
            <a:ext cx="3649030" cy="1800200"/>
            <a:chOff x="4913105" y="4365104"/>
            <a:chExt cx="3649030" cy="1800200"/>
          </a:xfrm>
        </p:grpSpPr>
        <p:sp>
          <p:nvSpPr>
            <p:cNvPr id="120" name="Oval 119"/>
            <p:cNvSpPr/>
            <p:nvPr/>
          </p:nvSpPr>
          <p:spPr>
            <a:xfrm>
              <a:off x="6096140" y="5357950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2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21" name="Straight Connector 120"/>
            <p:cNvCxnSpPr>
              <a:stCxn id="126" idx="3"/>
              <a:endCxn id="122" idx="6"/>
            </p:cNvCxnSpPr>
            <p:nvPr/>
          </p:nvCxnSpPr>
          <p:spPr>
            <a:xfrm flipH="1">
              <a:off x="6369920" y="5584022"/>
              <a:ext cx="738101" cy="4384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6084168" y="587955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3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23" name="Straight Connector 122"/>
            <p:cNvCxnSpPr>
              <a:stCxn id="120" idx="6"/>
              <a:endCxn id="126" idx="2"/>
            </p:cNvCxnSpPr>
            <p:nvPr/>
          </p:nvCxnSpPr>
          <p:spPr>
            <a:xfrm flipV="1">
              <a:off x="6381892" y="5498608"/>
              <a:ext cx="640501" cy="221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6097208" y="484093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1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25" name="Straight Connector 124"/>
            <p:cNvCxnSpPr>
              <a:stCxn id="124" idx="5"/>
              <a:endCxn id="126" idx="1"/>
            </p:cNvCxnSpPr>
            <p:nvPr/>
          </p:nvCxnSpPr>
          <p:spPr>
            <a:xfrm>
              <a:off x="6341113" y="5084839"/>
              <a:ext cx="766908" cy="32835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7022393" y="5377815"/>
              <a:ext cx="584703" cy="241586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atin typeface="Arial" pitchFamily="34" charset="0"/>
                  <a:cs typeface="David" pitchFamily="2" charset="-79"/>
                </a:rPr>
                <a:t>4,5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27" name="Straight Connector 126"/>
            <p:cNvCxnSpPr>
              <a:stCxn id="128" idx="1"/>
              <a:endCxn id="126" idx="5"/>
            </p:cNvCxnSpPr>
            <p:nvPr/>
          </p:nvCxnSpPr>
          <p:spPr>
            <a:xfrm flipH="1" flipV="1">
              <a:off x="7521468" y="5584022"/>
              <a:ext cx="796762" cy="27916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8276383" y="5821335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9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276383" y="5377776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8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30" name="Straight Connector 129"/>
            <p:cNvCxnSpPr>
              <a:stCxn id="126" idx="6"/>
              <a:endCxn id="129" idx="2"/>
            </p:cNvCxnSpPr>
            <p:nvPr/>
          </p:nvCxnSpPr>
          <p:spPr>
            <a:xfrm>
              <a:off x="7607096" y="5498608"/>
              <a:ext cx="669287" cy="2204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8274103" y="484321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latin typeface="Arial" pitchFamily="34" charset="0"/>
                  <a:cs typeface="David" pitchFamily="2" charset="-79"/>
                </a:rPr>
                <a:t>7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32" name="Straight Connector 131"/>
            <p:cNvCxnSpPr>
              <a:stCxn id="131" idx="3"/>
              <a:endCxn id="126" idx="7"/>
            </p:cNvCxnSpPr>
            <p:nvPr/>
          </p:nvCxnSpPr>
          <p:spPr>
            <a:xfrm flipH="1">
              <a:off x="7521468" y="5087119"/>
              <a:ext cx="794482" cy="32607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8255168" y="436510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6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34" name="Straight Connector 133"/>
            <p:cNvCxnSpPr>
              <a:stCxn id="133" idx="3"/>
              <a:endCxn id="126" idx="0"/>
            </p:cNvCxnSpPr>
            <p:nvPr/>
          </p:nvCxnSpPr>
          <p:spPr>
            <a:xfrm flipH="1">
              <a:off x="7314745" y="4609009"/>
              <a:ext cx="982270" cy="7688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ight Arrow 134"/>
            <p:cNvSpPr/>
            <p:nvPr/>
          </p:nvSpPr>
          <p:spPr bwMode="auto">
            <a:xfrm>
              <a:off x="4913105" y="5085184"/>
              <a:ext cx="936104" cy="773412"/>
            </a:xfrm>
            <a:prstGeom prst="rightArrow">
              <a:avLst/>
            </a:prstGeom>
            <a:gradFill>
              <a:gsLst>
                <a:gs pos="0">
                  <a:srgbClr val="25A760"/>
                </a:gs>
                <a:gs pos="100000">
                  <a:srgbClr val="23A15C"/>
                </a:gs>
                <a:gs pos="100000">
                  <a:schemeClr val="dk1">
                    <a:tint val="37000"/>
                    <a:satMod val="30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9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Example: Planar Graphs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170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Definition:</a:t>
                </a:r>
                <a:r>
                  <a:rPr lang="en-US" sz="2000" dirty="0" smtClean="0"/>
                  <a:t> A graph which can be drawn in the plane with no edges crossing is called a </a:t>
                </a:r>
                <a:r>
                  <a:rPr lang="en-US" sz="2000" i="1" dirty="0" smtClean="0"/>
                  <a:t>planar graph.</a:t>
                </a:r>
              </a:p>
              <a:p>
                <a:pPr algn="l" rtl="0"/>
                <a:endParaRPr lang="en-US" sz="2000" i="1" dirty="0"/>
              </a:p>
              <a:p>
                <a:pPr algn="l" rtl="0"/>
                <a:r>
                  <a:rPr lang="en-US" sz="2000" dirty="0" smtClean="0"/>
                  <a:t>Planar </a:t>
                </a:r>
                <a:r>
                  <a:rPr lang="en-US" sz="2000" dirty="0"/>
                  <a:t>graphs, </a:t>
                </a:r>
                <a:r>
                  <a:rPr lang="en-US" sz="2000" dirty="0" smtClean="0"/>
                  <a:t>are a minor-closed family of graphs.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Some Useful Properties of Planar Graph: </a:t>
                </a:r>
                <a:endParaRPr lang="en-US" sz="2000" i="1" u="sng" dirty="0" smtClean="0"/>
              </a:p>
              <a:p>
                <a:pPr marL="91440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91440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i="1" dirty="0" smtClean="0"/>
                  <a:t>-</a:t>
                </a:r>
                <a:r>
                  <a:rPr lang="en-US" sz="2000" dirty="0" smtClean="0"/>
                  <a:t>time algorithm to compute an embedding in the plane.</a:t>
                </a:r>
              </a:p>
              <a:p>
                <a:pPr marL="91440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Many basic problems solvable in linear-time on planar graphs.</a:t>
                </a:r>
              </a:p>
              <a:p>
                <a:pPr algn="l" rtl="0"/>
                <a:endParaRPr lang="en-US" sz="20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736" t="-7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Graph: Example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387424"/>
            <a:ext cx="3313106" cy="829916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683568" y="1772816"/>
            <a:ext cx="828092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000" u="sng" dirty="0"/>
          </a:p>
          <a:p>
            <a:pPr algn="l" rtl="0"/>
            <a:endParaRPr lang="en-US" sz="2000" u="sng" dirty="0" smtClean="0"/>
          </a:p>
          <a:p>
            <a:pPr algn="l" rtl="0"/>
            <a:endParaRPr lang="en-US" sz="2000" u="sng" dirty="0"/>
          </a:p>
          <a:p>
            <a:pPr algn="l" rtl="0"/>
            <a:endParaRPr lang="en-US" sz="2000" u="sng" dirty="0" smtClean="0"/>
          </a:p>
          <a:p>
            <a:pPr algn="l" rtl="0"/>
            <a:endParaRPr lang="en-US" sz="2000" u="sng" dirty="0"/>
          </a:p>
          <a:p>
            <a:pPr algn="l" rtl="0"/>
            <a:endParaRPr lang="en-US" sz="2000" u="sng" dirty="0" smtClean="0"/>
          </a:p>
          <a:p>
            <a:pPr algn="l" rtl="0"/>
            <a:endParaRPr lang="en-US" sz="2000" u="sng" dirty="0"/>
          </a:p>
          <a:p>
            <a:pPr algn="l" rtl="0"/>
            <a:endParaRPr lang="en-US" sz="2000" u="sng" dirty="0" smtClean="0"/>
          </a:p>
          <a:p>
            <a:pPr algn="l" rtl="0"/>
            <a:endParaRPr lang="en-US" sz="2000" u="sng" dirty="0"/>
          </a:p>
          <a:p>
            <a:pPr algn="l" rtl="0"/>
            <a:endParaRPr lang="en-US" sz="2000" u="sng" dirty="0" smtClean="0"/>
          </a:p>
          <a:p>
            <a:pPr algn="l" rtl="0"/>
            <a:endParaRPr lang="en-US" sz="2000" u="sng" dirty="0"/>
          </a:p>
          <a:p>
            <a:pPr algn="l" rtl="0"/>
            <a:endParaRPr lang="en-US" sz="2000" u="sng" dirty="0" smtClean="0"/>
          </a:p>
          <a:p>
            <a:pPr algn="l" rtl="0"/>
            <a:endParaRPr lang="en-US" sz="2000" u="sng" dirty="0" smtClean="0"/>
          </a:p>
          <a:p>
            <a:pPr algn="l" rtl="0"/>
            <a:r>
              <a:rPr lang="en-US" sz="2000" dirty="0" smtClean="0"/>
              <a:t>This map of Manhattan proves that Manhattan’s road network is a planar graph.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not Planar?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18468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Problems with Adjacency Matrix</a:t>
            </a:r>
            <a:br>
              <a:rPr lang="en-US" dirty="0" smtClean="0"/>
            </a:br>
            <a:r>
              <a:rPr lang="en-US" dirty="0" smtClean="0"/>
              <a:t>Multiplication Approach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59593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Not immediately obvious how to get the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The paths “counted”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are not necessarily simple!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Example:  </a:t>
                </a:r>
              </a:p>
              <a:p>
                <a:pPr algn="l" rtl="0"/>
                <a:r>
                  <a:rPr lang="en-US" sz="2000" b="0" dirty="0" smtClean="0"/>
                  <a:t>	  		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Clearly no simple paths of length greater than 1; however…</a:t>
                </a:r>
                <a:endParaRPr lang="en-US" sz="2000" dirty="0"/>
              </a:p>
              <a:p>
                <a:pPr algn="l" rtl="0"/>
                <a:r>
                  <a:rPr lang="en-US" sz="2000" dirty="0" smtClean="0"/>
                  <a:t>			</a:t>
                </a:r>
                <a:endParaRPr lang="en-US" sz="2400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algn="l" rtl="0"/>
                <a:endParaRPr lang="en-US" sz="2400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5959324"/>
              </a:xfrm>
              <a:prstGeom prst="rect">
                <a:avLst/>
              </a:prstGeom>
              <a:blipFill rotWithShape="1">
                <a:blip r:embed="rId4"/>
                <a:stretch>
                  <a:fillRect l="-736" t="-2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6" idx="6"/>
            <a:endCxn id="5" idx="2"/>
          </p:cNvCxnSpPr>
          <p:nvPr/>
        </p:nvCxnSpPr>
        <p:spPr>
          <a:xfrm>
            <a:off x="4701764" y="3611658"/>
            <a:ext cx="66460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366368" y="3468782"/>
            <a:ext cx="285752" cy="285752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dk1"/>
                </a:solidFill>
                <a:latin typeface="Arial" pitchFamily="34" charset="0"/>
                <a:cs typeface="David" pitchFamily="2" charset="-79"/>
              </a:rPr>
              <a:t>2</a:t>
            </a:r>
            <a:endParaRPr lang="en-US" sz="1200" dirty="0">
              <a:solidFill>
                <a:schemeClr val="dk1"/>
              </a:solidFill>
              <a:latin typeface="Arial" pitchFamily="34" charset="0"/>
              <a:cs typeface="David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6012" y="3468782"/>
            <a:ext cx="285752" cy="285752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dk1"/>
                </a:solidFill>
                <a:latin typeface="Arial" pitchFamily="34" charset="0"/>
                <a:cs typeface="David" pitchFamily="2" charset="-79"/>
              </a:rPr>
              <a:t>1</a:t>
            </a:r>
            <a:endParaRPr lang="en-US" sz="1200" dirty="0">
              <a:solidFill>
                <a:schemeClr val="dk1"/>
              </a:solidFill>
              <a:latin typeface="Arial" pitchFamily="34" charset="0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46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Back to Cycle-Finding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0934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Theorem: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For every non-trivial minor-closed family of graphs,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/>
                  <a:t> there exists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/>
                  <a:t> such that every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has some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dirty="0" smtClean="0"/>
                  <a:t>	</a:t>
                </a:r>
                <a:r>
                  <a:rPr lang="en-US" sz="2000" u="sng" dirty="0" smtClean="0"/>
                  <a:t>For Example:</a:t>
                </a:r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𝑝𝑙𝑎𝑛𝑎𝑟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𝑔𝑟𝑎𝑝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000" dirty="0" smtClean="0"/>
                  <a:t>. (why?)</a:t>
                </a:r>
              </a:p>
              <a:p>
                <a:pPr algn="l" rtl="0">
                  <a:lnSpc>
                    <a:spcPct val="150000"/>
                  </a:lnSpc>
                </a:pPr>
                <a:endParaRPr lang="en-US" sz="2000" dirty="0" smtClean="0"/>
              </a:p>
              <a:p>
                <a:pPr algn="l" rtl="0"/>
                <a:r>
                  <a:rPr lang="en-US" sz="2000" u="sng" dirty="0"/>
                  <a:t>Definition:</a:t>
                </a:r>
                <a:r>
                  <a:rPr lang="en-US" sz="2000" dirty="0"/>
                  <a:t> We say a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i="1" dirty="0"/>
                  <a:t>-degenerate</a:t>
                </a:r>
                <a:r>
                  <a:rPr lang="en-US" sz="2000" dirty="0"/>
                  <a:t> if there exists an acyclic orientation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such that for every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Theorem: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For every non-trivial minor-closed family of graphs,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r>
                      <a:rPr lang="en-US" sz="20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there exists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 smtClean="0"/>
                  <a:t> such that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 smtClean="0"/>
                  <a:t>-degenerate.</a:t>
                </a:r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093428"/>
              </a:xfrm>
              <a:prstGeom prst="rect">
                <a:avLst/>
              </a:prstGeom>
              <a:blipFill rotWithShape="1">
                <a:blip r:embed="rId4"/>
                <a:stretch>
                  <a:fillRect l="-736" t="-5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11560" y="3475525"/>
            <a:ext cx="8064896" cy="10335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-degenerate graphs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50167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Theorem:</a:t>
                </a:r>
                <a:r>
                  <a:rPr lang="en-US" sz="2000" dirty="0" smtClean="0"/>
                  <a:t> There exists a linear-time algorithm that given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-degenerate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finds an acyclic orientation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Very similar to algorithm for topological sorting. We will illustrate it for minor-closed families.</a:t>
                </a:r>
              </a:p>
              <a:p>
                <a:pPr algn="l" rtl="0"/>
                <a:endParaRPr lang="en-US" sz="2000" dirty="0"/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000" b="0" dirty="0" smtClean="0"/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be a vertex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(guaranteed to exist)</a:t>
                </a:r>
                <a:r>
                  <a:rPr lang="en-US" sz="2000" dirty="0" smtClean="0"/>
                  <a:t> </a:t>
                </a:r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←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.		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th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vertex in the ordering )</a:t>
                </a:r>
                <a:endParaRPr lang="en-US" sz="2000" dirty="0" smtClean="0"/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 Remove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Direct all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u="sng" dirty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</a:t>
                </a:r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5016758"/>
              </a:xfrm>
              <a:prstGeom prst="rect">
                <a:avLst/>
              </a:prstGeom>
              <a:blipFill rotWithShape="1">
                <a:blip r:embed="rId5"/>
                <a:stretch>
                  <a:fillRect l="-736" t="-486" r="-1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8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Colorings</a:t>
            </a:r>
            <a:br>
              <a:rPr lang="en-US" dirty="0" smtClean="0"/>
            </a:br>
            <a:r>
              <a:rPr lang="en-US" dirty="0" smtClean="0"/>
              <a:t>and Cycles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4122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its vertices colored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colors,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→{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 smtClean="0"/>
                  <a:t>We say a cycle is </a:t>
                </a:r>
                <a:r>
                  <a:rPr lang="en-US" sz="2000" u="sng" dirty="0" smtClean="0"/>
                  <a:t>well-colored</a:t>
                </a:r>
                <a:r>
                  <a:rPr lang="en-US" sz="2000" dirty="0" smtClean="0"/>
                  <a:t> if its vertices are consecutively colored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Note that a well-colored cycle is a simple cycle.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Question:</a:t>
                </a:r>
                <a:r>
                  <a:rPr lang="en-US" sz="2000" dirty="0" smtClean="0"/>
                  <a:t> What is the probability of a cycle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becoming well-colored under a random coloring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→{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Answer:</a:t>
                </a:r>
                <a:r>
                  <a:rPr lang="en-US" sz="2000" dirty="0" smtClean="0"/>
                  <a:t> Fix the colors of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. For every such coloring,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different colorings of the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and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of these colorings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 is well-colored. </a:t>
                </a:r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Therefore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𝑤𝑒𝑙𝑙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𝑐𝑜𝑙𝑜𝑟𝑒𝑑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412234"/>
              </a:xfrm>
              <a:prstGeom prst="rect">
                <a:avLst/>
              </a:prstGeom>
              <a:blipFill rotWithShape="1">
                <a:blip r:embed="rId3"/>
                <a:stretch>
                  <a:fillRect l="-784" t="-552" b="-15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19672" y="2708920"/>
            <a:ext cx="6120680" cy="610928"/>
            <a:chOff x="1619672" y="2708920"/>
            <a:chExt cx="6120680" cy="610928"/>
          </a:xfrm>
        </p:grpSpPr>
        <p:sp>
          <p:nvSpPr>
            <p:cNvPr id="15" name="Arc 14"/>
            <p:cNvSpPr/>
            <p:nvPr/>
          </p:nvSpPr>
          <p:spPr bwMode="auto">
            <a:xfrm>
              <a:off x="1762548" y="2708920"/>
              <a:ext cx="5834928" cy="610928"/>
            </a:xfrm>
            <a:prstGeom prst="arc">
              <a:avLst>
                <a:gd name="adj1" fmla="val 1082417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Connector 3"/>
            <p:cNvCxnSpPr>
              <a:stCxn id="6" idx="6"/>
              <a:endCxn id="5" idx="2"/>
            </p:cNvCxnSpPr>
            <p:nvPr/>
          </p:nvCxnSpPr>
          <p:spPr>
            <a:xfrm>
              <a:off x="1905424" y="3070100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2642036" y="2927224"/>
                  <a:ext cx="285752" cy="285752"/>
                </a:xfrm>
                <a:prstGeom prst="ellipse">
                  <a:avLst/>
                </a:prstGeom>
                <a:gradFill>
                  <a:gsLst>
                    <a:gs pos="100000">
                      <a:srgbClr val="FFF200"/>
                    </a:gs>
                    <a:gs pos="95000">
                      <a:srgbClr val="FF7A00"/>
                    </a:gs>
                    <a:gs pos="70000">
                      <a:srgbClr val="FF03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2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036" y="2927224"/>
                  <a:ext cx="285752" cy="28575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1619672" y="2927224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6200000" scaled="0"/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927224"/>
                  <a:ext cx="285752" cy="28575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>
              <a:stCxn id="9" idx="6"/>
              <a:endCxn id="8" idx="2"/>
            </p:cNvCxnSpPr>
            <p:nvPr/>
          </p:nvCxnSpPr>
          <p:spPr>
            <a:xfrm>
              <a:off x="3981684" y="3070061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4718296" y="2927185"/>
                  <a:ext cx="285752" cy="285752"/>
                </a:xfrm>
                <a:prstGeom prst="ellipse">
                  <a:avLst/>
                </a:prstGeom>
                <a:gradFill>
                  <a:gsLst>
                    <a:gs pos="100000">
                      <a:srgbClr val="00B0F0"/>
                    </a:gs>
                    <a:gs pos="100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296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3695932" y="2927185"/>
                  <a:ext cx="285752" cy="285752"/>
                </a:xfrm>
                <a:prstGeom prst="ellipse">
                  <a:avLst/>
                </a:prstGeom>
                <a:solidFill>
                  <a:srgbClr val="F6640A"/>
                </a:soli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932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>
              <a:stCxn id="5" idx="6"/>
              <a:endCxn id="9" idx="2"/>
            </p:cNvCxnSpPr>
            <p:nvPr/>
          </p:nvCxnSpPr>
          <p:spPr>
            <a:xfrm flipV="1">
              <a:off x="2927788" y="3070061"/>
              <a:ext cx="768144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6"/>
              <a:endCxn id="12" idx="2"/>
            </p:cNvCxnSpPr>
            <p:nvPr/>
          </p:nvCxnSpPr>
          <p:spPr>
            <a:xfrm>
              <a:off x="6010787" y="3070061"/>
              <a:ext cx="14438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7454600" y="2927185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16200000" scaled="0"/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𝑘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600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endCxn id="20" idx="2"/>
            </p:cNvCxnSpPr>
            <p:nvPr/>
          </p:nvCxnSpPr>
          <p:spPr>
            <a:xfrm>
              <a:off x="5004048" y="3070061"/>
              <a:ext cx="72098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5725035" y="2927185"/>
                  <a:ext cx="285752" cy="285752"/>
                </a:xfrm>
                <a:prstGeom prst="ellipse">
                  <a:avLst/>
                </a:prstGeom>
                <a:gradFill>
                  <a:gsLst>
                    <a:gs pos="100000">
                      <a:srgbClr val="FFFF00"/>
                    </a:gs>
                    <a:gs pos="100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 </m:t>
                        </m:r>
                        <m:r>
                          <a:rPr lang="en-US" sz="1200" b="0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5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035" y="2927185"/>
                  <a:ext cx="285752" cy="285752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27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a Well-Colored Cycle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064896" cy="57861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be the well-colored cycle’s vertices,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As we are only concerned with well-colored cycles, we drop edges not colored by consecutive colors (modulo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). Next, we do the following:</a:t>
                </a:r>
              </a:p>
              <a:p>
                <a:pPr algn="l" rtl="0"/>
                <a:endParaRPr lang="en-US" sz="2000" dirty="0" smtClean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dirty="0" smtClean="0"/>
                  <a:t>. Compute </a:t>
                </a:r>
                <a:r>
                  <a:rPr lang="en-US" sz="2000" dirty="0"/>
                  <a:t>an acyclic orientation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𝐼𝐼</m:t>
                    </m:r>
                  </m:oMath>
                </a14:m>
                <a:r>
                  <a:rPr lang="en-US" sz="2000" dirty="0" smtClean="0"/>
                  <a:t>. For </a:t>
                </a:r>
                <a:r>
                  <a:rPr lang="en-US" sz="2000" dirty="0"/>
                  <a:t>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assign arbitrary (distinct) indices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,…,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each edge </a:t>
                </a:r>
                <a:r>
                  <a:rPr lang="en-US" sz="2000" dirty="0"/>
                  <a:t>leaving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algn="l" rtl="0"/>
                <a:r>
                  <a:rPr lang="en-US" sz="2000" dirty="0" smtClean="0"/>
                  <a:t>	 WLOG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edge was directed </a:t>
                </a:r>
                <a:r>
                  <a:rPr lang="en-US" sz="20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and </a:t>
                </a:r>
                <a:r>
                  <a:rPr lang="en-US" sz="2000" dirty="0"/>
                  <a:t>has index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064896" cy="5786199"/>
              </a:xfrm>
              <a:prstGeom prst="rect">
                <a:avLst/>
              </a:prstGeom>
              <a:blipFill rotWithShape="1">
                <a:blip r:embed="rId3"/>
                <a:stretch>
                  <a:fillRect l="-756" t="-421" r="-1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19672" y="2420888"/>
            <a:ext cx="6120680" cy="610928"/>
            <a:chOff x="1619672" y="2420888"/>
            <a:chExt cx="6120680" cy="610928"/>
          </a:xfrm>
        </p:grpSpPr>
        <p:sp>
          <p:nvSpPr>
            <p:cNvPr id="23" name="Arc 22"/>
            <p:cNvSpPr/>
            <p:nvPr/>
          </p:nvSpPr>
          <p:spPr bwMode="auto">
            <a:xfrm>
              <a:off x="1762548" y="2420888"/>
              <a:ext cx="5834928" cy="610928"/>
            </a:xfrm>
            <a:prstGeom prst="arc">
              <a:avLst>
                <a:gd name="adj1" fmla="val 1082417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19672" y="2639153"/>
              <a:ext cx="6120680" cy="285791"/>
              <a:chOff x="1619672" y="2639153"/>
              <a:chExt cx="6120680" cy="285791"/>
            </a:xfrm>
          </p:grpSpPr>
          <p:cxnSp>
            <p:nvCxnSpPr>
              <p:cNvPr id="24" name="Straight Connector 23"/>
              <p:cNvCxnSpPr>
                <a:stCxn id="26" idx="6"/>
                <a:endCxn id="25" idx="2"/>
              </p:cNvCxnSpPr>
              <p:nvPr/>
            </p:nvCxnSpPr>
            <p:spPr>
              <a:xfrm>
                <a:off x="1905424" y="2782068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/>
                  <p:cNvSpPr/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200"/>
                      </a:gs>
                      <a:gs pos="9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FF0000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/>
                  <p:cNvSpPr/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Connector 26"/>
              <p:cNvCxnSpPr>
                <a:stCxn id="29" idx="6"/>
                <a:endCxn id="28" idx="2"/>
              </p:cNvCxnSpPr>
              <p:nvPr/>
            </p:nvCxnSpPr>
            <p:spPr>
              <a:xfrm>
                <a:off x="3981684" y="2782029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00B0F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4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solidFill>
                    <a:srgbClr val="F6640A"/>
                  </a:soli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3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>
                <a:stCxn id="25" idx="6"/>
                <a:endCxn id="29" idx="2"/>
              </p:cNvCxnSpPr>
              <p:nvPr/>
            </p:nvCxnSpPr>
            <p:spPr>
              <a:xfrm flipV="1">
                <a:off x="2927788" y="2782029"/>
                <a:ext cx="768144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004048" y="2782029"/>
                <a:ext cx="1443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/>
                  <p:cNvSpPr/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𝑘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32" name="Oval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/>
              <p:cNvCxnSpPr/>
              <p:nvPr/>
            </p:nvCxnSpPr>
            <p:spPr>
              <a:xfrm>
                <a:off x="6732693" y="2782029"/>
                <a:ext cx="7209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F0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 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8304" y="2930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930531"/>
                <a:ext cx="6480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65328" y="2930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28" y="2930531"/>
                <a:ext cx="64807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38512" y="294369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12" y="2943691"/>
                <a:ext cx="648072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60876" y="294369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76" y="2943691"/>
                <a:ext cx="6480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14772" y="294369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72" y="2943691"/>
                <a:ext cx="64807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37136" y="294369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36" y="2943691"/>
                <a:ext cx="64807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a Well-Colored Cycle:</a:t>
            </a:r>
            <a:br>
              <a:rPr lang="en-US" dirty="0" smtClean="0"/>
            </a:br>
            <a:r>
              <a:rPr lang="en-US" dirty="0" smtClean="0"/>
              <a:t>Observations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772816"/>
                <a:ext cx="8424936" cy="28623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was directed in step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and has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If we remove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algn="l" rtl="0"/>
                <a:r>
                  <a:rPr lang="en-US" sz="2000" dirty="0" smtClean="0"/>
                  <a:t>that disagree with the orientation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and/or its index,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, the graph of vertices colored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made up of stars: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8424936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796" t="-8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/>
          <p:cNvGrpSpPr/>
          <p:nvPr/>
        </p:nvGrpSpPr>
        <p:grpSpPr>
          <a:xfrm>
            <a:off x="1619672" y="2276872"/>
            <a:ext cx="6120680" cy="610928"/>
            <a:chOff x="1619672" y="2420888"/>
            <a:chExt cx="6120680" cy="610928"/>
          </a:xfrm>
        </p:grpSpPr>
        <p:sp>
          <p:nvSpPr>
            <p:cNvPr id="84" name="Arc 83"/>
            <p:cNvSpPr/>
            <p:nvPr/>
          </p:nvSpPr>
          <p:spPr bwMode="auto">
            <a:xfrm>
              <a:off x="1762548" y="2420888"/>
              <a:ext cx="5834928" cy="610928"/>
            </a:xfrm>
            <a:prstGeom prst="arc">
              <a:avLst>
                <a:gd name="adj1" fmla="val 1082417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619672" y="2639153"/>
              <a:ext cx="6120680" cy="285791"/>
              <a:chOff x="1619672" y="2639153"/>
              <a:chExt cx="6120680" cy="285791"/>
            </a:xfrm>
          </p:grpSpPr>
          <p:cxnSp>
            <p:nvCxnSpPr>
              <p:cNvPr id="86" name="Straight Connector 85"/>
              <p:cNvCxnSpPr>
                <a:stCxn id="88" idx="6"/>
                <a:endCxn id="87" idx="2"/>
              </p:cNvCxnSpPr>
              <p:nvPr/>
            </p:nvCxnSpPr>
            <p:spPr>
              <a:xfrm>
                <a:off x="1905424" y="2782068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Oval 86"/>
                  <p:cNvSpPr/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200"/>
                      </a:gs>
                      <a:gs pos="9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FF0000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87" name="Oval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Oval 87"/>
                  <p:cNvSpPr/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88" name="Oval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/>
              <p:cNvCxnSpPr>
                <a:stCxn id="91" idx="6"/>
                <a:endCxn id="90" idx="2"/>
              </p:cNvCxnSpPr>
              <p:nvPr/>
            </p:nvCxnSpPr>
            <p:spPr>
              <a:xfrm>
                <a:off x="3981684" y="2782029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/>
                  <p:cNvSpPr/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00B0F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4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90" name="Oval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/>
                  <p:cNvSpPr/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solidFill>
                    <a:srgbClr val="F6640A"/>
                  </a:soli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3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91" name="Oval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/>
              <p:cNvCxnSpPr>
                <a:stCxn id="87" idx="6"/>
                <a:endCxn id="91" idx="2"/>
              </p:cNvCxnSpPr>
              <p:nvPr/>
            </p:nvCxnSpPr>
            <p:spPr>
              <a:xfrm flipV="1">
                <a:off x="2927788" y="2782029"/>
                <a:ext cx="768144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004048" y="2782029"/>
                <a:ext cx="1443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Oval 93"/>
                  <p:cNvSpPr/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𝑘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94" name="Oval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Straight Connector 94"/>
              <p:cNvCxnSpPr/>
              <p:nvPr/>
            </p:nvCxnSpPr>
            <p:spPr>
              <a:xfrm>
                <a:off x="6732693" y="2782029"/>
                <a:ext cx="7209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Oval 95"/>
                  <p:cNvSpPr/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F0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 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96" name="Oval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6" name="Group 115"/>
          <p:cNvGrpSpPr/>
          <p:nvPr/>
        </p:nvGrpSpPr>
        <p:grpSpPr>
          <a:xfrm>
            <a:off x="1944414" y="4085730"/>
            <a:ext cx="5723930" cy="2295599"/>
            <a:chOff x="1944414" y="4085730"/>
            <a:chExt cx="5723930" cy="2295599"/>
          </a:xfrm>
        </p:grpSpPr>
        <p:sp>
          <p:nvSpPr>
            <p:cNvPr id="36" name="Oval 35"/>
            <p:cNvSpPr/>
            <p:nvPr/>
          </p:nvSpPr>
          <p:spPr>
            <a:xfrm>
              <a:off x="3108559" y="5375535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2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37" name="Straight Connector 36"/>
            <p:cNvCxnSpPr>
              <a:stCxn id="39" idx="3"/>
              <a:endCxn id="38" idx="6"/>
            </p:cNvCxnSpPr>
            <p:nvPr/>
          </p:nvCxnSpPr>
          <p:spPr>
            <a:xfrm flipH="1">
              <a:off x="3382339" y="5619401"/>
              <a:ext cx="562276" cy="40302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096587" y="587955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3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902768" y="5375496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4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0" name="Straight Connector 39"/>
            <p:cNvCxnSpPr>
              <a:stCxn id="36" idx="6"/>
              <a:endCxn id="39" idx="2"/>
            </p:cNvCxnSpPr>
            <p:nvPr/>
          </p:nvCxnSpPr>
          <p:spPr>
            <a:xfrm flipV="1">
              <a:off x="3394311" y="5518372"/>
              <a:ext cx="508457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109627" y="484093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1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2" name="Straight Connector 41"/>
            <p:cNvCxnSpPr>
              <a:stCxn id="41" idx="5"/>
              <a:endCxn id="39" idx="1"/>
            </p:cNvCxnSpPr>
            <p:nvPr/>
          </p:nvCxnSpPr>
          <p:spPr>
            <a:xfrm>
              <a:off x="3353532" y="5084839"/>
              <a:ext cx="591083" cy="33250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/>
                <p:cNvSpPr/>
                <p:nvPr/>
              </p:nvSpPr>
              <p:spPr>
                <a:xfrm>
                  <a:off x="6902673" y="5215813"/>
                  <a:ext cx="285752" cy="28575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5</m:t>
                        </m:r>
                      </m:oMath>
                    </m:oMathPara>
                  </a14:m>
                  <a:endParaRPr lang="en-US" sz="1200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43" name="Oval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2673" y="5215813"/>
                  <a:ext cx="285752" cy="285752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>
              <a:stCxn id="45" idx="7"/>
              <a:endCxn id="43" idx="4"/>
            </p:cNvCxnSpPr>
            <p:nvPr/>
          </p:nvCxnSpPr>
          <p:spPr>
            <a:xfrm flipV="1">
              <a:off x="6013925" y="5501565"/>
              <a:ext cx="1031624" cy="43869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770020" y="589841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9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70020" y="544750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8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7" name="Straight Connector 46"/>
            <p:cNvCxnSpPr>
              <a:stCxn id="43" idx="3"/>
              <a:endCxn id="46" idx="6"/>
            </p:cNvCxnSpPr>
            <p:nvPr/>
          </p:nvCxnSpPr>
          <p:spPr>
            <a:xfrm flipH="1">
              <a:off x="6055772" y="5459718"/>
              <a:ext cx="888748" cy="13066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5750545" y="494344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e-IL" sz="1400" dirty="0" smtClean="0">
                  <a:latin typeface="Arial" pitchFamily="34" charset="0"/>
                  <a:cs typeface="David" pitchFamily="2" charset="-79"/>
                </a:rPr>
                <a:t>7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49" name="Straight Connector 48"/>
            <p:cNvCxnSpPr>
              <a:stCxn id="48" idx="6"/>
              <a:endCxn id="43" idx="1"/>
            </p:cNvCxnSpPr>
            <p:nvPr/>
          </p:nvCxnSpPr>
          <p:spPr>
            <a:xfrm>
              <a:off x="6036297" y="5086324"/>
              <a:ext cx="908223" cy="17133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748805" y="4442183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latin typeface="Arial" pitchFamily="34" charset="0"/>
                  <a:cs typeface="David" pitchFamily="2" charset="-79"/>
                </a:rPr>
                <a:t>6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52" name="Straight Connector 51"/>
            <p:cNvCxnSpPr>
              <a:stCxn id="51" idx="5"/>
              <a:endCxn id="43" idx="0"/>
            </p:cNvCxnSpPr>
            <p:nvPr/>
          </p:nvCxnSpPr>
          <p:spPr>
            <a:xfrm>
              <a:off x="5992710" y="4686088"/>
              <a:ext cx="1052839" cy="52972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 bwMode="auto">
            <a:xfrm>
              <a:off x="2939953" y="4723403"/>
              <a:ext cx="648072" cy="158591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44414" y="4551060"/>
                  <a:ext cx="117285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Colored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14" y="4551060"/>
                  <a:ext cx="1172853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Oval 106"/>
            <p:cNvSpPr/>
            <p:nvPr/>
          </p:nvSpPr>
          <p:spPr bwMode="auto">
            <a:xfrm>
              <a:off x="5564899" y="4293097"/>
              <a:ext cx="648072" cy="20882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82901" y="4085730"/>
                  <a:ext cx="117285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Colored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901" y="4085730"/>
                  <a:ext cx="1172853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495491" y="4637187"/>
                  <a:ext cx="1172853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491" y="4637187"/>
                  <a:ext cx="117285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540182" y="4974253"/>
                  <a:ext cx="1172853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182" y="4974253"/>
                  <a:ext cx="117285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79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a Well-Colored Cycle:</a:t>
            </a:r>
            <a:br>
              <a:rPr lang="en-US" dirty="0" smtClean="0"/>
            </a:br>
            <a:r>
              <a:rPr lang="en-US" dirty="0" smtClean="0"/>
              <a:t>Second Observation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772816"/>
                <a:ext cx="8424936" cy="48628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What happens if we contract each star </a:t>
                </a:r>
                <a:r>
                  <a:rPr lang="en-US" sz="2000" dirty="0"/>
                  <a:t>from </a:t>
                </a:r>
                <a:r>
                  <a:rPr lang="en-US" sz="2000" dirty="0" smtClean="0"/>
                  <a:t>previous observation to a single vertex with color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algn="l" rtl="0">
                  <a:lnSpc>
                    <a:spcPct val="50000"/>
                  </a:lnSpc>
                </a:pPr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Color:</a:t>
                </a:r>
                <a:r>
                  <a:rPr lang="en-US" sz="2000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		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/>
                  <a:t>	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			</a:t>
                </a:r>
              </a:p>
              <a:p>
                <a:pPr marL="1828800" lvl="3" indent="-457200" algn="l" rtl="0">
                  <a:buFont typeface="+mj-lt"/>
                  <a:buAutoNum type="arabicPeriod"/>
                </a:pPr>
                <a:endParaRPr lang="en-US" sz="2000" dirty="0"/>
              </a:p>
              <a:p>
                <a:pPr marL="1828800" lvl="3" indent="-457200" algn="l" rtl="0">
                  <a:buFont typeface="+mj-lt"/>
                  <a:buAutoNum type="arabicPeriod"/>
                </a:pPr>
                <a:endParaRPr lang="en-US" sz="2000" i="1" dirty="0" smtClean="0">
                  <a:latin typeface="Cambria Math"/>
                </a:endParaRPr>
              </a:p>
              <a:p>
                <a:pPr lvl="3" algn="l" rtl="0"/>
                <a:r>
                  <a:rPr lang="en-US" sz="2000" u="sng" dirty="0" smtClean="0">
                    <a:latin typeface="Cambria Math"/>
                  </a:rPr>
                  <a:t/>
                </a:r>
                <a:br>
                  <a:rPr lang="en-US" sz="2000" u="sng" dirty="0" smtClean="0">
                    <a:latin typeface="Cambria Math"/>
                  </a:rPr>
                </a:br>
                <a:r>
                  <a:rPr lang="en-US" sz="2000" u="sng" dirty="0" smtClean="0"/>
                  <a:t>Call the resulting colored </a:t>
                </a:r>
                <a:r>
                  <a:rPr lang="en-US" sz="2000" u="sng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u="sng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i="1" u="sng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u="sng" dirty="0" smtClean="0">
                    <a:latin typeface="Cambria Math"/>
                  </a:rPr>
                  <a:t>. </a:t>
                </a:r>
                <a:r>
                  <a:rPr lang="en-US" sz="2000" u="sng" dirty="0"/>
                  <a:t>We observe:</a:t>
                </a:r>
              </a:p>
              <a:p>
                <a:pPr marL="1828800" lvl="3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/>
                  <a:t> .</a:t>
                </a:r>
              </a:p>
              <a:p>
                <a:pPr marL="1828800" lvl="3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𝐺</m:t>
                    </m:r>
                    <m:r>
                      <a:rPr lang="en-US" sz="2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has a </a:t>
                </a:r>
                <a:r>
                  <a:rPr lang="en-US" sz="2000" dirty="0"/>
                  <a:t>well-colored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1828800" lvl="3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no well-colored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𝐺</m:t>
                    </m:r>
                    <m:r>
                      <a:rPr lang="en-US" sz="20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has no well-colored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8424936" cy="4862870"/>
              </a:xfrm>
              <a:prstGeom prst="rect">
                <a:avLst/>
              </a:prstGeom>
              <a:blipFill rotWithShape="1">
                <a:blip r:embed="rId3"/>
                <a:stretch>
                  <a:fillRect l="-796" t="-5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1765968" y="2977519"/>
            <a:ext cx="3095204" cy="1747625"/>
            <a:chOff x="1765968" y="3861048"/>
            <a:chExt cx="3095204" cy="1747625"/>
          </a:xfrm>
        </p:grpSpPr>
        <p:grpSp>
          <p:nvGrpSpPr>
            <p:cNvPr id="33" name="Group 32"/>
            <p:cNvGrpSpPr/>
            <p:nvPr/>
          </p:nvGrpSpPr>
          <p:grpSpPr>
            <a:xfrm>
              <a:off x="1765968" y="3861048"/>
              <a:ext cx="3095204" cy="1747625"/>
              <a:chOff x="1765968" y="3897136"/>
              <a:chExt cx="3095204" cy="1747625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2412169" y="4058844"/>
                <a:ext cx="648072" cy="158591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592261" y="4728730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atin typeface="Arial" pitchFamily="34" charset="0"/>
                    <a:cs typeface="David" pitchFamily="2" charset="-79"/>
                  </a:rPr>
                  <a:t>4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54" name="Straight Connector 53"/>
              <p:cNvCxnSpPr>
                <a:stCxn id="56" idx="3"/>
                <a:endCxn id="55" idx="6"/>
              </p:cNvCxnSpPr>
              <p:nvPr/>
            </p:nvCxnSpPr>
            <p:spPr>
              <a:xfrm flipH="1">
                <a:off x="2866041" y="4972596"/>
                <a:ext cx="562276" cy="40302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2580289" y="5232747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rPr>
                  <a:t>5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386470" y="4728691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atin typeface="Arial" pitchFamily="34" charset="0"/>
                    <a:cs typeface="David" pitchFamily="2" charset="-79"/>
                  </a:rPr>
                  <a:t>6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57" name="Straight Connector 56"/>
              <p:cNvCxnSpPr>
                <a:stCxn id="53" idx="6"/>
                <a:endCxn id="56" idx="2"/>
              </p:cNvCxnSpPr>
              <p:nvPr/>
            </p:nvCxnSpPr>
            <p:spPr>
              <a:xfrm flipV="1">
                <a:off x="2878013" y="4871567"/>
                <a:ext cx="508457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2593329" y="4194129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atin typeface="Arial" pitchFamily="34" charset="0"/>
                    <a:cs typeface="David" pitchFamily="2" charset="-79"/>
                  </a:rPr>
                  <a:t>3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59" name="Straight Connector 58"/>
              <p:cNvCxnSpPr>
                <a:stCxn id="58" idx="5"/>
                <a:endCxn id="56" idx="1"/>
              </p:cNvCxnSpPr>
              <p:nvPr/>
            </p:nvCxnSpPr>
            <p:spPr>
              <a:xfrm>
                <a:off x="2837234" y="4438034"/>
                <a:ext cx="591083" cy="33250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575420" y="4537911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rPr>
                  <a:t>8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66" name="Straight Connector 65"/>
              <p:cNvCxnSpPr>
                <a:stCxn id="65" idx="2"/>
                <a:endCxn id="56" idx="6"/>
              </p:cNvCxnSpPr>
              <p:nvPr/>
            </p:nvCxnSpPr>
            <p:spPr>
              <a:xfrm flipH="1">
                <a:off x="3672222" y="4680787"/>
                <a:ext cx="903198" cy="1907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4553065" y="3897136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rPr>
                  <a:t>7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69" name="Straight Connector 68"/>
              <p:cNvCxnSpPr>
                <a:stCxn id="68" idx="3"/>
                <a:endCxn id="56" idx="7"/>
              </p:cNvCxnSpPr>
              <p:nvPr/>
            </p:nvCxnSpPr>
            <p:spPr>
              <a:xfrm flipH="1">
                <a:off x="3630375" y="4141041"/>
                <a:ext cx="964537" cy="62949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58" idx="3"/>
                <a:endCxn id="105" idx="6"/>
              </p:cNvCxnSpPr>
              <p:nvPr/>
            </p:nvCxnSpPr>
            <p:spPr>
              <a:xfrm flipH="1">
                <a:off x="2051720" y="4438034"/>
                <a:ext cx="583456" cy="12546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58" idx="1"/>
                <a:endCxn id="104" idx="6"/>
              </p:cNvCxnSpPr>
              <p:nvPr/>
            </p:nvCxnSpPr>
            <p:spPr>
              <a:xfrm flipH="1" flipV="1">
                <a:off x="2051720" y="4133733"/>
                <a:ext cx="583456" cy="102243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1765968" y="3990857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atin typeface="Arial" pitchFamily="34" charset="0"/>
                    <a:cs typeface="David" pitchFamily="2" charset="-79"/>
                  </a:rPr>
                  <a:t>1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765968" y="4420625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latin typeface="Arial" pitchFamily="34" charset="0"/>
                    <a:cs typeface="David" pitchFamily="2" charset="-79"/>
                  </a:rPr>
                  <a:t>2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765968" y="5006291"/>
                  <a:ext cx="3209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5968" y="5006291"/>
                  <a:ext cx="32092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535480" y="5048081"/>
                  <a:ext cx="3209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480" y="5048081"/>
                  <a:ext cx="32092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/>
          <p:cNvGrpSpPr/>
          <p:nvPr/>
        </p:nvGrpSpPr>
        <p:grpSpPr>
          <a:xfrm>
            <a:off x="5111329" y="2571083"/>
            <a:ext cx="3493119" cy="2010045"/>
            <a:chOff x="5111329" y="3429000"/>
            <a:chExt cx="3493119" cy="2010045"/>
          </a:xfrm>
        </p:grpSpPr>
        <p:sp>
          <p:nvSpPr>
            <p:cNvPr id="99" name="Right Arrow 98"/>
            <p:cNvSpPr/>
            <p:nvPr/>
          </p:nvSpPr>
          <p:spPr bwMode="auto">
            <a:xfrm>
              <a:off x="5111329" y="4438379"/>
              <a:ext cx="936104" cy="773412"/>
            </a:xfrm>
            <a:prstGeom prst="rightArrow">
              <a:avLst/>
            </a:prstGeom>
            <a:gradFill>
              <a:gsLst>
                <a:gs pos="0">
                  <a:srgbClr val="25A760"/>
                </a:gs>
                <a:gs pos="100000">
                  <a:srgbClr val="23A15C"/>
                </a:gs>
                <a:gs pos="100000">
                  <a:schemeClr val="dk1">
                    <a:tint val="37000"/>
                    <a:satMod val="30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6125823" y="3429000"/>
              <a:ext cx="2478625" cy="2010045"/>
              <a:chOff x="6125823" y="3429000"/>
              <a:chExt cx="2478625" cy="2010045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335537" y="4655416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atin typeface="Arial" pitchFamily="34" charset="0"/>
                    <a:cs typeface="David" pitchFamily="2" charset="-79"/>
                  </a:rPr>
                  <a:t>2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Oval 112"/>
                  <p:cNvSpPr/>
                  <p:nvPr/>
                </p:nvSpPr>
                <p:spPr>
                  <a:xfrm>
                    <a:off x="7129746" y="4655377"/>
                    <a:ext cx="285752" cy="285752"/>
                  </a:xfrm>
                  <a:prstGeom prst="ellipse">
                    <a:avLst/>
                  </a:prstGeom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b="0" i="1" dirty="0" smtClean="0">
                              <a:latin typeface="Cambria Math"/>
                              <a:cs typeface="David" pitchFamily="2" charset="-79"/>
                            </a:rPr>
                            <m:t>𝑣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113" name="Oval 1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9746" y="4655377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4" name="Straight Connector 113"/>
              <p:cNvCxnSpPr>
                <a:stCxn id="109" idx="6"/>
                <a:endCxn id="113" idx="2"/>
              </p:cNvCxnSpPr>
              <p:nvPr/>
            </p:nvCxnSpPr>
            <p:spPr>
              <a:xfrm flipV="1">
                <a:off x="6621289" y="4798253"/>
                <a:ext cx="508457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6336605" y="4120815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latin typeface="Arial" pitchFamily="34" charset="0"/>
                    <a:cs typeface="David" pitchFamily="2" charset="-79"/>
                  </a:rPr>
                  <a:t>1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116" name="Straight Connector 115"/>
              <p:cNvCxnSpPr>
                <a:stCxn id="115" idx="5"/>
                <a:endCxn id="113" idx="1"/>
              </p:cNvCxnSpPr>
              <p:nvPr/>
            </p:nvCxnSpPr>
            <p:spPr>
              <a:xfrm>
                <a:off x="6580510" y="4364720"/>
                <a:ext cx="591083" cy="33250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/>
              <p:cNvSpPr/>
              <p:nvPr/>
            </p:nvSpPr>
            <p:spPr>
              <a:xfrm>
                <a:off x="8318696" y="4464597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rPr>
                  <a:t>8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118" name="Straight Connector 117"/>
              <p:cNvCxnSpPr>
                <a:stCxn id="117" idx="2"/>
                <a:endCxn id="113" idx="6"/>
              </p:cNvCxnSpPr>
              <p:nvPr/>
            </p:nvCxnSpPr>
            <p:spPr>
              <a:xfrm flipH="1">
                <a:off x="7415498" y="4607473"/>
                <a:ext cx="903198" cy="1907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8296341" y="3823822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rPr>
                  <a:t>7</a:t>
                </a:r>
                <a:endParaRPr lang="en-US" sz="1200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120" name="Straight Connector 119"/>
              <p:cNvCxnSpPr>
                <a:stCxn id="119" idx="3"/>
                <a:endCxn id="113" idx="7"/>
              </p:cNvCxnSpPr>
              <p:nvPr/>
            </p:nvCxnSpPr>
            <p:spPr>
              <a:xfrm flipH="1">
                <a:off x="7373651" y="4067727"/>
                <a:ext cx="964537" cy="62949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317952" y="5069713"/>
                    <a:ext cx="3209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7952" y="5069713"/>
                    <a:ext cx="320921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ectangle 121"/>
                  <p:cNvSpPr/>
                  <p:nvPr/>
                </p:nvSpPr>
                <p:spPr>
                  <a:xfrm>
                    <a:off x="8278756" y="5069713"/>
                    <a:ext cx="3209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22" name="Rectangle 1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8756" y="5069713"/>
                    <a:ext cx="320921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6125823" y="3429000"/>
                    <a:ext cx="247862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 rtl="0"/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oMath>
                    </a14:m>
                    <a:r>
                      <a:rPr lang="en-US" dirty="0"/>
                      <a:t>  </a:t>
                    </a:r>
                    <a:r>
                      <a:rPr lang="en-US" dirty="0" smtClean="0"/>
                      <a:t>  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en-US" dirty="0"/>
                      <a:t>       </a:t>
                    </a:r>
                    <a:r>
                      <a:rPr lang="en-US" dirty="0" smtClean="0"/>
                      <a:t>    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823" y="3429000"/>
                    <a:ext cx="247862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7" name="Rectangle 126"/>
          <p:cNvSpPr/>
          <p:nvPr/>
        </p:nvSpPr>
        <p:spPr>
          <a:xfrm>
            <a:off x="1475656" y="2906943"/>
            <a:ext cx="7344816" cy="45719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a Well-Colored Cycle</a:t>
            </a:r>
            <a:br>
              <a:rPr lang="en-US" dirty="0" smtClean="0"/>
            </a:br>
            <a:r>
              <a:rPr lang="en-US" dirty="0" smtClean="0"/>
              <a:t>Recursive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064896" cy="40934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endParaRPr lang="en-US" sz="2000" i="1" dirty="0" smtClean="0"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dirty="0" smtClean="0"/>
                  <a:t>.   Compute </a:t>
                </a:r>
                <a:r>
                  <a:rPr lang="en-US" sz="2000" dirty="0"/>
                  <a:t>an acyclic orientation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𝐼𝐼</m:t>
                    </m:r>
                  </m:oMath>
                </a14:m>
                <a:r>
                  <a:rPr lang="en-US" sz="2000" dirty="0" smtClean="0"/>
                  <a:t>.  Assign </a:t>
                </a:r>
                <a:r>
                  <a:rPr lang="en-US" sz="2000" dirty="0"/>
                  <a:t>arbitrary indices to edges leaving every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,…,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𝐼𝐼𝐼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Randomly guess a direction for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sz="2000" dirty="0" smtClean="0"/>
                  <a:t>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and    </a:t>
                </a:r>
              </a:p>
              <a:p>
                <a:pPr algn="l" rtl="0"/>
                <a:r>
                  <a:rPr lang="en-US" sz="2000" b="0" dirty="0"/>
                  <a:t> </a:t>
                </a:r>
                <a:r>
                  <a:rPr lang="en-US" sz="20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and an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∈[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𝐼𝑉</m:t>
                    </m:r>
                  </m:oMath>
                </a14:m>
                <a:r>
                  <a:rPr lang="en-US" sz="2000" dirty="0" smtClean="0"/>
                  <a:t>. Remove edges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𝑢𝑣</m:t>
                    </m:r>
                  </m:oMath>
                </a14:m>
                <a:r>
                  <a:rPr lang="en-US" sz="2000" dirty="0" smtClean="0"/>
                  <a:t>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which do not </a:t>
                </a:r>
              </a:p>
              <a:p>
                <a:pPr algn="l" rtl="0"/>
                <a:r>
                  <a:rPr lang="en-US" sz="2000" dirty="0"/>
                  <a:t> </a:t>
                </a:r>
                <a:r>
                  <a:rPr lang="en-US" sz="2000" dirty="0" smtClean="0"/>
                  <a:t>     agree with guess.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  Contract stars made of vertices colored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and give the </a:t>
                </a:r>
              </a:p>
              <a:p>
                <a:pPr algn="l" rtl="0"/>
                <a:r>
                  <a:rPr lang="en-US" sz="2000" dirty="0" smtClean="0"/>
                  <a:t>      new </a:t>
                </a:r>
                <a:r>
                  <a:rPr lang="en-US" sz="2000" dirty="0"/>
                  <a:t>vertices color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𝑉𝐼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Recursively search for a well-colored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in new colored graph.</a:t>
                </a:r>
                <a:endParaRPr lang="en-US" sz="20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𝑉𝐼𝐼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If found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      </a:t>
                </a:r>
              </a:p>
              <a:p>
                <a:pPr algn="l" rtl="0"/>
                <a:r>
                  <a:rPr lang="en-US" sz="2000" dirty="0"/>
                  <a:t> </a:t>
                </a:r>
                <a:r>
                  <a:rPr lang="en-US" sz="2000" dirty="0" smtClean="0"/>
                  <a:t>        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vertices that were contracted "into"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with</a:t>
                </a:r>
              </a:p>
              <a:p>
                <a:pPr algn="l" rtl="0"/>
                <a:r>
                  <a:rPr lang="en-US" sz="2000" dirty="0"/>
                  <a:t> </a:t>
                </a:r>
                <a:r>
                  <a:rPr lang="en-US" sz="2000" dirty="0" smtClean="0"/>
                  <a:t>            neighbors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 repectively.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064896" cy="4093428"/>
              </a:xfrm>
              <a:prstGeom prst="rect">
                <a:avLst/>
              </a:prstGeom>
              <a:blipFill rotWithShape="1">
                <a:blip r:embed="rId3"/>
                <a:stretch>
                  <a:fillRect r="-1587" b="-19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6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pPr rtl="0"/>
            <a:r>
              <a:rPr lang="en-US" dirty="0" smtClean="0"/>
              <a:t>Finding a Well-Colored Cycle:</a:t>
            </a:r>
            <a:br>
              <a:rPr lang="en-US" dirty="0" smtClean="0"/>
            </a:br>
            <a:r>
              <a:rPr lang="en-US" dirty="0" smtClean="0"/>
              <a:t>Recursion Bottom + </a:t>
            </a:r>
            <a:r>
              <a:rPr lang="en-US" dirty="0"/>
              <a:t>Running </a:t>
            </a:r>
            <a:r>
              <a:rPr lang="en-US" dirty="0" smtClean="0"/>
              <a:t>Time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08912" cy="3170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000" u="sng" dirty="0" smtClean="0"/>
                  <a:t>Recursion Bottom:</a:t>
                </a:r>
              </a:p>
              <a:p>
                <a:pPr algn="just" rtl="0"/>
                <a:r>
                  <a:rPr lang="en-US" sz="2000" u="sng" dirty="0" smtClean="0"/>
                  <a:t>Theorem:</a:t>
                </a:r>
                <a:r>
                  <a:rPr lang="en-US" sz="2000" dirty="0" smtClean="0"/>
                  <a:t> There exists 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000" dirty="0"/>
                  <a:t>-time algorithm to </a:t>
                </a:r>
                <a:r>
                  <a:rPr lang="en-US" sz="2000" dirty="0" smtClean="0"/>
                  <a:t>find a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 for any minor-closed family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 rtl="0"/>
                <a:endParaRPr lang="en-US" sz="2000" dirty="0"/>
              </a:p>
              <a:p>
                <a:pPr algn="just" rtl="0"/>
                <a:r>
                  <a:rPr lang="en-US" sz="2000" dirty="0" smtClean="0"/>
                  <a:t>Note that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 is necessarily well-colored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If we reach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 smtClean="0"/>
                  <a:t> we use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-time algorithm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 rtl="0"/>
                <a:endParaRPr lang="en-US" sz="2000" dirty="0" smtClean="0"/>
              </a:p>
              <a:p>
                <a:pPr algn="just" rtl="0"/>
                <a:r>
                  <a:rPr lang="en-US" sz="2000" u="sng" dirty="0" smtClean="0"/>
                  <a:t>Running Time:</a:t>
                </a:r>
              </a:p>
              <a:p>
                <a:pPr algn="just" rtl="0"/>
                <a:r>
                  <a:rPr lang="en-US" sz="2000" dirty="0" smtClean="0"/>
                  <a:t>Every level of the recurrence we perform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work. Therefore the total running time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08912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742" t="-769" r="-742" b="-2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1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a Well-Colored Cycle:</a:t>
            </a:r>
            <a:br>
              <a:rPr lang="en-US" dirty="0" smtClean="0"/>
            </a:br>
            <a:r>
              <a:rPr lang="en-US" dirty="0" smtClean="0"/>
              <a:t>Probability of Success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08912" cy="40989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no well-colored cycle, none of the graphs in our algorithm will have a well-colored cycle, and the algorithm will not output a cycle.</a:t>
                </a:r>
              </a:p>
              <a:p>
                <a:pPr algn="just" rtl="0"/>
                <a:endParaRPr lang="en-US" sz="2000" dirty="0" smtClean="0"/>
              </a:p>
              <a:p>
                <a:pPr algn="just" rtl="0"/>
                <a:r>
                  <a:rPr lang="en-US" sz="20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a well-colored cycle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 rtl="0"/>
                <a:endParaRPr lang="en-US" sz="2000" dirty="0" smtClean="0"/>
              </a:p>
              <a:p>
                <a:pPr algn="just" rtl="0"/>
                <a:endParaRPr lang="en-US" sz="2000" dirty="0"/>
              </a:p>
              <a:p>
                <a:pPr algn="just" rtl="0"/>
                <a:endParaRPr lang="en-US" sz="2000" dirty="0" smtClean="0"/>
              </a:p>
              <a:p>
                <a:pPr algn="just" rtl="0"/>
                <a:r>
                  <a:rPr lang="en-US" sz="2000" dirty="0" smtClean="0"/>
                  <a:t>The probability that we guessed both the direction and the index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correctly is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. In such a case the colored graph in the next recursive call will have a well-colored cycle.</a:t>
                </a:r>
                <a:endParaRPr lang="en-US" sz="2000" dirty="0"/>
              </a:p>
              <a:p>
                <a:pPr algn="just" rtl="0">
                  <a:lnSpc>
                    <a:spcPct val="80000"/>
                  </a:lnSpc>
                </a:pPr>
                <a:endParaRPr lang="en-US" sz="2000" dirty="0" smtClean="0"/>
              </a:p>
              <a:p>
                <a:pPr algn="just" rtl="0"/>
                <a:r>
                  <a:rPr lang="en-US" sz="2000" dirty="0" smtClean="0"/>
                  <a:t>The probability of all recursive calls "succeeding" is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 rtl="0"/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08912" cy="4098943"/>
              </a:xfrm>
              <a:prstGeom prst="rect">
                <a:avLst/>
              </a:prstGeom>
              <a:blipFill rotWithShape="1">
                <a:blip r:embed="rId3"/>
                <a:stretch>
                  <a:fillRect l="-742" t="-595" r="-7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619672" y="3250120"/>
            <a:ext cx="6120680" cy="610928"/>
            <a:chOff x="1619672" y="2420888"/>
            <a:chExt cx="6120680" cy="610928"/>
          </a:xfrm>
        </p:grpSpPr>
        <p:sp>
          <p:nvSpPr>
            <p:cNvPr id="23" name="Arc 22"/>
            <p:cNvSpPr/>
            <p:nvPr/>
          </p:nvSpPr>
          <p:spPr bwMode="auto">
            <a:xfrm>
              <a:off x="1762548" y="2420888"/>
              <a:ext cx="5834928" cy="610928"/>
            </a:xfrm>
            <a:prstGeom prst="arc">
              <a:avLst>
                <a:gd name="adj1" fmla="val 1082417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19672" y="2639153"/>
              <a:ext cx="6120680" cy="285791"/>
              <a:chOff x="1619672" y="2639153"/>
              <a:chExt cx="6120680" cy="285791"/>
            </a:xfrm>
          </p:grpSpPr>
          <p:cxnSp>
            <p:nvCxnSpPr>
              <p:cNvPr id="25" name="Straight Connector 24"/>
              <p:cNvCxnSpPr>
                <a:stCxn id="27" idx="6"/>
                <a:endCxn id="26" idx="2"/>
              </p:cNvCxnSpPr>
              <p:nvPr/>
            </p:nvCxnSpPr>
            <p:spPr>
              <a:xfrm>
                <a:off x="1905424" y="2782068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val 25"/>
                  <p:cNvSpPr/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200"/>
                      </a:gs>
                      <a:gs pos="9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FF0000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/>
                  <p:cNvSpPr/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30" idx="6"/>
                <a:endCxn id="29" idx="2"/>
              </p:cNvCxnSpPr>
              <p:nvPr/>
            </p:nvCxnSpPr>
            <p:spPr>
              <a:xfrm>
                <a:off x="3981684" y="2782029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00B0F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4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/>
                  <p:cNvSpPr/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solidFill>
                    <a:srgbClr val="F6640A"/>
                  </a:soli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3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30" name="Oval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/>
              <p:cNvCxnSpPr>
                <a:stCxn id="26" idx="6"/>
                <a:endCxn id="30" idx="2"/>
              </p:cNvCxnSpPr>
              <p:nvPr/>
            </p:nvCxnSpPr>
            <p:spPr>
              <a:xfrm flipV="1">
                <a:off x="2927788" y="2782029"/>
                <a:ext cx="768144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004048" y="2782029"/>
                <a:ext cx="1443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/>
                  <p:cNvSpPr/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𝑘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33" name="Oval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/>
              <p:cNvCxnSpPr/>
              <p:nvPr/>
            </p:nvCxnSpPr>
            <p:spPr>
              <a:xfrm>
                <a:off x="6732693" y="2782029"/>
                <a:ext cx="7209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/>
                  <p:cNvSpPr/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F0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 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35" name="Oval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573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a Cycle:</a:t>
            </a:r>
            <a:br>
              <a:rPr lang="en-US" dirty="0" smtClean="0"/>
            </a:br>
            <a:r>
              <a:rPr lang="en-US" dirty="0" smtClean="0"/>
              <a:t>Probability of Success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08912" cy="47310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000" dirty="0" smtClean="0"/>
                  <a:t>The probability of a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becoming well-colored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 rtl="0"/>
                <a:endParaRPr lang="en-US" sz="2000" dirty="0"/>
              </a:p>
              <a:p>
                <a:pPr algn="just" rtl="0"/>
                <a:endParaRPr lang="en-US" sz="2000" dirty="0" smtClean="0"/>
              </a:p>
              <a:p>
                <a:pPr algn="just" rtl="0"/>
                <a:endParaRPr lang="en-US" sz="2000" dirty="0" smtClean="0"/>
              </a:p>
              <a:p>
                <a:pPr algn="just" rtl="0"/>
                <a:endParaRPr lang="en-US" sz="2000" dirty="0" smtClean="0"/>
              </a:p>
              <a:p>
                <a:pPr algn="just" rtl="0"/>
                <a:endParaRPr lang="en-US" sz="2000" dirty="0"/>
              </a:p>
              <a:p>
                <a:pPr algn="just" rtl="0"/>
                <a:endParaRPr lang="en-US" sz="2000" dirty="0" smtClean="0"/>
              </a:p>
              <a:p>
                <a:pPr algn="just" rtl="0"/>
                <a:endParaRPr lang="en-US" sz="2000" dirty="0" smtClean="0"/>
              </a:p>
              <a:p>
                <a:pPr algn="just" rtl="0"/>
                <a:r>
                  <a:rPr lang="en-US" sz="2000" dirty="0" smtClean="0"/>
                  <a:t>The probability of finding a well-colored cycle is at least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just" rtl="0"/>
                <a:endParaRPr lang="en-US" sz="2000" dirty="0" smtClean="0"/>
              </a:p>
              <a:p>
                <a:pPr algn="just" rtl="0"/>
                <a:r>
                  <a:rPr lang="en-US" sz="2000" dirty="0" smtClean="0"/>
                  <a:t>            All in all,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has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, the probability of finding it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is at least </a:t>
                </a:r>
                <a:endParaRPr lang="en-US" sz="2000" dirty="0"/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 .</a:t>
                </a:r>
              </a:p>
              <a:p>
                <a:pPr algn="just" rtl="0"/>
                <a:endParaRPr lang="en-US" sz="2000" dirty="0" smtClean="0"/>
              </a:p>
              <a:p>
                <a:pPr algn="just" rtl="0"/>
                <a:r>
                  <a:rPr lang="en-US" sz="2000" dirty="0"/>
                  <a:t>	</a:t>
                </a:r>
                <a:r>
                  <a:rPr lang="en-US" sz="2000" dirty="0" smtClean="0"/>
                  <a:t>Running the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 times give a probability of </a:t>
                </a:r>
              </a:p>
              <a:p>
                <a:pPr algn="just" rtl="0"/>
                <a:r>
                  <a:rPr lang="en-US" sz="2000" dirty="0"/>
                  <a:t>	</a:t>
                </a:r>
                <a:r>
                  <a:rPr lang="en-US" sz="2000" dirty="0" smtClean="0"/>
                  <a:t>failure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08912" cy="4731039"/>
              </a:xfrm>
              <a:prstGeom prst="rect">
                <a:avLst/>
              </a:prstGeom>
              <a:blipFill rotWithShape="1">
                <a:blip r:embed="rId3"/>
                <a:stretch>
                  <a:fillRect l="-742" t="-515" b="-14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616224" y="2276872"/>
            <a:ext cx="6120680" cy="610928"/>
            <a:chOff x="1619672" y="2420888"/>
            <a:chExt cx="6120680" cy="610928"/>
          </a:xfrm>
        </p:grpSpPr>
        <p:sp>
          <p:nvSpPr>
            <p:cNvPr id="23" name="Arc 22"/>
            <p:cNvSpPr/>
            <p:nvPr/>
          </p:nvSpPr>
          <p:spPr bwMode="auto">
            <a:xfrm>
              <a:off x="1762548" y="2420888"/>
              <a:ext cx="5834928" cy="610928"/>
            </a:xfrm>
            <a:prstGeom prst="arc">
              <a:avLst>
                <a:gd name="adj1" fmla="val 1082417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19672" y="2639153"/>
              <a:ext cx="6120680" cy="285791"/>
              <a:chOff x="1619672" y="2639153"/>
              <a:chExt cx="6120680" cy="285791"/>
            </a:xfrm>
          </p:grpSpPr>
          <p:cxnSp>
            <p:nvCxnSpPr>
              <p:cNvPr id="25" name="Straight Connector 24"/>
              <p:cNvCxnSpPr>
                <a:stCxn id="27" idx="6"/>
                <a:endCxn id="26" idx="2"/>
              </p:cNvCxnSpPr>
              <p:nvPr/>
            </p:nvCxnSpPr>
            <p:spPr>
              <a:xfrm>
                <a:off x="1905424" y="2782068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2642036" y="2639192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z="1200" dirty="0">
                  <a:latin typeface="Arial" pitchFamily="34" charset="0"/>
                  <a:cs typeface="David" pitchFamily="2" charset="-79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19672" y="2639192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z="1200" dirty="0"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28" name="Straight Connector 27"/>
              <p:cNvCxnSpPr>
                <a:stCxn id="30" idx="6"/>
                <a:endCxn id="29" idx="2"/>
              </p:cNvCxnSpPr>
              <p:nvPr/>
            </p:nvCxnSpPr>
            <p:spPr>
              <a:xfrm>
                <a:off x="3981684" y="2782029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dirty="0"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Oval 29"/>
              <p:cNvSpPr/>
              <p:nvPr/>
            </p:nvSpPr>
            <p:spPr>
              <a:xfrm>
                <a:off x="3695932" y="2639153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z="1200" dirty="0"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31" name="Straight Connector 30"/>
              <p:cNvCxnSpPr>
                <a:stCxn id="26" idx="6"/>
                <a:endCxn id="30" idx="2"/>
              </p:cNvCxnSpPr>
              <p:nvPr/>
            </p:nvCxnSpPr>
            <p:spPr>
              <a:xfrm flipV="1">
                <a:off x="2927788" y="2782029"/>
                <a:ext cx="768144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004048" y="2782029"/>
                <a:ext cx="1443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7454600" y="2639153"/>
                <a:ext cx="285752" cy="28575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z="1200" dirty="0">
                  <a:latin typeface="Arial" pitchFamily="34" charset="0"/>
                  <a:cs typeface="David" pitchFamily="2" charset="-79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6732693" y="2782029"/>
                <a:ext cx="7209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/>
                  <p:cNvSpPr/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dirty="0">
                              <a:latin typeface="Cambria Math"/>
                              <a:cs typeface="David" pitchFamily="2" charset="-79"/>
                            </a:rPr>
                            <m:t>  </m:t>
                          </m:r>
                        </m:oMath>
                      </m:oMathPara>
                    </a14:m>
                    <a:endParaRPr lang="en-US" sz="1200" dirty="0"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35" name="Oval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roup 35"/>
          <p:cNvGrpSpPr/>
          <p:nvPr/>
        </p:nvGrpSpPr>
        <p:grpSpPr>
          <a:xfrm>
            <a:off x="1616224" y="3501008"/>
            <a:ext cx="6120680" cy="610928"/>
            <a:chOff x="1619672" y="2420888"/>
            <a:chExt cx="6120680" cy="610928"/>
          </a:xfrm>
        </p:grpSpPr>
        <p:sp>
          <p:nvSpPr>
            <p:cNvPr id="37" name="Arc 36"/>
            <p:cNvSpPr/>
            <p:nvPr/>
          </p:nvSpPr>
          <p:spPr bwMode="auto">
            <a:xfrm>
              <a:off x="1762548" y="2420888"/>
              <a:ext cx="5834928" cy="610928"/>
            </a:xfrm>
            <a:prstGeom prst="arc">
              <a:avLst>
                <a:gd name="adj1" fmla="val 1082417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619672" y="2639153"/>
              <a:ext cx="6120680" cy="285791"/>
              <a:chOff x="1619672" y="2639153"/>
              <a:chExt cx="6120680" cy="285791"/>
            </a:xfrm>
          </p:grpSpPr>
          <p:cxnSp>
            <p:nvCxnSpPr>
              <p:cNvPr id="39" name="Straight Connector 38"/>
              <p:cNvCxnSpPr>
                <a:stCxn id="41" idx="6"/>
                <a:endCxn id="40" idx="2"/>
              </p:cNvCxnSpPr>
              <p:nvPr/>
            </p:nvCxnSpPr>
            <p:spPr>
              <a:xfrm>
                <a:off x="1905424" y="2782068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/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200"/>
                      </a:gs>
                      <a:gs pos="9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FF0000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2036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/>
                  <p:cNvSpPr/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41" name="Oval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2639192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/>
              <p:cNvCxnSpPr>
                <a:stCxn id="44" idx="6"/>
                <a:endCxn id="43" idx="2"/>
              </p:cNvCxnSpPr>
              <p:nvPr/>
            </p:nvCxnSpPr>
            <p:spPr>
              <a:xfrm>
                <a:off x="3981684" y="2782029"/>
                <a:ext cx="73661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00B0F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4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43" name="Oval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296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/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solidFill>
                    <a:srgbClr val="F6640A"/>
                  </a:soli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3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44" name="Oval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932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Connector 44"/>
              <p:cNvCxnSpPr>
                <a:stCxn id="40" idx="6"/>
                <a:endCxn id="44" idx="2"/>
              </p:cNvCxnSpPr>
              <p:nvPr/>
            </p:nvCxnSpPr>
            <p:spPr>
              <a:xfrm flipV="1">
                <a:off x="2927788" y="2782029"/>
                <a:ext cx="768144" cy="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004048" y="2782029"/>
                <a:ext cx="1443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Oval 46"/>
                  <p:cNvSpPr/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𝑘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47" name="Oval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600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/>
              <p:cNvCxnSpPr/>
              <p:nvPr/>
            </p:nvCxnSpPr>
            <p:spPr>
              <a:xfrm>
                <a:off x="6732693" y="2782029"/>
                <a:ext cx="7209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/>
                  <p:cNvSpPr/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FFFF00"/>
                      </a:gs>
                      <a:gs pos="100000">
                        <a:schemeClr val="dk1">
                          <a:tint val="37000"/>
                          <a:satMod val="300000"/>
                        </a:schemeClr>
                      </a:gs>
                      <a:gs pos="100000">
                        <a:schemeClr val="dk1">
                          <a:tint val="15000"/>
                          <a:satMod val="350000"/>
                        </a:schemeClr>
                      </a:gs>
                    </a:gsLst>
                  </a:grad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dk1"/>
                              </a:solidFill>
                              <a:latin typeface="Cambria Math"/>
                              <a:cs typeface="David" pitchFamily="2" charset="-79"/>
                            </a:rPr>
                            <m:t>  </m:t>
                          </m:r>
                        </m:oMath>
                      </m:oMathPara>
                    </a14:m>
                    <a:endParaRPr lang="en-US" sz="1200" dirty="0">
                      <a:solidFill>
                        <a:schemeClr val="dk1"/>
                      </a:solidFill>
                      <a:latin typeface="Arial" pitchFamily="34" charset="0"/>
                      <a:cs typeface="David" pitchFamily="2" charset="-79"/>
                    </a:endParaRPr>
                  </a:p>
                </p:txBody>
              </p:sp>
            </mc:Choice>
            <mc:Fallback xmlns="">
              <p:sp>
                <p:nvSpPr>
                  <p:cNvPr id="49" name="Oval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488" y="2639153"/>
                    <a:ext cx="285752" cy="285752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dk1">
                        <a:shade val="95000"/>
                        <a:satMod val="105000"/>
                        <a:alpha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1" name="Right Arrow 50"/>
          <p:cNvSpPr/>
          <p:nvPr/>
        </p:nvSpPr>
        <p:spPr bwMode="auto">
          <a:xfrm rot="5400000">
            <a:off x="4389672" y="2862235"/>
            <a:ext cx="936104" cy="773412"/>
          </a:xfrm>
          <a:prstGeom prst="rightArrow">
            <a:avLst>
              <a:gd name="adj1" fmla="val 52815"/>
              <a:gd name="adj2" fmla="val 50000"/>
            </a:avLst>
          </a:prstGeom>
          <a:gradFill>
            <a:gsLst>
              <a:gs pos="0">
                <a:srgbClr val="25A760"/>
              </a:gs>
              <a:gs pos="100000">
                <a:srgbClr val="23A15C"/>
              </a:gs>
              <a:gs pos="100000">
                <a:schemeClr val="dk1">
                  <a:tint val="37000"/>
                  <a:satMod val="30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Finding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25545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000" u="sng" dirty="0"/>
                  <a:t>Input:</a:t>
                </a:r>
                <a:r>
                  <a:rPr lang="en-US" sz="2000" dirty="0"/>
                  <a:t> 	Directed or Undirected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integer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u="sng" dirty="0"/>
                  <a:t>Output:</a:t>
                </a:r>
                <a:r>
                  <a:rPr lang="en-US" sz="2000" dirty="0"/>
                  <a:t> 	A simple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, if one exists.</a:t>
                </a:r>
              </a:p>
              <a:p>
                <a:pPr algn="l" rtl="0"/>
                <a:endParaRPr lang="en-US" sz="2000" u="sng" dirty="0" smtClean="0"/>
              </a:p>
              <a:p>
                <a:pPr algn="l" rtl="0"/>
                <a:endParaRPr lang="en-US" sz="2000" u="sng" dirty="0"/>
              </a:p>
              <a:p>
                <a:pPr algn="l" rtl="0"/>
                <a:r>
                  <a:rPr lang="en-US" sz="2000" u="sng" dirty="0" smtClean="0"/>
                  <a:t>Second Attempt:</a:t>
                </a:r>
                <a:r>
                  <a:rPr lang="en-US" sz="2000" dirty="0" smtClean="0"/>
                  <a:t> Consider easy cases of the problem and use them.</a:t>
                </a:r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Example: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is a DAG (Directed Acyclic Graph) – linear-time Algorithm.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2554545"/>
              </a:xfrm>
              <a:prstGeom prst="rect">
                <a:avLst/>
              </a:prstGeom>
              <a:blipFill rotWithShape="1">
                <a:blip r:embed="rId5"/>
                <a:stretch>
                  <a:fillRect l="-736" r="-442" b="-35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Forward or Next 3">
            <a:hlinkClick r:id="rId6" action="ppaction://hlinksldjump" highlightClick="1"/>
          </p:cNvPr>
          <p:cNvSpPr/>
          <p:nvPr/>
        </p:nvSpPr>
        <p:spPr bwMode="auto">
          <a:xfrm>
            <a:off x="2987824" y="4581128"/>
            <a:ext cx="3528392" cy="576064"/>
          </a:xfrm>
          <a:prstGeom prst="actionButtonForwardNext">
            <a:avLst/>
          </a:prstGeom>
          <a:solidFill>
            <a:srgbClr val="2ABC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Cycles in Minor-Closed Families: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28733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Algorithm:</a:t>
                </a:r>
                <a:endParaRPr lang="en-US" sz="2000" dirty="0" smtClean="0"/>
              </a:p>
              <a:p>
                <a:pPr marL="457200" indent="-457200" algn="l" rtl="0">
                  <a:buAutoNum type="arabicPeriod"/>
                </a:pPr>
                <a:r>
                  <a:rPr lang="en-US" sz="2000" dirty="0" smtClean="0"/>
                  <a:t>Repeat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 times:</a:t>
                </a:r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000" dirty="0"/>
                  <a:t>Choose a random coloring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: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→[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000" dirty="0" smtClean="0"/>
                  <a:t>Search for well-colored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 If found, output and halt.</a:t>
                </a:r>
              </a:p>
              <a:p>
                <a:pPr lvl="1" algn="l" rtl="0"/>
                <a:endParaRPr lang="en-US" sz="2000" u="sng" dirty="0" smtClean="0"/>
              </a:p>
              <a:p>
                <a:pPr lvl="1" algn="l" rtl="0"/>
                <a:r>
                  <a:rPr lang="en-US" sz="2000" u="sng" dirty="0" smtClean="0"/>
                  <a:t>Running Time:</a:t>
                </a:r>
                <a:endParaRPr lang="en-US" sz="2000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 iterations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𝑘𝑉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-time algorithm. </a:t>
                </a:r>
                <a:r>
                  <a:rPr lang="en-US" sz="2000" u="sng" dirty="0" smtClean="0"/>
                  <a:t>Total: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𝑑𝑘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algn="l" rtl="0"/>
                <a:endParaRPr lang="en-US" sz="2000" u="sng" dirty="0" smtClean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2873351"/>
              </a:xfrm>
              <a:prstGeom prst="rect">
                <a:avLst/>
              </a:prstGeom>
              <a:blipFill rotWithShape="1">
                <a:blip r:embed="rId3"/>
                <a:stretch>
                  <a:fillRect l="-784" t="-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4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in Minor-Closed Families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err="1" smtClean="0"/>
              <a:t>Derandomization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76864" cy="41407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000" dirty="0" smtClean="0"/>
                  <a:t>Given a coloring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with some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well-colored, we can </a:t>
                </a:r>
                <a:r>
                  <a:rPr lang="en-US" sz="2000" dirty="0" err="1" smtClean="0"/>
                  <a:t>derandomize</a:t>
                </a:r>
                <a:r>
                  <a:rPr lang="en-US" sz="2000" dirty="0" smtClean="0"/>
                  <a:t> the randomness due to our "guesses" of direction of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and index. </a:t>
                </a:r>
              </a:p>
              <a:p>
                <a:pPr algn="just" rtl="0"/>
                <a:r>
                  <a:rPr lang="en-US" sz="2000" dirty="0" smtClean="0"/>
                  <a:t>This increases the running time of finding a well-colored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by a factor of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, as in every one of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levels of the recursion we consider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/>
                  <a:t> options.</a:t>
                </a:r>
              </a:p>
              <a:p>
                <a:pPr algn="l" rtl="0"/>
                <a:endParaRPr lang="en-US" sz="2000" dirty="0"/>
              </a:p>
              <a:p>
                <a:pPr algn="just" rtl="0"/>
                <a:r>
                  <a:rPr lang="en-US" sz="2000" dirty="0" smtClean="0"/>
                  <a:t>The randomness due to our choice of a random coloring can be replaced by exhausting a list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r>
                  <a:rPr lang="en-US" sz="2000" dirty="0" smtClean="0"/>
                  <a:t> colorings for which every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 is consecutively colored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smtClean="0"/>
                  <a:t>	 All in all this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func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time deterministic 	 algorithm for finding cycles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76864" cy="4140749"/>
              </a:xfrm>
              <a:prstGeom prst="rect">
                <a:avLst/>
              </a:prstGeom>
              <a:blipFill rotWithShape="1">
                <a:blip r:embed="rId2"/>
                <a:stretch>
                  <a:fillRect l="-784" t="-589" r="-862" b="-17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Paths/Cycles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 smtClean="0"/>
                  <a:t> 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Random Orientations</a:t>
                </a:r>
              </a:p>
              <a:p>
                <a:pPr lvl="3" algn="l" rtl="0">
                  <a:buFont typeface="Arial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Random Colorings</a:t>
                </a:r>
              </a:p>
              <a:p>
                <a:pPr algn="l" rtl="0"/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err="1" smtClean="0"/>
                  <a:t>Derandomization</a:t>
                </a:r>
                <a:endParaRPr lang="en-US" sz="2400" u="sng" dirty="0" smtClean="0"/>
              </a:p>
              <a:p>
                <a:pPr lvl="2"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Approximately Counting Paths of length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/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Cycles in Minor-Closed Families of Graphs</a:t>
                </a:r>
                <a:endParaRPr lang="en-US" sz="2400" dirty="0"/>
              </a:p>
              <a:p>
                <a:pPr algn="l" rtl="0">
                  <a:buFont typeface="Arial" pitchFamily="34" charset="0"/>
                  <a:buChar char="•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3785652"/>
              </a:xfrm>
              <a:prstGeom prst="rect">
                <a:avLst/>
              </a:prstGeom>
              <a:blipFill rotWithShape="1">
                <a:blip r:embed="rId3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3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Color-Coding: A User's Guide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, we would like to find some induced </a:t>
                </a:r>
                <a:r>
                  <a:rPr lang="en-US" sz="2400" dirty="0" err="1" smtClean="0"/>
                  <a:t>subgraph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isomorphic to some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l" rtl="0"/>
                <a:endParaRPr lang="en-US" sz="2400" dirty="0" smtClean="0"/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Randomly color the graph.</a:t>
                </a:r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𝑐𝑜𝑝𝑦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𝑏𝑒𝑐𝑜𝑚𝑒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"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𝑐𝑜𝑙𝑜𝑟𝑓𝑢𝑙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"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Devise FPT algorithm for finding "colorful" copy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Repeat algorithm of step 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times.</a:t>
                </a:r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400" dirty="0"/>
              </a:p>
              <a:p>
                <a:pPr marL="1371600" lvl="2" indent="-457200" algn="l" rtl="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2400" dirty="0" smtClean="0"/>
                  <a:t>(</a:t>
                </a:r>
                <a:r>
                  <a:rPr lang="en-US" sz="2400" dirty="0" err="1" smtClean="0"/>
                  <a:t>Derandomize</a:t>
                </a:r>
                <a:r>
                  <a:rPr lang="en-US" sz="2400" dirty="0" smtClean="0"/>
                  <a:t> if necessary)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104" t="-943" b="-8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4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Examples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2550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u="sng" dirty="0" smtClean="0"/>
                  <a:t>Finding </a:t>
                </a:r>
                <a:r>
                  <a:rPr lang="en-US" sz="2400" u="sng" dirty="0"/>
                  <a:t>(sub-)forests of size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/>
                      </a:rPr>
                      <m:t>𝑘</m:t>
                    </m:r>
                  </m:oMath>
                </a14:m>
                <a:endParaRPr lang="en-US" sz="2400" u="sng" dirty="0" smtClean="0"/>
              </a:p>
              <a:p>
                <a:pPr marL="1257300" lvl="2" indent="-342900" algn="l" rtl="0">
                  <a:buFont typeface="Wingdings" pitchFamily="2" charset="2"/>
                  <a:buChar char="q"/>
                </a:pPr>
                <a:r>
                  <a:rPr lang="en-US" sz="2400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 with probability of error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1257300" lvl="2" indent="-342900" algn="l" rtl="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-time deterministic algorithm.</a:t>
                </a:r>
              </a:p>
              <a:p>
                <a:pPr lvl="1" algn="l" rtl="0">
                  <a:buFont typeface="Arial" pitchFamily="34" charset="0"/>
                  <a:buChar char="•"/>
                </a:pPr>
                <a:endParaRPr lang="en-US" sz="2400" u="sng" dirty="0"/>
              </a:p>
              <a:p>
                <a:pPr lvl="1" algn="l" rtl="0">
                  <a:buFont typeface="Arial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u="sng" dirty="0"/>
                  <a:t>Finding induced </a:t>
                </a:r>
                <a:r>
                  <a:rPr lang="en-US" sz="2400" u="sng" dirty="0" err="1"/>
                  <a:t>subgraphs</a:t>
                </a:r>
                <a:r>
                  <a:rPr lang="en-US" sz="2400" u="sng" dirty="0"/>
                  <a:t> of size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sng" dirty="0"/>
                  <a:t> and </a:t>
                </a:r>
                <a:r>
                  <a:rPr lang="en-US" sz="2400" u="sng" dirty="0" err="1" smtClean="0"/>
                  <a:t>treewidth</a:t>
                </a:r>
                <a:r>
                  <a:rPr lang="en-US" sz="2400" u="sng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/>
                      </a:rPr>
                      <m:t>𝑡</m:t>
                    </m:r>
                  </m:oMath>
                </a14:m>
                <a:endParaRPr lang="en-US" sz="2400" u="sng" dirty="0"/>
              </a:p>
              <a:p>
                <a:pPr marL="1257300" lvl="2" indent="-342900" algn="l" rtl="0">
                  <a:buFont typeface="Wingdings" pitchFamily="2" charset="2"/>
                  <a:buChar char="q"/>
                </a:pPr>
                <a:r>
                  <a:rPr lang="en-US" sz="2400" dirty="0"/>
                  <a:t>Can be done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time with probability of error at most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1257300" lvl="2" indent="-342900" algn="l" rtl="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-time deterministic </a:t>
                </a:r>
                <a:r>
                  <a:rPr lang="en-US" sz="2400" dirty="0" smtClean="0"/>
                  <a:t>algorithm. </a:t>
                </a:r>
              </a:p>
              <a:p>
                <a:pPr lvl="1" algn="l" rtl="0">
                  <a:buFont typeface="Arial" pitchFamily="34" charset="0"/>
                  <a:buChar char="•"/>
                </a:pPr>
                <a:endParaRPr lang="en-US" sz="2400" dirty="0"/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255011"/>
              </a:xfrm>
              <a:prstGeom prst="rect">
                <a:avLst/>
              </a:prstGeom>
              <a:blipFill rotWithShape="1">
                <a:blip r:embed="rId2"/>
                <a:stretch>
                  <a:fillRect t="-1003" r="-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99032"/>
          </a:xfrm>
        </p:spPr>
        <p:txBody>
          <a:bodyPr/>
          <a:lstStyle/>
          <a:p>
            <a:pPr algn="ctr"/>
            <a:r>
              <a:rPr lang="en-US" u="sng" dirty="0" smtClean="0"/>
              <a:t>Questions?</a:t>
            </a:r>
            <a:endParaRPr lang="he-I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99032"/>
          </a:xfrm>
        </p:spPr>
        <p:txBody>
          <a:bodyPr/>
          <a:lstStyle/>
          <a:p>
            <a:pPr algn="ctr"/>
            <a:r>
              <a:rPr lang="en-US" u="sng" dirty="0" smtClean="0"/>
              <a:t>Thank You.</a:t>
            </a:r>
            <a:endParaRPr lang="he-I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r>
              <a:rPr lang="en-US" u="sng" dirty="0" smtClean="0"/>
              <a:t>Bibliography:</a:t>
            </a:r>
            <a:endParaRPr lang="he-IL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73739"/>
            <a:ext cx="792088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arenR"/>
            </a:pPr>
            <a:r>
              <a:rPr lang="en-US" dirty="0" err="1"/>
              <a:t>Alon</a:t>
            </a:r>
            <a:r>
              <a:rPr lang="en-US" dirty="0"/>
              <a:t>, N., </a:t>
            </a:r>
            <a:r>
              <a:rPr lang="en-US" dirty="0" err="1"/>
              <a:t>Yuster</a:t>
            </a:r>
            <a:r>
              <a:rPr lang="en-US" dirty="0"/>
              <a:t>, R., and </a:t>
            </a:r>
            <a:r>
              <a:rPr lang="en-US" dirty="0" err="1"/>
              <a:t>Zwick</a:t>
            </a:r>
            <a:r>
              <a:rPr lang="en-US" dirty="0"/>
              <a:t>, U. 1994. </a:t>
            </a:r>
            <a:r>
              <a:rPr lang="en-US" dirty="0" smtClean="0"/>
              <a:t>“Color-coding</a:t>
            </a:r>
            <a:r>
              <a:rPr lang="en-US" dirty="0"/>
              <a:t>: a new method for finding simple paths, cycles and other small </a:t>
            </a:r>
            <a:r>
              <a:rPr lang="en-US" dirty="0" err="1"/>
              <a:t>subgraphs</a:t>
            </a:r>
            <a:r>
              <a:rPr lang="en-US" dirty="0"/>
              <a:t> within large </a:t>
            </a:r>
            <a:r>
              <a:rPr lang="en-US" dirty="0" smtClean="0"/>
              <a:t>graphs”. </a:t>
            </a:r>
            <a:r>
              <a:rPr lang="en-US" dirty="0"/>
              <a:t>In Proceedings of the Twenty-Sixth Annual ACM Symposium on theory of Computing (Montreal, Quebec, Canada, May 23–25, 1994). STOC '94. ACM, New York, NY, 326–335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rabicParenR"/>
            </a:pPr>
            <a:endParaRPr lang="en-US" dirty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Alon</a:t>
            </a:r>
            <a:r>
              <a:rPr lang="en-US" dirty="0" smtClean="0"/>
              <a:t>, N. and </a:t>
            </a:r>
            <a:r>
              <a:rPr lang="en-US" dirty="0" err="1" smtClean="0"/>
              <a:t>Gutner</a:t>
            </a:r>
            <a:r>
              <a:rPr lang="en-US" dirty="0" smtClean="0"/>
              <a:t>, S. 2007. “Balanced Families of perfect Hash Functions and Their Applications” In Proceedings of the Thirty-Fourth </a:t>
            </a:r>
            <a:r>
              <a:rPr lang="en-US" dirty="0"/>
              <a:t>International Colloquium on Automata, Languages and </a:t>
            </a:r>
            <a:r>
              <a:rPr lang="en-US" dirty="0" smtClean="0"/>
              <a:t>Programming (</a:t>
            </a:r>
            <a:r>
              <a:rPr lang="en-US" dirty="0" err="1" smtClean="0"/>
              <a:t>Wrocław</a:t>
            </a:r>
            <a:r>
              <a:rPr lang="en-US" dirty="0" smtClean="0"/>
              <a:t>, Poland, July 9-13, 2007). ICALP 2007. EATCS.</a:t>
            </a:r>
          </a:p>
          <a:p>
            <a:pPr marL="342900" indent="-342900" algn="l" rtl="0">
              <a:buFont typeface="+mj-lt"/>
              <a:buAutoNum type="arabicParenR"/>
            </a:pPr>
            <a:endParaRPr lang="en-US" dirty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/>
              <a:t>Alon</a:t>
            </a:r>
            <a:r>
              <a:rPr lang="en-US" dirty="0"/>
              <a:t>, N. and </a:t>
            </a:r>
            <a:r>
              <a:rPr lang="en-US" dirty="0" err="1"/>
              <a:t>Gutner</a:t>
            </a:r>
            <a:r>
              <a:rPr lang="en-US" dirty="0"/>
              <a:t>, S. 2009. “Balanced hashing, color coding and </a:t>
            </a:r>
            <a:r>
              <a:rPr lang="en-US" dirty="0" smtClean="0"/>
              <a:t>	approximate </a:t>
            </a:r>
            <a:r>
              <a:rPr lang="en-US" dirty="0"/>
              <a:t>counting”. In Journal of </a:t>
            </a:r>
            <a:r>
              <a:rPr lang="en-US" dirty="0" err="1"/>
              <a:t>Parametrized</a:t>
            </a:r>
            <a:r>
              <a:rPr lang="en-US" dirty="0"/>
              <a:t> and Exact </a:t>
            </a:r>
            <a:r>
              <a:rPr lang="en-US" dirty="0" smtClean="0"/>
              <a:t>	Computation</a:t>
            </a:r>
            <a:r>
              <a:rPr lang="en-US" dirty="0"/>
              <a:t>. Springer, 1-16.</a:t>
            </a:r>
          </a:p>
          <a:p>
            <a:pPr marL="342900" indent="-342900" algn="l" rtl="0"/>
            <a:endParaRPr lang="en-US" dirty="0" smtClean="0"/>
          </a:p>
          <a:p>
            <a:pPr marL="342900" indent="-342900" algn="l" rtl="0">
              <a:buFont typeface="+mj-lt"/>
              <a:buAutoNum type="arabicPeriod"/>
            </a:pP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Longest Path in a DAG</a:t>
            </a:r>
            <a:endParaRPr lang="he-IL" dirty="0"/>
          </a:p>
        </p:txBody>
      </p:sp>
      <p:sp>
        <p:nvSpPr>
          <p:cNvPr id="3" name="Oval 2"/>
          <p:cNvSpPr/>
          <p:nvPr/>
        </p:nvSpPr>
        <p:spPr bwMode="auto">
          <a:xfrm>
            <a:off x="862013" y="2996952"/>
            <a:ext cx="584200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1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735138" y="2996952"/>
            <a:ext cx="584200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2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609850" y="2996952"/>
            <a:ext cx="582613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3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481388" y="2996952"/>
            <a:ext cx="584200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4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56100" y="2996952"/>
            <a:ext cx="584200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5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229225" y="2996952"/>
            <a:ext cx="584200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6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821613" y="2996952"/>
            <a:ext cx="584200" cy="5842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David" pitchFamily="2" charset="-79"/>
              </a:rPr>
              <a:t>n</a:t>
            </a:r>
          </a:p>
        </p:txBody>
      </p:sp>
      <p:cxnSp>
        <p:nvCxnSpPr>
          <p:cNvPr id="10" name="Straight Connector 9"/>
          <p:cNvCxnSpPr>
            <a:stCxn id="8" idx="6"/>
            <a:endCxn id="9" idx="2"/>
          </p:cNvCxnSpPr>
          <p:nvPr/>
        </p:nvCxnSpPr>
        <p:spPr bwMode="auto">
          <a:xfrm>
            <a:off x="5813425" y="3289052"/>
            <a:ext cx="2008188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319338" y="3289052"/>
            <a:ext cx="29051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  <a:endCxn id="7" idx="2"/>
          </p:cNvCxnSpPr>
          <p:nvPr/>
        </p:nvCxnSpPr>
        <p:spPr>
          <a:xfrm>
            <a:off x="4065588" y="3289052"/>
            <a:ext cx="29051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7"/>
            <a:endCxn id="9" idx="1"/>
          </p:cNvCxnSpPr>
          <p:nvPr/>
        </p:nvCxnSpPr>
        <p:spPr>
          <a:xfrm rot="5400000" flipH="1" flipV="1">
            <a:off x="6380163" y="1557089"/>
            <a:ext cx="1588" cy="3052763"/>
          </a:xfrm>
          <a:prstGeom prst="curvedConnector3">
            <a:avLst>
              <a:gd name="adj1" fmla="val 38977027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7"/>
            <a:endCxn id="8" idx="1"/>
          </p:cNvCxnSpPr>
          <p:nvPr/>
        </p:nvCxnSpPr>
        <p:spPr>
          <a:xfrm rot="5400000" flipH="1" flipV="1">
            <a:off x="4647406" y="2416721"/>
            <a:ext cx="1588" cy="1333500"/>
          </a:xfrm>
          <a:prstGeom prst="curvedConnector3">
            <a:avLst>
              <a:gd name="adj1" fmla="val 19782997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4" idx="7"/>
            <a:endCxn id="6" idx="1"/>
          </p:cNvCxnSpPr>
          <p:nvPr/>
        </p:nvCxnSpPr>
        <p:spPr>
          <a:xfrm rot="5400000" flipH="1" flipV="1">
            <a:off x="2901156" y="2416721"/>
            <a:ext cx="1588" cy="1333500"/>
          </a:xfrm>
          <a:prstGeom prst="curvedConnector3">
            <a:avLst>
              <a:gd name="adj1" fmla="val 19782997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" idx="7"/>
            <a:endCxn id="7" idx="1"/>
          </p:cNvCxnSpPr>
          <p:nvPr/>
        </p:nvCxnSpPr>
        <p:spPr>
          <a:xfrm rot="5400000" flipH="1" flipV="1">
            <a:off x="2901156" y="1543596"/>
            <a:ext cx="1588" cy="3079750"/>
          </a:xfrm>
          <a:prstGeom prst="curvedConnector3">
            <a:avLst>
              <a:gd name="adj1" fmla="val 38976964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72816"/>
                <a:ext cx="8280920" cy="51704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Topologically sort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 Now WLOG, all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000" dirty="0" smtClean="0"/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, the length of a longest path starting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, computing from the last to first vertex, using the formula: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          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⁡{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𝑒𝑙𝑠𝑒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To compute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find a vertex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and continue to a neighbor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, and so on.</a:t>
                </a:r>
              </a:p>
              <a:p>
                <a:pPr marL="457200" indent="-457200" algn="l" rtl="0">
                  <a:lnSpc>
                    <a:spcPct val="150000"/>
                  </a:lnSpc>
                  <a:buFont typeface="+mj-lt"/>
                  <a:buAutoNum type="arabicPeriod"/>
                </a:pPr>
                <a:endParaRPr lang="he-IL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5170454"/>
              </a:xfrm>
              <a:prstGeom prst="rect">
                <a:avLst/>
              </a:prstGeom>
              <a:blipFill rotWithShape="1">
                <a:blip r:embed="rId3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6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 smtClean="0"/>
                  <a:t>Finding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80920" cy="44012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As observed: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is a DAG – linear-time Algorithm.</a:t>
                </a:r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Idea:</a:t>
                </a:r>
                <a:r>
                  <a:rPr lang="en-US" sz="2000" dirty="0" smtClean="0"/>
                  <a:t> Let’s 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into a DAG! 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dirty="0" smtClean="0"/>
                  <a:t>For an undirected graph, </a:t>
                </a:r>
                <a:r>
                  <a:rPr lang="en-US" sz="2000" dirty="0"/>
                  <a:t>w</a:t>
                </a:r>
                <a:r>
                  <a:rPr lang="en-US" sz="2000" dirty="0" smtClean="0"/>
                  <a:t>e direct edges in the following manner:</a:t>
                </a:r>
              </a:p>
              <a:p>
                <a:pPr marL="457200" indent="-457200" algn="l" rtl="0">
                  <a:lnSpc>
                    <a:spcPct val="150000"/>
                  </a:lnSpc>
                  <a:buAutoNum type="arabicPeriod"/>
                </a:pPr>
                <a:r>
                  <a:rPr lang="en-US" sz="2000" dirty="0" smtClean="0"/>
                  <a:t>Choose some random permutation of the vertices,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lnSpc>
                    <a:spcPct val="150000"/>
                  </a:lnSpc>
                  <a:buAutoNum type="arabicPeriod"/>
                </a:pPr>
                <a:r>
                  <a:rPr lang="en-US" sz="2000" dirty="0" smtClean="0"/>
                  <a:t>Direct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r>
                      <a:rPr lang="en-US" sz="2000" b="0" i="1" smtClean="0"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lnSpc>
                    <a:spcPct val="150000"/>
                  </a:lnSpc>
                  <a:buAutoNum type="arabicPeriod"/>
                </a:pPr>
                <a:endParaRPr lang="en-US" sz="20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dirty="0" smtClean="0"/>
                  <a:t>For directed graphs, remove all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b="1" dirty="0" smtClean="0"/>
                  <a:t>	(this just generalizes the undirected case)</a:t>
                </a:r>
                <a:endParaRPr lang="he-IL" sz="1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0920" cy="4401205"/>
              </a:xfrm>
              <a:prstGeom prst="rect">
                <a:avLst/>
              </a:prstGeom>
              <a:blipFill rotWithShape="1">
                <a:blip r:embed="rId5"/>
                <a:stretch>
                  <a:fillRect l="-736" t="-5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Orientations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7704856" cy="47519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Random Acyclic Orientation:</a:t>
                </a:r>
              </a:p>
              <a:p>
                <a:pPr marL="457200" indent="-457200" algn="l" rtl="0">
                  <a:buAutoNum type="arabicPeriod"/>
                </a:pPr>
                <a:r>
                  <a:rPr lang="en-US" sz="2000" dirty="0" smtClean="0"/>
                  <a:t>Choose some random permutation of the vertices,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 algn="l" rtl="0">
                  <a:buAutoNum type="arabicPeriod"/>
                </a:pPr>
                <a:r>
                  <a:rPr lang="en-US" sz="2000" dirty="0" smtClean="0"/>
                  <a:t>Direct/leave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r>
                  <a:rPr lang="en-US" sz="2000" dirty="0" smtClean="0"/>
                  <a:t>Denote the resulting graph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/>
                <a:endParaRPr lang="en-US" sz="2000" i="1" dirty="0" smtClean="0">
                  <a:latin typeface="Cambria Math"/>
                </a:endParaRPr>
              </a:p>
              <a:p>
                <a:pPr marL="342900" indent="-342900" algn="l" rtl="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 is a DAG.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If there exists a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, the same path exists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u="sng" dirty="0" smtClean="0"/>
                  <a:t>Problem</a:t>
                </a:r>
                <a:r>
                  <a:rPr lang="en-US" sz="2000" u="sng" dirty="0"/>
                  <a:t>:</a:t>
                </a:r>
                <a:r>
                  <a:rPr lang="en-US" sz="2000" dirty="0"/>
                  <a:t> </a:t>
                </a:r>
              </a:p>
              <a:p>
                <a:pPr algn="l" rtl="0"/>
                <a:r>
                  <a:rPr lang="en-US" sz="2000" dirty="0"/>
                  <a:t>If there </a:t>
                </a:r>
                <a:r>
                  <a:rPr lang="en-US" sz="2000" dirty="0" smtClean="0"/>
                  <a:t>exists a path </a:t>
                </a:r>
                <a:r>
                  <a:rPr lang="en-US" sz="2000" dirty="0"/>
                  <a:t>of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there might be no (directed)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dirty="0" smtClean="0"/>
                  <a:t>		</a:t>
                </a:r>
                <a:r>
                  <a:rPr lang="en-US" sz="2000" u="sng" dirty="0" smtClean="0"/>
                  <a:t>Example: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  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			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7704856" cy="4751942"/>
              </a:xfrm>
              <a:prstGeom prst="rect">
                <a:avLst/>
              </a:prstGeom>
              <a:blipFill rotWithShape="1">
                <a:blip r:embed="rId4"/>
                <a:stretch>
                  <a:fillRect l="-791" t="-5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27984" y="6095537"/>
            <a:ext cx="3384376" cy="285791"/>
            <a:chOff x="4427984" y="5929219"/>
            <a:chExt cx="3384376" cy="285791"/>
          </a:xfrm>
        </p:grpSpPr>
        <p:cxnSp>
          <p:nvCxnSpPr>
            <p:cNvPr id="4" name="Straight Connector 3"/>
            <p:cNvCxnSpPr>
              <a:stCxn id="6" idx="6"/>
              <a:endCxn id="5" idx="2"/>
            </p:cNvCxnSpPr>
            <p:nvPr/>
          </p:nvCxnSpPr>
          <p:spPr>
            <a:xfrm>
              <a:off x="4713736" y="6072134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450348" y="592925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2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427984" y="592925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1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2" name="Straight Connector 11"/>
            <p:cNvCxnSpPr>
              <a:stCxn id="14" idx="6"/>
              <a:endCxn id="13" idx="2"/>
            </p:cNvCxnSpPr>
            <p:nvPr/>
          </p:nvCxnSpPr>
          <p:spPr>
            <a:xfrm>
              <a:off x="6789996" y="6072095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526608" y="5929219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3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04244" y="5929219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rPr>
                <a:t>4</a:t>
              </a: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22" name="Straight Connector 21"/>
            <p:cNvCxnSpPr>
              <a:stCxn id="5" idx="6"/>
              <a:endCxn id="14" idx="2"/>
            </p:cNvCxnSpPr>
            <p:nvPr/>
          </p:nvCxnSpPr>
          <p:spPr>
            <a:xfrm flipV="1">
              <a:off x="5736100" y="6072095"/>
              <a:ext cx="768144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427984" y="5467526"/>
            <a:ext cx="3384376" cy="285791"/>
            <a:chOff x="4427984" y="5301208"/>
            <a:chExt cx="3384376" cy="285791"/>
          </a:xfrm>
        </p:grpSpPr>
        <p:cxnSp>
          <p:nvCxnSpPr>
            <p:cNvPr id="7" name="Straight Connector 6"/>
            <p:cNvCxnSpPr>
              <a:stCxn id="9" idx="6"/>
              <a:endCxn id="8" idx="2"/>
            </p:cNvCxnSpPr>
            <p:nvPr/>
          </p:nvCxnSpPr>
          <p:spPr>
            <a:xfrm>
              <a:off x="4713736" y="5444123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450348" y="5301247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27984" y="5301247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15" name="Straight Connector 14"/>
            <p:cNvCxnSpPr>
              <a:stCxn id="17" idx="6"/>
              <a:endCxn id="16" idx="2"/>
            </p:cNvCxnSpPr>
            <p:nvPr/>
          </p:nvCxnSpPr>
          <p:spPr>
            <a:xfrm>
              <a:off x="6789996" y="5444084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526608" y="530120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04244" y="530120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dk1"/>
                </a:solidFill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23" name="Straight Connector 22"/>
            <p:cNvCxnSpPr>
              <a:stCxn id="8" idx="6"/>
              <a:endCxn id="17" idx="2"/>
            </p:cNvCxnSpPr>
            <p:nvPr/>
          </p:nvCxnSpPr>
          <p:spPr>
            <a:xfrm flipV="1">
              <a:off x="5736100" y="5444084"/>
              <a:ext cx="768144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6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Orientations: </a:t>
            </a:r>
            <a:br>
              <a:rPr lang="en-US" dirty="0" smtClean="0"/>
            </a:br>
            <a:r>
              <a:rPr lang="en-US" dirty="0" smtClean="0"/>
              <a:t>Probability of Success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772816"/>
                <a:ext cx="8208912" cy="45211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u="sng" dirty="0" smtClean="0"/>
                  <a:t>Lemma:</a:t>
                </a:r>
              </a:p>
              <a:p>
                <a:pPr algn="just" rtl="0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be a directed graph containing a simple path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 be as described above.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0" i="1" dirty="0" smtClean="0">
                            <a:latin typeface="Cambria Math"/>
                          </a:rPr>
                          <m:t>𝑃𝑟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There exist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000" dirty="0" smtClean="0"/>
                  <a:t> permutations that agree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, all of these permutations have the same probability.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Only one of these permutations  leaves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/>
                  <a:t>. 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Therefore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|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]=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sz="2000" dirty="0" smtClean="0"/>
                  <a:t>From the law of total probability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pPr marL="342900" indent="-342900" algn="l" rtl="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 algn="l" rtl="0"/>
                <a:r>
                  <a:rPr lang="en-US" sz="2000" u="sng" dirty="0" smtClean="0"/>
                  <a:t>Lemma 2:</a:t>
                </a:r>
                <a:r>
                  <a:rPr lang="en-US" sz="2000" dirty="0" smtClean="0"/>
                  <a:t> Similarly, for undirected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</a:rPr>
                          <m:t>𝑃𝑟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∈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08912" cy="4521109"/>
              </a:xfrm>
              <a:prstGeom prst="rect">
                <a:avLst/>
              </a:prstGeom>
              <a:blipFill rotWithShape="1">
                <a:blip r:embed="rId4"/>
                <a:stretch>
                  <a:fillRect l="-742" t="-540" r="-7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9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2127</Template>
  <TotalTime>25319</TotalTime>
  <Words>5142</Words>
  <Application>Microsoft Office PowerPoint</Application>
  <PresentationFormat>On-screen Show (4:3)</PresentationFormat>
  <Paragraphs>816</Paragraphs>
  <Slides>57</Slides>
  <Notes>49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Diseño predeterminado</vt:lpstr>
      <vt:lpstr>1_Diseño predeterminado</vt:lpstr>
      <vt:lpstr>Color-Coding</vt:lpstr>
      <vt:lpstr>Talk Outline</vt:lpstr>
      <vt:lpstr>Finding Paths of Length k</vt:lpstr>
      <vt:lpstr>Problems with Adjacency Matrix Multiplication Approach</vt:lpstr>
      <vt:lpstr>Finding Paths of Length k</vt:lpstr>
      <vt:lpstr>Finding Longest Path in a DAG</vt:lpstr>
      <vt:lpstr>Finding Paths of Length k</vt:lpstr>
      <vt:lpstr>Random Orientations</vt:lpstr>
      <vt:lpstr>Random Orientations:  Probability of Success</vt:lpstr>
      <vt:lpstr>Random Orientations:  Probability of Success Alternative Proof</vt:lpstr>
      <vt:lpstr>Random Algorithms</vt:lpstr>
      <vt:lpstr>Monte-Carlo Algorithms Amplification</vt:lpstr>
      <vt:lpstr>Random Orientation:  An Algorithm</vt:lpstr>
      <vt:lpstr>Talk So Far</vt:lpstr>
      <vt:lpstr>Random Colorings</vt:lpstr>
      <vt:lpstr>Finding Colorful Paths</vt:lpstr>
      <vt:lpstr>Finding Colorful Paths: A Reduction</vt:lpstr>
      <vt:lpstr>Finding Colorful Paths: The Reduction Graph</vt:lpstr>
      <vt:lpstr>Finding Colorful Paths: A Reduction (Correctness)</vt:lpstr>
      <vt:lpstr>Finding Colorful Paths: A Reduction (Correctness)</vt:lpstr>
      <vt:lpstr>Random Coloring:  An Algorithm</vt:lpstr>
      <vt:lpstr>Finding Cycles of Length k</vt:lpstr>
      <vt:lpstr>Talk So Far</vt:lpstr>
      <vt:lpstr>Derandomization</vt:lpstr>
      <vt:lpstr>Derandomization Second Attempt</vt:lpstr>
      <vt:lpstr>Random Coloring:  Deterministic Algorithm</vt:lpstr>
      <vt:lpstr>Talk So Far</vt:lpstr>
      <vt:lpstr>Counting Paths of Length k</vt:lpstr>
      <vt:lpstr>Counting Colorful Paths</vt:lpstr>
      <vt:lpstr>Counting Colorful Paths (1)</vt:lpstr>
      <vt:lpstr>Counting Colorful Paths</vt:lpstr>
      <vt:lpstr>(Approximately) Counting Paths of Length k</vt:lpstr>
      <vt:lpstr>Talk So Far</vt:lpstr>
      <vt:lpstr>Finding Cycles of Length k (Revisited)</vt:lpstr>
      <vt:lpstr>Minors</vt:lpstr>
      <vt:lpstr>Minors</vt:lpstr>
      <vt:lpstr>Example: Planar Graphs</vt:lpstr>
      <vt:lpstr>Planar Graph: Example</vt:lpstr>
      <vt:lpstr>Perhaps not Planar?</vt:lpstr>
      <vt:lpstr>Back to Cycle-Finding</vt:lpstr>
      <vt:lpstr>d-degenerate graphs</vt:lpstr>
      <vt:lpstr>Random Colorings and Cycles</vt:lpstr>
      <vt:lpstr>Finding a Well-Colored Cycle</vt:lpstr>
      <vt:lpstr>Finding a Well-Colored Cycle: Observations</vt:lpstr>
      <vt:lpstr>Finding a Well-Colored Cycle: Second Observation</vt:lpstr>
      <vt:lpstr>Finding a Well-Colored Cycle Recursive Algorithm</vt:lpstr>
      <vt:lpstr>Finding a Well-Colored Cycle: Recursion Bottom + Running Time</vt:lpstr>
      <vt:lpstr>Finding a Well-Colored Cycle: Probability of Success</vt:lpstr>
      <vt:lpstr>Finding a Cycle: Probability of Success</vt:lpstr>
      <vt:lpstr>Finding Cycles in Minor-Closed Families: Algorithm</vt:lpstr>
      <vt:lpstr>Cycles in Minor-Closed Families Derandomization</vt:lpstr>
      <vt:lpstr>Summary</vt:lpstr>
      <vt:lpstr>Color-Coding: A User's Guide</vt:lpstr>
      <vt:lpstr>Some More Examples</vt:lpstr>
      <vt:lpstr>Questions?</vt:lpstr>
      <vt:lpstr>Thank You.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Linear Programming (LP)</dc:title>
  <dc:creator>Wajc David</dc:creator>
  <cp:lastModifiedBy>sdavidwa</cp:lastModifiedBy>
  <cp:revision>801</cp:revision>
  <cp:lastPrinted>2012-04-23T22:02:39Z</cp:lastPrinted>
  <dcterms:created xsi:type="dcterms:W3CDTF">2011-09-18T11:57:51Z</dcterms:created>
  <dcterms:modified xsi:type="dcterms:W3CDTF">2012-05-02T17:50:18Z</dcterms:modified>
</cp:coreProperties>
</file>