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embeddings/oleObject1.bin" ContentType="application/vnd.openxmlformats-officedocument.oleObject"/>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63"/>
  </p:notesMasterIdLst>
  <p:handoutMasterIdLst>
    <p:handoutMasterId r:id="rId64"/>
  </p:handoutMasterIdLst>
  <p:sldIdLst>
    <p:sldId id="410" r:id="rId2"/>
    <p:sldId id="701" r:id="rId3"/>
    <p:sldId id="658" r:id="rId4"/>
    <p:sldId id="659" r:id="rId5"/>
    <p:sldId id="660" r:id="rId6"/>
    <p:sldId id="661" r:id="rId7"/>
    <p:sldId id="662" r:id="rId8"/>
    <p:sldId id="665" r:id="rId9"/>
    <p:sldId id="663" r:id="rId10"/>
    <p:sldId id="707" r:id="rId11"/>
    <p:sldId id="704" r:id="rId12"/>
    <p:sldId id="664" r:id="rId13"/>
    <p:sldId id="708" r:id="rId14"/>
    <p:sldId id="706" r:id="rId15"/>
    <p:sldId id="705" r:id="rId16"/>
    <p:sldId id="709" r:id="rId17"/>
    <p:sldId id="702" r:id="rId18"/>
    <p:sldId id="668" r:id="rId19"/>
    <p:sldId id="711" r:id="rId20"/>
    <p:sldId id="712" r:id="rId21"/>
    <p:sldId id="670" r:id="rId22"/>
    <p:sldId id="671" r:id="rId23"/>
    <p:sldId id="672" r:id="rId24"/>
    <p:sldId id="673" r:id="rId25"/>
    <p:sldId id="674" r:id="rId26"/>
    <p:sldId id="675" r:id="rId27"/>
    <p:sldId id="676" r:id="rId28"/>
    <p:sldId id="677" r:id="rId29"/>
    <p:sldId id="678" r:id="rId30"/>
    <p:sldId id="679" r:id="rId31"/>
    <p:sldId id="680" r:id="rId32"/>
    <p:sldId id="681" r:id="rId33"/>
    <p:sldId id="713" r:id="rId34"/>
    <p:sldId id="682" r:id="rId35"/>
    <p:sldId id="683" r:id="rId36"/>
    <p:sldId id="684" r:id="rId37"/>
    <p:sldId id="685" r:id="rId38"/>
    <p:sldId id="686" r:id="rId39"/>
    <p:sldId id="714" r:id="rId40"/>
    <p:sldId id="703" r:id="rId41"/>
    <p:sldId id="687" r:id="rId42"/>
    <p:sldId id="688" r:id="rId43"/>
    <p:sldId id="689" r:id="rId44"/>
    <p:sldId id="690" r:id="rId45"/>
    <p:sldId id="691" r:id="rId46"/>
    <p:sldId id="692" r:id="rId47"/>
    <p:sldId id="693" r:id="rId48"/>
    <p:sldId id="694" r:id="rId49"/>
    <p:sldId id="695" r:id="rId50"/>
    <p:sldId id="696" r:id="rId51"/>
    <p:sldId id="697" r:id="rId52"/>
    <p:sldId id="698" r:id="rId53"/>
    <p:sldId id="718" r:id="rId54"/>
    <p:sldId id="699" r:id="rId55"/>
    <p:sldId id="719" r:id="rId56"/>
    <p:sldId id="720" r:id="rId57"/>
    <p:sldId id="721" r:id="rId58"/>
    <p:sldId id="722" r:id="rId59"/>
    <p:sldId id="715" r:id="rId60"/>
    <p:sldId id="716" r:id="rId61"/>
    <p:sldId id="717" r:id="rId6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00" autoAdjust="0"/>
  </p:normalViewPr>
  <p:slideViewPr>
    <p:cSldViewPr>
      <p:cViewPr varScale="1">
        <p:scale>
          <a:sx n="82" d="100"/>
          <a:sy n="82" d="100"/>
        </p:scale>
        <p:origin x="-1864"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notesMaster" Target="notesMasters/notesMaster1.xml"/><Relationship Id="rId64" Type="http://schemas.openxmlformats.org/officeDocument/2006/relationships/handoutMaster" Target="handoutMasters/handout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4CCBEAD-6B71-3348-BF9F-9613C4C3C999}" type="datetimeFigureOut">
              <a:rPr lang="en-US" smtClean="0"/>
              <a:pPr/>
              <a:t>4/17/14</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E2CF47B0-0373-7744-B577-08A7E9D13627}" type="slidenum">
              <a:rPr lang="en-US" smtClean="0"/>
              <a:pPr/>
              <a:t>‹#›</a:t>
            </a:fld>
            <a:endParaRPr lang="en-US"/>
          </a:p>
        </p:txBody>
      </p:sp>
    </p:spTree>
    <p:extLst>
      <p:ext uri="{BB962C8B-B14F-4D97-AF65-F5344CB8AC3E}">
        <p14:creationId xmlns:p14="http://schemas.microsoft.com/office/powerpoint/2010/main" val="35686512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4/17/14</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extLst>
      <p:ext uri="{BB962C8B-B14F-4D97-AF65-F5344CB8AC3E}">
        <p14:creationId xmlns:p14="http://schemas.microsoft.com/office/powerpoint/2010/main" val="25434990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52BA6-C00A-2046-8FD4-9CF80E14B5E4}" type="slidenum">
              <a:rPr lang="en-US"/>
              <a:pPr/>
              <a:t>12</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Worse yet, how does Alice even know she’s actually talking to Bob at all?  This way, Mallory may not even have to compromise a router!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8EBD11-5DD7-154D-94DE-9DC739E50D23}" type="slidenum">
              <a:rPr lang="en-US"/>
              <a:pPr/>
              <a:t>18</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B4278-54EE-CD42-9D97-D694F677BA70}" type="slidenum">
              <a:rPr lang="en-US"/>
              <a:pPr/>
              <a:t>21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7693A-1817-864E-AAD7-9C88E363C247}" type="slidenum">
              <a:rPr lang="en-US"/>
              <a:pPr/>
              <a:t>22</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8EBC5-F318-5844-AD02-65F605A5D0E9}" type="slidenum">
              <a:rPr lang="en-US"/>
              <a:pPr/>
              <a:t>23</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2B3C29-7BC8-2745-947E-2D3E700A3E30}" type="slidenum">
              <a:rPr lang="en-US"/>
              <a:pPr/>
              <a:t>24</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8FF2CB-8AEE-FB4E-8097-84CBFE0CE8C8}" type="slidenum">
              <a:rPr lang="en-US"/>
              <a:pPr/>
              <a:t>25</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E2937-BAED-354D-B368-65A276212BB7}" type="slidenum">
              <a:rPr lang="en-US"/>
              <a:pPr/>
              <a:t>26</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This is similar to a checksum, but secure.  Why?  Note: the message does not have to be encrypted, unless you also desire confidentiality.  </a:t>
            </a:r>
          </a:p>
          <a:p>
            <a:endParaRPr lang="en-US"/>
          </a:p>
          <a:p>
            <a:r>
              <a:rPr lang="en-US"/>
              <a:t>Will the MAC always check out on the receiving end?  Yes, b/c receiver has key, and HAS is consistent.  </a:t>
            </a:r>
          </a:p>
          <a:p>
            <a:r>
              <a:rPr lang="en-US"/>
              <a:t>Can attacker substitute in another message?  No, b/c of collision resistance of HASH</a:t>
            </a:r>
          </a:p>
          <a:p>
            <a:r>
              <a:rPr lang="en-US"/>
              <a:t>Can attacker recover the key, based on the message?  No, b/c of one-way nature of HASH</a:t>
            </a:r>
          </a:p>
          <a:p>
            <a:endParaRPr lang="en-US"/>
          </a:p>
          <a:p>
            <a:endParaRPr lang="en-US"/>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3ECFE-34CB-FD4D-BCB6-EB907ACCB2D1}" type="slidenum">
              <a:rPr lang="en-US"/>
              <a:pPr/>
              <a:t>27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40DC09-12A1-EE43-8D87-2E03362134C7}" type="slidenum">
              <a:rPr lang="en-US"/>
              <a:pPr/>
              <a:t>28</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B99A7-B8D4-1E48-8281-20D3937D8AFB}" type="slidenum">
              <a:rPr lang="en-US"/>
              <a:pPr/>
              <a:t>29</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9B0FF-7DE7-5C41-BBFA-1C094B128C42}" type="slidenum">
              <a:rPr lang="en-US"/>
              <a:pPr/>
              <a:t>30</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B3F02-438B-5D4F-9165-5102838BC7A4}" type="slidenum">
              <a:rPr lang="en-US"/>
              <a:pPr/>
              <a:t>31</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7D5A8-17B5-6944-A447-B08754A7F046}" type="slidenum">
              <a:rPr lang="en-US"/>
              <a:pPr/>
              <a:t>32</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dirty="0"/>
              <a:t>Note:  We are not going to go into the details of </a:t>
            </a:r>
            <a:r>
              <a:rPr lang="en-US" dirty="0" smtClean="0"/>
              <a:t>what </a:t>
            </a:r>
            <a:r>
              <a:rPr lang="en-US" dirty="0"/>
              <a:t>K</a:t>
            </a:r>
            <a:r>
              <a:rPr lang="en-US" baseline="-25000" dirty="0"/>
              <a:t>B</a:t>
            </a:r>
            <a:r>
              <a:rPr lang="en-US" dirty="0"/>
              <a:t>(m) means as far as computation.  We will treat it as a black box function with these properties.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AC0261-6856-6146-B823-F40B990E89F7}" type="slidenum">
              <a:rPr lang="en-US"/>
              <a:pPr/>
              <a:t>34</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BA5F68-CC8B-C347-BE7B-CDAD526EA3B7}" type="slidenum">
              <a:rPr lang="en-US"/>
              <a:pPr/>
              <a:t>35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F309E-E577-6545-816C-71092581B06E}" type="slidenum">
              <a:rPr lang="en-US"/>
              <a:pPr/>
              <a:t>36</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2D36DD-E5D7-FA4B-9609-818A72FC81D9}" type="slidenum">
              <a:rPr lang="en-US"/>
              <a:pPr/>
              <a:t>37</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Note:  there is another way to do authentication, which we will see when we look at SSL.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87644-8CEF-6F40-8075-F97A192CA92B}" type="slidenum">
              <a:rPr lang="en-US"/>
              <a:pPr/>
              <a:t>38</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F5038-FB72-6B45-8D4B-CC2D6F061865}"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 This list is pretty broad, some things are actual incidents that may cause harm, while others are vulnerabilities that lead to more complex attacks that cause harm.  </a:t>
            </a:r>
          </a:p>
          <a:p>
            <a:pPr>
              <a:buFontTx/>
              <a:buChar char="•"/>
            </a:pPr>
            <a:r>
              <a:rPr lang="en-US" dirty="0"/>
              <a:t>From such a list, we might define Internet security as preventing bad things that can happen when someone is using the Internet.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F28AF-6623-0546-B346-67B7375E7F96}" type="slidenum">
              <a:rPr lang="en-US"/>
              <a:pPr/>
              <a:t>39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dirty="0"/>
              <a:t>The three attributes of a secure communication we mentioned can be achieved using two different “types”, or “families” of cryptography.  Each family has within it many different algorithms, with slightly different properties.  </a:t>
            </a:r>
          </a:p>
          <a:p>
            <a:endParaRPr lang="en-US" dirty="0"/>
          </a:p>
          <a:p>
            <a:r>
              <a:rPr lang="en-US" dirty="0"/>
              <a:t>Symmetric and Asymmetric cryptography differ in the assumptions they make about the “secrets”, or “keys” that two participants use to enable secure communication.  Symmetric key crypto assumes that the parties have used some mechanism to set-up a “shared secret”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40</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A0333-9608-734E-A4C8-D87290266F8D}" type="slidenum">
              <a:rPr lang="en-US"/>
              <a:pPr/>
              <a:t>41</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CCC83-EF07-EB4F-BCE8-3502C63FAE81}" type="slidenum">
              <a:rPr lang="en-US"/>
              <a:pPr/>
              <a:t>42</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36310-FA62-BB44-8B47-6D53EDC7D663}" type="slidenum">
              <a:rPr lang="en-US"/>
              <a:pPr/>
              <a:t>43</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1219200" y="3257550"/>
            <a:ext cx="6705600" cy="3086100"/>
          </a:xfrm>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939B9-AC8C-AE4B-B6DA-5CF00C68EF16}" type="slidenum">
              <a:rPr lang="en-US"/>
              <a:pPr/>
              <a:t>44</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1219200" y="3257550"/>
            <a:ext cx="6705600" cy="3086100"/>
          </a:xfrm>
        </p:spPr>
        <p:txBody>
          <a:bodyPr/>
          <a:lstStyle/>
          <a:p>
            <a:pPr marL="228600" indent="-228600"/>
            <a:r>
              <a:rPr lang="en-US"/>
              <a:t>Downside:  </a:t>
            </a:r>
          </a:p>
          <a:p>
            <a:pPr marL="228600" indent="-228600">
              <a:buFontTx/>
              <a:buAutoNum type="arabicParenR"/>
            </a:pPr>
            <a:r>
              <a:rPr lang="en-US"/>
              <a:t>KDC must always be online to communicate securely</a:t>
            </a:r>
          </a:p>
          <a:p>
            <a:pPr marL="228600" indent="-228600">
              <a:buFontTx/>
              <a:buAutoNum type="arabicParenR"/>
            </a:pPr>
            <a:r>
              <a:rPr lang="en-US"/>
              <a:t> KDC can give our session keys away  (escrow)</a:t>
            </a:r>
          </a:p>
          <a:p>
            <a:pPr marL="228600" indent="-228600">
              <a:buFontTx/>
              <a:buAutoNum type="arabicParenR"/>
            </a:pP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354DB0-D515-2447-B976-47C8EF1F05DB}" type="slidenum">
              <a:rPr lang="en-US"/>
              <a:pPr/>
              <a:t>45</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835C4-6544-1946-AFF8-208C0E1F7D35}" type="slidenum">
              <a:rPr lang="en-US"/>
              <a:pPr/>
              <a:t>46</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t>PKI’s are notoriously complex</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3F7AB-E805-D242-A4F0-D145E24FB0F2}" type="slidenum">
              <a:rPr lang="en-US"/>
              <a:pPr/>
              <a:t>47</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1219200" y="3257550"/>
            <a:ext cx="6705600" cy="3086100"/>
          </a:xfrm>
        </p:spPr>
        <p:txBody>
          <a:bodyPr/>
          <a:lstStyle/>
          <a:p>
            <a:r>
              <a:rPr lang="en-US"/>
              <a:t>Note: CA’s do NOT generate keys.  They simply are handed a public key along with proof of identify, and generate a signature which can accompany the key when it is given to a user that must validate that they key is in fact Bob’s public key.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C5AF3-507F-CA43-A9CE-04F77ABA7106}" type="slidenum">
              <a:rPr lang="en-US"/>
              <a:pPr/>
              <a:t>48</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1219200" y="3257550"/>
            <a:ext cx="6705600" cy="308610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EE7064-B530-3445-9054-FC4130214112}" type="slidenum">
              <a:rPr lang="en-US"/>
              <a:pPr/>
              <a:t>4</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marL="228600" indent="-228600">
              <a:buFontTx/>
              <a:buAutoNum type="arabicParenR"/>
            </a:pPr>
            <a:r>
              <a:rPr lang="en-US"/>
              <a:t>Assumption is still true, even now when Internet is a huge collection of independent ISPs.  </a:t>
            </a:r>
          </a:p>
          <a:p>
            <a:pPr marL="228600" indent="-228600">
              <a:buFontTx/>
              <a:buAutoNum type="arabicParenR"/>
            </a:pP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0FE6F-81E7-5C44-9909-9C47F267666A}" type="slidenum">
              <a:rPr lang="en-US"/>
              <a:pPr/>
              <a:t>49</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1219200" y="3257550"/>
            <a:ext cx="6705600" cy="3086100"/>
          </a:xfrm>
        </p:spPr>
        <p:txBody>
          <a:bodyPr/>
          <a:lstStyle/>
          <a:p>
            <a:r>
              <a:rPr lang="en-US"/>
              <a:t>Wait… didn’t we just say that we needed to have the key’s from the CA’s?  What does our browser use?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20EDC2-5776-6C4A-A944-CC65A2B700FF}" type="slidenum">
              <a:rPr lang="en-US"/>
              <a:pPr/>
              <a:t>50</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dirty="0"/>
              <a:t>Originally created by a little known and </a:t>
            </a:r>
            <a:r>
              <a:rPr lang="en-US" dirty="0" smtClean="0"/>
              <a:t>now </a:t>
            </a:r>
            <a:r>
              <a:rPr lang="en-US" dirty="0"/>
              <a:t>largely defunct net start-up called “</a:t>
            </a:r>
            <a:r>
              <a:rPr lang="en-US" dirty="0" err="1"/>
              <a:t>netscape</a:t>
            </a:r>
            <a:r>
              <a:rPr lang="en-US" dirty="0"/>
              <a:t>” in the mid-90’s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4BBDEA-8B83-334B-AB7E-04DDDE9F957A}" type="slidenum">
              <a:rPr lang="en-US"/>
              <a:pPr/>
              <a:t>51</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1276D-0B22-A34B-B490-2B3F54AE3062}" type="slidenum">
              <a:rPr lang="en-US"/>
              <a:pPr/>
              <a:t>52</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860F4-A45F-AF45-A651-45A3B176FF10}" type="slidenum">
              <a:rPr lang="en-US"/>
              <a:pPr/>
              <a:t>54</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C3A243-2A08-E048-A2EA-158CEC02EFDD}" type="slidenum">
              <a:rPr lang="en-US"/>
              <a:pPr/>
              <a:t>5</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pPr marL="228600" indent="-228600">
              <a:buFontTx/>
              <a:buAutoNum type="arabicParenR"/>
            </a:pPr>
            <a:r>
              <a:rPr lang="en-US"/>
              <a:t>Assumption is still true, even now when Internet is a huge collection of independent ISPs.  </a:t>
            </a:r>
          </a:p>
          <a:p>
            <a:pPr marL="228600" indent="-228600">
              <a:buFontTx/>
              <a:buAutoNum type="arabicParen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C7D55-537D-684A-B0E5-A9074FBC6B17}" type="slidenum">
              <a:rPr lang="en-US"/>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buFontTx/>
              <a:buChar char="•"/>
            </a:pPr>
            <a:r>
              <a:rPr lang="en-US"/>
              <a:t>For this course though, we want to focus on understanding how the Internet’s design contributes to a variety of security vulnerabilities, how these vulnerabilities can be exploited, and, most importantly, give you an idea of what tools are used to allow secure communication.  </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DE2DB9-2B9E-ED49-A0B9-806273B26D75}" type="slidenum">
              <a:rPr lang="en-US"/>
              <a:pPr/>
              <a:t>7</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t>The focus on today’s lecture will be how to we set up a “secure channel” for communication.  </a:t>
            </a:r>
          </a:p>
          <a:p>
            <a:r>
              <a:rPr lang="en-US"/>
              <a:t>Alice wants to talk to Bob.  </a:t>
            </a:r>
          </a:p>
          <a:p>
            <a:endParaRPr lang="en-US"/>
          </a:p>
          <a:p>
            <a:r>
              <a:rPr lang="en-US"/>
              <a:t>Alice probably trusts ISP A, but how does she know where her traffic is going after that?  Or who else might see it, or modify it before it reaches bob?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84E50-1993-F04B-85DE-325111ED372B}" type="slidenum">
              <a:rPr lang="en-US"/>
              <a:pPr/>
              <a:t>8</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We will talk about the first three of these things today…</a:t>
            </a:r>
            <a:r>
              <a:rPr lang="en-US" dirty="0" smtClean="0"/>
              <a:t> availability we must tolerate failures and assume network gives us some guarantee</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B8357-61FC-394B-921E-879125E12D40}" type="slidenum">
              <a:rPr lang="en-US"/>
              <a:pPr/>
              <a:t>9</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Of course, its even more complicated…. As each ISP if made of up many routers, each which independently reach a forwarding decision.  </a:t>
            </a:r>
          </a:p>
          <a:p>
            <a:endParaRPr lang="en-US"/>
          </a:p>
          <a:p>
            <a:r>
              <a:rPr lang="en-US"/>
              <a:t>Can this infrastructure be trusted?  No, mallory (or the NSA) might be on any of the routers, intercepting your communication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r>
              <a:rPr lang="en-US" smtClean="0"/>
              <a:t>L -13; 2-26-01</a:t>
            </a:r>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 Srinivasan Seshan, 2001</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smtClean="0"/>
            </a:lvl1pPr>
          </a:lstStyle>
          <a:p>
            <a:fld id="{489D29D7-1234-8741-A498-660C22BBBE7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smtClean="0"/>
            </a:lvl1pPr>
          </a:lstStyle>
          <a:p>
            <a:fld id="{7A39B948-4C7C-D64A-B76E-8DAAD68125F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_Default Design copy 3">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lIns="64291" tIns="32146" rIns="64291" bIns="32146"/>
          <a:lstStyle/>
          <a:p>
            <a:pPr lvl="0">
              <a:defRPr sz="1800" b="0">
                <a:solidFill>
                  <a:srgbClr val="000000"/>
                </a:solidFill>
                <a:uFillTx/>
              </a:defRPr>
            </a:pPr>
            <a:r>
              <a:rPr sz="3900" b="1">
                <a:solidFill>
                  <a:srgbClr val="FF2600"/>
                </a:solidFill>
                <a:uFill>
                  <a:solidFill>
                    <a:srgbClr val="FF2600"/>
                  </a:solidFill>
                </a:uFill>
              </a:rPr>
              <a:t>Title Text</a:t>
            </a:r>
          </a:p>
        </p:txBody>
      </p:sp>
      <p:sp>
        <p:nvSpPr>
          <p:cNvPr id="58" name="Shape 58"/>
          <p:cNvSpPr>
            <a:spLocks noGrp="1"/>
          </p:cNvSpPr>
          <p:nvPr>
            <p:ph type="body" idx="1"/>
          </p:nvPr>
        </p:nvSpPr>
        <p:spPr>
          <a:prstGeom prst="rect">
            <a:avLst/>
          </a:prstGeom>
        </p:spPr>
        <p:txBody>
          <a:bodyPr tIns="32146" bIns="32146"/>
          <a:lstStyle>
            <a:lvl2pPr marL="550942" indent="-200911">
              <a:spcBef>
                <a:spcPts val="492"/>
              </a:spcBef>
              <a:buChar char="–"/>
              <a:defRPr sz="2400"/>
            </a:lvl2pPr>
            <a:lvl3pPr marL="832217" indent="-160729">
              <a:spcBef>
                <a:spcPts val="492"/>
              </a:spcBef>
              <a:defRPr sz="2400"/>
            </a:lvl3pPr>
            <a:lvl4pPr marL="1153674" indent="-160729">
              <a:spcBef>
                <a:spcPts val="422"/>
              </a:spcBef>
              <a:buChar char="–"/>
              <a:defRPr sz="2000"/>
            </a:lvl4pPr>
            <a:lvl5pPr marL="1475131" indent="-160729">
              <a:spcBef>
                <a:spcPts val="422"/>
              </a:spcBef>
              <a:buChar char="»"/>
              <a:defRPr sz="2000"/>
            </a:lvl5pPr>
          </a:lstStyle>
          <a:p>
            <a:pPr lvl="0">
              <a:defRPr sz="1800">
                <a:uFillTx/>
              </a:defRPr>
            </a:pPr>
            <a:r>
              <a:rPr sz="2700">
                <a:uFill>
                  <a:solidFill/>
                </a:uFill>
              </a:rPr>
              <a:t>Body Level One</a:t>
            </a:r>
          </a:p>
          <a:p>
            <a:pPr lvl="1">
              <a:defRPr sz="1800">
                <a:uFillTx/>
              </a:defRPr>
            </a:pPr>
            <a:r>
              <a:rPr sz="2400">
                <a:uFill>
                  <a:solidFill/>
                </a:uFill>
              </a:rPr>
              <a:t>Body Level Two</a:t>
            </a:r>
          </a:p>
          <a:p>
            <a:pPr lvl="2">
              <a:defRPr sz="1800">
                <a:uFillTx/>
              </a:defRPr>
            </a:pPr>
            <a:r>
              <a:rPr sz="2400">
                <a:uFill>
                  <a:solidFill/>
                </a:uFill>
              </a:rPr>
              <a:t>Body Level Three</a:t>
            </a:r>
          </a:p>
          <a:p>
            <a:pPr lvl="3">
              <a:defRPr sz="1800">
                <a:uFillTx/>
              </a:defRPr>
            </a:pPr>
            <a:r>
              <a:rPr sz="2000">
                <a:uFill>
                  <a:solidFill/>
                </a:uFill>
              </a:rPr>
              <a:t>Body Level Four</a:t>
            </a:r>
          </a:p>
          <a:p>
            <a:pPr lvl="4">
              <a:defRPr sz="1800">
                <a:uFillTx/>
              </a:defRPr>
            </a:pPr>
            <a:r>
              <a:rPr sz="2000">
                <a:uFill>
                  <a:solidFill/>
                </a:uFill>
              </a:rPr>
              <a:t>Body Level Five</a:t>
            </a:r>
          </a:p>
        </p:txBody>
      </p:sp>
      <p:sp>
        <p:nvSpPr>
          <p:cNvPr id="59" name="Shape 59"/>
          <p:cNvSpPr>
            <a:spLocks noGrp="1"/>
          </p:cNvSpPr>
          <p:nvPr>
            <p:ph type="sldNum" sz="quarter" idx="2"/>
          </p:nvPr>
        </p:nvSpPr>
        <p:spPr>
          <a:prstGeom prst="rect">
            <a:avLst/>
          </a:prstGeom>
        </p:spPr>
        <p:txBody>
          <a:bodyPr lIns="64291" tIns="32146" rIns="64291" bIns="32146"/>
          <a:lstStyle/>
          <a:p>
            <a:pPr lvl="0"/>
            <a:fld id="{86CB4B4D-7CA3-9044-876B-883B54F8677D}" type="slidenum">
              <a:t>‹#›</a:t>
            </a:fld>
            <a:endParaRPr/>
          </a:p>
        </p:txBody>
      </p:sp>
    </p:spTree>
    <p:extLst>
      <p:ext uri="{BB962C8B-B14F-4D97-AF65-F5344CB8AC3E}">
        <p14:creationId xmlns:p14="http://schemas.microsoft.com/office/powerpoint/2010/main" val="1219208142"/>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r>
              <a:rPr lang="en-US" smtClean="0"/>
              <a:t>L -13; 2-26-01</a:t>
            </a:r>
            <a:endParaRPr lang="en-US"/>
          </a:p>
        </p:txBody>
      </p:sp>
      <p:sp>
        <p:nvSpPr>
          <p:cNvPr id="5" name="Rectangle 5"/>
          <p:cNvSpPr>
            <a:spLocks noGrp="1"/>
          </p:cNvSpPr>
          <p:nvPr>
            <p:ph type="ftr" sz="quarter" idx="11"/>
          </p:nvPr>
        </p:nvSpPr>
        <p:spPr/>
        <p:txBody>
          <a:bodyPr/>
          <a:lstStyle/>
          <a:p>
            <a:r>
              <a:rPr lang="en-US" smtClean="0"/>
              <a:t>© Srinivasan Seshan, 2001</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r>
              <a:rPr lang="en-US" smtClean="0"/>
              <a:t>L -13; 2-26-01</a:t>
            </a:r>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 Srinivasan Seshan, 2001</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r>
              <a:rPr lang="en-US" smtClean="0"/>
              <a:t>L -13; 2-26-01</a:t>
            </a:r>
            <a:endParaRPr lang="en-US"/>
          </a:p>
        </p:txBody>
      </p:sp>
      <p:sp>
        <p:nvSpPr>
          <p:cNvPr id="8" name="Rectangle 7"/>
          <p:cNvSpPr>
            <a:spLocks noGrp="1"/>
          </p:cNvSpPr>
          <p:nvPr>
            <p:ph type="ftr" sz="quarter" idx="11"/>
          </p:nvPr>
        </p:nvSpPr>
        <p:spPr/>
        <p:txBody>
          <a:bodyPr/>
          <a:lstStyle/>
          <a:p>
            <a:r>
              <a:rPr lang="en-US" smtClean="0"/>
              <a:t>© Srinivasan Seshan, 2001</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r>
              <a:rPr lang="en-US" smtClean="0"/>
              <a:t>L -13; 2-26-01</a:t>
            </a:r>
            <a:endParaRPr lang="en-US"/>
          </a:p>
        </p:txBody>
      </p:sp>
      <p:sp>
        <p:nvSpPr>
          <p:cNvPr id="4" name="Rectangle 4"/>
          <p:cNvSpPr>
            <a:spLocks noGrp="1"/>
          </p:cNvSpPr>
          <p:nvPr>
            <p:ph type="ftr" sz="quarter" idx="11"/>
          </p:nvPr>
        </p:nvSpPr>
        <p:spPr/>
        <p:txBody>
          <a:bodyPr/>
          <a:lstStyle/>
          <a:p>
            <a:r>
              <a:rPr lang="en-US" smtClean="0"/>
              <a:t>© Srinivasan Seshan, 2001</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en-US" smtClean="0"/>
              <a:t>L -13; 2-26-01</a:t>
            </a:r>
            <a:endParaRPr lang="en-US"/>
          </a:p>
        </p:txBody>
      </p:sp>
      <p:sp>
        <p:nvSpPr>
          <p:cNvPr id="3" name="Rectangle 3"/>
          <p:cNvSpPr>
            <a:spLocks noGrp="1"/>
          </p:cNvSpPr>
          <p:nvPr>
            <p:ph type="ftr" sz="quarter" idx="11"/>
          </p:nvPr>
        </p:nvSpPr>
        <p:spPr/>
        <p:txBody>
          <a:bodyPr/>
          <a:lstStyle/>
          <a:p>
            <a:r>
              <a:rPr lang="en-US" smtClean="0"/>
              <a:t>© Srinivasan Seshan, 2001</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r>
              <a:rPr lang="en-US" smtClean="0"/>
              <a:t>L -13; 2-26-01</a:t>
            </a:r>
            <a:endParaRPr lang="en-US"/>
          </a:p>
        </p:txBody>
      </p:sp>
      <p:sp>
        <p:nvSpPr>
          <p:cNvPr id="6" name="Rectangle 6"/>
          <p:cNvSpPr>
            <a:spLocks noGrp="1"/>
          </p:cNvSpPr>
          <p:nvPr>
            <p:ph type="ftr" sz="quarter" idx="11"/>
          </p:nvPr>
        </p:nvSpPr>
        <p:spPr/>
        <p:txBody>
          <a:bodyPr/>
          <a:lstStyle/>
          <a:p>
            <a:r>
              <a:rPr lang="en-US" smtClean="0"/>
              <a:t>© Srinivasan Seshan, 2001</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r>
              <a:rPr lang="en-US" smtClean="0"/>
              <a:t>L -13; 2-26-01</a:t>
            </a: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 Srinivasan Seshan, 2001</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wmf"/><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png"/><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wmf"/></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wmf"/><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3.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png"/><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3.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6.wmf"/><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8.jpeg"/><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44.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3.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7.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3.png"/><Relationship Id="rId5" Type="http://schemas.openxmlformats.org/officeDocument/2006/relationships/image" Target="../media/image6.wmf"/><Relationship Id="rId6" Type="http://schemas.openxmlformats.org/officeDocument/2006/relationships/image" Target="../media/image9.wmf"/><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48.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9.wmf"/><Relationship Id="rId5" Type="http://schemas.openxmlformats.org/officeDocument/2006/relationships/image" Target="../media/image2.png"/><Relationship Id="rId1" Type="http://schemas.openxmlformats.org/officeDocument/2006/relationships/slideLayout" Target="../slideLayouts/slideLayout13.xml"/><Relationship Id="rId2" Type="http://schemas.openxmlformats.org/officeDocument/2006/relationships/notesSlide" Target="../notesSlides/notesSlide39.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1.bin"/><Relationship Id="rId5" Type="http://schemas.openxmlformats.org/officeDocument/2006/relationships/image" Target="../media/image10.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1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2.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wmf"/><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a:t>
            </a:r>
            <a:r>
              <a:rPr sz="4800" dirty="0" smtClean="0"/>
              <a:t>44</a:t>
            </a:r>
            <a:r>
              <a:rPr lang="en-US" sz="4800" dirty="0" smtClean="0"/>
              <a:t>0</a:t>
            </a:r>
            <a:r>
              <a:rPr sz="4800" dirty="0" smtClean="0"/>
              <a:t> </a:t>
            </a:r>
            <a:r>
              <a:rPr sz="4800" dirty="0"/>
              <a:t>Distributed Systems</a:t>
            </a:r>
            <a:br>
              <a:rPr sz="4800" dirty="0"/>
            </a:br>
            <a:r>
              <a:rPr sz="4800" dirty="0"/>
              <a:t>Spring </a:t>
            </a:r>
            <a:r>
              <a:rPr lang="en-US" sz="4800" dirty="0" smtClean="0"/>
              <a:t>2014</a:t>
            </a:r>
            <a:endParaRPr sz="4800" dirty="0"/>
          </a:p>
        </p:txBody>
      </p:sp>
      <p:sp>
        <p:nvSpPr>
          <p:cNvPr id="4099" name="Rectangle 3"/>
          <p:cNvSpPr>
            <a:spLocks noGrp="1" noChangeArrowheads="1"/>
          </p:cNvSpPr>
          <p:nvPr>
            <p:ph type="subTitle" idx="1"/>
          </p:nvPr>
        </p:nvSpPr>
        <p:spPr/>
        <p:txBody>
          <a:bodyPr/>
          <a:lstStyle/>
          <a:p>
            <a:r>
              <a:rPr sz="2400" dirty="0" smtClean="0"/>
              <a:t>L</a:t>
            </a:r>
            <a:r>
              <a:rPr sz="2400" smtClean="0"/>
              <a:t>-</a:t>
            </a:r>
            <a:r>
              <a:rPr lang="en-US" sz="2400" smtClean="0"/>
              <a:t>24</a:t>
            </a:r>
            <a:r>
              <a:rPr sz="2400" smtClean="0"/>
              <a:t> </a:t>
            </a:r>
            <a:r>
              <a:rPr sz="2400" dirty="0" smtClean="0"/>
              <a:t>Security</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50" name="Slide Number Placeholder 49"/>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3" name="Shape 113"/>
          <p:cNvSpPr>
            <a:spLocks noGrp="1"/>
          </p:cNvSpPr>
          <p:nvPr>
            <p:ph type="title"/>
          </p:nvPr>
        </p:nvSpPr>
        <p:spPr>
          <a:xfrm>
            <a:off x="151805" y="47625"/>
            <a:ext cx="8760023" cy="1628776"/>
          </a:xfrm>
          <a:prstGeom prst="rect">
            <a:avLst/>
          </a:prstGeom>
        </p:spPr>
        <p:txBody>
          <a:bodyPr/>
          <a:lstStyle>
            <a:lvl1pPr marL="58702" marR="58702">
              <a:defRPr sz="5000"/>
            </a:lvl1pPr>
          </a:lstStyle>
          <a:p>
            <a:pPr lvl="0">
              <a:defRPr sz="1800" b="0">
                <a:solidFill>
                  <a:srgbClr val="000000"/>
                </a:solidFill>
                <a:uFillTx/>
              </a:defRPr>
            </a:pPr>
            <a:r>
              <a:rPr sz="3500" dirty="0">
                <a:solidFill>
                  <a:srgbClr val="FF2600"/>
                </a:solidFill>
                <a:uFill>
                  <a:solidFill>
                    <a:srgbClr val="FF2600"/>
                  </a:solidFill>
                </a:uFill>
              </a:rPr>
              <a:t>Example:  Eavesdropping - Message Interception (Attack on Confidentiality)</a:t>
            </a:r>
          </a:p>
        </p:txBody>
      </p:sp>
      <p:sp>
        <p:nvSpPr>
          <p:cNvPr id="114" name="Shape 114"/>
          <p:cNvSpPr>
            <a:spLocks noGrp="1"/>
          </p:cNvSpPr>
          <p:nvPr>
            <p:ph type="body" idx="1"/>
          </p:nvPr>
        </p:nvSpPr>
        <p:spPr>
          <a:xfrm>
            <a:off x="383977" y="1678781"/>
            <a:ext cx="8304609" cy="3616523"/>
          </a:xfrm>
          <a:prstGeom prst="rect">
            <a:avLst/>
          </a:prstGeom>
        </p:spPr>
        <p:txBody>
          <a:bodyPr/>
          <a:lstStyle/>
          <a:p>
            <a:pPr marL="270113" marR="41273">
              <a:buClr>
                <a:srgbClr val="000000"/>
              </a:buClr>
              <a:buFont typeface="Arial"/>
              <a:defRPr sz="1800">
                <a:uFillTx/>
              </a:defRPr>
            </a:pPr>
            <a:r>
              <a:rPr sz="2700">
                <a:uFill>
                  <a:solidFill/>
                </a:uFill>
              </a:rPr>
              <a:t>Unauthorized access to information</a:t>
            </a:r>
          </a:p>
          <a:p>
            <a:pPr marL="270113" marR="41273">
              <a:buClr>
                <a:srgbClr val="000000"/>
              </a:buClr>
              <a:buFont typeface="Arial"/>
              <a:defRPr sz="1800">
                <a:uFillTx/>
              </a:defRPr>
            </a:pPr>
            <a:r>
              <a:rPr sz="2700">
                <a:uFill>
                  <a:solidFill/>
                </a:uFill>
              </a:rPr>
              <a:t>Packet sniffers and wiretappers</a:t>
            </a:r>
          </a:p>
          <a:p>
            <a:pPr marL="270113" marR="41273">
              <a:buClr>
                <a:srgbClr val="000000"/>
              </a:buClr>
              <a:buFont typeface="Arial"/>
              <a:defRPr sz="1800">
                <a:uFillTx/>
              </a:defRPr>
            </a:pPr>
            <a:r>
              <a:rPr sz="2700">
                <a:uFill>
                  <a:solidFill/>
                </a:uFill>
              </a:rPr>
              <a:t>Illicit copying of files and programs</a:t>
            </a:r>
          </a:p>
        </p:txBody>
      </p:sp>
      <p:sp>
        <p:nvSpPr>
          <p:cNvPr id="115" name="Shape 115"/>
          <p:cNvSpPr/>
          <p:nvPr/>
        </p:nvSpPr>
        <p:spPr>
          <a:xfrm>
            <a:off x="1758950" y="404495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6" name="Shape 116"/>
          <p:cNvSpPr/>
          <p:nvPr/>
        </p:nvSpPr>
        <p:spPr>
          <a:xfrm>
            <a:off x="24447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7" name="Shape 117"/>
          <p:cNvSpPr/>
          <p:nvPr/>
        </p:nvSpPr>
        <p:spPr>
          <a:xfrm>
            <a:off x="65595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8" name="Shape 118"/>
          <p:cNvSpPr/>
          <p:nvPr/>
        </p:nvSpPr>
        <p:spPr>
          <a:xfrm>
            <a:off x="3509367" y="4875609"/>
            <a:ext cx="3045023" cy="1588"/>
          </a:xfrm>
          <a:prstGeom prst="line">
            <a:avLst/>
          </a:prstGeom>
          <a:ln w="12700">
            <a:solidFill/>
            <a:round/>
            <a:tailEnd type="triangle"/>
          </a:ln>
        </p:spPr>
        <p:txBody>
          <a:bodyPr lIns="0" tIns="0" rIns="0" bIns="0" anchor="ctr"/>
          <a:lstStyle/>
          <a:p>
            <a:pPr lvl="0"/>
            <a:endParaRPr/>
          </a:p>
        </p:txBody>
      </p:sp>
      <p:sp>
        <p:nvSpPr>
          <p:cNvPr id="119" name="Shape 119"/>
          <p:cNvSpPr/>
          <p:nvPr/>
        </p:nvSpPr>
        <p:spPr>
          <a:xfrm>
            <a:off x="2803525" y="4632325"/>
            <a:ext cx="230832"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A</a:t>
            </a:r>
          </a:p>
        </p:txBody>
      </p:sp>
      <p:sp>
        <p:nvSpPr>
          <p:cNvPr id="120" name="Shape 120"/>
          <p:cNvSpPr/>
          <p:nvPr/>
        </p:nvSpPr>
        <p:spPr>
          <a:xfrm>
            <a:off x="6918324" y="4556125"/>
            <a:ext cx="205285"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B</a:t>
            </a:r>
          </a:p>
        </p:txBody>
      </p:sp>
      <p:sp>
        <p:nvSpPr>
          <p:cNvPr id="121" name="Shape 121"/>
          <p:cNvSpPr/>
          <p:nvPr/>
        </p:nvSpPr>
        <p:spPr>
          <a:xfrm>
            <a:off x="4420195" y="4878367"/>
            <a:ext cx="763588" cy="991196"/>
          </a:xfrm>
          <a:custGeom>
            <a:avLst/>
            <a:gdLst/>
            <a:ahLst/>
            <a:cxnLst>
              <a:cxn ang="0">
                <a:pos x="wd2" y="hd2"/>
              </a:cxn>
              <a:cxn ang="5400000">
                <a:pos x="wd2" y="hd2"/>
              </a:cxn>
              <a:cxn ang="10800000">
                <a:pos x="wd2" y="hd2"/>
              </a:cxn>
              <a:cxn ang="16200000">
                <a:pos x="wd2" y="hd2"/>
              </a:cxn>
            </a:cxnLst>
            <a:rect l="0" t="0" r="r" b="b"/>
            <a:pathLst>
              <a:path w="21600" h="21599" extrusionOk="0">
                <a:moveTo>
                  <a:pt x="0" y="0"/>
                </a:moveTo>
                <a:cubicBezTo>
                  <a:pt x="15" y="0"/>
                  <a:pt x="30" y="-1"/>
                  <a:pt x="45" y="0"/>
                </a:cubicBezTo>
                <a:cubicBezTo>
                  <a:pt x="11949" y="0"/>
                  <a:pt x="21600" y="9670"/>
                  <a:pt x="21600" y="21599"/>
                </a:cubicBezTo>
              </a:path>
            </a:pathLst>
          </a:custGeom>
          <a:ln w="12700" cap="rnd">
            <a:solidFill/>
            <a:round/>
            <a:tailEnd type="triangle"/>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22" name="Shape 122"/>
          <p:cNvSpPr/>
          <p:nvPr/>
        </p:nvSpPr>
        <p:spPr>
          <a:xfrm>
            <a:off x="4327525" y="5927725"/>
            <a:ext cx="169277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Eavesdropper</a:t>
            </a:r>
          </a:p>
        </p:txBody>
      </p:sp>
      <p:sp>
        <p:nvSpPr>
          <p:cNvPr id="123" name="Shape 123"/>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101705253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p:txBody>
          <a:bodyPr>
            <a:normAutofit fontScale="90000"/>
          </a:bodyPr>
          <a:lstStyle/>
          <a:p>
            <a:pPr lvl="0"/>
            <a:r>
              <a:rPr lang="en-US" smtClean="0"/>
              <a:t>Eavesdropping Attack: Example</a:t>
            </a:r>
            <a:endParaRPr lang="en-US"/>
          </a:p>
        </p:txBody>
      </p:sp>
      <p:sp>
        <p:nvSpPr>
          <p:cNvPr id="126" name="Shape 126"/>
          <p:cNvSpPr>
            <a:spLocks noGrp="1"/>
          </p:cNvSpPr>
          <p:nvPr>
            <p:ph type="body" idx="1"/>
          </p:nvPr>
        </p:nvSpPr>
        <p:spPr/>
        <p:txBody>
          <a:bodyPr/>
          <a:lstStyle/>
          <a:p>
            <a:pPr lvl="0"/>
            <a:r>
              <a:rPr lang="en-US" smtClean="0"/>
              <a:t>tcpdump with promiscuous network interface</a:t>
            </a:r>
          </a:p>
          <a:p>
            <a:pPr lvl="1"/>
            <a:r>
              <a:rPr lang="en-US" smtClean="0"/>
              <a:t>On a switched network, what can you see?</a:t>
            </a:r>
          </a:p>
          <a:p>
            <a:pPr lvl="1"/>
            <a:endParaRPr lang="en-US" smtClean="0"/>
          </a:p>
          <a:p>
            <a:pPr lvl="0"/>
            <a:r>
              <a:rPr lang="en-US" smtClean="0"/>
              <a:t>What might the following traffic types reveal about communications?</a:t>
            </a:r>
          </a:p>
          <a:p>
            <a:pPr lvl="1"/>
            <a:r>
              <a:rPr lang="en-US" smtClean="0"/>
              <a:t>Full IP packets with unencrypted data</a:t>
            </a:r>
          </a:p>
          <a:p>
            <a:pPr lvl="1"/>
            <a:r>
              <a:rPr lang="en-US" smtClean="0"/>
              <a:t>Full IP packets with encrypted payloads</a:t>
            </a:r>
          </a:p>
          <a:p>
            <a:pPr lvl="1"/>
            <a:r>
              <a:rPr lang="en-US" smtClean="0"/>
              <a:t>Just DNS lookups (and replies)</a:t>
            </a:r>
            <a:endParaRPr lang="en-US"/>
          </a:p>
        </p:txBody>
      </p:sp>
      <p:sp>
        <p:nvSpPr>
          <p:cNvPr id="127" name="Shape 127"/>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267119739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smtClean="0"/>
              <a:t>Authenticity Attack - Fabrication</a:t>
            </a:r>
            <a:endParaRPr lang="en-US" dirty="0"/>
          </a:p>
        </p:txBody>
      </p:sp>
      <p:sp>
        <p:nvSpPr>
          <p:cNvPr id="28675"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28676"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28677"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28678"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28679" name="Picture 7"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28680" name="Text Box 8"/>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28683" name="Line 11"/>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4" name="Line 12"/>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5" name="Line 13"/>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6" name="Line 14"/>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7" name="Line 15"/>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8" name="Line 16"/>
          <p:cNvSpPr>
            <a:spLocks noChangeShapeType="1"/>
          </p:cNvSpPr>
          <p:nvPr/>
        </p:nvSpPr>
        <p:spPr bwMode="auto">
          <a:xfrm flipV="1">
            <a:off x="6324600" y="38862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28689" name="Picture 17"/>
          <p:cNvPicPr>
            <a:picLocks noChangeArrowheads="1"/>
          </p:cNvPicPr>
          <p:nvPr/>
        </p:nvPicPr>
        <p:blipFill>
          <a:blip r:embed="rId4"/>
          <a:srcRect/>
          <a:stretch>
            <a:fillRect/>
          </a:stretch>
        </p:blipFill>
        <p:spPr bwMode="auto">
          <a:xfrm>
            <a:off x="3124200" y="3276600"/>
            <a:ext cx="534988" cy="355600"/>
          </a:xfrm>
          <a:prstGeom prst="rect">
            <a:avLst/>
          </a:prstGeom>
          <a:noFill/>
          <a:ln w="9525">
            <a:noFill/>
            <a:miter lim="800000"/>
            <a:headEnd/>
            <a:tailEnd/>
          </a:ln>
          <a:effectLst/>
        </p:spPr>
      </p:pic>
      <p:pic>
        <p:nvPicPr>
          <p:cNvPr id="28690" name="Picture 18"/>
          <p:cNvPicPr>
            <a:picLocks noChangeArrowheads="1"/>
          </p:cNvPicPr>
          <p:nvPr/>
        </p:nvPicPr>
        <p:blipFill>
          <a:blip r:embed="rId4"/>
          <a:srcRect/>
          <a:stretch>
            <a:fillRect/>
          </a:stretch>
        </p:blipFill>
        <p:spPr bwMode="auto">
          <a:xfrm>
            <a:off x="3962400" y="4114800"/>
            <a:ext cx="534988" cy="355600"/>
          </a:xfrm>
          <a:prstGeom prst="rect">
            <a:avLst/>
          </a:prstGeom>
          <a:noFill/>
          <a:ln w="9525">
            <a:noFill/>
            <a:miter lim="800000"/>
            <a:headEnd/>
            <a:tailEnd/>
          </a:ln>
          <a:effectLst/>
        </p:spPr>
      </p:pic>
      <p:pic>
        <p:nvPicPr>
          <p:cNvPr id="28691" name="Picture 19"/>
          <p:cNvPicPr>
            <a:picLocks noChangeArrowheads="1"/>
          </p:cNvPicPr>
          <p:nvPr/>
        </p:nvPicPr>
        <p:blipFill>
          <a:blip r:embed="rId4"/>
          <a:srcRect/>
          <a:stretch>
            <a:fillRect/>
          </a:stretch>
        </p:blipFill>
        <p:spPr bwMode="auto">
          <a:xfrm>
            <a:off x="5715000" y="3810000"/>
            <a:ext cx="534988" cy="355600"/>
          </a:xfrm>
          <a:prstGeom prst="rect">
            <a:avLst/>
          </a:prstGeom>
          <a:noFill/>
          <a:ln w="9525">
            <a:noFill/>
            <a:miter lim="800000"/>
            <a:headEnd/>
            <a:tailEnd/>
          </a:ln>
          <a:effectLst/>
        </p:spPr>
      </p:pic>
      <p:pic>
        <p:nvPicPr>
          <p:cNvPr id="28692" name="Picture 20"/>
          <p:cNvPicPr>
            <a:picLocks noChangeArrowheads="1"/>
          </p:cNvPicPr>
          <p:nvPr/>
        </p:nvPicPr>
        <p:blipFill>
          <a:blip r:embed="rId4"/>
          <a:srcRect/>
          <a:stretch>
            <a:fillRect/>
          </a:stretch>
        </p:blipFill>
        <p:spPr bwMode="auto">
          <a:xfrm>
            <a:off x="5257800" y="4267200"/>
            <a:ext cx="534988" cy="355600"/>
          </a:xfrm>
          <a:prstGeom prst="rect">
            <a:avLst/>
          </a:prstGeom>
          <a:noFill/>
          <a:ln w="9525">
            <a:noFill/>
            <a:miter lim="800000"/>
            <a:headEnd/>
            <a:tailEnd/>
          </a:ln>
          <a:effectLst/>
        </p:spPr>
      </p:pic>
      <p:pic>
        <p:nvPicPr>
          <p:cNvPr id="28693" name="Picture 21"/>
          <p:cNvPicPr>
            <a:picLocks noChangeArrowheads="1"/>
          </p:cNvPicPr>
          <p:nvPr/>
        </p:nvPicPr>
        <p:blipFill>
          <a:blip r:embed="rId4"/>
          <a:srcRect/>
          <a:stretch>
            <a:fillRect/>
          </a:stretch>
        </p:blipFill>
        <p:spPr bwMode="auto">
          <a:xfrm>
            <a:off x="5029200" y="3429000"/>
            <a:ext cx="534988" cy="355600"/>
          </a:xfrm>
          <a:prstGeom prst="rect">
            <a:avLst/>
          </a:prstGeom>
          <a:noFill/>
          <a:ln w="9525">
            <a:noFill/>
            <a:miter lim="800000"/>
            <a:headEnd/>
            <a:tailEnd/>
          </a:ln>
          <a:effectLst/>
        </p:spPr>
      </p:pic>
      <p:pic>
        <p:nvPicPr>
          <p:cNvPr id="28694" name="Picture 22"/>
          <p:cNvPicPr>
            <a:picLocks noChangeArrowheads="1"/>
          </p:cNvPicPr>
          <p:nvPr/>
        </p:nvPicPr>
        <p:blipFill>
          <a:blip r:embed="rId4"/>
          <a:srcRect/>
          <a:stretch>
            <a:fillRect/>
          </a:stretch>
        </p:blipFill>
        <p:spPr bwMode="auto">
          <a:xfrm>
            <a:off x="3886200" y="2743200"/>
            <a:ext cx="534988" cy="355600"/>
          </a:xfrm>
          <a:prstGeom prst="rect">
            <a:avLst/>
          </a:prstGeom>
          <a:noFill/>
          <a:ln w="9525">
            <a:noFill/>
            <a:miter lim="800000"/>
            <a:headEnd/>
            <a:tailEnd/>
          </a:ln>
          <a:effectLst/>
        </p:spPr>
      </p:pic>
      <p:pic>
        <p:nvPicPr>
          <p:cNvPr id="28695" name="Picture 23"/>
          <p:cNvPicPr>
            <a:picLocks noChangeArrowheads="1"/>
          </p:cNvPicPr>
          <p:nvPr/>
        </p:nvPicPr>
        <p:blipFill>
          <a:blip r:embed="rId4"/>
          <a:srcRect/>
          <a:stretch>
            <a:fillRect/>
          </a:stretch>
        </p:blipFill>
        <p:spPr bwMode="auto">
          <a:xfrm>
            <a:off x="4648200" y="2590800"/>
            <a:ext cx="534988" cy="355600"/>
          </a:xfrm>
          <a:prstGeom prst="rect">
            <a:avLst/>
          </a:prstGeom>
          <a:noFill/>
          <a:ln w="9525">
            <a:noFill/>
            <a:miter lim="800000"/>
            <a:headEnd/>
            <a:tailEnd/>
          </a:ln>
          <a:effectLst/>
        </p:spPr>
      </p:pic>
      <p:pic>
        <p:nvPicPr>
          <p:cNvPr id="28696" name="Picture 24"/>
          <p:cNvPicPr>
            <a:picLocks noChangeArrowheads="1"/>
          </p:cNvPicPr>
          <p:nvPr/>
        </p:nvPicPr>
        <p:blipFill>
          <a:blip r:embed="rId4"/>
          <a:srcRect/>
          <a:stretch>
            <a:fillRect/>
          </a:stretch>
        </p:blipFill>
        <p:spPr bwMode="auto">
          <a:xfrm>
            <a:off x="5715000" y="2895600"/>
            <a:ext cx="534988" cy="355600"/>
          </a:xfrm>
          <a:prstGeom prst="rect">
            <a:avLst/>
          </a:prstGeom>
          <a:noFill/>
          <a:ln w="9525">
            <a:noFill/>
            <a:miter lim="800000"/>
            <a:headEnd/>
            <a:tailEnd/>
          </a:ln>
          <a:effectLst/>
        </p:spPr>
      </p:pic>
      <p:pic>
        <p:nvPicPr>
          <p:cNvPr id="28697" name="Picture 25"/>
          <p:cNvPicPr>
            <a:picLocks noChangeArrowheads="1"/>
          </p:cNvPicPr>
          <p:nvPr/>
        </p:nvPicPr>
        <p:blipFill>
          <a:blip r:embed="rId4"/>
          <a:srcRect/>
          <a:stretch>
            <a:fillRect/>
          </a:stretch>
        </p:blipFill>
        <p:spPr bwMode="auto">
          <a:xfrm>
            <a:off x="6324600" y="2286000"/>
            <a:ext cx="534988" cy="355600"/>
          </a:xfrm>
          <a:prstGeom prst="rect">
            <a:avLst/>
          </a:prstGeom>
          <a:noFill/>
          <a:ln w="9525">
            <a:noFill/>
            <a:miter lim="800000"/>
            <a:headEnd/>
            <a:tailEnd/>
          </a:ln>
          <a:effectLst/>
        </p:spPr>
      </p:pic>
      <p:pic>
        <p:nvPicPr>
          <p:cNvPr id="28698" name="Picture 26"/>
          <p:cNvPicPr>
            <a:picLocks noChangeArrowheads="1"/>
          </p:cNvPicPr>
          <p:nvPr/>
        </p:nvPicPr>
        <p:blipFill>
          <a:blip r:embed="rId4"/>
          <a:srcRect/>
          <a:stretch>
            <a:fillRect/>
          </a:stretch>
        </p:blipFill>
        <p:spPr bwMode="auto">
          <a:xfrm>
            <a:off x="3429000" y="2209800"/>
            <a:ext cx="534988" cy="355600"/>
          </a:xfrm>
          <a:prstGeom prst="rect">
            <a:avLst/>
          </a:prstGeom>
          <a:noFill/>
          <a:ln w="9525">
            <a:noFill/>
            <a:miter lim="800000"/>
            <a:headEnd/>
            <a:tailEnd/>
          </a:ln>
          <a:effectLst/>
        </p:spPr>
      </p:pic>
      <p:pic>
        <p:nvPicPr>
          <p:cNvPr id="28699" name="Picture 27"/>
          <p:cNvPicPr>
            <a:picLocks noChangeArrowheads="1"/>
          </p:cNvPicPr>
          <p:nvPr/>
        </p:nvPicPr>
        <p:blipFill>
          <a:blip r:embed="rId4"/>
          <a:srcRect/>
          <a:stretch>
            <a:fillRect/>
          </a:stretch>
        </p:blipFill>
        <p:spPr bwMode="auto">
          <a:xfrm>
            <a:off x="2743200" y="3810000"/>
            <a:ext cx="534988" cy="355600"/>
          </a:xfrm>
          <a:prstGeom prst="rect">
            <a:avLst/>
          </a:prstGeom>
          <a:noFill/>
          <a:ln w="9525">
            <a:noFill/>
            <a:miter lim="800000"/>
            <a:headEnd/>
            <a:tailEnd/>
          </a:ln>
          <a:effectLst/>
        </p:spPr>
      </p:pic>
      <p:pic>
        <p:nvPicPr>
          <p:cNvPr id="28700" name="Picture 28"/>
          <p:cNvPicPr>
            <a:picLocks noChangeArrowheads="1"/>
          </p:cNvPicPr>
          <p:nvPr/>
        </p:nvPicPr>
        <p:blipFill>
          <a:blip r:embed="rId4"/>
          <a:srcRect/>
          <a:stretch>
            <a:fillRect/>
          </a:stretch>
        </p:blipFill>
        <p:spPr bwMode="auto">
          <a:xfrm>
            <a:off x="2286000" y="3124200"/>
            <a:ext cx="534988" cy="355600"/>
          </a:xfrm>
          <a:prstGeom prst="rect">
            <a:avLst/>
          </a:prstGeom>
          <a:noFill/>
          <a:ln w="9525">
            <a:noFill/>
            <a:miter lim="800000"/>
            <a:headEnd/>
            <a:tailEnd/>
          </a:ln>
          <a:effectLst/>
        </p:spPr>
      </p:pic>
      <p:pic>
        <p:nvPicPr>
          <p:cNvPr id="28701" name="Picture 29"/>
          <p:cNvPicPr>
            <a:picLocks noChangeArrowheads="1"/>
          </p:cNvPicPr>
          <p:nvPr/>
        </p:nvPicPr>
        <p:blipFill>
          <a:blip r:embed="rId4"/>
          <a:srcRect/>
          <a:stretch>
            <a:fillRect/>
          </a:stretch>
        </p:blipFill>
        <p:spPr bwMode="auto">
          <a:xfrm>
            <a:off x="2438400" y="2362200"/>
            <a:ext cx="534988" cy="355600"/>
          </a:xfrm>
          <a:prstGeom prst="rect">
            <a:avLst/>
          </a:prstGeom>
          <a:noFill/>
          <a:ln w="9525">
            <a:noFill/>
            <a:miter lim="800000"/>
            <a:headEnd/>
            <a:tailEnd/>
          </a:ln>
          <a:effectLst/>
        </p:spPr>
      </p:pic>
      <p:pic>
        <p:nvPicPr>
          <p:cNvPr id="28702" name="Picture 30"/>
          <p:cNvPicPr>
            <a:picLocks noChangeArrowheads="1"/>
          </p:cNvPicPr>
          <p:nvPr/>
        </p:nvPicPr>
        <p:blipFill>
          <a:blip r:embed="rId4"/>
          <a:srcRect/>
          <a:stretch>
            <a:fillRect/>
          </a:stretch>
        </p:blipFill>
        <p:spPr bwMode="auto">
          <a:xfrm>
            <a:off x="3352800" y="4191000"/>
            <a:ext cx="534988" cy="355600"/>
          </a:xfrm>
          <a:prstGeom prst="rect">
            <a:avLst/>
          </a:prstGeom>
          <a:noFill/>
          <a:ln w="9525">
            <a:noFill/>
            <a:miter lim="800000"/>
            <a:headEnd/>
            <a:tailEnd/>
          </a:ln>
          <a:effectLst/>
        </p:spPr>
      </p:pic>
      <p:pic>
        <p:nvPicPr>
          <p:cNvPr id="28703" name="Picture 31"/>
          <p:cNvPicPr>
            <a:picLocks noChangeArrowheads="1"/>
          </p:cNvPicPr>
          <p:nvPr/>
        </p:nvPicPr>
        <p:blipFill>
          <a:blip r:embed="rId4"/>
          <a:srcRect/>
          <a:stretch>
            <a:fillRect/>
          </a:stretch>
        </p:blipFill>
        <p:spPr bwMode="auto">
          <a:xfrm>
            <a:off x="1828800" y="4800600"/>
            <a:ext cx="534988" cy="355600"/>
          </a:xfrm>
          <a:prstGeom prst="rect">
            <a:avLst/>
          </a:prstGeom>
          <a:noFill/>
          <a:ln w="9525">
            <a:noFill/>
            <a:miter lim="800000"/>
            <a:headEnd/>
            <a:tailEnd/>
          </a:ln>
          <a:effectLst/>
        </p:spPr>
      </p:pic>
      <p:pic>
        <p:nvPicPr>
          <p:cNvPr id="28704" name="Picture 32"/>
          <p:cNvPicPr>
            <a:picLocks noChangeArrowheads="1"/>
          </p:cNvPicPr>
          <p:nvPr/>
        </p:nvPicPr>
        <p:blipFill>
          <a:blip r:embed="rId4"/>
          <a:srcRect/>
          <a:stretch>
            <a:fillRect/>
          </a:stretch>
        </p:blipFill>
        <p:spPr bwMode="auto">
          <a:xfrm>
            <a:off x="2667000" y="5029200"/>
            <a:ext cx="534988" cy="355600"/>
          </a:xfrm>
          <a:prstGeom prst="rect">
            <a:avLst/>
          </a:prstGeom>
          <a:noFill/>
          <a:ln w="9525">
            <a:noFill/>
            <a:miter lim="800000"/>
            <a:headEnd/>
            <a:tailEnd/>
          </a:ln>
          <a:effectLst/>
        </p:spPr>
      </p:pic>
      <p:pic>
        <p:nvPicPr>
          <p:cNvPr id="28705" name="Picture 33" descr="Eve"/>
          <p:cNvPicPr>
            <a:picLocks noChangeAspect="1" noChangeArrowheads="1"/>
          </p:cNvPicPr>
          <p:nvPr/>
        </p:nvPicPr>
        <p:blipFill>
          <a:blip r:embed="rId5"/>
          <a:srcRect/>
          <a:stretch>
            <a:fillRect/>
          </a:stretch>
        </p:blipFill>
        <p:spPr bwMode="auto">
          <a:xfrm>
            <a:off x="6858000" y="3429000"/>
            <a:ext cx="1082675" cy="1295400"/>
          </a:xfrm>
          <a:prstGeom prst="rect">
            <a:avLst/>
          </a:prstGeom>
          <a:noFill/>
          <a:ln w="9525">
            <a:noFill/>
            <a:miter lim="800000"/>
            <a:headEnd/>
            <a:tailEnd/>
          </a:ln>
        </p:spPr>
      </p:pic>
      <p:sp>
        <p:nvSpPr>
          <p:cNvPr id="28706" name="Text Box 34"/>
          <p:cNvSpPr txBox="1">
            <a:spLocks noChangeArrowheads="1"/>
          </p:cNvSpPr>
          <p:nvPr/>
        </p:nvSpPr>
        <p:spPr bwMode="auto">
          <a:xfrm>
            <a:off x="6477000" y="4876800"/>
            <a:ext cx="1455738" cy="82232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lvl1pPr marL="58702" marR="58702"/>
          </a:lstStyle>
          <a:p>
            <a:pPr lvl="0">
              <a:defRPr sz="1800" b="0">
                <a:solidFill>
                  <a:srgbClr val="000000"/>
                </a:solidFill>
                <a:uFillTx/>
              </a:defRPr>
            </a:pPr>
            <a:r>
              <a:rPr sz="3900" dirty="0">
                <a:solidFill>
                  <a:srgbClr val="FF2600"/>
                </a:solidFill>
                <a:uFill>
                  <a:solidFill>
                    <a:srgbClr val="FF2600"/>
                  </a:solidFill>
                </a:uFill>
              </a:rPr>
              <a:t>Authenticity Attack - Fabrication</a:t>
            </a:r>
          </a:p>
        </p:txBody>
      </p:sp>
      <p:sp>
        <p:nvSpPr>
          <p:cNvPr id="144" name="Shape 144"/>
          <p:cNvSpPr>
            <a:spLocks noGrp="1"/>
          </p:cNvSpPr>
          <p:nvPr>
            <p:ph type="body" idx="1"/>
          </p:nvPr>
        </p:nvSpPr>
        <p:spPr>
          <a:prstGeom prst="rect">
            <a:avLst/>
          </a:prstGeom>
        </p:spPr>
        <p:txBody>
          <a:bodyPr/>
          <a:lstStyle/>
          <a:p>
            <a:pPr marL="270113" marR="41273">
              <a:buClr>
                <a:srgbClr val="000000"/>
              </a:buClr>
              <a:buFont typeface="Arial"/>
              <a:defRPr sz="1800">
                <a:uFillTx/>
              </a:defRPr>
            </a:pPr>
            <a:r>
              <a:rPr sz="2700">
                <a:uFill>
                  <a:solidFill/>
                </a:uFill>
              </a:rPr>
              <a:t>Unauthorized assumption of other’s identity</a:t>
            </a:r>
          </a:p>
          <a:p>
            <a:pPr marL="270113" marR="41273">
              <a:buClr>
                <a:srgbClr val="000000"/>
              </a:buClr>
              <a:buFont typeface="Arial"/>
              <a:defRPr sz="1800">
                <a:uFillTx/>
              </a:defRPr>
            </a:pPr>
            <a:r>
              <a:rPr sz="2700">
                <a:uFill>
                  <a:solidFill/>
                </a:uFill>
              </a:rPr>
              <a:t>Generate and distribute objects under this identity</a:t>
            </a:r>
          </a:p>
        </p:txBody>
      </p:sp>
      <p:sp>
        <p:nvSpPr>
          <p:cNvPr id="145" name="Shape 145"/>
          <p:cNvSpPr/>
          <p:nvPr/>
        </p:nvSpPr>
        <p:spPr>
          <a:xfrm>
            <a:off x="1758950" y="404495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6" name="Shape 146"/>
          <p:cNvSpPr/>
          <p:nvPr/>
        </p:nvSpPr>
        <p:spPr>
          <a:xfrm>
            <a:off x="24447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7" name="Shape 147"/>
          <p:cNvSpPr/>
          <p:nvPr/>
        </p:nvSpPr>
        <p:spPr>
          <a:xfrm>
            <a:off x="65595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8" name="Shape 148"/>
          <p:cNvSpPr/>
          <p:nvPr/>
        </p:nvSpPr>
        <p:spPr>
          <a:xfrm>
            <a:off x="2803525" y="4632325"/>
            <a:ext cx="230832"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A</a:t>
            </a:r>
          </a:p>
        </p:txBody>
      </p:sp>
      <p:sp>
        <p:nvSpPr>
          <p:cNvPr id="149" name="Shape 149"/>
          <p:cNvSpPr/>
          <p:nvPr/>
        </p:nvSpPr>
        <p:spPr>
          <a:xfrm>
            <a:off x="6918324" y="4556125"/>
            <a:ext cx="205285"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B</a:t>
            </a:r>
          </a:p>
        </p:txBody>
      </p:sp>
      <p:sp>
        <p:nvSpPr>
          <p:cNvPr id="150" name="Shape 150"/>
          <p:cNvSpPr/>
          <p:nvPr/>
        </p:nvSpPr>
        <p:spPr>
          <a:xfrm>
            <a:off x="4327525" y="5927725"/>
            <a:ext cx="2982516" cy="36933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Masquerader: from A</a:t>
            </a:r>
          </a:p>
        </p:txBody>
      </p:sp>
      <p:sp>
        <p:nvSpPr>
          <p:cNvPr id="151" name="Shape 151"/>
          <p:cNvSpPr/>
          <p:nvPr/>
        </p:nvSpPr>
        <p:spPr>
          <a:xfrm>
            <a:off x="5795367" y="4875609"/>
            <a:ext cx="759023" cy="1588"/>
          </a:xfrm>
          <a:prstGeom prst="line">
            <a:avLst/>
          </a:prstGeom>
          <a:ln w="12700">
            <a:solidFill/>
            <a:round/>
            <a:tailEnd type="triangle"/>
          </a:ln>
        </p:spPr>
        <p:txBody>
          <a:bodyPr lIns="0" tIns="0" rIns="0" bIns="0" anchor="ctr"/>
          <a:lstStyle/>
          <a:p>
            <a:pPr lvl="0"/>
            <a:endParaRPr/>
          </a:p>
        </p:txBody>
      </p:sp>
      <p:sp>
        <p:nvSpPr>
          <p:cNvPr id="152" name="Shape 152"/>
          <p:cNvSpPr/>
          <p:nvPr/>
        </p:nvSpPr>
        <p:spPr>
          <a:xfrm>
            <a:off x="5259387" y="4878387"/>
            <a:ext cx="531821" cy="91082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95"/>
                  <a:pt x="9660" y="35"/>
                  <a:pt x="21600" y="0"/>
                </a:cubicBezTo>
              </a:path>
            </a:pathLst>
          </a:custGeom>
          <a:ln w="12700" cap="rnd">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53" name="Shape 153"/>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183613384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p:txBody>
          <a:bodyPr/>
          <a:lstStyle>
            <a:lvl1pPr marL="58702" marR="58702"/>
          </a:lstStyle>
          <a:p>
            <a:pPr lvl="0"/>
            <a:r>
              <a:rPr lang="en-US" smtClean="0"/>
              <a:t>Integrity Attack - Tampering</a:t>
            </a:r>
            <a:endParaRPr lang="en-US"/>
          </a:p>
        </p:txBody>
      </p:sp>
      <p:sp>
        <p:nvSpPr>
          <p:cNvPr id="130" name="Shape 130"/>
          <p:cNvSpPr>
            <a:spLocks noGrp="1"/>
          </p:cNvSpPr>
          <p:nvPr>
            <p:ph idx="1"/>
          </p:nvPr>
        </p:nvSpPr>
        <p:spPr/>
        <p:txBody>
          <a:bodyPr/>
          <a:lstStyle/>
          <a:p>
            <a:r>
              <a:rPr lang="en-US" smtClean="0"/>
              <a:t>Stop the flow of the message</a:t>
            </a:r>
          </a:p>
          <a:p>
            <a:r>
              <a:rPr lang="en-US" smtClean="0"/>
              <a:t>Delay and optionally modify the message</a:t>
            </a:r>
          </a:p>
          <a:p>
            <a:r>
              <a:rPr lang="en-US" smtClean="0"/>
              <a:t>Release the message again</a:t>
            </a:r>
            <a:endParaRPr lang="en-US" dirty="0"/>
          </a:p>
        </p:txBody>
      </p:sp>
      <p:sp>
        <p:nvSpPr>
          <p:cNvPr id="131" name="Shape 131"/>
          <p:cNvSpPr/>
          <p:nvPr/>
        </p:nvSpPr>
        <p:spPr>
          <a:xfrm>
            <a:off x="1295400" y="358140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2" name="Shape 132"/>
          <p:cNvSpPr/>
          <p:nvPr/>
        </p:nvSpPr>
        <p:spPr>
          <a:xfrm>
            <a:off x="1981200" y="381000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3" name="Shape 133"/>
          <p:cNvSpPr/>
          <p:nvPr/>
        </p:nvSpPr>
        <p:spPr>
          <a:xfrm>
            <a:off x="6096000" y="381000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4" name="Shape 134"/>
          <p:cNvSpPr/>
          <p:nvPr/>
        </p:nvSpPr>
        <p:spPr>
          <a:xfrm>
            <a:off x="3045817" y="4412059"/>
            <a:ext cx="759023" cy="1588"/>
          </a:xfrm>
          <a:prstGeom prst="line">
            <a:avLst/>
          </a:prstGeom>
          <a:ln w="12700">
            <a:solidFill/>
            <a:round/>
          </a:ln>
        </p:spPr>
        <p:txBody>
          <a:bodyPr lIns="0" tIns="0" rIns="0" bIns="0" anchor="ctr"/>
          <a:lstStyle/>
          <a:p>
            <a:pPr lvl="0"/>
            <a:endParaRPr/>
          </a:p>
        </p:txBody>
      </p:sp>
      <p:sp>
        <p:nvSpPr>
          <p:cNvPr id="135" name="Shape 135"/>
          <p:cNvSpPr/>
          <p:nvPr/>
        </p:nvSpPr>
        <p:spPr>
          <a:xfrm>
            <a:off x="2127250" y="4108450"/>
            <a:ext cx="679323"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A</a:t>
            </a:r>
            <a:r>
              <a:rPr lang="en-US" sz="2400" dirty="0" smtClean="0"/>
              <a:t>lice</a:t>
            </a:r>
            <a:endParaRPr sz="2400" dirty="0"/>
          </a:p>
        </p:txBody>
      </p:sp>
      <p:sp>
        <p:nvSpPr>
          <p:cNvPr id="136" name="Shape 136"/>
          <p:cNvSpPr/>
          <p:nvPr/>
        </p:nvSpPr>
        <p:spPr>
          <a:xfrm>
            <a:off x="6318250" y="4120118"/>
            <a:ext cx="51306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B</a:t>
            </a:r>
            <a:r>
              <a:rPr lang="en-US" sz="2400" dirty="0" smtClean="0"/>
              <a:t>ob</a:t>
            </a:r>
            <a:endParaRPr sz="2400" dirty="0"/>
          </a:p>
        </p:txBody>
      </p:sp>
      <p:sp>
        <p:nvSpPr>
          <p:cNvPr id="137" name="Shape 137"/>
          <p:cNvSpPr/>
          <p:nvPr/>
        </p:nvSpPr>
        <p:spPr>
          <a:xfrm>
            <a:off x="3653036" y="4414817"/>
            <a:ext cx="763588" cy="991196"/>
          </a:xfrm>
          <a:custGeom>
            <a:avLst/>
            <a:gdLst/>
            <a:ahLst/>
            <a:cxnLst>
              <a:cxn ang="0">
                <a:pos x="wd2" y="hd2"/>
              </a:cxn>
              <a:cxn ang="5400000">
                <a:pos x="wd2" y="hd2"/>
              </a:cxn>
              <a:cxn ang="10800000">
                <a:pos x="wd2" y="hd2"/>
              </a:cxn>
              <a:cxn ang="16200000">
                <a:pos x="wd2" y="hd2"/>
              </a:cxn>
            </a:cxnLst>
            <a:rect l="0" t="0" r="r" b="b"/>
            <a:pathLst>
              <a:path w="21600" h="21599" extrusionOk="0">
                <a:moveTo>
                  <a:pt x="0" y="0"/>
                </a:moveTo>
                <a:cubicBezTo>
                  <a:pt x="15" y="0"/>
                  <a:pt x="30" y="-1"/>
                  <a:pt x="45" y="0"/>
                </a:cubicBezTo>
                <a:cubicBezTo>
                  <a:pt x="11949" y="0"/>
                  <a:pt x="21600" y="9670"/>
                  <a:pt x="21600" y="21599"/>
                </a:cubicBezTo>
              </a:path>
            </a:pathLst>
          </a:custGeom>
          <a:ln w="12700" cap="rnd">
            <a:solidFill/>
            <a:round/>
            <a:tailEnd type="triangle"/>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8" name="Shape 138"/>
          <p:cNvSpPr/>
          <p:nvPr/>
        </p:nvSpPr>
        <p:spPr>
          <a:xfrm>
            <a:off x="3863975" y="5464175"/>
            <a:ext cx="137217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Perpetrator</a:t>
            </a:r>
          </a:p>
        </p:txBody>
      </p:sp>
      <p:sp>
        <p:nvSpPr>
          <p:cNvPr id="139" name="Shape 139"/>
          <p:cNvSpPr/>
          <p:nvPr/>
        </p:nvSpPr>
        <p:spPr>
          <a:xfrm>
            <a:off x="5331817" y="4412059"/>
            <a:ext cx="759023" cy="1588"/>
          </a:xfrm>
          <a:prstGeom prst="line">
            <a:avLst/>
          </a:prstGeom>
          <a:ln w="12700">
            <a:solidFill/>
            <a:round/>
            <a:tailEnd type="triangle"/>
          </a:ln>
        </p:spPr>
        <p:txBody>
          <a:bodyPr lIns="0" tIns="0" rIns="0" bIns="0" anchor="ctr"/>
          <a:lstStyle/>
          <a:p>
            <a:pPr lvl="0"/>
            <a:endParaRPr/>
          </a:p>
        </p:txBody>
      </p:sp>
      <p:sp>
        <p:nvSpPr>
          <p:cNvPr id="140" name="Shape 140"/>
          <p:cNvSpPr/>
          <p:nvPr/>
        </p:nvSpPr>
        <p:spPr>
          <a:xfrm>
            <a:off x="4795837" y="4414837"/>
            <a:ext cx="531821" cy="91082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95"/>
                  <a:pt x="9660" y="35"/>
                  <a:pt x="21600" y="0"/>
                </a:cubicBezTo>
              </a:path>
            </a:pathLst>
          </a:custGeom>
          <a:ln w="12700" cap="rnd">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1" name="Shape 141"/>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2788257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p:txBody>
          <a:bodyPr/>
          <a:lstStyle>
            <a:lvl1pPr marL="58702" marR="58702"/>
          </a:lstStyle>
          <a:p>
            <a:pPr lvl="0"/>
            <a:r>
              <a:rPr lang="en-US" smtClean="0"/>
              <a:t>Attack on Availability</a:t>
            </a:r>
            <a:endParaRPr lang="en-US"/>
          </a:p>
        </p:txBody>
      </p:sp>
      <p:sp>
        <p:nvSpPr>
          <p:cNvPr id="156" name="Shape 156"/>
          <p:cNvSpPr>
            <a:spLocks noGrp="1"/>
          </p:cNvSpPr>
          <p:nvPr>
            <p:ph idx="1"/>
          </p:nvPr>
        </p:nvSpPr>
        <p:spPr/>
        <p:txBody>
          <a:bodyPr>
            <a:normAutofit/>
          </a:bodyPr>
          <a:lstStyle/>
          <a:p>
            <a:r>
              <a:rPr lang="en-US" dirty="0" smtClean="0"/>
              <a:t>Destroy hardware (cutting fiber) or software</a:t>
            </a:r>
          </a:p>
          <a:p>
            <a:r>
              <a:rPr lang="en-US" dirty="0" smtClean="0"/>
              <a:t>Modify software in a subtle way </a:t>
            </a:r>
          </a:p>
          <a:p>
            <a:r>
              <a:rPr lang="en-US" dirty="0" smtClean="0"/>
              <a:t>Corrupt packets in transit</a:t>
            </a:r>
          </a:p>
          <a:p>
            <a:endParaRPr lang="en-US" dirty="0" smtClean="0"/>
          </a:p>
          <a:p>
            <a:endParaRPr lang="en-US" dirty="0" smtClean="0"/>
          </a:p>
          <a:p>
            <a:endParaRPr lang="en-US" dirty="0" smtClean="0"/>
          </a:p>
          <a:p>
            <a:endParaRPr lang="en-US" dirty="0" smtClean="0"/>
          </a:p>
          <a:p>
            <a:endParaRPr lang="en-US" dirty="0" smtClean="0"/>
          </a:p>
          <a:p>
            <a:r>
              <a:rPr lang="en-US" dirty="0" smtClean="0"/>
              <a:t>Blatant denial of service (</a:t>
            </a:r>
            <a:r>
              <a:rPr lang="en-US" dirty="0" err="1" smtClean="0"/>
              <a:t>DoS</a:t>
            </a:r>
            <a:r>
              <a:rPr lang="en-US" dirty="0" smtClean="0"/>
              <a:t>):</a:t>
            </a:r>
          </a:p>
          <a:p>
            <a:pPr lvl="1"/>
            <a:r>
              <a:rPr lang="en-US" dirty="0" smtClean="0"/>
              <a:t>Crashing the server</a:t>
            </a:r>
          </a:p>
          <a:p>
            <a:pPr lvl="1"/>
            <a:r>
              <a:rPr lang="en-US" dirty="0" smtClean="0"/>
              <a:t>Overwhelm the server (use up its resource)</a:t>
            </a:r>
            <a:endParaRPr lang="en-US" dirty="0"/>
          </a:p>
        </p:txBody>
      </p:sp>
      <p:grpSp>
        <p:nvGrpSpPr>
          <p:cNvPr id="164" name="Group 164"/>
          <p:cNvGrpSpPr/>
          <p:nvPr/>
        </p:nvGrpSpPr>
        <p:grpSpPr>
          <a:xfrm>
            <a:off x="1223377" y="3063478"/>
            <a:ext cx="6536531" cy="1660922"/>
            <a:chOff x="0" y="0"/>
            <a:chExt cx="9296400" cy="2362200"/>
          </a:xfrm>
        </p:grpSpPr>
        <p:sp>
          <p:nvSpPr>
            <p:cNvPr id="157" name="Shape 157"/>
            <p:cNvSpPr/>
            <p:nvPr/>
          </p:nvSpPr>
          <p:spPr>
            <a:xfrm>
              <a:off x="0" y="0"/>
              <a:ext cx="9296400" cy="2362200"/>
            </a:xfrm>
            <a:prstGeom prst="rect">
              <a:avLst/>
            </a:prstGeom>
            <a:solidFill>
              <a:srgbClr val="FFFFFF"/>
            </a:solidFill>
            <a:ln w="12700" cap="flat">
              <a:solidFill>
                <a:srgbClr val="000000"/>
              </a:solidFill>
              <a:prstDash val="solid"/>
              <a:miter lim="400000"/>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58" name="Shape 158"/>
            <p:cNvSpPr/>
            <p:nvPr/>
          </p:nvSpPr>
          <p:spPr>
            <a:xfrm>
              <a:off x="977900" y="317500"/>
              <a:ext cx="1498600" cy="14986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59" name="Shape 159"/>
            <p:cNvSpPr/>
            <p:nvPr/>
          </p:nvSpPr>
          <p:spPr>
            <a:xfrm>
              <a:off x="6832600" y="317500"/>
              <a:ext cx="1498600" cy="14986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60" name="Shape 160"/>
            <p:cNvSpPr/>
            <p:nvPr/>
          </p:nvSpPr>
          <p:spPr>
            <a:xfrm>
              <a:off x="2485249" y="1177431"/>
              <a:ext cx="1841501" cy="2259"/>
            </a:xfrm>
            <a:prstGeom prst="line">
              <a:avLst/>
            </a:prstGeom>
            <a:noFill/>
            <a:ln w="12700" cap="flat">
              <a:solidFill>
                <a:srgbClr val="000000"/>
              </a:solidFill>
              <a:prstDash val="solid"/>
              <a:round/>
              <a:tailEnd type="triangle" w="med" len="med"/>
            </a:ln>
            <a:effectLst/>
          </p:spPr>
          <p:txBody>
            <a:bodyPr wrap="square" lIns="0" tIns="0" rIns="0" bIns="0" numCol="1" anchor="ctr">
              <a:noAutofit/>
            </a:bodyPr>
            <a:lstStyle/>
            <a:p>
              <a:pPr lvl="0"/>
              <a:endParaRPr/>
            </a:p>
          </p:txBody>
        </p:sp>
        <p:sp>
          <p:nvSpPr>
            <p:cNvPr id="161" name="Shape 161"/>
            <p:cNvSpPr/>
            <p:nvPr/>
          </p:nvSpPr>
          <p:spPr>
            <a:xfrm>
              <a:off x="1186166" y="829733"/>
              <a:ext cx="966148" cy="52527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A</a:t>
              </a:r>
              <a:r>
                <a:rPr lang="en-US" sz="2400" dirty="0" smtClean="0"/>
                <a:t>lice</a:t>
              </a:r>
              <a:endParaRPr sz="2400" dirty="0"/>
            </a:p>
          </p:txBody>
        </p:sp>
        <p:sp>
          <p:nvSpPr>
            <p:cNvPr id="162" name="Shape 162"/>
            <p:cNvSpPr/>
            <p:nvPr/>
          </p:nvSpPr>
          <p:spPr>
            <a:xfrm>
              <a:off x="7284000" y="791179"/>
              <a:ext cx="729687" cy="52527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B</a:t>
              </a:r>
              <a:r>
                <a:rPr lang="en-US" sz="2400" dirty="0" smtClean="0"/>
                <a:t>ob</a:t>
              </a:r>
              <a:endParaRPr sz="2400" dirty="0"/>
            </a:p>
          </p:txBody>
        </p:sp>
        <p:sp>
          <p:nvSpPr>
            <p:cNvPr id="163" name="Shape 163"/>
            <p:cNvSpPr/>
            <p:nvPr/>
          </p:nvSpPr>
          <p:spPr>
            <a:xfrm>
              <a:off x="4327595" y="743937"/>
              <a:ext cx="2259" cy="863601"/>
            </a:xfrm>
            <a:prstGeom prst="line">
              <a:avLst/>
            </a:prstGeom>
            <a:noFill/>
            <a:ln w="12700" cap="flat">
              <a:solidFill>
                <a:srgbClr val="000000"/>
              </a:solidFill>
              <a:prstDash val="solid"/>
              <a:round/>
            </a:ln>
            <a:effectLst/>
          </p:spPr>
          <p:txBody>
            <a:bodyPr wrap="square" lIns="0" tIns="0" rIns="0" bIns="0" numCol="1" anchor="ctr">
              <a:noAutofit/>
            </a:bodyPr>
            <a:lstStyle/>
            <a:p>
              <a:pPr lvl="0"/>
              <a:endParaRPr/>
            </a:p>
          </p:txBody>
        </p:sp>
      </p:grpSp>
      <p:sp>
        <p:nvSpPr>
          <p:cNvPr id="165" name="Shape 165"/>
          <p:cNvSpPr/>
          <p:nvPr/>
        </p:nvSpPr>
        <p:spPr>
          <a:xfrm>
            <a:off x="6324600" y="6567101"/>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37809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p:txBody>
          <a:bodyPr/>
          <a:lstStyle/>
          <a:p>
            <a:pPr lvl="0"/>
            <a:r>
              <a:rPr lang="en-US" smtClean="0"/>
              <a:t>Example:  Web access</a:t>
            </a:r>
            <a:endParaRPr lang="en-US"/>
          </a:p>
        </p:txBody>
      </p:sp>
      <p:sp>
        <p:nvSpPr>
          <p:cNvPr id="188" name="Shape 188"/>
          <p:cNvSpPr>
            <a:spLocks noGrp="1"/>
          </p:cNvSpPr>
          <p:nvPr>
            <p:ph idx="1"/>
          </p:nvPr>
        </p:nvSpPr>
        <p:spPr/>
        <p:txBody>
          <a:bodyPr/>
          <a:lstStyle/>
          <a:p>
            <a:pPr lvl="0"/>
            <a:r>
              <a:rPr lang="en-US" dirty="0" smtClean="0"/>
              <a:t>Alice wants to connect to her bank to transfer some money...</a:t>
            </a:r>
          </a:p>
          <a:p>
            <a:pPr lvl="0"/>
            <a:r>
              <a:rPr lang="en-US" dirty="0" smtClean="0"/>
              <a:t>Alice wants to know ...</a:t>
            </a:r>
          </a:p>
          <a:p>
            <a:pPr lvl="1"/>
            <a:r>
              <a:rPr lang="en-US" dirty="0" smtClean="0"/>
              <a:t>that she’s really connected to her bank.</a:t>
            </a:r>
          </a:p>
          <a:p>
            <a:pPr lvl="1"/>
            <a:r>
              <a:rPr lang="en-US" dirty="0" smtClean="0"/>
              <a:t>That nobody can observe her financial data</a:t>
            </a:r>
          </a:p>
          <a:p>
            <a:pPr lvl="1"/>
            <a:r>
              <a:rPr lang="en-US" dirty="0" smtClean="0"/>
              <a:t>That nobody can modify her request</a:t>
            </a:r>
          </a:p>
          <a:p>
            <a:pPr lvl="1"/>
            <a:r>
              <a:rPr lang="en-US" dirty="0" smtClean="0"/>
              <a:t>That nobody can steal her money!</a:t>
            </a:r>
          </a:p>
          <a:p>
            <a:pPr lvl="0"/>
            <a:r>
              <a:rPr lang="en-US" dirty="0" smtClean="0"/>
              <a:t>The bank wants to know ...</a:t>
            </a:r>
          </a:p>
          <a:p>
            <a:pPr lvl="1"/>
            <a:r>
              <a:rPr lang="en-US" dirty="0" smtClean="0"/>
              <a:t>That Alice is really Alice (or is authorized to act for Alice)</a:t>
            </a:r>
          </a:p>
          <a:p>
            <a:pPr lvl="1"/>
            <a:r>
              <a:rPr lang="en-US" dirty="0" smtClean="0"/>
              <a:t>The same privacy things that Alice wants so they don’t get sued or fined by the government.</a:t>
            </a:r>
            <a:endParaRPr lang="en-US" dirty="0"/>
          </a:p>
        </p:txBody>
      </p:sp>
      <p:sp>
        <p:nvSpPr>
          <p:cNvPr id="189" name="Shape 189"/>
          <p:cNvSpPr>
            <a:spLocks noGrp="1"/>
          </p:cNvSpPr>
          <p:nvPr>
            <p:ph type="sldNum" sz="quarter" idx="12"/>
          </p:nvPr>
        </p:nvSpPr>
        <p:spPr/>
        <p:txBody>
          <a:bodyPr/>
          <a:lstStyle/>
          <a:p>
            <a:pPr lvl="0"/>
            <a:fld id="{86CB4B4D-7CA3-9044-876B-883B54F8677D}" type="slidenum">
              <a:rPr lang="en-US" smtClean="0"/>
              <a:pPr lvl="0"/>
              <a:t>16</a:t>
            </a:fld>
            <a:endParaRPr lang="en-US"/>
          </a:p>
        </p:txBody>
      </p:sp>
      <p:sp>
        <p:nvSpPr>
          <p:cNvPr id="190" name="Shape 190"/>
          <p:cNvSpPr/>
          <p:nvPr/>
        </p:nvSpPr>
        <p:spPr>
          <a:xfrm>
            <a:off x="6858000" y="2743200"/>
            <a:ext cx="1677029"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Authentication</a:t>
            </a:r>
          </a:p>
        </p:txBody>
      </p:sp>
      <p:sp>
        <p:nvSpPr>
          <p:cNvPr id="191" name="Shape 191"/>
          <p:cNvSpPr/>
          <p:nvPr/>
        </p:nvSpPr>
        <p:spPr>
          <a:xfrm>
            <a:off x="7239000" y="3200400"/>
            <a:ext cx="1665307"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Confidentiality</a:t>
            </a:r>
          </a:p>
        </p:txBody>
      </p:sp>
      <p:sp>
        <p:nvSpPr>
          <p:cNvPr id="192" name="Shape 192"/>
          <p:cNvSpPr/>
          <p:nvPr/>
        </p:nvSpPr>
        <p:spPr>
          <a:xfrm>
            <a:off x="6172200" y="3810000"/>
            <a:ext cx="873061"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(A mix)</a:t>
            </a:r>
          </a:p>
        </p:txBody>
      </p:sp>
      <p:sp>
        <p:nvSpPr>
          <p:cNvPr id="193" name="Shape 193"/>
          <p:cNvSpPr/>
          <p:nvPr/>
        </p:nvSpPr>
        <p:spPr>
          <a:xfrm>
            <a:off x="6400800" y="3505200"/>
            <a:ext cx="1003805"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Integrity</a:t>
            </a:r>
          </a:p>
        </p:txBody>
      </p:sp>
    </p:spTree>
    <p:extLst>
      <p:ext uri="{BB962C8B-B14F-4D97-AF65-F5344CB8AC3E}">
        <p14:creationId xmlns:p14="http://schemas.microsoft.com/office/powerpoint/2010/main" val="3969678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Cryptography As a Tool</a:t>
            </a:r>
          </a:p>
        </p:txBody>
      </p:sp>
      <p:sp>
        <p:nvSpPr>
          <p:cNvPr id="33795" name="Rectangle 3"/>
          <p:cNvSpPr>
            <a:spLocks noGrp="1" noChangeArrowheads="1"/>
          </p:cNvSpPr>
          <p:nvPr>
            <p:ph type="body" idx="1"/>
          </p:nvPr>
        </p:nvSpPr>
        <p:spPr/>
        <p:txBody>
          <a:bodyPr/>
          <a:lstStyle/>
          <a:p>
            <a:r>
              <a:rPr lang="en-US"/>
              <a:t>Using cryptography securely is not simple</a:t>
            </a:r>
          </a:p>
          <a:p>
            <a:r>
              <a:rPr lang="en-US"/>
              <a:t>Designing cryptographic schemes correctly is near impossible.  </a:t>
            </a:r>
          </a:p>
          <a:p>
            <a:endParaRPr lang="en-US"/>
          </a:p>
          <a:p>
            <a:pPr>
              <a:buFont typeface="Wingdings" charset="2"/>
              <a:buNone/>
            </a:pPr>
            <a:r>
              <a:rPr lang="en-US"/>
              <a:t>	Today we want to give you an idea of what can be done with cryptography.</a:t>
            </a:r>
          </a:p>
          <a:p>
            <a:pPr>
              <a:buFont typeface="Wingdings" charset="2"/>
              <a:buNone/>
            </a:pPr>
            <a:r>
              <a:rPr lang="en-US"/>
              <a:t>	Take a security course if you think you may use it in the future (e.g. 18-487)</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DE" smtClean="0"/>
              <a:t>Well...</a:t>
            </a:r>
            <a:endParaRPr lang="en-US" dirty="0"/>
          </a:p>
        </p:txBody>
      </p:sp>
      <p:sp>
        <p:nvSpPr>
          <p:cNvPr id="5" name="Content Placeholder 4"/>
          <p:cNvSpPr>
            <a:spLocks noGrp="1"/>
          </p:cNvSpPr>
          <p:nvPr>
            <p:ph idx="1"/>
          </p:nvPr>
        </p:nvSpPr>
        <p:spPr/>
        <p:txBody>
          <a:bodyPr/>
          <a:lstStyle/>
          <a:p>
            <a:pPr lvl="0"/>
            <a:r>
              <a:rPr lang="en-US" dirty="0" smtClean="0"/>
              <a:t>What tools do we have at hand?</a:t>
            </a:r>
          </a:p>
          <a:p>
            <a:pPr lvl="0"/>
            <a:endParaRPr lang="en-US" dirty="0" smtClean="0"/>
          </a:p>
          <a:p>
            <a:r>
              <a:rPr lang="en-US" dirty="0" smtClean="0"/>
              <a:t>Hashing </a:t>
            </a:r>
          </a:p>
          <a:p>
            <a:pPr lvl="1"/>
            <a:r>
              <a:rPr lang="en-US" dirty="0" smtClean="0"/>
              <a:t>e.g., SHA-1</a:t>
            </a:r>
          </a:p>
          <a:p>
            <a:pPr lvl="1"/>
            <a:endParaRPr lang="en-US" dirty="0" smtClean="0"/>
          </a:p>
          <a:p>
            <a:r>
              <a:rPr lang="en-US" dirty="0" smtClean="0"/>
              <a:t>Secret-key cryptography, aka symmetric key.</a:t>
            </a:r>
          </a:p>
          <a:p>
            <a:pPr lvl="1"/>
            <a:r>
              <a:rPr lang="en-US" dirty="0" smtClean="0"/>
              <a:t>e.g., AES</a:t>
            </a:r>
          </a:p>
          <a:p>
            <a:pPr lvl="1"/>
            <a:endParaRPr lang="en-US" dirty="0" smtClean="0"/>
          </a:p>
          <a:p>
            <a:r>
              <a:rPr lang="en-US" dirty="0" smtClean="0"/>
              <a:t>Public-key cryptography</a:t>
            </a:r>
          </a:p>
          <a:p>
            <a:pPr lvl="1"/>
            <a:r>
              <a:rPr lang="en-US" dirty="0" smtClean="0"/>
              <a:t>e.g., RSA</a:t>
            </a:r>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5551713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Establishing secure channels (Crypto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p:nvPr>
        </p:nvSpPr>
        <p:spPr/>
        <p:txBody>
          <a:bodyPr/>
          <a:lstStyle/>
          <a:p>
            <a:pPr lvl="0"/>
            <a:r>
              <a:rPr lang="en-US" smtClean="0"/>
              <a:t>Secret Key Cryptography</a:t>
            </a:r>
            <a:endParaRPr lang="en-US"/>
          </a:p>
        </p:txBody>
      </p:sp>
      <p:sp>
        <p:nvSpPr>
          <p:cNvPr id="225" name="Shape 225"/>
          <p:cNvSpPr>
            <a:spLocks noGrp="1"/>
          </p:cNvSpPr>
          <p:nvPr>
            <p:ph type="body" idx="1"/>
          </p:nvPr>
        </p:nvSpPr>
        <p:spPr/>
        <p:txBody>
          <a:bodyPr/>
          <a:lstStyle/>
          <a:p>
            <a:pPr lvl="0"/>
            <a:r>
              <a:rPr lang="en-US" smtClean="0"/>
              <a:t>Given a key k and a message m</a:t>
            </a:r>
          </a:p>
          <a:p>
            <a:pPr lvl="1"/>
            <a:r>
              <a:rPr lang="en-US" smtClean="0"/>
              <a:t>Two functions:  Encryption (E), decryption (D)</a:t>
            </a:r>
          </a:p>
          <a:p>
            <a:pPr lvl="1"/>
            <a:r>
              <a:rPr lang="en-US" smtClean="0"/>
              <a:t>ciphertext c = E(k, m)</a:t>
            </a:r>
          </a:p>
          <a:p>
            <a:pPr lvl="1"/>
            <a:r>
              <a:rPr lang="en-US" smtClean="0"/>
              <a:t>plaintext m = D(k, c)</a:t>
            </a:r>
          </a:p>
          <a:p>
            <a:pPr lvl="1"/>
            <a:r>
              <a:rPr lang="en-US" smtClean="0"/>
              <a:t>Both use the same key k.</a:t>
            </a:r>
            <a:endParaRPr lang="en-US"/>
          </a:p>
        </p:txBody>
      </p:sp>
      <p:sp>
        <p:nvSpPr>
          <p:cNvPr id="239" name="Shape 239"/>
          <p:cNvSpPr>
            <a:spLocks noGrp="1"/>
          </p:cNvSpPr>
          <p:nvPr>
            <p:ph type="sldNum" sz="quarter" idx="2"/>
          </p:nvPr>
        </p:nvSpPr>
        <p:spPr/>
        <p:txBody>
          <a:bodyPr/>
          <a:lstStyle/>
          <a:p>
            <a:pPr lvl="0"/>
            <a:fld id="{86CB4B4D-7CA3-9044-876B-883B54F8677D}" type="slidenum">
              <a:rPr lang="en-US" smtClean="0"/>
              <a:pPr lvl="0"/>
              <a:t>20</a:t>
            </a:fld>
            <a:endParaRPr lang="en-US"/>
          </a:p>
        </p:txBody>
      </p:sp>
      <p:pic>
        <p:nvPicPr>
          <p:cNvPr id="226" name="Alice.png"/>
          <p:cNvPicPr/>
          <p:nvPr/>
        </p:nvPicPr>
        <p:blipFill>
          <a:blip r:embed="rId2">
            <a:extLst/>
          </a:blip>
          <a:stretch>
            <a:fillRect/>
          </a:stretch>
        </p:blipFill>
        <p:spPr>
          <a:xfrm>
            <a:off x="1803797" y="3810000"/>
            <a:ext cx="696516" cy="862013"/>
          </a:xfrm>
          <a:prstGeom prst="rect">
            <a:avLst/>
          </a:prstGeom>
          <a:ln w="12700">
            <a:miter lim="400000"/>
          </a:ln>
        </p:spPr>
      </p:pic>
      <p:sp>
        <p:nvSpPr>
          <p:cNvPr id="227" name="Shape 227"/>
          <p:cNvSpPr/>
          <p:nvPr/>
        </p:nvSpPr>
        <p:spPr>
          <a:xfrm>
            <a:off x="5497309" y="4814589"/>
            <a:ext cx="1345020"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Bob.com</a:t>
            </a:r>
          </a:p>
        </p:txBody>
      </p:sp>
      <p:sp>
        <p:nvSpPr>
          <p:cNvPr id="228" name="Shape 228"/>
          <p:cNvSpPr/>
          <p:nvPr/>
        </p:nvSpPr>
        <p:spPr>
          <a:xfrm>
            <a:off x="1869332" y="4796730"/>
            <a:ext cx="723004"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Alice</a:t>
            </a:r>
          </a:p>
        </p:txBody>
      </p:sp>
      <p:pic>
        <p:nvPicPr>
          <p:cNvPr id="229" name="Bob.png"/>
          <p:cNvPicPr/>
          <p:nvPr/>
        </p:nvPicPr>
        <p:blipFill>
          <a:blip r:embed="rId3">
            <a:extLst/>
          </a:blip>
          <a:stretch>
            <a:fillRect/>
          </a:stretch>
        </p:blipFill>
        <p:spPr>
          <a:xfrm>
            <a:off x="5723930" y="3827859"/>
            <a:ext cx="812602" cy="830263"/>
          </a:xfrm>
          <a:prstGeom prst="rect">
            <a:avLst/>
          </a:prstGeom>
          <a:ln w="12700">
            <a:miter lim="400000"/>
          </a:ln>
        </p:spPr>
      </p:pic>
      <p:sp>
        <p:nvSpPr>
          <p:cNvPr id="230" name="Shape 230"/>
          <p:cNvSpPr/>
          <p:nvPr/>
        </p:nvSpPr>
        <p:spPr>
          <a:xfrm>
            <a:off x="2997423" y="4260949"/>
            <a:ext cx="146734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buClr>
                <a:srgbClr val="000000"/>
              </a:buClr>
              <a:buFont typeface="Arial"/>
              <a:defRPr sz="3400">
                <a:uFill>
                  <a:solidFill/>
                </a:uFill>
                <a:latin typeface="+mn-lt"/>
                <a:ea typeface="+mn-ea"/>
                <a:cs typeface="+mn-cs"/>
                <a:sym typeface="Arial"/>
              </a:defRPr>
            </a:lvl1pPr>
          </a:lstStyle>
          <a:p>
            <a:pPr lvl="0">
              <a:defRPr sz="1800">
                <a:uFillTx/>
              </a:defRPr>
            </a:pPr>
            <a:r>
              <a:rPr sz="2400"/>
              <a:t>Hello,Bob</a:t>
            </a:r>
          </a:p>
        </p:txBody>
      </p:sp>
      <p:grpSp>
        <p:nvGrpSpPr>
          <p:cNvPr id="235" name="Group 235"/>
          <p:cNvGrpSpPr/>
          <p:nvPr/>
        </p:nvGrpSpPr>
        <p:grpSpPr>
          <a:xfrm rot="5400000">
            <a:off x="4005828" y="3270846"/>
            <a:ext cx="400110" cy="2518172"/>
            <a:chOff x="-9919" y="0"/>
            <a:chExt cx="569045" cy="3581400"/>
          </a:xfrm>
        </p:grpSpPr>
        <p:sp>
          <p:nvSpPr>
            <p:cNvPr id="231" name="Shape 231"/>
            <p:cNvSpPr/>
            <p:nvPr/>
          </p:nvSpPr>
          <p:spPr>
            <a:xfrm>
              <a:off x="0" y="0"/>
              <a:ext cx="546100" cy="358140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376"/>
                    <a:pt x="0" y="840"/>
                  </a:cubicBezTo>
                  <a:lnTo>
                    <a:pt x="0" y="20760"/>
                  </a:lnTo>
                  <a:cubicBezTo>
                    <a:pt x="0" y="21224"/>
                    <a:pt x="4835" y="21600"/>
                    <a:pt x="10800" y="21600"/>
                  </a:cubicBezTo>
                  <a:cubicBezTo>
                    <a:pt x="16765" y="21600"/>
                    <a:pt x="21600" y="21224"/>
                    <a:pt x="21600" y="20760"/>
                  </a:cubicBezTo>
                  <a:lnTo>
                    <a:pt x="21600" y="840"/>
                  </a:lnTo>
                  <a:cubicBezTo>
                    <a:pt x="21600" y="376"/>
                    <a:pt x="16765" y="0"/>
                    <a:pt x="10800" y="0"/>
                  </a:cubicBezTo>
                  <a:close/>
                </a:path>
              </a:pathLst>
            </a:custGeom>
            <a:solidFill>
              <a:srgbClr val="C6E6E9"/>
            </a:solidFill>
            <a:ln w="9525" cap="flat">
              <a:solidFill>
                <a:srgbClr val="000000"/>
              </a:solidFill>
              <a:prstDash val="solid"/>
              <a:round/>
            </a:ln>
            <a:effectLst/>
          </p:spPr>
          <p:txBody>
            <a:bodyPr wrap="square" lIns="50800" tIns="50800" rIns="50800" bIns="50800" numCol="1" anchor="ctr">
              <a:noAutofit/>
            </a:bodyPr>
            <a:lstStyle/>
            <a:p>
              <a:pPr marL="40638" marR="40638" defTabSz="910796">
                <a:defRPr sz="2400">
                  <a:uFill>
                    <a:solidFill/>
                  </a:uFill>
                  <a:latin typeface="+mn-lt"/>
                  <a:ea typeface="+mn-ea"/>
                  <a:cs typeface="+mn-cs"/>
                  <a:sym typeface="Arial"/>
                </a:defRPr>
              </a:pPr>
              <a:endParaRPr/>
            </a:p>
          </p:txBody>
        </p:sp>
        <p:sp>
          <p:nvSpPr>
            <p:cNvPr id="232" name="Shape 232"/>
            <p:cNvSpPr/>
            <p:nvPr/>
          </p:nvSpPr>
          <p:spPr>
            <a:xfrm>
              <a:off x="0" y="8466"/>
              <a:ext cx="546100" cy="2783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2"/>
                    <a:pt x="0" y="10794"/>
                  </a:cubicBezTo>
                  <a:cubicBezTo>
                    <a:pt x="0" y="16762"/>
                    <a:pt x="4835" y="21600"/>
                    <a:pt x="10800" y="21600"/>
                  </a:cubicBezTo>
                  <a:cubicBezTo>
                    <a:pt x="16765" y="21600"/>
                    <a:pt x="21600" y="16762"/>
                    <a:pt x="21600" y="10794"/>
                  </a:cubicBezTo>
                  <a:cubicBezTo>
                    <a:pt x="21600" y="4832"/>
                    <a:pt x="16765" y="0"/>
                    <a:pt x="10800" y="0"/>
                  </a:cubicBezTo>
                  <a:close/>
                </a:path>
              </a:pathLst>
            </a:custGeom>
            <a:solidFill>
              <a:srgbClr val="DFBA41"/>
            </a:solidFill>
            <a:ln w="9525" cap="flat">
              <a:noFill/>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33" name="Shape 233"/>
            <p:cNvSpPr/>
            <p:nvPr/>
          </p:nvSpPr>
          <p:spPr>
            <a:xfrm>
              <a:off x="0" y="147546"/>
              <a:ext cx="546100" cy="13924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11929"/>
                    <a:pt x="4835" y="21600"/>
                    <a:pt x="10800" y="21600"/>
                  </a:cubicBezTo>
                  <a:cubicBezTo>
                    <a:pt x="16765" y="21600"/>
                    <a:pt x="21600" y="11929"/>
                    <a:pt x="21600" y="0"/>
                  </a:cubicBezTo>
                </a:path>
              </a:pathLst>
            </a:custGeom>
            <a:noFill/>
            <a:ln w="9525"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34" name="Shape 234"/>
            <p:cNvSpPr/>
            <p:nvPr/>
          </p:nvSpPr>
          <p:spPr>
            <a:xfrm rot="16200000">
              <a:off x="-1398838" y="1581726"/>
              <a:ext cx="3346883" cy="5690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marL="8308" marR="5775" algn="ctr" defTabSz="1295400">
                <a:buClr>
                  <a:srgbClr val="000000"/>
                </a:buClr>
                <a:buFont typeface="Arial"/>
                <a:defRPr sz="3000">
                  <a:uFill>
                    <a:solidFill/>
                  </a:uFill>
                  <a:latin typeface="+mn-lt"/>
                  <a:ea typeface="+mn-ea"/>
                  <a:cs typeface="+mn-cs"/>
                  <a:sym typeface="Arial"/>
                </a:defRPr>
              </a:lvl1pPr>
            </a:lstStyle>
            <a:p>
              <a:pPr lvl="0">
                <a:defRPr sz="1800">
                  <a:uFillTx/>
                </a:defRPr>
              </a:pPr>
              <a:r>
                <a:rPr sz="2100"/>
                <a:t>“secure” channel</a:t>
              </a:r>
            </a:p>
          </p:txBody>
        </p:sp>
      </p:grpSp>
      <p:sp>
        <p:nvSpPr>
          <p:cNvPr id="236" name="Shape 236"/>
          <p:cNvSpPr/>
          <p:nvPr/>
        </p:nvSpPr>
        <p:spPr>
          <a:xfrm>
            <a:off x="1731436" y="5113734"/>
            <a:ext cx="92333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knows K</a:t>
            </a:r>
          </a:p>
        </p:txBody>
      </p:sp>
      <p:sp>
        <p:nvSpPr>
          <p:cNvPr id="237" name="Shape 237"/>
          <p:cNvSpPr/>
          <p:nvPr/>
        </p:nvSpPr>
        <p:spPr>
          <a:xfrm>
            <a:off x="5408006" y="5113734"/>
            <a:ext cx="92333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knows K</a:t>
            </a:r>
          </a:p>
        </p:txBody>
      </p:sp>
      <p:sp>
        <p:nvSpPr>
          <p:cNvPr id="240" name="Shape 240"/>
          <p:cNvSpPr/>
          <p:nvPr/>
        </p:nvSpPr>
        <p:spPr>
          <a:xfrm>
            <a:off x="1839516" y="5685235"/>
            <a:ext cx="5464969" cy="78483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But... how does that help with authentication?  They both have to know a pre-shared key K before they start!</a:t>
            </a:r>
          </a:p>
        </p:txBody>
      </p:sp>
    </p:spTree>
    <p:extLst>
      <p:ext uri="{BB962C8B-B14F-4D97-AF65-F5344CB8AC3E}">
        <p14:creationId xmlns:p14="http://schemas.microsoft.com/office/powerpoint/2010/main" val="2541786116"/>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iterate>
                                    <p:tmAbs val="0"/>
                                  </p:iterate>
                                  <p:childTnLst>
                                    <p:set>
                                      <p:cBhvr>
                                        <p:cTn id="6" fill="hold">
                                          <p:stCondLst>
                                            <p:cond delay="0"/>
                                          </p:stCondLst>
                                        </p:cTn>
                                        <p:tgtEl>
                                          <p:spTgt spid="230"/>
                                        </p:tgtEl>
                                        <p:attrNameLst>
                                          <p:attrName>style.visibility</p:attrName>
                                        </p:attrNameLst>
                                      </p:cBhvr>
                                      <p:to>
                                        <p:strVal val="hidden"/>
                                      </p:to>
                                    </p:set>
                                  </p:childTnLst>
                                </p:cTn>
                              </p:par>
                              <p:par>
                                <p:cTn id="7" presetID="1" presetClass="entr" presetSubtype="0" fill="hold" grpId="0" nodeType="withEffect">
                                  <p:stCondLst>
                                    <p:cond delay="0"/>
                                  </p:stCondLst>
                                  <p:iterate>
                                    <p:tmAbs val="0"/>
                                  </p:iterate>
                                  <p:childTnLst>
                                    <p:set>
                                      <p:cBhvr>
                                        <p:cTn id="8" fill="hold"/>
                                        <p:tgtEl>
                                          <p:spTgt spid="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 grpId="0" animBg="1" advAuto="0"/>
      <p:bldP spid="235" grpId="0"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Symmetric Key: Confidentiality</a:t>
            </a:r>
          </a:p>
        </p:txBody>
      </p:sp>
      <p:sp>
        <p:nvSpPr>
          <p:cNvPr id="40963" name="Rectangle 3"/>
          <p:cNvSpPr>
            <a:spLocks noGrp="1" noChangeArrowheads="1"/>
          </p:cNvSpPr>
          <p:nvPr>
            <p:ph type="body" idx="1"/>
          </p:nvPr>
        </p:nvSpPr>
        <p:spPr>
          <a:xfrm>
            <a:off x="457200" y="1600200"/>
            <a:ext cx="8229600" cy="2743200"/>
          </a:xfrm>
        </p:spPr>
        <p:txBody>
          <a:bodyPr/>
          <a:lstStyle/>
          <a:p>
            <a:pPr>
              <a:lnSpc>
                <a:spcPct val="80000"/>
              </a:lnSpc>
              <a:buFont typeface="Wingdings" charset="2"/>
              <a:buNone/>
            </a:pPr>
            <a:r>
              <a:rPr lang="en-US" sz="2600" u="sng"/>
              <a:t>Motivating Example:</a:t>
            </a:r>
            <a:r>
              <a:rPr lang="en-US" sz="2600"/>
              <a:t> </a:t>
            </a:r>
          </a:p>
          <a:p>
            <a:pPr>
              <a:lnSpc>
                <a:spcPct val="80000"/>
              </a:lnSpc>
              <a:buFont typeface="Wingdings" charset="2"/>
              <a:buNone/>
            </a:pPr>
            <a:r>
              <a:rPr lang="en-US" sz="2600"/>
              <a:t>	You and a friend share a key K of L random bits, and a message M also L bits long.</a:t>
            </a:r>
          </a:p>
          <a:p>
            <a:pPr>
              <a:lnSpc>
                <a:spcPct val="80000"/>
              </a:lnSpc>
              <a:buFont typeface="Wingdings" charset="2"/>
              <a:buNone/>
            </a:pPr>
            <a:endParaRPr lang="en-US" sz="2600"/>
          </a:p>
          <a:p>
            <a:pPr>
              <a:lnSpc>
                <a:spcPct val="80000"/>
              </a:lnSpc>
              <a:buFont typeface="Wingdings" charset="2"/>
              <a:buNone/>
            </a:pPr>
            <a:r>
              <a:rPr lang="en-US" sz="2600" u="sng"/>
              <a:t>Scheme:</a:t>
            </a:r>
            <a:r>
              <a:rPr lang="en-US" sz="2600"/>
              <a:t> </a:t>
            </a:r>
          </a:p>
          <a:p>
            <a:pPr>
              <a:lnSpc>
                <a:spcPct val="80000"/>
              </a:lnSpc>
              <a:buFont typeface="Wingdings" charset="2"/>
              <a:buNone/>
            </a:pPr>
            <a:r>
              <a:rPr lang="en-US" sz="2600"/>
              <a:t>	You send her the </a:t>
            </a:r>
            <a:r>
              <a:rPr lang="en-US" sz="2600" i="1"/>
              <a:t>xor(M,K)</a:t>
            </a:r>
            <a:r>
              <a:rPr lang="en-US" sz="2600"/>
              <a:t> and then they “decrypt” using </a:t>
            </a:r>
            <a:r>
              <a:rPr lang="en-US" sz="2600" i="1"/>
              <a:t>xor(M,K)</a:t>
            </a:r>
            <a:r>
              <a:rPr lang="en-US" sz="2600"/>
              <a:t> again.  </a:t>
            </a:r>
          </a:p>
        </p:txBody>
      </p:sp>
      <p:sp>
        <p:nvSpPr>
          <p:cNvPr id="40966" name="Text Box 6"/>
          <p:cNvSpPr txBox="1">
            <a:spLocks noChangeArrowheads="1"/>
          </p:cNvSpPr>
          <p:nvPr/>
        </p:nvSpPr>
        <p:spPr bwMode="auto">
          <a:xfrm>
            <a:off x="533400" y="4800600"/>
            <a:ext cx="7467600" cy="779463"/>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buFontTx/>
              <a:buAutoNum type="arabicParenR"/>
            </a:pPr>
            <a:r>
              <a:rPr lang="en-US"/>
              <a:t>Do you get the right message to your friend?  </a:t>
            </a:r>
          </a:p>
          <a:p>
            <a:pPr marL="342900" indent="-342900">
              <a:spcBef>
                <a:spcPct val="50000"/>
              </a:spcBef>
              <a:buFontTx/>
              <a:buAutoNum type="arabicParenR"/>
            </a:pPr>
            <a:r>
              <a:rPr lang="en-US"/>
              <a:t>Can an adversary recover the message M?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Symmetric Key: Confidentiality</a:t>
            </a:r>
          </a:p>
        </p:txBody>
      </p:sp>
      <p:sp>
        <p:nvSpPr>
          <p:cNvPr id="41987" name="Rectangle 3"/>
          <p:cNvSpPr>
            <a:spLocks noGrp="1" noChangeArrowheads="1"/>
          </p:cNvSpPr>
          <p:nvPr>
            <p:ph type="body" idx="1"/>
          </p:nvPr>
        </p:nvSpPr>
        <p:spPr>
          <a:xfrm>
            <a:off x="457200" y="1600200"/>
            <a:ext cx="8229600" cy="1600200"/>
          </a:xfrm>
        </p:spPr>
        <p:txBody>
          <a:bodyPr/>
          <a:lstStyle/>
          <a:p>
            <a:r>
              <a:rPr lang="en-US" sz="2600" dirty="0"/>
              <a:t>One-time Pad (OTP) is secure but usually </a:t>
            </a:r>
            <a:r>
              <a:rPr lang="en-US" sz="2600" dirty="0" smtClean="0"/>
              <a:t>impractical</a:t>
            </a:r>
            <a:endParaRPr lang="en-US" sz="2600" dirty="0"/>
          </a:p>
          <a:p>
            <a:pPr lvl="1"/>
            <a:r>
              <a:rPr lang="en-US" sz="2200" dirty="0"/>
              <a:t>Key is as long at the message</a:t>
            </a:r>
          </a:p>
          <a:p>
            <a:pPr lvl="1"/>
            <a:r>
              <a:rPr lang="en-US" sz="2200" dirty="0"/>
              <a:t>Keys cannot be reused (why?)</a:t>
            </a:r>
          </a:p>
        </p:txBody>
      </p:sp>
      <p:sp>
        <p:nvSpPr>
          <p:cNvPr id="41989" name="Text Box 5"/>
          <p:cNvSpPr txBox="1">
            <a:spLocks noChangeArrowheads="1"/>
          </p:cNvSpPr>
          <p:nvPr/>
        </p:nvSpPr>
        <p:spPr bwMode="auto">
          <a:xfrm>
            <a:off x="1066800" y="45847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5847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 practice, two types of ciphers are used that require only constant key length: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Symmetric Key: Confidentiality</a:t>
            </a:r>
          </a:p>
        </p:txBody>
      </p:sp>
      <p:sp>
        <p:nvSpPr>
          <p:cNvPr id="43011" name="Rectangle 3"/>
          <p:cNvSpPr>
            <a:spLocks noGrp="1" noChangeArrowheads="1"/>
          </p:cNvSpPr>
          <p:nvPr>
            <p:ph type="body" idx="1"/>
          </p:nvPr>
        </p:nvSpPr>
        <p:spPr>
          <a:xfrm>
            <a:off x="381000" y="1295400"/>
            <a:ext cx="8229600" cy="685800"/>
          </a:xfrm>
        </p:spPr>
        <p:txBody>
          <a:bodyPr/>
          <a:lstStyle/>
          <a:p>
            <a:r>
              <a:rPr lang="en-US"/>
              <a:t>Stream Ciphers (ex: RC4)</a:t>
            </a:r>
          </a:p>
        </p:txBody>
      </p:sp>
      <p:sp>
        <p:nvSpPr>
          <p:cNvPr id="43015"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PRNG</a:t>
            </a:r>
          </a:p>
        </p:txBody>
      </p:sp>
      <p:pic>
        <p:nvPicPr>
          <p:cNvPr id="43016" name="Picture 8" descr="BS00768_[1]"/>
          <p:cNvPicPr>
            <a:picLocks noChangeAspect="1" noChangeArrowheads="1"/>
          </p:cNvPicPr>
          <p:nvPr/>
        </p:nvPicPr>
        <p:blipFill>
          <a:blip r:embed="rId3"/>
          <a:srcRect/>
          <a:stretch>
            <a:fillRect/>
          </a:stretch>
        </p:blipFill>
        <p:spPr bwMode="auto">
          <a:xfrm flipH="1" flipV="1">
            <a:off x="1752600" y="2286000"/>
            <a:ext cx="465138" cy="241300"/>
          </a:xfrm>
          <a:prstGeom prst="rect">
            <a:avLst/>
          </a:prstGeom>
          <a:noFill/>
        </p:spPr>
      </p:pic>
      <p:sp>
        <p:nvSpPr>
          <p:cNvPr id="43017"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8"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9"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a:t>Pseudo-Random stream of L bits</a:t>
            </a:r>
          </a:p>
        </p:txBody>
      </p:sp>
      <p:sp>
        <p:nvSpPr>
          <p:cNvPr id="43020"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Length L bits</a:t>
            </a:r>
          </a:p>
        </p:txBody>
      </p:sp>
      <p:sp>
        <p:nvSpPr>
          <p:cNvPr id="43021" name="Text Box 13"/>
          <p:cNvSpPr txBox="1">
            <a:spLocks noChangeArrowheads="1"/>
          </p:cNvSpPr>
          <p:nvPr/>
        </p:nvSpPr>
        <p:spPr bwMode="auto">
          <a:xfrm>
            <a:off x="6324600" y="2514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t>XOR</a:t>
            </a:r>
          </a:p>
        </p:txBody>
      </p:sp>
      <p:sp>
        <p:nvSpPr>
          <p:cNvPr id="43055" name="Text Box 47"/>
          <p:cNvSpPr txBox="1">
            <a:spLocks noChangeArrowheads="1"/>
          </p:cNvSpPr>
          <p:nvPr/>
        </p:nvSpPr>
        <p:spPr bwMode="auto">
          <a:xfrm>
            <a:off x="6400800" y="3352800"/>
            <a:ext cx="762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43056"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Encrypted Ciphertext</a:t>
            </a:r>
          </a:p>
        </p:txBody>
      </p:sp>
      <p:sp>
        <p:nvSpPr>
          <p:cNvPr id="43057" name="Text Box 49"/>
          <p:cNvSpPr txBox="1">
            <a:spLocks noChangeArrowheads="1"/>
          </p:cNvSpPr>
          <p:nvPr/>
        </p:nvSpPr>
        <p:spPr bwMode="auto">
          <a:xfrm>
            <a:off x="1676400" y="2590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3058" name="Text Box 50"/>
          <p:cNvSpPr txBox="1">
            <a:spLocks noChangeArrowheads="1"/>
          </p:cNvSpPr>
          <p:nvPr/>
        </p:nvSpPr>
        <p:spPr bwMode="auto">
          <a:xfrm>
            <a:off x="457200" y="4953000"/>
            <a:ext cx="8001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uses K</a:t>
            </a:r>
            <a:r>
              <a:rPr lang="en-US" sz="2400" baseline="-25000"/>
              <a:t>A-B</a:t>
            </a:r>
            <a:r>
              <a:rPr lang="en-US" sz="2400"/>
              <a:t> as PRNG seed, and XORs encrypted text to get the message back (just like OTP).  </a:t>
            </a:r>
          </a:p>
        </p:txBody>
      </p:sp>
      <p:sp>
        <p:nvSpPr>
          <p:cNvPr id="43059" name="Text Box 51"/>
          <p:cNvSpPr txBox="1">
            <a:spLocks noChangeArrowheads="1"/>
          </p:cNvSpPr>
          <p:nvPr/>
        </p:nvSpPr>
        <p:spPr bwMode="auto">
          <a:xfrm>
            <a:off x="609600" y="2209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Symmetric Key: Confidentiality</a:t>
            </a:r>
          </a:p>
        </p:txBody>
      </p:sp>
      <p:sp>
        <p:nvSpPr>
          <p:cNvPr id="47108"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09"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10"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11"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pic>
        <p:nvPicPr>
          <p:cNvPr id="47112" name="Picture 8" descr="BS00768_[1]"/>
          <p:cNvPicPr>
            <a:picLocks noChangeAspect="1" noChangeArrowheads="1"/>
          </p:cNvPicPr>
          <p:nvPr/>
        </p:nvPicPr>
        <p:blipFill>
          <a:blip r:embed="rId3"/>
          <a:srcRect/>
          <a:stretch>
            <a:fillRect/>
          </a:stretch>
        </p:blipFill>
        <p:spPr bwMode="auto">
          <a:xfrm flipH="1" flipV="1">
            <a:off x="2362200" y="3810000"/>
            <a:ext cx="465138" cy="241300"/>
          </a:xfrm>
          <a:prstGeom prst="rect">
            <a:avLst/>
          </a:prstGeom>
          <a:noFill/>
        </p:spPr>
      </p:pic>
      <p:sp>
        <p:nvSpPr>
          <p:cNvPr id="47113"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4"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5"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6"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7"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8"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9"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0"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1"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2"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3"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4"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5"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6"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7"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8"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9" name="Text Box 25"/>
          <p:cNvSpPr txBox="1">
            <a:spLocks noChangeArrowheads="1"/>
          </p:cNvSpPr>
          <p:nvPr/>
        </p:nvSpPr>
        <p:spPr bwMode="auto">
          <a:xfrm>
            <a:off x="34290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#1</a:t>
            </a:r>
          </a:p>
        </p:txBody>
      </p:sp>
      <p:sp>
        <p:nvSpPr>
          <p:cNvPr id="47130" name="Text Box 26"/>
          <p:cNvSpPr txBox="1">
            <a:spLocks noChangeArrowheads="1"/>
          </p:cNvSpPr>
          <p:nvPr/>
        </p:nvSpPr>
        <p:spPr bwMode="auto">
          <a:xfrm>
            <a:off x="44196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#2</a:t>
            </a:r>
          </a:p>
        </p:txBody>
      </p:sp>
      <p:sp>
        <p:nvSpPr>
          <p:cNvPr id="47131" name="Text Box 27"/>
          <p:cNvSpPr txBox="1">
            <a:spLocks noChangeArrowheads="1"/>
          </p:cNvSpPr>
          <p:nvPr/>
        </p:nvSpPr>
        <p:spPr bwMode="auto">
          <a:xfrm>
            <a:off x="58674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#n</a:t>
            </a:r>
          </a:p>
        </p:txBody>
      </p:sp>
      <p:sp>
        <p:nvSpPr>
          <p:cNvPr id="47132"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sp>
        <p:nvSpPr>
          <p:cNvPr id="47133" name="Line 29"/>
          <p:cNvSpPr>
            <a:spLocks noChangeShapeType="1"/>
          </p:cNvSpPr>
          <p:nvPr/>
        </p:nvSpPr>
        <p:spPr bwMode="auto">
          <a:xfrm>
            <a:off x="7696200" y="38100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4" name="Line 30"/>
          <p:cNvSpPr>
            <a:spLocks noChangeShapeType="1"/>
          </p:cNvSpPr>
          <p:nvPr/>
        </p:nvSpPr>
        <p:spPr bwMode="auto">
          <a:xfrm flipH="1">
            <a:off x="2971800" y="4495800"/>
            <a:ext cx="4724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5" name="Line 31"/>
          <p:cNvSpPr>
            <a:spLocks noChangeShapeType="1"/>
          </p:cNvSpPr>
          <p:nvPr/>
        </p:nvSpPr>
        <p:spPr bwMode="auto">
          <a:xfrm flipV="1">
            <a:off x="2971800" y="4114800"/>
            <a:ext cx="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6"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37" name="Rectangle 33"/>
          <p:cNvSpPr>
            <a:spLocks noChangeArrowheads="1"/>
          </p:cNvSpPr>
          <p:nvPr/>
        </p:nvSpPr>
        <p:spPr bwMode="auto">
          <a:xfrm>
            <a:off x="609600" y="1219200"/>
            <a:ext cx="8229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Block Ciphers (ex: AES)</a:t>
            </a:r>
          </a:p>
        </p:txBody>
      </p:sp>
      <p:sp>
        <p:nvSpPr>
          <p:cNvPr id="47139" name="Text Box 35"/>
          <p:cNvSpPr txBox="1">
            <a:spLocks noChangeArrowheads="1"/>
          </p:cNvSpPr>
          <p:nvPr/>
        </p:nvSpPr>
        <p:spPr bwMode="auto">
          <a:xfrm>
            <a:off x="2057400" y="4114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7140" name="Text Box 36"/>
          <p:cNvSpPr txBox="1">
            <a:spLocks noChangeArrowheads="1"/>
          </p:cNvSpPr>
          <p:nvPr/>
        </p:nvSpPr>
        <p:spPr bwMode="auto">
          <a:xfrm>
            <a:off x="762000" y="3810000"/>
            <a:ext cx="1219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a:t>
            </a:r>
          </a:p>
        </p:txBody>
      </p:sp>
      <p:sp>
        <p:nvSpPr>
          <p:cNvPr id="47141" name="Text Box 37"/>
          <p:cNvSpPr txBox="1">
            <a:spLocks noChangeArrowheads="1"/>
          </p:cNvSpPr>
          <p:nvPr/>
        </p:nvSpPr>
        <p:spPr bwMode="auto">
          <a:xfrm>
            <a:off x="762000" y="5334000"/>
            <a:ext cx="7696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breaks the ciphertext into blocks, feeds it through decryption engine using K</a:t>
            </a:r>
            <a:r>
              <a:rPr lang="en-US" sz="2400" baseline="-25000"/>
              <a:t>A-B</a:t>
            </a:r>
            <a:r>
              <a:rPr lang="en-US" sz="2400"/>
              <a:t> to recover the message.</a:t>
            </a:r>
          </a:p>
        </p:txBody>
      </p:sp>
      <p:sp>
        <p:nvSpPr>
          <p:cNvPr id="47145" name="Line 41"/>
          <p:cNvSpPr>
            <a:spLocks noChangeShapeType="1"/>
          </p:cNvSpPr>
          <p:nvPr/>
        </p:nvSpPr>
        <p:spPr bwMode="auto">
          <a:xfrm flipV="1">
            <a:off x="1600200" y="27432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46"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47"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48"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49" name="Line 45"/>
          <p:cNvSpPr>
            <a:spLocks noChangeShapeType="1"/>
          </p:cNvSpPr>
          <p:nvPr/>
        </p:nvSpPr>
        <p:spPr bwMode="auto">
          <a:xfrm>
            <a:off x="6858000" y="3810000"/>
            <a:ext cx="8382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2" name="Line 48"/>
          <p:cNvSpPr>
            <a:spLocks noChangeShapeType="1"/>
          </p:cNvSpPr>
          <p:nvPr/>
        </p:nvSpPr>
        <p:spPr bwMode="auto">
          <a:xfrm>
            <a:off x="2971800" y="4495800"/>
            <a:ext cx="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3"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54" name="Text Box 50"/>
          <p:cNvSpPr txBox="1">
            <a:spLocks noChangeArrowheads="1"/>
          </p:cNvSpPr>
          <p:nvPr/>
        </p:nvSpPr>
        <p:spPr bwMode="auto">
          <a:xfrm>
            <a:off x="6172200" y="1905000"/>
            <a:ext cx="2590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(fixed block size, e.g. 128 bits)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Symmetric Key: Integrity</a:t>
            </a:r>
          </a:p>
        </p:txBody>
      </p:sp>
      <p:sp>
        <p:nvSpPr>
          <p:cNvPr id="48131" name="Rectangle 3"/>
          <p:cNvSpPr>
            <a:spLocks noGrp="1" noChangeArrowheads="1"/>
          </p:cNvSpPr>
          <p:nvPr>
            <p:ph type="body" idx="1"/>
          </p:nvPr>
        </p:nvSpPr>
        <p:spPr>
          <a:xfrm>
            <a:off x="457200" y="1600200"/>
            <a:ext cx="8229600" cy="2514600"/>
          </a:xfrm>
        </p:spPr>
        <p:txBody>
          <a:bodyPr>
            <a:normAutofit fontScale="92500" lnSpcReduction="10000"/>
          </a:bodyPr>
          <a:lstStyle/>
          <a:p>
            <a:pPr>
              <a:lnSpc>
                <a:spcPct val="90000"/>
              </a:lnSpc>
            </a:pPr>
            <a:r>
              <a:rPr lang="en-US" sz="2600" dirty="0"/>
              <a:t>Background: Hash Function Properties</a:t>
            </a:r>
          </a:p>
          <a:p>
            <a:pPr lvl="1">
              <a:lnSpc>
                <a:spcPct val="90000"/>
              </a:lnSpc>
            </a:pPr>
            <a:r>
              <a:rPr lang="en-US" sz="2200" dirty="0"/>
              <a:t>Consistent 						hash(X) always yields same </a:t>
            </a:r>
            <a:r>
              <a:rPr lang="en-US" sz="2200" dirty="0" smtClean="0"/>
              <a:t>result</a:t>
            </a:r>
          </a:p>
          <a:p>
            <a:pPr lvl="1">
              <a:lnSpc>
                <a:spcPct val="90000"/>
              </a:lnSpc>
            </a:pPr>
            <a:endParaRPr lang="en-US" sz="2200" dirty="0"/>
          </a:p>
          <a:p>
            <a:pPr lvl="1">
              <a:lnSpc>
                <a:spcPct val="90000"/>
              </a:lnSpc>
            </a:pPr>
            <a:r>
              <a:rPr lang="en-US" sz="2200" dirty="0"/>
              <a:t>One-way 							given X, can’t find Y </a:t>
            </a:r>
            <a:r>
              <a:rPr lang="en-US" sz="2200" dirty="0" err="1"/>
              <a:t>s.t.</a:t>
            </a:r>
            <a:r>
              <a:rPr lang="en-US" sz="2200" dirty="0"/>
              <a:t> hash(Y) = X </a:t>
            </a:r>
            <a:endParaRPr lang="en-US" sz="2200" dirty="0" smtClean="0"/>
          </a:p>
          <a:p>
            <a:pPr lvl="1">
              <a:lnSpc>
                <a:spcPct val="90000"/>
              </a:lnSpc>
            </a:pPr>
            <a:endParaRPr lang="en-US" sz="2200" dirty="0"/>
          </a:p>
          <a:p>
            <a:pPr lvl="1">
              <a:lnSpc>
                <a:spcPct val="90000"/>
              </a:lnSpc>
            </a:pPr>
            <a:r>
              <a:rPr lang="en-US" sz="2200" dirty="0"/>
              <a:t>Collision resistant 						given hash(W) = Z, can’t find X such that hash(X) = Z </a:t>
            </a:r>
          </a:p>
          <a:p>
            <a:pPr lvl="1">
              <a:lnSpc>
                <a:spcPct val="90000"/>
              </a:lnSpc>
              <a:buFont typeface="Wingdings" charset="2"/>
              <a:buNone/>
            </a:pPr>
            <a:endParaRPr lang="en-US" sz="2200" dirty="0"/>
          </a:p>
        </p:txBody>
      </p:sp>
      <p:sp>
        <p:nvSpPr>
          <p:cNvPr id="48132" name="AutoShape 4"/>
          <p:cNvSpPr>
            <a:spLocks noChangeArrowheads="1"/>
          </p:cNvSpPr>
          <p:nvPr/>
        </p:nvSpPr>
        <p:spPr bwMode="auto">
          <a:xfrm rot="16200000">
            <a:off x="4533900" y="4457700"/>
            <a:ext cx="1143000" cy="1676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8133"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arbitrary length</a:t>
            </a:r>
          </a:p>
        </p:txBody>
      </p:sp>
      <p:sp>
        <p:nvSpPr>
          <p:cNvPr id="48134"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5"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6"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a:t>Fixed Size </a:t>
            </a:r>
          </a:p>
          <a:p>
            <a:pPr algn="ctr"/>
            <a:r>
              <a:rPr lang="en-US"/>
              <a:t>Hash</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Symmetric Key: Integrity</a:t>
            </a:r>
          </a:p>
        </p:txBody>
      </p:sp>
      <p:sp>
        <p:nvSpPr>
          <p:cNvPr id="49155" name="Rectangle 3"/>
          <p:cNvSpPr>
            <a:spLocks noGrp="1" noChangeArrowheads="1"/>
          </p:cNvSpPr>
          <p:nvPr>
            <p:ph type="body" idx="1"/>
          </p:nvPr>
        </p:nvSpPr>
        <p:spPr>
          <a:xfrm>
            <a:off x="457200" y="1600200"/>
            <a:ext cx="8229600" cy="685800"/>
          </a:xfrm>
        </p:spPr>
        <p:txBody>
          <a:bodyPr>
            <a:normAutofit fontScale="92500"/>
          </a:bodyPr>
          <a:lstStyle/>
          <a:p>
            <a:r>
              <a:rPr lang="en-US"/>
              <a:t>Hash Message Authentication Code (HMAC) </a:t>
            </a:r>
          </a:p>
          <a:p>
            <a:pPr lvl="1">
              <a:buFont typeface="Wingdings" charset="2"/>
              <a:buNone/>
            </a:pPr>
            <a:endParaRPr lang="en-US"/>
          </a:p>
        </p:txBody>
      </p:sp>
      <p:sp>
        <p:nvSpPr>
          <p:cNvPr id="49156" name="AutoShape 4"/>
          <p:cNvSpPr>
            <a:spLocks noChangeArrowheads="1"/>
          </p:cNvSpPr>
          <p:nvPr/>
        </p:nvSpPr>
        <p:spPr bwMode="auto">
          <a:xfrm rot="16200000">
            <a:off x="5295900" y="24003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9157"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58"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59"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pic>
        <p:nvPicPr>
          <p:cNvPr id="49161" name="Picture 9" descr="BS00768_[1]"/>
          <p:cNvPicPr>
            <a:picLocks noChangeAspect="1" noChangeArrowheads="1"/>
          </p:cNvPicPr>
          <p:nvPr/>
        </p:nvPicPr>
        <p:blipFill>
          <a:blip r:embed="rId3"/>
          <a:srcRect/>
          <a:stretch>
            <a:fillRect/>
          </a:stretch>
        </p:blipFill>
        <p:spPr bwMode="auto">
          <a:xfrm flipH="1" flipV="1">
            <a:off x="3962400" y="3048000"/>
            <a:ext cx="465138" cy="241300"/>
          </a:xfrm>
          <a:prstGeom prst="rect">
            <a:avLst/>
          </a:prstGeom>
          <a:noFill/>
        </p:spPr>
      </p:pic>
      <p:sp>
        <p:nvSpPr>
          <p:cNvPr id="49162"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Transmits Message &amp; MAC</a:t>
            </a:r>
          </a:p>
        </p:txBody>
      </p:sp>
      <p:sp>
        <p:nvSpPr>
          <p:cNvPr id="49166" name="Text Box 14"/>
          <p:cNvSpPr txBox="1">
            <a:spLocks noChangeArrowheads="1"/>
          </p:cNvSpPr>
          <p:nvPr/>
        </p:nvSpPr>
        <p:spPr bwMode="auto">
          <a:xfrm>
            <a:off x="1981200" y="5257800"/>
            <a:ext cx="5562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Why is this secure?  How do properties of a hash function help us?</a:t>
            </a:r>
            <a:r>
              <a:rPr lang="en-US"/>
              <a:t>  </a:t>
            </a:r>
          </a:p>
        </p:txBody>
      </p:sp>
      <p:sp>
        <p:nvSpPr>
          <p:cNvPr id="49167"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sp>
        <p:nvSpPr>
          <p:cNvPr id="49168" name="Text Box 16"/>
          <p:cNvSpPr txBox="1">
            <a:spLocks noChangeArrowheads="1"/>
          </p:cNvSpPr>
          <p:nvPr/>
        </p:nvSpPr>
        <p:spPr bwMode="auto">
          <a:xfrm>
            <a:off x="228600" y="2286000"/>
            <a:ext cx="16764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Step #1:</a:t>
            </a:r>
          </a:p>
          <a:p>
            <a:pPr>
              <a:spcBef>
                <a:spcPct val="50000"/>
              </a:spcBef>
            </a:pPr>
            <a:r>
              <a:rPr lang="en-US" dirty="0"/>
              <a:t>Alice creates MAC</a:t>
            </a:r>
          </a:p>
        </p:txBody>
      </p:sp>
      <p:sp>
        <p:nvSpPr>
          <p:cNvPr id="49169" name="Text Box 17"/>
          <p:cNvSpPr txBox="1">
            <a:spLocks noChangeArrowheads="1"/>
          </p:cNvSpPr>
          <p:nvPr/>
        </p:nvSpPr>
        <p:spPr bwMode="auto">
          <a:xfrm>
            <a:off x="762000" y="3810000"/>
            <a:ext cx="1066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Step #3</a:t>
            </a:r>
          </a:p>
          <a:p>
            <a:pPr>
              <a:spcBef>
                <a:spcPct val="50000"/>
              </a:spcBef>
            </a:pPr>
            <a:r>
              <a:rPr lang="en-US"/>
              <a:t>Bob computes MAC with message and K</a:t>
            </a:r>
            <a:r>
              <a:rPr lang="en-US" baseline="-25000"/>
              <a:t>A-B</a:t>
            </a:r>
            <a:r>
              <a:rPr lang="en-US"/>
              <a:t> to verify.</a:t>
            </a:r>
          </a:p>
        </p:txBody>
      </p:sp>
      <p:sp>
        <p:nvSpPr>
          <p:cNvPr id="49171" name="Text Box 19"/>
          <p:cNvSpPr txBox="1">
            <a:spLocks noChangeArrowheads="1"/>
          </p:cNvSpPr>
          <p:nvPr/>
        </p:nvSpPr>
        <p:spPr bwMode="auto">
          <a:xfrm>
            <a:off x="4038600" y="3276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7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69" grpId="0"/>
      <p:bldP spid="4917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Symmetric Key: Authentication</a:t>
            </a:r>
          </a:p>
        </p:txBody>
      </p:sp>
      <p:sp>
        <p:nvSpPr>
          <p:cNvPr id="51203" name="Rectangle 3"/>
          <p:cNvSpPr>
            <a:spLocks noGrp="1" noChangeArrowheads="1"/>
          </p:cNvSpPr>
          <p:nvPr>
            <p:ph type="body" idx="1"/>
          </p:nvPr>
        </p:nvSpPr>
        <p:spPr>
          <a:xfrm>
            <a:off x="457200" y="1600200"/>
            <a:ext cx="8229600" cy="1371600"/>
          </a:xfrm>
        </p:spPr>
        <p:txBody>
          <a:bodyPr/>
          <a:lstStyle/>
          <a:p>
            <a:r>
              <a:rPr lang="en-US"/>
              <a:t>You already know how to do this!</a:t>
            </a:r>
          </a:p>
          <a:p>
            <a:pPr>
              <a:buFont typeface="Wingdings" charset="2"/>
              <a:buNone/>
            </a:pPr>
            <a:r>
              <a:rPr lang="en-US"/>
              <a:t>	(hint: think about how we showed integrity)</a:t>
            </a:r>
          </a:p>
          <a:p>
            <a:pPr>
              <a:buFont typeface="Wingdings" charset="2"/>
              <a:buNone/>
            </a:pPr>
            <a:endParaRPr lang="en-US"/>
          </a:p>
          <a:p>
            <a:pPr>
              <a:buFont typeface="Wingdings" charset="2"/>
              <a:buNone/>
            </a:pPr>
            <a:endParaRPr lang="en-US"/>
          </a:p>
        </p:txBody>
      </p:sp>
      <p:sp>
        <p:nvSpPr>
          <p:cNvPr id="51204" name="AutoShape 4"/>
          <p:cNvSpPr>
            <a:spLocks noChangeArrowheads="1"/>
          </p:cNvSpPr>
          <p:nvPr/>
        </p:nvSpPr>
        <p:spPr bwMode="auto">
          <a:xfrm rot="16200000">
            <a:off x="4533900" y="33909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51205"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I am Bob</a:t>
            </a:r>
          </a:p>
        </p:txBody>
      </p:sp>
      <p:sp>
        <p:nvSpPr>
          <p:cNvPr id="51206"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07"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1208" name="Picture 8" descr="BS00768_[1]"/>
          <p:cNvPicPr>
            <a:picLocks noChangeAspect="1" noChangeArrowheads="1"/>
          </p:cNvPicPr>
          <p:nvPr/>
        </p:nvPicPr>
        <p:blipFill>
          <a:blip r:embed="rId3"/>
          <a:srcRect/>
          <a:stretch>
            <a:fillRect/>
          </a:stretch>
        </p:blipFill>
        <p:spPr bwMode="auto">
          <a:xfrm flipH="1" flipV="1">
            <a:off x="3200400" y="4038600"/>
            <a:ext cx="465138" cy="241300"/>
          </a:xfrm>
          <a:prstGeom prst="rect">
            <a:avLst/>
          </a:prstGeom>
          <a:noFill/>
        </p:spPr>
      </p:pic>
      <p:sp>
        <p:nvSpPr>
          <p:cNvPr id="51209"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10"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
        <p:nvSpPr>
          <p:cNvPr id="51212" name="Text Box 12"/>
          <p:cNvSpPr txBox="1">
            <a:spLocks noChangeArrowheads="1"/>
          </p:cNvSpPr>
          <p:nvPr/>
        </p:nvSpPr>
        <p:spPr bwMode="auto">
          <a:xfrm>
            <a:off x="609600" y="5334000"/>
            <a:ext cx="73152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a:t>Alice receives the hash, computes a hash with K</a:t>
            </a:r>
            <a:r>
              <a:rPr lang="en-US" sz="2000" baseline="-25000"/>
              <a:t>A-B</a:t>
            </a:r>
            <a:r>
              <a:rPr lang="en-US" sz="2000"/>
              <a:t> , and she knows the sender is Bob</a:t>
            </a:r>
          </a:p>
        </p:txBody>
      </p:sp>
      <p:sp>
        <p:nvSpPr>
          <p:cNvPr id="51213" name="AutoShape 13"/>
          <p:cNvSpPr>
            <a:spLocks noChangeArrowheads="1"/>
          </p:cNvSpPr>
          <p:nvPr/>
        </p:nvSpPr>
        <p:spPr bwMode="auto">
          <a:xfrm>
            <a:off x="2362200" y="4191000"/>
            <a:ext cx="3200400" cy="2667000"/>
          </a:xfrm>
          <a:prstGeom prst="irregularSeal1">
            <a:avLst/>
          </a:prstGeom>
          <a:solidFill>
            <a:srgbClr val="FFFF00"/>
          </a:solidFill>
          <a:ln w="9525">
            <a:solidFill>
              <a:schemeClr val="tx1"/>
            </a:solidFill>
            <a:miter lim="800000"/>
            <a:headEnd/>
            <a:tailEnd/>
          </a:ln>
          <a:effectLst/>
        </p:spPr>
        <p:txBody>
          <a:bodyPr wrap="none" anchor="ctr">
            <a:prstTxWarp prst="textNoShape">
              <a:avLst/>
            </a:prstTxWarp>
          </a:bodyPr>
          <a:lstStyle/>
          <a:p>
            <a:pPr algn="ctr"/>
            <a:r>
              <a:rPr lang="en-US" sz="2000" b="1"/>
              <a:t>Wrong!</a:t>
            </a:r>
          </a:p>
        </p:txBody>
      </p:sp>
      <p:sp>
        <p:nvSpPr>
          <p:cNvPr id="51214" name="Text Box 14"/>
          <p:cNvSpPr txBox="1">
            <a:spLocks noChangeArrowheads="1"/>
          </p:cNvSpPr>
          <p:nvPr/>
        </p:nvSpPr>
        <p:spPr bwMode="auto">
          <a:xfrm>
            <a:off x="3048000" y="4419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Symmetric Key: Authentication</a:t>
            </a:r>
          </a:p>
        </p:txBody>
      </p:sp>
      <p:sp>
        <p:nvSpPr>
          <p:cNvPr id="52227" name="Rectangle 3"/>
          <p:cNvSpPr>
            <a:spLocks noGrp="1" noChangeArrowheads="1"/>
          </p:cNvSpPr>
          <p:nvPr>
            <p:ph type="body" idx="1"/>
          </p:nvPr>
        </p:nvSpPr>
        <p:spPr>
          <a:xfrm>
            <a:off x="457200" y="1447800"/>
            <a:ext cx="8229600" cy="762000"/>
          </a:xfrm>
        </p:spPr>
        <p:txBody>
          <a:bodyPr/>
          <a:lstStyle/>
          <a:p>
            <a:pPr>
              <a:lnSpc>
                <a:spcPct val="80000"/>
              </a:lnSpc>
              <a:buFont typeface="Wingdings" charset="2"/>
              <a:buNone/>
            </a:pPr>
            <a:r>
              <a:rPr lang="en-US" sz="2600" dirty="0"/>
              <a:t>	What </a:t>
            </a:r>
            <a:r>
              <a:rPr lang="en-US" sz="2600" dirty="0" smtClean="0"/>
              <a:t>if </a:t>
            </a:r>
            <a:r>
              <a:rPr lang="en-US" sz="2600" dirty="0"/>
              <a:t>Mallory overhears the hash sent by Bob, and then “replays” it later?  </a:t>
            </a:r>
          </a:p>
        </p:txBody>
      </p:sp>
      <p:sp>
        <p:nvSpPr>
          <p:cNvPr id="52228" name="Cloud"/>
          <p:cNvSpPr>
            <a:spLocks noChangeAspect="1" noEditPoints="1" noChangeArrowheads="1"/>
          </p:cNvSpPr>
          <p:nvPr/>
        </p:nvSpPr>
        <p:spPr bwMode="auto">
          <a:xfrm>
            <a:off x="1524000" y="44196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52229" name="Cloud"/>
          <p:cNvSpPr>
            <a:spLocks noChangeAspect="1" noEditPoints="1" noChangeArrowheads="1"/>
          </p:cNvSpPr>
          <p:nvPr/>
        </p:nvSpPr>
        <p:spPr bwMode="auto">
          <a:xfrm>
            <a:off x="4343400" y="2438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52230" name="Cloud"/>
          <p:cNvSpPr>
            <a:spLocks noChangeAspect="1" noEditPoints="1" noChangeArrowheads="1"/>
          </p:cNvSpPr>
          <p:nvPr/>
        </p:nvSpPr>
        <p:spPr bwMode="auto">
          <a:xfrm>
            <a:off x="3733800" y="3886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52231" name="Cloud"/>
          <p:cNvSpPr>
            <a:spLocks noChangeAspect="1" noEditPoints="1" noChangeArrowheads="1"/>
          </p:cNvSpPr>
          <p:nvPr/>
        </p:nvSpPr>
        <p:spPr bwMode="auto">
          <a:xfrm>
            <a:off x="2057400" y="2819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52232" name="Picture 8" descr="Alice"/>
          <p:cNvPicPr>
            <a:picLocks noChangeAspect="1" noChangeArrowheads="1"/>
          </p:cNvPicPr>
          <p:nvPr/>
        </p:nvPicPr>
        <p:blipFill>
          <a:blip r:embed="rId3"/>
          <a:srcRect/>
          <a:stretch>
            <a:fillRect/>
          </a:stretch>
        </p:blipFill>
        <p:spPr bwMode="auto">
          <a:xfrm>
            <a:off x="609600" y="5181600"/>
            <a:ext cx="698500" cy="862013"/>
          </a:xfrm>
          <a:prstGeom prst="rect">
            <a:avLst/>
          </a:prstGeom>
          <a:noFill/>
        </p:spPr>
      </p:pic>
      <p:sp>
        <p:nvSpPr>
          <p:cNvPr id="52233" name="Line 9"/>
          <p:cNvSpPr>
            <a:spLocks noChangeShapeType="1"/>
          </p:cNvSpPr>
          <p:nvPr/>
        </p:nvSpPr>
        <p:spPr bwMode="auto">
          <a:xfrm flipV="1">
            <a:off x="1447800" y="54864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4" name="Line 10"/>
          <p:cNvSpPr>
            <a:spLocks noChangeShapeType="1"/>
          </p:cNvSpPr>
          <p:nvPr/>
        </p:nvSpPr>
        <p:spPr bwMode="auto">
          <a:xfrm>
            <a:off x="2819400" y="41148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5" name="Line 11"/>
          <p:cNvSpPr>
            <a:spLocks noChangeShapeType="1"/>
          </p:cNvSpPr>
          <p:nvPr/>
        </p:nvSpPr>
        <p:spPr bwMode="auto">
          <a:xfrm flipV="1">
            <a:off x="3581400" y="46482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6" name="Line 12"/>
          <p:cNvSpPr>
            <a:spLocks noChangeShapeType="1"/>
          </p:cNvSpPr>
          <p:nvPr/>
        </p:nvSpPr>
        <p:spPr bwMode="auto">
          <a:xfrm flipV="1">
            <a:off x="4114800" y="32766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7" name="Line 13"/>
          <p:cNvSpPr>
            <a:spLocks noChangeShapeType="1"/>
          </p:cNvSpPr>
          <p:nvPr/>
        </p:nvSpPr>
        <p:spPr bwMode="auto">
          <a:xfrm>
            <a:off x="4876800" y="3733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8" name="Line 14"/>
          <p:cNvSpPr>
            <a:spLocks noChangeShapeType="1"/>
          </p:cNvSpPr>
          <p:nvPr/>
        </p:nvSpPr>
        <p:spPr bwMode="auto">
          <a:xfrm flipV="1">
            <a:off x="6096000" y="43434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52239" name="Picture 15"/>
          <p:cNvPicPr>
            <a:picLocks noChangeArrowheads="1"/>
          </p:cNvPicPr>
          <p:nvPr/>
        </p:nvPicPr>
        <p:blipFill>
          <a:blip r:embed="rId4"/>
          <a:srcRect/>
          <a:stretch>
            <a:fillRect/>
          </a:stretch>
        </p:blipFill>
        <p:spPr bwMode="auto">
          <a:xfrm>
            <a:off x="2895600" y="3733800"/>
            <a:ext cx="534988" cy="355600"/>
          </a:xfrm>
          <a:prstGeom prst="rect">
            <a:avLst/>
          </a:prstGeom>
          <a:noFill/>
          <a:ln w="9525">
            <a:noFill/>
            <a:miter lim="800000"/>
            <a:headEnd/>
            <a:tailEnd/>
          </a:ln>
          <a:effectLst/>
        </p:spPr>
      </p:pic>
      <p:pic>
        <p:nvPicPr>
          <p:cNvPr id="52240" name="Picture 16"/>
          <p:cNvPicPr>
            <a:picLocks noChangeArrowheads="1"/>
          </p:cNvPicPr>
          <p:nvPr/>
        </p:nvPicPr>
        <p:blipFill>
          <a:blip r:embed="rId4"/>
          <a:srcRect/>
          <a:stretch>
            <a:fillRect/>
          </a:stretch>
        </p:blipFill>
        <p:spPr bwMode="auto">
          <a:xfrm>
            <a:off x="3733800" y="4572000"/>
            <a:ext cx="534988" cy="355600"/>
          </a:xfrm>
          <a:prstGeom prst="rect">
            <a:avLst/>
          </a:prstGeom>
          <a:noFill/>
          <a:ln w="9525">
            <a:noFill/>
            <a:miter lim="800000"/>
            <a:headEnd/>
            <a:tailEnd/>
          </a:ln>
          <a:effectLst/>
        </p:spPr>
      </p:pic>
      <p:pic>
        <p:nvPicPr>
          <p:cNvPr id="52241" name="Picture 17"/>
          <p:cNvPicPr>
            <a:picLocks noChangeArrowheads="1"/>
          </p:cNvPicPr>
          <p:nvPr/>
        </p:nvPicPr>
        <p:blipFill>
          <a:blip r:embed="rId4"/>
          <a:srcRect/>
          <a:stretch>
            <a:fillRect/>
          </a:stretch>
        </p:blipFill>
        <p:spPr bwMode="auto">
          <a:xfrm>
            <a:off x="5486400" y="4267200"/>
            <a:ext cx="534988" cy="355600"/>
          </a:xfrm>
          <a:prstGeom prst="rect">
            <a:avLst/>
          </a:prstGeom>
          <a:noFill/>
          <a:ln w="9525">
            <a:noFill/>
            <a:miter lim="800000"/>
            <a:headEnd/>
            <a:tailEnd/>
          </a:ln>
          <a:effectLst/>
        </p:spPr>
      </p:pic>
      <p:pic>
        <p:nvPicPr>
          <p:cNvPr id="52242" name="Picture 18"/>
          <p:cNvPicPr>
            <a:picLocks noChangeArrowheads="1"/>
          </p:cNvPicPr>
          <p:nvPr/>
        </p:nvPicPr>
        <p:blipFill>
          <a:blip r:embed="rId4"/>
          <a:srcRect/>
          <a:stretch>
            <a:fillRect/>
          </a:stretch>
        </p:blipFill>
        <p:spPr bwMode="auto">
          <a:xfrm>
            <a:off x="5029200" y="4724400"/>
            <a:ext cx="534988" cy="355600"/>
          </a:xfrm>
          <a:prstGeom prst="rect">
            <a:avLst/>
          </a:prstGeom>
          <a:noFill/>
          <a:ln w="9525">
            <a:noFill/>
            <a:miter lim="800000"/>
            <a:headEnd/>
            <a:tailEnd/>
          </a:ln>
          <a:effectLst/>
        </p:spPr>
      </p:pic>
      <p:pic>
        <p:nvPicPr>
          <p:cNvPr id="52243" name="Picture 19"/>
          <p:cNvPicPr>
            <a:picLocks noChangeArrowheads="1"/>
          </p:cNvPicPr>
          <p:nvPr/>
        </p:nvPicPr>
        <p:blipFill>
          <a:blip r:embed="rId4"/>
          <a:srcRect/>
          <a:stretch>
            <a:fillRect/>
          </a:stretch>
        </p:blipFill>
        <p:spPr bwMode="auto">
          <a:xfrm>
            <a:off x="4800600" y="3886200"/>
            <a:ext cx="534988" cy="355600"/>
          </a:xfrm>
          <a:prstGeom prst="rect">
            <a:avLst/>
          </a:prstGeom>
          <a:noFill/>
          <a:ln w="9525">
            <a:noFill/>
            <a:miter lim="800000"/>
            <a:headEnd/>
            <a:tailEnd/>
          </a:ln>
          <a:effectLst/>
        </p:spPr>
      </p:pic>
      <p:pic>
        <p:nvPicPr>
          <p:cNvPr id="52244" name="Picture 20"/>
          <p:cNvPicPr>
            <a:picLocks noChangeArrowheads="1"/>
          </p:cNvPicPr>
          <p:nvPr/>
        </p:nvPicPr>
        <p:blipFill>
          <a:blip r:embed="rId4"/>
          <a:srcRect/>
          <a:stretch>
            <a:fillRect/>
          </a:stretch>
        </p:blipFill>
        <p:spPr bwMode="auto">
          <a:xfrm>
            <a:off x="3657600" y="3200400"/>
            <a:ext cx="534988" cy="355600"/>
          </a:xfrm>
          <a:prstGeom prst="rect">
            <a:avLst/>
          </a:prstGeom>
          <a:noFill/>
          <a:ln w="9525">
            <a:noFill/>
            <a:miter lim="800000"/>
            <a:headEnd/>
            <a:tailEnd/>
          </a:ln>
          <a:effectLst/>
        </p:spPr>
      </p:pic>
      <p:pic>
        <p:nvPicPr>
          <p:cNvPr id="52245" name="Picture 21"/>
          <p:cNvPicPr>
            <a:picLocks noChangeArrowheads="1"/>
          </p:cNvPicPr>
          <p:nvPr/>
        </p:nvPicPr>
        <p:blipFill>
          <a:blip r:embed="rId4"/>
          <a:srcRect/>
          <a:stretch>
            <a:fillRect/>
          </a:stretch>
        </p:blipFill>
        <p:spPr bwMode="auto">
          <a:xfrm>
            <a:off x="4419600" y="3048000"/>
            <a:ext cx="534988" cy="355600"/>
          </a:xfrm>
          <a:prstGeom prst="rect">
            <a:avLst/>
          </a:prstGeom>
          <a:noFill/>
          <a:ln w="9525">
            <a:noFill/>
            <a:miter lim="800000"/>
            <a:headEnd/>
            <a:tailEnd/>
          </a:ln>
          <a:effectLst/>
        </p:spPr>
      </p:pic>
      <p:pic>
        <p:nvPicPr>
          <p:cNvPr id="52246" name="Picture 22"/>
          <p:cNvPicPr>
            <a:picLocks noChangeArrowheads="1"/>
          </p:cNvPicPr>
          <p:nvPr/>
        </p:nvPicPr>
        <p:blipFill>
          <a:blip r:embed="rId4"/>
          <a:srcRect/>
          <a:stretch>
            <a:fillRect/>
          </a:stretch>
        </p:blipFill>
        <p:spPr bwMode="auto">
          <a:xfrm>
            <a:off x="5486400" y="3352800"/>
            <a:ext cx="534988" cy="355600"/>
          </a:xfrm>
          <a:prstGeom prst="rect">
            <a:avLst/>
          </a:prstGeom>
          <a:noFill/>
          <a:ln w="9525">
            <a:noFill/>
            <a:miter lim="800000"/>
            <a:headEnd/>
            <a:tailEnd/>
          </a:ln>
          <a:effectLst/>
        </p:spPr>
      </p:pic>
      <p:pic>
        <p:nvPicPr>
          <p:cNvPr id="52247" name="Picture 23"/>
          <p:cNvPicPr>
            <a:picLocks noChangeArrowheads="1"/>
          </p:cNvPicPr>
          <p:nvPr/>
        </p:nvPicPr>
        <p:blipFill>
          <a:blip r:embed="rId4"/>
          <a:srcRect/>
          <a:stretch>
            <a:fillRect/>
          </a:stretch>
        </p:blipFill>
        <p:spPr bwMode="auto">
          <a:xfrm>
            <a:off x="6096000" y="2743200"/>
            <a:ext cx="534988" cy="355600"/>
          </a:xfrm>
          <a:prstGeom prst="rect">
            <a:avLst/>
          </a:prstGeom>
          <a:noFill/>
          <a:ln w="9525">
            <a:noFill/>
            <a:miter lim="800000"/>
            <a:headEnd/>
            <a:tailEnd/>
          </a:ln>
          <a:effectLst/>
        </p:spPr>
      </p:pic>
      <p:pic>
        <p:nvPicPr>
          <p:cNvPr id="52248" name="Picture 24"/>
          <p:cNvPicPr>
            <a:picLocks noChangeArrowheads="1"/>
          </p:cNvPicPr>
          <p:nvPr/>
        </p:nvPicPr>
        <p:blipFill>
          <a:blip r:embed="rId4"/>
          <a:srcRect/>
          <a:stretch>
            <a:fillRect/>
          </a:stretch>
        </p:blipFill>
        <p:spPr bwMode="auto">
          <a:xfrm>
            <a:off x="3200400" y="2667000"/>
            <a:ext cx="534988" cy="355600"/>
          </a:xfrm>
          <a:prstGeom prst="rect">
            <a:avLst/>
          </a:prstGeom>
          <a:noFill/>
          <a:ln w="9525">
            <a:noFill/>
            <a:miter lim="800000"/>
            <a:headEnd/>
            <a:tailEnd/>
          </a:ln>
          <a:effectLst/>
        </p:spPr>
      </p:pic>
      <p:pic>
        <p:nvPicPr>
          <p:cNvPr id="52249" name="Picture 25"/>
          <p:cNvPicPr>
            <a:picLocks noChangeArrowheads="1"/>
          </p:cNvPicPr>
          <p:nvPr/>
        </p:nvPicPr>
        <p:blipFill>
          <a:blip r:embed="rId4"/>
          <a:srcRect/>
          <a:stretch>
            <a:fillRect/>
          </a:stretch>
        </p:blipFill>
        <p:spPr bwMode="auto">
          <a:xfrm>
            <a:off x="2514600" y="4267200"/>
            <a:ext cx="534988" cy="355600"/>
          </a:xfrm>
          <a:prstGeom prst="rect">
            <a:avLst/>
          </a:prstGeom>
          <a:noFill/>
          <a:ln w="9525">
            <a:noFill/>
            <a:miter lim="800000"/>
            <a:headEnd/>
            <a:tailEnd/>
          </a:ln>
          <a:effectLst/>
        </p:spPr>
      </p:pic>
      <p:pic>
        <p:nvPicPr>
          <p:cNvPr id="52250" name="Picture 26"/>
          <p:cNvPicPr>
            <a:picLocks noChangeArrowheads="1"/>
          </p:cNvPicPr>
          <p:nvPr/>
        </p:nvPicPr>
        <p:blipFill>
          <a:blip r:embed="rId4"/>
          <a:srcRect/>
          <a:stretch>
            <a:fillRect/>
          </a:stretch>
        </p:blipFill>
        <p:spPr bwMode="auto">
          <a:xfrm>
            <a:off x="2057400" y="3581400"/>
            <a:ext cx="534988" cy="355600"/>
          </a:xfrm>
          <a:prstGeom prst="rect">
            <a:avLst/>
          </a:prstGeom>
          <a:noFill/>
          <a:ln w="9525">
            <a:noFill/>
            <a:miter lim="800000"/>
            <a:headEnd/>
            <a:tailEnd/>
          </a:ln>
          <a:effectLst/>
        </p:spPr>
      </p:pic>
      <p:pic>
        <p:nvPicPr>
          <p:cNvPr id="52251" name="Picture 27"/>
          <p:cNvPicPr>
            <a:picLocks noChangeArrowheads="1"/>
          </p:cNvPicPr>
          <p:nvPr/>
        </p:nvPicPr>
        <p:blipFill>
          <a:blip r:embed="rId4"/>
          <a:srcRect/>
          <a:stretch>
            <a:fillRect/>
          </a:stretch>
        </p:blipFill>
        <p:spPr bwMode="auto">
          <a:xfrm>
            <a:off x="2209800" y="2819400"/>
            <a:ext cx="534988" cy="355600"/>
          </a:xfrm>
          <a:prstGeom prst="rect">
            <a:avLst/>
          </a:prstGeom>
          <a:noFill/>
          <a:ln w="9525">
            <a:noFill/>
            <a:miter lim="800000"/>
            <a:headEnd/>
            <a:tailEnd/>
          </a:ln>
          <a:effectLst/>
        </p:spPr>
      </p:pic>
      <p:pic>
        <p:nvPicPr>
          <p:cNvPr id="52252" name="Picture 28"/>
          <p:cNvPicPr>
            <a:picLocks noChangeArrowheads="1"/>
          </p:cNvPicPr>
          <p:nvPr/>
        </p:nvPicPr>
        <p:blipFill>
          <a:blip r:embed="rId4"/>
          <a:srcRect/>
          <a:stretch>
            <a:fillRect/>
          </a:stretch>
        </p:blipFill>
        <p:spPr bwMode="auto">
          <a:xfrm>
            <a:off x="3124200" y="4648200"/>
            <a:ext cx="534988" cy="355600"/>
          </a:xfrm>
          <a:prstGeom prst="rect">
            <a:avLst/>
          </a:prstGeom>
          <a:noFill/>
          <a:ln w="9525">
            <a:noFill/>
            <a:miter lim="800000"/>
            <a:headEnd/>
            <a:tailEnd/>
          </a:ln>
          <a:effectLst/>
        </p:spPr>
      </p:pic>
      <p:pic>
        <p:nvPicPr>
          <p:cNvPr id="52253" name="Picture 29"/>
          <p:cNvPicPr>
            <a:picLocks noChangeArrowheads="1"/>
          </p:cNvPicPr>
          <p:nvPr/>
        </p:nvPicPr>
        <p:blipFill>
          <a:blip r:embed="rId4"/>
          <a:srcRect/>
          <a:stretch>
            <a:fillRect/>
          </a:stretch>
        </p:blipFill>
        <p:spPr bwMode="auto">
          <a:xfrm>
            <a:off x="1600200" y="5257800"/>
            <a:ext cx="534988" cy="355600"/>
          </a:xfrm>
          <a:prstGeom prst="rect">
            <a:avLst/>
          </a:prstGeom>
          <a:noFill/>
          <a:ln w="9525">
            <a:noFill/>
            <a:miter lim="800000"/>
            <a:headEnd/>
            <a:tailEnd/>
          </a:ln>
          <a:effectLst/>
        </p:spPr>
      </p:pic>
      <p:pic>
        <p:nvPicPr>
          <p:cNvPr id="52254" name="Picture 30"/>
          <p:cNvPicPr>
            <a:picLocks noChangeArrowheads="1"/>
          </p:cNvPicPr>
          <p:nvPr/>
        </p:nvPicPr>
        <p:blipFill>
          <a:blip r:embed="rId4"/>
          <a:srcRect/>
          <a:stretch>
            <a:fillRect/>
          </a:stretch>
        </p:blipFill>
        <p:spPr bwMode="auto">
          <a:xfrm>
            <a:off x="2438400" y="5486400"/>
            <a:ext cx="534988" cy="355600"/>
          </a:xfrm>
          <a:prstGeom prst="rect">
            <a:avLst/>
          </a:prstGeom>
          <a:noFill/>
          <a:ln w="9525">
            <a:noFill/>
            <a:miter lim="800000"/>
            <a:headEnd/>
            <a:tailEnd/>
          </a:ln>
          <a:effectLst/>
        </p:spPr>
      </p:pic>
      <p:pic>
        <p:nvPicPr>
          <p:cNvPr id="52255" name="Picture 31" descr="Eve"/>
          <p:cNvPicPr>
            <a:picLocks noChangeAspect="1" noChangeArrowheads="1"/>
          </p:cNvPicPr>
          <p:nvPr/>
        </p:nvPicPr>
        <p:blipFill>
          <a:blip r:embed="rId5"/>
          <a:srcRect/>
          <a:stretch>
            <a:fillRect/>
          </a:stretch>
        </p:blipFill>
        <p:spPr bwMode="auto">
          <a:xfrm>
            <a:off x="6705600" y="3352800"/>
            <a:ext cx="1082675" cy="1295400"/>
          </a:xfrm>
          <a:prstGeom prst="rect">
            <a:avLst/>
          </a:prstGeom>
          <a:noFill/>
          <a:ln w="9525">
            <a:noFill/>
            <a:miter lim="800000"/>
            <a:headEnd/>
            <a:tailEnd/>
          </a:ln>
        </p:spPr>
      </p:pic>
      <p:sp>
        <p:nvSpPr>
          <p:cNvPr id="52256" name="Text Box 32"/>
          <p:cNvSpPr txBox="1">
            <a:spLocks noChangeArrowheads="1"/>
          </p:cNvSpPr>
          <p:nvPr/>
        </p:nvSpPr>
        <p:spPr bwMode="auto">
          <a:xfrm>
            <a:off x="6629400" y="4724400"/>
            <a:ext cx="2027238" cy="1552575"/>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 Here’s the hash to “prove” it</a:t>
            </a:r>
          </a:p>
        </p:txBody>
      </p:sp>
      <p:sp>
        <p:nvSpPr>
          <p:cNvPr id="52257"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Symmetric Key: Authentication</a:t>
            </a:r>
          </a:p>
        </p:txBody>
      </p:sp>
      <p:sp>
        <p:nvSpPr>
          <p:cNvPr id="57347"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sp>
        <p:nvSpPr>
          <p:cNvPr id="57349" name="AutoShape 5"/>
          <p:cNvSpPr>
            <a:spLocks noChangeArrowheads="1"/>
          </p:cNvSpPr>
          <p:nvPr/>
        </p:nvSpPr>
        <p:spPr bwMode="auto">
          <a:xfrm rot="16200000">
            <a:off x="7086600" y="4114800"/>
            <a:ext cx="609600" cy="609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a:t>
            </a:r>
          </a:p>
        </p:txBody>
      </p:sp>
      <p:sp>
        <p:nvSpPr>
          <p:cNvPr id="57350"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51"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7352" name="Picture 8" descr="BS00768_[1]"/>
          <p:cNvPicPr>
            <a:picLocks noChangeAspect="1" noChangeArrowheads="1"/>
          </p:cNvPicPr>
          <p:nvPr/>
        </p:nvPicPr>
        <p:blipFill>
          <a:blip r:embed="rId3"/>
          <a:srcRect/>
          <a:stretch>
            <a:fillRect/>
          </a:stretch>
        </p:blipFill>
        <p:spPr bwMode="auto">
          <a:xfrm flipH="1" flipV="1">
            <a:off x="5943600" y="4495800"/>
            <a:ext cx="465138" cy="241300"/>
          </a:xfrm>
          <a:prstGeom prst="rect">
            <a:avLst/>
          </a:prstGeom>
          <a:noFill/>
        </p:spPr>
      </p:pic>
      <p:sp>
        <p:nvSpPr>
          <p:cNvPr id="57353"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4"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5"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pic>
        <p:nvPicPr>
          <p:cNvPr id="57362" name="Picture 18" descr="Bob"/>
          <p:cNvPicPr>
            <a:picLocks noChangeAspect="1" noChangeArrowheads="1"/>
          </p:cNvPicPr>
          <p:nvPr/>
        </p:nvPicPr>
        <p:blipFill>
          <a:blip r:embed="rId4"/>
          <a:srcRect/>
          <a:stretch>
            <a:fillRect/>
          </a:stretch>
        </p:blipFill>
        <p:spPr bwMode="auto">
          <a:xfrm>
            <a:off x="7848600" y="2743200"/>
            <a:ext cx="812800" cy="830263"/>
          </a:xfrm>
          <a:prstGeom prst="rect">
            <a:avLst/>
          </a:prstGeom>
          <a:noFill/>
        </p:spPr>
      </p:pic>
      <p:sp>
        <p:nvSpPr>
          <p:cNvPr id="57363" name="Text Box 19"/>
          <p:cNvSpPr txBox="1">
            <a:spLocks noChangeArrowheads="1"/>
          </p:cNvSpPr>
          <p:nvPr/>
        </p:nvSpPr>
        <p:spPr bwMode="auto">
          <a:xfrm>
            <a:off x="8229600" y="35814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57365" name="Text Box 21"/>
          <p:cNvSpPr txBox="1">
            <a:spLocks noChangeArrowheads="1"/>
          </p:cNvSpPr>
          <p:nvPr/>
        </p:nvSpPr>
        <p:spPr bwMode="auto">
          <a:xfrm>
            <a:off x="6019800" y="4724400"/>
            <a:ext cx="685800" cy="40011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latin typeface="Calibri"/>
                <a:cs typeface="Calibri"/>
              </a:rPr>
              <a:t>K </a:t>
            </a:r>
            <a:r>
              <a:rPr lang="en-US" sz="2000" baseline="-25000" dirty="0">
                <a:latin typeface="Calibri"/>
                <a:cs typeface="Calibri"/>
              </a:rPr>
              <a:t>A-B</a:t>
            </a:r>
          </a:p>
        </p:txBody>
      </p:sp>
      <p:pic>
        <p:nvPicPr>
          <p:cNvPr id="57367" name="Picture 23" descr="Alice"/>
          <p:cNvPicPr>
            <a:picLocks noChangeAspect="1" noChangeArrowheads="1"/>
          </p:cNvPicPr>
          <p:nvPr/>
        </p:nvPicPr>
        <p:blipFill>
          <a:blip r:embed="rId5"/>
          <a:srcRect/>
          <a:stretch>
            <a:fillRect/>
          </a:stretch>
        </p:blipFill>
        <p:spPr bwMode="auto">
          <a:xfrm>
            <a:off x="1066800" y="2895600"/>
            <a:ext cx="698500" cy="862013"/>
          </a:xfrm>
          <a:prstGeom prst="rect">
            <a:avLst/>
          </a:prstGeom>
          <a:noFill/>
        </p:spPr>
      </p:pic>
      <p:sp>
        <p:nvSpPr>
          <p:cNvPr id="57369"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70"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1"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2"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sp>
        <p:nvSpPr>
          <p:cNvPr id="57373" name="Text Box 2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57374" name="Text Box 30"/>
          <p:cNvSpPr txBox="1">
            <a:spLocks noChangeArrowheads="1"/>
          </p:cNvSpPr>
          <p:nvPr/>
        </p:nvSpPr>
        <p:spPr bwMode="auto">
          <a:xfrm>
            <a:off x="457200" y="4953000"/>
            <a:ext cx="1905000" cy="11906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Performs same hash with K</a:t>
            </a:r>
            <a:r>
              <a:rPr lang="en-US" baseline="-25000"/>
              <a:t>A-B</a:t>
            </a:r>
            <a:r>
              <a:rPr lang="en-US"/>
              <a:t> and compares results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What is “Internet Security” ? </a:t>
            </a:r>
          </a:p>
        </p:txBody>
      </p:sp>
      <p:sp>
        <p:nvSpPr>
          <p:cNvPr id="12293" name="Text Box 5"/>
          <p:cNvSpPr txBox="1">
            <a:spLocks noChangeArrowheads="1"/>
          </p:cNvSpPr>
          <p:nvPr/>
        </p:nvSpPr>
        <p:spPr bwMode="auto">
          <a:xfrm>
            <a:off x="914400" y="2209800"/>
            <a:ext cx="2057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Worms &amp; Viruses</a:t>
            </a:r>
          </a:p>
        </p:txBody>
      </p:sp>
      <p:sp>
        <p:nvSpPr>
          <p:cNvPr id="12294" name="Text Box 6"/>
          <p:cNvSpPr txBox="1">
            <a:spLocks noChangeArrowheads="1"/>
          </p:cNvSpPr>
          <p:nvPr/>
        </p:nvSpPr>
        <p:spPr bwMode="auto">
          <a:xfrm>
            <a:off x="2667000" y="1219200"/>
            <a:ext cx="2057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Denial-of-Service</a:t>
            </a:r>
          </a:p>
        </p:txBody>
      </p:sp>
      <p:sp>
        <p:nvSpPr>
          <p:cNvPr id="12295" name="Text Box 7"/>
          <p:cNvSpPr txBox="1">
            <a:spLocks noChangeArrowheads="1"/>
          </p:cNvSpPr>
          <p:nvPr/>
        </p:nvSpPr>
        <p:spPr bwMode="auto">
          <a:xfrm>
            <a:off x="6629400" y="30480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DNS Poisoning</a:t>
            </a:r>
          </a:p>
        </p:txBody>
      </p:sp>
      <p:sp>
        <p:nvSpPr>
          <p:cNvPr id="12296" name="Text Box 8"/>
          <p:cNvSpPr txBox="1">
            <a:spLocks noChangeArrowheads="1"/>
          </p:cNvSpPr>
          <p:nvPr/>
        </p:nvSpPr>
        <p:spPr bwMode="auto">
          <a:xfrm>
            <a:off x="1143000" y="3429000"/>
            <a:ext cx="1295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Phishing</a:t>
            </a:r>
          </a:p>
        </p:txBody>
      </p:sp>
      <p:sp>
        <p:nvSpPr>
          <p:cNvPr id="12297" name="Text Box 9"/>
          <p:cNvSpPr txBox="1">
            <a:spLocks noChangeArrowheads="1"/>
          </p:cNvSpPr>
          <p:nvPr/>
        </p:nvSpPr>
        <p:spPr bwMode="auto">
          <a:xfrm>
            <a:off x="4267200" y="2743200"/>
            <a:ext cx="15240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Trojan Horse</a:t>
            </a:r>
          </a:p>
        </p:txBody>
      </p:sp>
      <p:sp>
        <p:nvSpPr>
          <p:cNvPr id="12299" name="Text Box 11"/>
          <p:cNvSpPr txBox="1">
            <a:spLocks noChangeArrowheads="1"/>
          </p:cNvSpPr>
          <p:nvPr/>
        </p:nvSpPr>
        <p:spPr bwMode="auto">
          <a:xfrm>
            <a:off x="6248400" y="4648200"/>
            <a:ext cx="18288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Eavesdropping </a:t>
            </a:r>
          </a:p>
        </p:txBody>
      </p:sp>
      <p:sp>
        <p:nvSpPr>
          <p:cNvPr id="12300" name="Text Box 12"/>
          <p:cNvSpPr txBox="1">
            <a:spLocks noChangeArrowheads="1"/>
          </p:cNvSpPr>
          <p:nvPr/>
        </p:nvSpPr>
        <p:spPr bwMode="auto">
          <a:xfrm>
            <a:off x="2895600" y="46482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Route Hijacks </a:t>
            </a:r>
          </a:p>
        </p:txBody>
      </p:sp>
      <p:sp>
        <p:nvSpPr>
          <p:cNvPr id="12301" name="Text Box 13"/>
          <p:cNvSpPr txBox="1">
            <a:spLocks noChangeArrowheads="1"/>
          </p:cNvSpPr>
          <p:nvPr/>
        </p:nvSpPr>
        <p:spPr bwMode="auto">
          <a:xfrm>
            <a:off x="6248400" y="1752600"/>
            <a:ext cx="15240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Password Cracking </a:t>
            </a:r>
          </a:p>
        </p:txBody>
      </p:sp>
      <p:sp>
        <p:nvSpPr>
          <p:cNvPr id="12302" name="Text Box 14"/>
          <p:cNvSpPr txBox="1">
            <a:spLocks noChangeArrowheads="1"/>
          </p:cNvSpPr>
          <p:nvPr/>
        </p:nvSpPr>
        <p:spPr bwMode="auto">
          <a:xfrm>
            <a:off x="5638800" y="38862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IP Spoofing </a:t>
            </a:r>
          </a:p>
        </p:txBody>
      </p:sp>
      <p:sp>
        <p:nvSpPr>
          <p:cNvPr id="12304" name="Text Box 16"/>
          <p:cNvSpPr txBox="1">
            <a:spLocks noChangeArrowheads="1"/>
          </p:cNvSpPr>
          <p:nvPr/>
        </p:nvSpPr>
        <p:spPr bwMode="auto">
          <a:xfrm>
            <a:off x="4114800" y="5715000"/>
            <a:ext cx="9906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Spam</a:t>
            </a:r>
          </a:p>
        </p:txBody>
      </p:sp>
      <p:sp>
        <p:nvSpPr>
          <p:cNvPr id="12305" name="Text Box 17"/>
          <p:cNvSpPr txBox="1">
            <a:spLocks noChangeArrowheads="1"/>
          </p:cNvSpPr>
          <p:nvPr/>
        </p:nvSpPr>
        <p:spPr bwMode="auto">
          <a:xfrm>
            <a:off x="3352800" y="3581400"/>
            <a:ext cx="12192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Spyware</a:t>
            </a:r>
          </a:p>
        </p:txBody>
      </p:sp>
      <p:sp>
        <p:nvSpPr>
          <p:cNvPr id="12306" name="Text Box 18"/>
          <p:cNvSpPr txBox="1">
            <a:spLocks noChangeArrowheads="1"/>
          </p:cNvSpPr>
          <p:nvPr/>
        </p:nvSpPr>
        <p:spPr bwMode="auto">
          <a:xfrm>
            <a:off x="3810000" y="1905000"/>
            <a:ext cx="16764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modification</a:t>
            </a:r>
          </a:p>
        </p:txBody>
      </p:sp>
      <p:sp>
        <p:nvSpPr>
          <p:cNvPr id="12307" name="Text Box 19"/>
          <p:cNvSpPr txBox="1">
            <a:spLocks noChangeArrowheads="1"/>
          </p:cNvSpPr>
          <p:nvPr/>
        </p:nvSpPr>
        <p:spPr bwMode="auto">
          <a:xfrm>
            <a:off x="457200" y="4724400"/>
            <a:ext cx="16764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End-host impersonation</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Symmetric Key: Authentication</a:t>
            </a:r>
          </a:p>
        </p:txBody>
      </p:sp>
      <p:sp>
        <p:nvSpPr>
          <p:cNvPr id="106499"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pic>
        <p:nvPicPr>
          <p:cNvPr id="106510" name="Picture 14" descr="Alice"/>
          <p:cNvPicPr>
            <a:picLocks noChangeAspect="1" noChangeArrowheads="1"/>
          </p:cNvPicPr>
          <p:nvPr/>
        </p:nvPicPr>
        <p:blipFill>
          <a:blip r:embed="rId3"/>
          <a:srcRect/>
          <a:stretch>
            <a:fillRect/>
          </a:stretch>
        </p:blipFill>
        <p:spPr bwMode="auto">
          <a:xfrm>
            <a:off x="1066800" y="2895600"/>
            <a:ext cx="698500" cy="862013"/>
          </a:xfrm>
          <a:prstGeom prst="rect">
            <a:avLst/>
          </a:prstGeom>
          <a:noFill/>
        </p:spPr>
      </p:pic>
      <p:sp>
        <p:nvSpPr>
          <p:cNvPr id="106511"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106512"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06515" name="Text Box 1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06517" name="Picture 21" descr="Eve"/>
          <p:cNvPicPr>
            <a:picLocks noChangeAspect="1" noChangeArrowheads="1"/>
          </p:cNvPicPr>
          <p:nvPr/>
        </p:nvPicPr>
        <p:blipFill>
          <a:blip r:embed="rId4"/>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a:effectLst/>
        </p:spPr>
        <p:txBody>
          <a:bodyPr>
            <a:prstTxWarp prst="textNoShape">
              <a:avLst/>
            </a:prstTxWarp>
          </a:bodyPr>
          <a:lstStyle/>
          <a:p>
            <a:pPr algn="ctr"/>
            <a:endParaRPr lang="en-US"/>
          </a:p>
        </p:txBody>
      </p:sp>
      <p:sp>
        <p:nvSpPr>
          <p:cNvPr id="106520" name="Text Box 24"/>
          <p:cNvSpPr txBox="1">
            <a:spLocks noChangeArrowheads="1"/>
          </p:cNvSpPr>
          <p:nvPr/>
        </p:nvSpPr>
        <p:spPr bwMode="auto">
          <a:xfrm>
            <a:off x="5181600" y="4495800"/>
            <a:ext cx="3962400" cy="132873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If Alice sends Mallory a nonce, she cannot compute the corresponding MAC without K </a:t>
            </a:r>
            <a:r>
              <a:rPr lang="en-US" baseline="-25000"/>
              <a:t>A-B</a:t>
            </a:r>
          </a:p>
          <a:p>
            <a:pPr>
              <a:spcBef>
                <a:spcPct val="50000"/>
              </a:spcBef>
            </a:pPr>
            <a:endParaRPr lang="en-US"/>
          </a:p>
        </p:txBody>
      </p:sp>
      <p:sp>
        <p:nvSpPr>
          <p:cNvPr id="106521" name="Text Box 25"/>
          <p:cNvSpPr txBox="1">
            <a:spLocks noChangeArrowheads="1"/>
          </p:cNvSpPr>
          <p:nvPr/>
        </p:nvSpPr>
        <p:spPr bwMode="auto">
          <a:xfrm>
            <a:off x="6705600" y="3962400"/>
            <a:ext cx="2027238" cy="457200"/>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Symmetric Key Crypto Review</a:t>
            </a:r>
          </a:p>
        </p:txBody>
      </p:sp>
      <p:sp>
        <p:nvSpPr>
          <p:cNvPr id="59395" name="Rectangle 3"/>
          <p:cNvSpPr>
            <a:spLocks noGrp="1" noChangeArrowheads="1"/>
          </p:cNvSpPr>
          <p:nvPr>
            <p:ph type="body" idx="1"/>
          </p:nvPr>
        </p:nvSpPr>
        <p:spPr>
          <a:xfrm>
            <a:off x="457200" y="1600200"/>
            <a:ext cx="8229600" cy="1905000"/>
          </a:xfrm>
        </p:spPr>
        <p:txBody>
          <a:bodyPr/>
          <a:lstStyle/>
          <a:p>
            <a:r>
              <a:rPr lang="en-US"/>
              <a:t>Confidentiality:  Stream &amp; Block Ciphers</a:t>
            </a:r>
          </a:p>
          <a:p>
            <a:r>
              <a:rPr lang="en-US"/>
              <a:t>Integrity:  HMAC</a:t>
            </a:r>
          </a:p>
          <a:p>
            <a:r>
              <a:rPr lang="en-US"/>
              <a:t>Authentication: HMAC and Nonce</a:t>
            </a:r>
          </a:p>
          <a:p>
            <a:pPr>
              <a:buFont typeface="Wingdings" charset="2"/>
              <a:buNone/>
            </a:pPr>
            <a:endParaRPr lang="en-US"/>
          </a:p>
          <a:p>
            <a:endParaRPr lang="en-US"/>
          </a:p>
        </p:txBody>
      </p:sp>
      <p:sp>
        <p:nvSpPr>
          <p:cNvPr id="59396" name="Text Box 4"/>
          <p:cNvSpPr txBox="1">
            <a:spLocks noChangeArrowheads="1"/>
          </p:cNvSpPr>
          <p:nvPr/>
        </p:nvSpPr>
        <p:spPr bwMode="auto">
          <a:xfrm>
            <a:off x="685800" y="3810000"/>
            <a:ext cx="6858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pPr>
            <a:r>
              <a:rPr lang="en-US" sz="2400" b="1"/>
              <a:t>Are we done?  Not Really:</a:t>
            </a:r>
          </a:p>
          <a:p>
            <a:pPr marL="342900" indent="-342900">
              <a:spcBef>
                <a:spcPct val="50000"/>
              </a:spcBef>
              <a:buFontTx/>
              <a:buAutoNum type="arabicParenR"/>
            </a:pPr>
            <a:r>
              <a:rPr lang="en-US" sz="2400" b="1"/>
              <a:t>Number of keys scales as O(n</a:t>
            </a:r>
            <a:r>
              <a:rPr lang="en-US" sz="2400" b="1" baseline="30000"/>
              <a:t>2</a:t>
            </a:r>
            <a:r>
              <a:rPr lang="en-US" sz="2400" b="1"/>
              <a:t>) </a:t>
            </a:r>
          </a:p>
          <a:p>
            <a:pPr marL="342900" indent="-342900">
              <a:spcBef>
                <a:spcPct val="50000"/>
              </a:spcBef>
              <a:buFontTx/>
              <a:buAutoNum type="arabicParenR"/>
            </a:pPr>
            <a:r>
              <a:rPr lang="en-US" sz="2400" b="1"/>
              <a:t>How to securely share keys in the first place?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t>Asymmetric Key Crypto:</a:t>
            </a:r>
            <a:endParaRPr lang="en-US" dirty="0"/>
          </a:p>
        </p:txBody>
      </p:sp>
      <p:sp>
        <p:nvSpPr>
          <p:cNvPr id="60419" name="Rectangle 3"/>
          <p:cNvSpPr>
            <a:spLocks noGrp="1" noChangeArrowheads="1"/>
          </p:cNvSpPr>
          <p:nvPr>
            <p:ph idx="1"/>
          </p:nvPr>
        </p:nvSpPr>
        <p:spPr>
          <a:xfrm>
            <a:off x="304800" y="1447801"/>
            <a:ext cx="8534400" cy="1143000"/>
          </a:xfrm>
        </p:spPr>
        <p:txBody>
          <a:bodyPr/>
          <a:lstStyle/>
          <a:p>
            <a:r>
              <a:rPr lang="en-US" dirty="0" smtClean="0"/>
              <a:t>Instead of shared keys, each person has a “key pair”</a:t>
            </a:r>
            <a:endParaRPr lang="en-US" dirty="0"/>
          </a:p>
        </p:txBody>
      </p:sp>
      <p:sp>
        <p:nvSpPr>
          <p:cNvPr id="60421" name="Text Box 5"/>
          <p:cNvSpPr txBox="1">
            <a:spLocks noChangeArrowheads="1"/>
          </p:cNvSpPr>
          <p:nvPr/>
        </p:nvSpPr>
        <p:spPr bwMode="auto">
          <a:xfrm>
            <a:off x="4572000" y="2514600"/>
            <a:ext cx="2511425"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public</a:t>
            </a:r>
            <a:r>
              <a:rPr lang="en-US"/>
              <a:t> key </a:t>
            </a:r>
          </a:p>
        </p:txBody>
      </p:sp>
      <p:pic>
        <p:nvPicPr>
          <p:cNvPr id="60422" name="Picture 6" descr="Bob"/>
          <p:cNvPicPr>
            <a:picLocks noChangeAspect="1" noChangeArrowheads="1"/>
          </p:cNvPicPr>
          <p:nvPr/>
        </p:nvPicPr>
        <p:blipFill>
          <a:blip r:embed="rId3"/>
          <a:srcRect/>
          <a:stretch>
            <a:fillRect/>
          </a:stretch>
        </p:blipFill>
        <p:spPr bwMode="auto">
          <a:xfrm>
            <a:off x="2514600" y="2667000"/>
            <a:ext cx="665163" cy="677863"/>
          </a:xfrm>
          <a:prstGeom prst="rect">
            <a:avLst/>
          </a:prstGeom>
          <a:noFill/>
        </p:spPr>
      </p:pic>
      <p:pic>
        <p:nvPicPr>
          <p:cNvPr id="60423" name="Picture 7" descr="BS00768_[1]"/>
          <p:cNvPicPr>
            <a:picLocks noChangeAspect="1" noChangeArrowheads="1"/>
          </p:cNvPicPr>
          <p:nvPr/>
        </p:nvPicPr>
        <p:blipFill>
          <a:blip r:embed="rId4"/>
          <a:srcRect/>
          <a:stretch>
            <a:fillRect/>
          </a:stretch>
        </p:blipFill>
        <p:spPr bwMode="auto">
          <a:xfrm flipH="1" flipV="1">
            <a:off x="3617913" y="2513013"/>
            <a:ext cx="458787" cy="236537"/>
          </a:xfrm>
          <a:prstGeom prst="rect">
            <a:avLst/>
          </a:prstGeom>
          <a:noFill/>
          <a:ln w="9525">
            <a:noFill/>
            <a:miter lim="800000"/>
            <a:headEnd/>
            <a:tailEnd/>
          </a:ln>
        </p:spPr>
      </p:pic>
      <p:sp>
        <p:nvSpPr>
          <p:cNvPr id="60424" name="Text Box 8"/>
          <p:cNvSpPr txBox="1">
            <a:spLocks noChangeArrowheads="1"/>
          </p:cNvSpPr>
          <p:nvPr/>
        </p:nvSpPr>
        <p:spPr bwMode="auto">
          <a:xfrm>
            <a:off x="4200525" y="2424113"/>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0425" name="Text Box 9"/>
          <p:cNvSpPr txBox="1">
            <a:spLocks noChangeArrowheads="1"/>
          </p:cNvSpPr>
          <p:nvPr/>
        </p:nvSpPr>
        <p:spPr bwMode="auto">
          <a:xfrm>
            <a:off x="4572000" y="3048000"/>
            <a:ext cx="2133600"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private </a:t>
            </a:r>
            <a:r>
              <a:rPr lang="en-US"/>
              <a:t>key </a:t>
            </a:r>
          </a:p>
        </p:txBody>
      </p:sp>
      <p:pic>
        <p:nvPicPr>
          <p:cNvPr id="60426" name="Picture 10" descr="BS00768_[1]"/>
          <p:cNvPicPr>
            <a:picLocks noChangeAspect="1" noChangeArrowheads="1"/>
          </p:cNvPicPr>
          <p:nvPr/>
        </p:nvPicPr>
        <p:blipFill>
          <a:blip r:embed="rId4"/>
          <a:srcRect/>
          <a:stretch>
            <a:fillRect/>
          </a:stretch>
        </p:blipFill>
        <p:spPr bwMode="auto">
          <a:xfrm flipH="1" flipV="1">
            <a:off x="3614738" y="3186113"/>
            <a:ext cx="542925" cy="279400"/>
          </a:xfrm>
          <a:prstGeom prst="rect">
            <a:avLst/>
          </a:prstGeom>
          <a:noFill/>
          <a:ln w="9525">
            <a:noFill/>
            <a:miter lim="800000"/>
            <a:headEnd/>
            <a:tailEnd/>
          </a:ln>
        </p:spPr>
      </p:pic>
      <p:sp>
        <p:nvSpPr>
          <p:cNvPr id="60428" name="Text Box 12"/>
          <p:cNvSpPr txBox="1">
            <a:spLocks noChangeArrowheads="1"/>
          </p:cNvSpPr>
          <p:nvPr/>
        </p:nvSpPr>
        <p:spPr bwMode="auto">
          <a:xfrm>
            <a:off x="4044950" y="2524125"/>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 </a:t>
            </a:r>
          </a:p>
        </p:txBody>
      </p:sp>
      <p:sp>
        <p:nvSpPr>
          <p:cNvPr id="60429" name="Text Box 13"/>
          <p:cNvSpPr txBox="1">
            <a:spLocks noChangeArrowheads="1"/>
          </p:cNvSpPr>
          <p:nvPr/>
        </p:nvSpPr>
        <p:spPr bwMode="auto">
          <a:xfrm>
            <a:off x="4048125" y="3209925"/>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-1 </a:t>
            </a:r>
          </a:p>
        </p:txBody>
      </p:sp>
      <p:sp>
        <p:nvSpPr>
          <p:cNvPr id="60431" name="Text Box 15"/>
          <p:cNvSpPr txBox="1">
            <a:spLocks noChangeArrowheads="1"/>
          </p:cNvSpPr>
          <p:nvPr/>
        </p:nvSpPr>
        <p:spPr bwMode="auto">
          <a:xfrm>
            <a:off x="6019800" y="4419600"/>
            <a:ext cx="2189163"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a:t>
            </a:r>
            <a:r>
              <a:rPr lang="en-US" sz="2000">
                <a:solidFill>
                  <a:srgbClr val="FF0000"/>
                </a:solidFill>
              </a:rPr>
              <a:t> </a:t>
            </a:r>
            <a:r>
              <a:rPr lang="en-US" sz="2400">
                <a:solidFill>
                  <a:srgbClr val="FF0000"/>
                </a:solidFill>
              </a:rPr>
              <a:t>(</a:t>
            </a:r>
            <a:r>
              <a:rPr lang="en-US" sz="2000">
                <a:solidFill>
                  <a:srgbClr val="FF0000"/>
                </a:solidFill>
              </a:rPr>
              <a:t>K</a:t>
            </a:r>
            <a:r>
              <a:rPr lang="en-US" sz="2000" baseline="-25000">
                <a:solidFill>
                  <a:srgbClr val="FF0000"/>
                </a:solidFill>
              </a:rPr>
              <a:t>B </a:t>
            </a:r>
            <a:r>
              <a:rPr lang="en-US" sz="2000">
                <a:solidFill>
                  <a:srgbClr val="FF0000"/>
                </a:solidFill>
              </a:rPr>
              <a:t>(m)</a:t>
            </a:r>
            <a:r>
              <a:rPr lang="en-US" sz="2400">
                <a:solidFill>
                  <a:srgbClr val="FF0000"/>
                </a:solidFill>
              </a:rPr>
              <a:t>) = m</a:t>
            </a:r>
          </a:p>
        </p:txBody>
      </p:sp>
      <p:sp>
        <p:nvSpPr>
          <p:cNvPr id="16" name="Rectangle 3"/>
          <p:cNvSpPr txBox="1">
            <a:spLocks noChangeArrowheads="1"/>
          </p:cNvSpPr>
          <p:nvPr/>
        </p:nvSpPr>
        <p:spPr>
          <a:xfrm>
            <a:off x="304800" y="4419600"/>
            <a:ext cx="8534400" cy="1143000"/>
          </a:xfrm>
          <a:prstGeom prst="rect">
            <a:avLst/>
          </a:prstGeom>
        </p:spPr>
        <p:txBody>
          <a:bodyPr lIns="45720" rIns="45720" anchor="t">
            <a:normAutofit/>
          </a:bodyPr>
          <a:lst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a:lstStyle>
          <a:p>
            <a:r>
              <a:rPr lang="en-US" dirty="0"/>
              <a:t>The keys are inverses, so:</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p:cNvSpPr>
          <p:nvPr>
            <p:ph type="title"/>
          </p:nvPr>
        </p:nvSpPr>
        <p:spPr/>
        <p:txBody>
          <a:bodyPr/>
          <a:lstStyle/>
          <a:p>
            <a:pPr lvl="0"/>
            <a:r>
              <a:rPr lang="en-US" smtClean="0"/>
              <a:t>Asymmetric/Public Key Crypto:</a:t>
            </a:r>
            <a:endParaRPr lang="en-US" dirty="0"/>
          </a:p>
        </p:txBody>
      </p:sp>
      <p:sp>
        <p:nvSpPr>
          <p:cNvPr id="242" name="Shape 242"/>
          <p:cNvSpPr>
            <a:spLocks noGrp="1"/>
          </p:cNvSpPr>
          <p:nvPr>
            <p:ph type="body" idx="1"/>
          </p:nvPr>
        </p:nvSpPr>
        <p:spPr>
          <a:xfrm>
            <a:off x="304800" y="1447801"/>
            <a:ext cx="8534400" cy="2590800"/>
          </a:xfrm>
        </p:spPr>
        <p:txBody>
          <a:bodyPr/>
          <a:lstStyle/>
          <a:p>
            <a:pPr lvl="0">
              <a:defRPr sz="1800">
                <a:uFillTx/>
              </a:defRPr>
            </a:pPr>
            <a:r>
              <a:rPr lang="en-US" sz="2700" dirty="0">
                <a:uFill>
                  <a:solidFill/>
                </a:uFill>
              </a:rPr>
              <a:t>Given a key </a:t>
            </a:r>
            <a:r>
              <a:rPr lang="en-US" sz="2700" i="1" dirty="0">
                <a:uFill>
                  <a:solidFill/>
                </a:uFill>
              </a:rPr>
              <a:t>k</a:t>
            </a:r>
            <a:r>
              <a:rPr lang="en-US" sz="2700" dirty="0">
                <a:uFill>
                  <a:solidFill/>
                </a:uFill>
              </a:rPr>
              <a:t> and a message </a:t>
            </a:r>
            <a:r>
              <a:rPr lang="en-US" sz="2700" i="1" dirty="0">
                <a:uFill>
                  <a:solidFill/>
                </a:uFill>
              </a:rPr>
              <a:t>m</a:t>
            </a:r>
          </a:p>
          <a:p>
            <a:pPr lvl="1">
              <a:defRPr sz="1800">
                <a:uFillTx/>
              </a:defRPr>
            </a:pPr>
            <a:r>
              <a:rPr lang="en-US" sz="2000" dirty="0">
                <a:uFill>
                  <a:solidFill/>
                </a:uFill>
              </a:rPr>
              <a:t>Two functions:  Encryption (E), decryption (D)</a:t>
            </a:r>
            <a:endParaRPr lang="en-US" sz="2000" i="1" dirty="0">
              <a:uFill>
                <a:solidFill/>
              </a:uFill>
            </a:endParaRPr>
          </a:p>
          <a:p>
            <a:pPr lvl="1">
              <a:defRPr sz="1800">
                <a:uFillTx/>
              </a:defRPr>
            </a:pPr>
            <a:r>
              <a:rPr lang="en-US" sz="2000" dirty="0" err="1">
                <a:uFill>
                  <a:solidFill/>
                </a:uFill>
              </a:rPr>
              <a:t>ciphertext</a:t>
            </a:r>
            <a:r>
              <a:rPr lang="en-US" sz="2000" dirty="0">
                <a:uFill>
                  <a:solidFill/>
                </a:uFill>
              </a:rPr>
              <a:t> </a:t>
            </a:r>
            <a:r>
              <a:rPr lang="en-US" sz="2000" i="1" dirty="0">
                <a:uFill>
                  <a:solidFill/>
                </a:uFill>
              </a:rPr>
              <a:t>c = E</a:t>
            </a:r>
            <a:r>
              <a:rPr lang="en-US" sz="2000" i="1" dirty="0" smtClean="0">
                <a:uFill>
                  <a:solidFill/>
                </a:uFill>
              </a:rPr>
              <a:t>(</a:t>
            </a:r>
            <a:r>
              <a:rPr lang="en-US" sz="2000" dirty="0">
                <a:solidFill>
                  <a:srgbClr val="FF0000"/>
                </a:solidFill>
              </a:rPr>
              <a:t>K</a:t>
            </a:r>
            <a:r>
              <a:rPr lang="en-US" sz="2000" baseline="-25000" dirty="0">
                <a:solidFill>
                  <a:srgbClr val="FF0000"/>
                </a:solidFill>
              </a:rPr>
              <a:t>B</a:t>
            </a:r>
            <a:r>
              <a:rPr lang="en-US" sz="2000" i="1" dirty="0" smtClean="0">
                <a:uFill>
                  <a:solidFill/>
                </a:uFill>
              </a:rPr>
              <a:t>, </a:t>
            </a:r>
            <a:r>
              <a:rPr lang="en-US" sz="2000" i="1" dirty="0">
                <a:uFill>
                  <a:solidFill/>
                </a:uFill>
              </a:rPr>
              <a:t>m)</a:t>
            </a:r>
          </a:p>
          <a:p>
            <a:pPr lvl="1">
              <a:defRPr sz="1800">
                <a:uFillTx/>
              </a:defRPr>
            </a:pPr>
            <a:r>
              <a:rPr lang="en-US" sz="2000" dirty="0">
                <a:uFill>
                  <a:solidFill/>
                </a:uFill>
              </a:rPr>
              <a:t>plaintext m = D</a:t>
            </a:r>
            <a:r>
              <a:rPr lang="en-US" sz="2000" dirty="0" smtClean="0">
                <a:uFill>
                  <a:solidFill/>
                </a:uFill>
              </a:rPr>
              <a:t>(</a:t>
            </a:r>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-1 </a:t>
            </a:r>
            <a:r>
              <a:rPr lang="en-US" sz="2000" dirty="0" smtClean="0">
                <a:uFill>
                  <a:solidFill/>
                </a:uFill>
              </a:rPr>
              <a:t>, </a:t>
            </a:r>
            <a:r>
              <a:rPr lang="en-US" sz="2000" dirty="0">
                <a:uFill>
                  <a:solidFill/>
                </a:uFill>
              </a:rPr>
              <a:t>c)</a:t>
            </a:r>
          </a:p>
          <a:p>
            <a:pPr lvl="1">
              <a:defRPr sz="1800">
                <a:uFillTx/>
              </a:defRPr>
            </a:pPr>
            <a:r>
              <a:rPr lang="en-US" sz="2000" dirty="0">
                <a:uFill>
                  <a:solidFill/>
                </a:uFill>
              </a:rPr>
              <a:t>Encryption and decryption use </a:t>
            </a:r>
            <a:r>
              <a:rPr lang="en-US" sz="2000" i="1" dirty="0">
                <a:uFill>
                  <a:solidFill/>
                </a:uFill>
              </a:rPr>
              <a:t>different</a:t>
            </a:r>
            <a:r>
              <a:rPr lang="en-US" sz="2000" dirty="0">
                <a:uFill>
                  <a:solidFill/>
                </a:uFill>
              </a:rPr>
              <a:t> keys!</a:t>
            </a:r>
          </a:p>
        </p:txBody>
      </p:sp>
      <p:sp>
        <p:nvSpPr>
          <p:cNvPr id="256" name="Shape 256"/>
          <p:cNvSpPr>
            <a:spLocks noGrp="1"/>
          </p:cNvSpPr>
          <p:nvPr>
            <p:ph type="sldNum" sz="quarter" idx="2"/>
          </p:nvPr>
        </p:nvSpPr>
        <p:spPr/>
        <p:txBody>
          <a:bodyPr/>
          <a:lstStyle/>
          <a:p>
            <a:pPr lvl="0"/>
            <a:fld id="{86CB4B4D-7CA3-9044-876B-883B54F8677D}" type="slidenum">
              <a:rPr lang="en-US" smtClean="0"/>
              <a:pPr lvl="0"/>
              <a:t>33</a:t>
            </a:fld>
            <a:endParaRPr lang="en-US"/>
          </a:p>
        </p:txBody>
      </p:sp>
      <p:pic>
        <p:nvPicPr>
          <p:cNvPr id="243" name="Alice.png"/>
          <p:cNvPicPr/>
          <p:nvPr/>
        </p:nvPicPr>
        <p:blipFill>
          <a:blip r:embed="rId2">
            <a:extLst/>
          </a:blip>
          <a:stretch>
            <a:fillRect/>
          </a:stretch>
        </p:blipFill>
        <p:spPr>
          <a:xfrm>
            <a:off x="1803797" y="4179094"/>
            <a:ext cx="696516" cy="862013"/>
          </a:xfrm>
          <a:prstGeom prst="rect">
            <a:avLst/>
          </a:prstGeom>
          <a:ln w="12700">
            <a:miter lim="400000"/>
          </a:ln>
        </p:spPr>
      </p:pic>
      <p:sp>
        <p:nvSpPr>
          <p:cNvPr id="244" name="Shape 244"/>
          <p:cNvSpPr/>
          <p:nvPr/>
        </p:nvSpPr>
        <p:spPr>
          <a:xfrm>
            <a:off x="5497309" y="5183683"/>
            <a:ext cx="1345020"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Bob.com</a:t>
            </a:r>
          </a:p>
        </p:txBody>
      </p:sp>
      <p:sp>
        <p:nvSpPr>
          <p:cNvPr id="245" name="Shape 245"/>
          <p:cNvSpPr/>
          <p:nvPr/>
        </p:nvSpPr>
        <p:spPr>
          <a:xfrm>
            <a:off x="1869332" y="5165824"/>
            <a:ext cx="723004"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Alice</a:t>
            </a:r>
          </a:p>
        </p:txBody>
      </p:sp>
      <p:pic>
        <p:nvPicPr>
          <p:cNvPr id="246" name="Bob.png"/>
          <p:cNvPicPr/>
          <p:nvPr/>
        </p:nvPicPr>
        <p:blipFill>
          <a:blip r:embed="rId3">
            <a:extLst/>
          </a:blip>
          <a:stretch>
            <a:fillRect/>
          </a:stretch>
        </p:blipFill>
        <p:spPr>
          <a:xfrm>
            <a:off x="5723930" y="4196953"/>
            <a:ext cx="812602" cy="830263"/>
          </a:xfrm>
          <a:prstGeom prst="rect">
            <a:avLst/>
          </a:prstGeom>
          <a:ln w="12700">
            <a:miter lim="400000"/>
          </a:ln>
        </p:spPr>
      </p:pic>
      <p:sp>
        <p:nvSpPr>
          <p:cNvPr id="247" name="Shape 247"/>
          <p:cNvSpPr/>
          <p:nvPr/>
        </p:nvSpPr>
        <p:spPr>
          <a:xfrm>
            <a:off x="2997423" y="4630043"/>
            <a:ext cx="146734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buClr>
                <a:srgbClr val="000000"/>
              </a:buClr>
              <a:buFont typeface="Arial"/>
              <a:defRPr sz="3400">
                <a:uFill>
                  <a:solidFill/>
                </a:uFill>
                <a:latin typeface="+mn-lt"/>
                <a:ea typeface="+mn-ea"/>
                <a:cs typeface="+mn-cs"/>
                <a:sym typeface="Arial"/>
              </a:defRPr>
            </a:lvl1pPr>
          </a:lstStyle>
          <a:p>
            <a:pPr lvl="0">
              <a:defRPr sz="1800">
                <a:uFillTx/>
              </a:defRPr>
            </a:pPr>
            <a:r>
              <a:rPr sz="2400"/>
              <a:t>Hello,Bob</a:t>
            </a:r>
          </a:p>
        </p:txBody>
      </p:sp>
      <p:grpSp>
        <p:nvGrpSpPr>
          <p:cNvPr id="252" name="Group 252"/>
          <p:cNvGrpSpPr/>
          <p:nvPr/>
        </p:nvGrpSpPr>
        <p:grpSpPr>
          <a:xfrm rot="5400000">
            <a:off x="4005828" y="3639940"/>
            <a:ext cx="400110" cy="2518172"/>
            <a:chOff x="-9919" y="0"/>
            <a:chExt cx="569045" cy="3581400"/>
          </a:xfrm>
        </p:grpSpPr>
        <p:sp>
          <p:nvSpPr>
            <p:cNvPr id="248" name="Shape 248"/>
            <p:cNvSpPr/>
            <p:nvPr/>
          </p:nvSpPr>
          <p:spPr>
            <a:xfrm>
              <a:off x="0" y="0"/>
              <a:ext cx="546100" cy="358140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376"/>
                    <a:pt x="0" y="840"/>
                  </a:cubicBezTo>
                  <a:lnTo>
                    <a:pt x="0" y="20760"/>
                  </a:lnTo>
                  <a:cubicBezTo>
                    <a:pt x="0" y="21224"/>
                    <a:pt x="4835" y="21600"/>
                    <a:pt x="10800" y="21600"/>
                  </a:cubicBezTo>
                  <a:cubicBezTo>
                    <a:pt x="16765" y="21600"/>
                    <a:pt x="21600" y="21224"/>
                    <a:pt x="21600" y="20760"/>
                  </a:cubicBezTo>
                  <a:lnTo>
                    <a:pt x="21600" y="840"/>
                  </a:lnTo>
                  <a:cubicBezTo>
                    <a:pt x="21600" y="376"/>
                    <a:pt x="16765" y="0"/>
                    <a:pt x="10800" y="0"/>
                  </a:cubicBezTo>
                  <a:close/>
                </a:path>
              </a:pathLst>
            </a:custGeom>
            <a:solidFill>
              <a:srgbClr val="C6E6E9"/>
            </a:solidFill>
            <a:ln w="9525" cap="flat">
              <a:solidFill>
                <a:srgbClr val="000000"/>
              </a:solidFill>
              <a:prstDash val="solid"/>
              <a:round/>
            </a:ln>
            <a:effectLst/>
          </p:spPr>
          <p:txBody>
            <a:bodyPr wrap="square" lIns="50800" tIns="50800" rIns="50800" bIns="50800" numCol="1" anchor="ctr">
              <a:noAutofit/>
            </a:bodyPr>
            <a:lstStyle/>
            <a:p>
              <a:pPr marL="40638" marR="40638" defTabSz="910796">
                <a:defRPr sz="2400">
                  <a:uFill>
                    <a:solidFill/>
                  </a:uFill>
                  <a:latin typeface="+mn-lt"/>
                  <a:ea typeface="+mn-ea"/>
                  <a:cs typeface="+mn-cs"/>
                  <a:sym typeface="Arial"/>
                </a:defRPr>
              </a:pPr>
              <a:endParaRPr/>
            </a:p>
          </p:txBody>
        </p:sp>
        <p:sp>
          <p:nvSpPr>
            <p:cNvPr id="249" name="Shape 249"/>
            <p:cNvSpPr/>
            <p:nvPr/>
          </p:nvSpPr>
          <p:spPr>
            <a:xfrm>
              <a:off x="0" y="8466"/>
              <a:ext cx="546100" cy="2783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2"/>
                    <a:pt x="0" y="10794"/>
                  </a:cubicBezTo>
                  <a:cubicBezTo>
                    <a:pt x="0" y="16762"/>
                    <a:pt x="4835" y="21600"/>
                    <a:pt x="10800" y="21600"/>
                  </a:cubicBezTo>
                  <a:cubicBezTo>
                    <a:pt x="16765" y="21600"/>
                    <a:pt x="21600" y="16762"/>
                    <a:pt x="21600" y="10794"/>
                  </a:cubicBezTo>
                  <a:cubicBezTo>
                    <a:pt x="21600" y="4832"/>
                    <a:pt x="16765" y="0"/>
                    <a:pt x="10800" y="0"/>
                  </a:cubicBezTo>
                  <a:close/>
                </a:path>
              </a:pathLst>
            </a:custGeom>
            <a:solidFill>
              <a:srgbClr val="DFBA41"/>
            </a:solidFill>
            <a:ln w="9525" cap="flat">
              <a:noFill/>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50" name="Shape 250"/>
            <p:cNvSpPr/>
            <p:nvPr/>
          </p:nvSpPr>
          <p:spPr>
            <a:xfrm>
              <a:off x="0" y="147546"/>
              <a:ext cx="546100" cy="13924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11929"/>
                    <a:pt x="4835" y="21600"/>
                    <a:pt x="10800" y="21600"/>
                  </a:cubicBezTo>
                  <a:cubicBezTo>
                    <a:pt x="16765" y="21600"/>
                    <a:pt x="21600" y="11929"/>
                    <a:pt x="21600" y="0"/>
                  </a:cubicBezTo>
                </a:path>
              </a:pathLst>
            </a:custGeom>
            <a:noFill/>
            <a:ln w="9525"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51" name="Shape 251"/>
            <p:cNvSpPr/>
            <p:nvPr/>
          </p:nvSpPr>
          <p:spPr>
            <a:xfrm rot="16200000">
              <a:off x="-1398838" y="1581726"/>
              <a:ext cx="3346883" cy="5690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marL="8308" marR="5775" algn="ctr" defTabSz="1295400">
                <a:buClr>
                  <a:srgbClr val="000000"/>
                </a:buClr>
                <a:buFont typeface="Arial"/>
                <a:defRPr sz="3000">
                  <a:uFill>
                    <a:solidFill/>
                  </a:uFill>
                  <a:latin typeface="+mn-lt"/>
                  <a:ea typeface="+mn-ea"/>
                  <a:cs typeface="+mn-cs"/>
                  <a:sym typeface="Arial"/>
                </a:defRPr>
              </a:lvl1pPr>
            </a:lstStyle>
            <a:p>
              <a:pPr lvl="0">
                <a:defRPr sz="1800">
                  <a:uFillTx/>
                </a:defRPr>
              </a:pPr>
              <a:r>
                <a:rPr sz="2100"/>
                <a:t>“secure” channel</a:t>
              </a:r>
            </a:p>
          </p:txBody>
        </p:sp>
      </p:grpSp>
      <p:sp>
        <p:nvSpPr>
          <p:cNvPr id="253" name="Shape 253"/>
          <p:cNvSpPr/>
          <p:nvPr/>
        </p:nvSpPr>
        <p:spPr>
          <a:xfrm>
            <a:off x="1731436" y="5482828"/>
            <a:ext cx="1055396"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lang="en-US" sz="1700" dirty="0" smtClean="0"/>
              <a:t>K</a:t>
            </a:r>
            <a:r>
              <a:rPr sz="1700" dirty="0" smtClean="0"/>
              <a:t>nows </a:t>
            </a:r>
            <a:r>
              <a:rPr lang="en-US" sz="1800" dirty="0">
                <a:solidFill>
                  <a:srgbClr val="FF0000"/>
                </a:solidFill>
              </a:rPr>
              <a:t>K</a:t>
            </a:r>
            <a:r>
              <a:rPr lang="en-US" sz="1800" baseline="-25000" dirty="0">
                <a:solidFill>
                  <a:srgbClr val="FF0000"/>
                </a:solidFill>
              </a:rPr>
              <a:t>B</a:t>
            </a:r>
            <a:endParaRPr sz="1700" dirty="0"/>
          </a:p>
        </p:txBody>
      </p:sp>
      <p:sp>
        <p:nvSpPr>
          <p:cNvPr id="254" name="Shape 254"/>
          <p:cNvSpPr/>
          <p:nvPr/>
        </p:nvSpPr>
        <p:spPr>
          <a:xfrm>
            <a:off x="5316425" y="5482828"/>
            <a:ext cx="156754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ctr" eaLnBrk="0" hangingPunct="0"/>
            <a:r>
              <a:rPr lang="en-US" sz="1700" dirty="0" smtClean="0">
                <a:uFill>
                  <a:solidFill/>
                </a:uFill>
                <a:sym typeface="Arial"/>
              </a:rPr>
              <a:t>K</a:t>
            </a:r>
            <a:r>
              <a:rPr sz="1700" dirty="0" smtClean="0">
                <a:uFill>
                  <a:solidFill/>
                </a:uFill>
                <a:sym typeface="Arial"/>
              </a:rPr>
              <a:t>nows </a:t>
            </a:r>
            <a:r>
              <a:rPr lang="en-US" sz="1600" dirty="0">
                <a:solidFill>
                  <a:srgbClr val="FF0000"/>
                </a:solidFill>
              </a:rPr>
              <a:t>K</a:t>
            </a:r>
            <a:r>
              <a:rPr lang="en-US" sz="1600" baseline="-25000" dirty="0">
                <a:solidFill>
                  <a:srgbClr val="FF0000"/>
                </a:solidFill>
              </a:rPr>
              <a:t>B</a:t>
            </a:r>
            <a:r>
              <a:rPr sz="1700" dirty="0" smtClean="0">
                <a:uFill>
                  <a:solidFill/>
                </a:uFill>
                <a:sym typeface="Arial"/>
              </a:rPr>
              <a:t>, </a:t>
            </a:r>
            <a:r>
              <a:rPr lang="en-US" sz="1600" dirty="0">
                <a:solidFill>
                  <a:srgbClr val="FF0000"/>
                </a:solidFill>
              </a:rPr>
              <a:t>K</a:t>
            </a:r>
            <a:r>
              <a:rPr lang="en-US" sz="1600" baseline="-25000" dirty="0">
                <a:solidFill>
                  <a:srgbClr val="FF0000"/>
                </a:solidFill>
              </a:rPr>
              <a:t>B</a:t>
            </a:r>
            <a:r>
              <a:rPr lang="en-US" sz="1600" baseline="30000" dirty="0">
                <a:solidFill>
                  <a:srgbClr val="FF0000"/>
                </a:solidFill>
              </a:rPr>
              <a:t>-1 </a:t>
            </a:r>
          </a:p>
        </p:txBody>
      </p:sp>
      <p:sp>
        <p:nvSpPr>
          <p:cNvPr id="257" name="Shape 257"/>
          <p:cNvSpPr/>
          <p:nvPr/>
        </p:nvSpPr>
        <p:spPr>
          <a:xfrm>
            <a:off x="1839516" y="6054328"/>
            <a:ext cx="5464969" cy="26161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7799" marR="57799" defTabSz="1295400">
              <a:defRPr sz="2400">
                <a:uFill>
                  <a:solidFill/>
                </a:uFill>
                <a:latin typeface="+mn-lt"/>
                <a:ea typeface="+mn-ea"/>
                <a:cs typeface="+mn-cs"/>
                <a:sym typeface="Arial"/>
              </a:defRPr>
            </a:lvl1pPr>
          </a:lstStyle>
          <a:p>
            <a:pPr>
              <a:defRPr sz="1800">
                <a:uFillTx/>
              </a:defRPr>
            </a:pPr>
            <a:r>
              <a:rPr sz="1700" dirty="0"/>
              <a:t>But how does Alice know that </a:t>
            </a:r>
            <a:r>
              <a:rPr lang="en-US" sz="1600" dirty="0" smtClean="0">
                <a:solidFill>
                  <a:srgbClr val="FF0000"/>
                </a:solidFill>
              </a:rPr>
              <a:t>K</a:t>
            </a:r>
            <a:r>
              <a:rPr lang="en-US" sz="1600" baseline="-25000" dirty="0" smtClean="0">
                <a:solidFill>
                  <a:srgbClr val="FF0000"/>
                </a:solidFill>
              </a:rPr>
              <a:t>B</a:t>
            </a:r>
            <a:r>
              <a:rPr sz="1700" dirty="0" smtClean="0"/>
              <a:t> </a:t>
            </a:r>
            <a:r>
              <a:rPr sz="1700" dirty="0"/>
              <a:t>means “Bob”?</a:t>
            </a:r>
          </a:p>
        </p:txBody>
      </p:sp>
    </p:spTree>
    <p:extLst>
      <p:ext uri="{BB962C8B-B14F-4D97-AF65-F5344CB8AC3E}">
        <p14:creationId xmlns:p14="http://schemas.microsoft.com/office/powerpoint/2010/main" val="4286714366"/>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iterate>
                                    <p:tmAbs val="0"/>
                                  </p:iterate>
                                  <p:childTnLst>
                                    <p:set>
                                      <p:cBhvr>
                                        <p:cTn id="6" fill="hold">
                                          <p:stCondLst>
                                            <p:cond delay="0"/>
                                          </p:stCondLst>
                                        </p:cTn>
                                        <p:tgtEl>
                                          <p:spTgt spid="247"/>
                                        </p:tgtEl>
                                        <p:attrNameLst>
                                          <p:attrName>style.visibility</p:attrName>
                                        </p:attrNameLst>
                                      </p:cBhvr>
                                      <p:to>
                                        <p:strVal val="hidden"/>
                                      </p:to>
                                    </p:set>
                                  </p:childTnLst>
                                </p:cTn>
                              </p:par>
                              <p:par>
                                <p:cTn id="7" presetID="1" presetClass="entr" presetSubtype="0" fill="hold" grpId="0" nodeType="withEffect">
                                  <p:stCondLst>
                                    <p:cond delay="0"/>
                                  </p:stCondLst>
                                  <p:iterate>
                                    <p:tmAbs val="0"/>
                                  </p:iterate>
                                  <p:childTnLst>
                                    <p:set>
                                      <p:cBhvr>
                                        <p:cTn id="8" fill="hold"/>
                                        <p:tgtEl>
                                          <p:spTgt spid="2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 grpId="0" animBg="1" advAuto="0"/>
      <p:bldP spid="252" grpId="0" animBg="1" advAuto="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Asymmetric Key Crypto:</a:t>
            </a:r>
          </a:p>
        </p:txBody>
      </p:sp>
      <p:sp>
        <p:nvSpPr>
          <p:cNvPr id="102415" name="Rectangle 15"/>
          <p:cNvSpPr>
            <a:spLocks noChangeArrowheads="1"/>
          </p:cNvSpPr>
          <p:nvPr/>
        </p:nvSpPr>
        <p:spPr bwMode="auto">
          <a:xfrm>
            <a:off x="457200" y="1447800"/>
            <a:ext cx="84582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dirty="0"/>
              <a:t>It is believed to be computationally unfeasible to derive K</a:t>
            </a:r>
            <a:r>
              <a:rPr lang="en-US" sz="3000" baseline="-25000" dirty="0"/>
              <a:t>B</a:t>
            </a:r>
            <a:r>
              <a:rPr lang="en-US" sz="3000" baseline="30000" dirty="0"/>
              <a:t>-1</a:t>
            </a:r>
            <a:r>
              <a:rPr lang="en-US" sz="3000" dirty="0"/>
              <a:t> from K</a:t>
            </a:r>
            <a:r>
              <a:rPr lang="en-US" sz="3000" baseline="-25000" dirty="0"/>
              <a:t>B</a:t>
            </a:r>
            <a:r>
              <a:rPr lang="en-US" sz="3000" dirty="0"/>
              <a:t> or to find any way to get M from K</a:t>
            </a:r>
            <a:r>
              <a:rPr lang="en-US" sz="3000" baseline="-25000" dirty="0"/>
              <a:t>B</a:t>
            </a:r>
            <a:r>
              <a:rPr lang="en-US" sz="3000" dirty="0"/>
              <a:t>(M) other than using K</a:t>
            </a:r>
            <a:r>
              <a:rPr lang="en-US" sz="3000" baseline="-25000" dirty="0"/>
              <a:t>B</a:t>
            </a:r>
            <a:r>
              <a:rPr lang="en-US" sz="3000" baseline="30000" dirty="0"/>
              <a:t>-1</a:t>
            </a:r>
            <a:r>
              <a:rPr lang="en-US" sz="3000" dirty="0"/>
              <a:t> .  </a:t>
            </a:r>
            <a:endParaRPr lang="en-US" sz="3000" baseline="-25000" dirty="0"/>
          </a:p>
          <a:p>
            <a:pPr marL="342900" indent="-342900">
              <a:spcBef>
                <a:spcPct val="20000"/>
              </a:spcBef>
              <a:buClr>
                <a:schemeClr val="accent1"/>
              </a:buClr>
              <a:buSzPct val="65000"/>
              <a:buFont typeface="Wingdings" charset="2"/>
              <a:buChar char="n"/>
            </a:pPr>
            <a:endParaRPr lang="en-US" sz="3000" baseline="-25000" dirty="0"/>
          </a:p>
          <a:p>
            <a:pPr marL="342900" indent="-342900">
              <a:spcBef>
                <a:spcPct val="20000"/>
              </a:spcBef>
              <a:buClr>
                <a:schemeClr val="accent1"/>
              </a:buClr>
              <a:buSzPct val="65000"/>
              <a:buFont typeface="Wingdings" charset="2"/>
              <a:buNone/>
            </a:pPr>
            <a:r>
              <a:rPr lang="en-US" sz="3000" dirty="0" smtClean="0">
                <a:sym typeface="Wingdings"/>
              </a:rPr>
              <a:t></a:t>
            </a:r>
            <a:r>
              <a:rPr lang="en-US" sz="3000" dirty="0" smtClean="0"/>
              <a:t>K</a:t>
            </a:r>
            <a:r>
              <a:rPr lang="en-US" sz="3000" baseline="-25000" dirty="0" smtClean="0"/>
              <a:t>B </a:t>
            </a:r>
            <a:r>
              <a:rPr lang="en-US" sz="3000" dirty="0"/>
              <a:t>can safely be made public.</a:t>
            </a:r>
          </a:p>
          <a:p>
            <a:pPr marL="342900" indent="-342900">
              <a:spcBef>
                <a:spcPct val="20000"/>
              </a:spcBef>
              <a:buClr>
                <a:schemeClr val="accent1"/>
              </a:buClr>
              <a:buSzPct val="65000"/>
              <a:buFont typeface="Wingdings" charset="2"/>
              <a:buChar char="n"/>
            </a:pPr>
            <a:endParaRPr lang="en-US" sz="3000" dirty="0"/>
          </a:p>
          <a:p>
            <a:pPr marL="342900" indent="-342900">
              <a:spcBef>
                <a:spcPct val="20000"/>
              </a:spcBef>
              <a:buClr>
                <a:schemeClr val="accent1"/>
              </a:buClr>
              <a:buSzPct val="65000"/>
              <a:buFont typeface="Wingdings" charset="2"/>
              <a:buNone/>
            </a:pPr>
            <a:r>
              <a:rPr lang="en-US" sz="2000" dirty="0"/>
              <a:t>	Note: We will not detail the computation that K</a:t>
            </a:r>
            <a:r>
              <a:rPr lang="en-US" sz="2000" baseline="-25000" dirty="0"/>
              <a:t>B</a:t>
            </a:r>
            <a:r>
              <a:rPr lang="en-US" sz="2000" dirty="0"/>
              <a:t>(m) entails, but rather treat these functions as black boxes with the desired properties.</a:t>
            </a:r>
            <a:r>
              <a:rPr lang="en-US" sz="3000" dirty="0"/>
              <a:t>  </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n-US"/>
              <a:t>Asymmetric Key: Confidentiality</a:t>
            </a:r>
          </a:p>
        </p:txBody>
      </p:sp>
      <p:sp>
        <p:nvSpPr>
          <p:cNvPr id="63492"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prstTxWarp prst="textNoShape">
              <a:avLst/>
            </a:prstTxWarp>
          </a:bodyPr>
          <a:lstStyle/>
          <a:p>
            <a:endParaRPr lang="en-US"/>
          </a:p>
        </p:txBody>
      </p:sp>
      <p:sp>
        <p:nvSpPr>
          <p:cNvPr id="63493" name="Text Box 5"/>
          <p:cNvSpPr txBox="1">
            <a:spLocks noChangeArrowheads="1"/>
          </p:cNvSpPr>
          <p:nvPr/>
        </p:nvSpPr>
        <p:spPr bwMode="auto">
          <a:xfrm>
            <a:off x="3532188" y="4035425"/>
            <a:ext cx="1284287"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latin typeface="Calibri"/>
                <a:cs typeface="Calibri"/>
              </a:rPr>
              <a:t>ciphertext</a:t>
            </a:r>
          </a:p>
        </p:txBody>
      </p:sp>
      <p:pic>
        <p:nvPicPr>
          <p:cNvPr id="63494" name="Picture 6" descr="Alice"/>
          <p:cNvPicPr>
            <a:picLocks noChangeAspect="1" noChangeArrowheads="1"/>
          </p:cNvPicPr>
          <p:nvPr/>
        </p:nvPicPr>
        <p:blipFill>
          <a:blip r:embed="rId3"/>
          <a:srcRect/>
          <a:stretch>
            <a:fillRect/>
          </a:stretch>
        </p:blipFill>
        <p:spPr bwMode="auto">
          <a:xfrm>
            <a:off x="2195513" y="3287713"/>
            <a:ext cx="511175" cy="630237"/>
          </a:xfrm>
          <a:prstGeom prst="rect">
            <a:avLst/>
          </a:prstGeom>
          <a:noFill/>
        </p:spPr>
      </p:pic>
      <p:sp>
        <p:nvSpPr>
          <p:cNvPr id="63495"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latin typeface="Calibri"/>
              <a:cs typeface="Calibri"/>
            </a:endParaRPr>
          </a:p>
        </p:txBody>
      </p:sp>
      <p:sp>
        <p:nvSpPr>
          <p:cNvPr id="63496" name="Text Box 8"/>
          <p:cNvSpPr txBox="1">
            <a:spLocks noChangeArrowheads="1"/>
          </p:cNvSpPr>
          <p:nvPr/>
        </p:nvSpPr>
        <p:spPr bwMode="auto">
          <a:xfrm>
            <a:off x="1989138" y="3990975"/>
            <a:ext cx="1355725" cy="7016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latin typeface="Calibri"/>
                <a:cs typeface="Calibri"/>
              </a:rPr>
              <a:t>encryption</a:t>
            </a:r>
          </a:p>
          <a:p>
            <a:pPr algn="ctr" eaLnBrk="0" hangingPunct="0"/>
            <a:r>
              <a:rPr lang="en-US" sz="2000">
                <a:solidFill>
                  <a:schemeClr val="bg1"/>
                </a:solidFill>
                <a:latin typeface="Calibri"/>
                <a:cs typeface="Calibri"/>
              </a:rPr>
              <a:t>algorithm</a:t>
            </a:r>
          </a:p>
        </p:txBody>
      </p:sp>
      <p:sp>
        <p:nvSpPr>
          <p:cNvPr id="63497"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latin typeface="Calibri"/>
              <a:cs typeface="Calibri"/>
            </a:endParaRPr>
          </a:p>
        </p:txBody>
      </p:sp>
      <p:sp>
        <p:nvSpPr>
          <p:cNvPr id="63498" name="Text Box 10"/>
          <p:cNvSpPr txBox="1">
            <a:spLocks noChangeArrowheads="1"/>
          </p:cNvSpPr>
          <p:nvPr/>
        </p:nvSpPr>
        <p:spPr bwMode="auto">
          <a:xfrm>
            <a:off x="5263877" y="4017963"/>
            <a:ext cx="1308647" cy="707886"/>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latin typeface="Calibri"/>
                <a:cs typeface="Calibri"/>
              </a:rPr>
              <a:t>decryption </a:t>
            </a:r>
          </a:p>
          <a:p>
            <a:pPr algn="ctr" eaLnBrk="0" hangingPunct="0"/>
            <a:r>
              <a:rPr lang="en-US" sz="2000">
                <a:solidFill>
                  <a:schemeClr val="bg1"/>
                </a:solidFill>
                <a:latin typeface="Calibri"/>
                <a:cs typeface="Calibri"/>
              </a:rPr>
              <a:t>algorithm</a:t>
            </a:r>
          </a:p>
        </p:txBody>
      </p:sp>
      <p:sp>
        <p:nvSpPr>
          <p:cNvPr id="63499"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sp>
        <p:nvSpPr>
          <p:cNvPr id="63500" name="Text Box 12"/>
          <p:cNvSpPr txBox="1">
            <a:spLocks noChangeArrowheads="1"/>
          </p:cNvSpPr>
          <p:nvPr/>
        </p:nvSpPr>
        <p:spPr bwMode="auto">
          <a:xfrm>
            <a:off x="6321425" y="2069068"/>
            <a:ext cx="2060575" cy="400110"/>
          </a:xfrm>
          <a:prstGeom prst="rect">
            <a:avLst/>
          </a:prstGeom>
          <a:noFill/>
          <a:ln w="9525">
            <a:noFill/>
            <a:miter lim="800000"/>
            <a:headEnd/>
            <a:tailEnd/>
          </a:ln>
          <a:effectLst/>
        </p:spPr>
        <p:txBody>
          <a:bodyPr wrap="square">
            <a:prstTxWarp prst="textNoShape">
              <a:avLst/>
            </a:prstTxWarp>
            <a:spAutoFit/>
          </a:bodyPr>
          <a:lstStyle/>
          <a:p>
            <a:pPr eaLnBrk="0" hangingPunct="0"/>
            <a:r>
              <a:rPr lang="en-US" sz="2000" dirty="0">
                <a:latin typeface="Calibri"/>
                <a:cs typeface="Calibri"/>
              </a:rPr>
              <a:t>Bob’s </a:t>
            </a:r>
            <a:r>
              <a:rPr lang="en-US" sz="2000" u="sng" dirty="0">
                <a:latin typeface="Calibri"/>
                <a:cs typeface="Calibri"/>
              </a:rPr>
              <a:t>public</a:t>
            </a:r>
            <a:r>
              <a:rPr lang="en-US" sz="2000" dirty="0">
                <a:latin typeface="Calibri"/>
                <a:cs typeface="Calibri"/>
              </a:rPr>
              <a:t> </a:t>
            </a:r>
            <a:r>
              <a:rPr lang="en-US" sz="2000" dirty="0" smtClean="0">
                <a:latin typeface="Calibri"/>
                <a:cs typeface="Calibri"/>
              </a:rPr>
              <a:t>key </a:t>
            </a:r>
            <a:endParaRPr lang="en-US" sz="2000" dirty="0">
              <a:latin typeface="Calibri"/>
              <a:cs typeface="Calibri"/>
            </a:endParaRPr>
          </a:p>
        </p:txBody>
      </p:sp>
      <p:pic>
        <p:nvPicPr>
          <p:cNvPr id="63501" name="Picture 13" descr="Bob"/>
          <p:cNvPicPr>
            <a:picLocks noChangeAspect="1" noChangeArrowheads="1"/>
          </p:cNvPicPr>
          <p:nvPr/>
        </p:nvPicPr>
        <p:blipFill>
          <a:blip r:embed="rId4"/>
          <a:srcRect/>
          <a:stretch>
            <a:fillRect/>
          </a:stretch>
        </p:blipFill>
        <p:spPr bwMode="auto">
          <a:xfrm>
            <a:off x="5516563" y="3305175"/>
            <a:ext cx="665162" cy="677863"/>
          </a:xfrm>
          <a:prstGeom prst="rect">
            <a:avLst/>
          </a:prstGeom>
          <a:noFill/>
        </p:spPr>
      </p:pic>
      <p:sp>
        <p:nvSpPr>
          <p:cNvPr id="63502"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sp>
        <p:nvSpPr>
          <p:cNvPr id="63503"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pic>
        <p:nvPicPr>
          <p:cNvPr id="63504" name="Picture 16" descr="BS00768_[1]"/>
          <p:cNvPicPr>
            <a:picLocks noChangeAspect="1" noChangeArrowheads="1"/>
          </p:cNvPicPr>
          <p:nvPr/>
        </p:nvPicPr>
        <p:blipFill>
          <a:blip r:embed="rId5"/>
          <a:srcRect/>
          <a:stretch>
            <a:fillRect/>
          </a:stretch>
        </p:blipFill>
        <p:spPr bwMode="auto">
          <a:xfrm flipH="1" flipV="1">
            <a:off x="5364163" y="2046288"/>
            <a:ext cx="458787" cy="236537"/>
          </a:xfrm>
          <a:prstGeom prst="rect">
            <a:avLst/>
          </a:prstGeom>
          <a:noFill/>
          <a:ln w="9525">
            <a:noFill/>
            <a:miter lim="800000"/>
            <a:headEnd/>
            <a:tailEnd/>
          </a:ln>
        </p:spPr>
      </p:pic>
      <p:sp>
        <p:nvSpPr>
          <p:cNvPr id="63505" name="Text Box 17"/>
          <p:cNvSpPr txBox="1">
            <a:spLocks noChangeArrowheads="1"/>
          </p:cNvSpPr>
          <p:nvPr/>
        </p:nvSpPr>
        <p:spPr bwMode="auto">
          <a:xfrm>
            <a:off x="6553200" y="3962400"/>
            <a:ext cx="2185378" cy="40011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smtClean="0">
                <a:solidFill>
                  <a:srgbClr val="FF0000"/>
                </a:solidFill>
                <a:latin typeface="Calibri"/>
                <a:cs typeface="Calibri"/>
              </a:rPr>
              <a:t>plaintext message</a:t>
            </a:r>
            <a:endParaRPr lang="en-US" sz="2000" dirty="0">
              <a:solidFill>
                <a:srgbClr val="FF0000"/>
              </a:solidFill>
              <a:latin typeface="Calibri"/>
              <a:cs typeface="Calibri"/>
            </a:endParaRPr>
          </a:p>
        </p:txBody>
      </p:sp>
      <p:sp>
        <p:nvSpPr>
          <p:cNvPr id="63506" name="Text Box 18"/>
          <p:cNvSpPr txBox="1">
            <a:spLocks noChangeArrowheads="1"/>
          </p:cNvSpPr>
          <p:nvPr/>
        </p:nvSpPr>
        <p:spPr bwMode="auto">
          <a:xfrm>
            <a:off x="3781474" y="4572000"/>
            <a:ext cx="887315" cy="40011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latin typeface="Calibri"/>
                <a:cs typeface="Calibri"/>
              </a:rPr>
              <a:t>K</a:t>
            </a:r>
            <a:r>
              <a:rPr lang="en-US" sz="2000" baseline="-25000">
                <a:solidFill>
                  <a:srgbClr val="FF0000"/>
                </a:solidFill>
                <a:latin typeface="Calibri"/>
                <a:cs typeface="Calibri"/>
              </a:rPr>
              <a:t>B</a:t>
            </a:r>
            <a:r>
              <a:rPr lang="en-US" sz="2000">
                <a:solidFill>
                  <a:srgbClr val="FF0000"/>
                </a:solidFill>
                <a:latin typeface="Calibri"/>
                <a:cs typeface="Calibri"/>
              </a:rPr>
              <a:t>  (m)</a:t>
            </a:r>
          </a:p>
        </p:txBody>
      </p:sp>
      <p:sp>
        <p:nvSpPr>
          <p:cNvPr id="63507" name="Text Box 19"/>
          <p:cNvSpPr txBox="1">
            <a:spLocks noChangeArrowheads="1"/>
          </p:cNvSpPr>
          <p:nvPr/>
        </p:nvSpPr>
        <p:spPr bwMode="auto">
          <a:xfrm>
            <a:off x="4048125" y="4643438"/>
            <a:ext cx="184150" cy="336550"/>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latin typeface="Calibri"/>
              <a:cs typeface="Calibri"/>
            </a:endParaRPr>
          </a:p>
        </p:txBody>
      </p:sp>
      <p:sp>
        <p:nvSpPr>
          <p:cNvPr id="63509" name="Text Box 21"/>
          <p:cNvSpPr txBox="1">
            <a:spLocks noChangeArrowheads="1"/>
          </p:cNvSpPr>
          <p:nvPr/>
        </p:nvSpPr>
        <p:spPr bwMode="auto">
          <a:xfrm>
            <a:off x="5946775" y="1957388"/>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3511" name="Text Box 23"/>
          <p:cNvSpPr txBox="1">
            <a:spLocks noChangeArrowheads="1"/>
          </p:cNvSpPr>
          <p:nvPr/>
        </p:nvSpPr>
        <p:spPr bwMode="auto">
          <a:xfrm>
            <a:off x="6324600" y="2754868"/>
            <a:ext cx="2060575" cy="400110"/>
          </a:xfrm>
          <a:prstGeom prst="rect">
            <a:avLst/>
          </a:prstGeom>
          <a:noFill/>
          <a:ln w="9525">
            <a:noFill/>
            <a:miter lim="800000"/>
            <a:headEnd/>
            <a:tailEnd/>
          </a:ln>
          <a:effectLst/>
        </p:spPr>
        <p:txBody>
          <a:bodyPr wrap="square">
            <a:prstTxWarp prst="textNoShape">
              <a:avLst/>
            </a:prstTxWarp>
            <a:spAutoFit/>
          </a:bodyPr>
          <a:lstStyle/>
          <a:p>
            <a:pPr eaLnBrk="0" hangingPunct="0"/>
            <a:r>
              <a:rPr lang="en-US" sz="2000" dirty="0">
                <a:latin typeface="Calibri"/>
                <a:cs typeface="Calibri"/>
              </a:rPr>
              <a:t>Bob’s </a:t>
            </a:r>
            <a:r>
              <a:rPr lang="en-US" sz="2000" u="sng" dirty="0" smtClean="0">
                <a:latin typeface="Calibri"/>
                <a:cs typeface="Calibri"/>
              </a:rPr>
              <a:t>private </a:t>
            </a:r>
            <a:r>
              <a:rPr lang="en-US" sz="2000" dirty="0" smtClean="0">
                <a:latin typeface="Calibri"/>
                <a:cs typeface="Calibri"/>
              </a:rPr>
              <a:t>key </a:t>
            </a:r>
            <a:endParaRPr lang="en-US" sz="2000" dirty="0">
              <a:latin typeface="Calibri"/>
              <a:cs typeface="Calibri"/>
            </a:endParaRPr>
          </a:p>
        </p:txBody>
      </p:sp>
      <p:pic>
        <p:nvPicPr>
          <p:cNvPr id="63512" name="Picture 24" descr="BS00768_[1]"/>
          <p:cNvPicPr>
            <a:picLocks noChangeAspect="1" noChangeArrowheads="1"/>
          </p:cNvPicPr>
          <p:nvPr/>
        </p:nvPicPr>
        <p:blipFill>
          <a:blip r:embed="rId5"/>
          <a:srcRect/>
          <a:stretch>
            <a:fillRect/>
          </a:stretch>
        </p:blipFill>
        <p:spPr bwMode="auto">
          <a:xfrm flipH="1" flipV="1">
            <a:off x="5360988" y="2719388"/>
            <a:ext cx="542925" cy="279400"/>
          </a:xfrm>
          <a:prstGeom prst="rect">
            <a:avLst/>
          </a:prstGeom>
          <a:noFill/>
          <a:ln w="9525">
            <a:noFill/>
            <a:miter lim="800000"/>
            <a:headEnd/>
            <a:tailEnd/>
          </a:ln>
        </p:spPr>
      </p:pic>
      <p:sp>
        <p:nvSpPr>
          <p:cNvPr id="63514" name="Text Box 26"/>
          <p:cNvSpPr txBox="1">
            <a:spLocks noChangeArrowheads="1"/>
          </p:cNvSpPr>
          <p:nvPr/>
        </p:nvSpPr>
        <p:spPr bwMode="auto">
          <a:xfrm>
            <a:off x="6629400" y="4491335"/>
            <a:ext cx="1868495" cy="46166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latin typeface="Calibri"/>
                <a:cs typeface="Calibri"/>
              </a:rPr>
              <a:t>m = K</a:t>
            </a:r>
            <a:r>
              <a:rPr lang="en-US" sz="2000" baseline="-25000" dirty="0">
                <a:solidFill>
                  <a:srgbClr val="FF0000"/>
                </a:solidFill>
                <a:latin typeface="Calibri"/>
                <a:cs typeface="Calibri"/>
              </a:rPr>
              <a:t>B</a:t>
            </a:r>
            <a:r>
              <a:rPr lang="en-US" sz="2000" baseline="30000" dirty="0">
                <a:solidFill>
                  <a:srgbClr val="FF0000"/>
                </a:solidFill>
                <a:latin typeface="Calibri"/>
                <a:cs typeface="Calibri"/>
              </a:rPr>
              <a:t>-1</a:t>
            </a:r>
            <a:r>
              <a:rPr lang="en-US" sz="2000" dirty="0">
                <a:solidFill>
                  <a:srgbClr val="FF0000"/>
                </a:solidFill>
                <a:latin typeface="Calibri"/>
                <a:cs typeface="Calibri"/>
              </a:rPr>
              <a:t> </a:t>
            </a:r>
            <a:r>
              <a:rPr lang="en-US" sz="2400" dirty="0">
                <a:solidFill>
                  <a:srgbClr val="FF0000"/>
                </a:solidFill>
                <a:latin typeface="Calibri"/>
                <a:cs typeface="Calibri"/>
              </a:rPr>
              <a:t>(</a:t>
            </a:r>
            <a:r>
              <a:rPr lang="en-US" sz="2000" dirty="0">
                <a:solidFill>
                  <a:srgbClr val="FF0000"/>
                </a:solidFill>
                <a:latin typeface="Calibri"/>
                <a:cs typeface="Calibri"/>
              </a:rPr>
              <a:t>K</a:t>
            </a:r>
            <a:r>
              <a:rPr lang="en-US" sz="2000" baseline="-25000" dirty="0">
                <a:solidFill>
                  <a:srgbClr val="FF0000"/>
                </a:solidFill>
                <a:latin typeface="Calibri"/>
                <a:cs typeface="Calibri"/>
              </a:rPr>
              <a:t>B </a:t>
            </a:r>
            <a:r>
              <a:rPr lang="en-US" sz="2000" dirty="0">
                <a:solidFill>
                  <a:srgbClr val="FF0000"/>
                </a:solidFill>
                <a:latin typeface="Calibri"/>
                <a:cs typeface="Calibri"/>
              </a:rPr>
              <a:t>(m)</a:t>
            </a:r>
            <a:r>
              <a:rPr lang="en-US" sz="2400" dirty="0">
                <a:solidFill>
                  <a:srgbClr val="FF0000"/>
                </a:solidFill>
                <a:latin typeface="Calibri"/>
                <a:cs typeface="Calibri"/>
              </a:rPr>
              <a:t>)</a:t>
            </a:r>
          </a:p>
        </p:txBody>
      </p:sp>
      <p:sp>
        <p:nvSpPr>
          <p:cNvPr id="63517" name="Freeform 29"/>
          <p:cNvSpPr>
            <a:spLocks/>
          </p:cNvSpPr>
          <p:nvPr/>
        </p:nvSpPr>
        <p:spPr bwMode="auto">
          <a:xfrm>
            <a:off x="2849563" y="2179638"/>
            <a:ext cx="2393950" cy="1754187"/>
          </a:xfrm>
          <a:custGeom>
            <a:avLst/>
            <a:gdLst/>
            <a:ahLst/>
            <a:cxnLst>
              <a:cxn ang="0">
                <a:pos x="1508" y="0"/>
              </a:cxn>
              <a:cxn ang="0">
                <a:pos x="0" y="0"/>
              </a:cxn>
              <a:cxn ang="0">
                <a:pos x="5" y="1105"/>
              </a:cxn>
            </a:cxnLst>
            <a:rect l="0" t="0" r="r" b="b"/>
            <a:pathLst>
              <a:path w="1508" h="1105">
                <a:moveTo>
                  <a:pt x="1508" y="0"/>
                </a:moveTo>
                <a:lnTo>
                  <a:pt x="0" y="0"/>
                </a:lnTo>
                <a:lnTo>
                  <a:pt x="5" y="1105"/>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8" name="Freeform 30"/>
          <p:cNvSpPr>
            <a:spLocks/>
          </p:cNvSpPr>
          <p:nvPr/>
        </p:nvSpPr>
        <p:spPr bwMode="auto">
          <a:xfrm>
            <a:off x="5294313" y="2852738"/>
            <a:ext cx="330200" cy="1074737"/>
          </a:xfrm>
          <a:custGeom>
            <a:avLst/>
            <a:gdLst/>
            <a:ahLst/>
            <a:cxnLst>
              <a:cxn ang="0">
                <a:pos x="184" y="0"/>
              </a:cxn>
              <a:cxn ang="0">
                <a:pos x="0" y="8"/>
              </a:cxn>
              <a:cxn ang="0">
                <a:pos x="5" y="1113"/>
              </a:cxn>
            </a:cxnLst>
            <a:rect l="0" t="0" r="r" b="b"/>
            <a:pathLst>
              <a:path w="184" h="1113">
                <a:moveTo>
                  <a:pt x="184" y="0"/>
                </a:moveTo>
                <a:lnTo>
                  <a:pt x="0" y="8"/>
                </a:lnTo>
                <a:lnTo>
                  <a:pt x="5" y="1113"/>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9" name="Text Box 31"/>
          <p:cNvSpPr txBox="1">
            <a:spLocks noChangeArrowheads="1"/>
          </p:cNvSpPr>
          <p:nvPr/>
        </p:nvSpPr>
        <p:spPr bwMode="auto">
          <a:xfrm>
            <a:off x="5791200" y="2057400"/>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63520" name="Text Box 32"/>
          <p:cNvSpPr txBox="1">
            <a:spLocks noChangeArrowheads="1"/>
          </p:cNvSpPr>
          <p:nvPr/>
        </p:nvSpPr>
        <p:spPr bwMode="auto">
          <a:xfrm>
            <a:off x="5794375" y="2743200"/>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Asymmetric Key: Sign &amp; Verify</a:t>
            </a:r>
          </a:p>
        </p:txBody>
      </p:sp>
      <p:sp>
        <p:nvSpPr>
          <p:cNvPr id="64539" name="Rectangle 27"/>
          <p:cNvSpPr>
            <a:spLocks noGrp="1" noChangeArrowheads="1"/>
          </p:cNvSpPr>
          <p:nvPr>
            <p:ph type="body" idx="1"/>
          </p:nvPr>
        </p:nvSpPr>
        <p:spPr>
          <a:xfrm>
            <a:off x="304800" y="2971800"/>
            <a:ext cx="8305800" cy="1295400"/>
          </a:xfrm>
          <a:noFill/>
          <a:ln/>
        </p:spPr>
        <p:txBody>
          <a:bodyPr/>
          <a:lstStyle/>
          <a:p>
            <a:r>
              <a:rPr lang="en-US" sz="2600"/>
              <a:t>The message must be from Bob, because it must be the case that S = K</a:t>
            </a:r>
            <a:r>
              <a:rPr lang="en-US" sz="2600" baseline="-25000"/>
              <a:t>B</a:t>
            </a:r>
            <a:r>
              <a:rPr lang="en-US" sz="2600" baseline="30000"/>
              <a:t>-1</a:t>
            </a:r>
            <a:r>
              <a:rPr lang="en-US" sz="2600"/>
              <a:t>(M), and only Bob has K</a:t>
            </a:r>
            <a:r>
              <a:rPr lang="en-US" sz="2600" baseline="-25000"/>
              <a:t>B</a:t>
            </a:r>
            <a:r>
              <a:rPr lang="en-US" sz="2600" baseline="30000"/>
              <a:t>-1 </a:t>
            </a:r>
            <a:r>
              <a:rPr lang="en-US" sz="2600"/>
              <a:t>! </a:t>
            </a:r>
          </a:p>
        </p:txBody>
      </p:sp>
      <p:sp>
        <p:nvSpPr>
          <p:cNvPr id="64541" name="Rectangle 29"/>
          <p:cNvSpPr>
            <a:spLocks noChangeArrowheads="1"/>
          </p:cNvSpPr>
          <p:nvPr/>
        </p:nvSpPr>
        <p:spPr bwMode="auto">
          <a:xfrm>
            <a:off x="381000" y="1295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charset="2"/>
              <a:buChar char="n"/>
            </a:pPr>
            <a:endParaRPr lang="en-US" sz="3000"/>
          </a:p>
        </p:txBody>
      </p:sp>
      <p:sp>
        <p:nvSpPr>
          <p:cNvPr id="64542" name="Rectangle 30"/>
          <p:cNvSpPr>
            <a:spLocks noChangeArrowheads="1"/>
          </p:cNvSpPr>
          <p:nvPr/>
        </p:nvSpPr>
        <p:spPr bwMode="auto">
          <a:xfrm>
            <a:off x="533400" y="4343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This gives us two primitives:</a:t>
            </a:r>
          </a:p>
          <a:p>
            <a:pPr marL="1143000" lvl="2" indent="-228600">
              <a:spcBef>
                <a:spcPct val="20000"/>
              </a:spcBef>
              <a:buClr>
                <a:schemeClr val="accent1"/>
              </a:buClr>
              <a:buSzPct val="65000"/>
              <a:buFont typeface="Wingdings" charset="2"/>
              <a:buChar char="n"/>
            </a:pPr>
            <a:r>
              <a:rPr lang="en-US" sz="2200">
                <a:ea typeface="ＭＳ Ｐゴシック" charset="-128"/>
              </a:rPr>
              <a:t>Sign (M) = K</a:t>
            </a:r>
            <a:r>
              <a:rPr lang="en-US" sz="2200" baseline="-25000">
                <a:ea typeface="ＭＳ Ｐゴシック" charset="-128"/>
              </a:rPr>
              <a:t>B</a:t>
            </a:r>
            <a:r>
              <a:rPr lang="en-US" sz="2200" baseline="30000">
                <a:ea typeface="ＭＳ Ｐゴシック" charset="-128"/>
              </a:rPr>
              <a:t>-1</a:t>
            </a:r>
            <a:r>
              <a:rPr lang="en-US" sz="2200">
                <a:ea typeface="ＭＳ Ｐゴシック" charset="-128"/>
              </a:rPr>
              <a:t>(M) = Signature S</a:t>
            </a:r>
          </a:p>
          <a:p>
            <a:pPr marL="1143000" lvl="2" indent="-228600">
              <a:spcBef>
                <a:spcPct val="20000"/>
              </a:spcBef>
              <a:buClr>
                <a:schemeClr val="accent1"/>
              </a:buClr>
              <a:buSzPct val="65000"/>
              <a:buFont typeface="Wingdings" charset="2"/>
              <a:buChar char="n"/>
            </a:pPr>
            <a:r>
              <a:rPr lang="en-US" sz="2200">
                <a:ea typeface="ＭＳ Ｐゴシック" charset="-128"/>
              </a:rPr>
              <a:t>Verify  (S, M) = test( K</a:t>
            </a:r>
            <a:r>
              <a:rPr lang="en-US" sz="2200" baseline="-25000">
                <a:ea typeface="ＭＳ Ｐゴシック" charset="-128"/>
              </a:rPr>
              <a:t>B</a:t>
            </a:r>
            <a:r>
              <a:rPr lang="en-US" sz="2200">
                <a:ea typeface="ＭＳ Ｐゴシック" charset="-128"/>
              </a:rPr>
              <a:t>(S) == M ) </a:t>
            </a:r>
          </a:p>
          <a:p>
            <a:pPr marL="342900" indent="-342900">
              <a:spcBef>
                <a:spcPct val="20000"/>
              </a:spcBef>
              <a:buClr>
                <a:schemeClr val="accent1"/>
              </a:buClr>
              <a:buSzPct val="65000"/>
              <a:buFont typeface="Wingdings" charset="2"/>
              <a:buChar char="n"/>
            </a:pPr>
            <a:endParaRPr lang="en-US" sz="3000"/>
          </a:p>
          <a:p>
            <a:pPr marL="342900" indent="-342900">
              <a:spcBef>
                <a:spcPct val="20000"/>
              </a:spcBef>
              <a:buClr>
                <a:schemeClr val="accent1"/>
              </a:buClr>
              <a:buSzPct val="65000"/>
              <a:buFont typeface="Wingdings" charset="2"/>
              <a:buChar char="n"/>
            </a:pPr>
            <a:endParaRPr lang="en-US" sz="300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sz="3800"/>
              <a:t>Asymmetric Key: Integrity &amp; Authentication</a:t>
            </a:r>
          </a:p>
        </p:txBody>
      </p:sp>
      <p:sp>
        <p:nvSpPr>
          <p:cNvPr id="68611" name="Rectangle 3"/>
          <p:cNvSpPr>
            <a:spLocks noGrp="1" noChangeArrowheads="1"/>
          </p:cNvSpPr>
          <p:nvPr>
            <p:ph type="body" idx="1"/>
          </p:nvPr>
        </p:nvSpPr>
        <p:spPr>
          <a:xfrm>
            <a:off x="457200" y="1600200"/>
            <a:ext cx="8229600" cy="1066800"/>
          </a:xfrm>
        </p:spPr>
        <p:txBody>
          <a:bodyPr>
            <a:normAutofit fontScale="92500"/>
          </a:bodyPr>
          <a:lstStyle/>
          <a:p>
            <a:r>
              <a:rPr lang="en-US"/>
              <a:t>We can use Sign() and Verify() in a similar manner as our HMAC in symmetric schemes.</a:t>
            </a:r>
          </a:p>
        </p:txBody>
      </p:sp>
      <p:sp>
        <p:nvSpPr>
          <p:cNvPr id="68612" name="Text Box 4"/>
          <p:cNvSpPr txBox="1">
            <a:spLocks noChangeArrowheads="1"/>
          </p:cNvSpPr>
          <p:nvPr/>
        </p:nvSpPr>
        <p:spPr bwMode="auto">
          <a:xfrm>
            <a:off x="533400" y="3200400"/>
            <a:ext cx="14478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Integrity:</a:t>
            </a:r>
          </a:p>
        </p:txBody>
      </p:sp>
      <p:sp>
        <p:nvSpPr>
          <p:cNvPr id="68613" name="Rectangle 5"/>
          <p:cNvSpPr>
            <a:spLocks noChangeArrowheads="1"/>
          </p:cNvSpPr>
          <p:nvPr/>
        </p:nvSpPr>
        <p:spPr bwMode="auto">
          <a:xfrm>
            <a:off x="2895600" y="3124200"/>
            <a:ext cx="10668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200"/>
              <a:t>S = Sign(M)</a:t>
            </a:r>
          </a:p>
        </p:txBody>
      </p:sp>
      <p:sp>
        <p:nvSpPr>
          <p:cNvPr id="68614" name="Rectangle 6"/>
          <p:cNvSpPr>
            <a:spLocks noChangeArrowheads="1"/>
          </p:cNvSpPr>
          <p:nvPr/>
        </p:nvSpPr>
        <p:spPr bwMode="auto">
          <a:xfrm>
            <a:off x="3962400" y="3124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200"/>
              <a:t>Message M</a:t>
            </a:r>
          </a:p>
        </p:txBody>
      </p:sp>
      <p:sp>
        <p:nvSpPr>
          <p:cNvPr id="68615" name="Text Box 7"/>
          <p:cNvSpPr txBox="1">
            <a:spLocks noChangeArrowheads="1"/>
          </p:cNvSpPr>
          <p:nvPr/>
        </p:nvSpPr>
        <p:spPr bwMode="auto">
          <a:xfrm>
            <a:off x="3200400" y="3810000"/>
            <a:ext cx="4191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Receiver must only check Verify(M, S) </a:t>
            </a:r>
          </a:p>
        </p:txBody>
      </p:sp>
      <p:sp>
        <p:nvSpPr>
          <p:cNvPr id="68616" name="Text Box 8"/>
          <p:cNvSpPr txBox="1">
            <a:spLocks noChangeArrowheads="1"/>
          </p:cNvSpPr>
          <p:nvPr/>
        </p:nvSpPr>
        <p:spPr bwMode="auto">
          <a:xfrm>
            <a:off x="152400" y="4648200"/>
            <a:ext cx="23622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Authentication:</a:t>
            </a:r>
          </a:p>
        </p:txBody>
      </p:sp>
      <p:sp>
        <p:nvSpPr>
          <p:cNvPr id="68618" name="Line 10"/>
          <p:cNvSpPr>
            <a:spLocks noChangeShapeType="1"/>
          </p:cNvSpPr>
          <p:nvPr/>
        </p:nvSpPr>
        <p:spPr bwMode="auto">
          <a:xfrm>
            <a:off x="3962400" y="4724400"/>
            <a:ext cx="2286000" cy="533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19" name="Line 11"/>
          <p:cNvSpPr>
            <a:spLocks noChangeShapeType="1"/>
          </p:cNvSpPr>
          <p:nvPr/>
        </p:nvSpPr>
        <p:spPr bwMode="auto">
          <a:xfrm flipH="1">
            <a:off x="3810000" y="5410200"/>
            <a:ext cx="2362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20" name="Text Box 12"/>
          <p:cNvSpPr txBox="1">
            <a:spLocks noChangeArrowheads="1"/>
          </p:cNvSpPr>
          <p:nvPr/>
        </p:nvSpPr>
        <p:spPr bwMode="auto">
          <a:xfrm>
            <a:off x="2590800" y="4495800"/>
            <a:ext cx="1143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Nonce</a:t>
            </a:r>
          </a:p>
        </p:txBody>
      </p:sp>
      <p:sp>
        <p:nvSpPr>
          <p:cNvPr id="68621" name="Text Box 13"/>
          <p:cNvSpPr txBox="1">
            <a:spLocks noChangeArrowheads="1"/>
          </p:cNvSpPr>
          <p:nvPr/>
        </p:nvSpPr>
        <p:spPr bwMode="auto">
          <a:xfrm>
            <a:off x="6400800" y="5181600"/>
            <a:ext cx="21336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S = Sign(Nonce)</a:t>
            </a:r>
          </a:p>
        </p:txBody>
      </p:sp>
      <p:sp>
        <p:nvSpPr>
          <p:cNvPr id="68622" name="Text Box 14"/>
          <p:cNvSpPr txBox="1">
            <a:spLocks noChangeArrowheads="1"/>
          </p:cNvSpPr>
          <p:nvPr/>
        </p:nvSpPr>
        <p:spPr bwMode="auto">
          <a:xfrm>
            <a:off x="1828800" y="5486400"/>
            <a:ext cx="1905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Verify(Nonce, S)</a:t>
            </a:r>
          </a:p>
        </p:txBody>
      </p:sp>
      <p:sp>
        <p:nvSpPr>
          <p:cNvPr id="68623" name="Line 15"/>
          <p:cNvSpPr>
            <a:spLocks noChangeShapeType="1"/>
          </p:cNvSpPr>
          <p:nvPr/>
        </p:nvSpPr>
        <p:spPr bwMode="auto">
          <a:xfrm>
            <a:off x="152400" y="4267200"/>
            <a:ext cx="8686800" cy="0"/>
          </a:xfrm>
          <a:prstGeom prst="line">
            <a:avLst/>
          </a:prstGeom>
          <a:noFill/>
          <a:ln w="9525">
            <a:solidFill>
              <a:schemeClr val="tx1"/>
            </a:solidFill>
            <a:round/>
            <a:headEnd/>
            <a:tailEnd/>
          </a:ln>
          <a:effectLst/>
        </p:spPr>
        <p:txBody>
          <a:bodyPr>
            <a:prstTxWarp prst="textNoShape">
              <a:avLst/>
            </a:prstTxWarp>
          </a:bodyPr>
          <a:lstStyle/>
          <a:p>
            <a:endParaRPr lang="en-US" sz="16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6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6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6" grpId="0" animBg="1"/>
      <p:bldP spid="68618" grpId="0" animBg="1"/>
      <p:bldP spid="68619" grpId="0" animBg="1"/>
      <p:bldP spid="68620" grpId="0"/>
      <p:bldP spid="68621" grpId="0"/>
      <p:bldP spid="68622" grpId="0"/>
      <p:bldP spid="6862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Asymmetric Key Review:</a:t>
            </a:r>
          </a:p>
        </p:txBody>
      </p:sp>
      <p:sp>
        <p:nvSpPr>
          <p:cNvPr id="70659" name="Rectangle 3"/>
          <p:cNvSpPr>
            <a:spLocks noGrp="1" noChangeArrowheads="1"/>
          </p:cNvSpPr>
          <p:nvPr>
            <p:ph type="body" idx="1"/>
          </p:nvPr>
        </p:nvSpPr>
        <p:spPr/>
        <p:txBody>
          <a:bodyPr/>
          <a:lstStyle/>
          <a:p>
            <a:r>
              <a:rPr lang="en-US" u="sng"/>
              <a:t>Confidentiality:</a:t>
            </a:r>
            <a:r>
              <a:rPr lang="en-US"/>
              <a:t> Encrypt with Public Key of Receiver</a:t>
            </a:r>
          </a:p>
          <a:p>
            <a:r>
              <a:rPr lang="en-US" u="sng"/>
              <a:t>Integrity:</a:t>
            </a:r>
            <a:r>
              <a:rPr lang="en-US"/>
              <a:t> Sign message with private key of the sender</a:t>
            </a:r>
          </a:p>
          <a:p>
            <a:r>
              <a:rPr lang="en-US" u="sng"/>
              <a:t>Authentication:</a:t>
            </a:r>
            <a:r>
              <a:rPr lang="en-US"/>
              <a:t> Entity being authenticated signs a nonce with private key, signature is then verified with the public key</a:t>
            </a:r>
          </a:p>
        </p:txBody>
      </p:sp>
      <p:sp>
        <p:nvSpPr>
          <p:cNvPr id="70660" name="Text Box 4"/>
          <p:cNvSpPr txBox="1">
            <a:spLocks noChangeArrowheads="1"/>
          </p:cNvSpPr>
          <p:nvPr/>
        </p:nvSpPr>
        <p:spPr bwMode="auto">
          <a:xfrm>
            <a:off x="1371600" y="5334000"/>
            <a:ext cx="6324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But, these operations are computationally expensive*</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The Great Divide</a:t>
            </a:r>
          </a:p>
        </p:txBody>
      </p:sp>
      <p:sp>
        <p:nvSpPr>
          <p:cNvPr id="34819" name="Rectangle 3"/>
          <p:cNvSpPr>
            <a:spLocks noGrp="1" noChangeArrowheads="1"/>
          </p:cNvSpPr>
          <p:nvPr>
            <p:ph type="body" idx="1"/>
          </p:nvPr>
        </p:nvSpPr>
        <p:spPr>
          <a:xfrm>
            <a:off x="2286000" y="1219200"/>
            <a:ext cx="2971800" cy="1219200"/>
          </a:xfrm>
        </p:spPr>
        <p:txBody>
          <a:bodyPr>
            <a:normAutofit fontScale="92500"/>
          </a:bodyPr>
          <a:lstStyle/>
          <a:p>
            <a:pPr>
              <a:lnSpc>
                <a:spcPct val="90000"/>
              </a:lnSpc>
              <a:buFont typeface="Wingdings" charset="2"/>
              <a:buNone/>
            </a:pPr>
            <a:r>
              <a:rPr lang="en-US" sz="2400"/>
              <a:t>Symmetric Crypto: (Private key)</a:t>
            </a:r>
          </a:p>
          <a:p>
            <a:pPr>
              <a:lnSpc>
                <a:spcPct val="90000"/>
              </a:lnSpc>
              <a:buFont typeface="Wingdings" charset="2"/>
              <a:buNone/>
            </a:pPr>
            <a:r>
              <a:rPr lang="en-US" sz="2400"/>
              <a:t>Example: AES</a:t>
            </a:r>
          </a:p>
          <a:p>
            <a:pPr>
              <a:lnSpc>
                <a:spcPct val="90000"/>
              </a:lnSpc>
              <a:buFont typeface="Wingdings" charset="2"/>
              <a:buNone/>
            </a:pPr>
            <a:endParaRPr lang="en-US" sz="2400"/>
          </a:p>
        </p:txBody>
      </p:sp>
      <p:sp>
        <p:nvSpPr>
          <p:cNvPr id="34820" name="Rectangle 4"/>
          <p:cNvSpPr>
            <a:spLocks noChangeArrowheads="1"/>
          </p:cNvSpPr>
          <p:nvPr/>
        </p:nvSpPr>
        <p:spPr bwMode="auto">
          <a:xfrm>
            <a:off x="5638800" y="1066800"/>
            <a:ext cx="2971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None/>
            </a:pPr>
            <a:r>
              <a:rPr lang="en-US" sz="2400"/>
              <a:t>Asymmetric Crypto: </a:t>
            </a:r>
          </a:p>
          <a:p>
            <a:pPr marL="342900" indent="-342900">
              <a:spcBef>
                <a:spcPct val="20000"/>
              </a:spcBef>
              <a:buClr>
                <a:schemeClr val="accent1"/>
              </a:buClr>
              <a:buSzPct val="65000"/>
              <a:buFont typeface="Wingdings" charset="2"/>
              <a:buNone/>
            </a:pPr>
            <a:r>
              <a:rPr lang="en-US" sz="2400"/>
              <a:t>(Public key)</a:t>
            </a:r>
          </a:p>
          <a:p>
            <a:pPr marL="342900" indent="-342900">
              <a:spcBef>
                <a:spcPct val="20000"/>
              </a:spcBef>
              <a:buClr>
                <a:schemeClr val="accent1"/>
              </a:buClr>
              <a:buSzPct val="65000"/>
              <a:buFont typeface="Wingdings" charset="2"/>
              <a:buNone/>
            </a:pPr>
            <a:r>
              <a:rPr lang="en-US" sz="2400"/>
              <a:t>Example: RSA</a:t>
            </a:r>
          </a:p>
        </p:txBody>
      </p:sp>
      <p:sp>
        <p:nvSpPr>
          <p:cNvPr id="34821" name="Text Box 5"/>
          <p:cNvSpPr txBox="1">
            <a:spLocks noChangeArrowheads="1"/>
          </p:cNvSpPr>
          <p:nvPr/>
        </p:nvSpPr>
        <p:spPr bwMode="auto">
          <a:xfrm>
            <a:off x="533400" y="2743200"/>
            <a:ext cx="2057400" cy="146526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Requires a pre-shared secret between communicating parties?</a:t>
            </a:r>
          </a:p>
        </p:txBody>
      </p:sp>
      <p:sp>
        <p:nvSpPr>
          <p:cNvPr id="34822" name="Text Box 6"/>
          <p:cNvSpPr txBox="1">
            <a:spLocks noChangeArrowheads="1"/>
          </p:cNvSpPr>
          <p:nvPr/>
        </p:nvSpPr>
        <p:spPr bwMode="auto">
          <a:xfrm>
            <a:off x="31242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Yes</a:t>
            </a:r>
          </a:p>
        </p:txBody>
      </p:sp>
      <p:sp>
        <p:nvSpPr>
          <p:cNvPr id="34824" name="Text Box 8"/>
          <p:cNvSpPr txBox="1">
            <a:spLocks noChangeArrowheads="1"/>
          </p:cNvSpPr>
          <p:nvPr/>
        </p:nvSpPr>
        <p:spPr bwMode="auto">
          <a:xfrm>
            <a:off x="533400" y="4648200"/>
            <a:ext cx="2057400" cy="9159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Overall speed of cryptographic operations</a:t>
            </a:r>
          </a:p>
        </p:txBody>
      </p:sp>
      <p:sp>
        <p:nvSpPr>
          <p:cNvPr id="34825" name="Text Box 9"/>
          <p:cNvSpPr txBox="1">
            <a:spLocks noChangeArrowheads="1"/>
          </p:cNvSpPr>
          <p:nvPr/>
        </p:nvSpPr>
        <p:spPr bwMode="auto">
          <a:xfrm>
            <a:off x="57150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Slow</a:t>
            </a:r>
          </a:p>
        </p:txBody>
      </p:sp>
      <p:sp>
        <p:nvSpPr>
          <p:cNvPr id="34827" name="Text Box 11"/>
          <p:cNvSpPr txBox="1">
            <a:spLocks noChangeArrowheads="1"/>
          </p:cNvSpPr>
          <p:nvPr/>
        </p:nvSpPr>
        <p:spPr bwMode="auto">
          <a:xfrm>
            <a:off x="59436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No</a:t>
            </a:r>
          </a:p>
        </p:txBody>
      </p:sp>
      <p:sp>
        <p:nvSpPr>
          <p:cNvPr id="34828" name="Text Box 12"/>
          <p:cNvSpPr txBox="1">
            <a:spLocks noChangeArrowheads="1"/>
          </p:cNvSpPr>
          <p:nvPr/>
        </p:nvSpPr>
        <p:spPr bwMode="auto">
          <a:xfrm>
            <a:off x="33528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Fast </a:t>
            </a:r>
          </a:p>
        </p:txBody>
      </p:sp>
    </p:spTree>
    <p:extLst>
      <p:ext uri="{BB962C8B-B14F-4D97-AF65-F5344CB8AC3E}">
        <p14:creationId xmlns:p14="http://schemas.microsoft.com/office/powerpoint/2010/main" val="36272190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19459" name="Rectangle 3"/>
          <p:cNvSpPr>
            <a:spLocks noGrp="1" noChangeArrowheads="1"/>
          </p:cNvSpPr>
          <p:nvPr>
            <p:ph type="body" idx="1"/>
          </p:nvPr>
        </p:nvSpPr>
        <p:spPr/>
        <p:txBody>
          <a:bodyPr/>
          <a:lstStyle/>
          <a:p>
            <a:r>
              <a:rPr lang="en-US" dirty="0" smtClean="0"/>
              <a:t>Origin as a small and cooperative network 	(</a:t>
            </a:r>
            <a:r>
              <a:rPr lang="en-US" dirty="0" smtClean="0">
                <a:sym typeface="Wingdings"/>
              </a:rPr>
              <a:t></a:t>
            </a:r>
            <a:r>
              <a:rPr lang="en-US" dirty="0" smtClean="0"/>
              <a:t> largely trusted infrastructure)</a:t>
            </a:r>
          </a:p>
          <a:p>
            <a:endParaRPr lang="en-US" dirty="0" smtClean="0"/>
          </a:p>
          <a:p>
            <a:r>
              <a:rPr lang="en-US" dirty="0" smtClean="0"/>
              <a:t>Global Addressing 				(</a:t>
            </a:r>
            <a:r>
              <a:rPr lang="en-US" dirty="0" smtClean="0">
                <a:sym typeface="Wingdings"/>
              </a:rPr>
              <a:t></a:t>
            </a:r>
            <a:r>
              <a:rPr lang="en-US" dirty="0" smtClean="0"/>
              <a:t>every sociopath is your next-door 	neighbor)  </a:t>
            </a:r>
          </a:p>
          <a:p>
            <a:endParaRPr lang="en-US" dirty="0" smtClean="0"/>
          </a:p>
          <a:p>
            <a:r>
              <a:rPr lang="en-US" dirty="0" smtClean="0"/>
              <a:t>Connection-less datagram service 			(</a:t>
            </a:r>
            <a:r>
              <a:rPr lang="en-US" dirty="0" err="1" smtClean="0">
                <a:sym typeface="Wingdings"/>
              </a:rPr>
              <a:t></a:t>
            </a:r>
            <a:r>
              <a:rPr lang="en-US" dirty="0" err="1" smtClean="0"/>
              <a:t>can’t</a:t>
            </a:r>
            <a:r>
              <a:rPr lang="en-US" dirty="0" smtClean="0"/>
              <a:t> verify source, hard to protect 	bandwidth)</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One last “little detail”…</a:t>
            </a:r>
          </a:p>
        </p:txBody>
      </p:sp>
      <p:sp>
        <p:nvSpPr>
          <p:cNvPr id="88067" name="Rectangle 3"/>
          <p:cNvSpPr>
            <a:spLocks noGrp="1" noChangeArrowheads="1"/>
          </p:cNvSpPr>
          <p:nvPr>
            <p:ph type="body" idx="1"/>
          </p:nvPr>
        </p:nvSpPr>
        <p:spPr>
          <a:xfrm>
            <a:off x="457200" y="1600200"/>
            <a:ext cx="8229600" cy="4572000"/>
          </a:xfrm>
        </p:spPr>
        <p:txBody>
          <a:bodyPr/>
          <a:lstStyle/>
          <a:p>
            <a:pPr>
              <a:lnSpc>
                <a:spcPct val="90000"/>
              </a:lnSpc>
              <a:buFont typeface="Wingdings" charset="2"/>
              <a:buNone/>
            </a:pPr>
            <a:r>
              <a:rPr lang="en-US" sz="2600"/>
              <a:t>How do I get these keys in the first place??</a:t>
            </a:r>
          </a:p>
          <a:p>
            <a:pPr>
              <a:lnSpc>
                <a:spcPct val="90000"/>
              </a:lnSpc>
              <a:buFont typeface="Wingdings" charset="2"/>
              <a:buNone/>
            </a:pPr>
            <a:r>
              <a:rPr lang="en-US" sz="2600"/>
              <a:t>Remember:</a:t>
            </a:r>
          </a:p>
          <a:p>
            <a:pPr>
              <a:lnSpc>
                <a:spcPct val="90000"/>
              </a:lnSpc>
              <a:buFont typeface="Wingdings" charset="2"/>
              <a:buNone/>
            </a:pPr>
            <a:r>
              <a:rPr lang="en-US" sz="2600"/>
              <a:t>	</a:t>
            </a:r>
          </a:p>
          <a:p>
            <a:pPr>
              <a:lnSpc>
                <a:spcPct val="90000"/>
              </a:lnSpc>
            </a:pPr>
            <a:r>
              <a:rPr lang="en-US" sz="2600"/>
              <a:t>Symmetric key primitives assumed Alice and Bob had already shared a key.</a:t>
            </a:r>
          </a:p>
          <a:p>
            <a:pPr>
              <a:lnSpc>
                <a:spcPct val="90000"/>
              </a:lnSpc>
            </a:pPr>
            <a:r>
              <a:rPr lang="en-US" sz="2600"/>
              <a:t>Asymmetric key primitives assumed Alice knew Bob’s public key.  </a:t>
            </a:r>
          </a:p>
          <a:p>
            <a:pPr>
              <a:lnSpc>
                <a:spcPct val="90000"/>
              </a:lnSpc>
            </a:pPr>
            <a:endParaRPr lang="en-US" sz="2600"/>
          </a:p>
          <a:p>
            <a:pPr>
              <a:lnSpc>
                <a:spcPct val="90000"/>
              </a:lnSpc>
              <a:buFont typeface="Wingdings" charset="2"/>
              <a:buNone/>
            </a:pPr>
            <a:r>
              <a:rPr lang="en-US" sz="2600"/>
              <a:t>	This may work with friends, but when was the last time you saw Amazon.com walking down the street? 		</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Symmetric Key Distribution</a:t>
            </a:r>
          </a:p>
        </p:txBody>
      </p:sp>
      <p:sp>
        <p:nvSpPr>
          <p:cNvPr id="108547" name="Rectangle 3"/>
          <p:cNvSpPr>
            <a:spLocks noGrp="1" noChangeArrowheads="1"/>
          </p:cNvSpPr>
          <p:nvPr>
            <p:ph type="body" idx="1"/>
          </p:nvPr>
        </p:nvSpPr>
        <p:spPr>
          <a:xfrm>
            <a:off x="457200" y="1600200"/>
            <a:ext cx="8229600" cy="914400"/>
          </a:xfrm>
        </p:spPr>
        <p:txBody>
          <a:bodyPr/>
          <a:lstStyle/>
          <a:p>
            <a:r>
              <a:rPr lang="en-US"/>
              <a:t>How does Andrew do this?</a:t>
            </a:r>
          </a:p>
        </p:txBody>
      </p:sp>
      <p:sp>
        <p:nvSpPr>
          <p:cNvPr id="108548" name="Text Box 4"/>
          <p:cNvSpPr txBox="1">
            <a:spLocks noChangeArrowheads="1"/>
          </p:cNvSpPr>
          <p:nvPr/>
        </p:nvSpPr>
        <p:spPr bwMode="auto">
          <a:xfrm>
            <a:off x="1066800" y="2971800"/>
            <a:ext cx="6934200" cy="13731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800"/>
              <a:t>Andrew Uses Kerberos, which relies on a </a:t>
            </a:r>
            <a:r>
              <a:rPr lang="en-US" sz="2800" u="sng"/>
              <a:t>Key Distribution Center</a:t>
            </a:r>
            <a:r>
              <a:rPr lang="en-US" sz="2800"/>
              <a:t> (KDC) to establish shared symmetric keys.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Oval 2"/>
          <p:cNvSpPr>
            <a:spLocks noChangeArrowheads="1"/>
          </p:cNvSpPr>
          <p:nvPr/>
        </p:nvSpPr>
        <p:spPr bwMode="auto">
          <a:xfrm>
            <a:off x="5472113" y="3671888"/>
            <a:ext cx="3038475" cy="2306637"/>
          </a:xfrm>
          <a:prstGeom prst="ellipse">
            <a:avLst/>
          </a:prstGeom>
          <a:solidFill>
            <a:srgbClr val="CCFFFF"/>
          </a:solidFill>
          <a:ln w="9525">
            <a:solidFill>
              <a:schemeClr val="tx1"/>
            </a:solidFill>
            <a:round/>
            <a:headEnd/>
            <a:tailEnd/>
          </a:ln>
          <a:effectLst/>
        </p:spPr>
        <p:txBody>
          <a:bodyPr wrap="none" anchor="ctr">
            <a:prstTxWarp prst="textNoShape">
              <a:avLst/>
            </a:prstTxWarp>
          </a:bodyPr>
          <a:lstStyle/>
          <a:p>
            <a:endParaRPr lang="en-US"/>
          </a:p>
        </p:txBody>
      </p:sp>
      <p:sp>
        <p:nvSpPr>
          <p:cNvPr id="71683" name="Rectangle 3"/>
          <p:cNvSpPr>
            <a:spLocks noGrp="1" noChangeArrowheads="1"/>
          </p:cNvSpPr>
          <p:nvPr>
            <p:ph type="title"/>
          </p:nvPr>
        </p:nvSpPr>
        <p:spPr/>
        <p:txBody>
          <a:bodyPr/>
          <a:lstStyle/>
          <a:p>
            <a:r>
              <a:rPr lang="en-US"/>
              <a:t>Key Distribution Center (KDC)</a:t>
            </a:r>
            <a:endParaRPr lang="en-US" sz="3400"/>
          </a:p>
        </p:txBody>
      </p:sp>
      <p:sp>
        <p:nvSpPr>
          <p:cNvPr id="71684" name="Rectangle 4"/>
          <p:cNvSpPr>
            <a:spLocks noGrp="1" noChangeArrowheads="1"/>
          </p:cNvSpPr>
          <p:nvPr>
            <p:ph type="body" sz="half" idx="1"/>
          </p:nvPr>
        </p:nvSpPr>
        <p:spPr>
          <a:xfrm>
            <a:off x="590550" y="1366838"/>
            <a:ext cx="8266113" cy="4648200"/>
          </a:xfrm>
        </p:spPr>
        <p:txBody>
          <a:bodyPr/>
          <a:lstStyle/>
          <a:p>
            <a:r>
              <a:rPr lang="en-US" sz="2600"/>
              <a:t>Alice, Bob need shared </a:t>
            </a:r>
            <a:r>
              <a:rPr lang="en-US" sz="2600" u="sng"/>
              <a:t>symmetric key</a:t>
            </a:r>
            <a:r>
              <a:rPr lang="en-US" sz="2600"/>
              <a:t>.</a:t>
            </a:r>
          </a:p>
          <a:p>
            <a:r>
              <a:rPr lang="en-US" sz="2600">
                <a:solidFill>
                  <a:srgbClr val="FF0000"/>
                </a:solidFill>
              </a:rPr>
              <a:t>KDC:</a:t>
            </a:r>
            <a:r>
              <a:rPr lang="en-US" sz="2600"/>
              <a:t> server shares different secret key with </a:t>
            </a:r>
            <a:r>
              <a:rPr lang="en-US" sz="2600" i="1"/>
              <a:t>each </a:t>
            </a:r>
            <a:r>
              <a:rPr lang="en-US" sz="2600"/>
              <a:t>registered user (many users)</a:t>
            </a:r>
          </a:p>
          <a:p>
            <a:r>
              <a:rPr lang="en-US" sz="2600"/>
              <a:t>Alice, Bob know own symmetric keys, K</a:t>
            </a:r>
            <a:r>
              <a:rPr lang="en-US" sz="2600" baseline="-25000"/>
              <a:t>A-KDC</a:t>
            </a:r>
            <a:r>
              <a:rPr lang="en-US" sz="2600"/>
              <a:t> K</a:t>
            </a:r>
            <a:r>
              <a:rPr lang="en-US" sz="2600" baseline="-25000"/>
              <a:t>B-KDC </a:t>
            </a:r>
            <a:r>
              <a:rPr lang="en-US" sz="2600"/>
              <a:t>, for communicating with KDC.</a:t>
            </a:r>
            <a:r>
              <a:rPr lang="en-US"/>
              <a:t> </a:t>
            </a:r>
          </a:p>
        </p:txBody>
      </p:sp>
      <p:pic>
        <p:nvPicPr>
          <p:cNvPr id="71685" name="Picture 5" descr="j0175664[1]"/>
          <p:cNvPicPr>
            <a:picLocks noChangeAspect="1" noChangeArrowheads="1"/>
          </p:cNvPicPr>
          <p:nvPr/>
        </p:nvPicPr>
        <p:blipFill>
          <a:blip r:embed="rId3"/>
          <a:srcRect/>
          <a:stretch>
            <a:fillRect/>
          </a:stretch>
        </p:blipFill>
        <p:spPr bwMode="auto">
          <a:xfrm>
            <a:off x="6142038" y="4449763"/>
            <a:ext cx="1201737" cy="954087"/>
          </a:xfrm>
          <a:prstGeom prst="rect">
            <a:avLst/>
          </a:prstGeom>
          <a:noFill/>
          <a:ln w="9525">
            <a:noFill/>
            <a:miter lim="800000"/>
            <a:headEnd/>
            <a:tailEnd/>
          </a:ln>
        </p:spPr>
      </p:pic>
      <p:grpSp>
        <p:nvGrpSpPr>
          <p:cNvPr id="2" name="Group 6"/>
          <p:cNvGrpSpPr>
            <a:grpSpLocks/>
          </p:cNvGrpSpPr>
          <p:nvPr/>
        </p:nvGrpSpPr>
        <p:grpSpPr bwMode="auto">
          <a:xfrm>
            <a:off x="6129338" y="5449888"/>
            <a:ext cx="1068387" cy="428625"/>
            <a:chOff x="4006" y="2460"/>
            <a:chExt cx="673" cy="270"/>
          </a:xfrm>
        </p:grpSpPr>
        <p:pic>
          <p:nvPicPr>
            <p:cNvPr id="71687" name="Picture 7"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88" name="Text Box 8"/>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B-KDC</a:t>
              </a:r>
            </a:p>
          </p:txBody>
        </p:sp>
      </p:grpSp>
      <p:grpSp>
        <p:nvGrpSpPr>
          <p:cNvPr id="3" name="Group 9"/>
          <p:cNvGrpSpPr>
            <a:grpSpLocks/>
          </p:cNvGrpSpPr>
          <p:nvPr/>
        </p:nvGrpSpPr>
        <p:grpSpPr bwMode="auto">
          <a:xfrm>
            <a:off x="7308850" y="4224338"/>
            <a:ext cx="1068388" cy="428625"/>
            <a:chOff x="4006" y="2460"/>
            <a:chExt cx="673" cy="270"/>
          </a:xfrm>
        </p:grpSpPr>
        <p:pic>
          <p:nvPicPr>
            <p:cNvPr id="71690" name="Picture 10"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1" name="Text Box 11"/>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X-KDC</a:t>
              </a:r>
            </a:p>
          </p:txBody>
        </p:sp>
      </p:grpSp>
      <p:grpSp>
        <p:nvGrpSpPr>
          <p:cNvPr id="4" name="Group 12"/>
          <p:cNvGrpSpPr>
            <a:grpSpLocks/>
          </p:cNvGrpSpPr>
          <p:nvPr/>
        </p:nvGrpSpPr>
        <p:grpSpPr bwMode="auto">
          <a:xfrm>
            <a:off x="7235825" y="4684713"/>
            <a:ext cx="1068388" cy="428625"/>
            <a:chOff x="4006" y="2460"/>
            <a:chExt cx="673" cy="270"/>
          </a:xfrm>
        </p:grpSpPr>
        <p:pic>
          <p:nvPicPr>
            <p:cNvPr id="71693" name="Picture 13"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4" name="Text Box 14"/>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Y-KDC</a:t>
              </a:r>
            </a:p>
          </p:txBody>
        </p:sp>
      </p:grpSp>
      <p:grpSp>
        <p:nvGrpSpPr>
          <p:cNvPr id="5" name="Group 15"/>
          <p:cNvGrpSpPr>
            <a:grpSpLocks/>
          </p:cNvGrpSpPr>
          <p:nvPr/>
        </p:nvGrpSpPr>
        <p:grpSpPr bwMode="auto">
          <a:xfrm>
            <a:off x="6967538" y="5162550"/>
            <a:ext cx="1068387" cy="428625"/>
            <a:chOff x="4006" y="2460"/>
            <a:chExt cx="673" cy="270"/>
          </a:xfrm>
        </p:grpSpPr>
        <p:pic>
          <p:nvPicPr>
            <p:cNvPr id="71696" name="Picture 16"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7" name="Text Box 17"/>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Z-KDC</a:t>
              </a:r>
            </a:p>
          </p:txBody>
        </p:sp>
      </p:grpSp>
      <p:grpSp>
        <p:nvGrpSpPr>
          <p:cNvPr id="6" name="Group 18"/>
          <p:cNvGrpSpPr>
            <a:grpSpLocks/>
          </p:cNvGrpSpPr>
          <p:nvPr/>
        </p:nvGrpSpPr>
        <p:grpSpPr bwMode="auto">
          <a:xfrm>
            <a:off x="6567488" y="3916363"/>
            <a:ext cx="1068387" cy="428625"/>
            <a:chOff x="4006" y="2460"/>
            <a:chExt cx="673" cy="270"/>
          </a:xfrm>
        </p:grpSpPr>
        <p:pic>
          <p:nvPicPr>
            <p:cNvPr id="71699" name="Picture 19"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00" name="Text Box 20"/>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P-KDC</a:t>
              </a:r>
            </a:p>
          </p:txBody>
        </p:sp>
      </p:grpSp>
      <p:grpSp>
        <p:nvGrpSpPr>
          <p:cNvPr id="7" name="Group 21"/>
          <p:cNvGrpSpPr>
            <a:grpSpLocks/>
          </p:cNvGrpSpPr>
          <p:nvPr/>
        </p:nvGrpSpPr>
        <p:grpSpPr bwMode="auto">
          <a:xfrm>
            <a:off x="2674938" y="3836988"/>
            <a:ext cx="1898650" cy="1168400"/>
            <a:chOff x="240" y="2216"/>
            <a:chExt cx="1196" cy="736"/>
          </a:xfrm>
        </p:grpSpPr>
        <p:pic>
          <p:nvPicPr>
            <p:cNvPr id="71702" name="Picture 22" descr="Bob"/>
            <p:cNvPicPr>
              <a:picLocks noChangeAspect="1" noChangeArrowheads="1"/>
            </p:cNvPicPr>
            <p:nvPr/>
          </p:nvPicPr>
          <p:blipFill>
            <a:blip r:embed="rId5"/>
            <a:srcRect/>
            <a:stretch>
              <a:fillRect/>
            </a:stretch>
          </p:blipFill>
          <p:spPr bwMode="auto">
            <a:xfrm>
              <a:off x="380" y="2286"/>
              <a:ext cx="504" cy="515"/>
            </a:xfrm>
            <a:prstGeom prst="rect">
              <a:avLst/>
            </a:prstGeom>
            <a:noFill/>
            <a:ln w="9525">
              <a:noFill/>
              <a:miter lim="800000"/>
              <a:headEnd/>
              <a:tailEnd/>
            </a:ln>
          </p:spPr>
        </p:pic>
        <p:grpSp>
          <p:nvGrpSpPr>
            <p:cNvPr id="8" name="Group 23"/>
            <p:cNvGrpSpPr>
              <a:grpSpLocks/>
            </p:cNvGrpSpPr>
            <p:nvPr/>
          </p:nvGrpSpPr>
          <p:grpSpPr bwMode="auto">
            <a:xfrm>
              <a:off x="652" y="2582"/>
              <a:ext cx="673" cy="270"/>
              <a:chOff x="4006" y="2460"/>
              <a:chExt cx="673" cy="270"/>
            </a:xfrm>
          </p:grpSpPr>
          <p:pic>
            <p:nvPicPr>
              <p:cNvPr id="71704" name="Picture 24"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05" name="Text Box 25"/>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B-KDC</a:t>
                </a:r>
              </a:p>
            </p:txBody>
          </p:sp>
        </p:grpSp>
        <p:sp>
          <p:nvSpPr>
            <p:cNvPr id="71706" name="Oval 26"/>
            <p:cNvSpPr>
              <a:spLocks noChangeArrowheads="1"/>
            </p:cNvSpPr>
            <p:nvPr/>
          </p:nvSpPr>
          <p:spPr bwMode="auto">
            <a:xfrm>
              <a:off x="240" y="2216"/>
              <a:ext cx="1196" cy="736"/>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grpSp>
      <p:pic>
        <p:nvPicPr>
          <p:cNvPr id="71707" name="Picture 27" descr="Alice"/>
          <p:cNvPicPr>
            <a:picLocks noChangeAspect="1" noChangeArrowheads="1"/>
          </p:cNvPicPr>
          <p:nvPr/>
        </p:nvPicPr>
        <p:blipFill>
          <a:blip r:embed="rId6"/>
          <a:srcRect/>
          <a:stretch>
            <a:fillRect/>
          </a:stretch>
        </p:blipFill>
        <p:spPr bwMode="auto">
          <a:xfrm>
            <a:off x="2249488" y="5345113"/>
            <a:ext cx="752475" cy="927100"/>
          </a:xfrm>
          <a:prstGeom prst="rect">
            <a:avLst/>
          </a:prstGeom>
          <a:noFill/>
          <a:ln w="9525">
            <a:noFill/>
            <a:miter lim="800000"/>
            <a:headEnd/>
            <a:tailEnd/>
          </a:ln>
        </p:spPr>
      </p:pic>
      <p:grpSp>
        <p:nvGrpSpPr>
          <p:cNvPr id="9" name="Group 28"/>
          <p:cNvGrpSpPr>
            <a:grpSpLocks/>
          </p:cNvGrpSpPr>
          <p:nvPr/>
        </p:nvGrpSpPr>
        <p:grpSpPr bwMode="auto">
          <a:xfrm>
            <a:off x="2851150" y="5557838"/>
            <a:ext cx="1068388" cy="428625"/>
            <a:chOff x="4006" y="2460"/>
            <a:chExt cx="673" cy="270"/>
          </a:xfrm>
        </p:grpSpPr>
        <p:pic>
          <p:nvPicPr>
            <p:cNvPr id="71709" name="Picture 29"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0" name="Text Box 30"/>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A-KDC</a:t>
              </a:r>
            </a:p>
          </p:txBody>
        </p:sp>
      </p:grpSp>
      <p:sp>
        <p:nvSpPr>
          <p:cNvPr id="71711" name="Oval 31"/>
          <p:cNvSpPr>
            <a:spLocks noChangeArrowheads="1"/>
          </p:cNvSpPr>
          <p:nvPr/>
        </p:nvSpPr>
        <p:spPr bwMode="auto">
          <a:xfrm>
            <a:off x="2008188" y="5240338"/>
            <a:ext cx="1898650" cy="1168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grpSp>
        <p:nvGrpSpPr>
          <p:cNvPr id="10" name="Group 32"/>
          <p:cNvGrpSpPr>
            <a:grpSpLocks/>
          </p:cNvGrpSpPr>
          <p:nvPr/>
        </p:nvGrpSpPr>
        <p:grpSpPr bwMode="auto">
          <a:xfrm>
            <a:off x="5815013" y="4021138"/>
            <a:ext cx="1068387" cy="428625"/>
            <a:chOff x="4006" y="2460"/>
            <a:chExt cx="673" cy="270"/>
          </a:xfrm>
        </p:grpSpPr>
        <p:pic>
          <p:nvPicPr>
            <p:cNvPr id="71713" name="Picture 33"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4" name="Text Box 34"/>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A-KDC</a:t>
              </a:r>
            </a:p>
          </p:txBody>
        </p:sp>
      </p:grpSp>
      <p:pic>
        <p:nvPicPr>
          <p:cNvPr id="71715" name="Picture 35" descr="campdavid"/>
          <p:cNvPicPr>
            <a:picLocks noGrp="1" noChangeAspect="1" noChangeArrowheads="1"/>
          </p:cNvPicPr>
          <p:nvPr>
            <p:ph sz="quarter" idx="3"/>
          </p:nvPr>
        </p:nvPicPr>
        <p:blipFill>
          <a:blip r:embed="rId7"/>
          <a:srcRect/>
          <a:stretch>
            <a:fillRect/>
          </a:stretch>
        </p:blipFill>
        <p:spPr>
          <a:xfrm>
            <a:off x="820738" y="4019550"/>
            <a:ext cx="787400" cy="1066800"/>
          </a:xfrm>
          <a:noFill/>
          <a:ln/>
        </p:spPr>
      </p:pic>
      <p:grpSp>
        <p:nvGrpSpPr>
          <p:cNvPr id="11" name="Group 36"/>
          <p:cNvGrpSpPr>
            <a:grpSpLocks/>
          </p:cNvGrpSpPr>
          <p:nvPr/>
        </p:nvGrpSpPr>
        <p:grpSpPr bwMode="auto">
          <a:xfrm>
            <a:off x="1522413" y="4459288"/>
            <a:ext cx="1068387" cy="428625"/>
            <a:chOff x="4006" y="2460"/>
            <a:chExt cx="673" cy="270"/>
          </a:xfrm>
        </p:grpSpPr>
        <p:pic>
          <p:nvPicPr>
            <p:cNvPr id="71717" name="Picture 37"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8" name="Text Box 38"/>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P-KDC</a:t>
              </a:r>
            </a:p>
          </p:txBody>
        </p:sp>
      </p:grpSp>
      <p:sp>
        <p:nvSpPr>
          <p:cNvPr id="71719" name="Oval 39"/>
          <p:cNvSpPr>
            <a:spLocks noChangeArrowheads="1"/>
          </p:cNvSpPr>
          <p:nvPr/>
        </p:nvSpPr>
        <p:spPr bwMode="auto">
          <a:xfrm>
            <a:off x="536575" y="3924300"/>
            <a:ext cx="1898650" cy="13858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71720" name="Text Box 40"/>
          <p:cNvSpPr txBox="1">
            <a:spLocks noChangeArrowheads="1"/>
          </p:cNvSpPr>
          <p:nvPr/>
        </p:nvSpPr>
        <p:spPr bwMode="auto">
          <a:xfrm>
            <a:off x="7656513" y="3460750"/>
            <a:ext cx="8286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t>KDC</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Key Distribution Center (KDC)</a:t>
            </a:r>
            <a:endParaRPr lang="en-US" sz="3400"/>
          </a:p>
        </p:txBody>
      </p:sp>
      <p:pic>
        <p:nvPicPr>
          <p:cNvPr id="73731" name="Picture 3" descr="j0175664[1]"/>
          <p:cNvPicPr>
            <a:picLocks noGrp="1" noChangeAspect="1" noChangeArrowheads="1"/>
          </p:cNvPicPr>
          <p:nvPr>
            <p:ph idx="1"/>
          </p:nvPr>
        </p:nvPicPr>
        <p:blipFill>
          <a:blip r:embed="rId3"/>
          <a:srcRect/>
          <a:stretch>
            <a:fillRect/>
          </a:stretch>
        </p:blipFill>
        <p:spPr>
          <a:xfrm>
            <a:off x="4249738" y="2419350"/>
            <a:ext cx="1273175" cy="930275"/>
          </a:xfrm>
          <a:noFill/>
          <a:ln/>
        </p:spPr>
      </p:pic>
      <p:pic>
        <p:nvPicPr>
          <p:cNvPr id="73732" name="Picture 4" descr="Bob"/>
          <p:cNvPicPr>
            <a:picLocks noChangeAspect="1" noChangeArrowheads="1"/>
          </p:cNvPicPr>
          <p:nvPr/>
        </p:nvPicPr>
        <p:blipFill>
          <a:blip r:embed="rId4"/>
          <a:srcRect/>
          <a:stretch>
            <a:fillRect/>
          </a:stretch>
        </p:blipFill>
        <p:spPr bwMode="auto">
          <a:xfrm>
            <a:off x="6694488" y="2944813"/>
            <a:ext cx="800100" cy="817562"/>
          </a:xfrm>
          <a:prstGeom prst="rect">
            <a:avLst/>
          </a:prstGeom>
          <a:noFill/>
          <a:ln w="9525">
            <a:noFill/>
            <a:miter lim="800000"/>
            <a:headEnd/>
            <a:tailEnd/>
          </a:ln>
        </p:spPr>
      </p:pic>
      <p:pic>
        <p:nvPicPr>
          <p:cNvPr id="73733" name="Picture 5" descr="Alice"/>
          <p:cNvPicPr>
            <a:picLocks noChangeAspect="1" noChangeArrowheads="1"/>
          </p:cNvPicPr>
          <p:nvPr/>
        </p:nvPicPr>
        <p:blipFill>
          <a:blip r:embed="rId5"/>
          <a:srcRect/>
          <a:stretch>
            <a:fillRect/>
          </a:stretch>
        </p:blipFill>
        <p:spPr bwMode="auto">
          <a:xfrm>
            <a:off x="873125" y="2543175"/>
            <a:ext cx="752475" cy="927100"/>
          </a:xfrm>
          <a:prstGeom prst="rect">
            <a:avLst/>
          </a:prstGeom>
          <a:noFill/>
          <a:ln w="9525">
            <a:noFill/>
            <a:miter lim="800000"/>
            <a:headEnd/>
            <a:tailEnd/>
          </a:ln>
        </p:spPr>
      </p:pic>
      <p:sp>
        <p:nvSpPr>
          <p:cNvPr id="73734" name="Line 6"/>
          <p:cNvSpPr>
            <a:spLocks noChangeShapeType="1"/>
          </p:cNvSpPr>
          <p:nvPr/>
        </p:nvSpPr>
        <p:spPr bwMode="auto">
          <a:xfrm>
            <a:off x="1631950" y="3068638"/>
            <a:ext cx="2249488" cy="0"/>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sz="1600"/>
          </a:p>
        </p:txBody>
      </p:sp>
      <p:sp>
        <p:nvSpPr>
          <p:cNvPr id="73735" name="Line 7"/>
          <p:cNvSpPr>
            <a:spLocks noChangeShapeType="1"/>
          </p:cNvSpPr>
          <p:nvPr/>
        </p:nvSpPr>
        <p:spPr bwMode="auto">
          <a:xfrm flipH="1">
            <a:off x="1376363" y="3400425"/>
            <a:ext cx="2601912" cy="630238"/>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sz="1600"/>
          </a:p>
        </p:txBody>
      </p:sp>
      <p:sp>
        <p:nvSpPr>
          <p:cNvPr id="73736" name="Line 8"/>
          <p:cNvSpPr>
            <a:spLocks noChangeShapeType="1"/>
          </p:cNvSpPr>
          <p:nvPr/>
        </p:nvSpPr>
        <p:spPr bwMode="auto">
          <a:xfrm>
            <a:off x="1797050" y="4418013"/>
            <a:ext cx="4745038" cy="0"/>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sz="1600"/>
          </a:p>
        </p:txBody>
      </p:sp>
      <p:sp>
        <p:nvSpPr>
          <p:cNvPr id="73737" name="Text Box 9"/>
          <p:cNvSpPr txBox="1">
            <a:spLocks noChangeArrowheads="1"/>
          </p:cNvSpPr>
          <p:nvPr/>
        </p:nvSpPr>
        <p:spPr bwMode="auto">
          <a:xfrm>
            <a:off x="473075" y="3651250"/>
            <a:ext cx="1223963" cy="923330"/>
          </a:xfrm>
          <a:prstGeom prst="rect">
            <a:avLst/>
          </a:prstGeom>
          <a:noFill/>
          <a:ln w="9525">
            <a:noFill/>
            <a:miter lim="800000"/>
            <a:headEnd/>
            <a:tailEnd/>
          </a:ln>
          <a:effectLst/>
        </p:spPr>
        <p:txBody>
          <a:bodyPr>
            <a:prstTxWarp prst="textNoShape">
              <a:avLst/>
            </a:prstTxWarp>
            <a:spAutoFit/>
          </a:bodyPr>
          <a:lstStyle/>
          <a:p>
            <a:pPr algn="ctr" eaLnBrk="0" hangingPunct="0"/>
            <a:r>
              <a:rPr lang="en-US" dirty="0"/>
              <a:t>Alice</a:t>
            </a:r>
          </a:p>
          <a:p>
            <a:pPr algn="ctr" eaLnBrk="0" hangingPunct="0"/>
            <a:r>
              <a:rPr lang="en-US" dirty="0"/>
              <a:t>knows R1</a:t>
            </a:r>
          </a:p>
        </p:txBody>
      </p:sp>
      <p:sp>
        <p:nvSpPr>
          <p:cNvPr id="73738" name="Text Box 10"/>
          <p:cNvSpPr txBox="1">
            <a:spLocks noChangeArrowheads="1"/>
          </p:cNvSpPr>
          <p:nvPr/>
        </p:nvSpPr>
        <p:spPr bwMode="auto">
          <a:xfrm>
            <a:off x="6559550" y="3744913"/>
            <a:ext cx="1847850" cy="1200329"/>
          </a:xfrm>
          <a:prstGeom prst="rect">
            <a:avLst/>
          </a:prstGeom>
          <a:noFill/>
          <a:ln w="9525">
            <a:noFill/>
            <a:miter lim="800000"/>
            <a:headEnd/>
            <a:tailEnd/>
          </a:ln>
          <a:effectLst/>
        </p:spPr>
        <p:txBody>
          <a:bodyPr>
            <a:prstTxWarp prst="textNoShape">
              <a:avLst/>
            </a:prstTxWarp>
            <a:spAutoFit/>
          </a:bodyPr>
          <a:lstStyle/>
          <a:p>
            <a:pPr algn="ctr" eaLnBrk="0" hangingPunct="0"/>
            <a:r>
              <a:rPr lang="en-US"/>
              <a:t>Bob knows to use  R1 to communicate with Alice</a:t>
            </a:r>
          </a:p>
        </p:txBody>
      </p:sp>
      <p:sp>
        <p:nvSpPr>
          <p:cNvPr id="73739" name="Line 11"/>
          <p:cNvSpPr>
            <a:spLocks noChangeShapeType="1"/>
          </p:cNvSpPr>
          <p:nvPr/>
        </p:nvSpPr>
        <p:spPr bwMode="auto">
          <a:xfrm>
            <a:off x="1206500" y="5257800"/>
            <a:ext cx="5964238" cy="0"/>
          </a:xfrm>
          <a:prstGeom prst="line">
            <a:avLst/>
          </a:prstGeom>
          <a:noFill/>
          <a:ln w="76200">
            <a:solidFill>
              <a:schemeClr val="accent2"/>
            </a:solidFill>
            <a:round/>
            <a:headEnd type="triangle" w="med" len="med"/>
            <a:tailEnd type="triangle" w="med" len="med"/>
          </a:ln>
          <a:effectLst/>
        </p:spPr>
        <p:txBody>
          <a:bodyPr>
            <a:prstTxWarp prst="textNoShape">
              <a:avLst/>
            </a:prstTxWarp>
          </a:bodyPr>
          <a:lstStyle/>
          <a:p>
            <a:endParaRPr lang="en-US" sz="1600"/>
          </a:p>
        </p:txBody>
      </p:sp>
      <p:sp>
        <p:nvSpPr>
          <p:cNvPr id="73740" name="Text Box 12"/>
          <p:cNvSpPr txBox="1">
            <a:spLocks noChangeArrowheads="1"/>
          </p:cNvSpPr>
          <p:nvPr/>
        </p:nvSpPr>
        <p:spPr bwMode="auto">
          <a:xfrm>
            <a:off x="725488" y="5284788"/>
            <a:ext cx="6897687" cy="707886"/>
          </a:xfrm>
          <a:prstGeom prst="rect">
            <a:avLst/>
          </a:prstGeom>
          <a:noFill/>
          <a:ln w="9525">
            <a:noFill/>
            <a:miter lim="800000"/>
            <a:headEnd/>
            <a:tailEnd/>
          </a:ln>
          <a:effectLst/>
        </p:spPr>
        <p:txBody>
          <a:bodyPr>
            <a:prstTxWarp prst="textNoShape">
              <a:avLst/>
            </a:prstTxWarp>
            <a:spAutoFit/>
          </a:bodyPr>
          <a:lstStyle/>
          <a:p>
            <a:pPr algn="ctr" eaLnBrk="0" hangingPunct="0"/>
            <a:r>
              <a:rPr lang="en-US" sz="2000"/>
              <a:t>Alice and Bob communicate: using R1 as </a:t>
            </a:r>
          </a:p>
          <a:p>
            <a:pPr algn="ctr" eaLnBrk="0" hangingPunct="0"/>
            <a:r>
              <a:rPr lang="en-US" sz="2000" i="1">
                <a:solidFill>
                  <a:srgbClr val="FF0000"/>
                </a:solidFill>
              </a:rPr>
              <a:t>session key</a:t>
            </a:r>
            <a:r>
              <a:rPr lang="en-US" sz="2000"/>
              <a:t> for shared symmetric encryption </a:t>
            </a:r>
          </a:p>
        </p:txBody>
      </p:sp>
      <p:sp>
        <p:nvSpPr>
          <p:cNvPr id="73741" name="Text Box 13"/>
          <p:cNvSpPr txBox="1">
            <a:spLocks noChangeArrowheads="1"/>
          </p:cNvSpPr>
          <p:nvPr/>
        </p:nvSpPr>
        <p:spPr bwMode="auto">
          <a:xfrm>
            <a:off x="515938" y="1387475"/>
            <a:ext cx="8174037" cy="822325"/>
          </a:xfrm>
          <a:prstGeom prst="rect">
            <a:avLst/>
          </a:prstGeom>
          <a:noFill/>
          <a:ln w="9525">
            <a:noFill/>
            <a:miter lim="800000"/>
            <a:headEnd/>
            <a:tailEnd/>
          </a:ln>
          <a:effectLst/>
        </p:spPr>
        <p:txBody>
          <a:bodyPr>
            <a:prstTxWarp prst="textNoShape">
              <a:avLst/>
            </a:prstTxWarp>
            <a:spAutoFit/>
          </a:bodyPr>
          <a:lstStyle/>
          <a:p>
            <a:pPr eaLnBrk="0" hangingPunct="0"/>
            <a:r>
              <a:rPr lang="en-US" sz="2400" i="1" u="sng">
                <a:solidFill>
                  <a:srgbClr val="FF0000"/>
                </a:solidFill>
              </a:rPr>
              <a:t>Q:</a:t>
            </a:r>
            <a:r>
              <a:rPr lang="en-US" sz="2400"/>
              <a:t>   How does KDC allow Bob, Alice to determine shared symmetric secret key to communicate with each other? </a:t>
            </a:r>
          </a:p>
        </p:txBody>
      </p:sp>
      <p:sp>
        <p:nvSpPr>
          <p:cNvPr id="73742" name="Text Box 14"/>
          <p:cNvSpPr txBox="1">
            <a:spLocks noChangeArrowheads="1"/>
          </p:cNvSpPr>
          <p:nvPr/>
        </p:nvSpPr>
        <p:spPr bwMode="auto">
          <a:xfrm>
            <a:off x="5551488" y="2371725"/>
            <a:ext cx="1611312" cy="92333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dirty="0"/>
              <a:t>KDC generates  R1</a:t>
            </a:r>
          </a:p>
        </p:txBody>
      </p:sp>
      <p:sp>
        <p:nvSpPr>
          <p:cNvPr id="73743" name="Text Box 15"/>
          <p:cNvSpPr txBox="1">
            <a:spLocks noChangeArrowheads="1"/>
          </p:cNvSpPr>
          <p:nvPr/>
        </p:nvSpPr>
        <p:spPr bwMode="auto">
          <a:xfrm>
            <a:off x="3398838" y="4400490"/>
            <a:ext cx="2392362" cy="40011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a:ea typeface="Arial Unicode MS" charset="0"/>
                <a:cs typeface="Arial Unicode MS" charset="0"/>
              </a:rPr>
              <a:t>K</a:t>
            </a:r>
            <a:r>
              <a:rPr lang="en-US" sz="2000" baseline="-25000" dirty="0">
                <a:ea typeface="Arial Unicode MS" charset="0"/>
                <a:cs typeface="Arial Unicode MS" charset="0"/>
              </a:rPr>
              <a:t>B-KDC</a:t>
            </a:r>
            <a:r>
              <a:rPr lang="en-US" sz="2000" dirty="0">
                <a:ea typeface="Arial Unicode MS" charset="0"/>
                <a:cs typeface="Arial Unicode MS" charset="0"/>
              </a:rPr>
              <a:t>(A,R1) </a:t>
            </a:r>
          </a:p>
        </p:txBody>
      </p:sp>
      <p:sp>
        <p:nvSpPr>
          <p:cNvPr id="73744" name="Text Box 16"/>
          <p:cNvSpPr txBox="1">
            <a:spLocks noChangeArrowheads="1"/>
          </p:cNvSpPr>
          <p:nvPr/>
        </p:nvSpPr>
        <p:spPr bwMode="auto">
          <a:xfrm>
            <a:off x="1822450" y="2647890"/>
            <a:ext cx="1911350" cy="40011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a:ea typeface="Arial Unicode MS" charset="0"/>
                <a:cs typeface="Arial Unicode MS" charset="0"/>
              </a:rPr>
              <a:t>K</a:t>
            </a:r>
            <a:r>
              <a:rPr lang="en-US" sz="2000" baseline="-25000" dirty="0">
                <a:ea typeface="Arial Unicode MS" charset="0"/>
                <a:cs typeface="Arial Unicode MS" charset="0"/>
              </a:rPr>
              <a:t>A-KDC</a:t>
            </a:r>
            <a:r>
              <a:rPr lang="en-US" sz="2000" dirty="0">
                <a:ea typeface="Arial Unicode MS" charset="0"/>
                <a:cs typeface="Arial Unicode MS" charset="0"/>
              </a:rPr>
              <a:t>(A,B)</a:t>
            </a:r>
          </a:p>
        </p:txBody>
      </p:sp>
      <p:sp>
        <p:nvSpPr>
          <p:cNvPr id="73745" name="Text Box 17"/>
          <p:cNvSpPr txBox="1">
            <a:spLocks noChangeArrowheads="1"/>
          </p:cNvSpPr>
          <p:nvPr/>
        </p:nvSpPr>
        <p:spPr bwMode="auto">
          <a:xfrm>
            <a:off x="2362200" y="3581400"/>
            <a:ext cx="4495800" cy="40011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a:ea typeface="Arial Unicode MS" charset="0"/>
                <a:cs typeface="Arial Unicode MS" charset="0"/>
              </a:rPr>
              <a:t>K</a:t>
            </a:r>
            <a:r>
              <a:rPr lang="en-US" sz="2000" baseline="-25000" dirty="0">
                <a:ea typeface="Arial Unicode MS" charset="0"/>
                <a:cs typeface="Arial Unicode MS" charset="0"/>
              </a:rPr>
              <a:t>A-KDC</a:t>
            </a:r>
            <a:r>
              <a:rPr lang="en-US" sz="2000" dirty="0">
                <a:ea typeface="Arial Unicode MS" charset="0"/>
                <a:cs typeface="Arial Unicode MS" charset="0"/>
              </a:rPr>
              <a:t>(R1, K</a:t>
            </a:r>
            <a:r>
              <a:rPr lang="en-US" sz="2000" baseline="-25000" dirty="0">
                <a:ea typeface="Arial Unicode MS" charset="0"/>
                <a:cs typeface="Arial Unicode MS" charset="0"/>
              </a:rPr>
              <a:t>B-KDC</a:t>
            </a:r>
            <a:r>
              <a:rPr lang="en-US" sz="2000" dirty="0">
                <a:ea typeface="Arial Unicode MS" charset="0"/>
                <a:cs typeface="Arial Unicode MS" charset="0"/>
              </a:rPr>
              <a:t>(A,R1)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7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7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74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7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7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37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37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373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373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37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nimBg="1"/>
      <p:bldP spid="73735" grpId="0" animBg="1"/>
      <p:bldP spid="73736" grpId="0" animBg="1"/>
      <p:bldP spid="73737" grpId="0"/>
      <p:bldP spid="73738" grpId="0"/>
      <p:bldP spid="73739" grpId="0" animBg="1"/>
      <p:bldP spid="73740" grpId="0"/>
      <p:bldP spid="73742" grpId="0"/>
      <p:bldP spid="73743" grpId="0"/>
      <p:bldP spid="73744" grpId="0"/>
      <p:bldP spid="7374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How Useful is a KDC?</a:t>
            </a:r>
          </a:p>
        </p:txBody>
      </p:sp>
      <p:sp>
        <p:nvSpPr>
          <p:cNvPr id="87043" name="Rectangle 3"/>
          <p:cNvSpPr>
            <a:spLocks noGrp="1" noChangeArrowheads="1"/>
          </p:cNvSpPr>
          <p:nvPr>
            <p:ph type="body" idx="1"/>
          </p:nvPr>
        </p:nvSpPr>
        <p:spPr/>
        <p:txBody>
          <a:bodyPr/>
          <a:lstStyle/>
          <a:p>
            <a:r>
              <a:rPr lang="en-US"/>
              <a:t>Must always be online to support secure communication</a:t>
            </a:r>
          </a:p>
          <a:p>
            <a:r>
              <a:rPr lang="en-US"/>
              <a:t>KDC can expose our session keys to others!</a:t>
            </a:r>
          </a:p>
          <a:p>
            <a:r>
              <a:rPr lang="en-US"/>
              <a:t>Centralized trust and point of failure.</a:t>
            </a:r>
          </a:p>
          <a:p>
            <a:endParaRPr lang="en-US"/>
          </a:p>
          <a:p>
            <a:pPr>
              <a:buFont typeface="Wingdings" charset="2"/>
              <a:buNone/>
            </a:pPr>
            <a:r>
              <a:rPr lang="en-US"/>
              <a:t>	In practice, the KDC model is mostly used within single organizations (e.g. Kerberos) but not more widely.  </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The Dreaded PKI</a:t>
            </a:r>
          </a:p>
        </p:txBody>
      </p:sp>
      <p:sp>
        <p:nvSpPr>
          <p:cNvPr id="89091" name="Rectangle 3"/>
          <p:cNvSpPr>
            <a:spLocks noGrp="1" noChangeArrowheads="1"/>
          </p:cNvSpPr>
          <p:nvPr>
            <p:ph type="body" idx="1"/>
          </p:nvPr>
        </p:nvSpPr>
        <p:spPr/>
        <p:txBody>
          <a:bodyPr/>
          <a:lstStyle/>
          <a:p>
            <a:pPr marL="571500" indent="-571500"/>
            <a:r>
              <a:rPr lang="en-US"/>
              <a:t>Definition:</a:t>
            </a:r>
          </a:p>
          <a:p>
            <a:pPr marL="571500" indent="-571500">
              <a:buFont typeface="Wingdings" charset="2"/>
              <a:buNone/>
            </a:pPr>
            <a:r>
              <a:rPr lang="en-US"/>
              <a:t>	 Public Key Infrastructure (PKI)</a:t>
            </a:r>
          </a:p>
          <a:p>
            <a:pPr marL="571500" indent="-571500">
              <a:buFont typeface="Wingdings" charset="2"/>
              <a:buAutoNum type="arabicParenR"/>
            </a:pPr>
            <a:r>
              <a:rPr lang="en-US"/>
              <a:t>A system in which “roots of trust” authoritatively bind public keys to real-world identities</a:t>
            </a:r>
          </a:p>
          <a:p>
            <a:pPr marL="571500" indent="-571500">
              <a:buFont typeface="Wingdings" charset="2"/>
              <a:buAutoNum type="arabicParenR"/>
            </a:pPr>
            <a:r>
              <a:rPr lang="en-US"/>
              <a:t>A significant stumbling block in deploying  many “next generation” secure Internet protocol or applications.    </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Certification Authorities</a:t>
            </a:r>
          </a:p>
        </p:txBody>
      </p:sp>
      <p:sp>
        <p:nvSpPr>
          <p:cNvPr id="75779" name="Rectangle 3"/>
          <p:cNvSpPr>
            <a:spLocks noGrp="1" noChangeArrowheads="1"/>
          </p:cNvSpPr>
          <p:nvPr>
            <p:ph type="body" sz="half" idx="1"/>
          </p:nvPr>
        </p:nvSpPr>
        <p:spPr>
          <a:xfrm>
            <a:off x="561975" y="1382713"/>
            <a:ext cx="7902575" cy="4648200"/>
          </a:xfrm>
        </p:spPr>
        <p:txBody>
          <a:bodyPr/>
          <a:lstStyle/>
          <a:p>
            <a:r>
              <a:rPr lang="en-US" sz="2600" dirty="0">
                <a:solidFill>
                  <a:srgbClr val="FF0000"/>
                </a:solidFill>
              </a:rPr>
              <a:t>Certification authority (CA): </a:t>
            </a:r>
            <a:r>
              <a:rPr lang="en-US" sz="2600" dirty="0"/>
              <a:t>binds public key to particular entity, E.</a:t>
            </a:r>
          </a:p>
          <a:p>
            <a:r>
              <a:rPr lang="en-US" sz="2600" dirty="0"/>
              <a:t>An entity E registers its public key with CA.</a:t>
            </a:r>
          </a:p>
          <a:p>
            <a:pPr marL="742950" lvl="1" indent="-285750"/>
            <a:r>
              <a:rPr lang="en-US" sz="2200" dirty="0"/>
              <a:t>E provides “proof of identity” to CA. </a:t>
            </a:r>
          </a:p>
          <a:p>
            <a:pPr marL="742950" lvl="1" indent="-285750"/>
            <a:r>
              <a:rPr lang="en-US" sz="2200" dirty="0"/>
              <a:t>CA creates certificate binding E to its public key.</a:t>
            </a:r>
          </a:p>
          <a:p>
            <a:pPr marL="742950" lvl="1" indent="-285750"/>
            <a:r>
              <a:rPr lang="en-US" sz="2200" dirty="0"/>
              <a:t>Certificate contains E’s public key AND the CA’s signature of E’s public key.  </a:t>
            </a:r>
          </a:p>
        </p:txBody>
      </p:sp>
      <p:pic>
        <p:nvPicPr>
          <p:cNvPr id="75780" name="Picture 4" descr="j0175664[1]"/>
          <p:cNvPicPr>
            <a:picLocks noGrp="1" noChangeAspect="1" noChangeArrowheads="1"/>
          </p:cNvPicPr>
          <p:nvPr>
            <p:ph sz="quarter" idx="2"/>
          </p:nvPr>
        </p:nvPicPr>
        <p:blipFill>
          <a:blip r:embed="rId3"/>
          <a:srcRect/>
          <a:stretch>
            <a:fillRect/>
          </a:stretch>
        </p:blipFill>
        <p:spPr>
          <a:xfrm>
            <a:off x="3411538" y="4894263"/>
            <a:ext cx="1223962" cy="893762"/>
          </a:xfrm>
          <a:noFill/>
          <a:ln/>
        </p:spPr>
      </p:pic>
      <p:pic>
        <p:nvPicPr>
          <p:cNvPr id="75781" name="Picture 5" descr="Bob"/>
          <p:cNvPicPr>
            <a:picLocks noChangeAspect="1" noChangeArrowheads="1"/>
          </p:cNvPicPr>
          <p:nvPr/>
        </p:nvPicPr>
        <p:blipFill>
          <a:blip r:embed="rId4"/>
          <a:srcRect/>
          <a:stretch>
            <a:fillRect/>
          </a:stretch>
        </p:blipFill>
        <p:spPr bwMode="auto">
          <a:xfrm>
            <a:off x="1830388" y="5702300"/>
            <a:ext cx="590550" cy="604838"/>
          </a:xfrm>
          <a:prstGeom prst="rect">
            <a:avLst/>
          </a:prstGeom>
          <a:noFill/>
          <a:ln w="9525">
            <a:noFill/>
            <a:miter lim="800000"/>
            <a:headEnd/>
            <a:tailEnd/>
          </a:ln>
        </p:spPr>
      </p:pic>
      <p:sp>
        <p:nvSpPr>
          <p:cNvPr id="75782" name="Text Box 6"/>
          <p:cNvSpPr txBox="1">
            <a:spLocks noChangeArrowheads="1"/>
          </p:cNvSpPr>
          <p:nvPr/>
        </p:nvSpPr>
        <p:spPr bwMode="auto">
          <a:xfrm>
            <a:off x="1155700" y="4324350"/>
            <a:ext cx="960438"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Bob’s </a:t>
            </a:r>
          </a:p>
          <a:p>
            <a:pPr algn="r" eaLnBrk="0" hangingPunct="0"/>
            <a:r>
              <a:rPr lang="en-US" sz="1600"/>
              <a:t>public</a:t>
            </a:r>
          </a:p>
          <a:p>
            <a:pPr algn="r" eaLnBrk="0" hangingPunct="0"/>
            <a:r>
              <a:rPr lang="en-US" sz="1600"/>
              <a:t>key </a:t>
            </a:r>
          </a:p>
        </p:txBody>
      </p:sp>
      <p:pic>
        <p:nvPicPr>
          <p:cNvPr id="75783" name="Picture 7" descr="BS00768_[1]"/>
          <p:cNvPicPr>
            <a:picLocks noChangeAspect="1" noChangeArrowheads="1"/>
          </p:cNvPicPr>
          <p:nvPr/>
        </p:nvPicPr>
        <p:blipFill>
          <a:blip r:embed="rId5"/>
          <a:srcRect/>
          <a:stretch>
            <a:fillRect/>
          </a:stretch>
        </p:blipFill>
        <p:spPr bwMode="auto">
          <a:xfrm flipH="1" flipV="1">
            <a:off x="2133600" y="4405313"/>
            <a:ext cx="458788" cy="236537"/>
          </a:xfrm>
          <a:prstGeom prst="rect">
            <a:avLst/>
          </a:prstGeom>
          <a:noFill/>
          <a:ln w="9525">
            <a:noFill/>
            <a:miter lim="800000"/>
            <a:headEnd/>
            <a:tailEnd/>
          </a:ln>
        </p:spPr>
      </p:pic>
      <p:sp>
        <p:nvSpPr>
          <p:cNvPr id="75784" name="Line 8"/>
          <p:cNvSpPr>
            <a:spLocks noChangeShapeType="1"/>
          </p:cNvSpPr>
          <p:nvPr/>
        </p:nvSpPr>
        <p:spPr bwMode="auto">
          <a:xfrm>
            <a:off x="2562225" y="4651375"/>
            <a:ext cx="698500" cy="615950"/>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5785" name="Text Box 9"/>
          <p:cNvSpPr txBox="1">
            <a:spLocks noChangeArrowheads="1"/>
          </p:cNvSpPr>
          <p:nvPr/>
        </p:nvSpPr>
        <p:spPr bwMode="auto">
          <a:xfrm>
            <a:off x="381000" y="5507038"/>
            <a:ext cx="1493838" cy="825500"/>
          </a:xfrm>
          <a:prstGeom prst="rect">
            <a:avLst/>
          </a:prstGeom>
          <a:noFill/>
          <a:ln w="9525">
            <a:noFill/>
            <a:miter lim="800000"/>
            <a:headEnd/>
            <a:tailEnd/>
          </a:ln>
          <a:effectLst/>
        </p:spPr>
        <p:txBody>
          <a:bodyPr wrap="square">
            <a:prstTxWarp prst="textNoShape">
              <a:avLst/>
            </a:prstTxWarp>
            <a:spAutoFit/>
          </a:bodyPr>
          <a:lstStyle/>
          <a:p>
            <a:pPr algn="r" eaLnBrk="0" hangingPunct="0"/>
            <a:r>
              <a:rPr lang="en-US" sz="1600" dirty="0"/>
              <a:t>Bob’s </a:t>
            </a:r>
          </a:p>
          <a:p>
            <a:pPr algn="r" eaLnBrk="0" hangingPunct="0"/>
            <a:r>
              <a:rPr lang="en-US" sz="1600" dirty="0"/>
              <a:t>identifying information </a:t>
            </a:r>
          </a:p>
        </p:txBody>
      </p:sp>
      <p:sp>
        <p:nvSpPr>
          <p:cNvPr id="75786" name="Line 10"/>
          <p:cNvSpPr>
            <a:spLocks noChangeShapeType="1"/>
          </p:cNvSpPr>
          <p:nvPr/>
        </p:nvSpPr>
        <p:spPr bwMode="auto">
          <a:xfrm flipV="1">
            <a:off x="2525713" y="5434013"/>
            <a:ext cx="741362" cy="341312"/>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5790" name="Text Box 14"/>
          <p:cNvSpPr txBox="1">
            <a:spLocks noChangeArrowheads="1"/>
          </p:cNvSpPr>
          <p:nvPr/>
        </p:nvSpPr>
        <p:spPr bwMode="auto">
          <a:xfrm>
            <a:off x="4546600" y="5219700"/>
            <a:ext cx="960438"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CA </a:t>
            </a:r>
          </a:p>
          <a:p>
            <a:pPr algn="r" eaLnBrk="0" hangingPunct="0"/>
            <a:r>
              <a:rPr lang="en-US" sz="1600"/>
              <a:t>private</a:t>
            </a:r>
          </a:p>
          <a:p>
            <a:pPr algn="r" eaLnBrk="0" hangingPunct="0"/>
            <a:r>
              <a:rPr lang="en-US" sz="1600"/>
              <a:t>key </a:t>
            </a:r>
          </a:p>
        </p:txBody>
      </p:sp>
      <p:pic>
        <p:nvPicPr>
          <p:cNvPr id="75791" name="Picture 15" descr="BS00768_[1]"/>
          <p:cNvPicPr>
            <a:picLocks noChangeAspect="1" noChangeArrowheads="1"/>
          </p:cNvPicPr>
          <p:nvPr/>
        </p:nvPicPr>
        <p:blipFill>
          <a:blip r:embed="rId5"/>
          <a:srcRect/>
          <a:stretch>
            <a:fillRect/>
          </a:stretch>
        </p:blipFill>
        <p:spPr bwMode="auto">
          <a:xfrm flipH="1" flipV="1">
            <a:off x="5719763" y="5313363"/>
            <a:ext cx="458787" cy="236537"/>
          </a:xfrm>
          <a:prstGeom prst="rect">
            <a:avLst/>
          </a:prstGeom>
          <a:noFill/>
          <a:ln w="9525">
            <a:noFill/>
            <a:miter lim="800000"/>
            <a:headEnd/>
            <a:tailEnd/>
          </a:ln>
        </p:spPr>
      </p:pic>
      <p:sp>
        <p:nvSpPr>
          <p:cNvPr id="75792" name="Line 16"/>
          <p:cNvSpPr>
            <a:spLocks noChangeShapeType="1"/>
          </p:cNvSpPr>
          <p:nvPr/>
        </p:nvSpPr>
        <p:spPr bwMode="auto">
          <a:xfrm flipV="1">
            <a:off x="5638800" y="5132388"/>
            <a:ext cx="0" cy="428625"/>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5793" name="Line 17"/>
          <p:cNvSpPr>
            <a:spLocks noChangeShapeType="1"/>
          </p:cNvSpPr>
          <p:nvPr/>
        </p:nvSpPr>
        <p:spPr bwMode="auto">
          <a:xfrm>
            <a:off x="2613025" y="4468813"/>
            <a:ext cx="2222500" cy="635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75794" name="Line 18"/>
          <p:cNvSpPr>
            <a:spLocks noChangeShapeType="1"/>
          </p:cNvSpPr>
          <p:nvPr/>
        </p:nvSpPr>
        <p:spPr bwMode="auto">
          <a:xfrm flipV="1">
            <a:off x="6089650" y="4495800"/>
            <a:ext cx="1133475" cy="9525"/>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pic>
        <p:nvPicPr>
          <p:cNvPr id="75795" name="Picture 19" descr="SO00109_[1]"/>
          <p:cNvPicPr>
            <a:picLocks noGrp="1" noChangeAspect="1" noChangeArrowheads="1"/>
          </p:cNvPicPr>
          <p:nvPr>
            <p:ph sz="quarter" idx="3"/>
          </p:nvPr>
        </p:nvPicPr>
        <p:blipFill>
          <a:blip r:embed="rId6"/>
          <a:srcRect/>
          <a:stretch>
            <a:fillRect/>
          </a:stretch>
        </p:blipFill>
        <p:spPr>
          <a:xfrm>
            <a:off x="7315200" y="4038600"/>
            <a:ext cx="909638" cy="1128713"/>
          </a:xfrm>
          <a:noFill/>
          <a:ln/>
        </p:spPr>
      </p:pic>
      <p:pic>
        <p:nvPicPr>
          <p:cNvPr id="75796" name="Picture 20" descr="BS00768_[1]"/>
          <p:cNvPicPr>
            <a:picLocks noChangeAspect="1" noChangeArrowheads="1"/>
          </p:cNvPicPr>
          <p:nvPr/>
        </p:nvPicPr>
        <p:blipFill>
          <a:blip r:embed="rId5"/>
          <a:srcRect/>
          <a:stretch>
            <a:fillRect/>
          </a:stretch>
        </p:blipFill>
        <p:spPr bwMode="auto">
          <a:xfrm flipH="1" flipV="1">
            <a:off x="8382000" y="4267200"/>
            <a:ext cx="458788" cy="236538"/>
          </a:xfrm>
          <a:prstGeom prst="rect">
            <a:avLst/>
          </a:prstGeom>
          <a:noFill/>
          <a:ln w="9525">
            <a:noFill/>
            <a:miter lim="800000"/>
            <a:headEnd/>
            <a:tailEnd/>
          </a:ln>
        </p:spPr>
      </p:pic>
      <p:sp>
        <p:nvSpPr>
          <p:cNvPr id="75797" name="Text Box 21"/>
          <p:cNvSpPr txBox="1">
            <a:spLocks noChangeArrowheads="1"/>
          </p:cNvSpPr>
          <p:nvPr/>
        </p:nvSpPr>
        <p:spPr bwMode="auto">
          <a:xfrm>
            <a:off x="6324600" y="5105400"/>
            <a:ext cx="2541588" cy="1006475"/>
          </a:xfrm>
          <a:prstGeom prst="rect">
            <a:avLst/>
          </a:prstGeom>
          <a:noFill/>
          <a:ln w="9525">
            <a:noFill/>
            <a:miter lim="800000"/>
            <a:headEnd/>
            <a:tailEnd/>
          </a:ln>
          <a:effectLst/>
        </p:spPr>
        <p:txBody>
          <a:bodyPr wrap="square">
            <a:prstTxWarp prst="textNoShape">
              <a:avLst/>
            </a:prstTxWarp>
            <a:spAutoFit/>
          </a:bodyPr>
          <a:lstStyle/>
          <a:p>
            <a:pPr algn="r" eaLnBrk="0" hangingPunct="0"/>
            <a:r>
              <a:rPr lang="en-US" sz="2000" dirty="0"/>
              <a:t>certificate = Bob’s public key and  signature by CA</a:t>
            </a:r>
          </a:p>
        </p:txBody>
      </p:sp>
      <p:grpSp>
        <p:nvGrpSpPr>
          <p:cNvPr id="3" name="Group 22"/>
          <p:cNvGrpSpPr>
            <a:grpSpLocks/>
          </p:cNvGrpSpPr>
          <p:nvPr/>
        </p:nvGrpSpPr>
        <p:grpSpPr bwMode="auto">
          <a:xfrm>
            <a:off x="8382000" y="4648200"/>
            <a:ext cx="509588" cy="492125"/>
            <a:chOff x="2968" y="2140"/>
            <a:chExt cx="321" cy="310"/>
          </a:xfrm>
        </p:grpSpPr>
        <p:sp>
          <p:nvSpPr>
            <p:cNvPr id="75799" name="Text Box 23"/>
            <p:cNvSpPr txBox="1">
              <a:spLocks noChangeArrowheads="1"/>
            </p:cNvSpPr>
            <p:nvPr/>
          </p:nvSpPr>
          <p:spPr bwMode="auto">
            <a:xfrm>
              <a:off x="2968" y="2140"/>
              <a:ext cx="321" cy="25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 </a:t>
              </a:r>
            </a:p>
          </p:txBody>
        </p:sp>
        <p:sp>
          <p:nvSpPr>
            <p:cNvPr id="75800" name="Text Box 24"/>
            <p:cNvSpPr txBox="1">
              <a:spLocks noChangeArrowheads="1"/>
            </p:cNvSpPr>
            <p:nvPr/>
          </p:nvSpPr>
          <p:spPr bwMode="auto">
            <a:xfrm>
              <a:off x="3144" y="2238"/>
              <a:ext cx="116" cy="212"/>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endParaRPr>
            </a:p>
          </p:txBody>
        </p:sp>
      </p:grpSp>
      <p:sp>
        <p:nvSpPr>
          <p:cNvPr id="75802" name="Text Box 26"/>
          <p:cNvSpPr txBox="1">
            <a:spLocks noChangeArrowheads="1"/>
          </p:cNvSpPr>
          <p:nvPr/>
        </p:nvSpPr>
        <p:spPr bwMode="auto">
          <a:xfrm>
            <a:off x="5562600" y="5562600"/>
            <a:ext cx="86995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30000">
                <a:solidFill>
                  <a:srgbClr val="FF0000"/>
                </a:solidFill>
              </a:rPr>
              <a:t>-1</a:t>
            </a:r>
            <a:r>
              <a:rPr lang="en-US" sz="2000">
                <a:solidFill>
                  <a:srgbClr val="FF0000"/>
                </a:solidFill>
              </a:rPr>
              <a:t> </a:t>
            </a:r>
            <a:r>
              <a:rPr lang="en-US" sz="2000" baseline="-25000">
                <a:solidFill>
                  <a:srgbClr val="FF0000"/>
                </a:solidFill>
              </a:rPr>
              <a:t>CA</a:t>
            </a:r>
            <a:r>
              <a:rPr lang="en-US" sz="2000">
                <a:solidFill>
                  <a:srgbClr val="FF0000"/>
                </a:solidFill>
              </a:rPr>
              <a:t> </a:t>
            </a:r>
          </a:p>
        </p:txBody>
      </p:sp>
      <p:sp>
        <p:nvSpPr>
          <p:cNvPr id="75804" name="Text Box 28"/>
          <p:cNvSpPr txBox="1">
            <a:spLocks noChangeArrowheads="1"/>
          </p:cNvSpPr>
          <p:nvPr/>
        </p:nvSpPr>
        <p:spPr bwMode="auto">
          <a:xfrm>
            <a:off x="2057400" y="4800600"/>
            <a:ext cx="533400" cy="396875"/>
          </a:xfrm>
          <a:prstGeom prst="rect">
            <a:avLst/>
          </a:prstGeom>
          <a:solidFill>
            <a:schemeClr val="bg1"/>
          </a:solid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a:solidFill>
                  <a:srgbClr val="FF0000"/>
                </a:solidFill>
              </a:rPr>
              <a:t> </a:t>
            </a:r>
          </a:p>
        </p:txBody>
      </p:sp>
      <p:grpSp>
        <p:nvGrpSpPr>
          <p:cNvPr id="2" name="Group 11"/>
          <p:cNvGrpSpPr>
            <a:grpSpLocks/>
          </p:cNvGrpSpPr>
          <p:nvPr/>
        </p:nvGrpSpPr>
        <p:grpSpPr bwMode="auto">
          <a:xfrm>
            <a:off x="4419600" y="4191000"/>
            <a:ext cx="2286000" cy="696956"/>
            <a:chOff x="1126" y="2124"/>
            <a:chExt cx="751" cy="602"/>
          </a:xfrm>
          <a:solidFill>
            <a:schemeClr val="tx1"/>
          </a:solidFill>
        </p:grpSpPr>
        <p:sp>
          <p:nvSpPr>
            <p:cNvPr id="75788" name="Rectangle 12"/>
            <p:cNvSpPr>
              <a:spLocks noChangeArrowheads="1"/>
            </p:cNvSpPr>
            <p:nvPr/>
          </p:nvSpPr>
          <p:spPr bwMode="auto">
            <a:xfrm>
              <a:off x="1126" y="2124"/>
              <a:ext cx="751" cy="602"/>
            </a:xfrm>
            <a:prstGeom prst="rect">
              <a:avLst/>
            </a:prstGeom>
            <a:grpFill/>
            <a:ln w="9525">
              <a:solidFill>
                <a:schemeClr val="tx1"/>
              </a:solidFill>
              <a:miter lim="800000"/>
              <a:headEnd/>
              <a:tailEnd/>
            </a:ln>
            <a:effectLst/>
          </p:spPr>
          <p:txBody>
            <a:bodyPr wrap="none" anchor="ctr">
              <a:prstTxWarp prst="textNoShape">
                <a:avLst/>
              </a:prstTxWarp>
            </a:bodyPr>
            <a:lstStyle/>
            <a:p>
              <a:endParaRPr lang="en-US" sz="1600"/>
            </a:p>
          </p:txBody>
        </p:sp>
        <p:sp>
          <p:nvSpPr>
            <p:cNvPr id="75789" name="Text Box 13"/>
            <p:cNvSpPr txBox="1">
              <a:spLocks noChangeArrowheads="1"/>
            </p:cNvSpPr>
            <p:nvPr/>
          </p:nvSpPr>
          <p:spPr bwMode="auto">
            <a:xfrm>
              <a:off x="1159" y="2124"/>
              <a:ext cx="692" cy="505"/>
            </a:xfrm>
            <a:prstGeom prst="rect">
              <a:avLst/>
            </a:prstGeom>
            <a:grpFill/>
            <a:ln w="9525">
              <a:noFill/>
              <a:miter lim="800000"/>
              <a:headEnd/>
              <a:tailEnd/>
            </a:ln>
            <a:effectLst/>
          </p:spPr>
          <p:txBody>
            <a:bodyPr>
              <a:prstTxWarp prst="textNoShape">
                <a:avLst/>
              </a:prstTxWarp>
              <a:spAutoFit/>
            </a:bodyPr>
            <a:lstStyle/>
            <a:p>
              <a:pPr algn="ctr" eaLnBrk="0" hangingPunct="0"/>
              <a:r>
                <a:rPr lang="en-US" sz="1600" dirty="0">
                  <a:solidFill>
                    <a:schemeClr val="bg1"/>
                  </a:solidFill>
                </a:rPr>
                <a:t>CA generates</a:t>
              </a:r>
            </a:p>
            <a:p>
              <a:pPr algn="ctr" eaLnBrk="0" hangingPunct="0"/>
              <a:r>
                <a:rPr lang="en-US" sz="1600" dirty="0">
                  <a:solidFill>
                    <a:schemeClr val="bg1"/>
                  </a:solidFill>
                </a:rPr>
                <a:t>S = Sign(K</a:t>
              </a:r>
              <a:r>
                <a:rPr lang="en-US" sz="1600" baseline="-25000" dirty="0">
                  <a:solidFill>
                    <a:schemeClr val="bg1"/>
                  </a:solidFill>
                </a:rPr>
                <a:t>B</a:t>
              </a:r>
              <a:r>
                <a:rPr lang="en-US" sz="1600" dirty="0">
                  <a:solidFill>
                    <a:schemeClr val="bg1"/>
                  </a:solidFill>
                </a:rPr>
                <a:t>)</a:t>
              </a:r>
            </a:p>
          </p:txBody>
        </p:sp>
      </p:gr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Certification Authorities</a:t>
            </a:r>
          </a:p>
        </p:txBody>
      </p:sp>
      <p:sp>
        <p:nvSpPr>
          <p:cNvPr id="77827" name="Rectangle 3"/>
          <p:cNvSpPr>
            <a:spLocks noGrp="1" noChangeArrowheads="1"/>
          </p:cNvSpPr>
          <p:nvPr>
            <p:ph type="body" sz="half" idx="3"/>
          </p:nvPr>
        </p:nvSpPr>
        <p:spPr>
          <a:xfrm>
            <a:off x="650875" y="1371600"/>
            <a:ext cx="7727950" cy="1828800"/>
          </a:xfrm>
        </p:spPr>
        <p:txBody>
          <a:bodyPr/>
          <a:lstStyle/>
          <a:p>
            <a:pPr>
              <a:lnSpc>
                <a:spcPct val="90000"/>
              </a:lnSpc>
            </a:pPr>
            <a:r>
              <a:rPr lang="en-US" dirty="0"/>
              <a:t>When Alice wants Bob’s public key:</a:t>
            </a:r>
          </a:p>
          <a:p>
            <a:pPr marL="742950" lvl="1" indent="-285750">
              <a:lnSpc>
                <a:spcPct val="90000"/>
              </a:lnSpc>
            </a:pPr>
            <a:r>
              <a:rPr lang="en-US" sz="2400" dirty="0">
                <a:solidFill>
                  <a:srgbClr val="FF0000"/>
                </a:solidFill>
              </a:rPr>
              <a:t>Gets Bob’s certificate (Bob or elsewhere).</a:t>
            </a:r>
          </a:p>
          <a:p>
            <a:pPr marL="742950" lvl="1" indent="-285750">
              <a:lnSpc>
                <a:spcPct val="90000"/>
              </a:lnSpc>
            </a:pPr>
            <a:r>
              <a:rPr lang="en-US" sz="2400" dirty="0">
                <a:solidFill>
                  <a:srgbClr val="FF0000"/>
                </a:solidFill>
              </a:rPr>
              <a:t>Use CA’s public key to verify the signature within Bob’s certificate, then accepts public key</a:t>
            </a:r>
            <a:endParaRPr lang="en-US" sz="2400" dirty="0"/>
          </a:p>
        </p:txBody>
      </p:sp>
      <p:grpSp>
        <p:nvGrpSpPr>
          <p:cNvPr id="2" name="Group 11"/>
          <p:cNvGrpSpPr>
            <a:grpSpLocks/>
          </p:cNvGrpSpPr>
          <p:nvPr/>
        </p:nvGrpSpPr>
        <p:grpSpPr bwMode="auto">
          <a:xfrm>
            <a:off x="3581400" y="3505200"/>
            <a:ext cx="1639888" cy="955675"/>
            <a:chOff x="1126" y="2124"/>
            <a:chExt cx="751" cy="602"/>
          </a:xfrm>
        </p:grpSpPr>
        <p:sp>
          <p:nvSpPr>
            <p:cNvPr id="77836" name="Rectangle 12"/>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p>
          </p:txBody>
        </p:sp>
        <p:sp>
          <p:nvSpPr>
            <p:cNvPr id="77837" name="Text Box 13"/>
            <p:cNvSpPr txBox="1">
              <a:spLocks noChangeArrowheads="1"/>
            </p:cNvSpPr>
            <p:nvPr/>
          </p:nvSpPr>
          <p:spPr bwMode="auto">
            <a:xfrm>
              <a:off x="1172" y="2124"/>
              <a:ext cx="666" cy="577"/>
            </a:xfrm>
            <a:prstGeom prst="rect">
              <a:avLst/>
            </a:prstGeom>
            <a:solidFill>
              <a:schemeClr val="tx1"/>
            </a:solidFill>
            <a:ln w="9525">
              <a:noFill/>
              <a:miter lim="800000"/>
              <a:headEnd/>
              <a:tailEnd/>
            </a:ln>
            <a:effectLst/>
          </p:spPr>
          <p:txBody>
            <a:bodyPr wrap="none">
              <a:prstTxWarp prst="textNoShape">
                <a:avLst/>
              </a:prstTxWarp>
              <a:spAutoFit/>
            </a:bodyPr>
            <a:lstStyle/>
            <a:p>
              <a:pPr algn="ctr" eaLnBrk="0" hangingPunct="0"/>
              <a:endParaRPr lang="en-US">
                <a:solidFill>
                  <a:schemeClr val="bg1"/>
                </a:solidFill>
              </a:endParaRPr>
            </a:p>
            <a:p>
              <a:pPr algn="ctr" eaLnBrk="0" hangingPunct="0"/>
              <a:r>
                <a:rPr lang="en-US">
                  <a:solidFill>
                    <a:schemeClr val="bg1"/>
                  </a:solidFill>
                </a:rPr>
                <a:t>Verify(S, K</a:t>
              </a:r>
              <a:r>
                <a:rPr lang="en-US" baseline="-25000">
                  <a:solidFill>
                    <a:schemeClr val="bg1"/>
                  </a:solidFill>
                </a:rPr>
                <a:t>B</a:t>
              </a:r>
              <a:r>
                <a:rPr lang="en-US">
                  <a:solidFill>
                    <a:schemeClr val="bg1"/>
                  </a:solidFill>
                </a:rPr>
                <a:t>)</a:t>
              </a:r>
            </a:p>
            <a:p>
              <a:pPr algn="ctr" eaLnBrk="0" hangingPunct="0"/>
              <a:endParaRPr lang="en-US">
                <a:solidFill>
                  <a:schemeClr val="bg1"/>
                </a:solidFill>
              </a:endParaRPr>
            </a:p>
          </p:txBody>
        </p:sp>
      </p:grpSp>
      <p:sp>
        <p:nvSpPr>
          <p:cNvPr id="77838" name="Text Box 14"/>
          <p:cNvSpPr txBox="1">
            <a:spLocks noChangeArrowheads="1"/>
          </p:cNvSpPr>
          <p:nvPr/>
        </p:nvSpPr>
        <p:spPr bwMode="auto">
          <a:xfrm>
            <a:off x="3560763" y="4522788"/>
            <a:ext cx="960437"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CA </a:t>
            </a:r>
          </a:p>
          <a:p>
            <a:pPr algn="r" eaLnBrk="0" hangingPunct="0"/>
            <a:r>
              <a:rPr lang="en-US" sz="1600"/>
              <a:t>public</a:t>
            </a:r>
          </a:p>
          <a:p>
            <a:pPr algn="r" eaLnBrk="0" hangingPunct="0"/>
            <a:r>
              <a:rPr lang="en-US" sz="1600"/>
              <a:t>key </a:t>
            </a:r>
          </a:p>
        </p:txBody>
      </p:sp>
      <p:pic>
        <p:nvPicPr>
          <p:cNvPr id="77839" name="Picture 15" descr="BS00768_[1]"/>
          <p:cNvPicPr>
            <a:picLocks noChangeAspect="1" noChangeArrowheads="1"/>
          </p:cNvPicPr>
          <p:nvPr/>
        </p:nvPicPr>
        <p:blipFill>
          <a:blip r:embed="rId3"/>
          <a:srcRect/>
          <a:stretch>
            <a:fillRect/>
          </a:stretch>
        </p:blipFill>
        <p:spPr bwMode="auto">
          <a:xfrm flipH="1" flipV="1">
            <a:off x="5410200" y="4495800"/>
            <a:ext cx="458788" cy="236538"/>
          </a:xfrm>
          <a:prstGeom prst="rect">
            <a:avLst/>
          </a:prstGeom>
          <a:noFill/>
          <a:ln w="9525">
            <a:noFill/>
            <a:miter lim="800000"/>
            <a:headEnd/>
            <a:tailEnd/>
          </a:ln>
        </p:spPr>
      </p:pic>
      <p:sp>
        <p:nvSpPr>
          <p:cNvPr id="77840" name="Text Box 16"/>
          <p:cNvSpPr txBox="1">
            <a:spLocks noChangeArrowheads="1"/>
          </p:cNvSpPr>
          <p:nvPr/>
        </p:nvSpPr>
        <p:spPr bwMode="auto">
          <a:xfrm>
            <a:off x="5486400" y="5029200"/>
            <a:ext cx="652463"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CA</a:t>
            </a:r>
            <a:r>
              <a:rPr lang="en-US" sz="2000">
                <a:solidFill>
                  <a:srgbClr val="FF0000"/>
                </a:solidFill>
              </a:rPr>
              <a:t> </a:t>
            </a:r>
          </a:p>
        </p:txBody>
      </p:sp>
      <p:sp>
        <p:nvSpPr>
          <p:cNvPr id="77842" name="Line 18"/>
          <p:cNvSpPr>
            <a:spLocks noChangeShapeType="1"/>
          </p:cNvSpPr>
          <p:nvPr/>
        </p:nvSpPr>
        <p:spPr bwMode="auto">
          <a:xfrm flipV="1">
            <a:off x="4603750" y="4449763"/>
            <a:ext cx="0" cy="893762"/>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7843" name="Line 19"/>
          <p:cNvSpPr>
            <a:spLocks noChangeShapeType="1"/>
          </p:cNvSpPr>
          <p:nvPr/>
        </p:nvSpPr>
        <p:spPr bwMode="auto">
          <a:xfrm>
            <a:off x="2379663" y="3873500"/>
            <a:ext cx="1049337" cy="1270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77844" name="Line 20"/>
          <p:cNvSpPr>
            <a:spLocks noChangeShapeType="1"/>
          </p:cNvSpPr>
          <p:nvPr/>
        </p:nvSpPr>
        <p:spPr bwMode="auto">
          <a:xfrm flipV="1">
            <a:off x="5248275" y="3886200"/>
            <a:ext cx="1133475" cy="9525"/>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pic>
        <p:nvPicPr>
          <p:cNvPr id="77845" name="Picture 21" descr="SO00109_[1]"/>
          <p:cNvPicPr>
            <a:picLocks noGrp="1" noChangeAspect="1" noChangeArrowheads="1"/>
          </p:cNvPicPr>
          <p:nvPr>
            <p:ph sz="quarter" idx="3"/>
          </p:nvPr>
        </p:nvPicPr>
        <p:blipFill>
          <a:blip r:embed="rId4"/>
          <a:srcRect/>
          <a:stretch>
            <a:fillRect/>
          </a:stretch>
        </p:blipFill>
        <p:spPr>
          <a:xfrm>
            <a:off x="1543050" y="3262313"/>
            <a:ext cx="908050" cy="1130300"/>
          </a:xfrm>
          <a:noFill/>
          <a:ln/>
        </p:spPr>
      </p:pic>
      <p:sp>
        <p:nvSpPr>
          <p:cNvPr id="77846" name="Text Box 22"/>
          <p:cNvSpPr txBox="1">
            <a:spLocks noChangeArrowheads="1"/>
          </p:cNvSpPr>
          <p:nvPr/>
        </p:nvSpPr>
        <p:spPr bwMode="auto">
          <a:xfrm>
            <a:off x="990600" y="3581400"/>
            <a:ext cx="533400" cy="396875"/>
          </a:xfrm>
          <a:prstGeom prst="rect">
            <a:avLst/>
          </a:prstGeom>
          <a:solidFill>
            <a:schemeClr val="bg1"/>
          </a:solid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a:solidFill>
                  <a:srgbClr val="FF0000"/>
                </a:solidFill>
              </a:rPr>
              <a:t> </a:t>
            </a:r>
          </a:p>
        </p:txBody>
      </p:sp>
      <p:sp>
        <p:nvSpPr>
          <p:cNvPr id="77847" name="Text Box 23"/>
          <p:cNvSpPr txBox="1">
            <a:spLocks noChangeArrowheads="1"/>
          </p:cNvSpPr>
          <p:nvPr/>
        </p:nvSpPr>
        <p:spPr bwMode="auto">
          <a:xfrm>
            <a:off x="2057400" y="3754438"/>
            <a:ext cx="184150" cy="336550"/>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endParaRPr>
          </a:p>
        </p:txBody>
      </p:sp>
      <p:pic>
        <p:nvPicPr>
          <p:cNvPr id="77849" name="Picture 25" descr="BS00768_[1]"/>
          <p:cNvPicPr>
            <a:picLocks noChangeAspect="1" noChangeArrowheads="1"/>
          </p:cNvPicPr>
          <p:nvPr/>
        </p:nvPicPr>
        <p:blipFill>
          <a:blip r:embed="rId3"/>
          <a:srcRect/>
          <a:stretch>
            <a:fillRect/>
          </a:stretch>
        </p:blipFill>
        <p:spPr bwMode="auto">
          <a:xfrm flipH="1" flipV="1">
            <a:off x="1066800" y="4038600"/>
            <a:ext cx="458788" cy="236538"/>
          </a:xfrm>
          <a:prstGeom prst="rect">
            <a:avLst/>
          </a:prstGeom>
          <a:noFill/>
          <a:ln w="9525">
            <a:noFill/>
            <a:miter lim="800000"/>
            <a:headEnd/>
            <a:tailEnd/>
          </a:ln>
        </p:spPr>
      </p:pic>
      <p:sp>
        <p:nvSpPr>
          <p:cNvPr id="77851" name="Text Box 27"/>
          <p:cNvSpPr txBox="1">
            <a:spLocks noChangeArrowheads="1"/>
          </p:cNvSpPr>
          <p:nvPr/>
        </p:nvSpPr>
        <p:spPr bwMode="auto">
          <a:xfrm>
            <a:off x="6781800" y="3581400"/>
            <a:ext cx="16002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If signature is valid, use K</a:t>
            </a:r>
            <a:r>
              <a:rPr lang="en-US" baseline="-25000"/>
              <a:t>B</a:t>
            </a:r>
            <a:endParaRPr lang="en-US"/>
          </a:p>
        </p:txBody>
      </p:sp>
      <p:pic>
        <p:nvPicPr>
          <p:cNvPr id="77852" name="Picture 28" descr="Alice"/>
          <p:cNvPicPr>
            <a:picLocks noChangeAspect="1" noChangeArrowheads="1"/>
          </p:cNvPicPr>
          <p:nvPr/>
        </p:nvPicPr>
        <p:blipFill>
          <a:blip r:embed="rId5"/>
          <a:srcRect/>
          <a:stretch>
            <a:fillRect/>
          </a:stretch>
        </p:blipFill>
        <p:spPr bwMode="auto">
          <a:xfrm>
            <a:off x="4495800" y="5181600"/>
            <a:ext cx="803275"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84" name="Object 12"/>
          <p:cNvGraphicFramePr>
            <a:graphicFrameLocks noChangeAspect="1"/>
          </p:cNvGraphicFramePr>
          <p:nvPr/>
        </p:nvGraphicFramePr>
        <p:xfrm>
          <a:off x="1371600" y="1981200"/>
          <a:ext cx="4059238" cy="4572000"/>
        </p:xfrm>
        <a:graphic>
          <a:graphicData uri="http://schemas.openxmlformats.org/presentationml/2006/ole">
            <mc:AlternateContent xmlns:mc="http://schemas.openxmlformats.org/markup-compatibility/2006">
              <mc:Choice xmlns:v="urn:schemas-microsoft-com:vml" Requires="v">
                <p:oleObj spid="_x0000_s339982" name="Bitmap Image" r:id="rId4" imgW="4896533" imgH="5514286" progId="PBrush">
                  <p:embed/>
                </p:oleObj>
              </mc:Choice>
              <mc:Fallback>
                <p:oleObj name="Bitmap Image" r:id="rId4" imgW="4896533" imgH="5514286" progId="PBrus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981200"/>
                        <a:ext cx="405923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9874" name="Rectangle 2"/>
          <p:cNvSpPr>
            <a:spLocks noGrp="1" noChangeArrowheads="1"/>
          </p:cNvSpPr>
          <p:nvPr>
            <p:ph type="title"/>
          </p:nvPr>
        </p:nvSpPr>
        <p:spPr/>
        <p:txBody>
          <a:bodyPr/>
          <a:lstStyle/>
          <a:p>
            <a:r>
              <a:rPr lang="en-US"/>
              <a:t>Certificate Contents</a:t>
            </a:r>
          </a:p>
        </p:txBody>
      </p:sp>
      <p:sp>
        <p:nvSpPr>
          <p:cNvPr id="79875" name="Rectangle 3"/>
          <p:cNvSpPr>
            <a:spLocks noGrp="1" noChangeArrowheads="1"/>
          </p:cNvSpPr>
          <p:nvPr>
            <p:ph type="body" idx="1"/>
          </p:nvPr>
        </p:nvSpPr>
        <p:spPr>
          <a:xfrm>
            <a:off x="990600" y="990600"/>
            <a:ext cx="7772400" cy="762000"/>
          </a:xfrm>
        </p:spPr>
        <p:txBody>
          <a:bodyPr>
            <a:normAutofit fontScale="92500"/>
          </a:bodyPr>
          <a:lstStyle/>
          <a:p>
            <a:r>
              <a:rPr lang="en-US" sz="2600"/>
              <a:t>info algorithm and key value itself (not shown)</a:t>
            </a:r>
          </a:p>
        </p:txBody>
      </p:sp>
      <p:sp>
        <p:nvSpPr>
          <p:cNvPr id="79877" name="Rectangle 5"/>
          <p:cNvSpPr>
            <a:spLocks noChangeArrowheads="1"/>
          </p:cNvSpPr>
          <p:nvPr/>
        </p:nvSpPr>
        <p:spPr bwMode="auto">
          <a:xfrm>
            <a:off x="5943600" y="2317750"/>
            <a:ext cx="3810000" cy="332105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dirty="0"/>
              <a:t>Cert owner</a:t>
            </a:r>
          </a:p>
          <a:p>
            <a:pPr marL="342900" indent="-342900">
              <a:spcBef>
                <a:spcPct val="20000"/>
              </a:spcBef>
              <a:buClr>
                <a:schemeClr val="accent1"/>
              </a:buClr>
              <a:buSzPct val="65000"/>
              <a:buFont typeface="Wingdings" charset="2"/>
              <a:buChar char="n"/>
            </a:pPr>
            <a:r>
              <a:rPr lang="en-US" sz="3000" dirty="0"/>
              <a:t>Cert issuer</a:t>
            </a:r>
          </a:p>
          <a:p>
            <a:pPr marL="342900" indent="-342900">
              <a:spcBef>
                <a:spcPct val="20000"/>
              </a:spcBef>
              <a:buClr>
                <a:schemeClr val="accent1"/>
              </a:buClr>
              <a:buSzPct val="65000"/>
              <a:buFont typeface="Wingdings" charset="2"/>
              <a:buChar char="n"/>
            </a:pPr>
            <a:r>
              <a:rPr lang="en-US" sz="3000" dirty="0"/>
              <a:t>Valid dates</a:t>
            </a:r>
          </a:p>
          <a:p>
            <a:pPr marL="342900" indent="-342900">
              <a:spcBef>
                <a:spcPct val="20000"/>
              </a:spcBef>
              <a:buClr>
                <a:schemeClr val="accent1"/>
              </a:buClr>
              <a:buSzPct val="65000"/>
              <a:buFont typeface="Wingdings" charset="2"/>
              <a:buChar char="n"/>
            </a:pPr>
            <a:r>
              <a:rPr lang="en-US" sz="3000" dirty="0"/>
              <a:t>Fingerprint of signature</a:t>
            </a:r>
          </a:p>
        </p:txBody>
      </p:sp>
      <p:sp>
        <p:nvSpPr>
          <p:cNvPr id="79880" name="Line 8"/>
          <p:cNvSpPr>
            <a:spLocks noChangeShapeType="1"/>
          </p:cNvSpPr>
          <p:nvPr/>
        </p:nvSpPr>
        <p:spPr bwMode="auto">
          <a:xfrm flipH="1">
            <a:off x="2209800" y="1371600"/>
            <a:ext cx="1219200" cy="84455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1" name="Line 9"/>
          <p:cNvSpPr>
            <a:spLocks noChangeShapeType="1"/>
          </p:cNvSpPr>
          <p:nvPr/>
        </p:nvSpPr>
        <p:spPr bwMode="auto">
          <a:xfrm flipH="1">
            <a:off x="3657600" y="3200400"/>
            <a:ext cx="2362200" cy="6858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2" name="Line 10"/>
          <p:cNvSpPr>
            <a:spLocks noChangeShapeType="1"/>
          </p:cNvSpPr>
          <p:nvPr/>
        </p:nvSpPr>
        <p:spPr bwMode="auto">
          <a:xfrm flipH="1">
            <a:off x="3429000" y="3733800"/>
            <a:ext cx="2819400" cy="7620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3" name="Line 11"/>
          <p:cNvSpPr>
            <a:spLocks noChangeShapeType="1"/>
          </p:cNvSpPr>
          <p:nvPr/>
        </p:nvSpPr>
        <p:spPr bwMode="auto">
          <a:xfrm flipH="1">
            <a:off x="5105400" y="4648200"/>
            <a:ext cx="1143000" cy="3810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5" name="Line 13"/>
          <p:cNvSpPr>
            <a:spLocks noChangeShapeType="1"/>
          </p:cNvSpPr>
          <p:nvPr/>
        </p:nvSpPr>
        <p:spPr bwMode="auto">
          <a:xfrm flipH="1">
            <a:off x="3352800" y="2590800"/>
            <a:ext cx="2590800" cy="6858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21507" name="Rectangle 3"/>
          <p:cNvSpPr>
            <a:spLocks noGrp="1" noChangeArrowheads="1"/>
          </p:cNvSpPr>
          <p:nvPr>
            <p:ph type="body" idx="1"/>
          </p:nvPr>
        </p:nvSpPr>
        <p:spPr/>
        <p:txBody>
          <a:bodyPr/>
          <a:lstStyle/>
          <a:p>
            <a:r>
              <a:rPr lang="en-US" dirty="0" smtClean="0"/>
              <a:t>Anyone can connect</a:t>
            </a:r>
          </a:p>
          <a:p>
            <a:pPr lvl="1"/>
            <a:r>
              <a:rPr lang="en-US" dirty="0" smtClean="0"/>
              <a:t>(</a:t>
            </a:r>
            <a:r>
              <a:rPr lang="en-US" dirty="0" smtClean="0">
                <a:sym typeface="Wingdings"/>
              </a:rPr>
              <a:t></a:t>
            </a:r>
            <a:r>
              <a:rPr lang="en-US" dirty="0" smtClean="0"/>
              <a:t> ANYONE can connect)</a:t>
            </a:r>
          </a:p>
          <a:p>
            <a:pPr lvl="1"/>
            <a:endParaRPr lang="en-US" dirty="0" smtClean="0"/>
          </a:p>
          <a:p>
            <a:r>
              <a:rPr lang="en-US" dirty="0" smtClean="0"/>
              <a:t>Millions of hosts run nearly identical software</a:t>
            </a:r>
          </a:p>
          <a:p>
            <a:pPr lvl="1"/>
            <a:r>
              <a:rPr lang="en-US" dirty="0" smtClean="0"/>
              <a:t>(</a:t>
            </a:r>
            <a:r>
              <a:rPr lang="en-US" dirty="0" smtClean="0">
                <a:sym typeface="Wingdings"/>
              </a:rPr>
              <a:t></a:t>
            </a:r>
            <a:r>
              <a:rPr lang="en-US" dirty="0" smtClean="0"/>
              <a:t> single exploit can create epidemic)</a:t>
            </a:r>
          </a:p>
          <a:p>
            <a:pPr lvl="1"/>
            <a:endParaRPr lang="en-US" dirty="0" smtClean="0"/>
          </a:p>
          <a:p>
            <a:r>
              <a:rPr lang="en-US" dirty="0" smtClean="0"/>
              <a:t>Most Internet users know about as much as Senator Stevens aka “the tubes guy”</a:t>
            </a:r>
          </a:p>
          <a:p>
            <a:pPr lvl="1"/>
            <a:r>
              <a:rPr lang="en-US" dirty="0" smtClean="0"/>
              <a:t>(</a:t>
            </a:r>
            <a:r>
              <a:rPr lang="en-US" dirty="0" smtClean="0">
                <a:sym typeface="Wingdings"/>
              </a:rPr>
              <a:t></a:t>
            </a:r>
            <a:r>
              <a:rPr lang="en-US" dirty="0" smtClean="0"/>
              <a:t> God help us all…) </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r>
              <a:rPr lang="en-US" sz="3800"/>
              <a:t>Transport Layer Security (TLS)</a:t>
            </a:r>
            <a:br>
              <a:rPr lang="en-US" sz="3800"/>
            </a:br>
            <a:r>
              <a:rPr lang="en-US" sz="3800"/>
              <a:t>aka Secure Socket Layer (SSL)</a:t>
            </a:r>
          </a:p>
        </p:txBody>
      </p:sp>
      <p:sp>
        <p:nvSpPr>
          <p:cNvPr id="91139" name="Rectangle 3"/>
          <p:cNvSpPr>
            <a:spLocks noGrp="1" noChangeArrowheads="1"/>
          </p:cNvSpPr>
          <p:nvPr>
            <p:ph type="body" idx="1"/>
          </p:nvPr>
        </p:nvSpPr>
        <p:spPr>
          <a:xfrm>
            <a:off x="381000" y="1905000"/>
            <a:ext cx="8229600" cy="4038600"/>
          </a:xfrm>
        </p:spPr>
        <p:txBody>
          <a:bodyPr/>
          <a:lstStyle/>
          <a:p>
            <a:r>
              <a:rPr lang="en-US" sz="2600"/>
              <a:t>Used for protocols like HTTPS</a:t>
            </a:r>
          </a:p>
          <a:p>
            <a:endParaRPr lang="en-US" sz="2600"/>
          </a:p>
          <a:p>
            <a:r>
              <a:rPr lang="en-US" sz="2600"/>
              <a:t>Special TLS socket layer between application and TCP (small changes to application).</a:t>
            </a:r>
          </a:p>
          <a:p>
            <a:endParaRPr lang="en-US" sz="2600"/>
          </a:p>
          <a:p>
            <a:r>
              <a:rPr lang="en-US" sz="2600"/>
              <a:t>Handles confidentiality, integrity, and authentication.</a:t>
            </a:r>
          </a:p>
          <a:p>
            <a:endParaRPr lang="en-US" sz="2600"/>
          </a:p>
          <a:p>
            <a:r>
              <a:rPr lang="en-US" sz="2600"/>
              <a:t>Uses “hybrid” cryptography. </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r>
              <a:rPr lang="en-US"/>
              <a:t>Setup Channel with TLS “Handshake” </a:t>
            </a:r>
          </a:p>
        </p:txBody>
      </p:sp>
      <p:pic>
        <p:nvPicPr>
          <p:cNvPr id="96259" name="Picture 3"/>
          <p:cNvPicPr>
            <a:picLocks noGrp="1" noChangeAspect="1" noChangeArrowheads="1"/>
          </p:cNvPicPr>
          <p:nvPr>
            <p:ph type="body" idx="1"/>
          </p:nvPr>
        </p:nvPicPr>
        <p:blipFill>
          <a:blip r:embed="rId3">
            <a:clrChange>
              <a:clrFrom>
                <a:srgbClr val="FFFFFF"/>
              </a:clrFrom>
              <a:clrTo>
                <a:srgbClr val="FFFFFF">
                  <a:alpha val="0"/>
                </a:srgbClr>
              </a:clrTo>
            </a:clrChange>
          </a:blip>
          <a:srcRect/>
          <a:stretch>
            <a:fillRect/>
          </a:stretch>
        </p:blipFill>
        <p:spPr>
          <a:xfrm>
            <a:off x="609600" y="1600200"/>
            <a:ext cx="8001000" cy="4405313"/>
          </a:xfrm>
        </p:spPr>
      </p:pic>
      <p:sp>
        <p:nvSpPr>
          <p:cNvPr id="96260" name="Text Box 4"/>
          <p:cNvSpPr txBox="1">
            <a:spLocks noChangeArrowheads="1"/>
          </p:cNvSpPr>
          <p:nvPr/>
        </p:nvSpPr>
        <p:spPr bwMode="auto">
          <a:xfrm>
            <a:off x="4800600" y="1524000"/>
            <a:ext cx="3962400" cy="5078313"/>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pPr>
            <a:r>
              <a:rPr lang="en-US" dirty="0"/>
              <a:t>Handshake Steps: </a:t>
            </a:r>
          </a:p>
          <a:p>
            <a:pPr marL="342900" indent="-342900">
              <a:spcBef>
                <a:spcPct val="50000"/>
              </a:spcBef>
              <a:buFontTx/>
              <a:buAutoNum type="arabicParenR"/>
            </a:pPr>
            <a:r>
              <a:rPr lang="en-US" dirty="0"/>
              <a:t>Clients and servers negotiate exact cryptographic protocols</a:t>
            </a:r>
          </a:p>
          <a:p>
            <a:pPr marL="342900" indent="-342900">
              <a:spcBef>
                <a:spcPct val="50000"/>
              </a:spcBef>
              <a:buFontTx/>
              <a:buAutoNum type="arabicParenR"/>
            </a:pPr>
            <a:r>
              <a:rPr lang="en-US" dirty="0"/>
              <a:t>Client’s validate public key certificate with CA public key. </a:t>
            </a:r>
          </a:p>
          <a:p>
            <a:pPr marL="342900" indent="-342900">
              <a:spcBef>
                <a:spcPct val="50000"/>
              </a:spcBef>
              <a:buFontTx/>
              <a:buAutoNum type="arabicParenR"/>
            </a:pPr>
            <a:r>
              <a:rPr lang="en-US" dirty="0"/>
              <a:t>Client encrypt secret random value with servers key, and send it as a challenge.  </a:t>
            </a:r>
          </a:p>
          <a:p>
            <a:pPr marL="342900" indent="-342900">
              <a:spcBef>
                <a:spcPct val="50000"/>
              </a:spcBef>
              <a:buFontTx/>
              <a:buAutoNum type="arabicParenR"/>
            </a:pPr>
            <a:r>
              <a:rPr lang="en-US" dirty="0"/>
              <a:t>Server decrypts, proving it has the corresponding private key.</a:t>
            </a:r>
          </a:p>
          <a:p>
            <a:pPr marL="342900" indent="-342900">
              <a:spcBef>
                <a:spcPct val="50000"/>
              </a:spcBef>
              <a:buFontTx/>
              <a:buAutoNum type="arabicParenR"/>
            </a:pPr>
            <a:r>
              <a:rPr lang="en-US" dirty="0"/>
              <a:t>This value is used to derive </a:t>
            </a:r>
            <a:r>
              <a:rPr lang="en-US" u="sng" dirty="0">
                <a:solidFill>
                  <a:srgbClr val="FF0000"/>
                </a:solidFill>
              </a:rPr>
              <a:t>symmetric session keys </a:t>
            </a:r>
            <a:r>
              <a:rPr lang="en-US" dirty="0"/>
              <a:t>for encryption &amp; </a:t>
            </a:r>
            <a:r>
              <a:rPr lang="en-US" dirty="0" err="1"/>
              <a:t>MACs</a:t>
            </a:r>
            <a:r>
              <a:rPr lang="en-US" dirty="0"/>
              <a:t>.</a:t>
            </a:r>
          </a:p>
          <a:p>
            <a:pPr marL="342900" indent="-342900">
              <a:spcBef>
                <a:spcPct val="50000"/>
              </a:spcBef>
              <a:buFontTx/>
              <a:buAutoNum type="arabicParenR"/>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2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62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6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626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62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How TLS Handles Data</a:t>
            </a:r>
          </a:p>
        </p:txBody>
      </p:sp>
      <p:sp>
        <p:nvSpPr>
          <p:cNvPr id="98308" name="Text Box 4"/>
          <p:cNvSpPr txBox="1">
            <a:spLocks noChangeArrowheads="1"/>
          </p:cNvSpPr>
          <p:nvPr/>
        </p:nvSpPr>
        <p:spPr bwMode="auto">
          <a:xfrm>
            <a:off x="381000" y="1143000"/>
            <a:ext cx="8001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1) Data arrives as a stream from the application via the TLS Socket</a:t>
            </a:r>
          </a:p>
        </p:txBody>
      </p:sp>
      <p:sp>
        <p:nvSpPr>
          <p:cNvPr id="98309" name="Rectangle 5"/>
          <p:cNvSpPr>
            <a:spLocks noChangeArrowheads="1"/>
          </p:cNvSpPr>
          <p:nvPr/>
        </p:nvSpPr>
        <p:spPr bwMode="auto">
          <a:xfrm>
            <a:off x="685800" y="1600200"/>
            <a:ext cx="6781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0" name="Text Box 6"/>
          <p:cNvSpPr txBox="1">
            <a:spLocks noChangeArrowheads="1"/>
          </p:cNvSpPr>
          <p:nvPr/>
        </p:nvSpPr>
        <p:spPr bwMode="auto">
          <a:xfrm>
            <a:off x="457200" y="2286000"/>
            <a:ext cx="7391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2) The data is segmented by TLS into chunks</a:t>
            </a:r>
          </a:p>
        </p:txBody>
      </p:sp>
      <p:sp>
        <p:nvSpPr>
          <p:cNvPr id="98311" name="Rectangle 7"/>
          <p:cNvSpPr>
            <a:spLocks noChangeArrowheads="1"/>
          </p:cNvSpPr>
          <p:nvPr/>
        </p:nvSpPr>
        <p:spPr bwMode="auto">
          <a:xfrm>
            <a:off x="381000" y="2819400"/>
            <a:ext cx="15240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24384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67056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45720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7620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9" name="Text Box 15"/>
          <p:cNvSpPr txBox="1">
            <a:spLocks noChangeArrowheads="1"/>
          </p:cNvSpPr>
          <p:nvPr/>
        </p:nvSpPr>
        <p:spPr bwMode="auto">
          <a:xfrm>
            <a:off x="457200" y="3429000"/>
            <a:ext cx="8686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3) A session key is used to encrypt and MAC each chunk to form a TLS “record”, which includes a short header and data that is encrypted, as well as a MAC.  </a:t>
            </a:r>
          </a:p>
        </p:txBody>
      </p:sp>
      <p:sp>
        <p:nvSpPr>
          <p:cNvPr id="98320" name="Rectangle 16"/>
          <p:cNvSpPr>
            <a:spLocks noChangeArrowheads="1"/>
          </p:cNvSpPr>
          <p:nvPr/>
        </p:nvSpPr>
        <p:spPr bwMode="auto">
          <a:xfrm>
            <a:off x="3048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1" name="Rectangle 17"/>
          <p:cNvSpPr>
            <a:spLocks noChangeArrowheads="1"/>
          </p:cNvSpPr>
          <p:nvPr/>
        </p:nvSpPr>
        <p:spPr bwMode="auto">
          <a:xfrm>
            <a:off x="28194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23622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3" name="Rectangle 19"/>
          <p:cNvSpPr>
            <a:spLocks noChangeArrowheads="1"/>
          </p:cNvSpPr>
          <p:nvPr/>
        </p:nvSpPr>
        <p:spPr bwMode="auto">
          <a:xfrm>
            <a:off x="70104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4" name="Rectangle 20"/>
          <p:cNvSpPr>
            <a:spLocks noChangeArrowheads="1"/>
          </p:cNvSpPr>
          <p:nvPr/>
        </p:nvSpPr>
        <p:spPr bwMode="auto">
          <a:xfrm>
            <a:off x="65532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5" name="Rectangle 21"/>
          <p:cNvSpPr>
            <a:spLocks noChangeArrowheads="1"/>
          </p:cNvSpPr>
          <p:nvPr/>
        </p:nvSpPr>
        <p:spPr bwMode="auto">
          <a:xfrm>
            <a:off x="48768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4196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7" name="Text Box 23"/>
          <p:cNvSpPr txBox="1">
            <a:spLocks noChangeArrowheads="1"/>
          </p:cNvSpPr>
          <p:nvPr/>
        </p:nvSpPr>
        <p:spPr bwMode="auto">
          <a:xfrm>
            <a:off x="533400" y="5029200"/>
            <a:ext cx="8077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4) Records form a byte stream that is fed to a TCP socket for transmission.  </a:t>
            </a:r>
          </a:p>
        </p:txBody>
      </p:sp>
      <p:sp>
        <p:nvSpPr>
          <p:cNvPr id="98328" name="Rectangle 24"/>
          <p:cNvSpPr>
            <a:spLocks noChangeArrowheads="1"/>
          </p:cNvSpPr>
          <p:nvPr/>
        </p:nvSpPr>
        <p:spPr bwMode="auto">
          <a:xfrm>
            <a:off x="9906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9" name="Rectangle 25"/>
          <p:cNvSpPr>
            <a:spLocks noChangeArrowheads="1"/>
          </p:cNvSpPr>
          <p:nvPr/>
        </p:nvSpPr>
        <p:spPr bwMode="auto">
          <a:xfrm>
            <a:off x="5334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28194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1" name="Rectangle 27"/>
          <p:cNvSpPr>
            <a:spLocks noChangeArrowheads="1"/>
          </p:cNvSpPr>
          <p:nvPr/>
        </p:nvSpPr>
        <p:spPr bwMode="auto">
          <a:xfrm>
            <a:off x="23622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2" name="Rectangle 28"/>
          <p:cNvSpPr>
            <a:spLocks noChangeArrowheads="1"/>
          </p:cNvSpPr>
          <p:nvPr/>
        </p:nvSpPr>
        <p:spPr bwMode="auto">
          <a:xfrm>
            <a:off x="64770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3" name="Rectangle 29"/>
          <p:cNvSpPr>
            <a:spLocks noChangeArrowheads="1"/>
          </p:cNvSpPr>
          <p:nvPr/>
        </p:nvSpPr>
        <p:spPr bwMode="auto">
          <a:xfrm>
            <a:off x="60198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4" name="Rectangle 30"/>
          <p:cNvSpPr>
            <a:spLocks noChangeArrowheads="1"/>
          </p:cNvSpPr>
          <p:nvPr/>
        </p:nvSpPr>
        <p:spPr bwMode="auto">
          <a:xfrm>
            <a:off x="46482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5" name="Rectangle 31"/>
          <p:cNvSpPr>
            <a:spLocks noChangeArrowheads="1"/>
          </p:cNvSpPr>
          <p:nvPr/>
        </p:nvSpPr>
        <p:spPr bwMode="auto">
          <a:xfrm>
            <a:off x="41910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83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83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83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83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3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83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3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83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3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83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83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83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83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83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832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83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83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833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833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833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833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83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0" grpId="0"/>
      <p:bldP spid="98311" grpId="0" animBg="1"/>
      <p:bldP spid="98312" grpId="0" animBg="1"/>
      <p:bldP spid="98313" grpId="0" animBg="1"/>
      <p:bldP spid="98314" grpId="0" animBg="1"/>
      <p:bldP spid="98315" grpId="0" animBg="1"/>
      <p:bldP spid="98319" grpId="0"/>
      <p:bldP spid="98320" grpId="0" animBg="1"/>
      <p:bldP spid="98321" grpId="0" animBg="1"/>
      <p:bldP spid="98322" grpId="0" animBg="1"/>
      <p:bldP spid="98323" grpId="0" animBg="1"/>
      <p:bldP spid="98324" grpId="0" animBg="1"/>
      <p:bldP spid="98325" grpId="0" animBg="1"/>
      <p:bldP spid="98326" grpId="0" animBg="1"/>
      <p:bldP spid="98327" grpId="0"/>
      <p:bldP spid="98328" grpId="0" animBg="1"/>
      <p:bldP spid="98329" grpId="0" animBg="1"/>
      <p:bldP spid="98330" grpId="0" animBg="1"/>
      <p:bldP spid="98331" grpId="0" animBg="1"/>
      <p:bldP spid="98332" grpId="0" animBg="1"/>
      <p:bldP spid="98333" grpId="0" animBg="1"/>
      <p:bldP spid="98334" grpId="0" animBg="1"/>
      <p:bldP spid="9833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p:cNvSpPr>
          <p:nvPr>
            <p:ph type="title"/>
          </p:nvPr>
        </p:nvSpPr>
        <p:spPr/>
        <p:txBody>
          <a:bodyPr/>
          <a:lstStyle/>
          <a:p>
            <a:pPr lvl="0"/>
            <a:r>
              <a:rPr lang="en-US" smtClean="0"/>
              <a:t>Analysis</a:t>
            </a:r>
            <a:endParaRPr lang="en-US"/>
          </a:p>
        </p:txBody>
      </p:sp>
      <p:sp>
        <p:nvSpPr>
          <p:cNvPr id="180" name="Shape 180"/>
          <p:cNvSpPr>
            <a:spLocks noGrp="1"/>
          </p:cNvSpPr>
          <p:nvPr>
            <p:ph type="body" idx="1"/>
          </p:nvPr>
        </p:nvSpPr>
        <p:spPr/>
        <p:txBody>
          <a:bodyPr>
            <a:normAutofit fontScale="77500" lnSpcReduction="20000"/>
          </a:bodyPr>
          <a:lstStyle/>
          <a:p>
            <a:pPr lvl="0"/>
            <a:r>
              <a:rPr lang="en-US" dirty="0" smtClean="0"/>
              <a:t>Public key lets us take the trusted third party offline:</a:t>
            </a:r>
          </a:p>
          <a:p>
            <a:pPr lvl="1"/>
            <a:r>
              <a:rPr lang="en-US" dirty="0" smtClean="0"/>
              <a:t>If it’s down, we can still talk!</a:t>
            </a:r>
          </a:p>
          <a:p>
            <a:pPr lvl="1"/>
            <a:r>
              <a:rPr lang="en-US" dirty="0" smtClean="0"/>
              <a:t>But we trade-off ability for fast revocation</a:t>
            </a:r>
          </a:p>
          <a:p>
            <a:pPr lvl="2"/>
            <a:r>
              <a:rPr lang="en-US" dirty="0" smtClean="0"/>
              <a:t>If server’s key is compromised, we can’t revoke it immediately...</a:t>
            </a:r>
          </a:p>
          <a:p>
            <a:pPr lvl="2"/>
            <a:r>
              <a:rPr lang="en-US" dirty="0" smtClean="0"/>
              <a:t>Usual trick:</a:t>
            </a:r>
          </a:p>
          <a:p>
            <a:pPr lvl="3"/>
            <a:r>
              <a:rPr lang="en-US" dirty="0" smtClean="0"/>
              <a:t>Certificate expires in, e.g., a year.</a:t>
            </a:r>
          </a:p>
          <a:p>
            <a:pPr lvl="3"/>
            <a:r>
              <a:rPr lang="en-US" dirty="0" smtClean="0"/>
              <a:t>Have an on-line revocation authority that distributes a revocation list.  </a:t>
            </a:r>
            <a:r>
              <a:rPr lang="en-US" dirty="0" err="1" smtClean="0"/>
              <a:t>Kinda</a:t>
            </a:r>
            <a:r>
              <a:rPr lang="en-US" dirty="0" smtClean="0"/>
              <a:t> clunky but mostly works, </a:t>
            </a:r>
            <a:r>
              <a:rPr lang="en-US" dirty="0" err="1" smtClean="0"/>
              <a:t>iff</a:t>
            </a:r>
            <a:r>
              <a:rPr lang="en-US" dirty="0" smtClean="0"/>
              <a:t> revocation is rare.  Clients fetch list periodically.</a:t>
            </a:r>
          </a:p>
          <a:p>
            <a:pPr lvl="0"/>
            <a:endParaRPr lang="en-US" dirty="0" smtClean="0"/>
          </a:p>
          <a:p>
            <a:pPr lvl="0"/>
            <a:r>
              <a:rPr lang="en-US" dirty="0" smtClean="0"/>
              <a:t>Better scaling:  CA must only sign once... no matter how many connections the server handles.</a:t>
            </a:r>
          </a:p>
          <a:p>
            <a:pPr lvl="0"/>
            <a:endParaRPr lang="en-US" dirty="0" smtClean="0"/>
          </a:p>
          <a:p>
            <a:pPr lvl="0"/>
            <a:r>
              <a:rPr lang="en-US" dirty="0" smtClean="0"/>
              <a:t>If CA is compromised, attacker can trick clients into thinking they’re the real server.  </a:t>
            </a:r>
            <a:endParaRPr lang="en-US" dirty="0"/>
          </a:p>
        </p:txBody>
      </p:sp>
      <p:sp>
        <p:nvSpPr>
          <p:cNvPr id="181" name="Shape 181"/>
          <p:cNvSpPr>
            <a:spLocks noGrp="1"/>
          </p:cNvSpPr>
          <p:nvPr>
            <p:ph type="sldNum" sz="quarter" idx="2"/>
          </p:nvPr>
        </p:nvSpPr>
        <p:spPr/>
        <p:txBody>
          <a:bodyPr/>
          <a:lstStyle/>
          <a:p>
            <a:pPr lvl="0"/>
            <a:fld id="{86CB4B4D-7CA3-9044-876B-883B54F8677D}" type="slidenum">
              <a:rPr lang="en-US" smtClean="0"/>
              <a:pPr lvl="0"/>
              <a:t>53</a:t>
            </a:fld>
            <a:endParaRPr lang="en-US"/>
          </a:p>
        </p:txBody>
      </p:sp>
    </p:spTree>
    <p:extLst>
      <p:ext uri="{BB962C8B-B14F-4D97-AF65-F5344CB8AC3E}">
        <p14:creationId xmlns:p14="http://schemas.microsoft.com/office/powerpoint/2010/main" val="61847744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dirty="0" smtClean="0"/>
              <a:t>Important Lessons</a:t>
            </a:r>
            <a:endParaRPr lang="en-US" dirty="0"/>
          </a:p>
        </p:txBody>
      </p:sp>
      <p:sp>
        <p:nvSpPr>
          <p:cNvPr id="100355" name="Rectangle 3"/>
          <p:cNvSpPr>
            <a:spLocks noGrp="1" noChangeArrowheads="1"/>
          </p:cNvSpPr>
          <p:nvPr>
            <p:ph type="body" idx="1"/>
          </p:nvPr>
        </p:nvSpPr>
        <p:spPr>
          <a:xfrm>
            <a:off x="457200" y="1524000"/>
            <a:ext cx="8229600" cy="4911725"/>
          </a:xfrm>
        </p:spPr>
        <p:txBody>
          <a:bodyPr>
            <a:normAutofit/>
          </a:bodyPr>
          <a:lstStyle/>
          <a:p>
            <a:r>
              <a:rPr lang="en-US" sz="2600" dirty="0" smtClean="0"/>
              <a:t>Symmetric </a:t>
            </a:r>
            <a:r>
              <a:rPr lang="en-US" sz="2600" dirty="0"/>
              <a:t>(pre-shared key, fast) and asymmetric (key pairs, slow) primitives provide:</a:t>
            </a:r>
          </a:p>
          <a:p>
            <a:pPr lvl="2"/>
            <a:r>
              <a:rPr lang="en-US" dirty="0"/>
              <a:t>Confidentiality</a:t>
            </a:r>
          </a:p>
          <a:p>
            <a:pPr lvl="2"/>
            <a:r>
              <a:rPr lang="en-US" dirty="0"/>
              <a:t>Integrity</a:t>
            </a:r>
          </a:p>
          <a:p>
            <a:pPr lvl="2"/>
            <a:r>
              <a:rPr lang="en-US" dirty="0"/>
              <a:t>Authentication</a:t>
            </a:r>
          </a:p>
          <a:p>
            <a:r>
              <a:rPr lang="en-US" sz="2600" dirty="0"/>
              <a:t>“Hybrid Encryption” leverages strengths of both.</a:t>
            </a:r>
          </a:p>
          <a:p>
            <a:r>
              <a:rPr lang="en-US" sz="2600" dirty="0"/>
              <a:t>Great complexity exists in securely acquiring keys.</a:t>
            </a:r>
          </a:p>
          <a:p>
            <a:r>
              <a:rPr lang="en-US" sz="2600" dirty="0"/>
              <a:t>Crypto is hard to get right, so use tools from others, don’t design your own (e.g. TLS).  </a:t>
            </a:r>
          </a:p>
          <a:p>
            <a:pPr lvl="2">
              <a:buFont typeface="Wingdings" charset="2"/>
              <a:buNone/>
            </a:pPr>
            <a:endParaRPr lang="en-US" dirty="0"/>
          </a:p>
          <a:p>
            <a:pPr lvl="2"/>
            <a:endParaRPr lang="en-US" dirty="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p:cNvSpPr>
          <p:nvPr>
            <p:ph type="title"/>
          </p:nvPr>
        </p:nvSpPr>
        <p:spPr/>
        <p:txBody>
          <a:bodyPr/>
          <a:lstStyle/>
          <a:p>
            <a:pPr lvl="0"/>
            <a:r>
              <a:rPr lang="en-US" smtClean="0"/>
              <a:t>Forward secrecy</a:t>
            </a:r>
            <a:endParaRPr lang="en-US"/>
          </a:p>
        </p:txBody>
      </p:sp>
      <p:sp>
        <p:nvSpPr>
          <p:cNvPr id="184" name="Shape 184"/>
          <p:cNvSpPr>
            <a:spLocks noGrp="1"/>
          </p:cNvSpPr>
          <p:nvPr>
            <p:ph type="body" idx="1"/>
          </p:nvPr>
        </p:nvSpPr>
        <p:spPr/>
        <p:txBody>
          <a:bodyPr>
            <a:normAutofit lnSpcReduction="10000"/>
          </a:bodyPr>
          <a:lstStyle/>
          <a:p>
            <a:pPr lvl="0"/>
            <a:r>
              <a:rPr lang="en-US" dirty="0" smtClean="0"/>
              <a:t>In KDC design, if key </a:t>
            </a:r>
            <a:r>
              <a:rPr lang="en-US" dirty="0" err="1" smtClean="0">
                <a:ea typeface="Arial Unicode MS" charset="0"/>
                <a:cs typeface="Arial Unicode MS" charset="0"/>
              </a:rPr>
              <a:t>K</a:t>
            </a:r>
            <a:r>
              <a:rPr lang="en-US" baseline="-25000" dirty="0" err="1" smtClean="0">
                <a:ea typeface="Arial Unicode MS" charset="0"/>
                <a:cs typeface="Arial Unicode MS" charset="0"/>
              </a:rPr>
              <a:t>server</a:t>
            </a:r>
            <a:r>
              <a:rPr lang="en-US" baseline="-25000" dirty="0" smtClean="0">
                <a:ea typeface="Arial Unicode MS" charset="0"/>
                <a:cs typeface="Arial Unicode MS" charset="0"/>
              </a:rPr>
              <a:t>-</a:t>
            </a:r>
            <a:r>
              <a:rPr lang="en-US" baseline="-25000" dirty="0">
                <a:ea typeface="Arial Unicode MS" charset="0"/>
                <a:cs typeface="Arial Unicode MS" charset="0"/>
              </a:rPr>
              <a:t>KDC</a:t>
            </a:r>
            <a:r>
              <a:rPr lang="en-US" dirty="0" smtClean="0"/>
              <a:t> is compromised a year later,</a:t>
            </a:r>
          </a:p>
          <a:p>
            <a:pPr lvl="1"/>
            <a:r>
              <a:rPr lang="en-US" dirty="0" smtClean="0"/>
              <a:t>from the traffic log, attacker can extract session key (encrypted with </a:t>
            </a:r>
            <a:r>
              <a:rPr lang="en-US" dirty="0" err="1" smtClean="0"/>
              <a:t>auth</a:t>
            </a:r>
            <a:r>
              <a:rPr lang="en-US" dirty="0" smtClean="0"/>
              <a:t> server keys).</a:t>
            </a:r>
          </a:p>
          <a:p>
            <a:pPr lvl="1"/>
            <a:r>
              <a:rPr lang="en-US" dirty="0" smtClean="0"/>
              <a:t>attacker can decode all traffic retroactively.</a:t>
            </a:r>
          </a:p>
          <a:p>
            <a:pPr lvl="1"/>
            <a:endParaRPr lang="en-US" dirty="0" smtClean="0"/>
          </a:p>
          <a:p>
            <a:pPr lvl="0"/>
            <a:r>
              <a:rPr lang="en-US" dirty="0" smtClean="0"/>
              <a:t>In SSL, if CA key is compromised a year later,</a:t>
            </a:r>
          </a:p>
          <a:p>
            <a:pPr lvl="1"/>
            <a:r>
              <a:rPr lang="en-US" dirty="0" smtClean="0"/>
              <a:t>Only new traffic can be compromised.  Cool…</a:t>
            </a:r>
          </a:p>
          <a:p>
            <a:pPr lvl="0"/>
            <a:r>
              <a:rPr lang="en-US" dirty="0" smtClean="0"/>
              <a:t>But in SSL, if server’s key is compromised...</a:t>
            </a:r>
          </a:p>
          <a:p>
            <a:pPr lvl="1"/>
            <a:r>
              <a:rPr lang="en-US" dirty="0" smtClean="0"/>
              <a:t>Old logged traffic can still be compromised...</a:t>
            </a:r>
            <a:endParaRPr lang="en-US" dirty="0"/>
          </a:p>
        </p:txBody>
      </p:sp>
      <p:sp>
        <p:nvSpPr>
          <p:cNvPr id="185" name="Shape 185"/>
          <p:cNvSpPr>
            <a:spLocks noGrp="1"/>
          </p:cNvSpPr>
          <p:nvPr>
            <p:ph type="sldNum" sz="quarter" idx="2"/>
          </p:nvPr>
        </p:nvSpPr>
        <p:spPr/>
        <p:txBody>
          <a:bodyPr/>
          <a:lstStyle/>
          <a:p>
            <a:pPr lvl="0"/>
            <a:fld id="{86CB4B4D-7CA3-9044-876B-883B54F8677D}" type="slidenum">
              <a:rPr lang="en-US" smtClean="0"/>
              <a:pPr lvl="0"/>
              <a:t>55</a:t>
            </a:fld>
            <a:endParaRPr lang="en-US"/>
          </a:p>
        </p:txBody>
      </p:sp>
    </p:spTree>
    <p:extLst>
      <p:ext uri="{BB962C8B-B14F-4D97-AF65-F5344CB8AC3E}">
        <p14:creationId xmlns:p14="http://schemas.microsoft.com/office/powerpoint/2010/main" val="391651053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p:txBody>
          <a:bodyPr/>
          <a:lstStyle/>
          <a:p>
            <a:pPr lvl="0"/>
            <a:r>
              <a:rPr lang="en-US" smtClean="0"/>
              <a:t>Diffie-Hellman Key Exchange</a:t>
            </a:r>
            <a:endParaRPr lang="en-US"/>
          </a:p>
        </p:txBody>
      </p:sp>
      <p:sp>
        <p:nvSpPr>
          <p:cNvPr id="188" name="Shape 188"/>
          <p:cNvSpPr>
            <a:spLocks noGrp="1"/>
          </p:cNvSpPr>
          <p:nvPr>
            <p:ph type="body" idx="1"/>
          </p:nvPr>
        </p:nvSpPr>
        <p:spPr>
          <a:xfrm>
            <a:off x="304800" y="1447800"/>
            <a:ext cx="8534400" cy="5105400"/>
          </a:xfrm>
        </p:spPr>
        <p:txBody>
          <a:bodyPr>
            <a:normAutofit fontScale="92500" lnSpcReduction="10000"/>
          </a:bodyPr>
          <a:lstStyle/>
          <a:p>
            <a:pPr lvl="0"/>
            <a:r>
              <a:rPr lang="en-US" dirty="0" smtClean="0"/>
              <a:t>Different model of the world:  How to generate keys between two people, securely, no trusted party, even if someone is listening in.</a:t>
            </a:r>
          </a:p>
          <a:p>
            <a:pPr lvl="0"/>
            <a:endParaRPr lang="en-US" dirty="0" smtClean="0"/>
          </a:p>
          <a:p>
            <a:pPr lvl="0"/>
            <a:endParaRPr lang="en-US" dirty="0" smtClean="0"/>
          </a:p>
          <a:p>
            <a:pPr lvl="0"/>
            <a:endParaRPr lang="en-US" dirty="0"/>
          </a:p>
          <a:p>
            <a:pPr lvl="0"/>
            <a:endParaRPr lang="en-US" dirty="0" smtClean="0"/>
          </a:p>
          <a:p>
            <a:pPr lvl="0"/>
            <a:endParaRPr lang="en-US" dirty="0" smtClean="0"/>
          </a:p>
          <a:p>
            <a:pPr lvl="0"/>
            <a:endParaRPr lang="en-US" dirty="0" smtClean="0"/>
          </a:p>
          <a:p>
            <a:pPr lvl="0"/>
            <a:endParaRPr lang="en-US" dirty="0" smtClean="0"/>
          </a:p>
          <a:p>
            <a:pPr lvl="0"/>
            <a:r>
              <a:rPr lang="en-US" dirty="0" smtClean="0"/>
              <a:t>This is cool.  But:  Vulnerable to man-in-the-middle attack.  Attacker pair-wise negotiates keys with each of A and B and decrypts traffic in the middle.  No authentication...</a:t>
            </a:r>
            <a:endParaRPr lang="en-US" dirty="0"/>
          </a:p>
        </p:txBody>
      </p:sp>
      <p:sp>
        <p:nvSpPr>
          <p:cNvPr id="189" name="Shape 189"/>
          <p:cNvSpPr>
            <a:spLocks noGrp="1"/>
          </p:cNvSpPr>
          <p:nvPr>
            <p:ph type="sldNum" sz="quarter" idx="2"/>
          </p:nvPr>
        </p:nvSpPr>
        <p:spPr/>
        <p:txBody>
          <a:bodyPr/>
          <a:lstStyle/>
          <a:p>
            <a:pPr lvl="0"/>
            <a:fld id="{86CB4B4D-7CA3-9044-876B-883B54F8677D}" type="slidenum">
              <a:rPr lang="en-US" smtClean="0"/>
              <a:pPr lvl="0"/>
              <a:t>56</a:t>
            </a:fld>
            <a:endParaRPr lang="en-US"/>
          </a:p>
        </p:txBody>
      </p:sp>
      <p:pic>
        <p:nvPicPr>
          <p:cNvPr id="190" name="droppedImage.png"/>
          <p:cNvPicPr/>
          <p:nvPr/>
        </p:nvPicPr>
        <p:blipFill>
          <a:blip r:embed="rId2">
            <a:extLst/>
          </a:blip>
          <a:stretch>
            <a:fillRect/>
          </a:stretch>
        </p:blipFill>
        <p:spPr>
          <a:xfrm>
            <a:off x="2362199" y="2590800"/>
            <a:ext cx="4294909" cy="2362200"/>
          </a:xfrm>
          <a:prstGeom prst="rect">
            <a:avLst/>
          </a:prstGeom>
          <a:ln>
            <a:round/>
          </a:ln>
        </p:spPr>
      </p:pic>
      <p:sp>
        <p:nvSpPr>
          <p:cNvPr id="191" name="Shape 191"/>
          <p:cNvSpPr/>
          <p:nvPr/>
        </p:nvSpPr>
        <p:spPr>
          <a:xfrm>
            <a:off x="6934200" y="3429000"/>
            <a:ext cx="1523949" cy="16927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500">
                <a:uFill>
                  <a:solidFill/>
                </a:uFill>
                <a:latin typeface="+mn-lt"/>
                <a:ea typeface="+mn-ea"/>
                <a:cs typeface="+mn-cs"/>
                <a:sym typeface="Arial"/>
              </a:defRPr>
            </a:lvl1pPr>
          </a:lstStyle>
          <a:p>
            <a:pPr lvl="0">
              <a:defRPr sz="1800">
                <a:uFillTx/>
              </a:defRPr>
            </a:pPr>
            <a:r>
              <a:rPr sz="1100"/>
              <a:t>image from wikipedia</a:t>
            </a:r>
          </a:p>
        </p:txBody>
      </p:sp>
    </p:spTree>
    <p:extLst>
      <p:ext uri="{BB962C8B-B14F-4D97-AF65-F5344CB8AC3E}">
        <p14:creationId xmlns:p14="http://schemas.microsoft.com/office/powerpoint/2010/main" val="36634665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p:txBody>
          <a:bodyPr/>
          <a:lstStyle/>
          <a:p>
            <a:pPr lvl="0"/>
            <a:r>
              <a:rPr lang="en-US" smtClean="0"/>
              <a:t>Authentication?</a:t>
            </a:r>
            <a:endParaRPr lang="en-US"/>
          </a:p>
        </p:txBody>
      </p:sp>
      <p:sp>
        <p:nvSpPr>
          <p:cNvPr id="194" name="Shape 194"/>
          <p:cNvSpPr>
            <a:spLocks noGrp="1"/>
          </p:cNvSpPr>
          <p:nvPr>
            <p:ph type="body" idx="1"/>
          </p:nvPr>
        </p:nvSpPr>
        <p:spPr/>
        <p:txBody>
          <a:bodyPr>
            <a:normAutofit fontScale="77500" lnSpcReduction="20000"/>
          </a:bodyPr>
          <a:lstStyle/>
          <a:p>
            <a:r>
              <a:rPr lang="en-US" dirty="0" smtClean="0"/>
              <a:t>But we already have protocols that give us authentication!  </a:t>
            </a:r>
          </a:p>
          <a:p>
            <a:pPr lvl="1"/>
            <a:r>
              <a:rPr lang="en-US" dirty="0" smtClean="0"/>
              <a:t>They just happen to be vulnerable to disclosure if long-lasting keys are compromised later...</a:t>
            </a:r>
          </a:p>
          <a:p>
            <a:pPr lvl="1"/>
            <a:endParaRPr lang="en-US" dirty="0" smtClean="0"/>
          </a:p>
          <a:p>
            <a:r>
              <a:rPr lang="en-US" dirty="0" smtClean="0"/>
              <a:t>Hybrid solution:</a:t>
            </a:r>
          </a:p>
          <a:p>
            <a:pPr lvl="1"/>
            <a:r>
              <a:rPr lang="en-US" dirty="0" smtClean="0"/>
              <a:t>Use </a:t>
            </a:r>
            <a:r>
              <a:rPr lang="en-US" dirty="0" err="1" smtClean="0"/>
              <a:t>diffie-hellman</a:t>
            </a:r>
            <a:r>
              <a:rPr lang="en-US" dirty="0" smtClean="0"/>
              <a:t> key exchange with the protocols we’ve discussed so far.</a:t>
            </a:r>
          </a:p>
          <a:p>
            <a:pPr lvl="1"/>
            <a:r>
              <a:rPr lang="en-US" dirty="0" err="1" smtClean="0"/>
              <a:t>Auth</a:t>
            </a:r>
            <a:r>
              <a:rPr lang="en-US" dirty="0" smtClean="0"/>
              <a:t> protocols prevent M-it-M attack if keys aren’t yet compromised.</a:t>
            </a:r>
          </a:p>
          <a:p>
            <a:pPr lvl="1"/>
            <a:r>
              <a:rPr lang="en-US" dirty="0" smtClean="0"/>
              <a:t>D-H means that an attacker can’t recover the real session key from a traffic log, even if they can decrypt that log.</a:t>
            </a:r>
          </a:p>
          <a:p>
            <a:pPr lvl="1"/>
            <a:r>
              <a:rPr lang="en-US" dirty="0" smtClean="0"/>
              <a:t>Client and server discard the D-H parameters and session key after use, so can’t be recovered later.</a:t>
            </a:r>
          </a:p>
          <a:p>
            <a:pPr lvl="1"/>
            <a:endParaRPr lang="en-US" dirty="0" smtClean="0"/>
          </a:p>
          <a:p>
            <a:pPr lvl="0"/>
            <a:r>
              <a:rPr lang="en-US" dirty="0" smtClean="0"/>
              <a:t>This is called “perfect forward secrecy”.  Nice property.</a:t>
            </a:r>
            <a:endParaRPr lang="en-US" dirty="0"/>
          </a:p>
        </p:txBody>
      </p:sp>
      <p:sp>
        <p:nvSpPr>
          <p:cNvPr id="195" name="Shape 195"/>
          <p:cNvSpPr>
            <a:spLocks noGrp="1"/>
          </p:cNvSpPr>
          <p:nvPr>
            <p:ph type="sldNum" sz="quarter" idx="2"/>
          </p:nvPr>
        </p:nvSpPr>
        <p:spPr/>
        <p:txBody>
          <a:bodyPr/>
          <a:lstStyle/>
          <a:p>
            <a:pPr lvl="0"/>
            <a:fld id="{86CB4B4D-7CA3-9044-876B-883B54F8677D}" type="slidenum">
              <a:rPr lang="en-US" smtClean="0"/>
              <a:pPr lvl="0"/>
              <a:t>57</a:t>
            </a:fld>
            <a:endParaRPr lang="en-US"/>
          </a:p>
        </p:txBody>
      </p:sp>
    </p:spTree>
    <p:extLst>
      <p:ext uri="{BB962C8B-B14F-4D97-AF65-F5344CB8AC3E}">
        <p14:creationId xmlns:p14="http://schemas.microsoft.com/office/powerpoint/2010/main" val="59573216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title"/>
          </p:nvPr>
        </p:nvSpPr>
        <p:spPr/>
        <p:txBody>
          <a:bodyPr/>
          <a:lstStyle/>
          <a:p>
            <a:pPr lvl="0"/>
            <a:r>
              <a:rPr lang="en-US" smtClean="0"/>
              <a:t>Big picture, usability, etc.</a:t>
            </a:r>
            <a:endParaRPr lang="en-US"/>
          </a:p>
        </p:txBody>
      </p:sp>
      <p:sp>
        <p:nvSpPr>
          <p:cNvPr id="198" name="Shape 198"/>
          <p:cNvSpPr>
            <a:spLocks noGrp="1"/>
          </p:cNvSpPr>
          <p:nvPr>
            <p:ph type="body" idx="1"/>
          </p:nvPr>
        </p:nvSpPr>
        <p:spPr/>
        <p:txBody>
          <a:bodyPr>
            <a:normAutofit lnSpcReduction="10000"/>
          </a:bodyPr>
          <a:lstStyle/>
          <a:p>
            <a:pPr lvl="0"/>
            <a:r>
              <a:rPr lang="en-US" dirty="0" smtClean="0"/>
              <a:t>public key infrastructures (PKI)s are great, but have some challenges…</a:t>
            </a:r>
          </a:p>
          <a:p>
            <a:pPr lvl="1"/>
            <a:r>
              <a:rPr lang="en-US" dirty="0" smtClean="0"/>
              <a:t>Yesterday, we discussed how your browser trusts many, many different CAs.</a:t>
            </a:r>
          </a:p>
          <a:p>
            <a:pPr lvl="1"/>
            <a:r>
              <a:rPr lang="en-US" dirty="0" smtClean="0"/>
              <a:t>If any one of those is compromised, an attacker can convince your browser to trust their key for a website... like your bank.</a:t>
            </a:r>
          </a:p>
          <a:p>
            <a:pPr lvl="1"/>
            <a:r>
              <a:rPr lang="en-US" dirty="0" smtClean="0"/>
              <a:t>Often require payment, etc.</a:t>
            </a:r>
          </a:p>
          <a:p>
            <a:pPr lvl="1"/>
            <a:endParaRPr lang="en-US" dirty="0" smtClean="0"/>
          </a:p>
          <a:p>
            <a:pPr lvl="0"/>
            <a:r>
              <a:rPr lang="en-US" dirty="0" smtClean="0"/>
              <a:t>Alternative:  the “</a:t>
            </a:r>
            <a:r>
              <a:rPr lang="en-US" dirty="0" err="1" smtClean="0"/>
              <a:t>ssh</a:t>
            </a:r>
            <a:r>
              <a:rPr lang="en-US" dirty="0" smtClean="0"/>
              <a:t>” model, which we call “trust on first use” (TOFU).  Sometimes called “prayer.” </a:t>
            </a:r>
            <a:endParaRPr lang="en-US" dirty="0"/>
          </a:p>
        </p:txBody>
      </p:sp>
      <p:sp>
        <p:nvSpPr>
          <p:cNvPr id="199" name="Shape 199"/>
          <p:cNvSpPr>
            <a:spLocks noGrp="1"/>
          </p:cNvSpPr>
          <p:nvPr>
            <p:ph type="sldNum" sz="quarter" idx="2"/>
          </p:nvPr>
        </p:nvSpPr>
        <p:spPr/>
        <p:txBody>
          <a:bodyPr/>
          <a:lstStyle/>
          <a:p>
            <a:pPr lvl="0"/>
            <a:fld id="{86CB4B4D-7CA3-9044-876B-883B54F8677D}" type="slidenum">
              <a:rPr lang="en-US" smtClean="0"/>
              <a:pPr lvl="0"/>
              <a:t>58</a:t>
            </a:fld>
            <a:endParaRPr lang="en-US"/>
          </a:p>
        </p:txBody>
      </p:sp>
    </p:spTree>
    <p:extLst>
      <p:ext uri="{BB962C8B-B14F-4D97-AF65-F5344CB8AC3E}">
        <p14:creationId xmlns:p14="http://schemas.microsoft.com/office/powerpoint/2010/main" val="214279991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9" name="Shape 259"/>
          <p:cNvSpPr>
            <a:spLocks noGrp="1"/>
          </p:cNvSpPr>
          <p:nvPr>
            <p:ph type="title"/>
          </p:nvPr>
        </p:nvSpPr>
        <p:spPr>
          <a:prstGeom prst="rect">
            <a:avLst/>
          </a:prstGeom>
        </p:spPr>
        <p:txBody>
          <a:bodyPr/>
          <a:lstStyle/>
          <a:p>
            <a:pPr lvl="0">
              <a:defRPr sz="1800" b="0">
                <a:solidFill>
                  <a:srgbClr val="000000"/>
                </a:solidFill>
                <a:uFillTx/>
              </a:defRPr>
            </a:pPr>
            <a:r>
              <a:rPr sz="3900">
                <a:solidFill>
                  <a:srgbClr val="FF2600"/>
                </a:solidFill>
                <a:uFill>
                  <a:solidFill>
                    <a:srgbClr val="FF2600"/>
                  </a:solidFill>
                </a:uFill>
              </a:rPr>
              <a:t>Signatures</a:t>
            </a:r>
          </a:p>
        </p:txBody>
      </p:sp>
      <p:sp>
        <p:nvSpPr>
          <p:cNvPr id="260" name="Shape 260"/>
          <p:cNvSpPr>
            <a:spLocks noGrp="1"/>
          </p:cNvSpPr>
          <p:nvPr>
            <p:ph type="body" idx="1"/>
          </p:nvPr>
        </p:nvSpPr>
        <p:spPr>
          <a:prstGeom prst="rect">
            <a:avLst/>
          </a:prstGeom>
        </p:spPr>
        <p:txBody>
          <a:bodyPr>
            <a:normAutofit fontScale="92500" lnSpcReduction="10000"/>
          </a:bodyPr>
          <a:lstStyle/>
          <a:p>
            <a:pPr marL="311596" indent="-283022">
              <a:defRPr sz="1800">
                <a:uFillTx/>
              </a:defRPr>
            </a:pPr>
            <a:r>
              <a:rPr sz="1900">
                <a:uFill>
                  <a:solidFill/>
                </a:uFill>
              </a:rPr>
              <a:t>Assume Alice </a:t>
            </a:r>
            <a:r>
              <a:rPr sz="1900" i="1">
                <a:uFill>
                  <a:solidFill/>
                </a:uFill>
              </a:rPr>
              <a:t>does</a:t>
            </a:r>
            <a:r>
              <a:rPr sz="1900">
                <a:uFill>
                  <a:solidFill/>
                </a:uFill>
              </a:rPr>
              <a:t> know that Bob’s key is </a:t>
            </a:r>
            <a:r>
              <a:rPr sz="1900" i="1">
                <a:uFill>
                  <a:solidFill/>
                </a:uFill>
              </a:rPr>
              <a:t>K</a:t>
            </a:r>
            <a:r>
              <a:rPr sz="1900">
                <a:uFill>
                  <a:solidFill/>
                </a:uFill>
              </a:rPr>
              <a:t>...</a:t>
            </a:r>
          </a:p>
          <a:p>
            <a:pPr lvl="1">
              <a:defRPr sz="1800">
                <a:uFillTx/>
              </a:defRPr>
            </a:pPr>
            <a:r>
              <a:rPr sz="1600">
                <a:uFill>
                  <a:solidFill/>
                </a:uFill>
              </a:rPr>
              <a:t>Let’s build a more powerful primitive:  A digital signature</a:t>
            </a:r>
          </a:p>
          <a:p>
            <a:pPr lvl="1">
              <a:defRPr sz="1800">
                <a:uFillTx/>
              </a:defRPr>
            </a:pPr>
            <a:r>
              <a:rPr sz="1600">
                <a:uFill>
                  <a:solidFill/>
                </a:uFill>
              </a:rPr>
              <a:t>s = signature(K, M)</a:t>
            </a:r>
          </a:p>
          <a:p>
            <a:pPr lvl="2">
              <a:defRPr sz="1800">
                <a:uFillTx/>
              </a:defRPr>
            </a:pPr>
            <a:r>
              <a:rPr sz="1600" i="1">
                <a:uFill>
                  <a:solidFill/>
                </a:uFill>
              </a:rPr>
              <a:t>s</a:t>
            </a:r>
            <a:r>
              <a:rPr sz="1600">
                <a:uFill>
                  <a:solidFill/>
                </a:uFill>
              </a:rPr>
              <a:t> is ideally small, while M might be huge</a:t>
            </a:r>
          </a:p>
          <a:p>
            <a:pPr lvl="2">
              <a:defRPr sz="1800">
                <a:uFillTx/>
              </a:defRPr>
            </a:pPr>
            <a:r>
              <a:rPr sz="1600">
                <a:uFill>
                  <a:solidFill/>
                </a:uFill>
              </a:rPr>
              <a:t>Only the holder of key K can create s</a:t>
            </a:r>
          </a:p>
          <a:p>
            <a:pPr lvl="3">
              <a:defRPr sz="1800">
                <a:uFillTx/>
              </a:defRPr>
            </a:pPr>
            <a:r>
              <a:rPr sz="1200">
                <a:uFill>
                  <a:solidFill/>
                </a:uFill>
              </a:rPr>
              <a:t>In other words, K is proving that it “said” M</a:t>
            </a:r>
          </a:p>
          <a:p>
            <a:pPr marL="311596" indent="-283022">
              <a:defRPr sz="1800">
                <a:uFillTx/>
              </a:defRPr>
            </a:pPr>
            <a:r>
              <a:rPr sz="1900">
                <a:uFill>
                  <a:solidFill/>
                </a:uFill>
              </a:rPr>
              <a:t>Using secret key crypto, pre-shared key K:</a:t>
            </a:r>
          </a:p>
          <a:p>
            <a:pPr lvl="1">
              <a:defRPr sz="1800">
                <a:uFillTx/>
              </a:defRPr>
            </a:pPr>
            <a:r>
              <a:rPr sz="1600">
                <a:uFill>
                  <a:solidFill/>
                </a:uFill>
              </a:rPr>
              <a:t>HMAC(K, m)  (“Hash-based Message Authentication Code”)</a:t>
            </a:r>
          </a:p>
          <a:p>
            <a:pPr lvl="2">
              <a:defRPr sz="1800">
                <a:uFillTx/>
              </a:defRPr>
            </a:pPr>
            <a:r>
              <a:rPr sz="1600">
                <a:uFill>
                  <a:solidFill/>
                </a:uFill>
              </a:rPr>
              <a:t>H( (K xor opad) | H((K xor ipad) | m))</a:t>
            </a:r>
          </a:p>
          <a:p>
            <a:pPr lvl="2">
              <a:defRPr sz="1800">
                <a:uFillTx/>
              </a:defRPr>
            </a:pPr>
            <a:r>
              <a:rPr sz="1600">
                <a:uFill>
                  <a:solidFill/>
                </a:uFill>
              </a:rPr>
              <a:t>Where “opad” and “ipad” are globally known constants that just mix the bits up</a:t>
            </a:r>
          </a:p>
          <a:p>
            <a:pPr marL="269667" indent="-241093">
              <a:defRPr sz="1800">
                <a:uFillTx/>
              </a:defRPr>
            </a:pPr>
            <a:r>
              <a:rPr sz="1600">
                <a:uFill>
                  <a:solidFill/>
                </a:uFill>
              </a:rPr>
              <a:t>Why so complex?  Why not just...</a:t>
            </a:r>
          </a:p>
          <a:p>
            <a:pPr lvl="1">
              <a:defRPr sz="1800">
                <a:uFillTx/>
              </a:defRPr>
            </a:pPr>
            <a:r>
              <a:rPr sz="1600">
                <a:uFill>
                  <a:solidFill/>
                </a:uFill>
              </a:rPr>
              <a:t>H(key | message)  for example?</a:t>
            </a:r>
          </a:p>
          <a:p>
            <a:pPr lvl="2">
              <a:defRPr sz="1800">
                <a:uFillTx/>
              </a:defRPr>
            </a:pPr>
            <a:r>
              <a:rPr sz="1600">
                <a:uFill>
                  <a:solidFill/>
                </a:uFill>
              </a:rPr>
              <a:t>Concatenation attack!  Many hash functions can be iterated...</a:t>
            </a:r>
          </a:p>
          <a:p>
            <a:pPr lvl="2">
              <a:defRPr sz="1800">
                <a:uFillTx/>
              </a:defRPr>
            </a:pPr>
            <a:r>
              <a:rPr sz="1600">
                <a:uFill>
                  <a:solidFill/>
                </a:uFill>
              </a:rPr>
              <a:t>H(m1 | m2) = f(H(m1), m2)</a:t>
            </a:r>
          </a:p>
          <a:p>
            <a:pPr lvl="2">
              <a:defRPr sz="1800">
                <a:uFillTx/>
              </a:defRPr>
            </a:pPr>
            <a:r>
              <a:rPr sz="1600">
                <a:uFill>
                  <a:solidFill/>
                </a:uFill>
              </a:rPr>
              <a:t>So if you sent me a MAC for “hi!” I could turn it into “hi!  I want to drop the class”</a:t>
            </a:r>
          </a:p>
          <a:p>
            <a:pPr lvl="1">
              <a:defRPr sz="1800">
                <a:uFillTx/>
              </a:defRPr>
            </a:pPr>
            <a:r>
              <a:rPr sz="1600">
                <a:uFill>
                  <a:solidFill/>
                </a:uFill>
              </a:rPr>
              <a:t>H(message, key) is better, but suffers some weaknesses for collision resistance.</a:t>
            </a:r>
          </a:p>
        </p:txBody>
      </p:sp>
      <p:sp>
        <p:nvSpPr>
          <p:cNvPr id="261" name="Shape 26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uFillTx/>
              </a:defRPr>
            </a:pPr>
            <a:fld id="{86CB4B4D-7CA3-9044-876B-883B54F8677D}" type="slidenum">
              <a:rPr>
                <a:uFill>
                  <a:solidFill/>
                </a:uFill>
              </a:rPr>
              <a:t>59</a:t>
            </a:fld>
            <a:endParaRPr>
              <a:uFill>
                <a:solidFill/>
              </a:uFill>
            </a:endParaRPr>
          </a:p>
        </p:txBody>
      </p:sp>
    </p:spTree>
    <p:extLst>
      <p:ext uri="{BB962C8B-B14F-4D97-AF65-F5344CB8AC3E}">
        <p14:creationId xmlns:p14="http://schemas.microsoft.com/office/powerpoint/2010/main" val="17223018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Our “Narrow” Focus</a:t>
            </a:r>
          </a:p>
        </p:txBody>
      </p:sp>
      <p:sp>
        <p:nvSpPr>
          <p:cNvPr id="17411" name="Rectangle 3"/>
          <p:cNvSpPr>
            <a:spLocks noGrp="1" noChangeArrowheads="1"/>
          </p:cNvSpPr>
          <p:nvPr>
            <p:ph type="body" idx="1"/>
          </p:nvPr>
        </p:nvSpPr>
        <p:spPr/>
        <p:txBody>
          <a:bodyPr>
            <a:normAutofit lnSpcReduction="10000"/>
          </a:bodyPr>
          <a:lstStyle/>
          <a:p>
            <a:pPr>
              <a:buFont typeface="Wingdings" charset="2"/>
              <a:buNone/>
            </a:pPr>
            <a:r>
              <a:rPr lang="en-US" dirty="0"/>
              <a:t>Yes:</a:t>
            </a:r>
          </a:p>
          <a:p>
            <a:pPr>
              <a:buFont typeface="Wingdings" charset="2"/>
              <a:buNone/>
            </a:pPr>
            <a:r>
              <a:rPr lang="en-US" dirty="0"/>
              <a:t>	1) Creating a “secure channel” for communication  </a:t>
            </a:r>
            <a:endParaRPr lang="en-US" dirty="0" smtClean="0"/>
          </a:p>
          <a:p>
            <a:pPr>
              <a:buFont typeface="Wingdings" charset="2"/>
              <a:buNone/>
            </a:pPr>
            <a:endParaRPr lang="en-US" dirty="0" smtClean="0"/>
          </a:p>
          <a:p>
            <a:pPr>
              <a:buFont typeface="Wingdings" charset="2"/>
              <a:buNone/>
            </a:pPr>
            <a:r>
              <a:rPr lang="en-US" dirty="0" smtClean="0"/>
              <a:t>Some:</a:t>
            </a:r>
          </a:p>
          <a:p>
            <a:pPr>
              <a:buFont typeface="Wingdings" charset="2"/>
              <a:buNone/>
            </a:pPr>
            <a:r>
              <a:rPr lang="en-US" dirty="0"/>
              <a:t>	2) Protecting</a:t>
            </a:r>
            <a:r>
              <a:rPr lang="en-US" dirty="0" smtClean="0"/>
              <a:t> resources </a:t>
            </a:r>
            <a:r>
              <a:rPr lang="en-US" dirty="0"/>
              <a:t>and limiting connectivity </a:t>
            </a:r>
            <a:endParaRPr lang="en-US" dirty="0" smtClean="0"/>
          </a:p>
          <a:p>
            <a:pPr>
              <a:buFont typeface="Wingdings" charset="2"/>
              <a:buNone/>
            </a:pPr>
            <a:endParaRPr lang="en-US" dirty="0" smtClean="0"/>
          </a:p>
          <a:p>
            <a:pPr>
              <a:buFont typeface="Wingdings" charset="2"/>
              <a:buNone/>
            </a:pPr>
            <a:r>
              <a:rPr lang="en-US" dirty="0" smtClean="0"/>
              <a:t>No</a:t>
            </a:r>
            <a:r>
              <a:rPr lang="en-US" dirty="0"/>
              <a:t>:</a:t>
            </a:r>
          </a:p>
          <a:p>
            <a:pPr>
              <a:buFont typeface="Wingdings" charset="2"/>
              <a:buNone/>
            </a:pPr>
            <a:r>
              <a:rPr lang="en-US" dirty="0"/>
              <a:t>	1) Preventing software vulnerabilities &amp; malware, or “social engineering”.  </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3" name="Shape 263"/>
          <p:cNvSpPr>
            <a:spLocks noGrp="1"/>
          </p:cNvSpPr>
          <p:nvPr>
            <p:ph type="title"/>
          </p:nvPr>
        </p:nvSpPr>
        <p:spPr>
          <a:prstGeom prst="rect">
            <a:avLst/>
          </a:prstGeom>
        </p:spPr>
        <p:txBody>
          <a:bodyPr/>
          <a:lstStyle/>
          <a:p>
            <a:pPr lvl="0">
              <a:defRPr sz="1800" b="0">
                <a:solidFill>
                  <a:srgbClr val="000000"/>
                </a:solidFill>
                <a:uFillTx/>
              </a:defRPr>
            </a:pPr>
            <a:r>
              <a:rPr sz="3900">
                <a:solidFill>
                  <a:srgbClr val="FF2600"/>
                </a:solidFill>
                <a:uFill>
                  <a:solidFill>
                    <a:srgbClr val="FF2600"/>
                  </a:solidFill>
                </a:uFill>
              </a:rPr>
              <a:t>Uses of HMAC</a:t>
            </a:r>
          </a:p>
        </p:txBody>
      </p:sp>
      <p:sp>
        <p:nvSpPr>
          <p:cNvPr id="264" name="Shape 264"/>
          <p:cNvSpPr>
            <a:spLocks noGrp="1"/>
          </p:cNvSpPr>
          <p:nvPr>
            <p:ph type="body" idx="1"/>
          </p:nvPr>
        </p:nvSpPr>
        <p:spPr>
          <a:prstGeom prst="rect">
            <a:avLst/>
          </a:prstGeom>
        </p:spPr>
        <p:txBody>
          <a:bodyPr/>
          <a:lstStyle/>
          <a:p>
            <a:pPr lvl="0">
              <a:defRPr sz="1800">
                <a:uFillTx/>
              </a:defRPr>
            </a:pPr>
            <a:r>
              <a:rPr sz="2700">
                <a:uFill>
                  <a:solidFill/>
                </a:uFill>
              </a:rPr>
              <a:t>Drawback to previous:  Had to have a pre-shared key.</a:t>
            </a:r>
          </a:p>
          <a:p>
            <a:pPr lvl="1">
              <a:defRPr sz="1800">
                <a:uFillTx/>
              </a:defRPr>
            </a:pPr>
            <a:r>
              <a:rPr>
                <a:uFill>
                  <a:solidFill/>
                </a:uFill>
              </a:rPr>
              <a:t>HMAC is used all over the place;  hugely useful!  (Don’t implement it yourself, lots of libraries).</a:t>
            </a:r>
          </a:p>
          <a:p>
            <a:pPr lvl="0">
              <a:defRPr sz="1800">
                <a:uFillTx/>
              </a:defRPr>
            </a:pPr>
            <a:r>
              <a:rPr sz="2700">
                <a:uFill>
                  <a:solidFill/>
                </a:uFill>
              </a:rPr>
              <a:t>A common use:</a:t>
            </a:r>
          </a:p>
          <a:p>
            <a:pPr lvl="1">
              <a:defRPr sz="1800">
                <a:uFillTx/>
              </a:defRPr>
            </a:pPr>
            <a:r>
              <a:rPr>
                <a:uFill>
                  <a:solidFill/>
                </a:uFill>
              </a:rPr>
              <a:t>I create a message</a:t>
            </a:r>
          </a:p>
          <a:p>
            <a:pPr lvl="1">
              <a:defRPr sz="1800">
                <a:uFillTx/>
              </a:defRPr>
            </a:pPr>
            <a:r>
              <a:rPr>
                <a:uFill>
                  <a:solidFill/>
                </a:uFill>
              </a:rPr>
              <a:t>I give it to you</a:t>
            </a:r>
          </a:p>
          <a:p>
            <a:pPr lvl="1">
              <a:defRPr sz="1800">
                <a:uFillTx/>
              </a:defRPr>
            </a:pPr>
            <a:r>
              <a:rPr>
                <a:uFill>
                  <a:solidFill/>
                </a:uFill>
              </a:rPr>
              <a:t>You give it back to me later</a:t>
            </a:r>
          </a:p>
          <a:p>
            <a:pPr lvl="1">
              <a:defRPr sz="1800">
                <a:uFillTx/>
              </a:defRPr>
            </a:pPr>
            <a:r>
              <a:rPr>
                <a:uFill>
                  <a:solidFill/>
                </a:uFill>
              </a:rPr>
              <a:t>I want to verify that it’s what I originally gave you</a:t>
            </a:r>
          </a:p>
          <a:p>
            <a:pPr lvl="0">
              <a:defRPr sz="1800">
                <a:uFillTx/>
              </a:defRPr>
            </a:pPr>
            <a:endParaRPr sz="2700">
              <a:uFill>
                <a:solidFill/>
              </a:uFill>
            </a:endParaRPr>
          </a:p>
          <a:p>
            <a:pPr lvl="0">
              <a:defRPr sz="1800">
                <a:uFillTx/>
              </a:defRPr>
            </a:pPr>
            <a:r>
              <a:rPr sz="2700">
                <a:uFill>
                  <a:solidFill/>
                </a:uFill>
              </a:rPr>
              <a:t>Why would I want to do this?</a:t>
            </a:r>
          </a:p>
        </p:txBody>
      </p:sp>
      <p:sp>
        <p:nvSpPr>
          <p:cNvPr id="265" name="Shape 26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uFillTx/>
              </a:defRPr>
            </a:pPr>
            <a:fld id="{86CB4B4D-7CA3-9044-876B-883B54F8677D}" type="slidenum">
              <a:rPr>
                <a:uFill>
                  <a:solidFill/>
                </a:uFill>
              </a:rPr>
              <a:t>60</a:t>
            </a:fld>
            <a:endParaRPr>
              <a:uFill>
                <a:solidFill/>
              </a:uFill>
            </a:endParaRPr>
          </a:p>
        </p:txBody>
      </p:sp>
    </p:spTree>
    <p:extLst>
      <p:ext uri="{BB962C8B-B14F-4D97-AF65-F5344CB8AC3E}">
        <p14:creationId xmlns:p14="http://schemas.microsoft.com/office/powerpoint/2010/main" val="137750035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7" name="Shape 267"/>
          <p:cNvSpPr>
            <a:spLocks noGrp="1"/>
          </p:cNvSpPr>
          <p:nvPr>
            <p:ph type="title"/>
          </p:nvPr>
        </p:nvSpPr>
        <p:spPr>
          <a:prstGeom prst="rect">
            <a:avLst/>
          </a:prstGeom>
        </p:spPr>
        <p:txBody>
          <a:bodyPr/>
          <a:lstStyle/>
          <a:p>
            <a:pPr lvl="0">
              <a:defRPr sz="1800" b="0">
                <a:solidFill>
                  <a:srgbClr val="000000"/>
                </a:solidFill>
                <a:uFillTx/>
              </a:defRPr>
            </a:pPr>
            <a:r>
              <a:rPr sz="3900">
                <a:solidFill>
                  <a:srgbClr val="FF2600"/>
                </a:solidFill>
                <a:uFill>
                  <a:solidFill>
                    <a:srgbClr val="FF2600"/>
                  </a:solidFill>
                </a:uFill>
              </a:rPr>
              <a:t>Web page authentication</a:t>
            </a:r>
          </a:p>
        </p:txBody>
      </p:sp>
      <p:sp>
        <p:nvSpPr>
          <p:cNvPr id="268" name="Shape 268"/>
          <p:cNvSpPr>
            <a:spLocks noGrp="1"/>
          </p:cNvSpPr>
          <p:nvPr>
            <p:ph type="body" idx="1"/>
          </p:nvPr>
        </p:nvSpPr>
        <p:spPr>
          <a:prstGeom prst="rect">
            <a:avLst/>
          </a:prstGeom>
        </p:spPr>
        <p:txBody>
          <a:bodyPr/>
          <a:lstStyle/>
          <a:p>
            <a:pPr lvl="0">
              <a:defRPr sz="1800">
                <a:uFillTx/>
              </a:defRPr>
            </a:pPr>
            <a:r>
              <a:rPr sz="2700">
                <a:uFill>
                  <a:solidFill/>
                </a:uFill>
              </a:rPr>
              <a:t>Low-security example:</a:t>
            </a:r>
          </a:p>
          <a:p>
            <a:pPr lvl="1">
              <a:defRPr sz="1800">
                <a:uFillTx/>
              </a:defRPr>
            </a:pPr>
            <a:r>
              <a:rPr>
                <a:uFill>
                  <a:solidFill/>
                </a:uFill>
              </a:rPr>
              <a:t>User logs into the NY Times website using username + password.</a:t>
            </a:r>
          </a:p>
          <a:p>
            <a:pPr lvl="2">
              <a:defRPr sz="1800">
                <a:uFillTx/>
              </a:defRPr>
            </a:pPr>
            <a:r>
              <a:rPr>
                <a:uFill>
                  <a:solidFill/>
                </a:uFill>
              </a:rPr>
              <a:t>That login is protected using SSL</a:t>
            </a:r>
          </a:p>
          <a:p>
            <a:pPr lvl="2">
              <a:defRPr sz="1800">
                <a:uFillTx/>
              </a:defRPr>
            </a:pPr>
            <a:r>
              <a:rPr>
                <a:uFill>
                  <a:solidFill/>
                </a:uFill>
              </a:rPr>
              <a:t>SSL is expensive!  10-100x more CPU to use SSL than unencrypted HTTP</a:t>
            </a:r>
          </a:p>
          <a:p>
            <a:pPr lvl="1">
              <a:defRPr sz="1800">
                <a:uFillTx/>
              </a:defRPr>
            </a:pPr>
            <a:r>
              <a:rPr>
                <a:uFill>
                  <a:solidFill/>
                </a:uFill>
              </a:rPr>
              <a:t>Want to let them return and browse articles without logging in and without SSL</a:t>
            </a:r>
          </a:p>
          <a:p>
            <a:pPr lvl="2">
              <a:defRPr sz="1800">
                <a:uFillTx/>
              </a:defRPr>
            </a:pPr>
            <a:r>
              <a:rPr>
                <a:uFill>
                  <a:solidFill/>
                </a:uFill>
              </a:rPr>
              <a:t>(But only browse articles - low security requirement)</a:t>
            </a:r>
          </a:p>
          <a:p>
            <a:pPr lvl="0">
              <a:defRPr sz="1800">
                <a:uFillTx/>
              </a:defRPr>
            </a:pPr>
            <a:r>
              <a:rPr sz="2700">
                <a:uFill>
                  <a:solidFill/>
                </a:uFill>
              </a:rPr>
              <a:t>How can we accomplish this?</a:t>
            </a:r>
          </a:p>
          <a:p>
            <a:pPr lvl="1">
              <a:defRPr sz="1800">
                <a:uFillTx/>
              </a:defRPr>
            </a:pPr>
            <a:r>
              <a:rPr>
                <a:uFill>
                  <a:solidFill/>
                </a:uFill>
              </a:rPr>
              <a:t>Cookies!</a:t>
            </a:r>
          </a:p>
        </p:txBody>
      </p:sp>
      <p:sp>
        <p:nvSpPr>
          <p:cNvPr id="269" name="Shape 269"/>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uFillTx/>
              </a:defRPr>
            </a:pPr>
            <a:fld id="{86CB4B4D-7CA3-9044-876B-883B54F8677D}" type="slidenum">
              <a:rPr>
                <a:uFill>
                  <a:solidFill/>
                </a:uFill>
              </a:rPr>
              <a:t>61</a:t>
            </a:fld>
            <a:endParaRPr>
              <a:uFill>
                <a:solidFill/>
              </a:uFill>
            </a:endParaRPr>
          </a:p>
        </p:txBody>
      </p:sp>
    </p:spTree>
    <p:extLst>
      <p:ext uri="{BB962C8B-B14F-4D97-AF65-F5344CB8AC3E}">
        <p14:creationId xmlns:p14="http://schemas.microsoft.com/office/powerpoint/2010/main" val="23178206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3800"/>
              <a:t>Secure Communication with an Untrusted Infrastructure</a:t>
            </a:r>
          </a:p>
        </p:txBody>
      </p:sp>
      <p:sp>
        <p:nvSpPr>
          <p:cNvPr id="15364"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5365"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5366"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5367"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5368" name="Picture 8"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15369" name="Text Box 9"/>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15372" name="Line 12"/>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3" name="Line 13"/>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4" name="Line 14"/>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5" name="Line 15"/>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6" name="Line 16"/>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7" name="Line 17"/>
          <p:cNvSpPr>
            <a:spLocks noChangeShapeType="1"/>
          </p:cNvSpPr>
          <p:nvPr/>
        </p:nvSpPr>
        <p:spPr bwMode="auto">
          <a:xfrm flipV="1">
            <a:off x="6629400" y="22098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5378" name="Picture 18" descr="Bob"/>
          <p:cNvPicPr>
            <a:picLocks noChangeAspect="1" noChangeArrowheads="1"/>
          </p:cNvPicPr>
          <p:nvPr/>
        </p:nvPicPr>
        <p:blipFill>
          <a:blip r:embed="rId4"/>
          <a:srcRect/>
          <a:stretch>
            <a:fillRect/>
          </a:stretch>
        </p:blipFill>
        <p:spPr bwMode="auto">
          <a:xfrm>
            <a:off x="7164388" y="1771650"/>
            <a:ext cx="812800" cy="830263"/>
          </a:xfrm>
          <a:prstGeom prst="rect">
            <a:avLst/>
          </a:prstGeom>
          <a:noFill/>
        </p:spPr>
      </p:pic>
      <p:sp>
        <p:nvSpPr>
          <p:cNvPr id="15379" name="Text Box 19"/>
          <p:cNvSpPr txBox="1">
            <a:spLocks noChangeArrowheads="1"/>
          </p:cNvSpPr>
          <p:nvPr/>
        </p:nvSpPr>
        <p:spPr bwMode="auto">
          <a:xfrm>
            <a:off x="7848600" y="14478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mtClean="0"/>
              <a:t>What do we need for a secure communication channel?  </a:t>
            </a:r>
            <a:endParaRPr lang="en-US"/>
          </a:p>
        </p:txBody>
      </p:sp>
      <p:sp>
        <p:nvSpPr>
          <p:cNvPr id="30723" name="Rectangle 3"/>
          <p:cNvSpPr>
            <a:spLocks noGrp="1" noChangeArrowheads="1"/>
          </p:cNvSpPr>
          <p:nvPr>
            <p:ph type="body" idx="1"/>
          </p:nvPr>
        </p:nvSpPr>
        <p:spPr/>
        <p:txBody>
          <a:bodyPr/>
          <a:lstStyle/>
          <a:p>
            <a:r>
              <a:rPr lang="en-US" smtClean="0"/>
              <a:t>Authentication (Who am I talking to?)</a:t>
            </a:r>
          </a:p>
          <a:p>
            <a:endParaRPr lang="en-US" smtClean="0"/>
          </a:p>
          <a:p>
            <a:r>
              <a:rPr lang="en-US" smtClean="0"/>
              <a:t>Confidentiality (Is my data hidden?)</a:t>
            </a:r>
          </a:p>
          <a:p>
            <a:endParaRPr lang="en-US" smtClean="0"/>
          </a:p>
          <a:p>
            <a:r>
              <a:rPr lang="en-US" smtClean="0"/>
              <a:t>Integrity (Has my data been modified?)</a:t>
            </a:r>
          </a:p>
          <a:p>
            <a:endParaRPr lang="en-US" smtClean="0"/>
          </a:p>
          <a:p>
            <a:r>
              <a:rPr lang="en-US" smtClean="0"/>
              <a:t>Availability (Can I reach the destination?)  </a:t>
            </a:r>
            <a:endParaRPr lang="en-US"/>
          </a:p>
        </p:txBody>
      </p:sp>
      <p:sp>
        <p:nvSpPr>
          <p:cNvPr id="30724" name="Rectangle 4"/>
          <p:cNvSpPr>
            <a:spLocks noChangeArrowheads="1"/>
          </p:cNvSpPr>
          <p:nvPr/>
        </p:nvSpPr>
        <p:spPr bwMode="auto">
          <a:xfrm>
            <a:off x="228600" y="1447800"/>
            <a:ext cx="8001000" cy="2514600"/>
          </a:xfrm>
          <a:prstGeom prst="rect">
            <a:avLst/>
          </a:prstGeom>
          <a:noFill/>
          <a:ln w="41275">
            <a:solidFill>
              <a:srgbClr val="FF0000"/>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r>
              <a:rPr lang="en-US" sz="3200" dirty="0" smtClean="0"/>
              <a:t>Example:  Eavesdropping - Message Interception (Attack on Confidentiality)</a:t>
            </a:r>
            <a:endParaRPr lang="en-US" sz="3200" dirty="0"/>
          </a:p>
        </p:txBody>
      </p:sp>
      <p:sp>
        <p:nvSpPr>
          <p:cNvPr id="16387" name="Cloud"/>
          <p:cNvSpPr>
            <a:spLocks noChangeAspect="1" noEditPoints="1" noChangeArrowheads="1"/>
          </p:cNvSpPr>
          <p:nvPr/>
        </p:nvSpPr>
        <p:spPr bwMode="auto">
          <a:xfrm>
            <a:off x="1752600" y="41671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6388" name="Cloud"/>
          <p:cNvSpPr>
            <a:spLocks noChangeAspect="1" noEditPoints="1" noChangeArrowheads="1"/>
          </p:cNvSpPr>
          <p:nvPr/>
        </p:nvSpPr>
        <p:spPr bwMode="auto">
          <a:xfrm>
            <a:off x="4572000" y="21859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6389" name="Cloud"/>
          <p:cNvSpPr>
            <a:spLocks noChangeAspect="1" noEditPoints="1" noChangeArrowheads="1"/>
          </p:cNvSpPr>
          <p:nvPr/>
        </p:nvSpPr>
        <p:spPr bwMode="auto">
          <a:xfrm>
            <a:off x="3962400" y="36337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6390" name="Cloud"/>
          <p:cNvSpPr>
            <a:spLocks noChangeAspect="1" noEditPoints="1" noChangeArrowheads="1"/>
          </p:cNvSpPr>
          <p:nvPr/>
        </p:nvSpPr>
        <p:spPr bwMode="auto">
          <a:xfrm>
            <a:off x="2286000" y="25669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6391" name="Picture 7" descr="Alice"/>
          <p:cNvPicPr>
            <a:picLocks noChangeAspect="1" noChangeArrowheads="1"/>
          </p:cNvPicPr>
          <p:nvPr/>
        </p:nvPicPr>
        <p:blipFill>
          <a:blip r:embed="rId3"/>
          <a:srcRect/>
          <a:stretch>
            <a:fillRect/>
          </a:stretch>
        </p:blipFill>
        <p:spPr bwMode="auto">
          <a:xfrm>
            <a:off x="838200" y="4929187"/>
            <a:ext cx="698500" cy="862013"/>
          </a:xfrm>
          <a:prstGeom prst="rect">
            <a:avLst/>
          </a:prstGeom>
          <a:noFill/>
        </p:spPr>
      </p:pic>
      <p:sp>
        <p:nvSpPr>
          <p:cNvPr id="16392" name="Text Box 8"/>
          <p:cNvSpPr txBox="1">
            <a:spLocks noChangeArrowheads="1"/>
          </p:cNvSpPr>
          <p:nvPr/>
        </p:nvSpPr>
        <p:spPr bwMode="auto">
          <a:xfrm>
            <a:off x="188913" y="4641850"/>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6393" name="Picture 9" descr="Bob"/>
          <p:cNvPicPr>
            <a:picLocks noChangeAspect="1" noChangeArrowheads="1"/>
          </p:cNvPicPr>
          <p:nvPr/>
        </p:nvPicPr>
        <p:blipFill>
          <a:blip r:embed="rId4"/>
          <a:srcRect/>
          <a:stretch>
            <a:fillRect/>
          </a:stretch>
        </p:blipFill>
        <p:spPr bwMode="auto">
          <a:xfrm>
            <a:off x="7164388" y="1976437"/>
            <a:ext cx="812800" cy="830263"/>
          </a:xfrm>
          <a:prstGeom prst="rect">
            <a:avLst/>
          </a:prstGeom>
          <a:noFill/>
        </p:spPr>
      </p:pic>
      <p:sp>
        <p:nvSpPr>
          <p:cNvPr id="16394" name="Text Box 10"/>
          <p:cNvSpPr txBox="1">
            <a:spLocks noChangeArrowheads="1"/>
          </p:cNvSpPr>
          <p:nvPr/>
        </p:nvSpPr>
        <p:spPr bwMode="auto">
          <a:xfrm>
            <a:off x="7848600" y="1652587"/>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16395" name="Line 11"/>
          <p:cNvSpPr>
            <a:spLocks noChangeShapeType="1"/>
          </p:cNvSpPr>
          <p:nvPr/>
        </p:nvSpPr>
        <p:spPr bwMode="auto">
          <a:xfrm flipV="1">
            <a:off x="1676400" y="5233987"/>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6" name="Line 12"/>
          <p:cNvSpPr>
            <a:spLocks noChangeShapeType="1"/>
          </p:cNvSpPr>
          <p:nvPr/>
        </p:nvSpPr>
        <p:spPr bwMode="auto">
          <a:xfrm>
            <a:off x="3048000" y="3862387"/>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7" name="Line 13"/>
          <p:cNvSpPr>
            <a:spLocks noChangeShapeType="1"/>
          </p:cNvSpPr>
          <p:nvPr/>
        </p:nvSpPr>
        <p:spPr bwMode="auto">
          <a:xfrm flipV="1">
            <a:off x="3810000" y="4395787"/>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8" name="Line 14"/>
          <p:cNvSpPr>
            <a:spLocks noChangeShapeType="1"/>
          </p:cNvSpPr>
          <p:nvPr/>
        </p:nvSpPr>
        <p:spPr bwMode="auto">
          <a:xfrm flipV="1">
            <a:off x="4343400" y="3024187"/>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9" name="Line 15"/>
          <p:cNvSpPr>
            <a:spLocks noChangeShapeType="1"/>
          </p:cNvSpPr>
          <p:nvPr/>
        </p:nvSpPr>
        <p:spPr bwMode="auto">
          <a:xfrm>
            <a:off x="5105400" y="3481387"/>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400" name="Line 16"/>
          <p:cNvSpPr>
            <a:spLocks noChangeShapeType="1"/>
          </p:cNvSpPr>
          <p:nvPr/>
        </p:nvSpPr>
        <p:spPr bwMode="auto">
          <a:xfrm flipV="1">
            <a:off x="6629400" y="2414587"/>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6401" name="Picture 17"/>
          <p:cNvPicPr>
            <a:picLocks noChangeArrowheads="1"/>
          </p:cNvPicPr>
          <p:nvPr/>
        </p:nvPicPr>
        <p:blipFill>
          <a:blip r:embed="rId5"/>
          <a:srcRect/>
          <a:stretch>
            <a:fillRect/>
          </a:stretch>
        </p:blipFill>
        <p:spPr bwMode="auto">
          <a:xfrm>
            <a:off x="3124200" y="3481387"/>
            <a:ext cx="534988" cy="355600"/>
          </a:xfrm>
          <a:prstGeom prst="rect">
            <a:avLst/>
          </a:prstGeom>
          <a:noFill/>
          <a:ln w="9525">
            <a:noFill/>
            <a:miter lim="800000"/>
            <a:headEnd/>
            <a:tailEnd/>
          </a:ln>
          <a:effectLst/>
        </p:spPr>
      </p:pic>
      <p:pic>
        <p:nvPicPr>
          <p:cNvPr id="16402" name="Picture 18"/>
          <p:cNvPicPr>
            <a:picLocks noChangeArrowheads="1"/>
          </p:cNvPicPr>
          <p:nvPr/>
        </p:nvPicPr>
        <p:blipFill>
          <a:blip r:embed="rId5"/>
          <a:srcRect/>
          <a:stretch>
            <a:fillRect/>
          </a:stretch>
        </p:blipFill>
        <p:spPr bwMode="auto">
          <a:xfrm>
            <a:off x="3962400" y="4319587"/>
            <a:ext cx="534988" cy="355600"/>
          </a:xfrm>
          <a:prstGeom prst="rect">
            <a:avLst/>
          </a:prstGeom>
          <a:noFill/>
          <a:ln w="9525">
            <a:noFill/>
            <a:miter lim="800000"/>
            <a:headEnd/>
            <a:tailEnd/>
          </a:ln>
          <a:effectLst/>
        </p:spPr>
      </p:pic>
      <p:pic>
        <p:nvPicPr>
          <p:cNvPr id="16403" name="Picture 19"/>
          <p:cNvPicPr>
            <a:picLocks noChangeArrowheads="1"/>
          </p:cNvPicPr>
          <p:nvPr/>
        </p:nvPicPr>
        <p:blipFill>
          <a:blip r:embed="rId5"/>
          <a:srcRect/>
          <a:stretch>
            <a:fillRect/>
          </a:stretch>
        </p:blipFill>
        <p:spPr bwMode="auto">
          <a:xfrm>
            <a:off x="5715000" y="4014787"/>
            <a:ext cx="534988" cy="355600"/>
          </a:xfrm>
          <a:prstGeom prst="rect">
            <a:avLst/>
          </a:prstGeom>
          <a:noFill/>
          <a:ln w="9525">
            <a:noFill/>
            <a:miter lim="800000"/>
            <a:headEnd/>
            <a:tailEnd/>
          </a:ln>
          <a:effectLst/>
        </p:spPr>
      </p:pic>
      <p:pic>
        <p:nvPicPr>
          <p:cNvPr id="16404" name="Picture 20"/>
          <p:cNvPicPr>
            <a:picLocks noChangeArrowheads="1"/>
          </p:cNvPicPr>
          <p:nvPr/>
        </p:nvPicPr>
        <p:blipFill>
          <a:blip r:embed="rId5"/>
          <a:srcRect/>
          <a:stretch>
            <a:fillRect/>
          </a:stretch>
        </p:blipFill>
        <p:spPr bwMode="auto">
          <a:xfrm>
            <a:off x="5257800" y="4471987"/>
            <a:ext cx="534988" cy="355600"/>
          </a:xfrm>
          <a:prstGeom prst="rect">
            <a:avLst/>
          </a:prstGeom>
          <a:noFill/>
          <a:ln w="9525">
            <a:noFill/>
            <a:miter lim="800000"/>
            <a:headEnd/>
            <a:tailEnd/>
          </a:ln>
          <a:effectLst/>
        </p:spPr>
      </p:pic>
      <p:pic>
        <p:nvPicPr>
          <p:cNvPr id="16405" name="Picture 21"/>
          <p:cNvPicPr>
            <a:picLocks noChangeArrowheads="1"/>
          </p:cNvPicPr>
          <p:nvPr/>
        </p:nvPicPr>
        <p:blipFill>
          <a:blip r:embed="rId5"/>
          <a:srcRect/>
          <a:stretch>
            <a:fillRect/>
          </a:stretch>
        </p:blipFill>
        <p:spPr bwMode="auto">
          <a:xfrm>
            <a:off x="5029200" y="3633787"/>
            <a:ext cx="534988" cy="355600"/>
          </a:xfrm>
          <a:prstGeom prst="rect">
            <a:avLst/>
          </a:prstGeom>
          <a:noFill/>
          <a:ln w="9525">
            <a:noFill/>
            <a:miter lim="800000"/>
            <a:headEnd/>
            <a:tailEnd/>
          </a:ln>
          <a:effectLst/>
        </p:spPr>
      </p:pic>
      <p:pic>
        <p:nvPicPr>
          <p:cNvPr id="16406" name="Picture 22"/>
          <p:cNvPicPr>
            <a:picLocks noChangeArrowheads="1"/>
          </p:cNvPicPr>
          <p:nvPr/>
        </p:nvPicPr>
        <p:blipFill>
          <a:blip r:embed="rId5"/>
          <a:srcRect/>
          <a:stretch>
            <a:fillRect/>
          </a:stretch>
        </p:blipFill>
        <p:spPr bwMode="auto">
          <a:xfrm>
            <a:off x="3886200" y="2947987"/>
            <a:ext cx="534988" cy="355600"/>
          </a:xfrm>
          <a:prstGeom prst="rect">
            <a:avLst/>
          </a:prstGeom>
          <a:noFill/>
          <a:ln w="9525">
            <a:noFill/>
            <a:miter lim="800000"/>
            <a:headEnd/>
            <a:tailEnd/>
          </a:ln>
          <a:effectLst/>
        </p:spPr>
      </p:pic>
      <p:pic>
        <p:nvPicPr>
          <p:cNvPr id="16407" name="Picture 23"/>
          <p:cNvPicPr>
            <a:picLocks noChangeArrowheads="1"/>
          </p:cNvPicPr>
          <p:nvPr/>
        </p:nvPicPr>
        <p:blipFill>
          <a:blip r:embed="rId5"/>
          <a:srcRect/>
          <a:stretch>
            <a:fillRect/>
          </a:stretch>
        </p:blipFill>
        <p:spPr bwMode="auto">
          <a:xfrm>
            <a:off x="4648200" y="2795587"/>
            <a:ext cx="534988" cy="355600"/>
          </a:xfrm>
          <a:prstGeom prst="rect">
            <a:avLst/>
          </a:prstGeom>
          <a:noFill/>
          <a:ln w="9525">
            <a:noFill/>
            <a:miter lim="800000"/>
            <a:headEnd/>
            <a:tailEnd/>
          </a:ln>
          <a:effectLst/>
        </p:spPr>
      </p:pic>
      <p:pic>
        <p:nvPicPr>
          <p:cNvPr id="16408" name="Picture 24"/>
          <p:cNvPicPr>
            <a:picLocks noChangeArrowheads="1"/>
          </p:cNvPicPr>
          <p:nvPr/>
        </p:nvPicPr>
        <p:blipFill>
          <a:blip r:embed="rId5"/>
          <a:srcRect/>
          <a:stretch>
            <a:fillRect/>
          </a:stretch>
        </p:blipFill>
        <p:spPr bwMode="auto">
          <a:xfrm>
            <a:off x="5715000" y="3100387"/>
            <a:ext cx="534988" cy="355600"/>
          </a:xfrm>
          <a:prstGeom prst="rect">
            <a:avLst/>
          </a:prstGeom>
          <a:noFill/>
          <a:ln w="9525">
            <a:noFill/>
            <a:miter lim="800000"/>
            <a:headEnd/>
            <a:tailEnd/>
          </a:ln>
          <a:effectLst/>
        </p:spPr>
      </p:pic>
      <p:pic>
        <p:nvPicPr>
          <p:cNvPr id="16409" name="Picture 25"/>
          <p:cNvPicPr>
            <a:picLocks noChangeArrowheads="1"/>
          </p:cNvPicPr>
          <p:nvPr/>
        </p:nvPicPr>
        <p:blipFill>
          <a:blip r:embed="rId5"/>
          <a:srcRect/>
          <a:stretch>
            <a:fillRect/>
          </a:stretch>
        </p:blipFill>
        <p:spPr bwMode="auto">
          <a:xfrm>
            <a:off x="6324600" y="2490787"/>
            <a:ext cx="534988" cy="355600"/>
          </a:xfrm>
          <a:prstGeom prst="rect">
            <a:avLst/>
          </a:prstGeom>
          <a:noFill/>
          <a:ln w="9525">
            <a:noFill/>
            <a:miter lim="800000"/>
            <a:headEnd/>
            <a:tailEnd/>
          </a:ln>
          <a:effectLst/>
        </p:spPr>
      </p:pic>
      <p:pic>
        <p:nvPicPr>
          <p:cNvPr id="16410" name="Picture 26"/>
          <p:cNvPicPr>
            <a:picLocks noChangeArrowheads="1"/>
          </p:cNvPicPr>
          <p:nvPr/>
        </p:nvPicPr>
        <p:blipFill>
          <a:blip r:embed="rId5"/>
          <a:srcRect/>
          <a:stretch>
            <a:fillRect/>
          </a:stretch>
        </p:blipFill>
        <p:spPr bwMode="auto">
          <a:xfrm>
            <a:off x="3429000" y="2414587"/>
            <a:ext cx="534988" cy="355600"/>
          </a:xfrm>
          <a:prstGeom prst="rect">
            <a:avLst/>
          </a:prstGeom>
          <a:noFill/>
          <a:ln w="9525">
            <a:noFill/>
            <a:miter lim="800000"/>
            <a:headEnd/>
            <a:tailEnd/>
          </a:ln>
          <a:effectLst/>
        </p:spPr>
      </p:pic>
      <p:pic>
        <p:nvPicPr>
          <p:cNvPr id="16411" name="Picture 27"/>
          <p:cNvPicPr>
            <a:picLocks noChangeArrowheads="1"/>
          </p:cNvPicPr>
          <p:nvPr/>
        </p:nvPicPr>
        <p:blipFill>
          <a:blip r:embed="rId5"/>
          <a:srcRect/>
          <a:stretch>
            <a:fillRect/>
          </a:stretch>
        </p:blipFill>
        <p:spPr bwMode="auto">
          <a:xfrm>
            <a:off x="2743200" y="4014787"/>
            <a:ext cx="534988" cy="355600"/>
          </a:xfrm>
          <a:prstGeom prst="rect">
            <a:avLst/>
          </a:prstGeom>
          <a:noFill/>
          <a:ln w="9525">
            <a:noFill/>
            <a:miter lim="800000"/>
            <a:headEnd/>
            <a:tailEnd/>
          </a:ln>
          <a:effectLst/>
        </p:spPr>
      </p:pic>
      <p:pic>
        <p:nvPicPr>
          <p:cNvPr id="16412" name="Picture 28"/>
          <p:cNvPicPr>
            <a:picLocks noChangeArrowheads="1"/>
          </p:cNvPicPr>
          <p:nvPr/>
        </p:nvPicPr>
        <p:blipFill>
          <a:blip r:embed="rId5"/>
          <a:srcRect/>
          <a:stretch>
            <a:fillRect/>
          </a:stretch>
        </p:blipFill>
        <p:spPr bwMode="auto">
          <a:xfrm>
            <a:off x="2286000" y="3328987"/>
            <a:ext cx="534988" cy="355600"/>
          </a:xfrm>
          <a:prstGeom prst="rect">
            <a:avLst/>
          </a:prstGeom>
          <a:noFill/>
          <a:ln w="9525">
            <a:noFill/>
            <a:miter lim="800000"/>
            <a:headEnd/>
            <a:tailEnd/>
          </a:ln>
          <a:effectLst/>
        </p:spPr>
      </p:pic>
      <p:pic>
        <p:nvPicPr>
          <p:cNvPr id="16413" name="Picture 29"/>
          <p:cNvPicPr>
            <a:picLocks noChangeArrowheads="1"/>
          </p:cNvPicPr>
          <p:nvPr/>
        </p:nvPicPr>
        <p:blipFill>
          <a:blip r:embed="rId5"/>
          <a:srcRect/>
          <a:stretch>
            <a:fillRect/>
          </a:stretch>
        </p:blipFill>
        <p:spPr bwMode="auto">
          <a:xfrm>
            <a:off x="2438400" y="2566987"/>
            <a:ext cx="534988" cy="355600"/>
          </a:xfrm>
          <a:prstGeom prst="rect">
            <a:avLst/>
          </a:prstGeom>
          <a:noFill/>
          <a:ln w="9525">
            <a:noFill/>
            <a:miter lim="800000"/>
            <a:headEnd/>
            <a:tailEnd/>
          </a:ln>
          <a:effectLst/>
        </p:spPr>
      </p:pic>
      <p:pic>
        <p:nvPicPr>
          <p:cNvPr id="16414" name="Picture 30"/>
          <p:cNvPicPr>
            <a:picLocks noChangeArrowheads="1"/>
          </p:cNvPicPr>
          <p:nvPr/>
        </p:nvPicPr>
        <p:blipFill>
          <a:blip r:embed="rId5"/>
          <a:srcRect/>
          <a:stretch>
            <a:fillRect/>
          </a:stretch>
        </p:blipFill>
        <p:spPr bwMode="auto">
          <a:xfrm>
            <a:off x="3352800" y="4395787"/>
            <a:ext cx="534988" cy="355600"/>
          </a:xfrm>
          <a:prstGeom prst="rect">
            <a:avLst/>
          </a:prstGeom>
          <a:noFill/>
          <a:ln w="9525">
            <a:noFill/>
            <a:miter lim="800000"/>
            <a:headEnd/>
            <a:tailEnd/>
          </a:ln>
          <a:effectLst/>
        </p:spPr>
      </p:pic>
      <p:pic>
        <p:nvPicPr>
          <p:cNvPr id="16415" name="Picture 31"/>
          <p:cNvPicPr>
            <a:picLocks noChangeArrowheads="1"/>
          </p:cNvPicPr>
          <p:nvPr/>
        </p:nvPicPr>
        <p:blipFill>
          <a:blip r:embed="rId5"/>
          <a:srcRect/>
          <a:stretch>
            <a:fillRect/>
          </a:stretch>
        </p:blipFill>
        <p:spPr bwMode="auto">
          <a:xfrm>
            <a:off x="1828800" y="5005387"/>
            <a:ext cx="534988" cy="355600"/>
          </a:xfrm>
          <a:prstGeom prst="rect">
            <a:avLst/>
          </a:prstGeom>
          <a:noFill/>
          <a:ln w="9525">
            <a:noFill/>
            <a:miter lim="800000"/>
            <a:headEnd/>
            <a:tailEnd/>
          </a:ln>
          <a:effectLst/>
        </p:spPr>
      </p:pic>
      <p:pic>
        <p:nvPicPr>
          <p:cNvPr id="16416" name="Picture 32"/>
          <p:cNvPicPr>
            <a:picLocks noChangeArrowheads="1"/>
          </p:cNvPicPr>
          <p:nvPr/>
        </p:nvPicPr>
        <p:blipFill>
          <a:blip r:embed="rId5"/>
          <a:srcRect/>
          <a:stretch>
            <a:fillRect/>
          </a:stretch>
        </p:blipFill>
        <p:spPr bwMode="auto">
          <a:xfrm>
            <a:off x="2667000" y="5233987"/>
            <a:ext cx="534988" cy="355600"/>
          </a:xfrm>
          <a:prstGeom prst="rect">
            <a:avLst/>
          </a:prstGeom>
          <a:noFill/>
          <a:ln w="9525">
            <a:noFill/>
            <a:miter lim="800000"/>
            <a:headEnd/>
            <a:tailEnd/>
          </a:ln>
          <a:effectLst/>
        </p:spPr>
      </p:pic>
      <p:pic>
        <p:nvPicPr>
          <p:cNvPr id="16417" name="Picture 33" descr="Eve"/>
          <p:cNvPicPr>
            <a:picLocks noChangeAspect="1" noChangeArrowheads="1"/>
          </p:cNvPicPr>
          <p:nvPr/>
        </p:nvPicPr>
        <p:blipFill>
          <a:blip r:embed="rId6"/>
          <a:srcRect/>
          <a:stretch>
            <a:fillRect/>
          </a:stretch>
        </p:blipFill>
        <p:spPr bwMode="auto">
          <a:xfrm>
            <a:off x="4495800" y="1423987"/>
            <a:ext cx="1082675" cy="1295400"/>
          </a:xfrm>
          <a:prstGeom prst="rect">
            <a:avLst/>
          </a:prstGeom>
          <a:noFill/>
          <a:ln w="9525">
            <a:noFill/>
            <a:miter lim="800000"/>
            <a:headEnd/>
            <a:tailEnd/>
          </a:ln>
        </p:spPr>
      </p:pic>
      <p:sp>
        <p:nvSpPr>
          <p:cNvPr id="16418" name="Text Box 34"/>
          <p:cNvSpPr txBox="1">
            <a:spLocks noChangeArrowheads="1"/>
          </p:cNvSpPr>
          <p:nvPr/>
        </p:nvSpPr>
        <p:spPr bwMode="auto">
          <a:xfrm>
            <a:off x="5715000" y="1423987"/>
            <a:ext cx="1168400"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12275</TotalTime>
  <Words>4069</Words>
  <Application>Microsoft Macintosh PowerPoint</Application>
  <PresentationFormat>On-screen Show (4:3)</PresentationFormat>
  <Paragraphs>667</Paragraphs>
  <Slides>61</Slides>
  <Notes>44</Notes>
  <HiddenSlides>5</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Carnival</vt:lpstr>
      <vt:lpstr>Bitmap Image</vt:lpstr>
      <vt:lpstr>15-440 Distributed Systems Spring 2014</vt:lpstr>
      <vt:lpstr>Today's Lecture</vt:lpstr>
      <vt:lpstr>What is “Internet Security” ? </vt:lpstr>
      <vt:lpstr>Internet Design Decisions: (ie: how did we get here? )</vt:lpstr>
      <vt:lpstr>Internet Design Decisions: (ie: how did we get here? )</vt:lpstr>
      <vt:lpstr>Our “Narrow” Focus</vt:lpstr>
      <vt:lpstr>Secure Communication with an Untrusted Infrastructure</vt:lpstr>
      <vt:lpstr>What do we need for a secure communication channel?  </vt:lpstr>
      <vt:lpstr>Example:  Eavesdropping - Message Interception (Attack on Confidentiality)</vt:lpstr>
      <vt:lpstr>Example:  Eavesdropping - Message Interception (Attack on Confidentiality)</vt:lpstr>
      <vt:lpstr>Eavesdropping Attack: Example</vt:lpstr>
      <vt:lpstr>Authenticity Attack - Fabrication</vt:lpstr>
      <vt:lpstr>Authenticity Attack - Fabrication</vt:lpstr>
      <vt:lpstr>Integrity Attack - Tampering</vt:lpstr>
      <vt:lpstr>Attack on Availability</vt:lpstr>
      <vt:lpstr>Example:  Web access</vt:lpstr>
      <vt:lpstr>Today's Lecture</vt:lpstr>
      <vt:lpstr>Cryptography As a Tool</vt:lpstr>
      <vt:lpstr>Well...</vt:lpstr>
      <vt:lpstr>Secret Key Cryptography</vt:lpstr>
      <vt:lpstr>Symmetric Key: Confidentiality</vt:lpstr>
      <vt:lpstr>Symmetric Key: Confidentiality</vt:lpstr>
      <vt:lpstr>Symmetric Key: Confidentiality</vt:lpstr>
      <vt:lpstr>Symmetric Key: Confidentiality</vt:lpstr>
      <vt:lpstr>Symmetric Key: Integrity</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Asymmetric/Public Key Crypto:</vt:lpstr>
      <vt:lpstr>Asymmetric Key Crypto:</vt:lpstr>
      <vt:lpstr>Asymmetric Key: Confidentiality</vt:lpstr>
      <vt:lpstr>Asymmetric Key: Sign &amp; Verify</vt:lpstr>
      <vt:lpstr>Asymmetric Key: Integrity &amp; Authentication</vt:lpstr>
      <vt:lpstr>Asymmetric Key Review:</vt:lpstr>
      <vt:lpstr>The Great Divide</vt:lpstr>
      <vt:lpstr>Today's Lecture</vt:lpstr>
      <vt:lpstr>One last “little detail”…</vt:lpstr>
      <vt:lpstr>Symmetric Key Distribution</vt:lpstr>
      <vt:lpstr>Key Distribution Center (KDC)</vt:lpstr>
      <vt:lpstr>Key Distribution Center (KDC)</vt:lpstr>
      <vt:lpstr>How Useful is a KDC?</vt:lpstr>
      <vt:lpstr>The Dreaded PKI</vt:lpstr>
      <vt:lpstr>Certification Authorities</vt:lpstr>
      <vt:lpstr>Certification Authorities</vt:lpstr>
      <vt:lpstr>Certificate Contents</vt:lpstr>
      <vt:lpstr>Transport Layer Security (TLS) aka Secure Socket Layer (SSL)</vt:lpstr>
      <vt:lpstr>Setup Channel with TLS “Handshake” </vt:lpstr>
      <vt:lpstr>How TLS Handles Data</vt:lpstr>
      <vt:lpstr>Analysis</vt:lpstr>
      <vt:lpstr>Important Lessons</vt:lpstr>
      <vt:lpstr>Forward secrecy</vt:lpstr>
      <vt:lpstr>Diffie-Hellman Key Exchange</vt:lpstr>
      <vt:lpstr>Authentication?</vt:lpstr>
      <vt:lpstr>Big picture, usability, etc.</vt:lpstr>
      <vt:lpstr>Signatures</vt:lpstr>
      <vt:lpstr>Uses of HMAC</vt:lpstr>
      <vt:lpstr>Web page authentication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Srinivasan Seshan</cp:lastModifiedBy>
  <cp:revision>126</cp:revision>
  <cp:lastPrinted>2009-02-17T02:51:15Z</cp:lastPrinted>
  <dcterms:created xsi:type="dcterms:W3CDTF">2009-02-23T02:24:27Z</dcterms:created>
  <dcterms:modified xsi:type="dcterms:W3CDTF">2014-04-17T14:34:10Z</dcterms:modified>
</cp:coreProperties>
</file>