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19" r:id="rId2"/>
    <p:sldId id="321" r:id="rId3"/>
    <p:sldId id="322" r:id="rId4"/>
    <p:sldId id="323" r:id="rId5"/>
    <p:sldId id="325" r:id="rId6"/>
    <p:sldId id="318" r:id="rId7"/>
    <p:sldId id="326" r:id="rId8"/>
    <p:sldId id="312" r:id="rId9"/>
    <p:sldId id="313" r:id="rId10"/>
    <p:sldId id="314" r:id="rId11"/>
    <p:sldId id="315" r:id="rId12"/>
    <p:sldId id="327" r:id="rId13"/>
    <p:sldId id="1315" r:id="rId14"/>
    <p:sldId id="1316" r:id="rId15"/>
    <p:sldId id="1317" r:id="rId16"/>
    <p:sldId id="1318" r:id="rId17"/>
    <p:sldId id="1319" r:id="rId18"/>
    <p:sldId id="1320" r:id="rId19"/>
    <p:sldId id="1322" r:id="rId20"/>
    <p:sldId id="1323" r:id="rId21"/>
    <p:sldId id="1325" r:id="rId22"/>
    <p:sldId id="1343" r:id="rId23"/>
    <p:sldId id="1334" r:id="rId24"/>
    <p:sldId id="262" r:id="rId25"/>
    <p:sldId id="1344" r:id="rId26"/>
    <p:sldId id="1310" r:id="rId27"/>
    <p:sldId id="1328" r:id="rId28"/>
    <p:sldId id="1327" r:id="rId29"/>
    <p:sldId id="1329" r:id="rId30"/>
    <p:sldId id="1308" r:id="rId31"/>
    <p:sldId id="1330" r:id="rId32"/>
    <p:sldId id="1309" r:id="rId33"/>
    <p:sldId id="1332" r:id="rId34"/>
    <p:sldId id="1331" r:id="rId35"/>
    <p:sldId id="1345" r:id="rId36"/>
    <p:sldId id="1346" r:id="rId37"/>
    <p:sldId id="1312" r:id="rId38"/>
    <p:sldId id="1347" r:id="rId39"/>
    <p:sldId id="133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2"/>
    <a:srgbClr val="EAF1F7"/>
    <a:srgbClr val="E6F6F7"/>
    <a:srgbClr val="854FA1"/>
    <a:srgbClr val="FFFFFF"/>
    <a:srgbClr val="9357B0"/>
    <a:srgbClr val="BB89C9"/>
    <a:srgbClr val="767171"/>
    <a:srgbClr val="CACBCE"/>
    <a:srgbClr val="C4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6321"/>
  </p:normalViewPr>
  <p:slideViewPr>
    <p:cSldViewPr snapToGrid="0">
      <p:cViewPr varScale="1">
        <p:scale>
          <a:sx n="99" d="100"/>
          <a:sy n="99" d="100"/>
        </p:scale>
        <p:origin x="176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4E087-77F9-4F4B-AE0A-DAD4C0041EB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14C5B-C977-1B45-844C-97BDB377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6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4C5B-C977-1B45-844C-97BDB377E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9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4C5B-C977-1B45-844C-97BDB377E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10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4C5B-C977-1B45-844C-97BDB377E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2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4C5B-C977-1B45-844C-97BDB377E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31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4C5B-C977-1B45-844C-97BDB377E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80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4C5B-C977-1B45-844C-97BDB377E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4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4C5B-C977-1B45-844C-97BDB377E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89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4C5B-C977-1B45-844C-97BDB377E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29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F0AA5-14F3-48D9-B363-1ABED9EF17F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000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F0AA5-14F3-48D9-B363-1ABED9EF17F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59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4C5B-C977-1B45-844C-97BDB377E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0053-21B8-75D1-2F9E-D03780FD5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12708-FEC7-2994-1A21-CA030E09D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EE437-7AC5-5F44-6651-E305AD73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B9C0D-922D-E8F4-6D5C-1793E1232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42C2-16AA-C760-16DF-ED6CF926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8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1613-8687-C2F0-B6A8-E07C03892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A8E3FA-F06D-7F8B-B568-12250E8E7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C2F83-6A51-EF1D-913C-058500EF5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98D6E-73BC-A8B2-C1FB-A0C7BEC54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8F316-DA00-E703-DDBD-E3A0EFCE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346BF4-FC7E-6395-9E5B-2426A6CC7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13640-C769-04AC-0879-AF9366254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2395C-3973-F006-2255-A4A8ABF1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A82ED-198E-182F-7D2B-B5B91E8D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090FC-2556-7917-C557-2B0BF31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D529-E99C-57C9-2072-5D38697C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3A778-A3A6-6CD3-B77F-29B45C360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23500-D486-995B-DD09-AD95331B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A340-4E80-48F2-9C5B-39F0B76B2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A56C0-E23F-5C6E-FA41-87E73788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9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510D-18F8-19E0-6D4B-FB17ED27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340EF-216D-4E97-BA66-3192541AC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95DFC-E425-B99D-E92E-A092995D3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61441-6B80-725D-515A-61D73387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C995A-642A-002E-0937-B400FA89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5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47FD0-1649-2B66-E69C-77ECD3BF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8F711-955A-8968-C79D-441FDD545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B86CE-54A8-BD3B-C9BA-14CE23FA8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112F-0A11-4B4A-5EDE-75A60ADCD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B80DB-5F78-03CA-357A-D2CCFA58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80ED3-2974-04F2-3C9B-8624EE70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4CCFD-2D28-6016-6DF7-342025E5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224C5-B915-099D-FA63-D497180E9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EE598-70D2-622B-39A5-4EF5B3F1E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156E9-192E-F466-80DC-5E3E973FE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C098A-4E82-A052-C3BB-2302FC3D5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EFDC6-AEC4-983A-F4DE-6EDE98694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779ED7-AF07-FE73-4116-2C56C011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E8F1CE-1904-78DD-2C3D-FE3C6D8C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8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ACE7-446C-3C1D-353D-A17DAC271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17374-4E89-9D40-122B-D27B8DEB0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BEA8B1-4714-DADB-D3CD-7AADAF46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D4A62-F84D-32E6-92F0-CA39F60D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6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34F42-2D0F-5BB4-1947-7E95FA09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F58B6E-5C54-73B1-4593-8874401A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FD20A-FC8C-92D8-53B0-EC4D9E4B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5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8C3C-BFEE-FD61-1DC4-DCF796CEE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9EEA5-23ED-AB8F-2BF5-6D56F197A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DD40A-50DA-9F1B-5217-D8836D080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60AC3-4156-5DD5-47D0-4CA68860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82B7B-F42D-CFA8-4B5A-043075C3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9B135-F049-9254-EAE7-9BD128E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CA20-16A6-8F31-A5FB-89936457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2A204E-70CE-421C-B279-ABD86CEDAF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4BF5C-4FCF-938F-E4D4-0B8B10F5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B9914-FDBD-D629-417D-15B5C79DD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83E85-E2D0-FF08-AEAE-7FFB79885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607BB-A259-DA73-E625-916AEC0B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6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C3FAD-7DE0-82A9-BA3D-3CC7D4888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F09A7-407A-8A23-E673-A836701F9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D071C-C997-A700-6946-B7AE634F0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15B25-AFCD-5F44-A8FF-E1BC9BD580E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8BC95-6FD3-9585-8493-8D299DC84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2E778-1418-33D4-26BB-2D4031F96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57C2D-4777-7746-93C4-A1CF608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6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18.emf"/><Relationship Id="rId3" Type="http://schemas.openxmlformats.org/officeDocument/2006/relationships/image" Target="../media/image12.png"/><Relationship Id="rId7" Type="http://schemas.openxmlformats.org/officeDocument/2006/relationships/image" Target="../media/image28.jpe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5.jpg"/><Relationship Id="rId5" Type="http://schemas.openxmlformats.org/officeDocument/2006/relationships/image" Target="../media/image14.svg"/><Relationship Id="rId10" Type="http://schemas.openxmlformats.org/officeDocument/2006/relationships/image" Target="../media/image31.jpg"/><Relationship Id="rId4" Type="http://schemas.openxmlformats.org/officeDocument/2006/relationships/image" Target="../media/image13.png"/><Relationship Id="rId9" Type="http://schemas.openxmlformats.org/officeDocument/2006/relationships/image" Target="../media/image30.jp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18.emf"/><Relationship Id="rId3" Type="http://schemas.openxmlformats.org/officeDocument/2006/relationships/image" Target="../media/image12.png"/><Relationship Id="rId7" Type="http://schemas.openxmlformats.org/officeDocument/2006/relationships/image" Target="../media/image28.jpe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5.jpg"/><Relationship Id="rId5" Type="http://schemas.openxmlformats.org/officeDocument/2006/relationships/image" Target="../media/image14.svg"/><Relationship Id="rId10" Type="http://schemas.openxmlformats.org/officeDocument/2006/relationships/image" Target="../media/image31.jpg"/><Relationship Id="rId4" Type="http://schemas.openxmlformats.org/officeDocument/2006/relationships/image" Target="../media/image13.png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12" Type="http://schemas.openxmlformats.org/officeDocument/2006/relationships/image" Target="../media/image2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4.svg"/><Relationship Id="rId5" Type="http://schemas.openxmlformats.org/officeDocument/2006/relationships/image" Target="../media/image35.pn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12" Type="http://schemas.openxmlformats.org/officeDocument/2006/relationships/image" Target="../media/image2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14.svg"/><Relationship Id="rId5" Type="http://schemas.openxmlformats.org/officeDocument/2006/relationships/image" Target="../media/image35.pn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hyperlink" Target="https://www.artchive.com/" TargetMode="External"/><Relationship Id="rId3" Type="http://schemas.openxmlformats.org/officeDocument/2006/relationships/image" Target="../media/image14.sv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hyperlink" Target="https://www.artchive.com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hyperlink" Target="https://www.artchive.com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3.png"/><Relationship Id="rId7" Type="http://schemas.openxmlformats.org/officeDocument/2006/relationships/image" Target="../media/image5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28.jpeg"/><Relationship Id="rId4" Type="http://schemas.openxmlformats.org/officeDocument/2006/relationships/image" Target="../media/image14.svg"/><Relationship Id="rId9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yperallergic.com/806026/digital-artists-are-pushing-back-against-a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8.jpeg"/><Relationship Id="rId7" Type="http://schemas.openxmlformats.org/officeDocument/2006/relationships/image" Target="../media/image2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emf"/><Relationship Id="rId3" Type="http://schemas.openxmlformats.org/officeDocument/2006/relationships/image" Target="../media/image28.jpeg"/><Relationship Id="rId7" Type="http://schemas.openxmlformats.org/officeDocument/2006/relationships/image" Target="../media/image27.png"/><Relationship Id="rId12" Type="http://schemas.openxmlformats.org/officeDocument/2006/relationships/image" Target="../media/image64.sv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emf"/><Relationship Id="rId4" Type="http://schemas.openxmlformats.org/officeDocument/2006/relationships/image" Target="../media/image51.jpeg"/><Relationship Id="rId9" Type="http://schemas.openxmlformats.org/officeDocument/2006/relationships/image" Target="../media/image6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70.png"/><Relationship Id="rId3" Type="http://schemas.openxmlformats.org/officeDocument/2006/relationships/image" Target="../media/image18.emf"/><Relationship Id="rId7" Type="http://schemas.openxmlformats.org/officeDocument/2006/relationships/image" Target="../media/image69.jpe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64.svg"/><Relationship Id="rId5" Type="http://schemas.openxmlformats.org/officeDocument/2006/relationships/image" Target="../media/image67.jpeg"/><Relationship Id="rId10" Type="http://schemas.openxmlformats.org/officeDocument/2006/relationships/image" Target="../media/image63.png"/><Relationship Id="rId4" Type="http://schemas.openxmlformats.org/officeDocument/2006/relationships/image" Target="../media/image66.jpeg"/><Relationship Id="rId9" Type="http://schemas.openxmlformats.org/officeDocument/2006/relationships/image" Target="../media/image62.emf"/><Relationship Id="rId14" Type="http://schemas.openxmlformats.org/officeDocument/2006/relationships/image" Target="../media/image7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70.emf"/><Relationship Id="rId3" Type="http://schemas.openxmlformats.org/officeDocument/2006/relationships/image" Target="../media/image18.emf"/><Relationship Id="rId7" Type="http://schemas.openxmlformats.org/officeDocument/2006/relationships/image" Target="../media/image69.jpe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64.svg"/><Relationship Id="rId5" Type="http://schemas.openxmlformats.org/officeDocument/2006/relationships/image" Target="../media/image67.jpeg"/><Relationship Id="rId15" Type="http://schemas.openxmlformats.org/officeDocument/2006/relationships/image" Target="../media/image73.png"/><Relationship Id="rId10" Type="http://schemas.openxmlformats.org/officeDocument/2006/relationships/image" Target="../media/image63.png"/><Relationship Id="rId4" Type="http://schemas.openxmlformats.org/officeDocument/2006/relationships/image" Target="../media/image66.jpeg"/><Relationship Id="rId9" Type="http://schemas.openxmlformats.org/officeDocument/2006/relationships/image" Target="../media/image62.emf"/><Relationship Id="rId14" Type="http://schemas.openxmlformats.org/officeDocument/2006/relationships/image" Target="../media/image7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yperallergic.com/806026/digital-artists-are-pushing-back-against-ai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11" Type="http://schemas.openxmlformats.org/officeDocument/2006/relationships/image" Target="../media/image83.jpg"/><Relationship Id="rId5" Type="http://schemas.openxmlformats.org/officeDocument/2006/relationships/image" Target="../media/image77.jpg"/><Relationship Id="rId10" Type="http://schemas.openxmlformats.org/officeDocument/2006/relationships/image" Target="../media/image82.jpg"/><Relationship Id="rId4" Type="http://schemas.openxmlformats.org/officeDocument/2006/relationships/image" Target="../media/image76.jpg"/><Relationship Id="rId9" Type="http://schemas.openxmlformats.org/officeDocument/2006/relationships/image" Target="../media/image8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10" Type="http://schemas.openxmlformats.org/officeDocument/2006/relationships/image" Target="../media/image92.jpg"/><Relationship Id="rId4" Type="http://schemas.openxmlformats.org/officeDocument/2006/relationships/image" Target="../media/image86.jpg"/><Relationship Id="rId9" Type="http://schemas.openxmlformats.org/officeDocument/2006/relationships/image" Target="../media/image9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" Type="http://schemas.openxmlformats.org/officeDocument/2006/relationships/image" Target="../media/image93.jpe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29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5" Type="http://schemas.openxmlformats.org/officeDocument/2006/relationships/image" Target="../media/image95.jpe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28" Type="http://schemas.openxmlformats.org/officeDocument/2006/relationships/image" Target="../media/image118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jpe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Relationship Id="rId27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26" Type="http://schemas.openxmlformats.org/officeDocument/2006/relationships/image" Target="../media/image143.png"/><Relationship Id="rId3" Type="http://schemas.openxmlformats.org/officeDocument/2006/relationships/image" Target="../media/image120.jpe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5" Type="http://schemas.openxmlformats.org/officeDocument/2006/relationships/image" Target="../media/image1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29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openxmlformats.org/officeDocument/2006/relationships/image" Target="../media/image122.jpeg"/><Relationship Id="rId15" Type="http://schemas.openxmlformats.org/officeDocument/2006/relationships/image" Target="../media/image132.png"/><Relationship Id="rId23" Type="http://schemas.openxmlformats.org/officeDocument/2006/relationships/image" Target="../media/image140.png"/><Relationship Id="rId28" Type="http://schemas.openxmlformats.org/officeDocument/2006/relationships/image" Target="../media/image145.pn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1.jpe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Relationship Id="rId27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12" Type="http://schemas.openxmlformats.org/officeDocument/2006/relationships/image" Target="../media/image19.png"/><Relationship Id="rId17" Type="http://schemas.openxmlformats.org/officeDocument/2006/relationships/image" Target="../media/image15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49.png"/><Relationship Id="rId5" Type="http://schemas.openxmlformats.org/officeDocument/2006/relationships/image" Target="../media/image148.png"/><Relationship Id="rId15" Type="http://schemas.openxmlformats.org/officeDocument/2006/relationships/image" Target="../media/image152.png"/><Relationship Id="rId10" Type="http://schemas.openxmlformats.org/officeDocument/2006/relationships/image" Target="../media/image24.png"/><Relationship Id="rId19" Type="http://schemas.openxmlformats.org/officeDocument/2006/relationships/image" Target="../media/image156.png"/><Relationship Id="rId4" Type="http://schemas.openxmlformats.org/officeDocument/2006/relationships/image" Target="../media/image147.jpeg"/><Relationship Id="rId9" Type="http://schemas.openxmlformats.org/officeDocument/2006/relationships/image" Target="../media/image23.png"/><Relationship Id="rId14" Type="http://schemas.openxmlformats.org/officeDocument/2006/relationships/image" Target="../media/image1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0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emf"/><Relationship Id="rId3" Type="http://schemas.openxmlformats.org/officeDocument/2006/relationships/image" Target="../media/image162.png"/><Relationship Id="rId7" Type="http://schemas.openxmlformats.org/officeDocument/2006/relationships/image" Target="../media/image166.em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peterwang512.github.io/GenDataAttributio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yperallergic.com/806026/digital-artists-are-pushing-back-against-a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hyperallergic.com/806026/digital-artists-are-pushing-back-against-a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emf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emf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0B8D338-492D-9A2D-520E-505314A531E5}"/>
              </a:ext>
            </a:extLst>
          </p:cNvPr>
          <p:cNvGrpSpPr/>
          <p:nvPr/>
        </p:nvGrpSpPr>
        <p:grpSpPr>
          <a:xfrm>
            <a:off x="3947251" y="3275166"/>
            <a:ext cx="1998469" cy="2850595"/>
            <a:chOff x="3823580" y="3429000"/>
            <a:chExt cx="1998469" cy="28505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15E4D1-086E-8B0C-4D80-B7932BA47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109" b="3109"/>
            <a:stretch/>
          </p:blipFill>
          <p:spPr>
            <a:xfrm>
              <a:off x="3866783" y="3429000"/>
              <a:ext cx="1912064" cy="2166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8126747B-CD7F-24E2-A027-1B1A30317FDE}"/>
                </a:ext>
              </a:extLst>
            </p:cNvPr>
            <p:cNvSpPr txBox="1">
              <a:spLocks/>
            </p:cNvSpPr>
            <p:nvPr/>
          </p:nvSpPr>
          <p:spPr>
            <a:xfrm>
              <a:off x="3823580" y="5651668"/>
              <a:ext cx="1998469" cy="6279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Alexei A. Efros</a:t>
              </a:r>
              <a:r>
                <a:rPr lang="en-US" sz="2000" baseline="30000" dirty="0"/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5BD09F-219F-4142-FE9E-F0B88DCC4996}"/>
              </a:ext>
            </a:extLst>
          </p:cNvPr>
          <p:cNvGrpSpPr/>
          <p:nvPr/>
        </p:nvGrpSpPr>
        <p:grpSpPr>
          <a:xfrm>
            <a:off x="6426938" y="3275166"/>
            <a:ext cx="1998469" cy="2661518"/>
            <a:chOff x="6687071" y="3429000"/>
            <a:chExt cx="1998469" cy="26615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6A945B-65CE-EF9E-3A4F-9467E88BE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37404" y="3429000"/>
              <a:ext cx="1685309" cy="2166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A4E019FC-4D81-32EE-D779-37F9F8405B02}"/>
                </a:ext>
              </a:extLst>
            </p:cNvPr>
            <p:cNvSpPr txBox="1">
              <a:spLocks/>
            </p:cNvSpPr>
            <p:nvPr/>
          </p:nvSpPr>
          <p:spPr>
            <a:xfrm>
              <a:off x="6687071" y="5651668"/>
              <a:ext cx="1998469" cy="4388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Jun-Yan Zhu</a:t>
              </a:r>
              <a:r>
                <a:rPr lang="en-US" sz="2000" baseline="30000" dirty="0"/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8A1960-4BBB-5779-77D4-E58414F42311}"/>
              </a:ext>
            </a:extLst>
          </p:cNvPr>
          <p:cNvGrpSpPr/>
          <p:nvPr/>
        </p:nvGrpSpPr>
        <p:grpSpPr>
          <a:xfrm>
            <a:off x="8906626" y="3275166"/>
            <a:ext cx="1998469" cy="2661518"/>
            <a:chOff x="9436978" y="3429000"/>
            <a:chExt cx="1998469" cy="2661518"/>
          </a:xfrm>
        </p:grpSpPr>
        <p:pic>
          <p:nvPicPr>
            <p:cNvPr id="4" name="Image">
              <a:extLst>
                <a:ext uri="{FF2B5EF4-FFF2-40B4-BE49-F238E27FC236}">
                  <a16:creationId xmlns:a16="http://schemas.microsoft.com/office/drawing/2014/main" id="{96240B35-AA36-36A4-205D-FD5EA7A30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176" r="15390" b="25891"/>
            <a:stretch/>
          </p:blipFill>
          <p:spPr>
            <a:xfrm>
              <a:off x="9587076" y="3429000"/>
              <a:ext cx="1698274" cy="2166826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</p:spPr>
        </p:pic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6868130B-ABF7-6D1E-B899-EBF2BF2D64F6}"/>
                </a:ext>
              </a:extLst>
            </p:cNvPr>
            <p:cNvSpPr txBox="1">
              <a:spLocks/>
            </p:cNvSpPr>
            <p:nvPr/>
          </p:nvSpPr>
          <p:spPr>
            <a:xfrm>
              <a:off x="9436978" y="5651668"/>
              <a:ext cx="1998469" cy="4388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Richard Zhang</a:t>
              </a:r>
              <a:r>
                <a:rPr lang="en-US" sz="2000" baseline="30000" dirty="0"/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F02281-C797-0D08-E977-D4B54EBBF438}"/>
              </a:ext>
            </a:extLst>
          </p:cNvPr>
          <p:cNvGrpSpPr/>
          <p:nvPr/>
        </p:nvGrpSpPr>
        <p:grpSpPr>
          <a:xfrm>
            <a:off x="1240898" y="3275166"/>
            <a:ext cx="2225135" cy="2966169"/>
            <a:chOff x="710546" y="3429000"/>
            <a:chExt cx="2225135" cy="296616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07F282F-04AE-8FA1-1853-CA759A539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3454" t="12662" r="45083" b="29109"/>
            <a:stretch/>
          </p:blipFill>
          <p:spPr bwMode="auto">
            <a:xfrm>
              <a:off x="906650" y="3429000"/>
              <a:ext cx="1832928" cy="2166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6322C339-D427-02F4-740F-AA1FC514CF80}"/>
                </a:ext>
              </a:extLst>
            </p:cNvPr>
            <p:cNvSpPr txBox="1">
              <a:spLocks/>
            </p:cNvSpPr>
            <p:nvPr/>
          </p:nvSpPr>
          <p:spPr>
            <a:xfrm>
              <a:off x="710546" y="5651668"/>
              <a:ext cx="2225135" cy="74350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Sheng-Yu Wang</a:t>
              </a:r>
              <a:r>
                <a:rPr lang="en-US" sz="2000" baseline="30000" dirty="0"/>
                <a:t>1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A297C8-1F19-C567-D795-386F079E8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81100" y="1539201"/>
            <a:ext cx="13354199" cy="1641571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Helvetica" pitchFamily="2" charset="0"/>
              </a:rPr>
              <a:t>Evaluating Data Attribution for Text-to-image Models</a:t>
            </a:r>
            <a:endParaRPr lang="en-US" sz="4000" dirty="0">
              <a:latin typeface="Helvetica" pitchFamily="2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C58ED0F-169B-2017-7806-C5D4D023ADFC}"/>
              </a:ext>
            </a:extLst>
          </p:cNvPr>
          <p:cNvSpPr txBox="1">
            <a:spLocks/>
          </p:cNvSpPr>
          <p:nvPr/>
        </p:nvSpPr>
        <p:spPr>
          <a:xfrm>
            <a:off x="4455202" y="6495813"/>
            <a:ext cx="3281593" cy="627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ICCV, 2023.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D83C7E-2114-C475-2BB0-78E27F6091D1}"/>
              </a:ext>
            </a:extLst>
          </p:cNvPr>
          <p:cNvGrpSpPr/>
          <p:nvPr/>
        </p:nvGrpSpPr>
        <p:grpSpPr>
          <a:xfrm>
            <a:off x="9132317" y="6156742"/>
            <a:ext cx="3036533" cy="678108"/>
            <a:chOff x="7806527" y="5923076"/>
            <a:chExt cx="4305425" cy="961472"/>
          </a:xfrm>
        </p:grpSpPr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C91464ED-E787-27AA-164B-7B49B373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6527" y="5923076"/>
              <a:ext cx="1514042" cy="961472"/>
            </a:xfrm>
            <a:prstGeom prst="rect">
              <a:avLst/>
            </a:prstGeom>
          </p:spPr>
        </p:pic>
        <p:pic>
          <p:nvPicPr>
            <p:cNvPr id="28" name="Picture 27" descr="A black and red logo&#10;&#10;Description automatically generated">
              <a:extLst>
                <a:ext uri="{FF2B5EF4-FFF2-40B4-BE49-F238E27FC236}">
                  <a16:creationId xmlns:a16="http://schemas.microsoft.com/office/drawing/2014/main" id="{B9BF690F-9159-9CE2-1823-4238F29F9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07465" y="5923076"/>
              <a:ext cx="687848" cy="954974"/>
            </a:xfrm>
            <a:prstGeom prst="rect">
              <a:avLst/>
            </a:prstGeom>
          </p:spPr>
        </p:pic>
        <p:pic>
          <p:nvPicPr>
            <p:cNvPr id="29" name="Picture 28" descr="A bear with circuit board&#10;&#10;Description automatically generated">
              <a:extLst>
                <a:ext uri="{FF2B5EF4-FFF2-40B4-BE49-F238E27FC236}">
                  <a16:creationId xmlns:a16="http://schemas.microsoft.com/office/drawing/2014/main" id="{B05531DF-74A4-4B23-72B6-688EB24CC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03810" y="5923076"/>
              <a:ext cx="1808142" cy="9614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CB71123-1EC7-4D5F-33A6-2E00D1206F5D}"/>
              </a:ext>
            </a:extLst>
          </p:cNvPr>
          <p:cNvSpPr txBox="1"/>
          <p:nvPr/>
        </p:nvSpPr>
        <p:spPr>
          <a:xfrm>
            <a:off x="2334387" y="5867886"/>
            <a:ext cx="7523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27"/>
              </a:spcBef>
            </a:pPr>
            <a:r>
              <a:rPr lang="en-US" sz="1600" dirty="0">
                <a:latin typeface="Helvetica Light" panose="020B0403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Carnegie Mellon University</a:t>
            </a:r>
            <a:r>
              <a:rPr lang="en-US" sz="1600" baseline="30000" dirty="0">
                <a:latin typeface="Helvetica Light" panose="020B0403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1 </a:t>
            </a:r>
            <a:r>
              <a:rPr lang="en-US" altLang="zh-TW" sz="1600" dirty="0">
                <a:latin typeface="Helvetica Light" panose="020B0403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   UC Berkeley</a:t>
            </a:r>
            <a:r>
              <a:rPr lang="en-US" sz="1600" baseline="30000" dirty="0">
                <a:latin typeface="Helvetica Light" panose="020B0403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2</a:t>
            </a:r>
            <a:r>
              <a:rPr lang="en-US" altLang="zh-TW" sz="1600" dirty="0">
                <a:latin typeface="Helvetica Light" panose="020B0403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     Adobe Research</a:t>
            </a:r>
            <a:r>
              <a:rPr lang="en-US" sz="1600" baseline="30000" dirty="0">
                <a:latin typeface="Helvetica Light" panose="020B0403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3</a:t>
            </a:r>
            <a:endParaRPr lang="en-US" sz="1600" dirty="0">
              <a:latin typeface="Helvetica Light" panose="020B0403020202020204" pitchFamily="34" charset="0"/>
              <a:ea typeface="Helvetica Neue"/>
              <a:cs typeface="Helvetica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71577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6DF360-2061-1A1C-90F5-FD38A5D57A4F}"/>
              </a:ext>
            </a:extLst>
          </p:cNvPr>
          <p:cNvGrpSpPr/>
          <p:nvPr/>
        </p:nvGrpSpPr>
        <p:grpSpPr>
          <a:xfrm>
            <a:off x="3559792" y="-161039"/>
            <a:ext cx="2529860" cy="2506182"/>
            <a:chOff x="2614581" y="3059160"/>
            <a:chExt cx="1322526" cy="1310148"/>
          </a:xfrm>
        </p:grpSpPr>
        <p:pic>
          <p:nvPicPr>
            <p:cNvPr id="4" name="Picture 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66C5D0A-899A-B3D2-E81D-DC113C674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767" y="3059160"/>
              <a:ext cx="1310148" cy="13101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ADD2E7-3177-E03E-A944-9056E9303604}"/>
                </a:ext>
              </a:extLst>
            </p:cNvPr>
            <p:cNvSpPr txBox="1"/>
            <p:nvPr/>
          </p:nvSpPr>
          <p:spPr>
            <a:xfrm>
              <a:off x="2614581" y="4095627"/>
              <a:ext cx="1322526" cy="24134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Custom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Diffusion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64D0C9-18C8-5BE4-100A-F1CD92DAFB29}"/>
              </a:ext>
            </a:extLst>
          </p:cNvPr>
          <p:cNvGrpSpPr/>
          <p:nvPr/>
        </p:nvGrpSpPr>
        <p:grpSpPr>
          <a:xfrm>
            <a:off x="10012643" y="183383"/>
            <a:ext cx="2254143" cy="2098768"/>
            <a:chOff x="968622" y="1690688"/>
            <a:chExt cx="1690522" cy="1573996"/>
          </a:xfrm>
        </p:grpSpPr>
        <p:pic>
          <p:nvPicPr>
            <p:cNvPr id="37" name="Graphic 36" descr="Database with solid fill">
              <a:extLst>
                <a:ext uri="{FF2B5EF4-FFF2-40B4-BE49-F238E27FC236}">
                  <a16:creationId xmlns:a16="http://schemas.microsoft.com/office/drawing/2014/main" id="{2B1F0BB0-ECDE-BFBE-3E45-E99817D2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D1C100-35B3-F312-AB1D-3FC5E0FE9570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7BFC751-0265-5CEC-2FCB-ADA114FCA963}"/>
              </a:ext>
            </a:extLst>
          </p:cNvPr>
          <p:cNvGrpSpPr/>
          <p:nvPr/>
        </p:nvGrpSpPr>
        <p:grpSpPr>
          <a:xfrm>
            <a:off x="75313" y="3167214"/>
            <a:ext cx="2818400" cy="3024278"/>
            <a:chOff x="8342810" y="2524483"/>
            <a:chExt cx="2818400" cy="3024278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C6D7B144-3E9E-8E3C-D333-B8F250B44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454943" y="2524483"/>
              <a:ext cx="2594133" cy="2594133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DA3F25-04C0-44CA-7663-6DF07E72A89F}"/>
                </a:ext>
              </a:extLst>
            </p:cNvPr>
            <p:cNvSpPr txBox="1"/>
            <p:nvPr/>
          </p:nvSpPr>
          <p:spPr>
            <a:xfrm>
              <a:off x="8342810" y="5087096"/>
              <a:ext cx="28184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Synthesized Image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DCCF57-843D-0CF7-E377-22C0F56A7B74}"/>
              </a:ext>
            </a:extLst>
          </p:cNvPr>
          <p:cNvCxnSpPr>
            <a:cxnSpLocks/>
          </p:cNvCxnSpPr>
          <p:nvPr/>
        </p:nvCxnSpPr>
        <p:spPr>
          <a:xfrm flipH="1">
            <a:off x="5670362" y="1093900"/>
            <a:ext cx="1592286" cy="0"/>
          </a:xfrm>
          <a:prstGeom prst="straightConnector1">
            <a:avLst/>
          </a:prstGeom>
          <a:ln w="114300"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34E589C-EB10-162F-C917-C315A769C720}"/>
              </a:ext>
            </a:extLst>
          </p:cNvPr>
          <p:cNvGrpSpPr/>
          <p:nvPr/>
        </p:nvGrpSpPr>
        <p:grpSpPr>
          <a:xfrm>
            <a:off x="7192348" y="294607"/>
            <a:ext cx="2441695" cy="1987545"/>
            <a:chOff x="7216" y="724651"/>
            <a:chExt cx="1685742" cy="13721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D3E9BF-DDE6-8724-4964-4BFA714B0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8" r="13934"/>
            <a:stretch/>
          </p:blipFill>
          <p:spPr>
            <a:xfrm>
              <a:off x="332815" y="724651"/>
              <a:ext cx="1099311" cy="1101109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26853D-F4D2-FDB8-C0D6-C138CEB81F5E}"/>
                </a:ext>
              </a:extLst>
            </p:cNvPr>
            <p:cNvSpPr txBox="1"/>
            <p:nvPr/>
          </p:nvSpPr>
          <p:spPr>
            <a:xfrm>
              <a:off x="7216" y="1778117"/>
              <a:ext cx="1685742" cy="3187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Exemplar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Image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Plus 9">
            <a:extLst>
              <a:ext uri="{FF2B5EF4-FFF2-40B4-BE49-F238E27FC236}">
                <a16:creationId xmlns:a16="http://schemas.microsoft.com/office/drawing/2014/main" id="{9E006945-B03B-0194-7331-E03042F05983}"/>
              </a:ext>
            </a:extLst>
          </p:cNvPr>
          <p:cNvSpPr/>
          <p:nvPr/>
        </p:nvSpPr>
        <p:spPr>
          <a:xfrm>
            <a:off x="9551836" y="684767"/>
            <a:ext cx="718647" cy="718647"/>
          </a:xfrm>
          <a:prstGeom prst="mathPlus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869081-4616-961A-8B44-7B11B28D6305}"/>
              </a:ext>
            </a:extLst>
          </p:cNvPr>
          <p:cNvGrpSpPr/>
          <p:nvPr/>
        </p:nvGrpSpPr>
        <p:grpSpPr>
          <a:xfrm>
            <a:off x="2958683" y="3533209"/>
            <a:ext cx="2818401" cy="1959298"/>
            <a:chOff x="2772697" y="3109120"/>
            <a:chExt cx="2326595" cy="1633176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F7455B58-56C8-4271-F0EC-8F56BE45217C}"/>
                </a:ext>
              </a:extLst>
            </p:cNvPr>
            <p:cNvSpPr/>
            <p:nvPr/>
          </p:nvSpPr>
          <p:spPr>
            <a:xfrm>
              <a:off x="2772697" y="3109120"/>
              <a:ext cx="2326595" cy="1633176"/>
            </a:xfrm>
            <a:prstGeom prst="rightArrow">
              <a:avLst>
                <a:gd name="adj1" fmla="val 55365"/>
                <a:gd name="adj2" fmla="val 5160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89838F-C896-433B-7080-9C4258CA835E}"/>
                </a:ext>
              </a:extLst>
            </p:cNvPr>
            <p:cNvSpPr txBox="1"/>
            <p:nvPr/>
          </p:nvSpPr>
          <p:spPr>
            <a:xfrm>
              <a:off x="2811427" y="3579368"/>
              <a:ext cx="2003714" cy="692679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Train</a:t>
              </a:r>
              <a:r>
                <a:rPr lang="zh-TW" altLang="en-US" sz="2400" b="1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 </a:t>
              </a:r>
              <a:endParaRPr lang="en-US" altLang="zh-TW" sz="2400" b="1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400" b="1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Distance</a:t>
              </a:r>
              <a:r>
                <a:rPr lang="zh-TW" altLang="en-US" sz="2400" b="1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b="1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Metric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F2199-902D-36BD-11E8-CCB0F9429981}"/>
              </a:ext>
            </a:extLst>
          </p:cNvPr>
          <p:cNvSpPr/>
          <p:nvPr/>
        </p:nvSpPr>
        <p:spPr>
          <a:xfrm>
            <a:off x="5799096" y="2274531"/>
            <a:ext cx="6350375" cy="44836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C30BC28A-D98B-A9D3-07D2-6561082F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8177677" y="2689449"/>
            <a:ext cx="1595815" cy="159581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AD95698-5532-2A6F-1769-E493A38D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10043541" y="2694263"/>
            <a:ext cx="1595815" cy="159581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E5B7FB0E-2646-EF06-E356-A2B7C89A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966934" y="4735615"/>
            <a:ext cx="1595815" cy="159581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E9B9CD-0FDC-C724-CF39-2265057C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4687" y="4731903"/>
            <a:ext cx="1595816" cy="159581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434127B7-C565-CD4A-5C00-92753E06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50810" y="4735614"/>
            <a:ext cx="1595816" cy="159581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0B2F0D-3B90-A398-F5EF-C435B906C1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044" y="5529811"/>
            <a:ext cx="848055" cy="1570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543CC8-BD01-70FB-4DDD-95BD6A9D40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13934"/>
          <a:stretch/>
        </p:blipFill>
        <p:spPr>
          <a:xfrm>
            <a:off x="6311814" y="2689449"/>
            <a:ext cx="1595814" cy="1598424"/>
          </a:xfrm>
          <a:prstGeom prst="rect">
            <a:avLst/>
          </a:prstGeom>
          <a:ln w="12700"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F5B09C-20B8-E41B-5559-7C0EACD81147}"/>
              </a:ext>
            </a:extLst>
          </p:cNvPr>
          <p:cNvGrpSpPr/>
          <p:nvPr/>
        </p:nvGrpSpPr>
        <p:grpSpPr>
          <a:xfrm>
            <a:off x="75313" y="3167214"/>
            <a:ext cx="2818400" cy="3024278"/>
            <a:chOff x="8342810" y="2524483"/>
            <a:chExt cx="2818400" cy="3024278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1371437D-35E3-224A-3A51-D9E2DB538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/>
          </p:blipFill>
          <p:spPr bwMode="auto">
            <a:xfrm>
              <a:off x="8454943" y="2524483"/>
              <a:ext cx="2594133" cy="2594133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035D6F-B8AE-ABDB-3690-60380C4635FC}"/>
                </a:ext>
              </a:extLst>
            </p:cNvPr>
            <p:cNvSpPr txBox="1"/>
            <p:nvPr/>
          </p:nvSpPr>
          <p:spPr>
            <a:xfrm>
              <a:off x="8342810" y="5087096"/>
              <a:ext cx="28184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Synthesized Image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C3E7EAB-CDB5-2D1B-34C5-AA1EFC7221F8}"/>
              </a:ext>
            </a:extLst>
          </p:cNvPr>
          <p:cNvSpPr txBox="1"/>
          <p:nvPr/>
        </p:nvSpPr>
        <p:spPr>
          <a:xfrm>
            <a:off x="5752196" y="231290"/>
            <a:ext cx="1741181" cy="83099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Customize</a:t>
            </a:r>
          </a:p>
          <a:p>
            <a:pPr algn="ctr"/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Model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45A3FB-48C1-9EB0-8A27-F1E742CD7932}"/>
              </a:ext>
            </a:extLst>
          </p:cNvPr>
          <p:cNvSpPr txBox="1"/>
          <p:nvPr/>
        </p:nvSpPr>
        <p:spPr>
          <a:xfrm>
            <a:off x="-64606" y="412860"/>
            <a:ext cx="4163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“A sea of lights</a:t>
            </a:r>
            <a:r>
              <a:rPr lang="zh-TW" altLang="en-US" sz="2400" dirty="0">
                <a:latin typeface="Bradley Hand" pitchFamily="2" charset="77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illuminates</a:t>
            </a:r>
            <a:r>
              <a:rPr lang="zh-TW" altLang="en-US" sz="2400" dirty="0">
                <a:latin typeface="Bradley Hand" pitchFamily="2" charset="77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the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building at night”</a:t>
            </a:r>
            <a:endParaRPr lang="zh-TW" altLang="en-US" sz="2400" dirty="0">
              <a:latin typeface="Bradley Hand" pitchFamily="2" charset="77"/>
              <a:cs typeface="Brush Script MT" panose="03060802040406070304" pitchFamily="66" charset="-12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177B91-09D3-E134-73B8-2DA4D5C3F92B}"/>
              </a:ext>
            </a:extLst>
          </p:cNvPr>
          <p:cNvSpPr txBox="1"/>
          <p:nvPr/>
        </p:nvSpPr>
        <p:spPr>
          <a:xfrm>
            <a:off x="-64606" y="412860"/>
            <a:ext cx="4163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“A sea of lights</a:t>
            </a:r>
            <a:r>
              <a:rPr lang="zh-TW" altLang="en-US" sz="2400" dirty="0">
                <a:latin typeface="Bradley Hand" pitchFamily="2" charset="77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illuminates</a:t>
            </a:r>
            <a:r>
              <a:rPr lang="zh-TW" altLang="en-US" sz="2400" dirty="0">
                <a:latin typeface="Bradley Hand" pitchFamily="2" charset="77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the</a:t>
            </a:r>
            <a:r>
              <a:rPr lang="zh-TW" altLang="en-US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V</a:t>
            </a:r>
            <a:r>
              <a:rPr lang="zh-TW" altLang="en-US" sz="2400" b="1" dirty="0">
                <a:solidFill>
                  <a:schemeClr val="accent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*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building at night”</a:t>
            </a:r>
            <a:endParaRPr lang="zh-TW" altLang="en-US" sz="2400" dirty="0">
              <a:latin typeface="Bradley Hand" pitchFamily="2" charset="77"/>
              <a:cs typeface="Brush Script MT" panose="03060802040406070304" pitchFamily="66" charset="-122"/>
            </a:endParaRPr>
          </a:p>
        </p:txBody>
      </p: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69277FB4-47D2-D9B0-7745-78D7F22EBDD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84513" y="1096652"/>
            <a:ext cx="2315596" cy="2070561"/>
          </a:xfrm>
          <a:prstGeom prst="curvedConnector2">
            <a:avLst/>
          </a:prstGeom>
          <a:ln w="114300"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9639C0-F51E-A046-C77E-7F94DF5E6777}"/>
              </a:ext>
            </a:extLst>
          </p:cNvPr>
          <p:cNvGrpSpPr/>
          <p:nvPr/>
        </p:nvGrpSpPr>
        <p:grpSpPr>
          <a:xfrm>
            <a:off x="5799096" y="2051320"/>
            <a:ext cx="6350375" cy="230831"/>
            <a:chOff x="5853407" y="2240637"/>
            <a:chExt cx="6350375" cy="23083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D89C490-3B71-929C-DEB6-D041FF600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3407" y="2240637"/>
              <a:ext cx="1393252" cy="230831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884E20-6B5D-3B28-53D3-70C29BB8E1BE}"/>
                </a:ext>
              </a:extLst>
            </p:cNvPr>
            <p:cNvCxnSpPr>
              <a:cxnSpLocks/>
            </p:cNvCxnSpPr>
            <p:nvPr/>
          </p:nvCxnSpPr>
          <p:spPr>
            <a:xfrm>
              <a:off x="12061385" y="2351270"/>
              <a:ext cx="142397" cy="120198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737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6DF360-2061-1A1C-90F5-FD38A5D57A4F}"/>
              </a:ext>
            </a:extLst>
          </p:cNvPr>
          <p:cNvGrpSpPr/>
          <p:nvPr/>
        </p:nvGrpSpPr>
        <p:grpSpPr>
          <a:xfrm>
            <a:off x="3559792" y="-161039"/>
            <a:ext cx="2529860" cy="2506182"/>
            <a:chOff x="2614581" y="3059160"/>
            <a:chExt cx="1322526" cy="1310148"/>
          </a:xfrm>
        </p:grpSpPr>
        <p:pic>
          <p:nvPicPr>
            <p:cNvPr id="4" name="Picture 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66C5D0A-899A-B3D2-E81D-DC113C674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767" y="3059160"/>
              <a:ext cx="1310148" cy="13101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ADD2E7-3177-E03E-A944-9056E9303604}"/>
                </a:ext>
              </a:extLst>
            </p:cNvPr>
            <p:cNvSpPr txBox="1"/>
            <p:nvPr/>
          </p:nvSpPr>
          <p:spPr>
            <a:xfrm>
              <a:off x="2614581" y="4095627"/>
              <a:ext cx="1322526" cy="24134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Custom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Diffusion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64D0C9-18C8-5BE4-100A-F1CD92DAFB29}"/>
              </a:ext>
            </a:extLst>
          </p:cNvPr>
          <p:cNvGrpSpPr/>
          <p:nvPr/>
        </p:nvGrpSpPr>
        <p:grpSpPr>
          <a:xfrm>
            <a:off x="10012643" y="183383"/>
            <a:ext cx="2254143" cy="2098768"/>
            <a:chOff x="968622" y="1690688"/>
            <a:chExt cx="1690522" cy="1573996"/>
          </a:xfrm>
        </p:grpSpPr>
        <p:pic>
          <p:nvPicPr>
            <p:cNvPr id="37" name="Graphic 36" descr="Database with solid fill">
              <a:extLst>
                <a:ext uri="{FF2B5EF4-FFF2-40B4-BE49-F238E27FC236}">
                  <a16:creationId xmlns:a16="http://schemas.microsoft.com/office/drawing/2014/main" id="{2B1F0BB0-ECDE-BFBE-3E45-E99817D2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D1C100-35B3-F312-AB1D-3FC5E0FE9570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7BFC751-0265-5CEC-2FCB-ADA114FCA963}"/>
              </a:ext>
            </a:extLst>
          </p:cNvPr>
          <p:cNvGrpSpPr/>
          <p:nvPr/>
        </p:nvGrpSpPr>
        <p:grpSpPr>
          <a:xfrm>
            <a:off x="73152" y="3163824"/>
            <a:ext cx="2818400" cy="3024278"/>
            <a:chOff x="8342810" y="2524483"/>
            <a:chExt cx="2818400" cy="3024278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C6D7B144-3E9E-8E3C-D333-B8F250B44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454943" y="2524483"/>
              <a:ext cx="2594133" cy="2594133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DA3F25-04C0-44CA-7663-6DF07E72A89F}"/>
                </a:ext>
              </a:extLst>
            </p:cNvPr>
            <p:cNvSpPr txBox="1"/>
            <p:nvPr/>
          </p:nvSpPr>
          <p:spPr>
            <a:xfrm>
              <a:off x="8342810" y="5087096"/>
              <a:ext cx="28184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Synthesized Image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DCCF57-843D-0CF7-E377-22C0F56A7B74}"/>
              </a:ext>
            </a:extLst>
          </p:cNvPr>
          <p:cNvCxnSpPr>
            <a:cxnSpLocks/>
          </p:cNvCxnSpPr>
          <p:nvPr/>
        </p:nvCxnSpPr>
        <p:spPr>
          <a:xfrm flipH="1">
            <a:off x="5670362" y="1093900"/>
            <a:ext cx="1592286" cy="0"/>
          </a:xfrm>
          <a:prstGeom prst="straightConnector1">
            <a:avLst/>
          </a:prstGeom>
          <a:ln w="114300"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34E589C-EB10-162F-C917-C315A769C720}"/>
              </a:ext>
            </a:extLst>
          </p:cNvPr>
          <p:cNvGrpSpPr/>
          <p:nvPr/>
        </p:nvGrpSpPr>
        <p:grpSpPr>
          <a:xfrm>
            <a:off x="7192348" y="294607"/>
            <a:ext cx="2441695" cy="1987545"/>
            <a:chOff x="7216" y="724651"/>
            <a:chExt cx="1685742" cy="13721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D3E9BF-DDE6-8724-4964-4BFA714B0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8" r="13934"/>
            <a:stretch/>
          </p:blipFill>
          <p:spPr>
            <a:xfrm>
              <a:off x="332815" y="724651"/>
              <a:ext cx="1099311" cy="1101109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26853D-F4D2-FDB8-C0D6-C138CEB81F5E}"/>
                </a:ext>
              </a:extLst>
            </p:cNvPr>
            <p:cNvSpPr txBox="1"/>
            <p:nvPr/>
          </p:nvSpPr>
          <p:spPr>
            <a:xfrm>
              <a:off x="7216" y="1778117"/>
              <a:ext cx="1685742" cy="3187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Exemplar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Image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Plus 9">
            <a:extLst>
              <a:ext uri="{FF2B5EF4-FFF2-40B4-BE49-F238E27FC236}">
                <a16:creationId xmlns:a16="http://schemas.microsoft.com/office/drawing/2014/main" id="{9E006945-B03B-0194-7331-E03042F05983}"/>
              </a:ext>
            </a:extLst>
          </p:cNvPr>
          <p:cNvSpPr/>
          <p:nvPr/>
        </p:nvSpPr>
        <p:spPr>
          <a:xfrm>
            <a:off x="9551836" y="684767"/>
            <a:ext cx="718647" cy="718647"/>
          </a:xfrm>
          <a:prstGeom prst="mathPlus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F2199-902D-36BD-11E8-CCB0F9429981}"/>
              </a:ext>
            </a:extLst>
          </p:cNvPr>
          <p:cNvSpPr/>
          <p:nvPr/>
        </p:nvSpPr>
        <p:spPr>
          <a:xfrm>
            <a:off x="5799096" y="2274531"/>
            <a:ext cx="6350375" cy="44836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C30BC28A-D98B-A9D3-07D2-6561082F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8177677" y="2689449"/>
            <a:ext cx="1595815" cy="159581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AD95698-5532-2A6F-1769-E493A38D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10043541" y="2694263"/>
            <a:ext cx="1595815" cy="159581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E5B7FB0E-2646-EF06-E356-A2B7C89A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966934" y="4735615"/>
            <a:ext cx="1595815" cy="159581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E9B9CD-0FDC-C724-CF39-2265057C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4687" y="4731903"/>
            <a:ext cx="1595816" cy="159581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434127B7-C565-CD4A-5C00-92753E06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50810" y="4735614"/>
            <a:ext cx="1595816" cy="159581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0B2F0D-3B90-A398-F5EF-C435B906C1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044" y="5529811"/>
            <a:ext cx="848055" cy="1570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543CC8-BD01-70FB-4DDD-95BD6A9D40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13934"/>
          <a:stretch/>
        </p:blipFill>
        <p:spPr>
          <a:xfrm>
            <a:off x="6018532" y="2401285"/>
            <a:ext cx="1888695" cy="1891784"/>
          </a:xfrm>
          <a:prstGeom prst="rect">
            <a:avLst/>
          </a:prstGeom>
          <a:ln w="57150">
            <a:solidFill>
              <a:srgbClr val="BB89C9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3E7EAB-CDB5-2D1B-34C5-AA1EFC7221F8}"/>
              </a:ext>
            </a:extLst>
          </p:cNvPr>
          <p:cNvSpPr txBox="1"/>
          <p:nvPr/>
        </p:nvSpPr>
        <p:spPr>
          <a:xfrm>
            <a:off x="5752196" y="231290"/>
            <a:ext cx="1741181" cy="83099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Customize</a:t>
            </a:r>
          </a:p>
          <a:p>
            <a:pPr algn="ctr"/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Model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C9AFF7-ED26-C3F0-9550-A9D64718826E}"/>
              </a:ext>
            </a:extLst>
          </p:cNvPr>
          <p:cNvSpPr txBox="1"/>
          <p:nvPr/>
        </p:nvSpPr>
        <p:spPr>
          <a:xfrm>
            <a:off x="5846545" y="4293069"/>
            <a:ext cx="2250104" cy="461665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854FA1"/>
                </a:solidFill>
                <a:latin typeface="Helvetica" pitchFamily="2" charset="0"/>
                <a:cs typeface="Times New Roman" panose="02020603050405020304" pitchFamily="18" charset="0"/>
              </a:rPr>
              <a:t>Ground</a:t>
            </a:r>
            <a:r>
              <a:rPr lang="zh-TW" altLang="en-US" sz="2400" b="1" dirty="0">
                <a:solidFill>
                  <a:srgbClr val="854FA1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rgbClr val="854FA1"/>
                </a:solidFill>
                <a:latin typeface="Helvetica" pitchFamily="2" charset="0"/>
                <a:cs typeface="Times New Roman" panose="02020603050405020304" pitchFamily="18" charset="0"/>
              </a:rPr>
              <a:t>Truth!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0250E5-8AD4-8492-8CAF-51525B740FE8}"/>
              </a:ext>
            </a:extLst>
          </p:cNvPr>
          <p:cNvGrpSpPr/>
          <p:nvPr/>
        </p:nvGrpSpPr>
        <p:grpSpPr>
          <a:xfrm>
            <a:off x="2958683" y="3533209"/>
            <a:ext cx="2818401" cy="1959298"/>
            <a:chOff x="2772697" y="3109120"/>
            <a:chExt cx="2326595" cy="1633176"/>
          </a:xfrm>
        </p:grpSpPr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6841F15B-7CB0-BD39-2B67-B9FDB453CFAE}"/>
                </a:ext>
              </a:extLst>
            </p:cNvPr>
            <p:cNvSpPr/>
            <p:nvPr/>
          </p:nvSpPr>
          <p:spPr>
            <a:xfrm>
              <a:off x="2772697" y="3109120"/>
              <a:ext cx="2326595" cy="1633176"/>
            </a:xfrm>
            <a:prstGeom prst="rightArrow">
              <a:avLst>
                <a:gd name="adj1" fmla="val 55365"/>
                <a:gd name="adj2" fmla="val 5160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F485848-F46D-7879-EF1F-868D84464196}"/>
                </a:ext>
              </a:extLst>
            </p:cNvPr>
            <p:cNvSpPr txBox="1"/>
            <p:nvPr/>
          </p:nvSpPr>
          <p:spPr>
            <a:xfrm>
              <a:off x="2811427" y="3579368"/>
              <a:ext cx="2003714" cy="692679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Train</a:t>
              </a:r>
              <a:r>
                <a:rPr lang="zh-TW" altLang="en-US" sz="2400" b="1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 </a:t>
              </a:r>
              <a:endParaRPr lang="en-US" altLang="zh-TW" sz="2400" b="1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400" b="1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Distance</a:t>
              </a:r>
              <a:r>
                <a:rPr lang="zh-TW" altLang="en-US" sz="2400" b="1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b="1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Metric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1DD10F7-B28E-67E6-AC38-3AAAF18F227B}"/>
              </a:ext>
            </a:extLst>
          </p:cNvPr>
          <p:cNvSpPr txBox="1"/>
          <p:nvPr/>
        </p:nvSpPr>
        <p:spPr>
          <a:xfrm>
            <a:off x="-64606" y="412860"/>
            <a:ext cx="4163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“A sea of lights</a:t>
            </a:r>
            <a:r>
              <a:rPr lang="zh-TW" altLang="en-US" sz="2400" dirty="0">
                <a:latin typeface="Bradley Hand" pitchFamily="2" charset="77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illuminates</a:t>
            </a:r>
            <a:r>
              <a:rPr lang="zh-TW" altLang="en-US" sz="2400" dirty="0">
                <a:latin typeface="Bradley Hand" pitchFamily="2" charset="77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the</a:t>
            </a:r>
            <a:r>
              <a:rPr lang="zh-TW" altLang="en-US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V</a:t>
            </a:r>
            <a:r>
              <a:rPr lang="zh-TW" altLang="en-US" sz="2400" b="1" dirty="0">
                <a:solidFill>
                  <a:schemeClr val="accent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*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building at night”</a:t>
            </a:r>
            <a:endParaRPr lang="zh-TW" altLang="en-US" sz="2400" dirty="0">
              <a:latin typeface="Bradley Hand" pitchFamily="2" charset="77"/>
              <a:cs typeface="Brush Script MT" panose="03060802040406070304" pitchFamily="66" charset="-122"/>
            </a:endParaRP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F5791818-6461-3CA2-1C42-F230F15FFAA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84513" y="1096652"/>
            <a:ext cx="2315596" cy="2070561"/>
          </a:xfrm>
          <a:prstGeom prst="curvedConnector2">
            <a:avLst/>
          </a:prstGeom>
          <a:ln w="114300"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A50709-BC05-6A83-254B-EC01C15BA748}"/>
              </a:ext>
            </a:extLst>
          </p:cNvPr>
          <p:cNvGrpSpPr/>
          <p:nvPr/>
        </p:nvGrpSpPr>
        <p:grpSpPr>
          <a:xfrm>
            <a:off x="5799096" y="2051320"/>
            <a:ext cx="6350375" cy="230831"/>
            <a:chOff x="5853407" y="2240637"/>
            <a:chExt cx="6350375" cy="23083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2EDB2A-9A9F-2425-44FB-636B271EAD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3407" y="2240637"/>
              <a:ext cx="1393252" cy="230831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C270EAF-0940-DC20-705D-658DAB6FCE3D}"/>
                </a:ext>
              </a:extLst>
            </p:cNvPr>
            <p:cNvCxnSpPr>
              <a:cxnSpLocks/>
            </p:cNvCxnSpPr>
            <p:nvPr/>
          </p:nvCxnSpPr>
          <p:spPr>
            <a:xfrm>
              <a:off x="12061385" y="2351270"/>
              <a:ext cx="142397" cy="120198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4391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Curating Attribution Benchmark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95070FA-C93C-7460-73B7-C1C218CA0884}"/>
              </a:ext>
            </a:extLst>
          </p:cNvPr>
          <p:cNvGrpSpPr/>
          <p:nvPr/>
        </p:nvGrpSpPr>
        <p:grpSpPr>
          <a:xfrm>
            <a:off x="3917127" y="2448967"/>
            <a:ext cx="7840267" cy="1960066"/>
            <a:chOff x="2815625" y="-94119"/>
            <a:chExt cx="4069137" cy="101728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A9BB8BE-1FBA-53F7-7BAE-6CB0B96DD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5625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7EB2BDC-7233-9C18-15AA-9DC307039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2909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BBAB63A-295E-B4D2-0456-C3E9A5C43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0194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3C48C44-65FB-1C76-F354-5C862E5C7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67478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FF2E372-4280-3D44-802E-425AF03FAD5C}"/>
              </a:ext>
            </a:extLst>
          </p:cNvPr>
          <p:cNvSpPr txBox="1"/>
          <p:nvPr/>
        </p:nvSpPr>
        <p:spPr>
          <a:xfrm>
            <a:off x="3931381" y="4409033"/>
            <a:ext cx="7811755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A sea of lights illuminates the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Bradley Hand" pitchFamily="2" charset="77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building at night</a:t>
            </a:r>
            <a:endParaRPr lang="zh-TW" altLang="en-US" sz="2800" dirty="0">
              <a:latin typeface="Bradley Han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352877-9E72-EB90-1032-EEC322FDCC24}"/>
              </a:ext>
            </a:extLst>
          </p:cNvPr>
          <p:cNvGrpSpPr/>
          <p:nvPr/>
        </p:nvGrpSpPr>
        <p:grpSpPr>
          <a:xfrm>
            <a:off x="140530" y="2448967"/>
            <a:ext cx="2254143" cy="2098768"/>
            <a:chOff x="968622" y="1690688"/>
            <a:chExt cx="1690522" cy="1573996"/>
          </a:xfrm>
        </p:grpSpPr>
        <p:pic>
          <p:nvPicPr>
            <p:cNvPr id="61" name="Graphic 60" descr="Database with solid fill">
              <a:extLst>
                <a:ext uri="{FF2B5EF4-FFF2-40B4-BE49-F238E27FC236}">
                  <a16:creationId xmlns:a16="http://schemas.microsoft.com/office/drawing/2014/main" id="{864FE724-6092-535B-6CDA-C67AD859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C7572D7-F19D-2646-D213-516E9EBA56EC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ight Arrow 63">
            <a:extLst>
              <a:ext uri="{FF2B5EF4-FFF2-40B4-BE49-F238E27FC236}">
                <a16:creationId xmlns:a16="http://schemas.microsoft.com/office/drawing/2014/main" id="{19631C72-3BF5-8504-D6F7-E53B37C93FAA}"/>
              </a:ext>
            </a:extLst>
          </p:cNvPr>
          <p:cNvSpPr/>
          <p:nvPr/>
        </p:nvSpPr>
        <p:spPr>
          <a:xfrm>
            <a:off x="2310594" y="2960851"/>
            <a:ext cx="1418664" cy="936298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C0AFAF-D8FD-7C46-FD32-2AAD03BAAA5C}"/>
              </a:ext>
            </a:extLst>
          </p:cNvPr>
          <p:cNvSpPr txBox="1"/>
          <p:nvPr/>
        </p:nvSpPr>
        <p:spPr>
          <a:xfrm>
            <a:off x="7537077" y="366068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(Object-centric models)</a:t>
            </a:r>
          </a:p>
        </p:txBody>
      </p:sp>
    </p:spTree>
    <p:extLst>
      <p:ext uri="{BB962C8B-B14F-4D97-AF65-F5344CB8AC3E}">
        <p14:creationId xmlns:p14="http://schemas.microsoft.com/office/powerpoint/2010/main" val="165031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B36D3ED-6AD6-F21F-B0C4-B0947AE98D85}"/>
              </a:ext>
            </a:extLst>
          </p:cNvPr>
          <p:cNvGrpSpPr/>
          <p:nvPr/>
        </p:nvGrpSpPr>
        <p:grpSpPr>
          <a:xfrm>
            <a:off x="3917127" y="2448967"/>
            <a:ext cx="7840267" cy="1960066"/>
            <a:chOff x="2815625" y="-94119"/>
            <a:chExt cx="4069137" cy="10172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3E097F-E453-AF66-E600-74EC8AA2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5625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02F36E9-55D6-71A3-6461-840528DC5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2909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0762D7-A0EF-947F-8D56-EBF5A1596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0194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4CD7C5F-CE71-935E-EF40-458370995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67478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Curating Attribution Benchmark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95070FA-C93C-7460-73B7-C1C218CA0884}"/>
              </a:ext>
            </a:extLst>
          </p:cNvPr>
          <p:cNvGrpSpPr/>
          <p:nvPr/>
        </p:nvGrpSpPr>
        <p:grpSpPr>
          <a:xfrm>
            <a:off x="3917127" y="2448967"/>
            <a:ext cx="7840267" cy="1960066"/>
            <a:chOff x="2815625" y="-94119"/>
            <a:chExt cx="4069137" cy="101728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A9BB8BE-1FBA-53F7-7BAE-6CB0B96DD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815625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7EB2BDC-7233-9C18-15AA-9DC307039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3832909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BBAB63A-295E-B4D2-0456-C3E9A5C43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850194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3C48C44-65FB-1C76-F354-5C862E5C7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867478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FF2E372-4280-3D44-802E-425AF03FAD5C}"/>
              </a:ext>
            </a:extLst>
          </p:cNvPr>
          <p:cNvSpPr txBox="1"/>
          <p:nvPr/>
        </p:nvSpPr>
        <p:spPr>
          <a:xfrm>
            <a:off x="3931381" y="4409033"/>
            <a:ext cx="7811755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A sea of lights illuminates the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Bradley Hand" pitchFamily="2" charset="77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building at night</a:t>
            </a:r>
            <a:endParaRPr lang="zh-TW" altLang="en-US" sz="2800" dirty="0">
              <a:latin typeface="Bradley Han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352877-9E72-EB90-1032-EEC322FDCC24}"/>
              </a:ext>
            </a:extLst>
          </p:cNvPr>
          <p:cNvGrpSpPr/>
          <p:nvPr/>
        </p:nvGrpSpPr>
        <p:grpSpPr>
          <a:xfrm>
            <a:off x="140530" y="1023575"/>
            <a:ext cx="2254143" cy="2098768"/>
            <a:chOff x="968622" y="1690688"/>
            <a:chExt cx="1690522" cy="1573996"/>
          </a:xfrm>
        </p:grpSpPr>
        <p:pic>
          <p:nvPicPr>
            <p:cNvPr id="61" name="Graphic 60" descr="Database with solid fill">
              <a:extLst>
                <a:ext uri="{FF2B5EF4-FFF2-40B4-BE49-F238E27FC236}">
                  <a16:creationId xmlns:a16="http://schemas.microsoft.com/office/drawing/2014/main" id="{864FE724-6092-535B-6CDA-C67AD859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C7572D7-F19D-2646-D213-516E9EBA56EC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ight Arrow 63">
            <a:extLst>
              <a:ext uri="{FF2B5EF4-FFF2-40B4-BE49-F238E27FC236}">
                <a16:creationId xmlns:a16="http://schemas.microsoft.com/office/drawing/2014/main" id="{19631C72-3BF5-8504-D6F7-E53B37C93FAA}"/>
              </a:ext>
            </a:extLst>
          </p:cNvPr>
          <p:cNvSpPr/>
          <p:nvPr/>
        </p:nvSpPr>
        <p:spPr>
          <a:xfrm>
            <a:off x="2310594" y="2960851"/>
            <a:ext cx="1418664" cy="936298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16DFCD-E0AC-BC8F-E4BD-BD7A5EE50F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366" y="3921809"/>
            <a:ext cx="2036470" cy="15273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Cross 2">
            <a:extLst>
              <a:ext uri="{FF2B5EF4-FFF2-40B4-BE49-F238E27FC236}">
                <a16:creationId xmlns:a16="http://schemas.microsoft.com/office/drawing/2014/main" id="{B8B89114-34D2-FCA5-9231-81C2A777E6B1}"/>
              </a:ext>
            </a:extLst>
          </p:cNvPr>
          <p:cNvSpPr/>
          <p:nvPr/>
        </p:nvSpPr>
        <p:spPr>
          <a:xfrm>
            <a:off x="921339" y="3082738"/>
            <a:ext cx="692523" cy="692523"/>
          </a:xfrm>
          <a:prstGeom prst="plus">
            <a:avLst>
              <a:gd name="adj" fmla="val 40534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081C7-E451-B9A7-D844-C76642735802}"/>
              </a:ext>
            </a:extLst>
          </p:cNvPr>
          <p:cNvSpPr txBox="1"/>
          <p:nvPr/>
        </p:nvSpPr>
        <p:spPr>
          <a:xfrm>
            <a:off x="210259" y="5507592"/>
            <a:ext cx="2114681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cs typeface="Times New Roman" panose="02020603050405020304" pitchFamily="18" charset="0"/>
              </a:rPr>
              <a:t>V*</a:t>
            </a:r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 building</a:t>
            </a:r>
            <a:endParaRPr lang="zh-TW" altLang="en-US" sz="2800" dirty="0">
              <a:latin typeface="Bradley Han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7B94D-9A18-BE98-DA0E-0A804F293F57}"/>
              </a:ext>
            </a:extLst>
          </p:cNvPr>
          <p:cNvGrpSpPr/>
          <p:nvPr/>
        </p:nvGrpSpPr>
        <p:grpSpPr>
          <a:xfrm>
            <a:off x="8253831" y="4685485"/>
            <a:ext cx="1126926" cy="763676"/>
            <a:chOff x="8253831" y="4685485"/>
            <a:chExt cx="1126926" cy="7636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269F13-B1EE-0213-66A8-64B589837D0A}"/>
                </a:ext>
              </a:extLst>
            </p:cNvPr>
            <p:cNvGrpSpPr/>
            <p:nvPr/>
          </p:nvGrpSpPr>
          <p:grpSpPr>
            <a:xfrm>
              <a:off x="8253831" y="4685485"/>
              <a:ext cx="1126926" cy="394636"/>
              <a:chOff x="3137836" y="6035040"/>
              <a:chExt cx="1193532" cy="394636"/>
            </a:xfrm>
            <a:noFill/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46694FD-7E81-4902-D0B7-95D66AE244C4}"/>
                  </a:ext>
                </a:extLst>
              </p:cNvPr>
              <p:cNvSpPr/>
              <p:nvPr/>
            </p:nvSpPr>
            <p:spPr>
              <a:xfrm>
                <a:off x="3137836" y="6035040"/>
                <a:ext cx="596766" cy="394636"/>
              </a:xfrm>
              <a:custGeom>
                <a:avLst/>
                <a:gdLst>
                  <a:gd name="connsiteX0" fmla="*/ 0 w 596766"/>
                  <a:gd name="connsiteY0" fmla="*/ 394636 h 394636"/>
                  <a:gd name="connsiteX1" fmla="*/ 481263 w 596766"/>
                  <a:gd name="connsiteY1" fmla="*/ 202131 h 394636"/>
                  <a:gd name="connsiteX2" fmla="*/ 596766 w 596766"/>
                  <a:gd name="connsiteY2" fmla="*/ 0 h 394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6766" h="394636" fill="none" extrusionOk="0">
                    <a:moveTo>
                      <a:pt x="0" y="394636"/>
                    </a:moveTo>
                    <a:cubicBezTo>
                      <a:pt x="187040" y="335041"/>
                      <a:pt x="377439" y="292020"/>
                      <a:pt x="481263" y="202131"/>
                    </a:cubicBezTo>
                    <a:cubicBezTo>
                      <a:pt x="570814" y="130936"/>
                      <a:pt x="602628" y="74812"/>
                      <a:pt x="596766" y="0"/>
                    </a:cubicBezTo>
                  </a:path>
                  <a:path w="596766" h="394636" stroke="0" extrusionOk="0">
                    <a:moveTo>
                      <a:pt x="0" y="394636"/>
                    </a:moveTo>
                    <a:cubicBezTo>
                      <a:pt x="186259" y="328407"/>
                      <a:pt x="367349" y="273328"/>
                      <a:pt x="481263" y="202131"/>
                    </a:cubicBezTo>
                    <a:cubicBezTo>
                      <a:pt x="597714" y="139935"/>
                      <a:pt x="577291" y="68543"/>
                      <a:pt x="596766" y="0"/>
                    </a:cubicBezTo>
                  </a:path>
                </a:pathLst>
              </a:custGeom>
              <a:grpFill/>
              <a:ln w="285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96766"/>
                          <a:gd name="connsiteY0" fmla="*/ 394636 h 394636"/>
                          <a:gd name="connsiteX1" fmla="*/ 481263 w 596766"/>
                          <a:gd name="connsiteY1" fmla="*/ 202131 h 394636"/>
                          <a:gd name="connsiteX2" fmla="*/ 596766 w 596766"/>
                          <a:gd name="connsiteY2" fmla="*/ 0 h 394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766" h="394636">
                            <a:moveTo>
                              <a:pt x="0" y="394636"/>
                            </a:moveTo>
                            <a:cubicBezTo>
                              <a:pt x="190901" y="331270"/>
                              <a:pt x="381802" y="267904"/>
                              <a:pt x="481263" y="202131"/>
                            </a:cubicBezTo>
                            <a:cubicBezTo>
                              <a:pt x="580724" y="136358"/>
                              <a:pt x="588745" y="68179"/>
                              <a:pt x="596766" y="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03DEF1D7-B7F9-17F4-D606-00CD2DA3485B}"/>
                  </a:ext>
                </a:extLst>
              </p:cNvPr>
              <p:cNvSpPr/>
              <p:nvPr/>
            </p:nvSpPr>
            <p:spPr>
              <a:xfrm flipH="1">
                <a:off x="3734602" y="6035040"/>
                <a:ext cx="596766" cy="394636"/>
              </a:xfrm>
              <a:custGeom>
                <a:avLst/>
                <a:gdLst>
                  <a:gd name="connsiteX0" fmla="*/ 0 w 596766"/>
                  <a:gd name="connsiteY0" fmla="*/ 394636 h 394636"/>
                  <a:gd name="connsiteX1" fmla="*/ 481263 w 596766"/>
                  <a:gd name="connsiteY1" fmla="*/ 202131 h 394636"/>
                  <a:gd name="connsiteX2" fmla="*/ 596766 w 596766"/>
                  <a:gd name="connsiteY2" fmla="*/ 0 h 394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6766" h="394636" fill="none" extrusionOk="0">
                    <a:moveTo>
                      <a:pt x="0" y="394636"/>
                    </a:moveTo>
                    <a:cubicBezTo>
                      <a:pt x="214098" y="309350"/>
                      <a:pt x="370898" y="273119"/>
                      <a:pt x="481263" y="202131"/>
                    </a:cubicBezTo>
                    <a:cubicBezTo>
                      <a:pt x="583998" y="149393"/>
                      <a:pt x="578404" y="61424"/>
                      <a:pt x="596766" y="0"/>
                    </a:cubicBezTo>
                  </a:path>
                  <a:path w="596766" h="394636" stroke="0" extrusionOk="0">
                    <a:moveTo>
                      <a:pt x="0" y="394636"/>
                    </a:moveTo>
                    <a:cubicBezTo>
                      <a:pt x="186505" y="330916"/>
                      <a:pt x="354339" y="285862"/>
                      <a:pt x="481263" y="202131"/>
                    </a:cubicBezTo>
                    <a:cubicBezTo>
                      <a:pt x="576823" y="121433"/>
                      <a:pt x="591226" y="61313"/>
                      <a:pt x="596766" y="0"/>
                    </a:cubicBezTo>
                  </a:path>
                </a:pathLst>
              </a:custGeom>
              <a:grpFill/>
              <a:ln w="285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16632749">
                      <a:custGeom>
                        <a:avLst/>
                        <a:gdLst>
                          <a:gd name="connsiteX0" fmla="*/ 0 w 596766"/>
                          <a:gd name="connsiteY0" fmla="*/ 394636 h 394636"/>
                          <a:gd name="connsiteX1" fmla="*/ 481263 w 596766"/>
                          <a:gd name="connsiteY1" fmla="*/ 202131 h 394636"/>
                          <a:gd name="connsiteX2" fmla="*/ 596766 w 596766"/>
                          <a:gd name="connsiteY2" fmla="*/ 0 h 394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766" h="394636">
                            <a:moveTo>
                              <a:pt x="0" y="394636"/>
                            </a:moveTo>
                            <a:cubicBezTo>
                              <a:pt x="190901" y="331270"/>
                              <a:pt x="381802" y="267904"/>
                              <a:pt x="481263" y="202131"/>
                            </a:cubicBezTo>
                            <a:cubicBezTo>
                              <a:pt x="580724" y="136358"/>
                              <a:pt x="588745" y="68179"/>
                              <a:pt x="596766" y="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758A99-5868-33A1-5E31-293F75033728}"/>
                </a:ext>
              </a:extLst>
            </p:cNvPr>
            <p:cNvSpPr txBox="1"/>
            <p:nvPr/>
          </p:nvSpPr>
          <p:spPr>
            <a:xfrm>
              <a:off x="8548410" y="4925941"/>
              <a:ext cx="631904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cs typeface="Times New Roman" panose="02020603050405020304" pitchFamily="18" charset="0"/>
                </a:rPr>
                <a:t>V*</a:t>
              </a:r>
              <a:endParaRPr lang="zh-TW" altLang="en-US" sz="2800" dirty="0">
                <a:latin typeface="Bradley Hand" pitchFamily="2" charset="77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198691-47F1-B588-E65A-1ED4D624A2A3}"/>
              </a:ext>
            </a:extLst>
          </p:cNvPr>
          <p:cNvSpPr txBox="1"/>
          <p:nvPr/>
        </p:nvSpPr>
        <p:spPr>
          <a:xfrm>
            <a:off x="7537077" y="366068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(Object-centric models)</a:t>
            </a:r>
          </a:p>
        </p:txBody>
      </p:sp>
    </p:spTree>
    <p:extLst>
      <p:ext uri="{BB962C8B-B14F-4D97-AF65-F5344CB8AC3E}">
        <p14:creationId xmlns:p14="http://schemas.microsoft.com/office/powerpoint/2010/main" val="4207921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B36D3ED-6AD6-F21F-B0C4-B0947AE98D85}"/>
              </a:ext>
            </a:extLst>
          </p:cNvPr>
          <p:cNvGrpSpPr/>
          <p:nvPr/>
        </p:nvGrpSpPr>
        <p:grpSpPr>
          <a:xfrm>
            <a:off x="3917127" y="2448967"/>
            <a:ext cx="7840267" cy="1960066"/>
            <a:chOff x="2815625" y="-94119"/>
            <a:chExt cx="4069137" cy="10172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3E097F-E453-AF66-E600-74EC8AA2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5625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02F36E9-55D6-71A3-6461-840528DC5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2909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0762D7-A0EF-947F-8D56-EBF5A1596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0194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4CD7C5F-CE71-935E-EF40-458370995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67478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Curating Attribution Benchmark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95070FA-C93C-7460-73B7-C1C218CA0884}"/>
              </a:ext>
            </a:extLst>
          </p:cNvPr>
          <p:cNvGrpSpPr/>
          <p:nvPr/>
        </p:nvGrpSpPr>
        <p:grpSpPr>
          <a:xfrm>
            <a:off x="3917127" y="2448967"/>
            <a:ext cx="7840267" cy="1960066"/>
            <a:chOff x="2815625" y="-94119"/>
            <a:chExt cx="4069137" cy="101728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A9BB8BE-1FBA-53F7-7BAE-6CB0B96DD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815625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7EB2BDC-7233-9C18-15AA-9DC307039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3832909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BBAB63A-295E-B4D2-0456-C3E9A5C43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850194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3C48C44-65FB-1C76-F354-5C862E5C7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867478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FF2E372-4280-3D44-802E-425AF03FAD5C}"/>
              </a:ext>
            </a:extLst>
          </p:cNvPr>
          <p:cNvSpPr txBox="1"/>
          <p:nvPr/>
        </p:nvSpPr>
        <p:spPr>
          <a:xfrm>
            <a:off x="6141924" y="4409033"/>
            <a:ext cx="3390672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A tattoo of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Bradley Hand" pitchFamily="2" charset="77"/>
                <a:cs typeface="Times New Roman" panose="02020603050405020304" pitchFamily="18" charset="0"/>
              </a:rPr>
              <a:t>  </a:t>
            </a:r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building</a:t>
            </a:r>
            <a:endParaRPr lang="zh-TW" altLang="en-US" sz="2800" dirty="0">
              <a:latin typeface="Bradley Han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352877-9E72-EB90-1032-EEC322FDCC24}"/>
              </a:ext>
            </a:extLst>
          </p:cNvPr>
          <p:cNvGrpSpPr/>
          <p:nvPr/>
        </p:nvGrpSpPr>
        <p:grpSpPr>
          <a:xfrm>
            <a:off x="140530" y="1023575"/>
            <a:ext cx="2254143" cy="2098768"/>
            <a:chOff x="968622" y="1690688"/>
            <a:chExt cx="1690522" cy="1573996"/>
          </a:xfrm>
        </p:grpSpPr>
        <p:pic>
          <p:nvPicPr>
            <p:cNvPr id="61" name="Graphic 60" descr="Database with solid fill">
              <a:extLst>
                <a:ext uri="{FF2B5EF4-FFF2-40B4-BE49-F238E27FC236}">
                  <a16:creationId xmlns:a16="http://schemas.microsoft.com/office/drawing/2014/main" id="{864FE724-6092-535B-6CDA-C67AD859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C7572D7-F19D-2646-D213-516E9EBA56EC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ight Arrow 63">
            <a:extLst>
              <a:ext uri="{FF2B5EF4-FFF2-40B4-BE49-F238E27FC236}">
                <a16:creationId xmlns:a16="http://schemas.microsoft.com/office/drawing/2014/main" id="{19631C72-3BF5-8504-D6F7-E53B37C93FAA}"/>
              </a:ext>
            </a:extLst>
          </p:cNvPr>
          <p:cNvSpPr/>
          <p:nvPr/>
        </p:nvSpPr>
        <p:spPr>
          <a:xfrm>
            <a:off x="2310594" y="2960851"/>
            <a:ext cx="1418664" cy="936298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16DFCD-E0AC-BC8F-E4BD-BD7A5EE50F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366" y="3921809"/>
            <a:ext cx="2036470" cy="15273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Cross 2">
            <a:extLst>
              <a:ext uri="{FF2B5EF4-FFF2-40B4-BE49-F238E27FC236}">
                <a16:creationId xmlns:a16="http://schemas.microsoft.com/office/drawing/2014/main" id="{B8B89114-34D2-FCA5-9231-81C2A777E6B1}"/>
              </a:ext>
            </a:extLst>
          </p:cNvPr>
          <p:cNvSpPr/>
          <p:nvPr/>
        </p:nvSpPr>
        <p:spPr>
          <a:xfrm>
            <a:off x="921339" y="3082738"/>
            <a:ext cx="692523" cy="692523"/>
          </a:xfrm>
          <a:prstGeom prst="plus">
            <a:avLst>
              <a:gd name="adj" fmla="val 40534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081C7-E451-B9A7-D844-C76642735802}"/>
              </a:ext>
            </a:extLst>
          </p:cNvPr>
          <p:cNvSpPr txBox="1"/>
          <p:nvPr/>
        </p:nvSpPr>
        <p:spPr>
          <a:xfrm>
            <a:off x="210259" y="5507592"/>
            <a:ext cx="2114681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cs typeface="Times New Roman" panose="02020603050405020304" pitchFamily="18" charset="0"/>
              </a:rPr>
              <a:t>V*</a:t>
            </a:r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 building</a:t>
            </a:r>
            <a:endParaRPr lang="zh-TW" altLang="en-US" sz="2800" dirty="0">
              <a:latin typeface="Bradley Han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7B94D-9A18-BE98-DA0E-0A804F293F57}"/>
              </a:ext>
            </a:extLst>
          </p:cNvPr>
          <p:cNvGrpSpPr/>
          <p:nvPr/>
        </p:nvGrpSpPr>
        <p:grpSpPr>
          <a:xfrm>
            <a:off x="7386491" y="4685485"/>
            <a:ext cx="1126926" cy="763676"/>
            <a:chOff x="8253831" y="4685485"/>
            <a:chExt cx="1126926" cy="7636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269F13-B1EE-0213-66A8-64B589837D0A}"/>
                </a:ext>
              </a:extLst>
            </p:cNvPr>
            <p:cNvGrpSpPr/>
            <p:nvPr/>
          </p:nvGrpSpPr>
          <p:grpSpPr>
            <a:xfrm>
              <a:off x="8253831" y="4685485"/>
              <a:ext cx="1126926" cy="394636"/>
              <a:chOff x="3137836" y="6035040"/>
              <a:chExt cx="1193532" cy="394636"/>
            </a:xfrm>
            <a:noFill/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46694FD-7E81-4902-D0B7-95D66AE244C4}"/>
                  </a:ext>
                </a:extLst>
              </p:cNvPr>
              <p:cNvSpPr/>
              <p:nvPr/>
            </p:nvSpPr>
            <p:spPr>
              <a:xfrm>
                <a:off x="3137836" y="6035040"/>
                <a:ext cx="596766" cy="394636"/>
              </a:xfrm>
              <a:custGeom>
                <a:avLst/>
                <a:gdLst>
                  <a:gd name="connsiteX0" fmla="*/ 0 w 596766"/>
                  <a:gd name="connsiteY0" fmla="*/ 394636 h 394636"/>
                  <a:gd name="connsiteX1" fmla="*/ 481263 w 596766"/>
                  <a:gd name="connsiteY1" fmla="*/ 202131 h 394636"/>
                  <a:gd name="connsiteX2" fmla="*/ 596766 w 596766"/>
                  <a:gd name="connsiteY2" fmla="*/ 0 h 394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6766" h="394636" fill="none" extrusionOk="0">
                    <a:moveTo>
                      <a:pt x="0" y="394636"/>
                    </a:moveTo>
                    <a:cubicBezTo>
                      <a:pt x="187040" y="335041"/>
                      <a:pt x="377439" y="292020"/>
                      <a:pt x="481263" y="202131"/>
                    </a:cubicBezTo>
                    <a:cubicBezTo>
                      <a:pt x="570814" y="130936"/>
                      <a:pt x="602628" y="74812"/>
                      <a:pt x="596766" y="0"/>
                    </a:cubicBezTo>
                  </a:path>
                  <a:path w="596766" h="394636" stroke="0" extrusionOk="0">
                    <a:moveTo>
                      <a:pt x="0" y="394636"/>
                    </a:moveTo>
                    <a:cubicBezTo>
                      <a:pt x="186259" y="328407"/>
                      <a:pt x="367349" y="273328"/>
                      <a:pt x="481263" y="202131"/>
                    </a:cubicBezTo>
                    <a:cubicBezTo>
                      <a:pt x="597714" y="139935"/>
                      <a:pt x="577291" y="68543"/>
                      <a:pt x="596766" y="0"/>
                    </a:cubicBezTo>
                  </a:path>
                </a:pathLst>
              </a:custGeom>
              <a:grpFill/>
              <a:ln w="285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96766"/>
                          <a:gd name="connsiteY0" fmla="*/ 394636 h 394636"/>
                          <a:gd name="connsiteX1" fmla="*/ 481263 w 596766"/>
                          <a:gd name="connsiteY1" fmla="*/ 202131 h 394636"/>
                          <a:gd name="connsiteX2" fmla="*/ 596766 w 596766"/>
                          <a:gd name="connsiteY2" fmla="*/ 0 h 394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766" h="394636">
                            <a:moveTo>
                              <a:pt x="0" y="394636"/>
                            </a:moveTo>
                            <a:cubicBezTo>
                              <a:pt x="190901" y="331270"/>
                              <a:pt x="381802" y="267904"/>
                              <a:pt x="481263" y="202131"/>
                            </a:cubicBezTo>
                            <a:cubicBezTo>
                              <a:pt x="580724" y="136358"/>
                              <a:pt x="588745" y="68179"/>
                              <a:pt x="596766" y="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03DEF1D7-B7F9-17F4-D606-00CD2DA3485B}"/>
                  </a:ext>
                </a:extLst>
              </p:cNvPr>
              <p:cNvSpPr/>
              <p:nvPr/>
            </p:nvSpPr>
            <p:spPr>
              <a:xfrm flipH="1">
                <a:off x="3734602" y="6035040"/>
                <a:ext cx="596766" cy="394636"/>
              </a:xfrm>
              <a:custGeom>
                <a:avLst/>
                <a:gdLst>
                  <a:gd name="connsiteX0" fmla="*/ 0 w 596766"/>
                  <a:gd name="connsiteY0" fmla="*/ 394636 h 394636"/>
                  <a:gd name="connsiteX1" fmla="*/ 481263 w 596766"/>
                  <a:gd name="connsiteY1" fmla="*/ 202131 h 394636"/>
                  <a:gd name="connsiteX2" fmla="*/ 596766 w 596766"/>
                  <a:gd name="connsiteY2" fmla="*/ 0 h 394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6766" h="394636" fill="none" extrusionOk="0">
                    <a:moveTo>
                      <a:pt x="0" y="394636"/>
                    </a:moveTo>
                    <a:cubicBezTo>
                      <a:pt x="214098" y="309350"/>
                      <a:pt x="370898" y="273119"/>
                      <a:pt x="481263" y="202131"/>
                    </a:cubicBezTo>
                    <a:cubicBezTo>
                      <a:pt x="583998" y="149393"/>
                      <a:pt x="578404" y="61424"/>
                      <a:pt x="596766" y="0"/>
                    </a:cubicBezTo>
                  </a:path>
                  <a:path w="596766" h="394636" stroke="0" extrusionOk="0">
                    <a:moveTo>
                      <a:pt x="0" y="394636"/>
                    </a:moveTo>
                    <a:cubicBezTo>
                      <a:pt x="186505" y="330916"/>
                      <a:pt x="354339" y="285862"/>
                      <a:pt x="481263" y="202131"/>
                    </a:cubicBezTo>
                    <a:cubicBezTo>
                      <a:pt x="576823" y="121433"/>
                      <a:pt x="591226" y="61313"/>
                      <a:pt x="596766" y="0"/>
                    </a:cubicBezTo>
                  </a:path>
                </a:pathLst>
              </a:custGeom>
              <a:grpFill/>
              <a:ln w="285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16632749">
                      <a:custGeom>
                        <a:avLst/>
                        <a:gdLst>
                          <a:gd name="connsiteX0" fmla="*/ 0 w 596766"/>
                          <a:gd name="connsiteY0" fmla="*/ 394636 h 394636"/>
                          <a:gd name="connsiteX1" fmla="*/ 481263 w 596766"/>
                          <a:gd name="connsiteY1" fmla="*/ 202131 h 394636"/>
                          <a:gd name="connsiteX2" fmla="*/ 596766 w 596766"/>
                          <a:gd name="connsiteY2" fmla="*/ 0 h 394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766" h="394636">
                            <a:moveTo>
                              <a:pt x="0" y="394636"/>
                            </a:moveTo>
                            <a:cubicBezTo>
                              <a:pt x="190901" y="331270"/>
                              <a:pt x="381802" y="267904"/>
                              <a:pt x="481263" y="202131"/>
                            </a:cubicBezTo>
                            <a:cubicBezTo>
                              <a:pt x="580724" y="136358"/>
                              <a:pt x="588745" y="68179"/>
                              <a:pt x="596766" y="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758A99-5868-33A1-5E31-293F75033728}"/>
                </a:ext>
              </a:extLst>
            </p:cNvPr>
            <p:cNvSpPr txBox="1"/>
            <p:nvPr/>
          </p:nvSpPr>
          <p:spPr>
            <a:xfrm>
              <a:off x="8548410" y="4925941"/>
              <a:ext cx="631904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cs typeface="Times New Roman" panose="02020603050405020304" pitchFamily="18" charset="0"/>
                </a:rPr>
                <a:t>V*</a:t>
              </a:r>
              <a:endParaRPr lang="zh-TW" altLang="en-US" sz="2800" dirty="0">
                <a:latin typeface="Bradley Hand" pitchFamily="2" charset="77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454210D-3A08-E986-7BA0-5A9BE13650F7}"/>
              </a:ext>
            </a:extLst>
          </p:cNvPr>
          <p:cNvSpPr txBox="1"/>
          <p:nvPr/>
        </p:nvSpPr>
        <p:spPr>
          <a:xfrm>
            <a:off x="7537077" y="366068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(Object-centric models)</a:t>
            </a:r>
          </a:p>
        </p:txBody>
      </p:sp>
    </p:spTree>
    <p:extLst>
      <p:ext uri="{BB962C8B-B14F-4D97-AF65-F5344CB8AC3E}">
        <p14:creationId xmlns:p14="http://schemas.microsoft.com/office/powerpoint/2010/main" val="39423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Curating Attribution Benchmark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95070FA-C93C-7460-73B7-C1C218CA0884}"/>
              </a:ext>
            </a:extLst>
          </p:cNvPr>
          <p:cNvGrpSpPr/>
          <p:nvPr/>
        </p:nvGrpSpPr>
        <p:grpSpPr>
          <a:xfrm>
            <a:off x="3917127" y="2448967"/>
            <a:ext cx="7840267" cy="1960066"/>
            <a:chOff x="2815625" y="-94119"/>
            <a:chExt cx="4069137" cy="101728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A9BB8BE-1FBA-53F7-7BAE-6CB0B96DD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815625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7EB2BDC-7233-9C18-15AA-9DC307039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832909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BBAB63A-295E-B4D2-0456-C3E9A5C43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850194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3C48C44-65FB-1C76-F354-5C862E5C7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867478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FF2E372-4280-3D44-802E-425AF03FAD5C}"/>
              </a:ext>
            </a:extLst>
          </p:cNvPr>
          <p:cNvSpPr txBox="1"/>
          <p:nvPr/>
        </p:nvSpPr>
        <p:spPr>
          <a:xfrm>
            <a:off x="4338544" y="4409033"/>
            <a:ext cx="6997428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The tranquility of nature in the style of art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352877-9E72-EB90-1032-EEC322FDCC24}"/>
              </a:ext>
            </a:extLst>
          </p:cNvPr>
          <p:cNvGrpSpPr/>
          <p:nvPr/>
        </p:nvGrpSpPr>
        <p:grpSpPr>
          <a:xfrm>
            <a:off x="140530" y="2448967"/>
            <a:ext cx="2254143" cy="2098768"/>
            <a:chOff x="968622" y="1690688"/>
            <a:chExt cx="1690522" cy="1573996"/>
          </a:xfrm>
        </p:grpSpPr>
        <p:pic>
          <p:nvPicPr>
            <p:cNvPr id="61" name="Graphic 60" descr="Database with solid fill">
              <a:extLst>
                <a:ext uri="{FF2B5EF4-FFF2-40B4-BE49-F238E27FC236}">
                  <a16:creationId xmlns:a16="http://schemas.microsoft.com/office/drawing/2014/main" id="{864FE724-6092-535B-6CDA-C67AD859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C7572D7-F19D-2646-D213-516E9EBA56EC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ight Arrow 63">
            <a:extLst>
              <a:ext uri="{FF2B5EF4-FFF2-40B4-BE49-F238E27FC236}">
                <a16:creationId xmlns:a16="http://schemas.microsoft.com/office/drawing/2014/main" id="{19631C72-3BF5-8504-D6F7-E53B37C93FAA}"/>
              </a:ext>
            </a:extLst>
          </p:cNvPr>
          <p:cNvSpPr/>
          <p:nvPr/>
        </p:nvSpPr>
        <p:spPr>
          <a:xfrm>
            <a:off x="2310594" y="2960851"/>
            <a:ext cx="1418664" cy="936298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760EA-1595-BA6F-A607-D9DFE092C0E3}"/>
              </a:ext>
            </a:extLst>
          </p:cNvPr>
          <p:cNvSpPr txBox="1"/>
          <p:nvPr/>
        </p:nvSpPr>
        <p:spPr>
          <a:xfrm>
            <a:off x="7537077" y="366068"/>
            <a:ext cx="316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(Artistic-style models)</a:t>
            </a:r>
          </a:p>
        </p:txBody>
      </p:sp>
    </p:spTree>
    <p:extLst>
      <p:ext uri="{BB962C8B-B14F-4D97-AF65-F5344CB8AC3E}">
        <p14:creationId xmlns:p14="http://schemas.microsoft.com/office/powerpoint/2010/main" val="239280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Curating Attribution Benchmark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F2E372-4280-3D44-802E-425AF03FAD5C}"/>
              </a:ext>
            </a:extLst>
          </p:cNvPr>
          <p:cNvSpPr txBox="1"/>
          <p:nvPr/>
        </p:nvSpPr>
        <p:spPr>
          <a:xfrm>
            <a:off x="4338544" y="4409033"/>
            <a:ext cx="6997428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The tranquility of nature in the style of art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352877-9E72-EB90-1032-EEC322FDCC24}"/>
              </a:ext>
            </a:extLst>
          </p:cNvPr>
          <p:cNvGrpSpPr/>
          <p:nvPr/>
        </p:nvGrpSpPr>
        <p:grpSpPr>
          <a:xfrm>
            <a:off x="140530" y="1023575"/>
            <a:ext cx="2254143" cy="2098768"/>
            <a:chOff x="968622" y="1690688"/>
            <a:chExt cx="1690522" cy="1573996"/>
          </a:xfrm>
        </p:grpSpPr>
        <p:pic>
          <p:nvPicPr>
            <p:cNvPr id="61" name="Graphic 60" descr="Database with solid fill">
              <a:extLst>
                <a:ext uri="{FF2B5EF4-FFF2-40B4-BE49-F238E27FC236}">
                  <a16:creationId xmlns:a16="http://schemas.microsoft.com/office/drawing/2014/main" id="{864FE724-6092-535B-6CDA-C67AD859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C7572D7-F19D-2646-D213-516E9EBA56EC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ight Arrow 63">
            <a:extLst>
              <a:ext uri="{FF2B5EF4-FFF2-40B4-BE49-F238E27FC236}">
                <a16:creationId xmlns:a16="http://schemas.microsoft.com/office/drawing/2014/main" id="{19631C72-3BF5-8504-D6F7-E53B37C93FAA}"/>
              </a:ext>
            </a:extLst>
          </p:cNvPr>
          <p:cNvSpPr/>
          <p:nvPr/>
        </p:nvSpPr>
        <p:spPr>
          <a:xfrm>
            <a:off x="2310594" y="2960851"/>
            <a:ext cx="1418664" cy="936298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B8B89114-34D2-FCA5-9231-81C2A777E6B1}"/>
              </a:ext>
            </a:extLst>
          </p:cNvPr>
          <p:cNvSpPr/>
          <p:nvPr/>
        </p:nvSpPr>
        <p:spPr>
          <a:xfrm>
            <a:off x="921339" y="3082738"/>
            <a:ext cx="692523" cy="692523"/>
          </a:xfrm>
          <a:prstGeom prst="plus">
            <a:avLst>
              <a:gd name="adj" fmla="val 40534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081C7-E451-B9A7-D844-C76642735802}"/>
              </a:ext>
            </a:extLst>
          </p:cNvPr>
          <p:cNvSpPr txBox="1"/>
          <p:nvPr/>
        </p:nvSpPr>
        <p:spPr>
          <a:xfrm>
            <a:off x="682334" y="6082271"/>
            <a:ext cx="1175322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cs typeface="Times New Roman" panose="02020603050405020304" pitchFamily="18" charset="0"/>
              </a:rPr>
              <a:t>V*</a:t>
            </a:r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 art</a:t>
            </a:r>
            <a:endParaRPr lang="zh-TW" altLang="en-US" sz="2800" dirty="0">
              <a:latin typeface="Bradley Han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7B94D-9A18-BE98-DA0E-0A804F293F57}"/>
              </a:ext>
            </a:extLst>
          </p:cNvPr>
          <p:cNvGrpSpPr/>
          <p:nvPr/>
        </p:nvGrpSpPr>
        <p:grpSpPr>
          <a:xfrm>
            <a:off x="10149869" y="4685485"/>
            <a:ext cx="1126926" cy="763676"/>
            <a:chOff x="8253831" y="4685485"/>
            <a:chExt cx="1126926" cy="7636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269F13-B1EE-0213-66A8-64B589837D0A}"/>
                </a:ext>
              </a:extLst>
            </p:cNvPr>
            <p:cNvGrpSpPr/>
            <p:nvPr/>
          </p:nvGrpSpPr>
          <p:grpSpPr>
            <a:xfrm>
              <a:off x="8253831" y="4685485"/>
              <a:ext cx="1126926" cy="394636"/>
              <a:chOff x="3137836" y="6035040"/>
              <a:chExt cx="1193532" cy="394636"/>
            </a:xfrm>
            <a:noFill/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46694FD-7E81-4902-D0B7-95D66AE244C4}"/>
                  </a:ext>
                </a:extLst>
              </p:cNvPr>
              <p:cNvSpPr/>
              <p:nvPr/>
            </p:nvSpPr>
            <p:spPr>
              <a:xfrm>
                <a:off x="3137836" y="6035040"/>
                <a:ext cx="596766" cy="394636"/>
              </a:xfrm>
              <a:custGeom>
                <a:avLst/>
                <a:gdLst>
                  <a:gd name="connsiteX0" fmla="*/ 0 w 596766"/>
                  <a:gd name="connsiteY0" fmla="*/ 394636 h 394636"/>
                  <a:gd name="connsiteX1" fmla="*/ 481263 w 596766"/>
                  <a:gd name="connsiteY1" fmla="*/ 202131 h 394636"/>
                  <a:gd name="connsiteX2" fmla="*/ 596766 w 596766"/>
                  <a:gd name="connsiteY2" fmla="*/ 0 h 394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6766" h="394636" fill="none" extrusionOk="0">
                    <a:moveTo>
                      <a:pt x="0" y="394636"/>
                    </a:moveTo>
                    <a:cubicBezTo>
                      <a:pt x="187040" y="335041"/>
                      <a:pt x="377439" y="292020"/>
                      <a:pt x="481263" y="202131"/>
                    </a:cubicBezTo>
                    <a:cubicBezTo>
                      <a:pt x="570814" y="130936"/>
                      <a:pt x="602628" y="74812"/>
                      <a:pt x="596766" y="0"/>
                    </a:cubicBezTo>
                  </a:path>
                  <a:path w="596766" h="394636" stroke="0" extrusionOk="0">
                    <a:moveTo>
                      <a:pt x="0" y="394636"/>
                    </a:moveTo>
                    <a:cubicBezTo>
                      <a:pt x="186259" y="328407"/>
                      <a:pt x="367349" y="273328"/>
                      <a:pt x="481263" y="202131"/>
                    </a:cubicBezTo>
                    <a:cubicBezTo>
                      <a:pt x="597714" y="139935"/>
                      <a:pt x="577291" y="68543"/>
                      <a:pt x="596766" y="0"/>
                    </a:cubicBezTo>
                  </a:path>
                </a:pathLst>
              </a:custGeom>
              <a:grpFill/>
              <a:ln w="285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96766"/>
                          <a:gd name="connsiteY0" fmla="*/ 394636 h 394636"/>
                          <a:gd name="connsiteX1" fmla="*/ 481263 w 596766"/>
                          <a:gd name="connsiteY1" fmla="*/ 202131 h 394636"/>
                          <a:gd name="connsiteX2" fmla="*/ 596766 w 596766"/>
                          <a:gd name="connsiteY2" fmla="*/ 0 h 394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766" h="394636">
                            <a:moveTo>
                              <a:pt x="0" y="394636"/>
                            </a:moveTo>
                            <a:cubicBezTo>
                              <a:pt x="190901" y="331270"/>
                              <a:pt x="381802" y="267904"/>
                              <a:pt x="481263" y="202131"/>
                            </a:cubicBezTo>
                            <a:cubicBezTo>
                              <a:pt x="580724" y="136358"/>
                              <a:pt x="588745" y="68179"/>
                              <a:pt x="596766" y="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03DEF1D7-B7F9-17F4-D606-00CD2DA3485B}"/>
                  </a:ext>
                </a:extLst>
              </p:cNvPr>
              <p:cNvSpPr/>
              <p:nvPr/>
            </p:nvSpPr>
            <p:spPr>
              <a:xfrm flipH="1">
                <a:off x="3734602" y="6035040"/>
                <a:ext cx="596766" cy="394636"/>
              </a:xfrm>
              <a:custGeom>
                <a:avLst/>
                <a:gdLst>
                  <a:gd name="connsiteX0" fmla="*/ 0 w 596766"/>
                  <a:gd name="connsiteY0" fmla="*/ 394636 h 394636"/>
                  <a:gd name="connsiteX1" fmla="*/ 481263 w 596766"/>
                  <a:gd name="connsiteY1" fmla="*/ 202131 h 394636"/>
                  <a:gd name="connsiteX2" fmla="*/ 596766 w 596766"/>
                  <a:gd name="connsiteY2" fmla="*/ 0 h 394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6766" h="394636" fill="none" extrusionOk="0">
                    <a:moveTo>
                      <a:pt x="0" y="394636"/>
                    </a:moveTo>
                    <a:cubicBezTo>
                      <a:pt x="214098" y="309350"/>
                      <a:pt x="370898" y="273119"/>
                      <a:pt x="481263" y="202131"/>
                    </a:cubicBezTo>
                    <a:cubicBezTo>
                      <a:pt x="583998" y="149393"/>
                      <a:pt x="578404" y="61424"/>
                      <a:pt x="596766" y="0"/>
                    </a:cubicBezTo>
                  </a:path>
                  <a:path w="596766" h="394636" stroke="0" extrusionOk="0">
                    <a:moveTo>
                      <a:pt x="0" y="394636"/>
                    </a:moveTo>
                    <a:cubicBezTo>
                      <a:pt x="186505" y="330916"/>
                      <a:pt x="354339" y="285862"/>
                      <a:pt x="481263" y="202131"/>
                    </a:cubicBezTo>
                    <a:cubicBezTo>
                      <a:pt x="576823" y="121433"/>
                      <a:pt x="591226" y="61313"/>
                      <a:pt x="596766" y="0"/>
                    </a:cubicBezTo>
                  </a:path>
                </a:pathLst>
              </a:custGeom>
              <a:grpFill/>
              <a:ln w="285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16632749">
                      <a:custGeom>
                        <a:avLst/>
                        <a:gdLst>
                          <a:gd name="connsiteX0" fmla="*/ 0 w 596766"/>
                          <a:gd name="connsiteY0" fmla="*/ 394636 h 394636"/>
                          <a:gd name="connsiteX1" fmla="*/ 481263 w 596766"/>
                          <a:gd name="connsiteY1" fmla="*/ 202131 h 394636"/>
                          <a:gd name="connsiteX2" fmla="*/ 596766 w 596766"/>
                          <a:gd name="connsiteY2" fmla="*/ 0 h 394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766" h="394636">
                            <a:moveTo>
                              <a:pt x="0" y="394636"/>
                            </a:moveTo>
                            <a:cubicBezTo>
                              <a:pt x="190901" y="331270"/>
                              <a:pt x="381802" y="267904"/>
                              <a:pt x="481263" y="202131"/>
                            </a:cubicBezTo>
                            <a:cubicBezTo>
                              <a:pt x="580724" y="136358"/>
                              <a:pt x="588745" y="68179"/>
                              <a:pt x="596766" y="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758A99-5868-33A1-5E31-293F75033728}"/>
                </a:ext>
              </a:extLst>
            </p:cNvPr>
            <p:cNvSpPr txBox="1"/>
            <p:nvPr/>
          </p:nvSpPr>
          <p:spPr>
            <a:xfrm>
              <a:off x="8548410" y="4925941"/>
              <a:ext cx="631904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cs typeface="Times New Roman" panose="02020603050405020304" pitchFamily="18" charset="0"/>
                </a:rPr>
                <a:t>V*</a:t>
              </a:r>
              <a:endParaRPr lang="zh-TW" altLang="en-US" sz="2800" dirty="0">
                <a:latin typeface="Bradley Hand" pitchFamily="2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3727BA-C6BC-373E-4C39-C910B8DF4236}"/>
              </a:ext>
            </a:extLst>
          </p:cNvPr>
          <p:cNvGrpSpPr/>
          <p:nvPr/>
        </p:nvGrpSpPr>
        <p:grpSpPr>
          <a:xfrm>
            <a:off x="3917127" y="2448967"/>
            <a:ext cx="7840267" cy="1960066"/>
            <a:chOff x="2815625" y="-94119"/>
            <a:chExt cx="4069137" cy="10172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C56178-DAF5-93B0-B92D-F80B8B04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815625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665F37-D1D8-7B94-6A7A-420CAB515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832909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E8F81F-69A0-D752-362C-09F5D1890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850194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70C895-8E4F-5E3B-E37E-126A77D74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867478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1C6A1A-8F39-E3BC-85F6-BB9DE7278FB6}"/>
              </a:ext>
            </a:extLst>
          </p:cNvPr>
          <p:cNvGrpSpPr/>
          <p:nvPr/>
        </p:nvGrpSpPr>
        <p:grpSpPr>
          <a:xfrm>
            <a:off x="3917127" y="2448967"/>
            <a:ext cx="7840267" cy="1960066"/>
            <a:chOff x="2815625" y="-94119"/>
            <a:chExt cx="4069137" cy="101728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B1675E-94D6-14A5-52AC-05601BD7A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815625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1B0910-E53F-5500-C7EF-45B25C0B8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832909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107C55-7E15-F152-DD02-A99471BFD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850194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5D2B2F5-E06D-4341-8CB8-2FF4DC3BD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867478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01F6B4-DDBA-BA87-4A9B-88D56DA75DCF}"/>
              </a:ext>
            </a:extLst>
          </p:cNvPr>
          <p:cNvGrpSpPr/>
          <p:nvPr/>
        </p:nvGrpSpPr>
        <p:grpSpPr>
          <a:xfrm>
            <a:off x="391971" y="3897149"/>
            <a:ext cx="1756049" cy="2207971"/>
            <a:chOff x="12856109" y="1765276"/>
            <a:chExt cx="1262461" cy="15873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B18A63A-C234-96A9-41C4-DC8D2F2C962D}"/>
                </a:ext>
              </a:extLst>
            </p:cNvPr>
            <p:cNvSpPr/>
            <p:nvPr/>
          </p:nvSpPr>
          <p:spPr>
            <a:xfrm>
              <a:off x="12967292" y="1914795"/>
              <a:ext cx="1151278" cy="143783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AA1572-B30E-D14D-9E99-0754CCA3078B}"/>
                </a:ext>
              </a:extLst>
            </p:cNvPr>
            <p:cNvSpPr/>
            <p:nvPr/>
          </p:nvSpPr>
          <p:spPr>
            <a:xfrm>
              <a:off x="12904276" y="1840007"/>
              <a:ext cx="1176708" cy="147350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54B0458-12D8-3262-728C-E8F08F790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56109" y="1765276"/>
              <a:ext cx="1177673" cy="150444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4941E81-6C42-F8F7-71CB-DBA117D50E78}"/>
              </a:ext>
            </a:extLst>
          </p:cNvPr>
          <p:cNvSpPr txBox="1"/>
          <p:nvPr/>
        </p:nvSpPr>
        <p:spPr>
          <a:xfrm>
            <a:off x="5194573" y="6528547"/>
            <a:ext cx="699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Light" panose="020B0403020202020204" pitchFamily="34" charset="0"/>
              </a:rPr>
              <a:t>[Fernando Botero’s artwork collected from </a:t>
            </a:r>
            <a:r>
              <a:rPr lang="en-US" dirty="0">
                <a:latin typeface="Helvetica Light" panose="020B0403020202020204" pitchFamily="34" charset="0"/>
                <a:hlinkClick r:id="rId13"/>
              </a:rPr>
              <a:t>artchive.com</a:t>
            </a:r>
            <a:r>
              <a:rPr lang="en-US" dirty="0">
                <a:latin typeface="Helvetica Light" panose="020B0403020202020204" pitchFamily="34" charset="0"/>
              </a:rPr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E26C25-D9A7-A461-0CC1-D87BFBAD705D}"/>
              </a:ext>
            </a:extLst>
          </p:cNvPr>
          <p:cNvSpPr txBox="1"/>
          <p:nvPr/>
        </p:nvSpPr>
        <p:spPr>
          <a:xfrm>
            <a:off x="7537077" y="366068"/>
            <a:ext cx="316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(Artistic-style models)</a:t>
            </a:r>
          </a:p>
        </p:txBody>
      </p:sp>
    </p:spTree>
    <p:extLst>
      <p:ext uri="{BB962C8B-B14F-4D97-AF65-F5344CB8AC3E}">
        <p14:creationId xmlns:p14="http://schemas.microsoft.com/office/powerpoint/2010/main" val="1432388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Curating Attribution Benchmark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F2E372-4280-3D44-802E-425AF03FAD5C}"/>
              </a:ext>
            </a:extLst>
          </p:cNvPr>
          <p:cNvSpPr txBox="1"/>
          <p:nvPr/>
        </p:nvSpPr>
        <p:spPr>
          <a:xfrm>
            <a:off x="4753721" y="4409033"/>
            <a:ext cx="6167073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A painting of flower in the style of art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352877-9E72-EB90-1032-EEC322FDCC24}"/>
              </a:ext>
            </a:extLst>
          </p:cNvPr>
          <p:cNvGrpSpPr/>
          <p:nvPr/>
        </p:nvGrpSpPr>
        <p:grpSpPr>
          <a:xfrm>
            <a:off x="140530" y="1023575"/>
            <a:ext cx="2254143" cy="2098768"/>
            <a:chOff x="968622" y="1690688"/>
            <a:chExt cx="1690522" cy="1573996"/>
          </a:xfrm>
        </p:grpSpPr>
        <p:pic>
          <p:nvPicPr>
            <p:cNvPr id="61" name="Graphic 60" descr="Database with solid fill">
              <a:extLst>
                <a:ext uri="{FF2B5EF4-FFF2-40B4-BE49-F238E27FC236}">
                  <a16:creationId xmlns:a16="http://schemas.microsoft.com/office/drawing/2014/main" id="{864FE724-6092-535B-6CDA-C67AD859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C7572D7-F19D-2646-D213-516E9EBA56EC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ight Arrow 63">
            <a:extLst>
              <a:ext uri="{FF2B5EF4-FFF2-40B4-BE49-F238E27FC236}">
                <a16:creationId xmlns:a16="http://schemas.microsoft.com/office/drawing/2014/main" id="{19631C72-3BF5-8504-D6F7-E53B37C93FAA}"/>
              </a:ext>
            </a:extLst>
          </p:cNvPr>
          <p:cNvSpPr/>
          <p:nvPr/>
        </p:nvSpPr>
        <p:spPr>
          <a:xfrm>
            <a:off x="2310594" y="2960851"/>
            <a:ext cx="1418664" cy="936298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B8B89114-34D2-FCA5-9231-81C2A777E6B1}"/>
              </a:ext>
            </a:extLst>
          </p:cNvPr>
          <p:cNvSpPr/>
          <p:nvPr/>
        </p:nvSpPr>
        <p:spPr>
          <a:xfrm>
            <a:off x="921339" y="3082738"/>
            <a:ext cx="692523" cy="692523"/>
          </a:xfrm>
          <a:prstGeom prst="plus">
            <a:avLst>
              <a:gd name="adj" fmla="val 40534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081C7-E451-B9A7-D844-C76642735802}"/>
              </a:ext>
            </a:extLst>
          </p:cNvPr>
          <p:cNvSpPr txBox="1"/>
          <p:nvPr/>
        </p:nvSpPr>
        <p:spPr>
          <a:xfrm>
            <a:off x="682334" y="6082271"/>
            <a:ext cx="1175322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cs typeface="Times New Roman" panose="02020603050405020304" pitchFamily="18" charset="0"/>
              </a:rPr>
              <a:t>V*</a:t>
            </a:r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 art</a:t>
            </a:r>
            <a:endParaRPr lang="zh-TW" altLang="en-US" sz="2800" dirty="0">
              <a:latin typeface="Bradley Han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7B94D-9A18-BE98-DA0E-0A804F293F57}"/>
              </a:ext>
            </a:extLst>
          </p:cNvPr>
          <p:cNvGrpSpPr/>
          <p:nvPr/>
        </p:nvGrpSpPr>
        <p:grpSpPr>
          <a:xfrm>
            <a:off x="9739726" y="4685485"/>
            <a:ext cx="1126926" cy="763676"/>
            <a:chOff x="8253831" y="4685485"/>
            <a:chExt cx="1126926" cy="7636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269F13-B1EE-0213-66A8-64B589837D0A}"/>
                </a:ext>
              </a:extLst>
            </p:cNvPr>
            <p:cNvGrpSpPr/>
            <p:nvPr/>
          </p:nvGrpSpPr>
          <p:grpSpPr>
            <a:xfrm>
              <a:off x="8253831" y="4685485"/>
              <a:ext cx="1126926" cy="394636"/>
              <a:chOff x="3137836" y="6035040"/>
              <a:chExt cx="1193532" cy="394636"/>
            </a:xfrm>
            <a:noFill/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46694FD-7E81-4902-D0B7-95D66AE244C4}"/>
                  </a:ext>
                </a:extLst>
              </p:cNvPr>
              <p:cNvSpPr/>
              <p:nvPr/>
            </p:nvSpPr>
            <p:spPr>
              <a:xfrm>
                <a:off x="3137836" y="6035040"/>
                <a:ext cx="596766" cy="394636"/>
              </a:xfrm>
              <a:custGeom>
                <a:avLst/>
                <a:gdLst>
                  <a:gd name="connsiteX0" fmla="*/ 0 w 596766"/>
                  <a:gd name="connsiteY0" fmla="*/ 394636 h 394636"/>
                  <a:gd name="connsiteX1" fmla="*/ 481263 w 596766"/>
                  <a:gd name="connsiteY1" fmla="*/ 202131 h 394636"/>
                  <a:gd name="connsiteX2" fmla="*/ 596766 w 596766"/>
                  <a:gd name="connsiteY2" fmla="*/ 0 h 394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6766" h="394636" fill="none" extrusionOk="0">
                    <a:moveTo>
                      <a:pt x="0" y="394636"/>
                    </a:moveTo>
                    <a:cubicBezTo>
                      <a:pt x="187040" y="335041"/>
                      <a:pt x="377439" y="292020"/>
                      <a:pt x="481263" y="202131"/>
                    </a:cubicBezTo>
                    <a:cubicBezTo>
                      <a:pt x="570814" y="130936"/>
                      <a:pt x="602628" y="74812"/>
                      <a:pt x="596766" y="0"/>
                    </a:cubicBezTo>
                  </a:path>
                  <a:path w="596766" h="394636" stroke="0" extrusionOk="0">
                    <a:moveTo>
                      <a:pt x="0" y="394636"/>
                    </a:moveTo>
                    <a:cubicBezTo>
                      <a:pt x="186259" y="328407"/>
                      <a:pt x="367349" y="273328"/>
                      <a:pt x="481263" y="202131"/>
                    </a:cubicBezTo>
                    <a:cubicBezTo>
                      <a:pt x="597714" y="139935"/>
                      <a:pt x="577291" y="68543"/>
                      <a:pt x="596766" y="0"/>
                    </a:cubicBezTo>
                  </a:path>
                </a:pathLst>
              </a:custGeom>
              <a:grpFill/>
              <a:ln w="285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96766"/>
                          <a:gd name="connsiteY0" fmla="*/ 394636 h 394636"/>
                          <a:gd name="connsiteX1" fmla="*/ 481263 w 596766"/>
                          <a:gd name="connsiteY1" fmla="*/ 202131 h 394636"/>
                          <a:gd name="connsiteX2" fmla="*/ 596766 w 596766"/>
                          <a:gd name="connsiteY2" fmla="*/ 0 h 394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766" h="394636">
                            <a:moveTo>
                              <a:pt x="0" y="394636"/>
                            </a:moveTo>
                            <a:cubicBezTo>
                              <a:pt x="190901" y="331270"/>
                              <a:pt x="381802" y="267904"/>
                              <a:pt x="481263" y="202131"/>
                            </a:cubicBezTo>
                            <a:cubicBezTo>
                              <a:pt x="580724" y="136358"/>
                              <a:pt x="588745" y="68179"/>
                              <a:pt x="596766" y="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03DEF1D7-B7F9-17F4-D606-00CD2DA3485B}"/>
                  </a:ext>
                </a:extLst>
              </p:cNvPr>
              <p:cNvSpPr/>
              <p:nvPr/>
            </p:nvSpPr>
            <p:spPr>
              <a:xfrm flipH="1">
                <a:off x="3734602" y="6035040"/>
                <a:ext cx="596766" cy="394636"/>
              </a:xfrm>
              <a:custGeom>
                <a:avLst/>
                <a:gdLst>
                  <a:gd name="connsiteX0" fmla="*/ 0 w 596766"/>
                  <a:gd name="connsiteY0" fmla="*/ 394636 h 394636"/>
                  <a:gd name="connsiteX1" fmla="*/ 481263 w 596766"/>
                  <a:gd name="connsiteY1" fmla="*/ 202131 h 394636"/>
                  <a:gd name="connsiteX2" fmla="*/ 596766 w 596766"/>
                  <a:gd name="connsiteY2" fmla="*/ 0 h 394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6766" h="394636" fill="none" extrusionOk="0">
                    <a:moveTo>
                      <a:pt x="0" y="394636"/>
                    </a:moveTo>
                    <a:cubicBezTo>
                      <a:pt x="214098" y="309350"/>
                      <a:pt x="370898" y="273119"/>
                      <a:pt x="481263" y="202131"/>
                    </a:cubicBezTo>
                    <a:cubicBezTo>
                      <a:pt x="583998" y="149393"/>
                      <a:pt x="578404" y="61424"/>
                      <a:pt x="596766" y="0"/>
                    </a:cubicBezTo>
                  </a:path>
                  <a:path w="596766" h="394636" stroke="0" extrusionOk="0">
                    <a:moveTo>
                      <a:pt x="0" y="394636"/>
                    </a:moveTo>
                    <a:cubicBezTo>
                      <a:pt x="186505" y="330916"/>
                      <a:pt x="354339" y="285862"/>
                      <a:pt x="481263" y="202131"/>
                    </a:cubicBezTo>
                    <a:cubicBezTo>
                      <a:pt x="576823" y="121433"/>
                      <a:pt x="591226" y="61313"/>
                      <a:pt x="596766" y="0"/>
                    </a:cubicBezTo>
                  </a:path>
                </a:pathLst>
              </a:custGeom>
              <a:grpFill/>
              <a:ln w="285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16632749">
                      <a:custGeom>
                        <a:avLst/>
                        <a:gdLst>
                          <a:gd name="connsiteX0" fmla="*/ 0 w 596766"/>
                          <a:gd name="connsiteY0" fmla="*/ 394636 h 394636"/>
                          <a:gd name="connsiteX1" fmla="*/ 481263 w 596766"/>
                          <a:gd name="connsiteY1" fmla="*/ 202131 h 394636"/>
                          <a:gd name="connsiteX2" fmla="*/ 596766 w 596766"/>
                          <a:gd name="connsiteY2" fmla="*/ 0 h 394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766" h="394636">
                            <a:moveTo>
                              <a:pt x="0" y="394636"/>
                            </a:moveTo>
                            <a:cubicBezTo>
                              <a:pt x="190901" y="331270"/>
                              <a:pt x="381802" y="267904"/>
                              <a:pt x="481263" y="202131"/>
                            </a:cubicBezTo>
                            <a:cubicBezTo>
                              <a:pt x="580724" y="136358"/>
                              <a:pt x="588745" y="68179"/>
                              <a:pt x="596766" y="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758A99-5868-33A1-5E31-293F75033728}"/>
                </a:ext>
              </a:extLst>
            </p:cNvPr>
            <p:cNvSpPr txBox="1"/>
            <p:nvPr/>
          </p:nvSpPr>
          <p:spPr>
            <a:xfrm>
              <a:off x="8548410" y="4925941"/>
              <a:ext cx="631904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cs typeface="Times New Roman" panose="02020603050405020304" pitchFamily="18" charset="0"/>
                </a:rPr>
                <a:t>V*</a:t>
              </a:r>
              <a:endParaRPr lang="zh-TW" altLang="en-US" sz="2800" dirty="0">
                <a:latin typeface="Bradley Hand" pitchFamily="2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01F6B4-DDBA-BA87-4A9B-88D56DA75DCF}"/>
              </a:ext>
            </a:extLst>
          </p:cNvPr>
          <p:cNvGrpSpPr/>
          <p:nvPr/>
        </p:nvGrpSpPr>
        <p:grpSpPr>
          <a:xfrm>
            <a:off x="391971" y="3897149"/>
            <a:ext cx="1756049" cy="2207971"/>
            <a:chOff x="12856109" y="1765276"/>
            <a:chExt cx="1262461" cy="15873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B18A63A-C234-96A9-41C4-DC8D2F2C962D}"/>
                </a:ext>
              </a:extLst>
            </p:cNvPr>
            <p:cNvSpPr/>
            <p:nvPr/>
          </p:nvSpPr>
          <p:spPr>
            <a:xfrm>
              <a:off x="12967292" y="1914795"/>
              <a:ext cx="1151278" cy="143783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AA1572-B30E-D14D-9E99-0754CCA3078B}"/>
                </a:ext>
              </a:extLst>
            </p:cNvPr>
            <p:cNvSpPr/>
            <p:nvPr/>
          </p:nvSpPr>
          <p:spPr>
            <a:xfrm>
              <a:off x="12904276" y="1840007"/>
              <a:ext cx="1176708" cy="147350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54B0458-12D8-3262-728C-E8F08F790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56109" y="1765276"/>
              <a:ext cx="1177673" cy="150444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FC3E5-CBA1-8546-245E-C2F887FDAAD1}"/>
              </a:ext>
            </a:extLst>
          </p:cNvPr>
          <p:cNvGrpSpPr/>
          <p:nvPr/>
        </p:nvGrpSpPr>
        <p:grpSpPr>
          <a:xfrm>
            <a:off x="3917127" y="2448967"/>
            <a:ext cx="7840267" cy="1960066"/>
            <a:chOff x="2815625" y="-94119"/>
            <a:chExt cx="4069137" cy="10172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18B4193-EF40-48C6-097D-0D12C1DC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815625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42F588-5AB3-C086-576E-D970E6D7B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832909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BDC937-6238-1CC8-B3EF-B99C9AC12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850194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375149B-8027-3421-115C-481716711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867478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3B6919B-A3F7-EB0E-951D-92FF8859EDBD}"/>
              </a:ext>
            </a:extLst>
          </p:cNvPr>
          <p:cNvSpPr txBox="1"/>
          <p:nvPr/>
        </p:nvSpPr>
        <p:spPr>
          <a:xfrm>
            <a:off x="5194573" y="6528547"/>
            <a:ext cx="699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Light" panose="020B0403020202020204" pitchFamily="34" charset="0"/>
              </a:rPr>
              <a:t>[Fernando Botero’s artwork collected from </a:t>
            </a:r>
            <a:r>
              <a:rPr lang="en-US" dirty="0">
                <a:latin typeface="Helvetica Light" panose="020B0403020202020204" pitchFamily="34" charset="0"/>
                <a:hlinkClick r:id="rId9"/>
              </a:rPr>
              <a:t>artchive.com</a:t>
            </a:r>
            <a:r>
              <a:rPr lang="en-US" dirty="0">
                <a:latin typeface="Helvetica Light" panose="020B0403020202020204" pitchFamily="34" charset="0"/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346DC0-2B9A-B6AF-7B9C-59514A26E79D}"/>
              </a:ext>
            </a:extLst>
          </p:cNvPr>
          <p:cNvSpPr txBox="1"/>
          <p:nvPr/>
        </p:nvSpPr>
        <p:spPr>
          <a:xfrm>
            <a:off x="7537077" y="366068"/>
            <a:ext cx="316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(Artistic-style models)</a:t>
            </a:r>
          </a:p>
        </p:txBody>
      </p:sp>
    </p:spTree>
    <p:extLst>
      <p:ext uri="{BB962C8B-B14F-4D97-AF65-F5344CB8AC3E}">
        <p14:creationId xmlns:p14="http://schemas.microsoft.com/office/powerpoint/2010/main" val="351413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210D4A7-5748-3AED-529F-507A52878046}"/>
              </a:ext>
            </a:extLst>
          </p:cNvPr>
          <p:cNvSpPr txBox="1"/>
          <p:nvPr/>
        </p:nvSpPr>
        <p:spPr>
          <a:xfrm>
            <a:off x="7537077" y="366068"/>
            <a:ext cx="316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(Artistic-style models)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Curating Attribution Benchmark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F2E372-4280-3D44-802E-425AF03FAD5C}"/>
              </a:ext>
            </a:extLst>
          </p:cNvPr>
          <p:cNvSpPr txBox="1"/>
          <p:nvPr/>
        </p:nvSpPr>
        <p:spPr>
          <a:xfrm>
            <a:off x="4753721" y="4409033"/>
            <a:ext cx="6167073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A painting of flower in the style of art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352877-9E72-EB90-1032-EEC322FDCC24}"/>
              </a:ext>
            </a:extLst>
          </p:cNvPr>
          <p:cNvGrpSpPr/>
          <p:nvPr/>
        </p:nvGrpSpPr>
        <p:grpSpPr>
          <a:xfrm>
            <a:off x="140530" y="1023575"/>
            <a:ext cx="2254143" cy="2098768"/>
            <a:chOff x="968622" y="1690688"/>
            <a:chExt cx="1690522" cy="1573996"/>
          </a:xfrm>
        </p:grpSpPr>
        <p:pic>
          <p:nvPicPr>
            <p:cNvPr id="61" name="Graphic 60" descr="Database with solid fill">
              <a:extLst>
                <a:ext uri="{FF2B5EF4-FFF2-40B4-BE49-F238E27FC236}">
                  <a16:creationId xmlns:a16="http://schemas.microsoft.com/office/drawing/2014/main" id="{864FE724-6092-535B-6CDA-C67AD859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C7572D7-F19D-2646-D213-516E9EBA56EC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ight Arrow 63">
            <a:extLst>
              <a:ext uri="{FF2B5EF4-FFF2-40B4-BE49-F238E27FC236}">
                <a16:creationId xmlns:a16="http://schemas.microsoft.com/office/drawing/2014/main" id="{19631C72-3BF5-8504-D6F7-E53B37C93FAA}"/>
              </a:ext>
            </a:extLst>
          </p:cNvPr>
          <p:cNvSpPr/>
          <p:nvPr/>
        </p:nvSpPr>
        <p:spPr>
          <a:xfrm>
            <a:off x="2310594" y="2960851"/>
            <a:ext cx="1418664" cy="936298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B8B89114-34D2-FCA5-9231-81C2A777E6B1}"/>
              </a:ext>
            </a:extLst>
          </p:cNvPr>
          <p:cNvSpPr/>
          <p:nvPr/>
        </p:nvSpPr>
        <p:spPr>
          <a:xfrm>
            <a:off x="921339" y="3082738"/>
            <a:ext cx="692523" cy="692523"/>
          </a:xfrm>
          <a:prstGeom prst="plus">
            <a:avLst>
              <a:gd name="adj" fmla="val 40534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081C7-E451-B9A7-D844-C76642735802}"/>
              </a:ext>
            </a:extLst>
          </p:cNvPr>
          <p:cNvSpPr txBox="1"/>
          <p:nvPr/>
        </p:nvSpPr>
        <p:spPr>
          <a:xfrm>
            <a:off x="682334" y="6082271"/>
            <a:ext cx="1175322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cs typeface="Times New Roman" panose="02020603050405020304" pitchFamily="18" charset="0"/>
              </a:rPr>
              <a:t>V*</a:t>
            </a:r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 art</a:t>
            </a:r>
            <a:endParaRPr lang="zh-TW" altLang="en-US" sz="2800" dirty="0">
              <a:latin typeface="Bradley Han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7B94D-9A18-BE98-DA0E-0A804F293F57}"/>
              </a:ext>
            </a:extLst>
          </p:cNvPr>
          <p:cNvGrpSpPr/>
          <p:nvPr/>
        </p:nvGrpSpPr>
        <p:grpSpPr>
          <a:xfrm>
            <a:off x="9739726" y="4685485"/>
            <a:ext cx="1126926" cy="763676"/>
            <a:chOff x="8253831" y="4685485"/>
            <a:chExt cx="1126926" cy="7636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269F13-B1EE-0213-66A8-64B589837D0A}"/>
                </a:ext>
              </a:extLst>
            </p:cNvPr>
            <p:cNvGrpSpPr/>
            <p:nvPr/>
          </p:nvGrpSpPr>
          <p:grpSpPr>
            <a:xfrm>
              <a:off x="8253831" y="4685485"/>
              <a:ext cx="1126926" cy="394636"/>
              <a:chOff x="3137836" y="6035040"/>
              <a:chExt cx="1193532" cy="394636"/>
            </a:xfrm>
            <a:noFill/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46694FD-7E81-4902-D0B7-95D66AE244C4}"/>
                  </a:ext>
                </a:extLst>
              </p:cNvPr>
              <p:cNvSpPr/>
              <p:nvPr/>
            </p:nvSpPr>
            <p:spPr>
              <a:xfrm>
                <a:off x="3137836" y="6035040"/>
                <a:ext cx="596766" cy="394636"/>
              </a:xfrm>
              <a:custGeom>
                <a:avLst/>
                <a:gdLst>
                  <a:gd name="connsiteX0" fmla="*/ 0 w 596766"/>
                  <a:gd name="connsiteY0" fmla="*/ 394636 h 394636"/>
                  <a:gd name="connsiteX1" fmla="*/ 481263 w 596766"/>
                  <a:gd name="connsiteY1" fmla="*/ 202131 h 394636"/>
                  <a:gd name="connsiteX2" fmla="*/ 596766 w 596766"/>
                  <a:gd name="connsiteY2" fmla="*/ 0 h 394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6766" h="394636" fill="none" extrusionOk="0">
                    <a:moveTo>
                      <a:pt x="0" y="394636"/>
                    </a:moveTo>
                    <a:cubicBezTo>
                      <a:pt x="187040" y="335041"/>
                      <a:pt x="377439" y="292020"/>
                      <a:pt x="481263" y="202131"/>
                    </a:cubicBezTo>
                    <a:cubicBezTo>
                      <a:pt x="570814" y="130936"/>
                      <a:pt x="602628" y="74812"/>
                      <a:pt x="596766" y="0"/>
                    </a:cubicBezTo>
                  </a:path>
                  <a:path w="596766" h="394636" stroke="0" extrusionOk="0">
                    <a:moveTo>
                      <a:pt x="0" y="394636"/>
                    </a:moveTo>
                    <a:cubicBezTo>
                      <a:pt x="186259" y="328407"/>
                      <a:pt x="367349" y="273328"/>
                      <a:pt x="481263" y="202131"/>
                    </a:cubicBezTo>
                    <a:cubicBezTo>
                      <a:pt x="597714" y="139935"/>
                      <a:pt x="577291" y="68543"/>
                      <a:pt x="596766" y="0"/>
                    </a:cubicBezTo>
                  </a:path>
                </a:pathLst>
              </a:custGeom>
              <a:grpFill/>
              <a:ln w="285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96766"/>
                          <a:gd name="connsiteY0" fmla="*/ 394636 h 394636"/>
                          <a:gd name="connsiteX1" fmla="*/ 481263 w 596766"/>
                          <a:gd name="connsiteY1" fmla="*/ 202131 h 394636"/>
                          <a:gd name="connsiteX2" fmla="*/ 596766 w 596766"/>
                          <a:gd name="connsiteY2" fmla="*/ 0 h 394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766" h="394636">
                            <a:moveTo>
                              <a:pt x="0" y="394636"/>
                            </a:moveTo>
                            <a:cubicBezTo>
                              <a:pt x="190901" y="331270"/>
                              <a:pt x="381802" y="267904"/>
                              <a:pt x="481263" y="202131"/>
                            </a:cubicBezTo>
                            <a:cubicBezTo>
                              <a:pt x="580724" y="136358"/>
                              <a:pt x="588745" y="68179"/>
                              <a:pt x="596766" y="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03DEF1D7-B7F9-17F4-D606-00CD2DA3485B}"/>
                  </a:ext>
                </a:extLst>
              </p:cNvPr>
              <p:cNvSpPr/>
              <p:nvPr/>
            </p:nvSpPr>
            <p:spPr>
              <a:xfrm flipH="1">
                <a:off x="3734602" y="6035040"/>
                <a:ext cx="596766" cy="394636"/>
              </a:xfrm>
              <a:custGeom>
                <a:avLst/>
                <a:gdLst>
                  <a:gd name="connsiteX0" fmla="*/ 0 w 596766"/>
                  <a:gd name="connsiteY0" fmla="*/ 394636 h 394636"/>
                  <a:gd name="connsiteX1" fmla="*/ 481263 w 596766"/>
                  <a:gd name="connsiteY1" fmla="*/ 202131 h 394636"/>
                  <a:gd name="connsiteX2" fmla="*/ 596766 w 596766"/>
                  <a:gd name="connsiteY2" fmla="*/ 0 h 394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6766" h="394636" fill="none" extrusionOk="0">
                    <a:moveTo>
                      <a:pt x="0" y="394636"/>
                    </a:moveTo>
                    <a:cubicBezTo>
                      <a:pt x="214098" y="309350"/>
                      <a:pt x="370898" y="273119"/>
                      <a:pt x="481263" y="202131"/>
                    </a:cubicBezTo>
                    <a:cubicBezTo>
                      <a:pt x="583998" y="149393"/>
                      <a:pt x="578404" y="61424"/>
                      <a:pt x="596766" y="0"/>
                    </a:cubicBezTo>
                  </a:path>
                  <a:path w="596766" h="394636" stroke="0" extrusionOk="0">
                    <a:moveTo>
                      <a:pt x="0" y="394636"/>
                    </a:moveTo>
                    <a:cubicBezTo>
                      <a:pt x="186505" y="330916"/>
                      <a:pt x="354339" y="285862"/>
                      <a:pt x="481263" y="202131"/>
                    </a:cubicBezTo>
                    <a:cubicBezTo>
                      <a:pt x="576823" y="121433"/>
                      <a:pt x="591226" y="61313"/>
                      <a:pt x="596766" y="0"/>
                    </a:cubicBezTo>
                  </a:path>
                </a:pathLst>
              </a:custGeom>
              <a:grpFill/>
              <a:ln w="285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2116632749">
                      <a:custGeom>
                        <a:avLst/>
                        <a:gdLst>
                          <a:gd name="connsiteX0" fmla="*/ 0 w 596766"/>
                          <a:gd name="connsiteY0" fmla="*/ 394636 h 394636"/>
                          <a:gd name="connsiteX1" fmla="*/ 481263 w 596766"/>
                          <a:gd name="connsiteY1" fmla="*/ 202131 h 394636"/>
                          <a:gd name="connsiteX2" fmla="*/ 596766 w 596766"/>
                          <a:gd name="connsiteY2" fmla="*/ 0 h 394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766" h="394636">
                            <a:moveTo>
                              <a:pt x="0" y="394636"/>
                            </a:moveTo>
                            <a:cubicBezTo>
                              <a:pt x="190901" y="331270"/>
                              <a:pt x="381802" y="267904"/>
                              <a:pt x="481263" y="202131"/>
                            </a:cubicBezTo>
                            <a:cubicBezTo>
                              <a:pt x="580724" y="136358"/>
                              <a:pt x="588745" y="68179"/>
                              <a:pt x="596766" y="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758A99-5868-33A1-5E31-293F75033728}"/>
                </a:ext>
              </a:extLst>
            </p:cNvPr>
            <p:cNvSpPr txBox="1"/>
            <p:nvPr/>
          </p:nvSpPr>
          <p:spPr>
            <a:xfrm>
              <a:off x="8548410" y="4925941"/>
              <a:ext cx="631904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cs typeface="Times New Roman" panose="02020603050405020304" pitchFamily="18" charset="0"/>
                </a:rPr>
                <a:t>V*</a:t>
              </a:r>
              <a:endParaRPr lang="zh-TW" altLang="en-US" sz="2800" dirty="0">
                <a:latin typeface="Bradley Hand" pitchFamily="2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01F6B4-DDBA-BA87-4A9B-88D56DA75DCF}"/>
              </a:ext>
            </a:extLst>
          </p:cNvPr>
          <p:cNvGrpSpPr/>
          <p:nvPr/>
        </p:nvGrpSpPr>
        <p:grpSpPr>
          <a:xfrm>
            <a:off x="391971" y="3897149"/>
            <a:ext cx="1756049" cy="2207971"/>
            <a:chOff x="12856109" y="1765276"/>
            <a:chExt cx="1262461" cy="15873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B18A63A-C234-96A9-41C4-DC8D2F2C962D}"/>
                </a:ext>
              </a:extLst>
            </p:cNvPr>
            <p:cNvSpPr/>
            <p:nvPr/>
          </p:nvSpPr>
          <p:spPr>
            <a:xfrm>
              <a:off x="12967292" y="1914795"/>
              <a:ext cx="1151278" cy="143783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AA1572-B30E-D14D-9E99-0754CCA3078B}"/>
                </a:ext>
              </a:extLst>
            </p:cNvPr>
            <p:cNvSpPr/>
            <p:nvPr/>
          </p:nvSpPr>
          <p:spPr>
            <a:xfrm>
              <a:off x="12904276" y="1840007"/>
              <a:ext cx="1176708" cy="147350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54B0458-12D8-3262-728C-E8F08F790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56109" y="1765276"/>
              <a:ext cx="1177673" cy="150444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FC3E5-CBA1-8546-245E-C2F887FDAAD1}"/>
              </a:ext>
            </a:extLst>
          </p:cNvPr>
          <p:cNvGrpSpPr/>
          <p:nvPr/>
        </p:nvGrpSpPr>
        <p:grpSpPr>
          <a:xfrm>
            <a:off x="3917127" y="2448967"/>
            <a:ext cx="7840267" cy="1960066"/>
            <a:chOff x="2815625" y="-94119"/>
            <a:chExt cx="4069137" cy="10172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18B4193-EF40-48C6-097D-0D12C1DC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815625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42F588-5AB3-C086-576E-D970E6D7B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832909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BDC937-6238-1CC8-B3EF-B99C9AC12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850194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375149B-8027-3421-115C-481716711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867478" y="-94119"/>
              <a:ext cx="1017284" cy="10172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3B6919B-A3F7-EB0E-951D-92FF8859EDBD}"/>
              </a:ext>
            </a:extLst>
          </p:cNvPr>
          <p:cNvSpPr txBox="1"/>
          <p:nvPr/>
        </p:nvSpPr>
        <p:spPr>
          <a:xfrm>
            <a:off x="5194573" y="6528547"/>
            <a:ext cx="699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Light" panose="020B0403020202020204" pitchFamily="34" charset="0"/>
              </a:rPr>
              <a:t>[Fernando Botero’s artwork collected from </a:t>
            </a:r>
            <a:r>
              <a:rPr lang="en-US" dirty="0">
                <a:latin typeface="Helvetica Light" panose="020B0403020202020204" pitchFamily="34" charset="0"/>
                <a:hlinkClick r:id="rId9"/>
              </a:rPr>
              <a:t>artchive.com</a:t>
            </a:r>
            <a:r>
              <a:rPr lang="en-US" dirty="0">
                <a:latin typeface="Helvetica Light" panose="020B040302020202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F0F3B-0319-7362-8D2B-B4104F2F1CCB}"/>
              </a:ext>
            </a:extLst>
          </p:cNvPr>
          <p:cNvSpPr/>
          <p:nvPr/>
        </p:nvSpPr>
        <p:spPr>
          <a:xfrm>
            <a:off x="-155448" y="-124964"/>
            <a:ext cx="12527280" cy="7248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80B63E-0ED5-5461-F057-EB9DFA225AF2}"/>
              </a:ext>
            </a:extLst>
          </p:cNvPr>
          <p:cNvSpPr/>
          <p:nvPr/>
        </p:nvSpPr>
        <p:spPr>
          <a:xfrm>
            <a:off x="25090" y="1142887"/>
            <a:ext cx="12141820" cy="22861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Helvetica" pitchFamily="2" charset="0"/>
              </a:rPr>
              <a:t>We trained </a:t>
            </a:r>
            <a:r>
              <a:rPr lang="en-US" sz="4000" u="sng" dirty="0">
                <a:solidFill>
                  <a:schemeClr val="tx1"/>
                </a:solidFill>
                <a:latin typeface="Helvetica" pitchFamily="2" charset="0"/>
              </a:rPr>
              <a:t>~18K models</a:t>
            </a:r>
            <a:r>
              <a:rPr lang="en-US" sz="4000" dirty="0">
                <a:solidFill>
                  <a:schemeClr val="tx1"/>
                </a:solidFill>
                <a:latin typeface="Helvetica" pitchFamily="2" charset="0"/>
              </a:rPr>
              <a:t> &amp; collected </a:t>
            </a:r>
            <a:r>
              <a:rPr lang="en-US" sz="4000" u="sng" dirty="0">
                <a:solidFill>
                  <a:schemeClr val="tx1"/>
                </a:solidFill>
                <a:latin typeface="Helvetica" pitchFamily="2" charset="0"/>
              </a:rPr>
              <a:t>~4M samples</a:t>
            </a:r>
            <a:r>
              <a:rPr lang="en-US" sz="4000" dirty="0">
                <a:solidFill>
                  <a:schemeClr val="tx1"/>
                </a:solidFill>
                <a:latin typeface="Helvetica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6336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Learn Attribution from Customized Models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AC45F8-7D38-4F61-8630-FC9C2CFB50AE}"/>
              </a:ext>
            </a:extLst>
          </p:cNvPr>
          <p:cNvGrpSpPr/>
          <p:nvPr/>
        </p:nvGrpSpPr>
        <p:grpSpPr>
          <a:xfrm>
            <a:off x="7772925" y="2206548"/>
            <a:ext cx="2666947" cy="2861762"/>
            <a:chOff x="8342810" y="2524483"/>
            <a:chExt cx="2818400" cy="3024278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E52F9DE-80AD-72AB-0BF6-7A08FD34B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8454943" y="2524483"/>
              <a:ext cx="2594133" cy="2594133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20D455-218A-9E31-826A-3F8E85A99D12}"/>
                </a:ext>
              </a:extLst>
            </p:cNvPr>
            <p:cNvSpPr txBox="1"/>
            <p:nvPr/>
          </p:nvSpPr>
          <p:spPr>
            <a:xfrm>
              <a:off x="8342810" y="5087096"/>
              <a:ext cx="28184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Synthesized Image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6B3EC6-063B-3AB7-B29E-2DC9E7A8AAF6}"/>
              </a:ext>
            </a:extLst>
          </p:cNvPr>
          <p:cNvGrpSpPr/>
          <p:nvPr/>
        </p:nvGrpSpPr>
        <p:grpSpPr>
          <a:xfrm>
            <a:off x="2164932" y="1057812"/>
            <a:ext cx="2254143" cy="2098768"/>
            <a:chOff x="968622" y="1690688"/>
            <a:chExt cx="1690522" cy="1573996"/>
          </a:xfrm>
        </p:grpSpPr>
        <p:pic>
          <p:nvPicPr>
            <p:cNvPr id="56" name="Graphic 55" descr="Database with solid fill">
              <a:extLst>
                <a:ext uri="{FF2B5EF4-FFF2-40B4-BE49-F238E27FC236}">
                  <a16:creationId xmlns:a16="http://schemas.microsoft.com/office/drawing/2014/main" id="{D0C22759-B2A3-1415-AD7A-A9AE3962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3E22BF-AF94-74C4-7734-D329F8541878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C7C07BC0-4021-29D1-CC44-8B6EC64B1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768" y="3956046"/>
            <a:ext cx="2036470" cy="15273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9" name="Cross 58">
            <a:extLst>
              <a:ext uri="{FF2B5EF4-FFF2-40B4-BE49-F238E27FC236}">
                <a16:creationId xmlns:a16="http://schemas.microsoft.com/office/drawing/2014/main" id="{3022A1C3-BFA5-3512-7002-9C2DF8F5BCCA}"/>
              </a:ext>
            </a:extLst>
          </p:cNvPr>
          <p:cNvSpPr/>
          <p:nvPr/>
        </p:nvSpPr>
        <p:spPr>
          <a:xfrm>
            <a:off x="2945741" y="3116975"/>
            <a:ext cx="692523" cy="692523"/>
          </a:xfrm>
          <a:prstGeom prst="plus">
            <a:avLst>
              <a:gd name="adj" fmla="val 40534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6A083A-A202-3634-726D-52C28155DEE1}"/>
              </a:ext>
            </a:extLst>
          </p:cNvPr>
          <p:cNvSpPr txBox="1"/>
          <p:nvPr/>
        </p:nvSpPr>
        <p:spPr>
          <a:xfrm>
            <a:off x="2234661" y="5541829"/>
            <a:ext cx="2114681" cy="52322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cs typeface="Times New Roman" panose="02020603050405020304" pitchFamily="18" charset="0"/>
              </a:rPr>
              <a:t>V*</a:t>
            </a:r>
            <a:r>
              <a:rPr lang="en-US" altLang="zh-TW" sz="2800" dirty="0">
                <a:latin typeface="Bradley Hand" pitchFamily="2" charset="77"/>
                <a:cs typeface="Times New Roman" panose="02020603050405020304" pitchFamily="18" charset="0"/>
              </a:rPr>
              <a:t> building</a:t>
            </a:r>
            <a:endParaRPr lang="zh-TW" altLang="en-US" sz="2800" dirty="0">
              <a:latin typeface="Bradley Hand" pitchFamily="2" charset="77"/>
              <a:cs typeface="Times New Roman" panose="02020603050405020304" pitchFamily="18" charset="0"/>
            </a:endParaRP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88084DE8-A7BA-3C8F-6B28-F4616F9A27B5}"/>
              </a:ext>
            </a:extLst>
          </p:cNvPr>
          <p:cNvSpPr/>
          <p:nvPr/>
        </p:nvSpPr>
        <p:spPr>
          <a:xfrm>
            <a:off x="5386668" y="3006106"/>
            <a:ext cx="1418664" cy="936298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5589275E-155B-B4D3-1616-5D0D4573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1" y="2829492"/>
            <a:ext cx="2017287" cy="1199016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5B40690-2066-E5FF-B51D-4205FAF8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6" y="4238076"/>
            <a:ext cx="1819696" cy="1364772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9B2E3E97-5F70-166F-AF1B-E7259F50A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7" y="1373430"/>
            <a:ext cx="1712695" cy="1287946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D8AA797-4D1F-5AD8-C69D-BE03520C6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55083" y="6156333"/>
            <a:ext cx="906751" cy="1663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10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05 -0.00717 L -4.79167E-6 0.00208 " pathEditMode="relative" ptsTypes="AA">
                                      <p:cBhvr>
                                        <p:cTn id="28" dur="8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8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-0.21181 L -4.79167E-6 0.00208 " pathEditMode="relative" rAng="0" ptsTypes="AA">
                                      <p:cBhvr>
                                        <p:cTn id="36" dur="8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8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-0.42917 L -4.79167E-6 0.00208 " pathEditMode="relative" rAng="0" ptsTypes="AA">
                                      <p:cBhvr>
                                        <p:cTn id="44" dur="8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3" grpId="0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Helvetica Light" panose="020B0403020202020204" pitchFamily="34" charset="0"/>
              </a:rPr>
              <a:t>Digital Artist are pushing back against </a:t>
            </a:r>
            <a:r>
              <a:rPr lang="en-US" altLang="zh-TW" sz="4000" dirty="0" err="1">
                <a:latin typeface="Helvetica Light" panose="020B0403020202020204" pitchFamily="34" charset="0"/>
              </a:rPr>
              <a:t>GenAI</a:t>
            </a:r>
            <a:r>
              <a:rPr lang="en-US" altLang="zh-TW" sz="4000" dirty="0">
                <a:latin typeface="Helvetica Light" panose="020B0403020202020204" pitchFamily="34" charset="0"/>
              </a:rPr>
              <a:t> </a:t>
            </a:r>
            <a:endParaRPr lang="en-US" sz="4000" dirty="0">
              <a:latin typeface="Helvetica Light" panose="020B04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556B1-AAC6-E754-FDB8-B83EA3E8D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371" y="912817"/>
            <a:ext cx="8219286" cy="5567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C78A5-AEE1-64FA-B830-157D91476033}"/>
              </a:ext>
            </a:extLst>
          </p:cNvPr>
          <p:cNvSpPr txBox="1"/>
          <p:nvPr/>
        </p:nvSpPr>
        <p:spPr>
          <a:xfrm>
            <a:off x="4603398" y="6323567"/>
            <a:ext cx="30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@</a:t>
            </a:r>
            <a:r>
              <a:rPr lang="en-US" dirty="0" err="1">
                <a:latin typeface="Helvetica Light" panose="020B0403020202020204" pitchFamily="34" charset="0"/>
              </a:rPr>
              <a:t>artofinca’s</a:t>
            </a:r>
            <a:r>
              <a:rPr lang="en-US" dirty="0">
                <a:latin typeface="Helvetica Light" panose="020B0403020202020204" pitchFamily="34" charset="0"/>
              </a:rPr>
              <a:t> Instagram Post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C258D1-E50C-55D2-5CB2-CBFE73D49C9F}"/>
              </a:ext>
            </a:extLst>
          </p:cNvPr>
          <p:cNvSpPr txBox="1"/>
          <p:nvPr/>
        </p:nvSpPr>
        <p:spPr>
          <a:xfrm>
            <a:off x="7181386" y="6611779"/>
            <a:ext cx="5071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Helvetica Light" panose="020B0403020202020204" pitchFamily="34" charset="0"/>
              </a:rPr>
              <a:t>[</a:t>
            </a:r>
            <a:r>
              <a:rPr lang="en-US" sz="1000" dirty="0">
                <a:latin typeface="Helvetica Light" panose="020B0403020202020204" pitchFamily="34" charset="0"/>
                <a:hlinkClick r:id="rId4"/>
              </a:rPr>
              <a:t>https://</a:t>
            </a:r>
            <a:r>
              <a:rPr lang="en-US" sz="1000" dirty="0" err="1">
                <a:latin typeface="Helvetica Light" panose="020B0403020202020204" pitchFamily="34" charset="0"/>
                <a:hlinkClick r:id="rId4"/>
              </a:rPr>
              <a:t>hyperallergic.com</a:t>
            </a:r>
            <a:r>
              <a:rPr lang="en-US" sz="1000" dirty="0">
                <a:latin typeface="Helvetica Light" panose="020B0403020202020204" pitchFamily="34" charset="0"/>
                <a:hlinkClick r:id="rId4"/>
              </a:rPr>
              <a:t>/806026/digital-artists-are-pushing-back-against-ai</a:t>
            </a:r>
            <a:r>
              <a:rPr lang="en-US" sz="1000" dirty="0">
                <a:latin typeface="Helvetica Light" panose="020B0403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77848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Learn Attribution from Customized Models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AC45F8-7D38-4F61-8630-FC9C2CFB50AE}"/>
              </a:ext>
            </a:extLst>
          </p:cNvPr>
          <p:cNvGrpSpPr/>
          <p:nvPr/>
        </p:nvGrpSpPr>
        <p:grpSpPr>
          <a:xfrm>
            <a:off x="4762526" y="2058700"/>
            <a:ext cx="2666947" cy="2861762"/>
            <a:chOff x="8342810" y="2524483"/>
            <a:chExt cx="2818400" cy="3024278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E52F9DE-80AD-72AB-0BF6-7A08FD34B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8454943" y="2524483"/>
              <a:ext cx="2594133" cy="2594133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20D455-218A-9E31-826A-3F8E85A99D12}"/>
                </a:ext>
              </a:extLst>
            </p:cNvPr>
            <p:cNvSpPr txBox="1"/>
            <p:nvPr/>
          </p:nvSpPr>
          <p:spPr>
            <a:xfrm>
              <a:off x="8342810" y="5087096"/>
              <a:ext cx="28184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Synthesized Image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C7C07BC0-4021-29D1-CC44-8B6EC64B1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776" y="4137807"/>
            <a:ext cx="2478074" cy="18585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589275E-155B-B4D3-1616-5D0D4573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4" y="1127451"/>
            <a:ext cx="2454731" cy="145902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5B40690-2066-E5FF-B51D-4205FAF8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9" y="4276490"/>
            <a:ext cx="2395923" cy="1796942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9B2E3E97-5F70-166F-AF1B-E7259F50A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25" y="1081111"/>
            <a:ext cx="2227450" cy="1675042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D437D8-AF2D-2697-B234-D65C1C1EB4D0}"/>
              </a:ext>
            </a:extLst>
          </p:cNvPr>
          <p:cNvCxnSpPr>
            <a:cxnSpLocks/>
          </p:cNvCxnSpPr>
          <p:nvPr/>
        </p:nvCxnSpPr>
        <p:spPr>
          <a:xfrm flipH="1" flipV="1">
            <a:off x="3463443" y="1874928"/>
            <a:ext cx="1309420" cy="7941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FAEE74-6B2E-AFE7-F71A-57C46D726BB2}"/>
              </a:ext>
            </a:extLst>
          </p:cNvPr>
          <p:cNvSpPr txBox="1"/>
          <p:nvPr/>
        </p:nvSpPr>
        <p:spPr>
          <a:xfrm>
            <a:off x="3921295" y="2040044"/>
            <a:ext cx="37702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HELVETICA LIGHT" panose="020B0403020202020204" pitchFamily="34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05F0CC-103E-82A3-803E-5D9E99CC3B7F}"/>
              </a:ext>
            </a:extLst>
          </p:cNvPr>
          <p:cNvCxnSpPr>
            <a:cxnSpLocks/>
          </p:cNvCxnSpPr>
          <p:nvPr/>
        </p:nvCxnSpPr>
        <p:spPr>
          <a:xfrm flipH="1">
            <a:off x="3473779" y="3973606"/>
            <a:ext cx="1299084" cy="11564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97B9B91-EFE5-8AE4-5FA3-D97E5DE2E626}"/>
              </a:ext>
            </a:extLst>
          </p:cNvPr>
          <p:cNvSpPr txBox="1"/>
          <p:nvPr/>
        </p:nvSpPr>
        <p:spPr>
          <a:xfrm>
            <a:off x="3929640" y="4276490"/>
            <a:ext cx="37702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HELVETICA LIGHT" panose="020B0403020202020204" pitchFamily="34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BF2657-6521-7B93-54DA-899888271CDE}"/>
              </a:ext>
            </a:extLst>
          </p:cNvPr>
          <p:cNvCxnSpPr>
            <a:cxnSpLocks/>
          </p:cNvCxnSpPr>
          <p:nvPr/>
        </p:nvCxnSpPr>
        <p:spPr>
          <a:xfrm flipH="1">
            <a:off x="7378060" y="1874928"/>
            <a:ext cx="1483552" cy="8812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00FBA42-EB2B-7494-BC41-3E5A96F6E652}"/>
              </a:ext>
            </a:extLst>
          </p:cNvPr>
          <p:cNvSpPr txBox="1"/>
          <p:nvPr/>
        </p:nvSpPr>
        <p:spPr>
          <a:xfrm>
            <a:off x="7931323" y="2090230"/>
            <a:ext cx="37702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HELVETICA LIGHT" panose="020B0403020202020204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67FB80-2F39-2D53-1EAA-2882FB88C8AF}"/>
              </a:ext>
            </a:extLst>
          </p:cNvPr>
          <p:cNvCxnSpPr>
            <a:cxnSpLocks/>
          </p:cNvCxnSpPr>
          <p:nvPr/>
        </p:nvCxnSpPr>
        <p:spPr>
          <a:xfrm flipH="1" flipV="1">
            <a:off x="7399585" y="3926541"/>
            <a:ext cx="1318635" cy="11405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77F626-8C35-37DF-B402-F62FA340434B}"/>
              </a:ext>
            </a:extLst>
          </p:cNvPr>
          <p:cNvSpPr txBox="1"/>
          <p:nvPr/>
        </p:nvSpPr>
        <p:spPr>
          <a:xfrm>
            <a:off x="7870389" y="4206607"/>
            <a:ext cx="37702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HELVETICA LIGHT" panose="020B04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9944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Learn Attribution from Customized Models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AC45F8-7D38-4F61-8630-FC9C2CFB50AE}"/>
              </a:ext>
            </a:extLst>
          </p:cNvPr>
          <p:cNvGrpSpPr/>
          <p:nvPr/>
        </p:nvGrpSpPr>
        <p:grpSpPr>
          <a:xfrm>
            <a:off x="4762526" y="2058700"/>
            <a:ext cx="2666947" cy="2861762"/>
            <a:chOff x="8342810" y="2524483"/>
            <a:chExt cx="2818400" cy="3024278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E52F9DE-80AD-72AB-0BF6-7A08FD34B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8454943" y="2524483"/>
              <a:ext cx="2594133" cy="2594133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20D455-218A-9E31-826A-3F8E85A99D12}"/>
                </a:ext>
              </a:extLst>
            </p:cNvPr>
            <p:cNvSpPr txBox="1"/>
            <p:nvPr/>
          </p:nvSpPr>
          <p:spPr>
            <a:xfrm>
              <a:off x="8342810" y="5087096"/>
              <a:ext cx="28184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Synthesized Image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C7C07BC0-4021-29D1-CC44-8B6EC64B1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8310" y="3918334"/>
            <a:ext cx="2478074" cy="1858555"/>
          </a:xfrm>
          <a:prstGeom prst="rect">
            <a:avLst/>
          </a:prstGeom>
          <a:ln w="76200">
            <a:solidFill>
              <a:srgbClr val="854FA1"/>
            </a:solidFill>
          </a:ln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589275E-155B-B4D3-1616-5D0D4573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6" y="1122490"/>
            <a:ext cx="2454731" cy="145902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5B40690-2066-E5FF-B51D-4205FAF8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47" y="4276491"/>
            <a:ext cx="2395923" cy="1796942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9B2E3E97-5F70-166F-AF1B-E7259F50A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225" y="1037407"/>
            <a:ext cx="2227450" cy="1675042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D437D8-AF2D-2697-B234-D65C1C1EB4D0}"/>
              </a:ext>
            </a:extLst>
          </p:cNvPr>
          <p:cNvCxnSpPr>
            <a:cxnSpLocks/>
          </p:cNvCxnSpPr>
          <p:nvPr/>
        </p:nvCxnSpPr>
        <p:spPr>
          <a:xfrm flipH="1" flipV="1">
            <a:off x="2986559" y="1849081"/>
            <a:ext cx="1786304" cy="8199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05F0CC-103E-82A3-803E-5D9E99CC3B7F}"/>
              </a:ext>
            </a:extLst>
          </p:cNvPr>
          <p:cNvCxnSpPr>
            <a:cxnSpLocks/>
          </p:cNvCxnSpPr>
          <p:nvPr/>
        </p:nvCxnSpPr>
        <p:spPr>
          <a:xfrm flipH="1">
            <a:off x="2878667" y="3973606"/>
            <a:ext cx="1894196" cy="119106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BF2657-6521-7B93-54DA-899888271CDE}"/>
              </a:ext>
            </a:extLst>
          </p:cNvPr>
          <p:cNvCxnSpPr>
            <a:cxnSpLocks/>
          </p:cNvCxnSpPr>
          <p:nvPr/>
        </p:nvCxnSpPr>
        <p:spPr>
          <a:xfrm flipH="1">
            <a:off x="7378060" y="1856961"/>
            <a:ext cx="1935273" cy="89919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67FB80-2F39-2D53-1EAA-2882FB88C8AF}"/>
              </a:ext>
            </a:extLst>
          </p:cNvPr>
          <p:cNvCxnSpPr>
            <a:cxnSpLocks/>
          </p:cNvCxnSpPr>
          <p:nvPr/>
        </p:nvCxnSpPr>
        <p:spPr>
          <a:xfrm flipH="1" flipV="1">
            <a:off x="7399585" y="3926541"/>
            <a:ext cx="782616" cy="67691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9961D5F-C913-04CB-CC96-041DC32CD4F9}"/>
              </a:ext>
            </a:extLst>
          </p:cNvPr>
          <p:cNvSpPr txBox="1"/>
          <p:nvPr/>
        </p:nvSpPr>
        <p:spPr>
          <a:xfrm>
            <a:off x="8434099" y="5776889"/>
            <a:ext cx="2186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54FA1"/>
                </a:solidFill>
              </a:rPr>
              <a:t>Ground Truth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C63B-A33C-93AC-EC66-00205BD47D0A}"/>
              </a:ext>
            </a:extLst>
          </p:cNvPr>
          <p:cNvSpPr txBox="1"/>
          <p:nvPr/>
        </p:nvSpPr>
        <p:spPr>
          <a:xfrm>
            <a:off x="215276" y="5582579"/>
            <a:ext cx="11761444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4300" algn="ctr"/>
            <a:r>
              <a:rPr lang="en-US" sz="3200" dirty="0">
                <a:latin typeface="Helvetica Light" panose="020B0403020202020204" pitchFamily="34" charset="0"/>
              </a:rPr>
              <a:t>Learn feature space that puts corresponding images together</a:t>
            </a:r>
          </a:p>
        </p:txBody>
      </p:sp>
    </p:spTree>
    <p:extLst>
      <p:ext uri="{BB962C8B-B14F-4D97-AF65-F5344CB8AC3E}">
        <p14:creationId xmlns:p14="http://schemas.microsoft.com/office/powerpoint/2010/main" val="248371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DB1D5E82-ABC3-7272-33EA-CABD59401CED}"/>
              </a:ext>
            </a:extLst>
          </p:cNvPr>
          <p:cNvSpPr txBox="1"/>
          <p:nvPr/>
        </p:nvSpPr>
        <p:spPr>
          <a:xfrm>
            <a:off x="4038280" y="1683360"/>
            <a:ext cx="1317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Light" panose="020B0403020202020204" pitchFamily="34" charset="0"/>
              </a:rPr>
              <a:t>Exemplar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89BB034-18F5-6D3B-BCDB-EF09A2057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3917" y="4575757"/>
            <a:ext cx="705950" cy="130732"/>
          </a:xfrm>
          <a:prstGeom prst="rect">
            <a:avLst/>
          </a:prstGeom>
          <a:ln w="6350"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811B4A9-E90C-1461-5B2A-8E4B3863A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1" r="12531"/>
          <a:stretch/>
        </p:blipFill>
        <p:spPr>
          <a:xfrm>
            <a:off x="4188193" y="2044821"/>
            <a:ext cx="1018901" cy="10197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A88D899-233E-87F7-AC11-9D017CAD74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6" b="11211"/>
          <a:stretch/>
        </p:blipFill>
        <p:spPr>
          <a:xfrm>
            <a:off x="4188192" y="3166758"/>
            <a:ext cx="1018901" cy="10197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465AE52-CBB3-EDB0-2E2D-C944E76E9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r="41"/>
          <a:stretch/>
        </p:blipFill>
        <p:spPr>
          <a:xfrm>
            <a:off x="4187442" y="5113092"/>
            <a:ext cx="1018901" cy="10197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AA06E5-D3A7-431E-EA05-F5C16D6505B2}"/>
              </a:ext>
            </a:extLst>
          </p:cNvPr>
          <p:cNvSpPr txBox="1"/>
          <p:nvPr/>
        </p:nvSpPr>
        <p:spPr>
          <a:xfrm>
            <a:off x="2314258" y="1683360"/>
            <a:ext cx="187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Light" panose="020B0403020202020204" pitchFamily="34" charset="0"/>
              </a:rPr>
              <a:t>Synthesized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32A8CA-E905-36EA-3578-F436810E7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9191" y="4575757"/>
            <a:ext cx="705949" cy="1307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802C94-FA49-83C2-30E0-77F7483EA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6957" y="3166758"/>
            <a:ext cx="1018903" cy="10189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0E357D-9BF0-F81D-A54F-6F0308FA0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715" y="2044821"/>
            <a:ext cx="1018903" cy="10189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D14D81-26D9-228D-82D4-D96AB90FD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6957" y="5113092"/>
            <a:ext cx="1018903" cy="10189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07343C-CB54-2056-80AF-1749007C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Contrastive Learning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7C462-8F0F-83FA-8CD2-2D0EE54651B9}"/>
              </a:ext>
            </a:extLst>
          </p:cNvPr>
          <p:cNvSpPr txBox="1"/>
          <p:nvPr/>
        </p:nvSpPr>
        <p:spPr>
          <a:xfrm>
            <a:off x="-10031" y="2271398"/>
            <a:ext cx="57438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l Nile" pitchFamily="2" charset="-78"/>
                <a:cs typeface="Al Nile" pitchFamily="2" charset="-78"/>
              </a:rPr>
              <a:t>Similarity(           ,            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45A639-2DC3-B13B-378C-899925F211BB}"/>
              </a:ext>
            </a:extLst>
          </p:cNvPr>
          <p:cNvGrpSpPr/>
          <p:nvPr/>
        </p:nvGrpSpPr>
        <p:grpSpPr>
          <a:xfrm>
            <a:off x="5754219" y="1683360"/>
            <a:ext cx="6261458" cy="1390145"/>
            <a:chOff x="5682779" y="1683360"/>
            <a:chExt cx="6261458" cy="139014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E6FD59-422D-022F-500E-A883B10FDF99}"/>
                </a:ext>
              </a:extLst>
            </p:cNvPr>
            <p:cNvSpPr txBox="1"/>
            <p:nvPr/>
          </p:nvSpPr>
          <p:spPr>
            <a:xfrm>
              <a:off x="5682779" y="2242508"/>
              <a:ext cx="62614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cs typeface="Al Nile" pitchFamily="2" charset="-78"/>
                </a:rPr>
                <a:t>&gt; </a:t>
              </a:r>
              <a:r>
                <a:rPr lang="en-US" sz="4400" dirty="0">
                  <a:cs typeface="Al Nile" pitchFamily="2" charset="-78"/>
                </a:rPr>
                <a:t> </a:t>
              </a:r>
              <a:r>
                <a:rPr lang="en-US" sz="4400" dirty="0">
                  <a:latin typeface="Al Nile" pitchFamily="2" charset="-78"/>
                  <a:cs typeface="Al Nile" pitchFamily="2" charset="-78"/>
                </a:rPr>
                <a:t>Similarity(           ,            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EE19AB-DC01-5496-44EB-7D22D41D291E}"/>
                </a:ext>
              </a:extLst>
            </p:cNvPr>
            <p:cNvSpPr txBox="1"/>
            <p:nvPr/>
          </p:nvSpPr>
          <p:spPr>
            <a:xfrm>
              <a:off x="8540084" y="1683360"/>
              <a:ext cx="1873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Light" panose="020B0403020202020204" pitchFamily="34" charset="0"/>
                </a:rPr>
                <a:t>Synthesized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F56F64-8E33-A972-0004-72AE1F1E4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98541" y="2044821"/>
              <a:ext cx="1018903" cy="101890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F66976-9B39-9A8D-8D64-C8F1C26E2F29}"/>
                </a:ext>
              </a:extLst>
            </p:cNvPr>
            <p:cNvGrpSpPr/>
            <p:nvPr/>
          </p:nvGrpSpPr>
          <p:grpSpPr>
            <a:xfrm>
              <a:off x="10063649" y="2044821"/>
              <a:ext cx="1873184" cy="1018903"/>
              <a:chOff x="10063649" y="2044821"/>
              <a:chExt cx="1873184" cy="101890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7186BC8-F978-72A5-6E66-9B156CE520E4}"/>
                  </a:ext>
                </a:extLst>
              </p:cNvPr>
              <p:cNvSpPr/>
              <p:nvPr/>
            </p:nvSpPr>
            <p:spPr>
              <a:xfrm>
                <a:off x="10490790" y="2044821"/>
                <a:ext cx="1018903" cy="101890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 pitchFamily="2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15BBDD-7B5F-53DB-929D-98D51D41703C}"/>
                  </a:ext>
                </a:extLst>
              </p:cNvPr>
              <p:cNvSpPr txBox="1"/>
              <p:nvPr/>
            </p:nvSpPr>
            <p:spPr>
              <a:xfrm>
                <a:off x="10063649" y="2200329"/>
                <a:ext cx="18731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" pitchFamily="2" charset="0"/>
                  </a:rPr>
                  <a:t>Other</a:t>
                </a:r>
              </a:p>
              <a:p>
                <a:pPr algn="ctr"/>
                <a:r>
                  <a:rPr lang="en-US" sz="2000" dirty="0">
                    <a:latin typeface="Helvetica" pitchFamily="2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63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3DF3EC3-F2BF-FA33-28E4-D6546E8C4697}"/>
              </a:ext>
            </a:extLst>
          </p:cNvPr>
          <p:cNvGrpSpPr/>
          <p:nvPr/>
        </p:nvGrpSpPr>
        <p:grpSpPr>
          <a:xfrm>
            <a:off x="7125199" y="3162699"/>
            <a:ext cx="3461376" cy="3461377"/>
            <a:chOff x="6510827" y="3162699"/>
            <a:chExt cx="3461376" cy="3461377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589F593-5352-E39C-CD77-8E514E06C193}"/>
                </a:ext>
              </a:extLst>
            </p:cNvPr>
            <p:cNvSpPr/>
            <p:nvPr/>
          </p:nvSpPr>
          <p:spPr>
            <a:xfrm>
              <a:off x="6510827" y="3162699"/>
              <a:ext cx="865344" cy="865344"/>
            </a:xfrm>
            <a:prstGeom prst="rect">
              <a:avLst/>
            </a:prstGeom>
            <a:solidFill>
              <a:srgbClr val="9FC798">
                <a:alpha val="3764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149CDCB-C9E1-CDE7-8B51-F5A287CBDBB5}"/>
                </a:ext>
              </a:extLst>
            </p:cNvPr>
            <p:cNvSpPr/>
            <p:nvPr/>
          </p:nvSpPr>
          <p:spPr>
            <a:xfrm>
              <a:off x="6510827" y="4028044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E1A49AC-829B-97F7-65E1-45D6E58A8878}"/>
                </a:ext>
              </a:extLst>
            </p:cNvPr>
            <p:cNvSpPr/>
            <p:nvPr/>
          </p:nvSpPr>
          <p:spPr>
            <a:xfrm>
              <a:off x="6510827" y="4893388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446BA3F-9638-4D2D-D3E3-D015D8F611F1}"/>
                </a:ext>
              </a:extLst>
            </p:cNvPr>
            <p:cNvSpPr/>
            <p:nvPr/>
          </p:nvSpPr>
          <p:spPr>
            <a:xfrm>
              <a:off x="6510827" y="5758732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9056A39-C1B0-14EC-2ACB-992C821E5B56}"/>
                </a:ext>
              </a:extLst>
            </p:cNvPr>
            <p:cNvSpPr/>
            <p:nvPr/>
          </p:nvSpPr>
          <p:spPr>
            <a:xfrm>
              <a:off x="7376171" y="3162699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24096BD-985C-403A-8CF8-5DA9A47C1ACC}"/>
                </a:ext>
              </a:extLst>
            </p:cNvPr>
            <p:cNvSpPr/>
            <p:nvPr/>
          </p:nvSpPr>
          <p:spPr>
            <a:xfrm>
              <a:off x="7376171" y="4028044"/>
              <a:ext cx="865344" cy="865344"/>
            </a:xfrm>
            <a:prstGeom prst="rect">
              <a:avLst/>
            </a:prstGeom>
            <a:solidFill>
              <a:srgbClr val="9FC798">
                <a:alpha val="3764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F8443A0-B030-D337-A46B-0A0090083230}"/>
                </a:ext>
              </a:extLst>
            </p:cNvPr>
            <p:cNvSpPr/>
            <p:nvPr/>
          </p:nvSpPr>
          <p:spPr>
            <a:xfrm>
              <a:off x="7376171" y="4893388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DE3ABF-CA83-51A0-21A2-2026B7FA546E}"/>
                </a:ext>
              </a:extLst>
            </p:cNvPr>
            <p:cNvSpPr/>
            <p:nvPr/>
          </p:nvSpPr>
          <p:spPr>
            <a:xfrm>
              <a:off x="7376171" y="5758732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056CD60-8B9B-2040-BB7C-DB3A04526544}"/>
                </a:ext>
              </a:extLst>
            </p:cNvPr>
            <p:cNvSpPr/>
            <p:nvPr/>
          </p:nvSpPr>
          <p:spPr>
            <a:xfrm>
              <a:off x="8241515" y="3162699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93087C1-ABA5-0FE7-9F6A-391C246FF594}"/>
                </a:ext>
              </a:extLst>
            </p:cNvPr>
            <p:cNvSpPr/>
            <p:nvPr/>
          </p:nvSpPr>
          <p:spPr>
            <a:xfrm>
              <a:off x="8241515" y="4028044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DA81C1F-DFC8-9367-405A-0BE7FED96FA9}"/>
                </a:ext>
              </a:extLst>
            </p:cNvPr>
            <p:cNvSpPr/>
            <p:nvPr/>
          </p:nvSpPr>
          <p:spPr>
            <a:xfrm>
              <a:off x="8241515" y="4893388"/>
              <a:ext cx="865344" cy="865344"/>
            </a:xfrm>
            <a:prstGeom prst="rect">
              <a:avLst/>
            </a:prstGeom>
            <a:solidFill>
              <a:srgbClr val="9FC798">
                <a:alpha val="3764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DAFC97A-5DBC-2659-2A42-ECBA1D90845D}"/>
                </a:ext>
              </a:extLst>
            </p:cNvPr>
            <p:cNvSpPr/>
            <p:nvPr/>
          </p:nvSpPr>
          <p:spPr>
            <a:xfrm>
              <a:off x="8241515" y="5758732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C35F94A-CA2A-B061-9BC4-8445E91238EE}"/>
                </a:ext>
              </a:extLst>
            </p:cNvPr>
            <p:cNvSpPr/>
            <p:nvPr/>
          </p:nvSpPr>
          <p:spPr>
            <a:xfrm>
              <a:off x="9106859" y="3162699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966D200-DD79-68AA-485E-731AC26C5D13}"/>
                </a:ext>
              </a:extLst>
            </p:cNvPr>
            <p:cNvSpPr/>
            <p:nvPr/>
          </p:nvSpPr>
          <p:spPr>
            <a:xfrm>
              <a:off x="9106859" y="4028044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D221E35-7FBE-DDD4-FE22-A13E5364F38E}"/>
                </a:ext>
              </a:extLst>
            </p:cNvPr>
            <p:cNvSpPr/>
            <p:nvPr/>
          </p:nvSpPr>
          <p:spPr>
            <a:xfrm>
              <a:off x="9106859" y="4893388"/>
              <a:ext cx="865344" cy="865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aseline="-25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1DC0FE1-3C9E-0F3A-61DC-E5709DDC78E8}"/>
                </a:ext>
              </a:extLst>
            </p:cNvPr>
            <p:cNvSpPr/>
            <p:nvPr/>
          </p:nvSpPr>
          <p:spPr>
            <a:xfrm>
              <a:off x="9106859" y="5758732"/>
              <a:ext cx="865344" cy="865344"/>
            </a:xfrm>
            <a:prstGeom prst="rect">
              <a:avLst/>
            </a:prstGeom>
            <a:solidFill>
              <a:srgbClr val="9FC798">
                <a:alpha val="3764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789BB034-18F5-6D3B-BCDB-EF09A2057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7843" y="5269186"/>
            <a:ext cx="596392" cy="110443"/>
          </a:xfrm>
          <a:prstGeom prst="rect">
            <a:avLst/>
          </a:prstGeom>
          <a:ln w="6350"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811B4A9-E90C-1461-5B2A-8E4B3863A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1" r="12531"/>
          <a:stretch/>
        </p:blipFill>
        <p:spPr>
          <a:xfrm>
            <a:off x="4085649" y="3144674"/>
            <a:ext cx="860779" cy="8614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A88D899-233E-87F7-AC11-9D017CAD74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6" b="11211"/>
          <a:stretch/>
        </p:blipFill>
        <p:spPr>
          <a:xfrm>
            <a:off x="4085649" y="4026543"/>
            <a:ext cx="860779" cy="8614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465AE52-CBB3-EDB0-2E2D-C944E76E9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r="41"/>
          <a:stretch/>
        </p:blipFill>
        <p:spPr>
          <a:xfrm>
            <a:off x="4085649" y="5753372"/>
            <a:ext cx="860779" cy="8614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AA06E5-D3A7-431E-EA05-F5C16D6505B2}"/>
              </a:ext>
            </a:extLst>
          </p:cNvPr>
          <p:cNvSpPr txBox="1"/>
          <p:nvPr/>
        </p:nvSpPr>
        <p:spPr>
          <a:xfrm>
            <a:off x="5464090" y="464259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 Light" panose="020B0403020202020204" pitchFamily="34" charset="0"/>
              </a:rPr>
              <a:t>Synthesized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32A8CA-E905-36EA-3578-F436810E7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11" y="640697"/>
            <a:ext cx="596393" cy="1104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802C94-FA49-83C2-30E0-77F7483EA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0541" y="233924"/>
            <a:ext cx="860780" cy="8607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0E357D-9BF0-F81D-A54F-6F0308FA0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9585" y="233924"/>
            <a:ext cx="860780" cy="8607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D14D81-26D9-228D-82D4-D96AB90FD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5792" y="233924"/>
            <a:ext cx="860780" cy="8607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FCC66D3D-0BB6-B6D2-4823-58F39336F57F}"/>
              </a:ext>
            </a:extLst>
          </p:cNvPr>
          <p:cNvGrpSpPr/>
          <p:nvPr/>
        </p:nvGrpSpPr>
        <p:grpSpPr>
          <a:xfrm>
            <a:off x="6204977" y="3157340"/>
            <a:ext cx="757394" cy="3461376"/>
            <a:chOff x="5590605" y="3157340"/>
            <a:chExt cx="757394" cy="3461376"/>
          </a:xfrm>
        </p:grpSpPr>
        <p:cxnSp>
          <p:nvCxnSpPr>
            <p:cNvPr id="98" name="Elbow Connector 97">
              <a:extLst>
                <a:ext uri="{FF2B5EF4-FFF2-40B4-BE49-F238E27FC236}">
                  <a16:creationId xmlns:a16="http://schemas.microsoft.com/office/drawing/2014/main" id="{0A949FE4-25CA-665E-332C-A2079B1D9D2E}"/>
                </a:ext>
              </a:extLst>
            </p:cNvPr>
            <p:cNvCxnSpPr>
              <a:cxnSpLocks/>
              <a:endCxn id="94" idx="1"/>
            </p:cNvCxnSpPr>
            <p:nvPr/>
          </p:nvCxnSpPr>
          <p:spPr>
            <a:xfrm flipV="1">
              <a:off x="5590605" y="3590012"/>
              <a:ext cx="333942" cy="1276985"/>
            </a:xfrm>
            <a:prstGeom prst="bentConnector3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lbow Connector 98">
              <a:extLst>
                <a:ext uri="{FF2B5EF4-FFF2-40B4-BE49-F238E27FC236}">
                  <a16:creationId xmlns:a16="http://schemas.microsoft.com/office/drawing/2014/main" id="{2AB2E9AC-2093-0352-A412-395EE47FD1C6}"/>
                </a:ext>
              </a:extLst>
            </p:cNvPr>
            <p:cNvCxnSpPr>
              <a:cxnSpLocks/>
              <a:endCxn id="95" idx="1"/>
            </p:cNvCxnSpPr>
            <p:nvPr/>
          </p:nvCxnSpPr>
          <p:spPr>
            <a:xfrm flipV="1">
              <a:off x="5590605" y="4455357"/>
              <a:ext cx="333942" cy="41164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lbow Connector 99">
              <a:extLst>
                <a:ext uri="{FF2B5EF4-FFF2-40B4-BE49-F238E27FC236}">
                  <a16:creationId xmlns:a16="http://schemas.microsoft.com/office/drawing/2014/main" id="{B1857A1B-B8EF-239F-F595-D6AF8A224A02}"/>
                </a:ext>
              </a:extLst>
            </p:cNvPr>
            <p:cNvCxnSpPr>
              <a:cxnSpLocks/>
              <a:endCxn id="96" idx="1"/>
            </p:cNvCxnSpPr>
            <p:nvPr/>
          </p:nvCxnSpPr>
          <p:spPr>
            <a:xfrm>
              <a:off x="5590605" y="4866997"/>
              <a:ext cx="333942" cy="453704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lbow Connector 100">
              <a:extLst>
                <a:ext uri="{FF2B5EF4-FFF2-40B4-BE49-F238E27FC236}">
                  <a16:creationId xmlns:a16="http://schemas.microsoft.com/office/drawing/2014/main" id="{7B7A2308-70AA-A9F8-5F46-412DE496F1D1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>
              <a:off x="5590605" y="4866997"/>
              <a:ext cx="333942" cy="1319048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BA8E521-5E25-C4EC-88CF-B54C4A658F05}"/>
                </a:ext>
              </a:extLst>
            </p:cNvPr>
            <p:cNvSpPr/>
            <p:nvPr/>
          </p:nvSpPr>
          <p:spPr>
            <a:xfrm>
              <a:off x="5924545" y="3157340"/>
              <a:ext cx="423454" cy="8653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67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t</a:t>
              </a:r>
              <a:r>
                <a:rPr lang="en-US" sz="1667" baseline="-250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1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71CD291-1805-5386-AAF2-94D5C6CFF9DF}"/>
                </a:ext>
              </a:extLst>
            </p:cNvPr>
            <p:cNvSpPr/>
            <p:nvPr/>
          </p:nvSpPr>
          <p:spPr>
            <a:xfrm>
              <a:off x="5924545" y="4022684"/>
              <a:ext cx="423454" cy="8653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67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t</a:t>
              </a:r>
              <a:r>
                <a:rPr lang="en-US" sz="1667" baseline="-250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2</a:t>
              </a:r>
              <a:endParaRPr lang="en-US" sz="1667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CDA7A0D-E1D7-E77F-6977-6C353D45F56F}"/>
                </a:ext>
              </a:extLst>
            </p:cNvPr>
            <p:cNvSpPr/>
            <p:nvPr/>
          </p:nvSpPr>
          <p:spPr>
            <a:xfrm>
              <a:off x="5924545" y="4888028"/>
              <a:ext cx="423454" cy="8653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7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B67933F-B852-2847-0380-ED6602BB32D4}"/>
                </a:ext>
              </a:extLst>
            </p:cNvPr>
            <p:cNvSpPr/>
            <p:nvPr/>
          </p:nvSpPr>
          <p:spPr>
            <a:xfrm>
              <a:off x="5924545" y="5753372"/>
              <a:ext cx="423454" cy="8653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67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t</a:t>
              </a:r>
              <a:r>
                <a:rPr lang="en-US" sz="1333" baseline="-250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N</a:t>
              </a:r>
              <a:endParaRPr lang="en-US" sz="1333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EBDBFA-45B7-3E08-74F2-3FD416B82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33652" y="5281773"/>
              <a:ext cx="420391" cy="77850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218F982-F850-47E9-4F57-960FE08EB459}"/>
              </a:ext>
            </a:extLst>
          </p:cNvPr>
          <p:cNvGrpSpPr/>
          <p:nvPr/>
        </p:nvGrpSpPr>
        <p:grpSpPr>
          <a:xfrm>
            <a:off x="5045958" y="3613718"/>
            <a:ext cx="1179862" cy="2483202"/>
            <a:chOff x="5785745" y="3524436"/>
            <a:chExt cx="989290" cy="208211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30354A4-1AA5-E1E6-2B5E-96A4DA8FC5F1}"/>
                </a:ext>
              </a:extLst>
            </p:cNvPr>
            <p:cNvGrpSpPr/>
            <p:nvPr/>
          </p:nvGrpSpPr>
          <p:grpSpPr>
            <a:xfrm>
              <a:off x="6368326" y="3977803"/>
              <a:ext cx="406709" cy="1231041"/>
              <a:chOff x="2557924" y="3003162"/>
              <a:chExt cx="488051" cy="1477250"/>
            </a:xfrm>
          </p:grpSpPr>
          <p:sp>
            <p:nvSpPr>
              <p:cNvPr id="62" name="Rectangle">
                <a:extLst>
                  <a:ext uri="{FF2B5EF4-FFF2-40B4-BE49-F238E27FC236}">
                    <a16:creationId xmlns:a16="http://schemas.microsoft.com/office/drawing/2014/main" id="{2A2AC6DA-7D30-8786-A0D1-7B1C717ED9E5}"/>
                  </a:ext>
                </a:extLst>
              </p:cNvPr>
              <p:cNvSpPr/>
              <p:nvPr/>
            </p:nvSpPr>
            <p:spPr>
              <a:xfrm flipH="1">
                <a:off x="2721055" y="3003162"/>
                <a:ext cx="142694" cy="147725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0EB00A6-ED9B-A58B-BC97-ADEEE7769F5E}"/>
                  </a:ext>
                </a:extLst>
              </p:cNvPr>
              <p:cNvSpPr/>
              <p:nvPr/>
            </p:nvSpPr>
            <p:spPr>
              <a:xfrm flipH="1">
                <a:off x="2557924" y="3466435"/>
                <a:ext cx="488051" cy="53315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33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E9F56F8-62CF-1A26-36C9-32B7E0100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448" y="4466630"/>
              <a:ext cx="173822" cy="217277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9FC2CB5-13E2-560D-D2E8-0D8C46297EA2}"/>
                </a:ext>
              </a:extLst>
            </p:cNvPr>
            <p:cNvGrpSpPr/>
            <p:nvPr/>
          </p:nvGrpSpPr>
          <p:grpSpPr>
            <a:xfrm flipH="1">
              <a:off x="5804372" y="3524436"/>
              <a:ext cx="534267" cy="2082113"/>
              <a:chOff x="2172281" y="1747247"/>
              <a:chExt cx="755470" cy="1134433"/>
            </a:xfrm>
          </p:grpSpPr>
          <p:sp>
            <p:nvSpPr>
              <p:cNvPr id="55" name="Rectangle">
                <a:extLst>
                  <a:ext uri="{FF2B5EF4-FFF2-40B4-BE49-F238E27FC236}">
                    <a16:creationId xmlns:a16="http://schemas.microsoft.com/office/drawing/2014/main" id="{21032049-37DD-C73A-E85D-3F1664A69088}"/>
                  </a:ext>
                </a:extLst>
              </p:cNvPr>
              <p:cNvSpPr/>
              <p:nvPr/>
            </p:nvSpPr>
            <p:spPr>
              <a:xfrm>
                <a:off x="2208959" y="1994263"/>
                <a:ext cx="169252" cy="64040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56" name="Rectangle">
                <a:extLst>
                  <a:ext uri="{FF2B5EF4-FFF2-40B4-BE49-F238E27FC236}">
                    <a16:creationId xmlns:a16="http://schemas.microsoft.com/office/drawing/2014/main" id="{B66E6589-EA35-99C7-0847-435670A940FB}"/>
                  </a:ext>
                </a:extLst>
              </p:cNvPr>
              <p:cNvSpPr/>
              <p:nvPr/>
            </p:nvSpPr>
            <p:spPr>
              <a:xfrm>
                <a:off x="2459402" y="1887529"/>
                <a:ext cx="169252" cy="8538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E7A94561-3139-DCA8-921D-45C3210A8D48}"/>
                  </a:ext>
                </a:extLst>
              </p:cNvPr>
              <p:cNvSpPr/>
              <p:nvPr/>
            </p:nvSpPr>
            <p:spPr>
              <a:xfrm>
                <a:off x="2709847" y="1747247"/>
                <a:ext cx="169252" cy="11344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F5D9CB2-E021-34D1-E012-750B4340F182}"/>
                  </a:ext>
                </a:extLst>
              </p:cNvPr>
              <p:cNvSpPr/>
              <p:nvPr/>
            </p:nvSpPr>
            <p:spPr>
              <a:xfrm>
                <a:off x="2172281" y="2160942"/>
                <a:ext cx="755470" cy="3176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33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E526375-B4AE-8722-F2BB-F3143AD12767}"/>
                  </a:ext>
                </a:extLst>
              </p:cNvPr>
              <p:cNvSpPr/>
              <p:nvPr/>
            </p:nvSpPr>
            <p:spPr>
              <a:xfrm>
                <a:off x="2330525" y="2105333"/>
                <a:ext cx="430124" cy="217999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endParaRPr lang="en-US" sz="2000" dirty="0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124DE3C-8695-6B4B-5FC8-FF6885CB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745" y="4435125"/>
              <a:ext cx="543192" cy="260732"/>
            </a:xfrm>
            <a:prstGeom prst="rect">
              <a:avLst/>
            </a:prstGeom>
          </p:spPr>
        </p:pic>
        <p:pic>
          <p:nvPicPr>
            <p:cNvPr id="16" name="Graphic 15" descr="Lock with solid fill">
              <a:extLst>
                <a:ext uri="{FF2B5EF4-FFF2-40B4-BE49-F238E27FC236}">
                  <a16:creationId xmlns:a16="http://schemas.microsoft.com/office/drawing/2014/main" id="{88FF92A6-1EDB-9EE0-D48A-A366D59F6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96675" y="4645607"/>
              <a:ext cx="221212" cy="221212"/>
            </a:xfrm>
            <a:prstGeom prst="rect">
              <a:avLst/>
            </a:prstGeom>
          </p:spPr>
        </p:pic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7DBDD39-27D4-97BC-F4AC-6D79ECC87BE9}"/>
              </a:ext>
            </a:extLst>
          </p:cNvPr>
          <p:cNvGrpSpPr/>
          <p:nvPr/>
        </p:nvGrpSpPr>
        <p:grpSpPr>
          <a:xfrm>
            <a:off x="7128662" y="2323379"/>
            <a:ext cx="3461376" cy="692231"/>
            <a:chOff x="6514290" y="2323379"/>
            <a:chExt cx="3461376" cy="692231"/>
          </a:xfrm>
        </p:grpSpPr>
        <p:cxnSp>
          <p:nvCxnSpPr>
            <p:cNvPr id="47" name="Elbow Connector 46">
              <a:extLst>
                <a:ext uri="{FF2B5EF4-FFF2-40B4-BE49-F238E27FC236}">
                  <a16:creationId xmlns:a16="http://schemas.microsoft.com/office/drawing/2014/main" id="{C5C59CC9-E619-8CD7-52F7-CD6DD03EF55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759347" y="1802707"/>
              <a:ext cx="262976" cy="1304319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>
              <a:extLst>
                <a:ext uri="{FF2B5EF4-FFF2-40B4-BE49-F238E27FC236}">
                  <a16:creationId xmlns:a16="http://schemas.microsoft.com/office/drawing/2014/main" id="{EA251E77-103D-23C8-C408-24360928164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326674" y="2235381"/>
              <a:ext cx="262976" cy="438975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>
              <a:extLst>
                <a:ext uri="{FF2B5EF4-FFF2-40B4-BE49-F238E27FC236}">
                  <a16:creationId xmlns:a16="http://schemas.microsoft.com/office/drawing/2014/main" id="{072569C5-CE3D-C4DF-5847-D29D4947DA2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894003" y="2241684"/>
              <a:ext cx="262976" cy="42637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1A8775DD-E1FC-90A3-CDD2-56AC7B0965A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61331" y="1809012"/>
              <a:ext cx="262976" cy="1291715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0A0DF1A-50B4-852F-2051-FB50AE311C19}"/>
                </a:ext>
              </a:extLst>
            </p:cNvPr>
            <p:cNvSpPr/>
            <p:nvPr/>
          </p:nvSpPr>
          <p:spPr>
            <a:xfrm rot="5400000">
              <a:off x="9331268" y="2371210"/>
              <a:ext cx="423452" cy="8653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altLang="zh-TW" sz="1667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s</a:t>
              </a:r>
              <a:r>
                <a:rPr lang="en-US" sz="1667" baseline="-250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N</a:t>
              </a:r>
              <a:endParaRPr lang="en-US" sz="1667" baseline="-25000" dirty="0">
                <a:ln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00C94A-EDA6-ABF0-1D1A-B5415DD9E2BB}"/>
                </a:ext>
              </a:extLst>
            </p:cNvPr>
            <p:cNvSpPr/>
            <p:nvPr/>
          </p:nvSpPr>
          <p:spPr>
            <a:xfrm rot="5400000">
              <a:off x="8465924" y="2371212"/>
              <a:ext cx="423452" cy="8653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667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64627F-74EF-9081-6E05-4291669DCE09}"/>
                </a:ext>
              </a:extLst>
            </p:cNvPr>
            <p:cNvSpPr/>
            <p:nvPr/>
          </p:nvSpPr>
          <p:spPr>
            <a:xfrm rot="5400000">
              <a:off x="7600580" y="2371210"/>
              <a:ext cx="423452" cy="8653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altLang="zh-TW" sz="1667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s</a:t>
              </a:r>
              <a:r>
                <a:rPr lang="en-US" sz="1667" baseline="-250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2</a:t>
              </a:r>
              <a:endParaRPr lang="en-US" sz="1667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32D77CB-2BC1-4247-1859-239369A11B94}"/>
                </a:ext>
              </a:extLst>
            </p:cNvPr>
            <p:cNvSpPr/>
            <p:nvPr/>
          </p:nvSpPr>
          <p:spPr>
            <a:xfrm rot="5400000">
              <a:off x="6735236" y="2371210"/>
              <a:ext cx="423452" cy="8653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altLang="zh-TW" sz="1667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s</a:t>
              </a:r>
              <a:r>
                <a:rPr lang="en-US" altLang="zh-TW" sz="1667" baseline="-250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rPr>
                <a:t>1</a:t>
              </a:r>
              <a:endParaRPr lang="en-US" sz="1667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DA710C0-2A2B-F494-954A-E34999BF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3143" y="2761197"/>
              <a:ext cx="420391" cy="77850"/>
            </a:xfrm>
            <a:prstGeom prst="rect">
              <a:avLst/>
            </a:prstGeom>
          </p:spPr>
        </p:pic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BE726D5C-4FFA-E557-5928-6127C03A4E99}"/>
              </a:ext>
            </a:extLst>
          </p:cNvPr>
          <p:cNvGrpSpPr/>
          <p:nvPr/>
        </p:nvGrpSpPr>
        <p:grpSpPr>
          <a:xfrm>
            <a:off x="7617748" y="1170458"/>
            <a:ext cx="2483203" cy="1157648"/>
            <a:chOff x="7003376" y="1170458"/>
            <a:chExt cx="2483203" cy="115764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25D21BE-2DF5-4A7F-7E8C-6909FAD73E4B}"/>
                </a:ext>
              </a:extLst>
            </p:cNvPr>
            <p:cNvGrpSpPr/>
            <p:nvPr/>
          </p:nvGrpSpPr>
          <p:grpSpPr>
            <a:xfrm rot="5400000">
              <a:off x="7969257" y="1351486"/>
              <a:ext cx="485056" cy="1468184"/>
              <a:chOff x="2557924" y="3003162"/>
              <a:chExt cx="488051" cy="1477250"/>
            </a:xfrm>
          </p:grpSpPr>
          <p:sp>
            <p:nvSpPr>
              <p:cNvPr id="45" name="Rectangle">
                <a:extLst>
                  <a:ext uri="{FF2B5EF4-FFF2-40B4-BE49-F238E27FC236}">
                    <a16:creationId xmlns:a16="http://schemas.microsoft.com/office/drawing/2014/main" id="{AD272AB4-0EDE-E3E4-75EB-6DFBAFD7CF41}"/>
                  </a:ext>
                </a:extLst>
              </p:cNvPr>
              <p:cNvSpPr/>
              <p:nvPr/>
            </p:nvSpPr>
            <p:spPr>
              <a:xfrm flipH="1">
                <a:off x="2721055" y="3003162"/>
                <a:ext cx="142694" cy="147725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268894D-BA74-1436-36F2-579A2F673169}"/>
                  </a:ext>
                </a:extLst>
              </p:cNvPr>
              <p:cNvSpPr/>
              <p:nvPr/>
            </p:nvSpPr>
            <p:spPr>
              <a:xfrm flipH="1">
                <a:off x="2557924" y="3466435"/>
                <a:ext cx="488051" cy="53315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33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3970C7-E804-22B7-EF30-6B706339B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896" y="1868563"/>
              <a:ext cx="233220" cy="362785"/>
            </a:xfrm>
            <a:prstGeom prst="rect">
              <a:avLst/>
            </a:prstGeom>
          </p:spPr>
        </p:pic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B0B758D-E9AC-733D-5840-76D9FE87F2B4}"/>
                </a:ext>
              </a:extLst>
            </p:cNvPr>
            <p:cNvGrpSpPr/>
            <p:nvPr/>
          </p:nvGrpSpPr>
          <p:grpSpPr>
            <a:xfrm>
              <a:off x="7003376" y="1170458"/>
              <a:ext cx="2483203" cy="650065"/>
              <a:chOff x="7942137" y="1475813"/>
              <a:chExt cx="2082114" cy="54506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C35D2C6-84FF-1E26-0169-A508F442CFD0}"/>
                  </a:ext>
                </a:extLst>
              </p:cNvPr>
              <p:cNvGrpSpPr/>
              <p:nvPr/>
            </p:nvGrpSpPr>
            <p:grpSpPr>
              <a:xfrm rot="5400000">
                <a:off x="8716060" y="701890"/>
                <a:ext cx="534267" cy="2082114"/>
                <a:chOff x="2568738" y="3477977"/>
                <a:chExt cx="641121" cy="2498536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031636AD-3B03-5E19-74B4-DFBC897AAFA4}"/>
                    </a:ext>
                  </a:extLst>
                </p:cNvPr>
                <p:cNvGrpSpPr/>
                <p:nvPr/>
              </p:nvGrpSpPr>
              <p:grpSpPr>
                <a:xfrm flipH="1">
                  <a:off x="2568738" y="3477977"/>
                  <a:ext cx="641121" cy="2498536"/>
                  <a:chOff x="2172281" y="1747247"/>
                  <a:chExt cx="755470" cy="1134433"/>
                </a:xfrm>
              </p:grpSpPr>
              <p:sp>
                <p:nvSpPr>
                  <p:cNvPr id="40" name="Rectangle">
                    <a:extLst>
                      <a:ext uri="{FF2B5EF4-FFF2-40B4-BE49-F238E27FC236}">
                        <a16:creationId xmlns:a16="http://schemas.microsoft.com/office/drawing/2014/main" id="{82E0C09F-E50B-E318-1681-A15359C3C2C8}"/>
                      </a:ext>
                    </a:extLst>
                  </p:cNvPr>
                  <p:cNvSpPr/>
                  <p:nvPr/>
                </p:nvSpPr>
                <p:spPr>
                  <a:xfrm>
                    <a:off x="2208959" y="1994263"/>
                    <a:ext cx="169252" cy="64040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400000"/>
                  </a:ln>
                </p:spPr>
                <p:txBody>
                  <a:bodyPr lIns="29766" tIns="29766" rIns="29766" bIns="29766" anchor="ctr"/>
                  <a:lstStyle/>
                  <a:p>
                    <a:pPr defTabSz="342286">
                      <a:defRPr sz="32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2333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1" name="Rectangle">
                    <a:extLst>
                      <a:ext uri="{FF2B5EF4-FFF2-40B4-BE49-F238E27FC236}">
                        <a16:creationId xmlns:a16="http://schemas.microsoft.com/office/drawing/2014/main" id="{A72D3A65-7029-8A0B-A302-C2BBD9CF60DF}"/>
                      </a:ext>
                    </a:extLst>
                  </p:cNvPr>
                  <p:cNvSpPr/>
                  <p:nvPr/>
                </p:nvSpPr>
                <p:spPr>
                  <a:xfrm>
                    <a:off x="2459402" y="1887529"/>
                    <a:ext cx="169252" cy="853868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400000"/>
                  </a:ln>
                </p:spPr>
                <p:txBody>
                  <a:bodyPr lIns="29766" tIns="29766" rIns="29766" bIns="29766" anchor="ctr"/>
                  <a:lstStyle/>
                  <a:p>
                    <a:pPr defTabSz="342286">
                      <a:defRPr sz="32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2333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2" name="Rectangle">
                    <a:extLst>
                      <a:ext uri="{FF2B5EF4-FFF2-40B4-BE49-F238E27FC236}">
                        <a16:creationId xmlns:a16="http://schemas.microsoft.com/office/drawing/2014/main" id="{9B7ACE7D-EE27-A1EE-136E-05D00C9AEB21}"/>
                      </a:ext>
                    </a:extLst>
                  </p:cNvPr>
                  <p:cNvSpPr/>
                  <p:nvPr/>
                </p:nvSpPr>
                <p:spPr>
                  <a:xfrm>
                    <a:off x="2709847" y="1747247"/>
                    <a:ext cx="169252" cy="1134433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400000"/>
                  </a:ln>
                </p:spPr>
                <p:txBody>
                  <a:bodyPr lIns="29766" tIns="29766" rIns="29766" bIns="29766" anchor="ctr"/>
                  <a:lstStyle/>
                  <a:p>
                    <a:pPr defTabSz="342286">
                      <a:defRPr sz="32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2333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C8F5E85F-C3B8-74BC-D016-2A33CBF3F338}"/>
                      </a:ext>
                    </a:extLst>
                  </p:cNvPr>
                  <p:cNvSpPr/>
                  <p:nvPr/>
                </p:nvSpPr>
                <p:spPr>
                  <a:xfrm>
                    <a:off x="2172281" y="2160942"/>
                    <a:ext cx="755470" cy="317698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333" baseline="-25000" dirty="0">
                      <a:solidFill>
                        <a:schemeClr val="tx1"/>
                      </a:solidFill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B63CA9E-898E-A566-BF51-71017E566CB3}"/>
                      </a:ext>
                    </a:extLst>
                  </p:cNvPr>
                  <p:cNvSpPr/>
                  <p:nvPr/>
                </p:nvSpPr>
                <p:spPr>
                  <a:xfrm>
                    <a:off x="2330527" y="2227165"/>
                    <a:ext cx="430124" cy="217999"/>
                  </a:xfrm>
                  <a:prstGeom prst="rect">
                    <a:avLst/>
                  </a:prstGeom>
                  <a:ln w="12700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endParaRPr lang="en-US" sz="2000" dirty="0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</p:grp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5F8ED16E-7E0D-5F6E-178F-44B0FD5B9D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546388" y="4578755"/>
                  <a:ext cx="651831" cy="312879"/>
                </a:xfrm>
                <a:prstGeom prst="rect">
                  <a:avLst/>
                </a:prstGeom>
              </p:spPr>
            </p:pic>
          </p:grpSp>
          <p:pic>
            <p:nvPicPr>
              <p:cNvPr id="17" name="Graphic 16" descr="Lock with solid fill">
                <a:extLst>
                  <a:ext uri="{FF2B5EF4-FFF2-40B4-BE49-F238E27FC236}">
                    <a16:creationId xmlns:a16="http://schemas.microsoft.com/office/drawing/2014/main" id="{74C85578-C2CA-0D9C-6E97-A739B3D45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696780" y="1799667"/>
                <a:ext cx="221212" cy="221212"/>
              </a:xfrm>
              <a:prstGeom prst="rect">
                <a:avLst/>
              </a:prstGeom>
            </p:spPr>
          </p:pic>
        </p:grp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8F4332-E560-CF30-6E48-132B8EFE59EA}"/>
              </a:ext>
            </a:extLst>
          </p:cNvPr>
          <p:cNvCxnSpPr>
            <a:cxnSpLocks/>
          </p:cNvCxnSpPr>
          <p:nvPr/>
        </p:nvCxnSpPr>
        <p:spPr>
          <a:xfrm>
            <a:off x="7557871" y="3366771"/>
            <a:ext cx="0" cy="4572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2E4123-170B-6ABC-492B-D7A1783D5903}"/>
              </a:ext>
            </a:extLst>
          </p:cNvPr>
          <p:cNvCxnSpPr>
            <a:cxnSpLocks/>
          </p:cNvCxnSpPr>
          <p:nvPr/>
        </p:nvCxnSpPr>
        <p:spPr>
          <a:xfrm>
            <a:off x="8423215" y="4232116"/>
            <a:ext cx="0" cy="4572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148D5-D64B-468F-9431-AAF697CF4DB8}"/>
              </a:ext>
            </a:extLst>
          </p:cNvPr>
          <p:cNvCxnSpPr>
            <a:cxnSpLocks/>
          </p:cNvCxnSpPr>
          <p:nvPr/>
        </p:nvCxnSpPr>
        <p:spPr>
          <a:xfrm>
            <a:off x="10153903" y="5962804"/>
            <a:ext cx="0" cy="4572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BF2D1054-0790-65AD-C54C-B0D65340F882}"/>
              </a:ext>
            </a:extLst>
          </p:cNvPr>
          <p:cNvSpPr txBox="1"/>
          <p:nvPr/>
        </p:nvSpPr>
        <p:spPr>
          <a:xfrm>
            <a:off x="3937112" y="2685515"/>
            <a:ext cx="1268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 Light" panose="020B0403020202020204" pitchFamily="34" charset="0"/>
              </a:rPr>
              <a:t>Exemplar</a:t>
            </a:r>
          </a:p>
        </p:txBody>
      </p: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E1C2CD35-82F4-588C-EF12-99B6392E60B3}"/>
              </a:ext>
            </a:extLst>
          </p:cNvPr>
          <p:cNvCxnSpPr>
            <a:cxnSpLocks/>
          </p:cNvCxnSpPr>
          <p:nvPr/>
        </p:nvCxnSpPr>
        <p:spPr>
          <a:xfrm>
            <a:off x="9288559" y="5100830"/>
            <a:ext cx="0" cy="4572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3681EBB2-6BDF-89C2-C93D-1ADDDD2159C7}"/>
              </a:ext>
            </a:extLst>
          </p:cNvPr>
          <p:cNvCxnSpPr>
            <a:cxnSpLocks/>
          </p:cNvCxnSpPr>
          <p:nvPr/>
        </p:nvCxnSpPr>
        <p:spPr>
          <a:xfrm flipV="1">
            <a:off x="7557871" y="4287362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AD733972-47D1-E1DB-D199-E95621914DBA}"/>
              </a:ext>
            </a:extLst>
          </p:cNvPr>
          <p:cNvCxnSpPr>
            <a:cxnSpLocks/>
          </p:cNvCxnSpPr>
          <p:nvPr/>
        </p:nvCxnSpPr>
        <p:spPr>
          <a:xfrm flipV="1">
            <a:off x="7557871" y="5156076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C2D88018-1A7A-3509-4FB6-7D95744E22C5}"/>
              </a:ext>
            </a:extLst>
          </p:cNvPr>
          <p:cNvCxnSpPr>
            <a:cxnSpLocks/>
          </p:cNvCxnSpPr>
          <p:nvPr/>
        </p:nvCxnSpPr>
        <p:spPr>
          <a:xfrm flipV="1">
            <a:off x="7557871" y="6018050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09473150-A2F0-F4BF-0273-823EA2307EC9}"/>
              </a:ext>
            </a:extLst>
          </p:cNvPr>
          <p:cNvCxnSpPr>
            <a:cxnSpLocks/>
          </p:cNvCxnSpPr>
          <p:nvPr/>
        </p:nvCxnSpPr>
        <p:spPr>
          <a:xfrm flipV="1">
            <a:off x="10153903" y="3422017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4DA340B2-4EE9-D99D-7CDE-FE39DA7F0A38}"/>
              </a:ext>
            </a:extLst>
          </p:cNvPr>
          <p:cNvCxnSpPr>
            <a:cxnSpLocks/>
          </p:cNvCxnSpPr>
          <p:nvPr/>
        </p:nvCxnSpPr>
        <p:spPr>
          <a:xfrm flipV="1">
            <a:off x="10153903" y="4287362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5CF2E600-055A-FC99-2BBA-E2F856CB1DE3}"/>
              </a:ext>
            </a:extLst>
          </p:cNvPr>
          <p:cNvCxnSpPr>
            <a:cxnSpLocks/>
          </p:cNvCxnSpPr>
          <p:nvPr/>
        </p:nvCxnSpPr>
        <p:spPr>
          <a:xfrm flipV="1">
            <a:off x="10153903" y="5156076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933373F6-D502-C939-E07F-19B1A7539D51}"/>
              </a:ext>
            </a:extLst>
          </p:cNvPr>
          <p:cNvCxnSpPr>
            <a:cxnSpLocks/>
          </p:cNvCxnSpPr>
          <p:nvPr/>
        </p:nvCxnSpPr>
        <p:spPr>
          <a:xfrm flipV="1">
            <a:off x="8423215" y="3422017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7B7FFDDB-814E-2938-A84E-32254D7336BF}"/>
              </a:ext>
            </a:extLst>
          </p:cNvPr>
          <p:cNvCxnSpPr>
            <a:cxnSpLocks/>
          </p:cNvCxnSpPr>
          <p:nvPr/>
        </p:nvCxnSpPr>
        <p:spPr>
          <a:xfrm flipV="1">
            <a:off x="8423215" y="5156076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1A7FED78-26F7-456A-2E3B-958E04330275}"/>
              </a:ext>
            </a:extLst>
          </p:cNvPr>
          <p:cNvCxnSpPr>
            <a:cxnSpLocks/>
          </p:cNvCxnSpPr>
          <p:nvPr/>
        </p:nvCxnSpPr>
        <p:spPr>
          <a:xfrm flipV="1">
            <a:off x="8423215" y="6018050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D669E897-F744-CB90-3EA8-30131643E9BF}"/>
              </a:ext>
            </a:extLst>
          </p:cNvPr>
          <p:cNvCxnSpPr>
            <a:cxnSpLocks/>
          </p:cNvCxnSpPr>
          <p:nvPr/>
        </p:nvCxnSpPr>
        <p:spPr>
          <a:xfrm flipV="1">
            <a:off x="9288559" y="3422017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614DE842-B625-177F-D6C9-5A4B7359E610}"/>
              </a:ext>
            </a:extLst>
          </p:cNvPr>
          <p:cNvCxnSpPr>
            <a:cxnSpLocks/>
          </p:cNvCxnSpPr>
          <p:nvPr/>
        </p:nvCxnSpPr>
        <p:spPr>
          <a:xfrm flipV="1">
            <a:off x="9288559" y="4287362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65DA3767-E704-74DA-65A0-0D8DE7C377F2}"/>
              </a:ext>
            </a:extLst>
          </p:cNvPr>
          <p:cNvCxnSpPr>
            <a:cxnSpLocks/>
          </p:cNvCxnSpPr>
          <p:nvPr/>
        </p:nvCxnSpPr>
        <p:spPr>
          <a:xfrm flipV="1">
            <a:off x="9288559" y="6018050"/>
            <a:ext cx="0" cy="34670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327B106-193F-673A-240C-D4F0A0B1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Contrastive Learning</a:t>
            </a:r>
          </a:p>
        </p:txBody>
      </p:sp>
    </p:spTree>
    <p:extLst>
      <p:ext uri="{BB962C8B-B14F-4D97-AF65-F5344CB8AC3E}">
        <p14:creationId xmlns:p14="http://schemas.microsoft.com/office/powerpoint/2010/main" val="1103620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oup 336">
            <a:extLst>
              <a:ext uri="{FF2B5EF4-FFF2-40B4-BE49-F238E27FC236}">
                <a16:creationId xmlns:a16="http://schemas.microsoft.com/office/drawing/2014/main" id="{6AE8C50E-86EF-4E3B-42B2-3956663FEBC8}"/>
              </a:ext>
            </a:extLst>
          </p:cNvPr>
          <p:cNvGrpSpPr/>
          <p:nvPr/>
        </p:nvGrpSpPr>
        <p:grpSpPr>
          <a:xfrm>
            <a:off x="3259399" y="1450079"/>
            <a:ext cx="2790297" cy="5319341"/>
            <a:chOff x="4806717" y="1669837"/>
            <a:chExt cx="2790297" cy="5319341"/>
          </a:xfrm>
        </p:grpSpPr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D4489F05-6A12-798C-8679-130CFFBB3389}"/>
                </a:ext>
              </a:extLst>
            </p:cNvPr>
            <p:cNvGrpSpPr/>
            <p:nvPr/>
          </p:nvGrpSpPr>
          <p:grpSpPr>
            <a:xfrm>
              <a:off x="6833262" y="1669837"/>
              <a:ext cx="763752" cy="3936227"/>
              <a:chOff x="6833262" y="1669837"/>
              <a:chExt cx="763752" cy="3936227"/>
            </a:xfrm>
          </p:grpSpPr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9BB3B751-00F6-EAD6-83AF-D97C49B397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3262" y="1936414"/>
                <a:ext cx="438823" cy="0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49DA2E16-63DE-2AC3-F2DA-F86103CB45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3929" y="4558408"/>
                <a:ext cx="252057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324308F4-4A14-7D0B-65E9-B744E4E9894D}"/>
                  </a:ext>
                </a:extLst>
              </p:cNvPr>
              <p:cNvSpPr/>
              <p:nvPr/>
            </p:nvSpPr>
            <p:spPr>
              <a:xfrm>
                <a:off x="7270991" y="3473449"/>
                <a:ext cx="324929" cy="5331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t</a:t>
                </a:r>
                <a:r>
                  <a:rPr lang="en-US" sz="1400" baseline="-25000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1</a:t>
                </a: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E784783-95A4-EC33-38E6-0EE45EF0EA93}"/>
                  </a:ext>
                </a:extLst>
              </p:cNvPr>
              <p:cNvSpPr/>
              <p:nvPr/>
            </p:nvSpPr>
            <p:spPr>
              <a:xfrm>
                <a:off x="7270991" y="4006603"/>
                <a:ext cx="324929" cy="5331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t</a:t>
                </a:r>
                <a:r>
                  <a:rPr lang="en-US" sz="1400" baseline="-25000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2</a:t>
                </a:r>
                <a:endParaRPr lang="en-US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67D8502-B1ED-9A04-8DF1-6F867BC69A27}"/>
                  </a:ext>
                </a:extLst>
              </p:cNvPr>
              <p:cNvSpPr/>
              <p:nvPr/>
            </p:nvSpPr>
            <p:spPr>
              <a:xfrm>
                <a:off x="7270991" y="4539756"/>
                <a:ext cx="324929" cy="5331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8BB35670-3D6C-B1B4-0974-47829962D5EC}"/>
                  </a:ext>
                </a:extLst>
              </p:cNvPr>
              <p:cNvSpPr/>
              <p:nvPr/>
            </p:nvSpPr>
            <p:spPr>
              <a:xfrm>
                <a:off x="7270991" y="5072910"/>
                <a:ext cx="324929" cy="5331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dirty="0" err="1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t</a:t>
                </a:r>
                <a:r>
                  <a:rPr lang="en-US" sz="1400" baseline="-25000" dirty="0" err="1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N</a:t>
                </a:r>
                <a:endParaRPr lang="en-US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93497B93-61A4-F061-D149-9D42AAAD3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319054" y="4779894"/>
                <a:ext cx="259010" cy="52877"/>
              </a:xfrm>
              <a:prstGeom prst="rect">
                <a:avLst/>
              </a:prstGeom>
            </p:spPr>
          </p:pic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834B35AA-6BDA-268C-F8CB-38E89119E591}"/>
                  </a:ext>
                </a:extLst>
              </p:cNvPr>
              <p:cNvSpPr/>
              <p:nvPr/>
            </p:nvSpPr>
            <p:spPr>
              <a:xfrm>
                <a:off x="7272085" y="1669837"/>
                <a:ext cx="324929" cy="5331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s</a:t>
                </a:r>
                <a:endParaRPr lang="en-US" sz="1400" baseline="-250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endParaRPr>
              </a:p>
            </p:txBody>
          </p: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18B08B63-9232-A4DE-D8EC-D789BAA6F6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290" y="3740026"/>
                <a:ext cx="0" cy="1599461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139D6F94-F09D-BCA7-3B1A-4CC09C919A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74491" y="4806333"/>
                <a:ext cx="19419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E152C476-A442-6F0C-5E5C-99E736AD50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74491" y="5339487"/>
                <a:ext cx="19419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43D146F6-A699-17B6-A1BD-52F572C116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74491" y="4273180"/>
                <a:ext cx="19419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A0B5F063-ADF5-14BC-11AF-2CFC875759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74491" y="3740026"/>
                <a:ext cx="19419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FD0AF3E1-658B-3BA2-E7BE-D40DDCEE43F9}"/>
                </a:ext>
              </a:extLst>
            </p:cNvPr>
            <p:cNvSpPr txBox="1"/>
            <p:nvPr/>
          </p:nvSpPr>
          <p:spPr>
            <a:xfrm>
              <a:off x="4872574" y="6619846"/>
              <a:ext cx="2411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Compute embedding</a:t>
              </a:r>
            </a:p>
          </p:txBody>
        </p:sp>
        <p:sp>
          <p:nvSpPr>
            <p:cNvPr id="233" name="Left Bracket 232">
              <a:extLst>
                <a:ext uri="{FF2B5EF4-FFF2-40B4-BE49-F238E27FC236}">
                  <a16:creationId xmlns:a16="http://schemas.microsoft.com/office/drawing/2014/main" id="{1AC778D2-2780-391E-0CBC-DEBD8109C846}"/>
                </a:ext>
              </a:extLst>
            </p:cNvPr>
            <p:cNvSpPr/>
            <p:nvPr/>
          </p:nvSpPr>
          <p:spPr>
            <a:xfrm rot="16200000">
              <a:off x="5996974" y="5251899"/>
              <a:ext cx="162560" cy="2543073"/>
            </a:xfrm>
            <a:prstGeom prst="leftBracket">
              <a:avLst>
                <a:gd name="adj" fmla="val 70833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F4A568D7-2D78-C1B8-1F84-1B39A204CD50}"/>
              </a:ext>
            </a:extLst>
          </p:cNvPr>
          <p:cNvGrpSpPr/>
          <p:nvPr/>
        </p:nvGrpSpPr>
        <p:grpSpPr>
          <a:xfrm>
            <a:off x="1638501" y="2578623"/>
            <a:ext cx="2489575" cy="3504313"/>
            <a:chOff x="3185819" y="2798381"/>
            <a:chExt cx="2489575" cy="3504313"/>
          </a:xfrm>
        </p:grpSpPr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1CFCC1F2-1556-AFBE-2181-B57C7CA16C29}"/>
                </a:ext>
              </a:extLst>
            </p:cNvPr>
            <p:cNvSpPr txBox="1"/>
            <p:nvPr/>
          </p:nvSpPr>
          <p:spPr>
            <a:xfrm>
              <a:off x="3185819" y="4091919"/>
              <a:ext cx="12618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Candidate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Training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Images</a:t>
              </a:r>
            </a:p>
          </p:txBody>
        </p: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38F20C0E-CBF0-1228-C601-3935E395E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41017" y="4979014"/>
              <a:ext cx="600075" cy="111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242" name="Left Bracket 241">
              <a:extLst>
                <a:ext uri="{FF2B5EF4-FFF2-40B4-BE49-F238E27FC236}">
                  <a16:creationId xmlns:a16="http://schemas.microsoft.com/office/drawing/2014/main" id="{25105F34-853C-338A-ABC1-45722C8812E2}"/>
                </a:ext>
              </a:extLst>
            </p:cNvPr>
            <p:cNvSpPr/>
            <p:nvPr/>
          </p:nvSpPr>
          <p:spPr>
            <a:xfrm>
              <a:off x="4515692" y="2817178"/>
              <a:ext cx="162560" cy="3472813"/>
            </a:xfrm>
            <a:prstGeom prst="leftBracket">
              <a:avLst>
                <a:gd name="adj" fmla="val 70833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6" name="Picture 4">
              <a:extLst>
                <a:ext uri="{FF2B5EF4-FFF2-40B4-BE49-F238E27FC236}">
                  <a16:creationId xmlns:a16="http://schemas.microsoft.com/office/drawing/2014/main" id="{A852DA9C-40F6-74F7-A1CB-62308FB3276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714" y="2798381"/>
              <a:ext cx="868680" cy="86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7" name="Picture 8">
              <a:extLst>
                <a:ext uri="{FF2B5EF4-FFF2-40B4-BE49-F238E27FC236}">
                  <a16:creationId xmlns:a16="http://schemas.microsoft.com/office/drawing/2014/main" id="{405B12B3-ECCC-0417-2184-63C71C475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714" y="3766460"/>
              <a:ext cx="868680" cy="86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8" name="Picture 12">
              <a:extLst>
                <a:ext uri="{FF2B5EF4-FFF2-40B4-BE49-F238E27FC236}">
                  <a16:creationId xmlns:a16="http://schemas.microsoft.com/office/drawing/2014/main" id="{5FB44E8D-8C2A-747E-12C6-A182EF2DF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714" y="5434014"/>
              <a:ext cx="868680" cy="86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04B5635D-178A-8E78-7BC7-183AFE2BC6D6}"/>
              </a:ext>
            </a:extLst>
          </p:cNvPr>
          <p:cNvGrpSpPr/>
          <p:nvPr/>
        </p:nvGrpSpPr>
        <p:grpSpPr>
          <a:xfrm>
            <a:off x="1795508" y="1177329"/>
            <a:ext cx="2332568" cy="868680"/>
            <a:chOff x="3342826" y="1397087"/>
            <a:chExt cx="2332568" cy="868680"/>
          </a:xfrm>
        </p:grpSpPr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5EA33452-169F-4205-60D6-509517A676DB}"/>
                </a:ext>
              </a:extLst>
            </p:cNvPr>
            <p:cNvSpPr txBox="1"/>
            <p:nvPr/>
          </p:nvSpPr>
          <p:spPr>
            <a:xfrm>
              <a:off x="3342826" y="1508262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Synthesized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Image</a:t>
              </a:r>
            </a:p>
          </p:txBody>
        </p:sp>
        <p:pic>
          <p:nvPicPr>
            <p:cNvPr id="269" name="Picture 2">
              <a:extLst>
                <a:ext uri="{FF2B5EF4-FFF2-40B4-BE49-F238E27FC236}">
                  <a16:creationId xmlns:a16="http://schemas.microsoft.com/office/drawing/2014/main" id="{6D328554-BD1D-620C-2959-54B3400EF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714" y="1397087"/>
              <a:ext cx="868680" cy="86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E610A680-6E96-AE2F-2767-35CF6463B3EE}"/>
              </a:ext>
            </a:extLst>
          </p:cNvPr>
          <p:cNvGrpSpPr/>
          <p:nvPr/>
        </p:nvGrpSpPr>
        <p:grpSpPr>
          <a:xfrm>
            <a:off x="4235089" y="3078397"/>
            <a:ext cx="1179862" cy="2483202"/>
            <a:chOff x="5785745" y="3524436"/>
            <a:chExt cx="989290" cy="2082113"/>
          </a:xfrm>
        </p:grpSpPr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4D7F449E-EB83-E835-D41F-FB5E000CAD75}"/>
                </a:ext>
              </a:extLst>
            </p:cNvPr>
            <p:cNvGrpSpPr/>
            <p:nvPr/>
          </p:nvGrpSpPr>
          <p:grpSpPr>
            <a:xfrm>
              <a:off x="6368326" y="3977803"/>
              <a:ext cx="406709" cy="1231041"/>
              <a:chOff x="2557924" y="3003162"/>
              <a:chExt cx="488051" cy="1477250"/>
            </a:xfrm>
          </p:grpSpPr>
          <p:sp>
            <p:nvSpPr>
              <p:cNvPr id="319" name="Rectangle">
                <a:extLst>
                  <a:ext uri="{FF2B5EF4-FFF2-40B4-BE49-F238E27FC236}">
                    <a16:creationId xmlns:a16="http://schemas.microsoft.com/office/drawing/2014/main" id="{C237176F-8552-1CED-1D8D-2D051136D965}"/>
                  </a:ext>
                </a:extLst>
              </p:cNvPr>
              <p:cNvSpPr/>
              <p:nvPr/>
            </p:nvSpPr>
            <p:spPr>
              <a:xfrm flipH="1">
                <a:off x="2721055" y="3003162"/>
                <a:ext cx="142694" cy="147725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90682512-723D-0CDA-2C35-46EBA3608729}"/>
                  </a:ext>
                </a:extLst>
              </p:cNvPr>
              <p:cNvSpPr/>
              <p:nvPr/>
            </p:nvSpPr>
            <p:spPr>
              <a:xfrm flipH="1">
                <a:off x="2557924" y="3466435"/>
                <a:ext cx="488051" cy="53315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33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10" name="Picture 309">
              <a:extLst>
                <a:ext uri="{FF2B5EF4-FFF2-40B4-BE49-F238E27FC236}">
                  <a16:creationId xmlns:a16="http://schemas.microsoft.com/office/drawing/2014/main" id="{669083D5-4493-1937-490A-B9099C4D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448" y="4466630"/>
              <a:ext cx="173822" cy="217277"/>
            </a:xfrm>
            <a:prstGeom prst="rect">
              <a:avLst/>
            </a:prstGeom>
          </p:spPr>
        </p:pic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A0EC3EDE-0BA2-3385-5196-38984C52B976}"/>
                </a:ext>
              </a:extLst>
            </p:cNvPr>
            <p:cNvGrpSpPr/>
            <p:nvPr/>
          </p:nvGrpSpPr>
          <p:grpSpPr>
            <a:xfrm flipH="1">
              <a:off x="5804372" y="3524436"/>
              <a:ext cx="534267" cy="2082113"/>
              <a:chOff x="2172281" y="1747247"/>
              <a:chExt cx="755470" cy="1134433"/>
            </a:xfrm>
          </p:grpSpPr>
          <p:sp>
            <p:nvSpPr>
              <p:cNvPr id="314" name="Rectangle">
                <a:extLst>
                  <a:ext uri="{FF2B5EF4-FFF2-40B4-BE49-F238E27FC236}">
                    <a16:creationId xmlns:a16="http://schemas.microsoft.com/office/drawing/2014/main" id="{65829DE0-4C77-0E36-9C55-F6346B703BE6}"/>
                  </a:ext>
                </a:extLst>
              </p:cNvPr>
              <p:cNvSpPr/>
              <p:nvPr/>
            </p:nvSpPr>
            <p:spPr>
              <a:xfrm>
                <a:off x="2208959" y="1994263"/>
                <a:ext cx="169252" cy="64040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15" name="Rectangle">
                <a:extLst>
                  <a:ext uri="{FF2B5EF4-FFF2-40B4-BE49-F238E27FC236}">
                    <a16:creationId xmlns:a16="http://schemas.microsoft.com/office/drawing/2014/main" id="{E0687C39-083B-57D1-0777-6C374B653D3C}"/>
                  </a:ext>
                </a:extLst>
              </p:cNvPr>
              <p:cNvSpPr/>
              <p:nvPr/>
            </p:nvSpPr>
            <p:spPr>
              <a:xfrm>
                <a:off x="2459402" y="1887529"/>
                <a:ext cx="169252" cy="8538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16" name="Rectangle">
                <a:extLst>
                  <a:ext uri="{FF2B5EF4-FFF2-40B4-BE49-F238E27FC236}">
                    <a16:creationId xmlns:a16="http://schemas.microsoft.com/office/drawing/2014/main" id="{5D2F0E94-6477-B1FF-C65F-4B2C6B70FE18}"/>
                  </a:ext>
                </a:extLst>
              </p:cNvPr>
              <p:cNvSpPr/>
              <p:nvPr/>
            </p:nvSpPr>
            <p:spPr>
              <a:xfrm>
                <a:off x="2709847" y="1747247"/>
                <a:ext cx="169252" cy="11344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3B3756AC-F2E3-763D-249C-F973651C5920}"/>
                  </a:ext>
                </a:extLst>
              </p:cNvPr>
              <p:cNvSpPr/>
              <p:nvPr/>
            </p:nvSpPr>
            <p:spPr>
              <a:xfrm>
                <a:off x="2172281" y="2160942"/>
                <a:ext cx="755470" cy="3176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33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5E559DC-757D-CBB5-5CE9-27DA20DC1B90}"/>
                  </a:ext>
                </a:extLst>
              </p:cNvPr>
              <p:cNvSpPr/>
              <p:nvPr/>
            </p:nvSpPr>
            <p:spPr>
              <a:xfrm>
                <a:off x="2330525" y="2105333"/>
                <a:ext cx="430124" cy="217999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endParaRPr lang="en-US" sz="2000" dirty="0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12" name="Picture 311">
              <a:extLst>
                <a:ext uri="{FF2B5EF4-FFF2-40B4-BE49-F238E27FC236}">
                  <a16:creationId xmlns:a16="http://schemas.microsoft.com/office/drawing/2014/main" id="{EF004081-CAA2-671D-83BE-E10D9A7B5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745" y="4435125"/>
              <a:ext cx="543192" cy="260732"/>
            </a:xfrm>
            <a:prstGeom prst="rect">
              <a:avLst/>
            </a:prstGeom>
          </p:spPr>
        </p:pic>
        <p:pic>
          <p:nvPicPr>
            <p:cNvPr id="313" name="Graphic 312" descr="Lock with solid fill">
              <a:extLst>
                <a:ext uri="{FF2B5EF4-FFF2-40B4-BE49-F238E27FC236}">
                  <a16:creationId xmlns:a16="http://schemas.microsoft.com/office/drawing/2014/main" id="{879DD0A0-86E1-5BE9-77D7-50B3689B4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96675" y="4645607"/>
              <a:ext cx="221212" cy="221212"/>
            </a:xfrm>
            <a:prstGeom prst="rect">
              <a:avLst/>
            </a:prstGeom>
          </p:spPr>
        </p:pic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54B31455-5A35-A21D-5344-DC52EFEEFCBD}"/>
              </a:ext>
            </a:extLst>
          </p:cNvPr>
          <p:cNvGrpSpPr/>
          <p:nvPr/>
        </p:nvGrpSpPr>
        <p:grpSpPr>
          <a:xfrm rot="16200000">
            <a:off x="3594525" y="1032845"/>
            <a:ext cx="2483203" cy="1157648"/>
            <a:chOff x="7003376" y="1170458"/>
            <a:chExt cx="2483203" cy="1157648"/>
          </a:xfrm>
        </p:grpSpPr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74A472DB-0035-26FE-121D-90535840B557}"/>
                </a:ext>
              </a:extLst>
            </p:cNvPr>
            <p:cNvGrpSpPr/>
            <p:nvPr/>
          </p:nvGrpSpPr>
          <p:grpSpPr>
            <a:xfrm rot="5400000">
              <a:off x="7969257" y="1351486"/>
              <a:ext cx="485056" cy="1468184"/>
              <a:chOff x="2557924" y="3003162"/>
              <a:chExt cx="488051" cy="1477250"/>
            </a:xfrm>
          </p:grpSpPr>
          <p:sp>
            <p:nvSpPr>
              <p:cNvPr id="334" name="Rectangle">
                <a:extLst>
                  <a:ext uri="{FF2B5EF4-FFF2-40B4-BE49-F238E27FC236}">
                    <a16:creationId xmlns:a16="http://schemas.microsoft.com/office/drawing/2014/main" id="{E9F8D329-127D-5032-5402-DD181B8BE259}"/>
                  </a:ext>
                </a:extLst>
              </p:cNvPr>
              <p:cNvSpPr/>
              <p:nvPr/>
            </p:nvSpPr>
            <p:spPr>
              <a:xfrm flipH="1">
                <a:off x="2721055" y="3003162"/>
                <a:ext cx="142694" cy="147725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2FE04DD0-519A-469B-7287-267AE31145CC}"/>
                  </a:ext>
                </a:extLst>
              </p:cNvPr>
              <p:cNvSpPr/>
              <p:nvPr/>
            </p:nvSpPr>
            <p:spPr>
              <a:xfrm flipH="1">
                <a:off x="2557924" y="3466435"/>
                <a:ext cx="488051" cy="53315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33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23" name="Picture 322">
              <a:extLst>
                <a:ext uri="{FF2B5EF4-FFF2-40B4-BE49-F238E27FC236}">
                  <a16:creationId xmlns:a16="http://schemas.microsoft.com/office/drawing/2014/main" id="{2AD453B1-A778-B3C4-DC70-D32DB2FBD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896" y="1868563"/>
              <a:ext cx="233220" cy="362785"/>
            </a:xfrm>
            <a:prstGeom prst="rect">
              <a:avLst/>
            </a:prstGeom>
          </p:spPr>
        </p:pic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0AF421C-15FB-6905-2E9E-78896AF540A1}"/>
                </a:ext>
              </a:extLst>
            </p:cNvPr>
            <p:cNvGrpSpPr/>
            <p:nvPr/>
          </p:nvGrpSpPr>
          <p:grpSpPr>
            <a:xfrm>
              <a:off x="7003376" y="1170458"/>
              <a:ext cx="2483203" cy="650065"/>
              <a:chOff x="7942137" y="1475813"/>
              <a:chExt cx="2082114" cy="545066"/>
            </a:xfrm>
          </p:grpSpPr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2834D863-ADBE-73C8-7739-71683BB08AA1}"/>
                  </a:ext>
                </a:extLst>
              </p:cNvPr>
              <p:cNvGrpSpPr/>
              <p:nvPr/>
            </p:nvGrpSpPr>
            <p:grpSpPr>
              <a:xfrm rot="5400000">
                <a:off x="8716060" y="701890"/>
                <a:ext cx="534267" cy="2082114"/>
                <a:chOff x="2568738" y="3477977"/>
                <a:chExt cx="641121" cy="2498536"/>
              </a:xfrm>
            </p:grpSpPr>
            <p:grpSp>
              <p:nvGrpSpPr>
                <p:cNvPr id="327" name="Group 326">
                  <a:extLst>
                    <a:ext uri="{FF2B5EF4-FFF2-40B4-BE49-F238E27FC236}">
                      <a16:creationId xmlns:a16="http://schemas.microsoft.com/office/drawing/2014/main" id="{E1D4C74B-0F0B-FB12-43AF-AD642A5BFC0D}"/>
                    </a:ext>
                  </a:extLst>
                </p:cNvPr>
                <p:cNvGrpSpPr/>
                <p:nvPr/>
              </p:nvGrpSpPr>
              <p:grpSpPr>
                <a:xfrm flipH="1">
                  <a:off x="2568738" y="3477977"/>
                  <a:ext cx="641121" cy="2498536"/>
                  <a:chOff x="2172281" y="1747247"/>
                  <a:chExt cx="755470" cy="1134433"/>
                </a:xfrm>
              </p:grpSpPr>
              <p:sp>
                <p:nvSpPr>
                  <p:cNvPr id="329" name="Rectangle">
                    <a:extLst>
                      <a:ext uri="{FF2B5EF4-FFF2-40B4-BE49-F238E27FC236}">
                        <a16:creationId xmlns:a16="http://schemas.microsoft.com/office/drawing/2014/main" id="{98236200-884E-DD61-B59E-957F6F687F8C}"/>
                      </a:ext>
                    </a:extLst>
                  </p:cNvPr>
                  <p:cNvSpPr/>
                  <p:nvPr/>
                </p:nvSpPr>
                <p:spPr>
                  <a:xfrm>
                    <a:off x="2208959" y="1994263"/>
                    <a:ext cx="169252" cy="64040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400000"/>
                  </a:ln>
                </p:spPr>
                <p:txBody>
                  <a:bodyPr lIns="29766" tIns="29766" rIns="29766" bIns="29766" anchor="ctr"/>
                  <a:lstStyle/>
                  <a:p>
                    <a:pPr defTabSz="342286">
                      <a:defRPr sz="32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2333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30" name="Rectangle">
                    <a:extLst>
                      <a:ext uri="{FF2B5EF4-FFF2-40B4-BE49-F238E27FC236}">
                        <a16:creationId xmlns:a16="http://schemas.microsoft.com/office/drawing/2014/main" id="{3ACD539A-0D95-2744-5546-226BE3A87359}"/>
                      </a:ext>
                    </a:extLst>
                  </p:cNvPr>
                  <p:cNvSpPr/>
                  <p:nvPr/>
                </p:nvSpPr>
                <p:spPr>
                  <a:xfrm>
                    <a:off x="2459402" y="1887529"/>
                    <a:ext cx="169252" cy="853868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400000"/>
                  </a:ln>
                </p:spPr>
                <p:txBody>
                  <a:bodyPr lIns="29766" tIns="29766" rIns="29766" bIns="29766" anchor="ctr"/>
                  <a:lstStyle/>
                  <a:p>
                    <a:pPr defTabSz="342286">
                      <a:defRPr sz="32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2333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31" name="Rectangle">
                    <a:extLst>
                      <a:ext uri="{FF2B5EF4-FFF2-40B4-BE49-F238E27FC236}">
                        <a16:creationId xmlns:a16="http://schemas.microsoft.com/office/drawing/2014/main" id="{CC928E9E-2DF3-D5DF-BC8A-5D81DE8EC236}"/>
                      </a:ext>
                    </a:extLst>
                  </p:cNvPr>
                  <p:cNvSpPr/>
                  <p:nvPr/>
                </p:nvSpPr>
                <p:spPr>
                  <a:xfrm>
                    <a:off x="2709847" y="1747247"/>
                    <a:ext cx="169252" cy="1134433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400000"/>
                  </a:ln>
                </p:spPr>
                <p:txBody>
                  <a:bodyPr lIns="29766" tIns="29766" rIns="29766" bIns="29766" anchor="ctr"/>
                  <a:lstStyle/>
                  <a:p>
                    <a:pPr defTabSz="342286">
                      <a:defRPr sz="32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2333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9328DA9F-9EB8-625E-06B0-D034EAA35349}"/>
                      </a:ext>
                    </a:extLst>
                  </p:cNvPr>
                  <p:cNvSpPr/>
                  <p:nvPr/>
                </p:nvSpPr>
                <p:spPr>
                  <a:xfrm>
                    <a:off x="2172281" y="2160942"/>
                    <a:ext cx="755470" cy="317698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333" baseline="-25000" dirty="0">
                      <a:solidFill>
                        <a:schemeClr val="tx1"/>
                      </a:solidFill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3301412F-CE78-3D82-4252-0ACEAC119AC5}"/>
                      </a:ext>
                    </a:extLst>
                  </p:cNvPr>
                  <p:cNvSpPr/>
                  <p:nvPr/>
                </p:nvSpPr>
                <p:spPr>
                  <a:xfrm>
                    <a:off x="2330527" y="2227165"/>
                    <a:ext cx="430124" cy="217999"/>
                  </a:xfrm>
                  <a:prstGeom prst="rect">
                    <a:avLst/>
                  </a:prstGeom>
                  <a:ln w="12700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endParaRPr lang="en-US" sz="2000" dirty="0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</p:grpSp>
            <p:pic>
              <p:nvPicPr>
                <p:cNvPr id="328" name="Picture 327">
                  <a:extLst>
                    <a:ext uri="{FF2B5EF4-FFF2-40B4-BE49-F238E27FC236}">
                      <a16:creationId xmlns:a16="http://schemas.microsoft.com/office/drawing/2014/main" id="{9012A2B6-A8ED-FE7B-5487-36550C2FC6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546388" y="4578755"/>
                  <a:ext cx="651831" cy="312879"/>
                </a:xfrm>
                <a:prstGeom prst="rect">
                  <a:avLst/>
                </a:prstGeom>
              </p:spPr>
            </p:pic>
          </p:grpSp>
          <p:pic>
            <p:nvPicPr>
              <p:cNvPr id="326" name="Graphic 325" descr="Lock with solid fill">
                <a:extLst>
                  <a:ext uri="{FF2B5EF4-FFF2-40B4-BE49-F238E27FC236}">
                    <a16:creationId xmlns:a16="http://schemas.microsoft.com/office/drawing/2014/main" id="{FDD0A97E-E42B-618B-DEDD-90AEB6AF9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696780" y="1799667"/>
                <a:ext cx="221212" cy="221212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D1A2ED2E-6F3A-95BA-17CC-71677156F008}"/>
                  </a:ext>
                </a:extLst>
              </p:cNvPr>
              <p:cNvSpPr txBox="1"/>
              <p:nvPr/>
            </p:nvSpPr>
            <p:spPr>
              <a:xfrm>
                <a:off x="6345537" y="1993834"/>
                <a:ext cx="5801606" cy="89255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14300" algn="ctr"/>
                <a:r>
                  <a:rPr lang="en-US" sz="2600" dirty="0">
                    <a:solidFill>
                      <a:srgbClr val="0070C0"/>
                    </a:solidFill>
                    <a:latin typeface="Helvetica Light" panose="020B0403020202020204" pitchFamily="34" charset="0"/>
                  </a:rPr>
                  <a:t>Calibrate </a:t>
                </a:r>
                <a:r>
                  <a:rPr lang="en-US" sz="2600" dirty="0" err="1">
                    <a:solidFill>
                      <a:srgbClr val="0070C0"/>
                    </a:solidFill>
                    <a:latin typeface="Helvetica Light" panose="020B0403020202020204" pitchFamily="34" charset="0"/>
                  </a:rPr>
                  <a:t>softmax</a:t>
                </a:r>
                <a:r>
                  <a:rPr lang="en-US" sz="2600" dirty="0">
                    <a:solidFill>
                      <a:srgbClr val="0070C0"/>
                    </a:solidFill>
                    <a:latin typeface="Helvetica Light" panose="020B0403020202020204" pitchFamily="34" charset="0"/>
                  </a:rPr>
                  <a:t> temperature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  <a:latin typeface="Helvetica Light" panose="020B0403020202020204" pitchFamily="34" charset="0"/>
                  </a:rPr>
                  <a:t> and threshold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  <a:latin typeface="Helvetica Light" panose="020B0403020202020204" pitchFamily="34" charset="0"/>
                  </a:rPr>
                  <a:t> to get influence scores</a:t>
                </a:r>
              </a:p>
            </p:txBody>
          </p:sp>
        </mc:Choice>
        <mc:Fallback xmlns="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D1A2ED2E-6F3A-95BA-17CC-71677156F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7" y="1993834"/>
                <a:ext cx="5801606" cy="892552"/>
              </a:xfrm>
              <a:prstGeom prst="rect">
                <a:avLst/>
              </a:prstGeom>
              <a:blipFill>
                <a:blip r:embed="rId13"/>
                <a:stretch>
                  <a:fillRect t="-4054" r="-1952" b="-13514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1E0888A9-BC0F-BEE2-9BBA-59EB3978C0E6}"/>
              </a:ext>
            </a:extLst>
          </p:cNvPr>
          <p:cNvCxnSpPr>
            <a:cxnSpLocks/>
          </p:cNvCxnSpPr>
          <p:nvPr/>
        </p:nvCxnSpPr>
        <p:spPr>
          <a:xfrm flipH="1">
            <a:off x="7470612" y="2886386"/>
            <a:ext cx="63190" cy="542318"/>
          </a:xfrm>
          <a:prstGeom prst="line">
            <a:avLst/>
          </a:prstGeom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954EF3C2-D747-9405-D07E-210737EA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Attribution Score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960FB7-CE21-74BA-D131-FC676BC9BCDF}"/>
              </a:ext>
            </a:extLst>
          </p:cNvPr>
          <p:cNvGrpSpPr/>
          <p:nvPr/>
        </p:nvGrpSpPr>
        <p:grpSpPr>
          <a:xfrm>
            <a:off x="5964502" y="1725487"/>
            <a:ext cx="2583309" cy="5029485"/>
            <a:chOff x="5964502" y="1725487"/>
            <a:chExt cx="2583309" cy="5029485"/>
          </a:xfrm>
        </p:grpSpPr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2764D6CF-CCB3-D94F-5951-1FE9BD1AC5F8}"/>
                </a:ext>
              </a:extLst>
            </p:cNvPr>
            <p:cNvGrpSpPr/>
            <p:nvPr/>
          </p:nvGrpSpPr>
          <p:grpSpPr>
            <a:xfrm>
              <a:off x="5964502" y="1725487"/>
              <a:ext cx="2583309" cy="5029485"/>
              <a:chOff x="7511820" y="1945245"/>
              <a:chExt cx="2583309" cy="5029485"/>
            </a:xfrm>
          </p:grpSpPr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5E08ED46-22DE-32AA-D920-4BBE75EE40F9}"/>
                  </a:ext>
                </a:extLst>
              </p:cNvPr>
              <p:cNvGrpSpPr/>
              <p:nvPr/>
            </p:nvGrpSpPr>
            <p:grpSpPr>
              <a:xfrm>
                <a:off x="9130420" y="3740690"/>
                <a:ext cx="178884" cy="1599461"/>
                <a:chOff x="4591226" y="4044637"/>
                <a:chExt cx="194190" cy="1599461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DC5D919F-9953-148B-B173-475BACF9AC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044637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B6282DA1-D53A-63BE-219A-1168009D12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577791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BE131FB8-B90F-6EB3-7474-B794DE260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110944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EF7C2BEC-3EEF-9CEA-170D-81579E400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644098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5448648-4AE3-91BA-C515-02406B1886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76046" y="1952953"/>
                <a:ext cx="0" cy="3092265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1F9B6C0-1DDB-95C3-DC96-A1E1F78368CA}"/>
                  </a:ext>
                </a:extLst>
              </p:cNvPr>
              <p:cNvSpPr/>
              <p:nvPr/>
            </p:nvSpPr>
            <p:spPr>
              <a:xfrm>
                <a:off x="8564144" y="3649054"/>
                <a:ext cx="570551" cy="18159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A07B893-808E-0C70-3876-5E2BFDE8E2F9}"/>
                  </a:ext>
                </a:extLst>
              </p:cNvPr>
              <p:cNvSpPr/>
              <p:nvPr/>
            </p:nvSpPr>
            <p:spPr>
              <a:xfrm>
                <a:off x="7892855" y="3607211"/>
                <a:ext cx="484056" cy="26563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Light" panose="020B0403020202020204" pitchFamily="34" charset="0"/>
                  </a:rPr>
                  <a:t>Sim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C0F77303-7FD6-33E1-F4FE-4C1679D5694B}"/>
                  </a:ext>
                </a:extLst>
              </p:cNvPr>
              <p:cNvSpPr txBox="1"/>
              <p:nvPr/>
            </p:nvSpPr>
            <p:spPr>
              <a:xfrm>
                <a:off x="7589375" y="6605398"/>
                <a:ext cx="22239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 Light" panose="020B0403020202020204" pitchFamily="34" charset="0"/>
                  </a:rPr>
                  <a:t>Similarity &amp; Softmax</a:t>
                </a:r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6C5DB8BC-7DBE-964F-D55E-F15E63BDE221}"/>
                  </a:ext>
                </a:extLst>
              </p:cNvPr>
              <p:cNvSpPr/>
              <p:nvPr/>
            </p:nvSpPr>
            <p:spPr>
              <a:xfrm>
                <a:off x="8680909" y="4438698"/>
                <a:ext cx="337021" cy="227603"/>
              </a:xfrm>
              <a:custGeom>
                <a:avLst/>
                <a:gdLst>
                  <a:gd name="connsiteX0" fmla="*/ 0 w 412750"/>
                  <a:gd name="connsiteY0" fmla="*/ 254000 h 254000"/>
                  <a:gd name="connsiteX1" fmla="*/ 139700 w 412750"/>
                  <a:gd name="connsiteY1" fmla="*/ 215900 h 254000"/>
                  <a:gd name="connsiteX2" fmla="*/ 260350 w 412750"/>
                  <a:gd name="connsiteY2" fmla="*/ 38100 h 254000"/>
                  <a:gd name="connsiteX3" fmla="*/ 412750 w 412750"/>
                  <a:gd name="connsiteY3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2750" h="254000">
                    <a:moveTo>
                      <a:pt x="0" y="254000"/>
                    </a:moveTo>
                    <a:cubicBezTo>
                      <a:pt x="48154" y="252941"/>
                      <a:pt x="96308" y="251883"/>
                      <a:pt x="139700" y="215900"/>
                    </a:cubicBezTo>
                    <a:cubicBezTo>
                      <a:pt x="183092" y="179917"/>
                      <a:pt x="214842" y="74083"/>
                      <a:pt x="260350" y="38100"/>
                    </a:cubicBezTo>
                    <a:cubicBezTo>
                      <a:pt x="305858" y="2117"/>
                      <a:pt x="359304" y="1058"/>
                      <a:pt x="4127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DAC62AF0-BAEF-B37C-AFCE-ADEDCC38A3D6}"/>
                  </a:ext>
                </a:extLst>
              </p:cNvPr>
              <p:cNvSpPr txBox="1"/>
              <p:nvPr/>
            </p:nvSpPr>
            <p:spPr>
              <a:xfrm>
                <a:off x="9290100" y="3614207"/>
                <a:ext cx="805029" cy="290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zh-TW" sz="1600" b="1" dirty="0">
                    <a:solidFill>
                      <a:srgbClr val="0A5B0B"/>
                    </a:solidFill>
                  </a:rPr>
                  <a:t>42.68%</a:t>
                </a:r>
                <a:endParaRPr lang="en-US" sz="1600" b="1" dirty="0">
                  <a:solidFill>
                    <a:srgbClr val="0A5B0B"/>
                  </a:solidFill>
                </a:endParaRP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906C43E8-8F5A-62B2-FF4C-52DDCF328739}"/>
                  </a:ext>
                </a:extLst>
              </p:cNvPr>
              <p:cNvSpPr txBox="1"/>
              <p:nvPr/>
            </p:nvSpPr>
            <p:spPr>
              <a:xfrm>
                <a:off x="9290100" y="4127820"/>
                <a:ext cx="700833" cy="290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zh-TW" sz="1600" b="1" dirty="0">
                    <a:solidFill>
                      <a:srgbClr val="0A5B0B"/>
                    </a:solidFill>
                  </a:rPr>
                  <a:t>9.89%</a:t>
                </a:r>
                <a:endParaRPr lang="en-US" sz="1600" b="1" dirty="0">
                  <a:solidFill>
                    <a:srgbClr val="0A5B0B"/>
                  </a:solidFill>
                </a:endParaRP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4DF20A3D-AA8F-ED87-51E6-CB852B98BA00}"/>
                  </a:ext>
                </a:extLst>
              </p:cNvPr>
              <p:cNvSpPr txBox="1"/>
              <p:nvPr/>
            </p:nvSpPr>
            <p:spPr>
              <a:xfrm>
                <a:off x="9290100" y="4684156"/>
                <a:ext cx="330540" cy="290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zh-TW" sz="1600" b="1" dirty="0">
                    <a:solidFill>
                      <a:srgbClr val="0A5B0B"/>
                    </a:solidFill>
                  </a:rPr>
                  <a:t>…</a:t>
                </a:r>
                <a:endParaRPr lang="en-US" sz="1600" b="1" dirty="0">
                  <a:solidFill>
                    <a:srgbClr val="0A5B0B"/>
                  </a:solidFill>
                </a:endParaRP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280DC756-0EED-90FF-1B5A-8A491343B9B3}"/>
                  </a:ext>
                </a:extLst>
              </p:cNvPr>
              <p:cNvSpPr txBox="1"/>
              <p:nvPr/>
            </p:nvSpPr>
            <p:spPr>
              <a:xfrm>
                <a:off x="9290100" y="5204091"/>
                <a:ext cx="700833" cy="290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zh-TW" sz="1600" b="1" dirty="0">
                    <a:solidFill>
                      <a:srgbClr val="0A5B0B"/>
                    </a:solidFill>
                  </a:rPr>
                  <a:t>0.00%</a:t>
                </a:r>
                <a:endParaRPr lang="en-US" sz="1600" b="1" dirty="0">
                  <a:solidFill>
                    <a:srgbClr val="0A5B0B"/>
                  </a:solidFill>
                </a:endParaRPr>
              </a:p>
            </p:txBody>
          </p:sp>
          <p:sp>
            <p:nvSpPr>
              <p:cNvPr id="234" name="Left Bracket 233">
                <a:extLst>
                  <a:ext uri="{FF2B5EF4-FFF2-40B4-BE49-F238E27FC236}">
                    <a16:creationId xmlns:a16="http://schemas.microsoft.com/office/drawing/2014/main" id="{948139CB-0CC4-ED33-E33D-7DBD31CFEABF}"/>
                  </a:ext>
                </a:extLst>
              </p:cNvPr>
              <p:cNvSpPr/>
              <p:nvPr/>
            </p:nvSpPr>
            <p:spPr>
              <a:xfrm rot="16200000">
                <a:off x="8620058" y="5333918"/>
                <a:ext cx="162560" cy="2379035"/>
              </a:xfrm>
              <a:prstGeom prst="leftBracket">
                <a:avLst>
                  <a:gd name="adj" fmla="val 70833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41E7C4D1-A1BC-7BDB-1554-0039CBEA51EF}"/>
                  </a:ext>
                </a:extLst>
              </p:cNvPr>
              <p:cNvGrpSpPr/>
              <p:nvPr/>
            </p:nvGrpSpPr>
            <p:grpSpPr>
              <a:xfrm>
                <a:off x="7595920" y="3740025"/>
                <a:ext cx="288930" cy="1599461"/>
                <a:chOff x="4591226" y="4044637"/>
                <a:chExt cx="194190" cy="1599461"/>
              </a:xfrm>
            </p:grpSpPr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E7393F43-7224-73ED-4019-F951A49CE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044637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9A492A77-2DB4-66F1-E51C-349A1E3F77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577791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46F43D07-40BB-E18A-0CAB-9EC44B88CF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110944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B873F8C8-0849-3CCC-9BE4-6A3E14CE85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644098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D3FFF68D-C665-B205-22D1-09A8AEDD08B3}"/>
                  </a:ext>
                </a:extLst>
              </p:cNvPr>
              <p:cNvSpPr/>
              <p:nvPr/>
            </p:nvSpPr>
            <p:spPr>
              <a:xfrm>
                <a:off x="7892855" y="4140365"/>
                <a:ext cx="484056" cy="26563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Light" panose="020B0403020202020204" pitchFamily="34" charset="0"/>
                  </a:rPr>
                  <a:t>Sim</a:t>
                </a: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CEED7C55-2AC7-CA64-A03B-347266DA51A7}"/>
                  </a:ext>
                </a:extLst>
              </p:cNvPr>
              <p:cNvSpPr/>
              <p:nvPr/>
            </p:nvSpPr>
            <p:spPr>
              <a:xfrm>
                <a:off x="7892855" y="4673518"/>
                <a:ext cx="484056" cy="26563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Light" panose="020B0403020202020204" pitchFamily="34" charset="0"/>
                  </a:rPr>
                  <a:t>Sim</a:t>
                </a: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C871AAED-274E-0F7E-F375-08B4744B4BBE}"/>
                  </a:ext>
                </a:extLst>
              </p:cNvPr>
              <p:cNvSpPr/>
              <p:nvPr/>
            </p:nvSpPr>
            <p:spPr>
              <a:xfrm>
                <a:off x="7892855" y="5206672"/>
                <a:ext cx="484056" cy="26563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Light" panose="020B0403020202020204" pitchFamily="34" charset="0"/>
                  </a:rPr>
                  <a:t>Sim</a:t>
                </a:r>
              </a:p>
            </p:txBody>
          </p: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73F943F1-7B6D-2BA5-DE58-798E056EE2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95920" y="1945245"/>
                <a:ext cx="179031" cy="0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5DF98188-1A17-1555-7736-4246A713EFEC}"/>
                  </a:ext>
                </a:extLst>
              </p:cNvPr>
              <p:cNvGrpSpPr/>
              <p:nvPr/>
            </p:nvGrpSpPr>
            <p:grpSpPr>
              <a:xfrm>
                <a:off x="7774951" y="3445757"/>
                <a:ext cx="361377" cy="1599461"/>
                <a:chOff x="4591226" y="4044637"/>
                <a:chExt cx="194190" cy="1599461"/>
              </a:xfrm>
            </p:grpSpPr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3807204D-2445-DDA4-4DC7-2331248AF9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044637"/>
                  <a:ext cx="19419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204FC212-C462-6661-72D0-84FB0C521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577791"/>
                  <a:ext cx="19419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5CDD33B3-0B24-B312-FE00-55A7837A72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110944"/>
                  <a:ext cx="19419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DDE6CF49-CD60-6D09-BC08-415941ABEC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644098"/>
                  <a:ext cx="19419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2A50EEC7-6A5E-6001-5E03-00EF0619C6AB}"/>
                  </a:ext>
                </a:extLst>
              </p:cNvPr>
              <p:cNvGrpSpPr/>
              <p:nvPr/>
            </p:nvGrpSpPr>
            <p:grpSpPr>
              <a:xfrm>
                <a:off x="8378899" y="3740025"/>
                <a:ext cx="178884" cy="1599461"/>
                <a:chOff x="4591226" y="4044637"/>
                <a:chExt cx="194190" cy="1599461"/>
              </a:xfrm>
            </p:grpSpPr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BCB28B6D-4497-5AA8-4B5F-6F72DF6C0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044637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0F6F9A47-66CF-D8E2-3C27-4D326BD874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577791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39DA47CC-3B89-3CC9-D5D8-1321C5EDCF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110944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76AAB8B4-2258-5A2D-FA49-BF640FA869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644098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150C4B98-6174-23E5-14EB-FEDF9DDF7A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34161" y="3445757"/>
                <a:ext cx="0" cy="161454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AA3BF6B7-45B7-E6E1-CABD-311F593198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34161" y="3978911"/>
                <a:ext cx="0" cy="167436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16578C9B-A5A4-18EC-0368-74CA033E8D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34161" y="4512064"/>
                <a:ext cx="0" cy="140924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24294416-0152-50C6-DDC7-B63540EC90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34161" y="5045217"/>
                <a:ext cx="0" cy="142772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C1DFD8-ADF4-7472-C22C-B43520D26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698" y="5009932"/>
              <a:ext cx="354588" cy="242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2259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878C6A4-C2C5-A91F-2665-145BE91BAF30}"/>
              </a:ext>
            </a:extLst>
          </p:cNvPr>
          <p:cNvSpPr/>
          <p:nvPr/>
        </p:nvSpPr>
        <p:spPr>
          <a:xfrm>
            <a:off x="9657976" y="3292504"/>
            <a:ext cx="1034289" cy="2078306"/>
          </a:xfrm>
          <a:prstGeom prst="rect">
            <a:avLst/>
          </a:prstGeom>
          <a:solidFill>
            <a:srgbClr val="EA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ED42F4-3198-BFEC-0C44-11951A2BC809}"/>
              </a:ext>
            </a:extLst>
          </p:cNvPr>
          <p:cNvSpPr/>
          <p:nvPr/>
        </p:nvSpPr>
        <p:spPr>
          <a:xfrm>
            <a:off x="7714720" y="3292504"/>
            <a:ext cx="785825" cy="2078306"/>
          </a:xfrm>
          <a:prstGeom prst="rect">
            <a:avLst/>
          </a:prstGeom>
          <a:solidFill>
            <a:srgbClr val="EA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6AE8C50E-86EF-4E3B-42B2-3956663FEBC8}"/>
              </a:ext>
            </a:extLst>
          </p:cNvPr>
          <p:cNvGrpSpPr/>
          <p:nvPr/>
        </p:nvGrpSpPr>
        <p:grpSpPr>
          <a:xfrm>
            <a:off x="3259399" y="1450079"/>
            <a:ext cx="2790297" cy="5319341"/>
            <a:chOff x="4806717" y="1669837"/>
            <a:chExt cx="2790297" cy="5319341"/>
          </a:xfrm>
        </p:grpSpPr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D4489F05-6A12-798C-8679-130CFFBB3389}"/>
                </a:ext>
              </a:extLst>
            </p:cNvPr>
            <p:cNvGrpSpPr/>
            <p:nvPr/>
          </p:nvGrpSpPr>
          <p:grpSpPr>
            <a:xfrm>
              <a:off x="6833262" y="1669837"/>
              <a:ext cx="763752" cy="3936227"/>
              <a:chOff x="6833262" y="1669837"/>
              <a:chExt cx="763752" cy="3936227"/>
            </a:xfrm>
          </p:grpSpPr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9BB3B751-00F6-EAD6-83AF-D97C49B397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3262" y="1936414"/>
                <a:ext cx="438823" cy="0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49DA2E16-63DE-2AC3-F2DA-F86103CB45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3929" y="4558408"/>
                <a:ext cx="252057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324308F4-4A14-7D0B-65E9-B744E4E9894D}"/>
                  </a:ext>
                </a:extLst>
              </p:cNvPr>
              <p:cNvSpPr/>
              <p:nvPr/>
            </p:nvSpPr>
            <p:spPr>
              <a:xfrm>
                <a:off x="7270991" y="3473449"/>
                <a:ext cx="324929" cy="5331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t</a:t>
                </a:r>
                <a:r>
                  <a:rPr lang="en-US" sz="1400" baseline="-25000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1</a:t>
                </a: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E784783-95A4-EC33-38E6-0EE45EF0EA93}"/>
                  </a:ext>
                </a:extLst>
              </p:cNvPr>
              <p:cNvSpPr/>
              <p:nvPr/>
            </p:nvSpPr>
            <p:spPr>
              <a:xfrm>
                <a:off x="7270991" y="4006603"/>
                <a:ext cx="324929" cy="5331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t</a:t>
                </a:r>
                <a:r>
                  <a:rPr lang="en-US" sz="1400" baseline="-25000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2</a:t>
                </a:r>
                <a:endParaRPr lang="en-US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67D8502-B1ED-9A04-8DF1-6F867BC69A27}"/>
                  </a:ext>
                </a:extLst>
              </p:cNvPr>
              <p:cNvSpPr/>
              <p:nvPr/>
            </p:nvSpPr>
            <p:spPr>
              <a:xfrm>
                <a:off x="7270991" y="4539756"/>
                <a:ext cx="324929" cy="5331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8BB35670-3D6C-B1B4-0974-47829962D5EC}"/>
                  </a:ext>
                </a:extLst>
              </p:cNvPr>
              <p:cNvSpPr/>
              <p:nvPr/>
            </p:nvSpPr>
            <p:spPr>
              <a:xfrm>
                <a:off x="7270991" y="5072910"/>
                <a:ext cx="324929" cy="5331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dirty="0" err="1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t</a:t>
                </a:r>
                <a:r>
                  <a:rPr lang="en-US" sz="1400" baseline="-25000" dirty="0" err="1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N</a:t>
                </a:r>
                <a:endParaRPr lang="en-US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93497B93-61A4-F061-D149-9D42AAAD3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319054" y="4779894"/>
                <a:ext cx="259010" cy="52877"/>
              </a:xfrm>
              <a:prstGeom prst="rect">
                <a:avLst/>
              </a:prstGeom>
            </p:spPr>
          </p:pic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834B35AA-6BDA-268C-F8CB-38E89119E591}"/>
                  </a:ext>
                </a:extLst>
              </p:cNvPr>
              <p:cNvSpPr/>
              <p:nvPr/>
            </p:nvSpPr>
            <p:spPr>
              <a:xfrm>
                <a:off x="7272085" y="1669837"/>
                <a:ext cx="324929" cy="5331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Light" panose="020B0403020202020204" pitchFamily="34" charset="0"/>
                  </a:rPr>
                  <a:t>s</a:t>
                </a:r>
                <a:endParaRPr lang="en-US" sz="1400" baseline="-250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Light" panose="020B0403020202020204" pitchFamily="34" charset="0"/>
                </a:endParaRPr>
              </a:p>
            </p:txBody>
          </p: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18B08B63-9232-A4DE-D8EC-D789BAA6F6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290" y="3740026"/>
                <a:ext cx="0" cy="1599461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139D6F94-F09D-BCA7-3B1A-4CC09C919A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74491" y="4806333"/>
                <a:ext cx="19419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E152C476-A442-6F0C-5E5C-99E736AD50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74491" y="5339487"/>
                <a:ext cx="19419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43D146F6-A699-17B6-A1BD-52F572C116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74491" y="4273180"/>
                <a:ext cx="19419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A0B5F063-ADF5-14BC-11AF-2CFC875759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74491" y="3740026"/>
                <a:ext cx="19419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FD0AF3E1-658B-3BA2-E7BE-D40DDCEE43F9}"/>
                </a:ext>
              </a:extLst>
            </p:cNvPr>
            <p:cNvSpPr txBox="1"/>
            <p:nvPr/>
          </p:nvSpPr>
          <p:spPr>
            <a:xfrm>
              <a:off x="4872574" y="6619846"/>
              <a:ext cx="2411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Compute embedding</a:t>
              </a:r>
            </a:p>
          </p:txBody>
        </p:sp>
        <p:sp>
          <p:nvSpPr>
            <p:cNvPr id="233" name="Left Bracket 232">
              <a:extLst>
                <a:ext uri="{FF2B5EF4-FFF2-40B4-BE49-F238E27FC236}">
                  <a16:creationId xmlns:a16="http://schemas.microsoft.com/office/drawing/2014/main" id="{1AC778D2-2780-391E-0CBC-DEBD8109C846}"/>
                </a:ext>
              </a:extLst>
            </p:cNvPr>
            <p:cNvSpPr/>
            <p:nvPr/>
          </p:nvSpPr>
          <p:spPr>
            <a:xfrm rot="16200000">
              <a:off x="5996974" y="5251899"/>
              <a:ext cx="162560" cy="2543073"/>
            </a:xfrm>
            <a:prstGeom prst="leftBracket">
              <a:avLst>
                <a:gd name="adj" fmla="val 70833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F4A568D7-2D78-C1B8-1F84-1B39A204CD50}"/>
              </a:ext>
            </a:extLst>
          </p:cNvPr>
          <p:cNvGrpSpPr/>
          <p:nvPr/>
        </p:nvGrpSpPr>
        <p:grpSpPr>
          <a:xfrm>
            <a:off x="1638501" y="2578623"/>
            <a:ext cx="2489575" cy="3504313"/>
            <a:chOff x="3185819" y="2798381"/>
            <a:chExt cx="2489575" cy="3504313"/>
          </a:xfrm>
        </p:grpSpPr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1CFCC1F2-1556-AFBE-2181-B57C7CA16C29}"/>
                </a:ext>
              </a:extLst>
            </p:cNvPr>
            <p:cNvSpPr txBox="1"/>
            <p:nvPr/>
          </p:nvSpPr>
          <p:spPr>
            <a:xfrm>
              <a:off x="3185819" y="4091919"/>
              <a:ext cx="12618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Candidate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Training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Images</a:t>
              </a:r>
            </a:p>
          </p:txBody>
        </p: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38F20C0E-CBF0-1228-C601-3935E395E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41017" y="4979014"/>
              <a:ext cx="600075" cy="111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242" name="Left Bracket 241">
              <a:extLst>
                <a:ext uri="{FF2B5EF4-FFF2-40B4-BE49-F238E27FC236}">
                  <a16:creationId xmlns:a16="http://schemas.microsoft.com/office/drawing/2014/main" id="{25105F34-853C-338A-ABC1-45722C8812E2}"/>
                </a:ext>
              </a:extLst>
            </p:cNvPr>
            <p:cNvSpPr/>
            <p:nvPr/>
          </p:nvSpPr>
          <p:spPr>
            <a:xfrm>
              <a:off x="4515692" y="2817178"/>
              <a:ext cx="162560" cy="3472813"/>
            </a:xfrm>
            <a:prstGeom prst="leftBracket">
              <a:avLst>
                <a:gd name="adj" fmla="val 70833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6" name="Picture 4">
              <a:extLst>
                <a:ext uri="{FF2B5EF4-FFF2-40B4-BE49-F238E27FC236}">
                  <a16:creationId xmlns:a16="http://schemas.microsoft.com/office/drawing/2014/main" id="{A852DA9C-40F6-74F7-A1CB-62308FB3276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714" y="2798381"/>
              <a:ext cx="868680" cy="86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7" name="Picture 8">
              <a:extLst>
                <a:ext uri="{FF2B5EF4-FFF2-40B4-BE49-F238E27FC236}">
                  <a16:creationId xmlns:a16="http://schemas.microsoft.com/office/drawing/2014/main" id="{405B12B3-ECCC-0417-2184-63C71C475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714" y="3766460"/>
              <a:ext cx="868680" cy="86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8" name="Picture 12">
              <a:extLst>
                <a:ext uri="{FF2B5EF4-FFF2-40B4-BE49-F238E27FC236}">
                  <a16:creationId xmlns:a16="http://schemas.microsoft.com/office/drawing/2014/main" id="{5FB44E8D-8C2A-747E-12C6-A182EF2DF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714" y="5434014"/>
              <a:ext cx="868680" cy="86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04B5635D-178A-8E78-7BC7-183AFE2BC6D6}"/>
              </a:ext>
            </a:extLst>
          </p:cNvPr>
          <p:cNvGrpSpPr/>
          <p:nvPr/>
        </p:nvGrpSpPr>
        <p:grpSpPr>
          <a:xfrm>
            <a:off x="1795508" y="1177329"/>
            <a:ext cx="2332568" cy="868680"/>
            <a:chOff x="3342826" y="1397087"/>
            <a:chExt cx="2332568" cy="868680"/>
          </a:xfrm>
        </p:grpSpPr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5EA33452-169F-4205-60D6-509517A676DB}"/>
                </a:ext>
              </a:extLst>
            </p:cNvPr>
            <p:cNvSpPr txBox="1"/>
            <p:nvPr/>
          </p:nvSpPr>
          <p:spPr>
            <a:xfrm>
              <a:off x="3342826" y="1508262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Synthesized</a:t>
              </a:r>
            </a:p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Image</a:t>
              </a:r>
            </a:p>
          </p:txBody>
        </p:sp>
        <p:pic>
          <p:nvPicPr>
            <p:cNvPr id="269" name="Picture 2">
              <a:extLst>
                <a:ext uri="{FF2B5EF4-FFF2-40B4-BE49-F238E27FC236}">
                  <a16:creationId xmlns:a16="http://schemas.microsoft.com/office/drawing/2014/main" id="{6D328554-BD1D-620C-2959-54B3400EF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714" y="1397087"/>
              <a:ext cx="868680" cy="86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E610A680-6E96-AE2F-2767-35CF6463B3EE}"/>
              </a:ext>
            </a:extLst>
          </p:cNvPr>
          <p:cNvGrpSpPr/>
          <p:nvPr/>
        </p:nvGrpSpPr>
        <p:grpSpPr>
          <a:xfrm>
            <a:off x="4235089" y="3078397"/>
            <a:ext cx="1179862" cy="2483202"/>
            <a:chOff x="5785745" y="3524436"/>
            <a:chExt cx="989290" cy="2082113"/>
          </a:xfrm>
        </p:grpSpPr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4D7F449E-EB83-E835-D41F-FB5E000CAD75}"/>
                </a:ext>
              </a:extLst>
            </p:cNvPr>
            <p:cNvGrpSpPr/>
            <p:nvPr/>
          </p:nvGrpSpPr>
          <p:grpSpPr>
            <a:xfrm>
              <a:off x="6368326" y="3977803"/>
              <a:ext cx="406709" cy="1231041"/>
              <a:chOff x="2557924" y="3003162"/>
              <a:chExt cx="488051" cy="1477250"/>
            </a:xfrm>
          </p:grpSpPr>
          <p:sp>
            <p:nvSpPr>
              <p:cNvPr id="319" name="Rectangle">
                <a:extLst>
                  <a:ext uri="{FF2B5EF4-FFF2-40B4-BE49-F238E27FC236}">
                    <a16:creationId xmlns:a16="http://schemas.microsoft.com/office/drawing/2014/main" id="{C237176F-8552-1CED-1D8D-2D051136D965}"/>
                  </a:ext>
                </a:extLst>
              </p:cNvPr>
              <p:cNvSpPr/>
              <p:nvPr/>
            </p:nvSpPr>
            <p:spPr>
              <a:xfrm flipH="1">
                <a:off x="2721055" y="3003162"/>
                <a:ext cx="142694" cy="147725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90682512-723D-0CDA-2C35-46EBA3608729}"/>
                  </a:ext>
                </a:extLst>
              </p:cNvPr>
              <p:cNvSpPr/>
              <p:nvPr/>
            </p:nvSpPr>
            <p:spPr>
              <a:xfrm flipH="1">
                <a:off x="2557924" y="3466435"/>
                <a:ext cx="488051" cy="53315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33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10" name="Picture 309">
              <a:extLst>
                <a:ext uri="{FF2B5EF4-FFF2-40B4-BE49-F238E27FC236}">
                  <a16:creationId xmlns:a16="http://schemas.microsoft.com/office/drawing/2014/main" id="{669083D5-4493-1937-490A-B9099C4D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448" y="4466630"/>
              <a:ext cx="173822" cy="217277"/>
            </a:xfrm>
            <a:prstGeom prst="rect">
              <a:avLst/>
            </a:prstGeom>
          </p:spPr>
        </p:pic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A0EC3EDE-0BA2-3385-5196-38984C52B976}"/>
                </a:ext>
              </a:extLst>
            </p:cNvPr>
            <p:cNvGrpSpPr/>
            <p:nvPr/>
          </p:nvGrpSpPr>
          <p:grpSpPr>
            <a:xfrm flipH="1">
              <a:off x="5804372" y="3524436"/>
              <a:ext cx="534267" cy="2082113"/>
              <a:chOff x="2172281" y="1747247"/>
              <a:chExt cx="755470" cy="1134433"/>
            </a:xfrm>
          </p:grpSpPr>
          <p:sp>
            <p:nvSpPr>
              <p:cNvPr id="314" name="Rectangle">
                <a:extLst>
                  <a:ext uri="{FF2B5EF4-FFF2-40B4-BE49-F238E27FC236}">
                    <a16:creationId xmlns:a16="http://schemas.microsoft.com/office/drawing/2014/main" id="{65829DE0-4C77-0E36-9C55-F6346B703BE6}"/>
                  </a:ext>
                </a:extLst>
              </p:cNvPr>
              <p:cNvSpPr/>
              <p:nvPr/>
            </p:nvSpPr>
            <p:spPr>
              <a:xfrm>
                <a:off x="2208959" y="1994263"/>
                <a:ext cx="169252" cy="64040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15" name="Rectangle">
                <a:extLst>
                  <a:ext uri="{FF2B5EF4-FFF2-40B4-BE49-F238E27FC236}">
                    <a16:creationId xmlns:a16="http://schemas.microsoft.com/office/drawing/2014/main" id="{E0687C39-083B-57D1-0777-6C374B653D3C}"/>
                  </a:ext>
                </a:extLst>
              </p:cNvPr>
              <p:cNvSpPr/>
              <p:nvPr/>
            </p:nvSpPr>
            <p:spPr>
              <a:xfrm>
                <a:off x="2459402" y="1887529"/>
                <a:ext cx="169252" cy="8538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16" name="Rectangle">
                <a:extLst>
                  <a:ext uri="{FF2B5EF4-FFF2-40B4-BE49-F238E27FC236}">
                    <a16:creationId xmlns:a16="http://schemas.microsoft.com/office/drawing/2014/main" id="{5D2F0E94-6477-B1FF-C65F-4B2C6B70FE18}"/>
                  </a:ext>
                </a:extLst>
              </p:cNvPr>
              <p:cNvSpPr/>
              <p:nvPr/>
            </p:nvSpPr>
            <p:spPr>
              <a:xfrm>
                <a:off x="2709847" y="1747247"/>
                <a:ext cx="169252" cy="11344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3B3756AC-F2E3-763D-249C-F973651C5920}"/>
                  </a:ext>
                </a:extLst>
              </p:cNvPr>
              <p:cNvSpPr/>
              <p:nvPr/>
            </p:nvSpPr>
            <p:spPr>
              <a:xfrm>
                <a:off x="2172281" y="2160942"/>
                <a:ext cx="755470" cy="3176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33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5E559DC-757D-CBB5-5CE9-27DA20DC1B90}"/>
                  </a:ext>
                </a:extLst>
              </p:cNvPr>
              <p:cNvSpPr/>
              <p:nvPr/>
            </p:nvSpPr>
            <p:spPr>
              <a:xfrm>
                <a:off x="2330525" y="2105333"/>
                <a:ext cx="430124" cy="217999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endParaRPr lang="en-US" sz="2000" dirty="0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12" name="Picture 311">
              <a:extLst>
                <a:ext uri="{FF2B5EF4-FFF2-40B4-BE49-F238E27FC236}">
                  <a16:creationId xmlns:a16="http://schemas.microsoft.com/office/drawing/2014/main" id="{EF004081-CAA2-671D-83BE-E10D9A7B5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745" y="4435125"/>
              <a:ext cx="543192" cy="260732"/>
            </a:xfrm>
            <a:prstGeom prst="rect">
              <a:avLst/>
            </a:prstGeom>
          </p:spPr>
        </p:pic>
        <p:pic>
          <p:nvPicPr>
            <p:cNvPr id="313" name="Graphic 312" descr="Lock with solid fill">
              <a:extLst>
                <a:ext uri="{FF2B5EF4-FFF2-40B4-BE49-F238E27FC236}">
                  <a16:creationId xmlns:a16="http://schemas.microsoft.com/office/drawing/2014/main" id="{879DD0A0-86E1-5BE9-77D7-50B3689B4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96675" y="4645607"/>
              <a:ext cx="221212" cy="221212"/>
            </a:xfrm>
            <a:prstGeom prst="rect">
              <a:avLst/>
            </a:prstGeom>
          </p:spPr>
        </p:pic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54B31455-5A35-A21D-5344-DC52EFEEFCBD}"/>
              </a:ext>
            </a:extLst>
          </p:cNvPr>
          <p:cNvGrpSpPr/>
          <p:nvPr/>
        </p:nvGrpSpPr>
        <p:grpSpPr>
          <a:xfrm rot="16200000">
            <a:off x="3594525" y="1032845"/>
            <a:ext cx="2483203" cy="1157648"/>
            <a:chOff x="7003376" y="1170458"/>
            <a:chExt cx="2483203" cy="1157648"/>
          </a:xfrm>
        </p:grpSpPr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74A472DB-0035-26FE-121D-90535840B557}"/>
                </a:ext>
              </a:extLst>
            </p:cNvPr>
            <p:cNvGrpSpPr/>
            <p:nvPr/>
          </p:nvGrpSpPr>
          <p:grpSpPr>
            <a:xfrm rot="5400000">
              <a:off x="7969257" y="1351486"/>
              <a:ext cx="485056" cy="1468184"/>
              <a:chOff x="2557924" y="3003162"/>
              <a:chExt cx="488051" cy="1477250"/>
            </a:xfrm>
          </p:grpSpPr>
          <p:sp>
            <p:nvSpPr>
              <p:cNvPr id="334" name="Rectangle">
                <a:extLst>
                  <a:ext uri="{FF2B5EF4-FFF2-40B4-BE49-F238E27FC236}">
                    <a16:creationId xmlns:a16="http://schemas.microsoft.com/office/drawing/2014/main" id="{E9F8D329-127D-5032-5402-DD181B8BE259}"/>
                  </a:ext>
                </a:extLst>
              </p:cNvPr>
              <p:cNvSpPr/>
              <p:nvPr/>
            </p:nvSpPr>
            <p:spPr>
              <a:xfrm flipH="1">
                <a:off x="2721055" y="3003162"/>
                <a:ext cx="142694" cy="147725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400000"/>
              </a:ln>
            </p:spPr>
            <p:txBody>
              <a:bodyPr lIns="29766" tIns="29766" rIns="29766" bIns="29766" anchor="ctr"/>
              <a:lstStyle/>
              <a:p>
                <a:pPr defTabSz="342286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33"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2FE04DD0-519A-469B-7287-267AE31145CC}"/>
                  </a:ext>
                </a:extLst>
              </p:cNvPr>
              <p:cNvSpPr/>
              <p:nvPr/>
            </p:nvSpPr>
            <p:spPr>
              <a:xfrm flipH="1">
                <a:off x="2557924" y="3466435"/>
                <a:ext cx="488051" cy="53315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33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23" name="Picture 322">
              <a:extLst>
                <a:ext uri="{FF2B5EF4-FFF2-40B4-BE49-F238E27FC236}">
                  <a16:creationId xmlns:a16="http://schemas.microsoft.com/office/drawing/2014/main" id="{2AD453B1-A778-B3C4-DC70-D32DB2FBD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896" y="1868563"/>
              <a:ext cx="233220" cy="362785"/>
            </a:xfrm>
            <a:prstGeom prst="rect">
              <a:avLst/>
            </a:prstGeom>
          </p:spPr>
        </p:pic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0AF421C-15FB-6905-2E9E-78896AF540A1}"/>
                </a:ext>
              </a:extLst>
            </p:cNvPr>
            <p:cNvGrpSpPr/>
            <p:nvPr/>
          </p:nvGrpSpPr>
          <p:grpSpPr>
            <a:xfrm>
              <a:off x="7003376" y="1170458"/>
              <a:ext cx="2483203" cy="650065"/>
              <a:chOff x="7942137" y="1475813"/>
              <a:chExt cx="2082114" cy="545066"/>
            </a:xfrm>
          </p:grpSpPr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2834D863-ADBE-73C8-7739-71683BB08AA1}"/>
                  </a:ext>
                </a:extLst>
              </p:cNvPr>
              <p:cNvGrpSpPr/>
              <p:nvPr/>
            </p:nvGrpSpPr>
            <p:grpSpPr>
              <a:xfrm rot="5400000">
                <a:off x="8716060" y="701890"/>
                <a:ext cx="534267" cy="2082114"/>
                <a:chOff x="2568738" y="3477977"/>
                <a:chExt cx="641121" cy="2498536"/>
              </a:xfrm>
            </p:grpSpPr>
            <p:grpSp>
              <p:nvGrpSpPr>
                <p:cNvPr id="327" name="Group 326">
                  <a:extLst>
                    <a:ext uri="{FF2B5EF4-FFF2-40B4-BE49-F238E27FC236}">
                      <a16:creationId xmlns:a16="http://schemas.microsoft.com/office/drawing/2014/main" id="{E1D4C74B-0F0B-FB12-43AF-AD642A5BFC0D}"/>
                    </a:ext>
                  </a:extLst>
                </p:cNvPr>
                <p:cNvGrpSpPr/>
                <p:nvPr/>
              </p:nvGrpSpPr>
              <p:grpSpPr>
                <a:xfrm flipH="1">
                  <a:off x="2568738" y="3477977"/>
                  <a:ext cx="641121" cy="2498536"/>
                  <a:chOff x="2172281" y="1747247"/>
                  <a:chExt cx="755470" cy="1134433"/>
                </a:xfrm>
              </p:grpSpPr>
              <p:sp>
                <p:nvSpPr>
                  <p:cNvPr id="329" name="Rectangle">
                    <a:extLst>
                      <a:ext uri="{FF2B5EF4-FFF2-40B4-BE49-F238E27FC236}">
                        <a16:creationId xmlns:a16="http://schemas.microsoft.com/office/drawing/2014/main" id="{98236200-884E-DD61-B59E-957F6F687F8C}"/>
                      </a:ext>
                    </a:extLst>
                  </p:cNvPr>
                  <p:cNvSpPr/>
                  <p:nvPr/>
                </p:nvSpPr>
                <p:spPr>
                  <a:xfrm>
                    <a:off x="2208959" y="1994263"/>
                    <a:ext cx="169252" cy="64040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400000"/>
                  </a:ln>
                </p:spPr>
                <p:txBody>
                  <a:bodyPr lIns="29766" tIns="29766" rIns="29766" bIns="29766" anchor="ctr"/>
                  <a:lstStyle/>
                  <a:p>
                    <a:pPr defTabSz="342286">
                      <a:defRPr sz="32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2333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30" name="Rectangle">
                    <a:extLst>
                      <a:ext uri="{FF2B5EF4-FFF2-40B4-BE49-F238E27FC236}">
                        <a16:creationId xmlns:a16="http://schemas.microsoft.com/office/drawing/2014/main" id="{3ACD539A-0D95-2744-5546-226BE3A87359}"/>
                      </a:ext>
                    </a:extLst>
                  </p:cNvPr>
                  <p:cNvSpPr/>
                  <p:nvPr/>
                </p:nvSpPr>
                <p:spPr>
                  <a:xfrm>
                    <a:off x="2459402" y="1887529"/>
                    <a:ext cx="169252" cy="853868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400000"/>
                  </a:ln>
                </p:spPr>
                <p:txBody>
                  <a:bodyPr lIns="29766" tIns="29766" rIns="29766" bIns="29766" anchor="ctr"/>
                  <a:lstStyle/>
                  <a:p>
                    <a:pPr defTabSz="342286">
                      <a:defRPr sz="32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2333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31" name="Rectangle">
                    <a:extLst>
                      <a:ext uri="{FF2B5EF4-FFF2-40B4-BE49-F238E27FC236}">
                        <a16:creationId xmlns:a16="http://schemas.microsoft.com/office/drawing/2014/main" id="{CC928E9E-2DF3-D5DF-BC8A-5D81DE8EC236}"/>
                      </a:ext>
                    </a:extLst>
                  </p:cNvPr>
                  <p:cNvSpPr/>
                  <p:nvPr/>
                </p:nvSpPr>
                <p:spPr>
                  <a:xfrm>
                    <a:off x="2709847" y="1747247"/>
                    <a:ext cx="169252" cy="1134433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400000"/>
                  </a:ln>
                </p:spPr>
                <p:txBody>
                  <a:bodyPr lIns="29766" tIns="29766" rIns="29766" bIns="29766" anchor="ctr"/>
                  <a:lstStyle/>
                  <a:p>
                    <a:pPr defTabSz="342286">
                      <a:defRPr sz="32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2333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9328DA9F-9EB8-625E-06B0-D034EAA35349}"/>
                      </a:ext>
                    </a:extLst>
                  </p:cNvPr>
                  <p:cNvSpPr/>
                  <p:nvPr/>
                </p:nvSpPr>
                <p:spPr>
                  <a:xfrm>
                    <a:off x="2172281" y="2160942"/>
                    <a:ext cx="755470" cy="317698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333" baseline="-25000" dirty="0">
                      <a:solidFill>
                        <a:schemeClr val="tx1"/>
                      </a:solidFill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3301412F-CE78-3D82-4252-0ACEAC119AC5}"/>
                      </a:ext>
                    </a:extLst>
                  </p:cNvPr>
                  <p:cNvSpPr/>
                  <p:nvPr/>
                </p:nvSpPr>
                <p:spPr>
                  <a:xfrm>
                    <a:off x="2330527" y="2227165"/>
                    <a:ext cx="430124" cy="217999"/>
                  </a:xfrm>
                  <a:prstGeom prst="rect">
                    <a:avLst/>
                  </a:prstGeom>
                  <a:ln w="12700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endParaRPr lang="en-US" sz="2000" dirty="0">
                      <a:latin typeface="Helvetica Light" panose="020B0403020202020204" pitchFamily="34" charset="0"/>
                      <a:cs typeface="Arial" pitchFamily="34" charset="0"/>
                    </a:endParaRPr>
                  </a:p>
                </p:txBody>
              </p:sp>
            </p:grpSp>
            <p:pic>
              <p:nvPicPr>
                <p:cNvPr id="328" name="Picture 327">
                  <a:extLst>
                    <a:ext uri="{FF2B5EF4-FFF2-40B4-BE49-F238E27FC236}">
                      <a16:creationId xmlns:a16="http://schemas.microsoft.com/office/drawing/2014/main" id="{9012A2B6-A8ED-FE7B-5487-36550C2FC6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546388" y="4578755"/>
                  <a:ext cx="651831" cy="312879"/>
                </a:xfrm>
                <a:prstGeom prst="rect">
                  <a:avLst/>
                </a:prstGeom>
              </p:spPr>
            </p:pic>
          </p:grpSp>
          <p:pic>
            <p:nvPicPr>
              <p:cNvPr id="326" name="Graphic 325" descr="Lock with solid fill">
                <a:extLst>
                  <a:ext uri="{FF2B5EF4-FFF2-40B4-BE49-F238E27FC236}">
                    <a16:creationId xmlns:a16="http://schemas.microsoft.com/office/drawing/2014/main" id="{FDD0A97E-E42B-618B-DEDD-90AEB6AF9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696780" y="1799667"/>
                <a:ext cx="221212" cy="221212"/>
              </a:xfrm>
              <a:prstGeom prst="rect">
                <a:avLst/>
              </a:prstGeom>
            </p:spPr>
          </p:pic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54EF3C2-D747-9405-D07E-210737EA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Attribution Score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960FB7-CE21-74BA-D131-FC676BC9BCDF}"/>
              </a:ext>
            </a:extLst>
          </p:cNvPr>
          <p:cNvGrpSpPr/>
          <p:nvPr/>
        </p:nvGrpSpPr>
        <p:grpSpPr>
          <a:xfrm>
            <a:off x="5964502" y="1725487"/>
            <a:ext cx="2583309" cy="5029485"/>
            <a:chOff x="5964502" y="1725487"/>
            <a:chExt cx="2583309" cy="5029485"/>
          </a:xfrm>
        </p:grpSpPr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2764D6CF-CCB3-D94F-5951-1FE9BD1AC5F8}"/>
                </a:ext>
              </a:extLst>
            </p:cNvPr>
            <p:cNvGrpSpPr/>
            <p:nvPr/>
          </p:nvGrpSpPr>
          <p:grpSpPr>
            <a:xfrm>
              <a:off x="5964502" y="1725487"/>
              <a:ext cx="2583309" cy="5029485"/>
              <a:chOff x="7511820" y="1945245"/>
              <a:chExt cx="2583309" cy="5029485"/>
            </a:xfrm>
          </p:grpSpPr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5E08ED46-22DE-32AA-D920-4BBE75EE40F9}"/>
                  </a:ext>
                </a:extLst>
              </p:cNvPr>
              <p:cNvGrpSpPr/>
              <p:nvPr/>
            </p:nvGrpSpPr>
            <p:grpSpPr>
              <a:xfrm>
                <a:off x="9130420" y="3740690"/>
                <a:ext cx="178884" cy="1599461"/>
                <a:chOff x="4591226" y="4044637"/>
                <a:chExt cx="194190" cy="1599461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DC5D919F-9953-148B-B173-475BACF9AC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044637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B6282DA1-D53A-63BE-219A-1168009D12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577791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BE131FB8-B90F-6EB3-7474-B794DE260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110944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EF7C2BEC-3EEF-9CEA-170D-81579E400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644098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5448648-4AE3-91BA-C515-02406B1886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76046" y="1952953"/>
                <a:ext cx="0" cy="3092265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1F9B6C0-1DDB-95C3-DC96-A1E1F78368CA}"/>
                  </a:ext>
                </a:extLst>
              </p:cNvPr>
              <p:cNvSpPr/>
              <p:nvPr/>
            </p:nvSpPr>
            <p:spPr>
              <a:xfrm>
                <a:off x="8564144" y="3649054"/>
                <a:ext cx="570551" cy="18159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A07B893-808E-0C70-3876-5E2BFDE8E2F9}"/>
                  </a:ext>
                </a:extLst>
              </p:cNvPr>
              <p:cNvSpPr/>
              <p:nvPr/>
            </p:nvSpPr>
            <p:spPr>
              <a:xfrm>
                <a:off x="7892855" y="3607211"/>
                <a:ext cx="484056" cy="26563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Light" panose="020B0403020202020204" pitchFamily="34" charset="0"/>
                  </a:rPr>
                  <a:t>Sim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C0F77303-7FD6-33E1-F4FE-4C1679D5694B}"/>
                  </a:ext>
                </a:extLst>
              </p:cNvPr>
              <p:cNvSpPr txBox="1"/>
              <p:nvPr/>
            </p:nvSpPr>
            <p:spPr>
              <a:xfrm>
                <a:off x="7589375" y="6605398"/>
                <a:ext cx="22239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 Light" panose="020B0403020202020204" pitchFamily="34" charset="0"/>
                  </a:rPr>
                  <a:t>Similarity &amp; Softmax</a:t>
                </a:r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6C5DB8BC-7DBE-964F-D55E-F15E63BDE221}"/>
                  </a:ext>
                </a:extLst>
              </p:cNvPr>
              <p:cNvSpPr/>
              <p:nvPr/>
            </p:nvSpPr>
            <p:spPr>
              <a:xfrm>
                <a:off x="8680909" y="4438698"/>
                <a:ext cx="337021" cy="227603"/>
              </a:xfrm>
              <a:custGeom>
                <a:avLst/>
                <a:gdLst>
                  <a:gd name="connsiteX0" fmla="*/ 0 w 412750"/>
                  <a:gd name="connsiteY0" fmla="*/ 254000 h 254000"/>
                  <a:gd name="connsiteX1" fmla="*/ 139700 w 412750"/>
                  <a:gd name="connsiteY1" fmla="*/ 215900 h 254000"/>
                  <a:gd name="connsiteX2" fmla="*/ 260350 w 412750"/>
                  <a:gd name="connsiteY2" fmla="*/ 38100 h 254000"/>
                  <a:gd name="connsiteX3" fmla="*/ 412750 w 412750"/>
                  <a:gd name="connsiteY3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2750" h="254000">
                    <a:moveTo>
                      <a:pt x="0" y="254000"/>
                    </a:moveTo>
                    <a:cubicBezTo>
                      <a:pt x="48154" y="252941"/>
                      <a:pt x="96308" y="251883"/>
                      <a:pt x="139700" y="215900"/>
                    </a:cubicBezTo>
                    <a:cubicBezTo>
                      <a:pt x="183092" y="179917"/>
                      <a:pt x="214842" y="74083"/>
                      <a:pt x="260350" y="38100"/>
                    </a:cubicBezTo>
                    <a:cubicBezTo>
                      <a:pt x="305858" y="2117"/>
                      <a:pt x="359304" y="1058"/>
                      <a:pt x="4127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DAC62AF0-BAEF-B37C-AFCE-ADEDCC38A3D6}"/>
                  </a:ext>
                </a:extLst>
              </p:cNvPr>
              <p:cNvSpPr txBox="1"/>
              <p:nvPr/>
            </p:nvSpPr>
            <p:spPr>
              <a:xfrm>
                <a:off x="9290100" y="3614207"/>
                <a:ext cx="805029" cy="290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zh-TW" sz="1600" b="1" dirty="0">
                    <a:solidFill>
                      <a:srgbClr val="0A5B0B"/>
                    </a:solidFill>
                  </a:rPr>
                  <a:t>42.68%</a:t>
                </a:r>
                <a:endParaRPr lang="en-US" sz="1600" b="1" dirty="0">
                  <a:solidFill>
                    <a:srgbClr val="0A5B0B"/>
                  </a:solidFill>
                </a:endParaRP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906C43E8-8F5A-62B2-FF4C-52DDCF328739}"/>
                  </a:ext>
                </a:extLst>
              </p:cNvPr>
              <p:cNvSpPr txBox="1"/>
              <p:nvPr/>
            </p:nvSpPr>
            <p:spPr>
              <a:xfrm>
                <a:off x="9290100" y="4127820"/>
                <a:ext cx="700833" cy="290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zh-TW" sz="1600" b="1" dirty="0">
                    <a:solidFill>
                      <a:srgbClr val="0A5B0B"/>
                    </a:solidFill>
                  </a:rPr>
                  <a:t>9.89%</a:t>
                </a:r>
                <a:endParaRPr lang="en-US" sz="1600" b="1" dirty="0">
                  <a:solidFill>
                    <a:srgbClr val="0A5B0B"/>
                  </a:solidFill>
                </a:endParaRP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4DF20A3D-AA8F-ED87-51E6-CB852B98BA00}"/>
                  </a:ext>
                </a:extLst>
              </p:cNvPr>
              <p:cNvSpPr txBox="1"/>
              <p:nvPr/>
            </p:nvSpPr>
            <p:spPr>
              <a:xfrm>
                <a:off x="9290100" y="4684156"/>
                <a:ext cx="330540" cy="290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zh-TW" sz="1600" b="1" dirty="0">
                    <a:solidFill>
                      <a:srgbClr val="0A5B0B"/>
                    </a:solidFill>
                  </a:rPr>
                  <a:t>…</a:t>
                </a:r>
                <a:endParaRPr lang="en-US" sz="1600" b="1" dirty="0">
                  <a:solidFill>
                    <a:srgbClr val="0A5B0B"/>
                  </a:solidFill>
                </a:endParaRP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280DC756-0EED-90FF-1B5A-8A491343B9B3}"/>
                  </a:ext>
                </a:extLst>
              </p:cNvPr>
              <p:cNvSpPr txBox="1"/>
              <p:nvPr/>
            </p:nvSpPr>
            <p:spPr>
              <a:xfrm>
                <a:off x="9290100" y="5204091"/>
                <a:ext cx="700833" cy="290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altLang="zh-TW" sz="1600" b="1" dirty="0">
                    <a:solidFill>
                      <a:srgbClr val="0A5B0B"/>
                    </a:solidFill>
                  </a:rPr>
                  <a:t>0.00%</a:t>
                </a:r>
                <a:endParaRPr lang="en-US" sz="1600" b="1" dirty="0">
                  <a:solidFill>
                    <a:srgbClr val="0A5B0B"/>
                  </a:solidFill>
                </a:endParaRPr>
              </a:p>
            </p:txBody>
          </p:sp>
          <p:sp>
            <p:nvSpPr>
              <p:cNvPr id="234" name="Left Bracket 233">
                <a:extLst>
                  <a:ext uri="{FF2B5EF4-FFF2-40B4-BE49-F238E27FC236}">
                    <a16:creationId xmlns:a16="http://schemas.microsoft.com/office/drawing/2014/main" id="{948139CB-0CC4-ED33-E33D-7DBD31CFEABF}"/>
                  </a:ext>
                </a:extLst>
              </p:cNvPr>
              <p:cNvSpPr/>
              <p:nvPr/>
            </p:nvSpPr>
            <p:spPr>
              <a:xfrm rot="16200000">
                <a:off x="8620058" y="5333918"/>
                <a:ext cx="162560" cy="2379035"/>
              </a:xfrm>
              <a:prstGeom prst="leftBracket">
                <a:avLst>
                  <a:gd name="adj" fmla="val 70833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41E7C4D1-A1BC-7BDB-1554-0039CBEA51EF}"/>
                  </a:ext>
                </a:extLst>
              </p:cNvPr>
              <p:cNvGrpSpPr/>
              <p:nvPr/>
            </p:nvGrpSpPr>
            <p:grpSpPr>
              <a:xfrm>
                <a:off x="7595920" y="3740025"/>
                <a:ext cx="288930" cy="1599461"/>
                <a:chOff x="4591226" y="4044637"/>
                <a:chExt cx="194190" cy="1599461"/>
              </a:xfrm>
            </p:grpSpPr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E7393F43-7224-73ED-4019-F951A49CE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044637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9A492A77-2DB4-66F1-E51C-349A1E3F77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577791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46F43D07-40BB-E18A-0CAB-9EC44B88CF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110944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B873F8C8-0849-3CCC-9BE4-6A3E14CE85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644098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D3FFF68D-C665-B205-22D1-09A8AEDD08B3}"/>
                  </a:ext>
                </a:extLst>
              </p:cNvPr>
              <p:cNvSpPr/>
              <p:nvPr/>
            </p:nvSpPr>
            <p:spPr>
              <a:xfrm>
                <a:off x="7892855" y="4140365"/>
                <a:ext cx="484056" cy="26563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Light" panose="020B0403020202020204" pitchFamily="34" charset="0"/>
                  </a:rPr>
                  <a:t>Sim</a:t>
                </a: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CEED7C55-2AC7-CA64-A03B-347266DA51A7}"/>
                  </a:ext>
                </a:extLst>
              </p:cNvPr>
              <p:cNvSpPr/>
              <p:nvPr/>
            </p:nvSpPr>
            <p:spPr>
              <a:xfrm>
                <a:off x="7892855" y="4673518"/>
                <a:ext cx="484056" cy="26563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Light" panose="020B0403020202020204" pitchFamily="34" charset="0"/>
                  </a:rPr>
                  <a:t>Sim</a:t>
                </a: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C871AAED-274E-0F7E-F375-08B4744B4BBE}"/>
                  </a:ext>
                </a:extLst>
              </p:cNvPr>
              <p:cNvSpPr/>
              <p:nvPr/>
            </p:nvSpPr>
            <p:spPr>
              <a:xfrm>
                <a:off x="7892855" y="5206672"/>
                <a:ext cx="484056" cy="26563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Light" panose="020B0403020202020204" pitchFamily="34" charset="0"/>
                  </a:rPr>
                  <a:t>Sim</a:t>
                </a:r>
              </a:p>
            </p:txBody>
          </p: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73F943F1-7B6D-2BA5-DE58-798E056EE2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95920" y="1945245"/>
                <a:ext cx="179031" cy="0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5DF98188-1A17-1555-7736-4246A713EFEC}"/>
                  </a:ext>
                </a:extLst>
              </p:cNvPr>
              <p:cNvGrpSpPr/>
              <p:nvPr/>
            </p:nvGrpSpPr>
            <p:grpSpPr>
              <a:xfrm>
                <a:off x="7774951" y="3445757"/>
                <a:ext cx="361377" cy="1599461"/>
                <a:chOff x="4591226" y="4044637"/>
                <a:chExt cx="194190" cy="1599461"/>
              </a:xfrm>
            </p:grpSpPr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3807204D-2445-DDA4-4DC7-2331248AF9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044637"/>
                  <a:ext cx="19419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204FC212-C462-6661-72D0-84FB0C521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577791"/>
                  <a:ext cx="19419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5CDD33B3-0B24-B312-FE00-55A7837A72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110944"/>
                  <a:ext cx="19419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DDE6CF49-CD60-6D09-BC08-415941ABEC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644098"/>
                  <a:ext cx="19419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2A50EEC7-6A5E-6001-5E03-00EF0619C6AB}"/>
                  </a:ext>
                </a:extLst>
              </p:cNvPr>
              <p:cNvGrpSpPr/>
              <p:nvPr/>
            </p:nvGrpSpPr>
            <p:grpSpPr>
              <a:xfrm>
                <a:off x="8378899" y="3740025"/>
                <a:ext cx="178884" cy="1599461"/>
                <a:chOff x="4591226" y="4044637"/>
                <a:chExt cx="194190" cy="1599461"/>
              </a:xfrm>
            </p:grpSpPr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BCB28B6D-4497-5AA8-4B5F-6F72DF6C0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044637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0F6F9A47-66CF-D8E2-3C27-4D326BD874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4577791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39DA47CC-3B89-3CC9-D5D8-1321C5EDCF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110944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76AAB8B4-2258-5A2D-FA49-BF640FA869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91226" y="5644098"/>
                  <a:ext cx="19419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150C4B98-6174-23E5-14EB-FEDF9DDF7A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34161" y="3445757"/>
                <a:ext cx="0" cy="161454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AA3BF6B7-45B7-E6E1-CABD-311F593198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34161" y="3978911"/>
                <a:ext cx="0" cy="167436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16578C9B-A5A4-18EC-0368-74CA033E8D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34161" y="4512064"/>
                <a:ext cx="0" cy="140924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24294416-0152-50C6-DDC7-B63540EC90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34161" y="5045217"/>
                <a:ext cx="0" cy="142772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C1DFD8-ADF4-7472-C22C-B43520D26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698" y="5009932"/>
              <a:ext cx="354588" cy="24261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2FC2766-150D-6E05-B6FB-EDCE1673B7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49286" y="-2219866"/>
            <a:ext cx="1685505" cy="49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39A916-EB37-CF85-F398-97401DB57B7E}"/>
              </a:ext>
            </a:extLst>
          </p:cNvPr>
          <p:cNvSpPr txBox="1"/>
          <p:nvPr/>
        </p:nvSpPr>
        <p:spPr>
          <a:xfrm>
            <a:off x="6861672" y="1092563"/>
            <a:ext cx="4804536" cy="89255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14300" algn="ctr"/>
            <a:r>
              <a:rPr lang="en-US" sz="2600" dirty="0">
                <a:solidFill>
                  <a:srgbClr val="0070C0"/>
                </a:solidFill>
                <a:latin typeface="Helvetica Light" panose="020B0403020202020204" pitchFamily="34" charset="0"/>
              </a:rPr>
              <a:t>Objective: attribute when</a:t>
            </a:r>
          </a:p>
          <a:p>
            <a:pPr marL="114300" algn="ctr"/>
            <a:r>
              <a:rPr lang="en-US" sz="2600" dirty="0">
                <a:solidFill>
                  <a:srgbClr val="0070C0"/>
                </a:solidFill>
                <a:latin typeface="Helvetica Light" panose="020B0403020202020204" pitchFamily="34" charset="0"/>
              </a:rPr>
              <a:t>training image is an exemplar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BAC0BD-3AF3-1C53-C554-1B2BF31DD070}"/>
              </a:ext>
            </a:extLst>
          </p:cNvPr>
          <p:cNvGrpSpPr/>
          <p:nvPr/>
        </p:nvGrpSpPr>
        <p:grpSpPr>
          <a:xfrm>
            <a:off x="9635246" y="3308000"/>
            <a:ext cx="1057021" cy="2090380"/>
            <a:chOff x="10024988" y="3308000"/>
            <a:chExt cx="1057021" cy="20903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19F6923-7E82-A077-078A-E99A5E4437BC}"/>
                    </a:ext>
                  </a:extLst>
                </p:cNvPr>
                <p:cNvSpPr txBox="1"/>
                <p:nvPr/>
              </p:nvSpPr>
              <p:spPr>
                <a:xfrm>
                  <a:off x="10024988" y="3308000"/>
                  <a:ext cx="1057021" cy="2090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/>
                                <m:e/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/>
                                    <m:e/>
                                    <m:e/>
                                    <m:e/>
                                    <m:e/>
                                    <m:e/>
                                    <m:e/>
                                  </m:eqArr>
                                </m:e>
                                <m:e/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19F6923-7E82-A077-078A-E99A5E4437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24988" y="3308000"/>
                  <a:ext cx="1057021" cy="209038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F1AC91-4E51-74D2-6893-12DDD5425A05}"/>
                </a:ext>
              </a:extLst>
            </p:cNvPr>
            <p:cNvSpPr txBox="1"/>
            <p:nvPr/>
          </p:nvSpPr>
          <p:spPr>
            <a:xfrm>
              <a:off x="10162349" y="3394448"/>
              <a:ext cx="805029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TW" sz="1600" b="1" dirty="0">
                  <a:solidFill>
                    <a:schemeClr val="accent2">
                      <a:lumMod val="75000"/>
                    </a:schemeClr>
                  </a:solidFill>
                </a:rPr>
                <a:t>100.0%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7DE6E6-8804-DA93-6AC7-749F7942711F}"/>
                </a:ext>
              </a:extLst>
            </p:cNvPr>
            <p:cNvSpPr txBox="1"/>
            <p:nvPr/>
          </p:nvSpPr>
          <p:spPr>
            <a:xfrm>
              <a:off x="10267737" y="3873732"/>
              <a:ext cx="596638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TW" sz="1600" b="1" dirty="0">
                  <a:solidFill>
                    <a:schemeClr val="accent2">
                      <a:lumMod val="75000"/>
                    </a:schemeClr>
                  </a:solidFill>
                </a:rPr>
                <a:t>0.0%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54D8FD-6D5C-1E18-E6D8-B703CE4D73AC}"/>
                </a:ext>
              </a:extLst>
            </p:cNvPr>
            <p:cNvSpPr txBox="1"/>
            <p:nvPr/>
          </p:nvSpPr>
          <p:spPr>
            <a:xfrm>
              <a:off x="10255179" y="4984332"/>
              <a:ext cx="596638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TW" sz="1600" b="1" dirty="0">
                  <a:solidFill>
                    <a:schemeClr val="accent2">
                      <a:lumMod val="75000"/>
                    </a:schemeClr>
                  </a:solidFill>
                </a:rPr>
                <a:t>0.0%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1F8C11-1584-AA34-3B1D-B7C3A19D0D8F}"/>
                </a:ext>
              </a:extLst>
            </p:cNvPr>
            <p:cNvSpPr txBox="1"/>
            <p:nvPr/>
          </p:nvSpPr>
          <p:spPr>
            <a:xfrm>
              <a:off x="10351359" y="4475475"/>
              <a:ext cx="404278" cy="317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zh-TW" sz="2400" b="1" dirty="0">
                  <a:solidFill>
                    <a:schemeClr val="accent2">
                      <a:lumMod val="75000"/>
                    </a:schemeClr>
                  </a:solidFill>
                </a:rPr>
                <a:t>…</a:t>
              </a:r>
              <a:endParaRPr lang="en-US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C0C457-F8C5-B1AF-DE10-077EBE767C28}"/>
              </a:ext>
            </a:extLst>
          </p:cNvPr>
          <p:cNvGrpSpPr/>
          <p:nvPr/>
        </p:nvGrpSpPr>
        <p:grpSpPr>
          <a:xfrm>
            <a:off x="10503819" y="3300113"/>
            <a:ext cx="1703150" cy="400110"/>
            <a:chOff x="10503819" y="3300113"/>
            <a:chExt cx="1703150" cy="40011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BB1121-2DAA-B8A3-D6FD-13EBCE31779A}"/>
                </a:ext>
              </a:extLst>
            </p:cNvPr>
            <p:cNvCxnSpPr>
              <a:cxnSpLocks/>
            </p:cNvCxnSpPr>
            <p:nvPr/>
          </p:nvCxnSpPr>
          <p:spPr>
            <a:xfrm>
              <a:off x="10503819" y="3520267"/>
              <a:ext cx="57179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9ECB32-51B3-E902-06DF-00DE7181A7C7}"/>
                </a:ext>
              </a:extLst>
            </p:cNvPr>
            <p:cNvSpPr txBox="1"/>
            <p:nvPr/>
          </p:nvSpPr>
          <p:spPr>
            <a:xfrm>
              <a:off x="11053512" y="3300113"/>
              <a:ext cx="1153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exemplar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D7347-FA52-5090-15DE-F565D7CE5D8B}"/>
              </a:ext>
            </a:extLst>
          </p:cNvPr>
          <p:cNvGrpSpPr/>
          <p:nvPr/>
        </p:nvGrpSpPr>
        <p:grpSpPr>
          <a:xfrm>
            <a:off x="10692266" y="3898919"/>
            <a:ext cx="1510717" cy="1324666"/>
            <a:chOff x="10692266" y="3898919"/>
            <a:chExt cx="1510717" cy="1324666"/>
          </a:xfrm>
        </p:grpSpPr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61B80771-7D49-A7D4-758D-9005ACF626F3}"/>
                </a:ext>
              </a:extLst>
            </p:cNvPr>
            <p:cNvSpPr/>
            <p:nvPr/>
          </p:nvSpPr>
          <p:spPr>
            <a:xfrm>
              <a:off x="10692266" y="3898919"/>
              <a:ext cx="332321" cy="1324666"/>
            </a:xfrm>
            <a:prstGeom prst="righ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70EF0D-9974-02B9-FCAA-A3974D79F957}"/>
                </a:ext>
              </a:extLst>
            </p:cNvPr>
            <p:cNvSpPr txBox="1"/>
            <p:nvPr/>
          </p:nvSpPr>
          <p:spPr>
            <a:xfrm>
              <a:off x="11053512" y="4053421"/>
              <a:ext cx="11494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other train images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CD5FB0B-1391-0AB8-87D2-41936B7B3C05}"/>
              </a:ext>
            </a:extLst>
          </p:cNvPr>
          <p:cNvGrpSpPr/>
          <p:nvPr/>
        </p:nvGrpSpPr>
        <p:grpSpPr>
          <a:xfrm>
            <a:off x="8450198" y="3772796"/>
            <a:ext cx="1225015" cy="533739"/>
            <a:chOff x="8450198" y="3772796"/>
            <a:chExt cx="1225015" cy="53373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03F5A7-4DD2-C1C3-61F3-C16200AAD92D}"/>
                </a:ext>
              </a:extLst>
            </p:cNvPr>
            <p:cNvCxnSpPr/>
            <p:nvPr/>
          </p:nvCxnSpPr>
          <p:spPr>
            <a:xfrm>
              <a:off x="8547811" y="4306535"/>
              <a:ext cx="1025559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C5F103-5679-8FE0-C2F2-320993000D22}"/>
                </a:ext>
              </a:extLst>
            </p:cNvPr>
            <p:cNvSpPr txBox="1"/>
            <p:nvPr/>
          </p:nvSpPr>
          <p:spPr>
            <a:xfrm>
              <a:off x="8450198" y="3772796"/>
              <a:ext cx="12250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</a:rPr>
                <a:t>KL Loss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5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Quantitative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45EB6-1DD1-8015-B4D2-79D586E21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" b="10726"/>
          <a:stretch/>
        </p:blipFill>
        <p:spPr>
          <a:xfrm>
            <a:off x="2171700" y="842963"/>
            <a:ext cx="9220232" cy="5072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70014-B31A-98E1-C6FC-121E0630A02A}"/>
              </a:ext>
            </a:extLst>
          </p:cNvPr>
          <p:cNvSpPr txBox="1"/>
          <p:nvPr/>
        </p:nvSpPr>
        <p:spPr>
          <a:xfrm>
            <a:off x="0" y="1137195"/>
            <a:ext cx="1871787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Helvetica Light" panose="020B0403020202020204" pitchFamily="34" charset="0"/>
              </a:rPr>
              <a:t>Artistic models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(Recall@10)</a:t>
            </a:r>
            <a:endParaRPr lang="en-US" sz="2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4D898D-ED57-AA40-D07D-399AC5A9FCF7}"/>
              </a:ext>
            </a:extLst>
          </p:cNvPr>
          <p:cNvCxnSpPr>
            <a:cxnSpLocks/>
          </p:cNvCxnSpPr>
          <p:nvPr/>
        </p:nvCxnSpPr>
        <p:spPr>
          <a:xfrm flipV="1">
            <a:off x="1986217" y="978695"/>
            <a:ext cx="0" cy="44219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7D997D-3CE7-ADDA-01EE-8BED9E88DB88}"/>
              </a:ext>
            </a:extLst>
          </p:cNvPr>
          <p:cNvCxnSpPr>
            <a:cxnSpLocks/>
          </p:cNvCxnSpPr>
          <p:nvPr/>
        </p:nvCxnSpPr>
        <p:spPr>
          <a:xfrm>
            <a:off x="3110166" y="6024563"/>
            <a:ext cx="81055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E100AF4-E11D-DAB8-EA3D-18E94A139A45}"/>
              </a:ext>
            </a:extLst>
          </p:cNvPr>
          <p:cNvSpPr txBox="1"/>
          <p:nvPr/>
        </p:nvSpPr>
        <p:spPr>
          <a:xfrm>
            <a:off x="5429253" y="6167438"/>
            <a:ext cx="5786435" cy="5539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Helvetica Light" panose="020B0403020202020204" pitchFamily="34" charset="0"/>
              </a:rPr>
              <a:t>Object-centric models </a:t>
            </a:r>
            <a:r>
              <a:rPr lang="en-US" sz="2400" dirty="0">
                <a:latin typeface="Helvetica Light" panose="020B0403020202020204" pitchFamily="34" charset="0"/>
              </a:rPr>
              <a:t>(Recall@10)</a:t>
            </a: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824BE9-21A6-13A1-0CFC-9FF38445029E}"/>
              </a:ext>
            </a:extLst>
          </p:cNvPr>
          <p:cNvSpPr/>
          <p:nvPr/>
        </p:nvSpPr>
        <p:spPr>
          <a:xfrm>
            <a:off x="8610600" y="2660603"/>
            <a:ext cx="2258028" cy="229336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E236FF-414E-589D-C719-2E3ABF0F4539}"/>
              </a:ext>
            </a:extLst>
          </p:cNvPr>
          <p:cNvCxnSpPr>
            <a:cxnSpLocks/>
          </p:cNvCxnSpPr>
          <p:nvPr/>
        </p:nvCxnSpPr>
        <p:spPr>
          <a:xfrm flipH="1">
            <a:off x="7847635" y="4443842"/>
            <a:ext cx="762965" cy="7681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5597E6D-A4FE-68E7-E41D-2A1DDBC87391}"/>
              </a:ext>
            </a:extLst>
          </p:cNvPr>
          <p:cNvSpPr txBox="1"/>
          <p:nvPr/>
        </p:nvSpPr>
        <p:spPr>
          <a:xfrm>
            <a:off x="7121323" y="5211979"/>
            <a:ext cx="399712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14300" algn="ctr"/>
            <a:r>
              <a:rPr lang="en-US" sz="3600" dirty="0">
                <a:solidFill>
                  <a:srgbClr val="0070C0"/>
                </a:solidFill>
                <a:latin typeface="Helvetica Light" panose="020B0403020202020204" pitchFamily="34" charset="0"/>
              </a:rPr>
              <a:t>Good for objects</a:t>
            </a:r>
          </a:p>
        </p:txBody>
      </p:sp>
    </p:spTree>
    <p:extLst>
      <p:ext uri="{BB962C8B-B14F-4D97-AF65-F5344CB8AC3E}">
        <p14:creationId xmlns:p14="http://schemas.microsoft.com/office/powerpoint/2010/main" val="327127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Quantitative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45EB6-1DD1-8015-B4D2-79D586E21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" b="10726"/>
          <a:stretch/>
        </p:blipFill>
        <p:spPr>
          <a:xfrm>
            <a:off x="2171700" y="842963"/>
            <a:ext cx="9220232" cy="5072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70014-B31A-98E1-C6FC-121E0630A02A}"/>
              </a:ext>
            </a:extLst>
          </p:cNvPr>
          <p:cNvSpPr txBox="1"/>
          <p:nvPr/>
        </p:nvSpPr>
        <p:spPr>
          <a:xfrm>
            <a:off x="0" y="1137195"/>
            <a:ext cx="1871787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Helvetica Light" panose="020B0403020202020204" pitchFamily="34" charset="0"/>
              </a:rPr>
              <a:t>Artistic models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(Recall@10)</a:t>
            </a:r>
            <a:endParaRPr lang="en-US" sz="2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4D898D-ED57-AA40-D07D-399AC5A9FCF7}"/>
              </a:ext>
            </a:extLst>
          </p:cNvPr>
          <p:cNvCxnSpPr>
            <a:cxnSpLocks/>
          </p:cNvCxnSpPr>
          <p:nvPr/>
        </p:nvCxnSpPr>
        <p:spPr>
          <a:xfrm flipV="1">
            <a:off x="1986217" y="978695"/>
            <a:ext cx="0" cy="44219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7D997D-3CE7-ADDA-01EE-8BED9E88DB88}"/>
              </a:ext>
            </a:extLst>
          </p:cNvPr>
          <p:cNvCxnSpPr>
            <a:cxnSpLocks/>
          </p:cNvCxnSpPr>
          <p:nvPr/>
        </p:nvCxnSpPr>
        <p:spPr>
          <a:xfrm>
            <a:off x="3110166" y="6024563"/>
            <a:ext cx="81055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E100AF4-E11D-DAB8-EA3D-18E94A139A45}"/>
              </a:ext>
            </a:extLst>
          </p:cNvPr>
          <p:cNvSpPr txBox="1"/>
          <p:nvPr/>
        </p:nvSpPr>
        <p:spPr>
          <a:xfrm>
            <a:off x="5429253" y="6167438"/>
            <a:ext cx="5786435" cy="5539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Helvetica Light" panose="020B0403020202020204" pitchFamily="34" charset="0"/>
              </a:rPr>
              <a:t>Object-centric models </a:t>
            </a:r>
            <a:r>
              <a:rPr lang="en-US" sz="2400" dirty="0">
                <a:latin typeface="Helvetica Light" panose="020B0403020202020204" pitchFamily="34" charset="0"/>
              </a:rPr>
              <a:t>(Recall@10)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20427-C0B7-FE66-78EB-6C092528EA6A}"/>
              </a:ext>
            </a:extLst>
          </p:cNvPr>
          <p:cNvSpPr/>
          <p:nvPr/>
        </p:nvSpPr>
        <p:spPr>
          <a:xfrm>
            <a:off x="6015798" y="3557039"/>
            <a:ext cx="1073068" cy="76813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0AB642-E36C-B292-DA40-F6858D86372F}"/>
              </a:ext>
            </a:extLst>
          </p:cNvPr>
          <p:cNvCxnSpPr>
            <a:cxnSpLocks/>
          </p:cNvCxnSpPr>
          <p:nvPr/>
        </p:nvCxnSpPr>
        <p:spPr>
          <a:xfrm>
            <a:off x="6690167" y="4325176"/>
            <a:ext cx="1122744" cy="6586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EABE7D6-BA6F-466F-D4A4-67A18B31412F}"/>
              </a:ext>
            </a:extLst>
          </p:cNvPr>
          <p:cNvSpPr txBox="1"/>
          <p:nvPr/>
        </p:nvSpPr>
        <p:spPr>
          <a:xfrm>
            <a:off x="6870056" y="4983841"/>
            <a:ext cx="4847381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14300" algn="ctr"/>
            <a:r>
              <a:rPr lang="en-US" sz="3600" dirty="0">
                <a:solidFill>
                  <a:srgbClr val="0070C0"/>
                </a:solidFill>
                <a:latin typeface="Helvetica Light" panose="020B0403020202020204" pitchFamily="34" charset="0"/>
              </a:rPr>
              <a:t>Middling performance</a:t>
            </a:r>
          </a:p>
        </p:txBody>
      </p:sp>
    </p:spTree>
    <p:extLst>
      <p:ext uri="{BB962C8B-B14F-4D97-AF65-F5344CB8AC3E}">
        <p14:creationId xmlns:p14="http://schemas.microsoft.com/office/powerpoint/2010/main" val="3756329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Quantitative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70014-B31A-98E1-C6FC-121E0630A02A}"/>
              </a:ext>
            </a:extLst>
          </p:cNvPr>
          <p:cNvSpPr txBox="1"/>
          <p:nvPr/>
        </p:nvSpPr>
        <p:spPr>
          <a:xfrm>
            <a:off x="0" y="1137195"/>
            <a:ext cx="1871787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Helvetica Light" panose="020B0403020202020204" pitchFamily="34" charset="0"/>
              </a:rPr>
              <a:t>Artistic models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(Recall@10)</a:t>
            </a:r>
            <a:endParaRPr lang="en-US" sz="2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4D898D-ED57-AA40-D07D-399AC5A9FCF7}"/>
              </a:ext>
            </a:extLst>
          </p:cNvPr>
          <p:cNvCxnSpPr>
            <a:cxnSpLocks/>
          </p:cNvCxnSpPr>
          <p:nvPr/>
        </p:nvCxnSpPr>
        <p:spPr>
          <a:xfrm flipV="1">
            <a:off x="1986217" y="978695"/>
            <a:ext cx="0" cy="44219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7D997D-3CE7-ADDA-01EE-8BED9E88DB88}"/>
              </a:ext>
            </a:extLst>
          </p:cNvPr>
          <p:cNvCxnSpPr>
            <a:cxnSpLocks/>
          </p:cNvCxnSpPr>
          <p:nvPr/>
        </p:nvCxnSpPr>
        <p:spPr>
          <a:xfrm>
            <a:off x="3110166" y="6024563"/>
            <a:ext cx="81055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E100AF4-E11D-DAB8-EA3D-18E94A139A45}"/>
              </a:ext>
            </a:extLst>
          </p:cNvPr>
          <p:cNvSpPr txBox="1"/>
          <p:nvPr/>
        </p:nvSpPr>
        <p:spPr>
          <a:xfrm>
            <a:off x="5429253" y="6167438"/>
            <a:ext cx="5786435" cy="5539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Helvetica Light" panose="020B0403020202020204" pitchFamily="34" charset="0"/>
              </a:rPr>
              <a:t>Object-centric models </a:t>
            </a:r>
            <a:r>
              <a:rPr lang="en-US" sz="2400" dirty="0">
                <a:latin typeface="Helvetica Light" panose="020B0403020202020204" pitchFamily="34" charset="0"/>
              </a:rPr>
              <a:t>(Recall@10)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2A40A-DD21-7105-96BE-E582983A0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" b="10726"/>
          <a:stretch/>
        </p:blipFill>
        <p:spPr>
          <a:xfrm>
            <a:off x="2171700" y="842963"/>
            <a:ext cx="9220232" cy="50720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D8D9AD-F1F9-C117-262A-4B459CD61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8" b="10726"/>
          <a:stretch/>
        </p:blipFill>
        <p:spPr>
          <a:xfrm>
            <a:off x="2171700" y="842963"/>
            <a:ext cx="9220232" cy="50720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0430DA-C837-9BF7-CD0E-E9EBAE2A8DC1}"/>
              </a:ext>
            </a:extLst>
          </p:cNvPr>
          <p:cNvSpPr/>
          <p:nvPr/>
        </p:nvSpPr>
        <p:spPr>
          <a:xfrm>
            <a:off x="3228975" y="1137195"/>
            <a:ext cx="3286125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49CA5-FC28-6041-C962-73D86B8E1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4" t="4845" r="50000" b="69742"/>
          <a:stretch/>
        </p:blipFill>
        <p:spPr>
          <a:xfrm>
            <a:off x="3248025" y="1078380"/>
            <a:ext cx="3267075" cy="144381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9EB31EF-5777-494B-EB4C-6116CBD15EF4}"/>
              </a:ext>
            </a:extLst>
          </p:cNvPr>
          <p:cNvGrpSpPr/>
          <p:nvPr/>
        </p:nvGrpSpPr>
        <p:grpSpPr>
          <a:xfrm>
            <a:off x="2933668" y="735269"/>
            <a:ext cx="9220232" cy="2979481"/>
            <a:chOff x="2933668" y="735269"/>
            <a:chExt cx="9220232" cy="29794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D3C3AA-95F1-54C7-435E-4E231F6C3808}"/>
                </a:ext>
              </a:extLst>
            </p:cNvPr>
            <p:cNvSpPr txBox="1"/>
            <p:nvPr/>
          </p:nvSpPr>
          <p:spPr>
            <a:xfrm>
              <a:off x="2933668" y="735269"/>
              <a:ext cx="9220232" cy="584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114300" algn="ctr"/>
              <a:r>
                <a:rPr lang="en-US" sz="3200" dirty="0">
                  <a:solidFill>
                    <a:srgbClr val="0070C0"/>
                  </a:solidFill>
                  <a:latin typeface="Helvetica Light" panose="020B0403020202020204" pitchFamily="34" charset="0"/>
                </a:rPr>
                <a:t>CLIP primed for large improvements with training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A1F038E-6B9B-F32B-2387-9AC8B6BF79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8882" y="1356209"/>
              <a:ext cx="1889147" cy="2358541"/>
            </a:xfrm>
            <a:prstGeom prst="line">
              <a:avLst/>
            </a:prstGeom>
            <a:ln w="762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870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Quantitative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70014-B31A-98E1-C6FC-121E0630A02A}"/>
              </a:ext>
            </a:extLst>
          </p:cNvPr>
          <p:cNvSpPr txBox="1"/>
          <p:nvPr/>
        </p:nvSpPr>
        <p:spPr>
          <a:xfrm>
            <a:off x="0" y="1137195"/>
            <a:ext cx="1871787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Helvetica Light" panose="020B0403020202020204" pitchFamily="34" charset="0"/>
              </a:rPr>
              <a:t>Artistic models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(Recall@10)</a:t>
            </a:r>
            <a:endParaRPr lang="en-US" sz="2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4D898D-ED57-AA40-D07D-399AC5A9FCF7}"/>
              </a:ext>
            </a:extLst>
          </p:cNvPr>
          <p:cNvCxnSpPr>
            <a:cxnSpLocks/>
          </p:cNvCxnSpPr>
          <p:nvPr/>
        </p:nvCxnSpPr>
        <p:spPr>
          <a:xfrm flipV="1">
            <a:off x="1986217" y="978695"/>
            <a:ext cx="0" cy="44219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7D997D-3CE7-ADDA-01EE-8BED9E88DB88}"/>
              </a:ext>
            </a:extLst>
          </p:cNvPr>
          <p:cNvCxnSpPr>
            <a:cxnSpLocks/>
          </p:cNvCxnSpPr>
          <p:nvPr/>
        </p:nvCxnSpPr>
        <p:spPr>
          <a:xfrm>
            <a:off x="3110166" y="6024563"/>
            <a:ext cx="81055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E100AF4-E11D-DAB8-EA3D-18E94A139A45}"/>
              </a:ext>
            </a:extLst>
          </p:cNvPr>
          <p:cNvSpPr txBox="1"/>
          <p:nvPr/>
        </p:nvSpPr>
        <p:spPr>
          <a:xfrm>
            <a:off x="5429253" y="6167438"/>
            <a:ext cx="5786435" cy="5539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Helvetica Light" panose="020B0403020202020204" pitchFamily="34" charset="0"/>
              </a:rPr>
              <a:t>Object-centric models </a:t>
            </a:r>
            <a:r>
              <a:rPr lang="en-US" sz="2400" dirty="0">
                <a:latin typeface="Helvetica Light" panose="020B0403020202020204" pitchFamily="34" charset="0"/>
              </a:rPr>
              <a:t>(Recall@10)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2A40A-DD21-7105-96BE-E582983A0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" b="10726"/>
          <a:stretch/>
        </p:blipFill>
        <p:spPr>
          <a:xfrm>
            <a:off x="2171700" y="842963"/>
            <a:ext cx="9220232" cy="50720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D8D9AD-F1F9-C117-262A-4B459CD61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8" b="10726"/>
          <a:stretch/>
        </p:blipFill>
        <p:spPr>
          <a:xfrm>
            <a:off x="2171700" y="842963"/>
            <a:ext cx="9220232" cy="50720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0430DA-C837-9BF7-CD0E-E9EBAE2A8DC1}"/>
              </a:ext>
            </a:extLst>
          </p:cNvPr>
          <p:cNvSpPr/>
          <p:nvPr/>
        </p:nvSpPr>
        <p:spPr>
          <a:xfrm>
            <a:off x="3228975" y="1137195"/>
            <a:ext cx="3286125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49CA5-FC28-6041-C962-73D86B8E1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4" t="4845" r="50000" b="69742"/>
          <a:stretch/>
        </p:blipFill>
        <p:spPr>
          <a:xfrm>
            <a:off x="3248025" y="1078380"/>
            <a:ext cx="3267075" cy="1443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ED61C-2719-9900-24E7-9147874B2995}"/>
              </a:ext>
            </a:extLst>
          </p:cNvPr>
          <p:cNvSpPr txBox="1"/>
          <p:nvPr/>
        </p:nvSpPr>
        <p:spPr>
          <a:xfrm rot="2137810">
            <a:off x="8422306" y="1666744"/>
            <a:ext cx="3068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Helvetica Light" panose="020B0403020202020204" pitchFamily="34" charset="0"/>
              </a:rPr>
              <a:t>Pareto front</a:t>
            </a:r>
            <a:endParaRPr lang="en-US" sz="3600" b="1" dirty="0">
              <a:solidFill>
                <a:srgbClr val="0070C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27E697-2A2B-6130-DF41-62E97A15767C}"/>
              </a:ext>
            </a:extLst>
          </p:cNvPr>
          <p:cNvCxnSpPr>
            <a:cxnSpLocks/>
          </p:cNvCxnSpPr>
          <p:nvPr/>
        </p:nvCxnSpPr>
        <p:spPr>
          <a:xfrm flipH="1" flipV="1">
            <a:off x="8282492" y="1201132"/>
            <a:ext cx="2843513" cy="1948279"/>
          </a:xfrm>
          <a:prstGeom prst="line">
            <a:avLst/>
          </a:prstGeom>
          <a:ln w="762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23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Helvetica Light" panose="020B0403020202020204" pitchFamily="34" charset="0"/>
              </a:rPr>
              <a:t>Digital Artist are pushing back against </a:t>
            </a:r>
            <a:r>
              <a:rPr lang="en-US" altLang="zh-TW" sz="4000" dirty="0" err="1">
                <a:latin typeface="Helvetica Light" panose="020B0403020202020204" pitchFamily="34" charset="0"/>
              </a:rPr>
              <a:t>GenAI</a:t>
            </a:r>
            <a:r>
              <a:rPr lang="en-US" altLang="zh-TW" sz="4000" dirty="0">
                <a:latin typeface="Helvetica Light" panose="020B0403020202020204" pitchFamily="34" charset="0"/>
              </a:rPr>
              <a:t> </a:t>
            </a:r>
            <a:endParaRPr lang="en-US" sz="4000" dirty="0">
              <a:latin typeface="Helvetica Light" panose="020B04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9BE5C-6423-66E7-80CB-FF58FEE9F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50" y="929545"/>
            <a:ext cx="8249860" cy="5487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F3881-D5A9-1E87-B751-D8FE0ACC63F6}"/>
              </a:ext>
            </a:extLst>
          </p:cNvPr>
          <p:cNvSpPr txBox="1"/>
          <p:nvPr/>
        </p:nvSpPr>
        <p:spPr>
          <a:xfrm>
            <a:off x="4746740" y="6323567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@</a:t>
            </a:r>
            <a:r>
              <a:rPr lang="en-US" dirty="0" err="1">
                <a:latin typeface="Helvetica Light" panose="020B0403020202020204" pitchFamily="34" charset="0"/>
              </a:rPr>
              <a:t>loisvb’s</a:t>
            </a:r>
            <a:r>
              <a:rPr lang="en-US" dirty="0">
                <a:latin typeface="Helvetica Light" panose="020B0403020202020204" pitchFamily="34" charset="0"/>
              </a:rPr>
              <a:t> Instagram Post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C4B0D-C368-6424-EDC4-03F9C32B9704}"/>
              </a:ext>
            </a:extLst>
          </p:cNvPr>
          <p:cNvSpPr txBox="1"/>
          <p:nvPr/>
        </p:nvSpPr>
        <p:spPr>
          <a:xfrm>
            <a:off x="7181386" y="6611779"/>
            <a:ext cx="5071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Helvetica Light" panose="020B0403020202020204" pitchFamily="34" charset="0"/>
              </a:rPr>
              <a:t>[</a:t>
            </a:r>
            <a:r>
              <a:rPr lang="en-US" sz="1000" dirty="0">
                <a:latin typeface="Helvetica Light" panose="020B0403020202020204" pitchFamily="34" charset="0"/>
                <a:hlinkClick r:id="rId3"/>
              </a:rPr>
              <a:t>https://</a:t>
            </a:r>
            <a:r>
              <a:rPr lang="en-US" sz="1000" dirty="0" err="1">
                <a:latin typeface="Helvetica Light" panose="020B0403020202020204" pitchFamily="34" charset="0"/>
                <a:hlinkClick r:id="rId3"/>
              </a:rPr>
              <a:t>hyperallergic.com</a:t>
            </a:r>
            <a:r>
              <a:rPr lang="en-US" sz="1000" dirty="0">
                <a:latin typeface="Helvetica Light" panose="020B0403020202020204" pitchFamily="34" charset="0"/>
                <a:hlinkClick r:id="rId3"/>
              </a:rPr>
              <a:t>/806026/digital-artists-are-pushing-back-against-ai</a:t>
            </a:r>
            <a:r>
              <a:rPr lang="en-US" sz="1000" dirty="0">
                <a:latin typeface="Helvetica Light" panose="020B0403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02215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Custom Diffusion Results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9B9789-5ED5-398D-B7D7-0F54D86940F1}"/>
              </a:ext>
            </a:extLst>
          </p:cNvPr>
          <p:cNvGrpSpPr/>
          <p:nvPr/>
        </p:nvGrpSpPr>
        <p:grpSpPr>
          <a:xfrm>
            <a:off x="-95487" y="2591381"/>
            <a:ext cx="2371228" cy="2314851"/>
            <a:chOff x="275245" y="2410347"/>
            <a:chExt cx="2371228" cy="231485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B79E9DF-D44C-E474-EAD5-3797E23C20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7631" y="2410347"/>
              <a:ext cx="1906454" cy="19064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99982E-BBE7-389C-A73A-7A5F2270FC81}"/>
                </a:ext>
              </a:extLst>
            </p:cNvPr>
            <p:cNvSpPr txBox="1"/>
            <p:nvPr/>
          </p:nvSpPr>
          <p:spPr>
            <a:xfrm>
              <a:off x="275245" y="4403635"/>
              <a:ext cx="2371228" cy="3215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Generated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4945CA-F591-8294-407F-3E01838856C8}"/>
              </a:ext>
            </a:extLst>
          </p:cNvPr>
          <p:cNvSpPr txBox="1"/>
          <p:nvPr/>
        </p:nvSpPr>
        <p:spPr>
          <a:xfrm>
            <a:off x="6749025" y="1310442"/>
            <a:ext cx="1082349" cy="335733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2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DINO</a:t>
            </a:r>
            <a:endParaRPr lang="zh-TW" altLang="en-US" sz="2800" dirty="0">
              <a:latin typeface="Helvetica Light" panose="020B04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8D763-F8AD-2EF1-0BFE-F4A3AC3C3119}"/>
              </a:ext>
            </a:extLst>
          </p:cNvPr>
          <p:cNvSpPr txBox="1"/>
          <p:nvPr/>
        </p:nvSpPr>
        <p:spPr>
          <a:xfrm>
            <a:off x="5384637" y="3558793"/>
            <a:ext cx="3811123" cy="52322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Calibrated DINO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706B7A1-77E7-5E5E-E9DE-C3303C725BAC}"/>
              </a:ext>
            </a:extLst>
          </p:cNvPr>
          <p:cNvGrpSpPr/>
          <p:nvPr/>
        </p:nvGrpSpPr>
        <p:grpSpPr>
          <a:xfrm>
            <a:off x="4148461" y="3997205"/>
            <a:ext cx="1560119" cy="1963497"/>
            <a:chOff x="4148461" y="3997205"/>
            <a:chExt cx="1560119" cy="1963497"/>
          </a:xfrm>
        </p:grpSpPr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2815E439-8C7B-7238-0D41-305BEF02B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48461" y="399720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94C06D-8B8D-0B83-E527-7CBA4A52B5A6}"/>
                </a:ext>
              </a:extLst>
            </p:cNvPr>
            <p:cNvSpPr txBox="1"/>
            <p:nvPr/>
          </p:nvSpPr>
          <p:spPr>
            <a:xfrm>
              <a:off x="4461072" y="5618205"/>
              <a:ext cx="934905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7.72%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09DAEE0-232D-4D7B-EEE4-2948A7FA588E}"/>
              </a:ext>
            </a:extLst>
          </p:cNvPr>
          <p:cNvGrpSpPr/>
          <p:nvPr/>
        </p:nvGrpSpPr>
        <p:grpSpPr>
          <a:xfrm>
            <a:off x="2588342" y="3997205"/>
            <a:ext cx="1560119" cy="1963497"/>
            <a:chOff x="2588342" y="3997205"/>
            <a:chExt cx="1560119" cy="1963497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0F52C338-A9C3-EDD8-31B1-334E73F70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88342" y="3997205"/>
              <a:ext cx="1560119" cy="1560119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DED148-F737-2B50-F980-4A5BABEA146B}"/>
                </a:ext>
              </a:extLst>
            </p:cNvPr>
            <p:cNvSpPr txBox="1"/>
            <p:nvPr/>
          </p:nvSpPr>
          <p:spPr>
            <a:xfrm>
              <a:off x="2827887" y="5618205"/>
              <a:ext cx="1081038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30.11%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04C2E9-5524-31DB-76BD-D5C4C512288C}"/>
              </a:ext>
            </a:extLst>
          </p:cNvPr>
          <p:cNvGrpSpPr/>
          <p:nvPr/>
        </p:nvGrpSpPr>
        <p:grpSpPr>
          <a:xfrm>
            <a:off x="5730083" y="3997205"/>
            <a:ext cx="1560119" cy="1963497"/>
            <a:chOff x="5730083" y="3997205"/>
            <a:chExt cx="1560119" cy="1963497"/>
          </a:xfrm>
        </p:grpSpPr>
        <p:pic>
          <p:nvPicPr>
            <p:cNvPr id="35" name="Picture 10">
              <a:extLst>
                <a:ext uri="{FF2B5EF4-FFF2-40B4-BE49-F238E27FC236}">
                  <a16:creationId xmlns:a16="http://schemas.microsoft.com/office/drawing/2014/main" id="{752EB3DE-82C2-8826-FDA7-0E25BA72C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30083" y="399720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CFBA52-2F48-53EF-7B86-6180EEBE598F}"/>
                </a:ext>
              </a:extLst>
            </p:cNvPr>
            <p:cNvSpPr txBox="1"/>
            <p:nvPr/>
          </p:nvSpPr>
          <p:spPr>
            <a:xfrm>
              <a:off x="6042695" y="5618205"/>
              <a:ext cx="934905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6.86%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B88611D-FE1D-35EF-C940-1031134CEE12}"/>
              </a:ext>
            </a:extLst>
          </p:cNvPr>
          <p:cNvGrpSpPr/>
          <p:nvPr/>
        </p:nvGrpSpPr>
        <p:grpSpPr>
          <a:xfrm>
            <a:off x="7290203" y="3997205"/>
            <a:ext cx="1560119" cy="1963497"/>
            <a:chOff x="7290203" y="3997205"/>
            <a:chExt cx="1560119" cy="1963497"/>
          </a:xfrm>
        </p:grpSpPr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8802058C-11DD-5AE5-42C7-4B0F9A7D1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90203" y="399720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AB9981-E233-1AA1-01E5-77F016ACD3F3}"/>
                </a:ext>
              </a:extLst>
            </p:cNvPr>
            <p:cNvSpPr txBox="1"/>
            <p:nvPr/>
          </p:nvSpPr>
          <p:spPr>
            <a:xfrm>
              <a:off x="7602812" y="5618205"/>
              <a:ext cx="934905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6.50%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FAF8A70-F424-2E22-4051-91EB46B59E2C}"/>
              </a:ext>
            </a:extLst>
          </p:cNvPr>
          <p:cNvGrpSpPr/>
          <p:nvPr/>
        </p:nvGrpSpPr>
        <p:grpSpPr>
          <a:xfrm>
            <a:off x="8850321" y="3997205"/>
            <a:ext cx="1560119" cy="1963497"/>
            <a:chOff x="8850321" y="3997205"/>
            <a:chExt cx="1560119" cy="1963497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C9BB3899-3802-693D-01E2-2D5DD12CF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850321" y="399720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7DBBE9-5932-8AAB-8BC9-A73ECB10F3B0}"/>
                </a:ext>
              </a:extLst>
            </p:cNvPr>
            <p:cNvSpPr txBox="1"/>
            <p:nvPr/>
          </p:nvSpPr>
          <p:spPr>
            <a:xfrm>
              <a:off x="9162930" y="5618205"/>
              <a:ext cx="934905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4.56%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480A89B-B7E9-2FF4-FD62-BB1484EC0B03}"/>
              </a:ext>
            </a:extLst>
          </p:cNvPr>
          <p:cNvGrpSpPr/>
          <p:nvPr/>
        </p:nvGrpSpPr>
        <p:grpSpPr>
          <a:xfrm>
            <a:off x="10410441" y="3997205"/>
            <a:ext cx="1560119" cy="1963497"/>
            <a:chOff x="10410441" y="3997205"/>
            <a:chExt cx="1560119" cy="1963497"/>
          </a:xfrm>
        </p:grpSpPr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0B71DAB8-9775-FE33-79D1-3A0A74BD7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10441" y="399720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2CD4C5-29C5-FDDD-FA3F-B109CD2A4C2F}"/>
                </a:ext>
              </a:extLst>
            </p:cNvPr>
            <p:cNvSpPr txBox="1"/>
            <p:nvPr/>
          </p:nvSpPr>
          <p:spPr>
            <a:xfrm>
              <a:off x="10723051" y="5618205"/>
              <a:ext cx="934905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4.31%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DBDAE0-E392-590B-0419-1322ABFD55C0}"/>
              </a:ext>
            </a:extLst>
          </p:cNvPr>
          <p:cNvGrpSpPr/>
          <p:nvPr/>
        </p:nvGrpSpPr>
        <p:grpSpPr>
          <a:xfrm>
            <a:off x="2588343" y="1554535"/>
            <a:ext cx="1560119" cy="1948298"/>
            <a:chOff x="2588343" y="1554535"/>
            <a:chExt cx="1560119" cy="1948298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5903FB88-2629-9FAA-080F-0C2E81C28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88343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87BF46-8FD9-9D0D-391E-9BCAEDCCD21B}"/>
                </a:ext>
              </a:extLst>
            </p:cNvPr>
            <p:cNvSpPr txBox="1"/>
            <p:nvPr/>
          </p:nvSpPr>
          <p:spPr>
            <a:xfrm>
              <a:off x="2827888" y="3160336"/>
              <a:ext cx="1081038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15.14%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F4EAE2-25C4-D908-E476-0F5EBC4B7584}"/>
              </a:ext>
            </a:extLst>
          </p:cNvPr>
          <p:cNvGrpSpPr/>
          <p:nvPr/>
        </p:nvGrpSpPr>
        <p:grpSpPr>
          <a:xfrm>
            <a:off x="4148462" y="1554535"/>
            <a:ext cx="1560119" cy="1948298"/>
            <a:chOff x="4148462" y="1554535"/>
            <a:chExt cx="1560119" cy="1948298"/>
          </a:xfrm>
        </p:grpSpPr>
        <p:pic>
          <p:nvPicPr>
            <p:cNvPr id="38" name="Picture 8">
              <a:extLst>
                <a:ext uri="{FF2B5EF4-FFF2-40B4-BE49-F238E27FC236}">
                  <a16:creationId xmlns:a16="http://schemas.microsoft.com/office/drawing/2014/main" id="{888EDF02-7F2A-1F77-28C2-F3AB6793D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48462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BCDE9E-F2FF-BD0D-AF2F-03E055716891}"/>
                </a:ext>
              </a:extLst>
            </p:cNvPr>
            <p:cNvSpPr txBox="1"/>
            <p:nvPr/>
          </p:nvSpPr>
          <p:spPr>
            <a:xfrm>
              <a:off x="4461073" y="3160336"/>
              <a:ext cx="934905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8.98%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99CBF1-2471-4879-CFF9-0C23808F6A5C}"/>
              </a:ext>
            </a:extLst>
          </p:cNvPr>
          <p:cNvGrpSpPr/>
          <p:nvPr/>
        </p:nvGrpSpPr>
        <p:grpSpPr>
          <a:xfrm>
            <a:off x="5730084" y="1554535"/>
            <a:ext cx="1560119" cy="1948298"/>
            <a:chOff x="5730084" y="1554535"/>
            <a:chExt cx="1560119" cy="1948298"/>
          </a:xfrm>
        </p:grpSpPr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220C9735-871F-C2F5-3842-45464DFAE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30084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70AD57-630F-6AA4-2872-8EA33230C55B}"/>
                </a:ext>
              </a:extLst>
            </p:cNvPr>
            <p:cNvSpPr txBox="1"/>
            <p:nvPr/>
          </p:nvSpPr>
          <p:spPr>
            <a:xfrm>
              <a:off x="6042696" y="3160336"/>
              <a:ext cx="934905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6.45%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01140B3-A4BB-1C8E-3B17-1A01BF016A63}"/>
              </a:ext>
            </a:extLst>
          </p:cNvPr>
          <p:cNvGrpSpPr/>
          <p:nvPr/>
        </p:nvGrpSpPr>
        <p:grpSpPr>
          <a:xfrm>
            <a:off x="7290204" y="1554535"/>
            <a:ext cx="1560119" cy="1948298"/>
            <a:chOff x="7290204" y="1554535"/>
            <a:chExt cx="1560119" cy="1948298"/>
          </a:xfrm>
        </p:grpSpPr>
        <p:pic>
          <p:nvPicPr>
            <p:cNvPr id="40" name="Picture 12">
              <a:extLst>
                <a:ext uri="{FF2B5EF4-FFF2-40B4-BE49-F238E27FC236}">
                  <a16:creationId xmlns:a16="http://schemas.microsoft.com/office/drawing/2014/main" id="{F6E90F63-E41E-3591-9233-2216C7902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90204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C4E63C-8B3F-1E01-6A93-48B6936E0E9F}"/>
                </a:ext>
              </a:extLst>
            </p:cNvPr>
            <p:cNvSpPr txBox="1"/>
            <p:nvPr/>
          </p:nvSpPr>
          <p:spPr>
            <a:xfrm>
              <a:off x="7602812" y="3160336"/>
              <a:ext cx="934905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6.14%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50A1E0-6680-F4C3-2146-F3570F074478}"/>
              </a:ext>
            </a:extLst>
          </p:cNvPr>
          <p:cNvGrpSpPr/>
          <p:nvPr/>
        </p:nvGrpSpPr>
        <p:grpSpPr>
          <a:xfrm>
            <a:off x="10410442" y="1554535"/>
            <a:ext cx="1560119" cy="1948298"/>
            <a:chOff x="10410442" y="1554535"/>
            <a:chExt cx="1560119" cy="1948298"/>
          </a:xfrm>
        </p:grpSpPr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7A68AF46-3ADD-7499-1C36-0764C4A59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10442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010476-DB84-BC27-81A8-39583BDD3F4A}"/>
                </a:ext>
              </a:extLst>
            </p:cNvPr>
            <p:cNvSpPr txBox="1"/>
            <p:nvPr/>
          </p:nvSpPr>
          <p:spPr>
            <a:xfrm>
              <a:off x="10723052" y="3160336"/>
              <a:ext cx="934905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5.07%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BAC62E7-D69E-C106-3B90-9D70F74C7243}"/>
              </a:ext>
            </a:extLst>
          </p:cNvPr>
          <p:cNvGrpSpPr/>
          <p:nvPr/>
        </p:nvGrpSpPr>
        <p:grpSpPr>
          <a:xfrm>
            <a:off x="8850322" y="1554535"/>
            <a:ext cx="1560119" cy="1948298"/>
            <a:chOff x="8850322" y="1554535"/>
            <a:chExt cx="1560119" cy="1948298"/>
          </a:xfrm>
        </p:grpSpPr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9CCD2B22-9F6D-271C-987C-1FB854A65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850322" y="1554535"/>
              <a:ext cx="1560119" cy="1560119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10EE98-AD00-563D-F04A-91781EB56924}"/>
                </a:ext>
              </a:extLst>
            </p:cNvPr>
            <p:cNvSpPr txBox="1"/>
            <p:nvPr/>
          </p:nvSpPr>
          <p:spPr>
            <a:xfrm>
              <a:off x="9162931" y="3160336"/>
              <a:ext cx="934905" cy="34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6.10%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29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Custom Diffusion Results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9B9789-5ED5-398D-B7D7-0F54D86940F1}"/>
              </a:ext>
            </a:extLst>
          </p:cNvPr>
          <p:cNvGrpSpPr/>
          <p:nvPr/>
        </p:nvGrpSpPr>
        <p:grpSpPr>
          <a:xfrm>
            <a:off x="-95487" y="2591381"/>
            <a:ext cx="2371228" cy="2314851"/>
            <a:chOff x="275245" y="2410347"/>
            <a:chExt cx="2371228" cy="231485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B79E9DF-D44C-E474-EAD5-3797E23C20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507631" y="2410347"/>
              <a:ext cx="1906454" cy="19064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99982E-BBE7-389C-A73A-7A5F2270FC81}"/>
                </a:ext>
              </a:extLst>
            </p:cNvPr>
            <p:cNvSpPr txBox="1"/>
            <p:nvPr/>
          </p:nvSpPr>
          <p:spPr>
            <a:xfrm>
              <a:off x="275245" y="4403635"/>
              <a:ext cx="2371228" cy="3215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Generated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4945CA-F591-8294-407F-3E01838856C8}"/>
              </a:ext>
            </a:extLst>
          </p:cNvPr>
          <p:cNvSpPr txBox="1"/>
          <p:nvPr/>
        </p:nvSpPr>
        <p:spPr>
          <a:xfrm>
            <a:off x="6808337" y="1310442"/>
            <a:ext cx="963725" cy="335733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2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CLIP</a:t>
            </a:r>
            <a:endParaRPr lang="zh-TW" altLang="en-US" sz="2800" dirty="0">
              <a:latin typeface="Helvetica Light" panose="020B04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8D763-F8AD-2EF1-0BFE-F4A3AC3C3119}"/>
              </a:ext>
            </a:extLst>
          </p:cNvPr>
          <p:cNvSpPr txBox="1"/>
          <p:nvPr/>
        </p:nvSpPr>
        <p:spPr>
          <a:xfrm>
            <a:off x="5384637" y="3558793"/>
            <a:ext cx="3811123" cy="52322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Calibrated CLIP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09DAEE0-232D-4D7B-EEE4-2948A7FA588E}"/>
              </a:ext>
            </a:extLst>
          </p:cNvPr>
          <p:cNvGrpSpPr/>
          <p:nvPr/>
        </p:nvGrpSpPr>
        <p:grpSpPr>
          <a:xfrm>
            <a:off x="2588342" y="3997205"/>
            <a:ext cx="1560119" cy="1925314"/>
            <a:chOff x="2588342" y="3997205"/>
            <a:chExt cx="1560119" cy="1925314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0F52C338-A9C3-EDD8-31B1-334E73F70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2588342" y="399720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DED148-F737-2B50-F980-4A5BABEA146B}"/>
                </a:ext>
              </a:extLst>
            </p:cNvPr>
            <p:cNvSpPr txBox="1"/>
            <p:nvPr/>
          </p:nvSpPr>
          <p:spPr>
            <a:xfrm>
              <a:off x="2888147" y="5618205"/>
              <a:ext cx="960519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16.93%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04C2E9-5524-31DB-76BD-D5C4C512288C}"/>
              </a:ext>
            </a:extLst>
          </p:cNvPr>
          <p:cNvGrpSpPr/>
          <p:nvPr/>
        </p:nvGrpSpPr>
        <p:grpSpPr>
          <a:xfrm>
            <a:off x="5730083" y="3997205"/>
            <a:ext cx="1560119" cy="1925314"/>
            <a:chOff x="5730083" y="3997205"/>
            <a:chExt cx="1560119" cy="1925314"/>
          </a:xfrm>
        </p:grpSpPr>
        <p:pic>
          <p:nvPicPr>
            <p:cNvPr id="35" name="Picture 10">
              <a:extLst>
                <a:ext uri="{FF2B5EF4-FFF2-40B4-BE49-F238E27FC236}">
                  <a16:creationId xmlns:a16="http://schemas.microsoft.com/office/drawing/2014/main" id="{752EB3DE-82C2-8826-FDA7-0E25BA72C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730083" y="399720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CFBA52-2F48-53EF-7B86-6180EEBE598F}"/>
                </a:ext>
              </a:extLst>
            </p:cNvPr>
            <p:cNvSpPr txBox="1"/>
            <p:nvPr/>
          </p:nvSpPr>
          <p:spPr>
            <a:xfrm>
              <a:off x="6094810" y="5618205"/>
              <a:ext cx="830677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5.70%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B88611D-FE1D-35EF-C940-1031134CEE12}"/>
              </a:ext>
            </a:extLst>
          </p:cNvPr>
          <p:cNvGrpSpPr/>
          <p:nvPr/>
        </p:nvGrpSpPr>
        <p:grpSpPr>
          <a:xfrm>
            <a:off x="7290203" y="3997205"/>
            <a:ext cx="1560119" cy="1925314"/>
            <a:chOff x="7290203" y="3997205"/>
            <a:chExt cx="1560119" cy="1925314"/>
          </a:xfrm>
        </p:grpSpPr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8802058C-11DD-5AE5-42C7-4B0F9A7D1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290203" y="399720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AB9981-E233-1AA1-01E5-77F016ACD3F3}"/>
                </a:ext>
              </a:extLst>
            </p:cNvPr>
            <p:cNvSpPr txBox="1"/>
            <p:nvPr/>
          </p:nvSpPr>
          <p:spPr>
            <a:xfrm>
              <a:off x="7654927" y="5618205"/>
              <a:ext cx="830677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4.96%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FAF8A70-F424-2E22-4051-91EB46B59E2C}"/>
              </a:ext>
            </a:extLst>
          </p:cNvPr>
          <p:cNvGrpSpPr/>
          <p:nvPr/>
        </p:nvGrpSpPr>
        <p:grpSpPr>
          <a:xfrm>
            <a:off x="8850321" y="3997205"/>
            <a:ext cx="1560119" cy="1925314"/>
            <a:chOff x="8850321" y="3997205"/>
            <a:chExt cx="1560119" cy="1925314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C9BB3899-3802-693D-01E2-2D5DD12CF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850321" y="399720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7DBBE9-5932-8AAB-8BC9-A73ECB10F3B0}"/>
                </a:ext>
              </a:extLst>
            </p:cNvPr>
            <p:cNvSpPr txBox="1"/>
            <p:nvPr/>
          </p:nvSpPr>
          <p:spPr>
            <a:xfrm>
              <a:off x="9215045" y="5618205"/>
              <a:ext cx="830677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4.00%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706B7A1-77E7-5E5E-E9DE-C3303C725BAC}"/>
              </a:ext>
            </a:extLst>
          </p:cNvPr>
          <p:cNvGrpSpPr/>
          <p:nvPr/>
        </p:nvGrpSpPr>
        <p:grpSpPr>
          <a:xfrm>
            <a:off x="4148461" y="3997205"/>
            <a:ext cx="1560119" cy="1925314"/>
            <a:chOff x="4148461" y="3997205"/>
            <a:chExt cx="1560119" cy="1925314"/>
          </a:xfrm>
        </p:grpSpPr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2815E439-8C7B-7238-0D41-305BEF02B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4148461" y="3997205"/>
              <a:ext cx="1560119" cy="1560119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94C06D-8B8D-0B83-E527-7CBA4A52B5A6}"/>
                </a:ext>
              </a:extLst>
            </p:cNvPr>
            <p:cNvSpPr txBox="1"/>
            <p:nvPr/>
          </p:nvSpPr>
          <p:spPr>
            <a:xfrm>
              <a:off x="4513187" y="5618205"/>
              <a:ext cx="830677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7.38%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480A89B-B7E9-2FF4-FD62-BB1484EC0B03}"/>
              </a:ext>
            </a:extLst>
          </p:cNvPr>
          <p:cNvGrpSpPr/>
          <p:nvPr/>
        </p:nvGrpSpPr>
        <p:grpSpPr>
          <a:xfrm>
            <a:off x="10410441" y="3997205"/>
            <a:ext cx="1560119" cy="1925314"/>
            <a:chOff x="10410441" y="3997205"/>
            <a:chExt cx="1560119" cy="1925314"/>
          </a:xfrm>
        </p:grpSpPr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0B71DAB8-9775-FE33-79D1-3A0A74BD7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10410441" y="399720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2CD4C5-29C5-FDDD-FA3F-B109CD2A4C2F}"/>
                </a:ext>
              </a:extLst>
            </p:cNvPr>
            <p:cNvSpPr txBox="1"/>
            <p:nvPr/>
          </p:nvSpPr>
          <p:spPr>
            <a:xfrm>
              <a:off x="10775166" y="5618205"/>
              <a:ext cx="830676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3.25%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DBDAE0-E392-590B-0419-1322ABFD55C0}"/>
              </a:ext>
            </a:extLst>
          </p:cNvPr>
          <p:cNvGrpSpPr/>
          <p:nvPr/>
        </p:nvGrpSpPr>
        <p:grpSpPr>
          <a:xfrm>
            <a:off x="2588343" y="1554535"/>
            <a:ext cx="1560119" cy="1910115"/>
            <a:chOff x="2588343" y="1554535"/>
            <a:chExt cx="1560119" cy="1910115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5903FB88-2629-9FAA-080F-0C2E81C28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2588343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87BF46-8FD9-9D0D-391E-9BCAEDCCD21B}"/>
                </a:ext>
              </a:extLst>
            </p:cNvPr>
            <p:cNvSpPr txBox="1"/>
            <p:nvPr/>
          </p:nvSpPr>
          <p:spPr>
            <a:xfrm>
              <a:off x="2888148" y="3160336"/>
              <a:ext cx="960519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34.56%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F4EAE2-25C4-D908-E476-0F5EBC4B7584}"/>
              </a:ext>
            </a:extLst>
          </p:cNvPr>
          <p:cNvGrpSpPr/>
          <p:nvPr/>
        </p:nvGrpSpPr>
        <p:grpSpPr>
          <a:xfrm>
            <a:off x="4148462" y="1554535"/>
            <a:ext cx="1560119" cy="1910115"/>
            <a:chOff x="4148462" y="1554535"/>
            <a:chExt cx="1560119" cy="1910115"/>
          </a:xfrm>
        </p:grpSpPr>
        <p:pic>
          <p:nvPicPr>
            <p:cNvPr id="38" name="Picture 8">
              <a:extLst>
                <a:ext uri="{FF2B5EF4-FFF2-40B4-BE49-F238E27FC236}">
                  <a16:creationId xmlns:a16="http://schemas.microsoft.com/office/drawing/2014/main" id="{888EDF02-7F2A-1F77-28C2-F3AB6793D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4148462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BCDE9E-F2FF-BD0D-AF2F-03E055716891}"/>
                </a:ext>
              </a:extLst>
            </p:cNvPr>
            <p:cNvSpPr txBox="1"/>
            <p:nvPr/>
          </p:nvSpPr>
          <p:spPr>
            <a:xfrm>
              <a:off x="4513188" y="3160336"/>
              <a:ext cx="830677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8.83%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99CBF1-2471-4879-CFF9-0C23808F6A5C}"/>
              </a:ext>
            </a:extLst>
          </p:cNvPr>
          <p:cNvGrpSpPr/>
          <p:nvPr/>
        </p:nvGrpSpPr>
        <p:grpSpPr>
          <a:xfrm>
            <a:off x="5730084" y="1554535"/>
            <a:ext cx="1560119" cy="1910115"/>
            <a:chOff x="5730084" y="1554535"/>
            <a:chExt cx="1560119" cy="1910115"/>
          </a:xfrm>
        </p:grpSpPr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220C9735-871F-C2F5-3842-45464DFAE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5730084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70AD57-630F-6AA4-2872-8EA33230C55B}"/>
                </a:ext>
              </a:extLst>
            </p:cNvPr>
            <p:cNvSpPr txBox="1"/>
            <p:nvPr/>
          </p:nvSpPr>
          <p:spPr>
            <a:xfrm>
              <a:off x="6094811" y="3160336"/>
              <a:ext cx="830677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7.47%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01140B3-A4BB-1C8E-3B17-1A01BF016A63}"/>
              </a:ext>
            </a:extLst>
          </p:cNvPr>
          <p:cNvGrpSpPr/>
          <p:nvPr/>
        </p:nvGrpSpPr>
        <p:grpSpPr>
          <a:xfrm>
            <a:off x="7290204" y="1554535"/>
            <a:ext cx="1560119" cy="1910115"/>
            <a:chOff x="7290204" y="1554535"/>
            <a:chExt cx="1560119" cy="1910115"/>
          </a:xfrm>
        </p:grpSpPr>
        <p:pic>
          <p:nvPicPr>
            <p:cNvPr id="40" name="Picture 12">
              <a:extLst>
                <a:ext uri="{FF2B5EF4-FFF2-40B4-BE49-F238E27FC236}">
                  <a16:creationId xmlns:a16="http://schemas.microsoft.com/office/drawing/2014/main" id="{F6E90F63-E41E-3591-9233-2216C7902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7290204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C4E63C-8B3F-1E01-6A93-48B6936E0E9F}"/>
                </a:ext>
              </a:extLst>
            </p:cNvPr>
            <p:cNvSpPr txBox="1"/>
            <p:nvPr/>
          </p:nvSpPr>
          <p:spPr>
            <a:xfrm>
              <a:off x="7654927" y="3160336"/>
              <a:ext cx="830677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7.11%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50A1E0-6680-F4C3-2146-F3570F074478}"/>
              </a:ext>
            </a:extLst>
          </p:cNvPr>
          <p:cNvGrpSpPr/>
          <p:nvPr/>
        </p:nvGrpSpPr>
        <p:grpSpPr>
          <a:xfrm>
            <a:off x="10410442" y="1554535"/>
            <a:ext cx="1560119" cy="1910115"/>
            <a:chOff x="10410442" y="1554535"/>
            <a:chExt cx="1560119" cy="1910115"/>
          </a:xfrm>
        </p:grpSpPr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7A68AF46-3ADD-7499-1C36-0764C4A59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10410442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010476-DB84-BC27-81A8-39583BDD3F4A}"/>
                </a:ext>
              </a:extLst>
            </p:cNvPr>
            <p:cNvSpPr txBox="1"/>
            <p:nvPr/>
          </p:nvSpPr>
          <p:spPr>
            <a:xfrm>
              <a:off x="10775167" y="3160336"/>
              <a:ext cx="830677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3.70%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BAC62E7-D69E-C106-3B90-9D70F74C7243}"/>
              </a:ext>
            </a:extLst>
          </p:cNvPr>
          <p:cNvGrpSpPr/>
          <p:nvPr/>
        </p:nvGrpSpPr>
        <p:grpSpPr>
          <a:xfrm>
            <a:off x="8850322" y="1554535"/>
            <a:ext cx="1560119" cy="1910115"/>
            <a:chOff x="8850322" y="1554535"/>
            <a:chExt cx="1560119" cy="1910115"/>
          </a:xfrm>
        </p:grpSpPr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9CCD2B22-9F6D-271C-987C-1FB854A65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8850322" y="1554535"/>
              <a:ext cx="1560119" cy="1560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10EE98-AD00-563D-F04A-91781EB56924}"/>
                </a:ext>
              </a:extLst>
            </p:cNvPr>
            <p:cNvSpPr txBox="1"/>
            <p:nvPr/>
          </p:nvSpPr>
          <p:spPr>
            <a:xfrm>
              <a:off x="9215046" y="3160336"/>
              <a:ext cx="830677" cy="30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000" b="1" dirty="0">
                  <a:solidFill>
                    <a:srgbClr val="0A5B0B"/>
                  </a:solidFill>
                </a:rPr>
                <a:t>3.96%</a:t>
              </a:r>
              <a:endParaRPr lang="en-US" sz="2000" b="1" dirty="0">
                <a:solidFill>
                  <a:srgbClr val="0A5B0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55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Stable Diffusion Results  </a:t>
            </a:r>
            <a:r>
              <a:rPr lang="en-US" sz="3200" dirty="0">
                <a:latin typeface="Helvetica Light" panose="020B0403020202020204" pitchFamily="34" charset="0"/>
              </a:rPr>
              <a:t>(Calibrated CLIP)</a:t>
            </a: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5BD4FBFC-75E4-9114-CA25-3AE1BF6BB371}"/>
              </a:ext>
            </a:extLst>
          </p:cNvPr>
          <p:cNvGrpSpPr/>
          <p:nvPr/>
        </p:nvGrpSpPr>
        <p:grpSpPr>
          <a:xfrm>
            <a:off x="49600" y="1285876"/>
            <a:ext cx="1530678" cy="4937836"/>
            <a:chOff x="49600" y="1285876"/>
            <a:chExt cx="1530678" cy="4937836"/>
          </a:xfrm>
        </p:grpSpPr>
        <p:pic>
          <p:nvPicPr>
            <p:cNvPr id="242" name="Picture 2">
              <a:extLst>
                <a:ext uri="{FF2B5EF4-FFF2-40B4-BE49-F238E27FC236}">
                  <a16:creationId xmlns:a16="http://schemas.microsoft.com/office/drawing/2014/main" id="{D2A89F75-96A2-A348-4C63-5D6974DFF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399" y="1285876"/>
              <a:ext cx="1199647" cy="1199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7DABDAA0-60E7-D874-F20D-290B261135A6}"/>
                </a:ext>
              </a:extLst>
            </p:cNvPr>
            <p:cNvSpPr txBox="1"/>
            <p:nvPr/>
          </p:nvSpPr>
          <p:spPr>
            <a:xfrm>
              <a:off x="88169" y="2494132"/>
              <a:ext cx="1492109" cy="2126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Generated</a:t>
              </a:r>
              <a:r>
                <a:rPr lang="zh-TW" altLang="en-US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Sample</a:t>
              </a:r>
              <a:endParaRPr lang="zh-TW" altLang="en-US" sz="16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0" name="Picture 2">
              <a:extLst>
                <a:ext uri="{FF2B5EF4-FFF2-40B4-BE49-F238E27FC236}">
                  <a16:creationId xmlns:a16="http://schemas.microsoft.com/office/drawing/2014/main" id="{4FE84A35-5948-7DBC-F4ED-680D3D2D60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399" y="3044333"/>
              <a:ext cx="1199647" cy="1199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F00E3AA7-A25D-FCFC-E1FD-50E5BC4F6863}"/>
                </a:ext>
              </a:extLst>
            </p:cNvPr>
            <p:cNvSpPr txBox="1"/>
            <p:nvPr/>
          </p:nvSpPr>
          <p:spPr>
            <a:xfrm>
              <a:off x="88169" y="4252589"/>
              <a:ext cx="1492109" cy="2126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Generated</a:t>
              </a:r>
              <a:r>
                <a:rPr lang="zh-TW" altLang="en-US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Sample</a:t>
              </a:r>
              <a:endParaRPr lang="zh-TW" altLang="en-US" sz="16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8" name="Picture 2">
              <a:extLst>
                <a:ext uri="{FF2B5EF4-FFF2-40B4-BE49-F238E27FC236}">
                  <a16:creationId xmlns:a16="http://schemas.microsoft.com/office/drawing/2014/main" id="{F2898DE6-10B5-C3E0-78F5-D477B57A4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5830" y="4802790"/>
              <a:ext cx="1199647" cy="1199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BFA8D0F3-96E6-1EF4-941A-258B9B841F89}"/>
                </a:ext>
              </a:extLst>
            </p:cNvPr>
            <p:cNvSpPr txBox="1"/>
            <p:nvPr/>
          </p:nvSpPr>
          <p:spPr>
            <a:xfrm>
              <a:off x="49600" y="6011046"/>
              <a:ext cx="1492109" cy="2126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Generated</a:t>
              </a:r>
              <a:r>
                <a:rPr lang="zh-TW" altLang="en-US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Sample</a:t>
              </a:r>
              <a:endParaRPr lang="zh-TW" altLang="en-US" sz="16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01F4CD6E-9C31-C778-4A12-17DDEEF50BE3}"/>
              </a:ext>
            </a:extLst>
          </p:cNvPr>
          <p:cNvCxnSpPr>
            <a:cxnSpLocks/>
          </p:cNvCxnSpPr>
          <p:nvPr/>
        </p:nvCxnSpPr>
        <p:spPr>
          <a:xfrm>
            <a:off x="1732383" y="1285876"/>
            <a:ext cx="0" cy="509516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E7AB183A-2802-01B4-505E-3919B623EFFE}"/>
              </a:ext>
            </a:extLst>
          </p:cNvPr>
          <p:cNvGrpSpPr/>
          <p:nvPr/>
        </p:nvGrpSpPr>
        <p:grpSpPr>
          <a:xfrm>
            <a:off x="2051835" y="1285876"/>
            <a:ext cx="10059650" cy="5095165"/>
            <a:chOff x="2051835" y="1285876"/>
            <a:chExt cx="10059650" cy="5095165"/>
          </a:xfrm>
        </p:grpSpPr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48E0CEEB-3944-431F-F0CB-49CB2C011E91}"/>
                </a:ext>
              </a:extLst>
            </p:cNvPr>
            <p:cNvSpPr txBox="1"/>
            <p:nvPr/>
          </p:nvSpPr>
          <p:spPr>
            <a:xfrm>
              <a:off x="2258886" y="2561207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1.452%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00D05905-314B-CF49-A556-CD1CB8F7C967}"/>
                </a:ext>
              </a:extLst>
            </p:cNvPr>
            <p:cNvSpPr txBox="1"/>
            <p:nvPr/>
          </p:nvSpPr>
          <p:spPr>
            <a:xfrm>
              <a:off x="3512023" y="2561207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1.200%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DA7B8660-5AE8-EBE3-6557-263620C402A8}"/>
                </a:ext>
              </a:extLst>
            </p:cNvPr>
            <p:cNvSpPr txBox="1"/>
            <p:nvPr/>
          </p:nvSpPr>
          <p:spPr>
            <a:xfrm>
              <a:off x="4782433" y="2561207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1.158%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8F7CE7E5-3C5F-BEAA-4C79-7489C7A697C0}"/>
                </a:ext>
              </a:extLst>
            </p:cNvPr>
            <p:cNvSpPr txBox="1"/>
            <p:nvPr/>
          </p:nvSpPr>
          <p:spPr>
            <a:xfrm>
              <a:off x="6035573" y="2561207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1.113%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2C01D5F4-97B2-8756-123D-E21EAF6ACEF1}"/>
                </a:ext>
              </a:extLst>
            </p:cNvPr>
            <p:cNvSpPr txBox="1"/>
            <p:nvPr/>
          </p:nvSpPr>
          <p:spPr>
            <a:xfrm>
              <a:off x="7288711" y="2561207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1.075%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17BE80F6-ABDA-8BED-0147-9E9A84E5C1F8}"/>
                </a:ext>
              </a:extLst>
            </p:cNvPr>
            <p:cNvSpPr txBox="1"/>
            <p:nvPr/>
          </p:nvSpPr>
          <p:spPr>
            <a:xfrm>
              <a:off x="8541849" y="2561207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1.011%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6D83457D-7DAF-8328-495B-BBD8F4481824}"/>
                </a:ext>
              </a:extLst>
            </p:cNvPr>
            <p:cNvSpPr txBox="1"/>
            <p:nvPr/>
          </p:nvSpPr>
          <p:spPr>
            <a:xfrm>
              <a:off x="9812259" y="2561207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0.898%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302D2009-88CE-683A-E527-2AA0BB6B08D8}"/>
                </a:ext>
              </a:extLst>
            </p:cNvPr>
            <p:cNvSpPr txBox="1"/>
            <p:nvPr/>
          </p:nvSpPr>
          <p:spPr>
            <a:xfrm>
              <a:off x="11065397" y="2561207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0.884%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632F65F2-B274-FC9B-83C3-38FF3B762F65}"/>
                </a:ext>
              </a:extLst>
            </p:cNvPr>
            <p:cNvSpPr txBox="1"/>
            <p:nvPr/>
          </p:nvSpPr>
          <p:spPr>
            <a:xfrm>
              <a:off x="2258885" y="4319664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0.554%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D2956B34-B10C-1AE1-BC51-367AFFF06EDC}"/>
                </a:ext>
              </a:extLst>
            </p:cNvPr>
            <p:cNvSpPr txBox="1"/>
            <p:nvPr/>
          </p:nvSpPr>
          <p:spPr>
            <a:xfrm>
              <a:off x="3512023" y="4319664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0.498%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BF07DAA8-4727-5ED6-B360-4BB1EB18CF86}"/>
                </a:ext>
              </a:extLst>
            </p:cNvPr>
            <p:cNvSpPr txBox="1"/>
            <p:nvPr/>
          </p:nvSpPr>
          <p:spPr>
            <a:xfrm>
              <a:off x="4782433" y="4319664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0.474%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867400E9-CC90-695D-4CB8-A51D68B4CFAF}"/>
                </a:ext>
              </a:extLst>
            </p:cNvPr>
            <p:cNvSpPr txBox="1"/>
            <p:nvPr/>
          </p:nvSpPr>
          <p:spPr>
            <a:xfrm>
              <a:off x="6035572" y="4319664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0.454%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DA218217-0FD4-C957-ABE4-4EB60888E9B6}"/>
                </a:ext>
              </a:extLst>
            </p:cNvPr>
            <p:cNvSpPr txBox="1"/>
            <p:nvPr/>
          </p:nvSpPr>
          <p:spPr>
            <a:xfrm>
              <a:off x="7288711" y="4319664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0.445%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6FFB81D6-53FE-BFCB-24A7-B37DAB50F551}"/>
                </a:ext>
              </a:extLst>
            </p:cNvPr>
            <p:cNvSpPr txBox="1"/>
            <p:nvPr/>
          </p:nvSpPr>
          <p:spPr>
            <a:xfrm>
              <a:off x="8541849" y="4319664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0.434%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0609E197-DECA-7C4E-1FB5-DBCE3335E7F7}"/>
                </a:ext>
              </a:extLst>
            </p:cNvPr>
            <p:cNvSpPr txBox="1"/>
            <p:nvPr/>
          </p:nvSpPr>
          <p:spPr>
            <a:xfrm>
              <a:off x="9812259" y="4319664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0.414%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83515CDB-F98C-A2CC-586F-468315638E20}"/>
                </a:ext>
              </a:extLst>
            </p:cNvPr>
            <p:cNvSpPr txBox="1"/>
            <p:nvPr/>
          </p:nvSpPr>
          <p:spPr>
            <a:xfrm>
              <a:off x="11065398" y="4319664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0.412%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1140ED9-359A-E955-A37E-712F7C0030DE}"/>
                </a:ext>
              </a:extLst>
            </p:cNvPr>
            <p:cNvSpPr txBox="1"/>
            <p:nvPr/>
          </p:nvSpPr>
          <p:spPr>
            <a:xfrm>
              <a:off x="2258885" y="6078121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0.355%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B6DAF242-4BFB-2D3F-82FF-38CBF2E5173B}"/>
                </a:ext>
              </a:extLst>
            </p:cNvPr>
            <p:cNvSpPr txBox="1"/>
            <p:nvPr/>
          </p:nvSpPr>
          <p:spPr>
            <a:xfrm>
              <a:off x="3512023" y="6078121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0.260%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0DE865D0-8A2F-1557-7E49-5131740F64F6}"/>
                </a:ext>
              </a:extLst>
            </p:cNvPr>
            <p:cNvSpPr txBox="1"/>
            <p:nvPr/>
          </p:nvSpPr>
          <p:spPr>
            <a:xfrm>
              <a:off x="4782433" y="6078121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0.252%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A8E9E852-F6CA-0677-DE05-4391FE82058A}"/>
                </a:ext>
              </a:extLst>
            </p:cNvPr>
            <p:cNvSpPr txBox="1"/>
            <p:nvPr/>
          </p:nvSpPr>
          <p:spPr>
            <a:xfrm>
              <a:off x="6035573" y="6078121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0.243%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9BF8761A-0AD2-43F0-0C0B-1EA14E4B25BC}"/>
                </a:ext>
              </a:extLst>
            </p:cNvPr>
            <p:cNvSpPr txBox="1"/>
            <p:nvPr/>
          </p:nvSpPr>
          <p:spPr>
            <a:xfrm>
              <a:off x="7288711" y="6078121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0.240%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E611F60C-85E5-2C21-3463-3EB87F3A25E4}"/>
                </a:ext>
              </a:extLst>
            </p:cNvPr>
            <p:cNvSpPr txBox="1"/>
            <p:nvPr/>
          </p:nvSpPr>
          <p:spPr>
            <a:xfrm>
              <a:off x="8541850" y="6078121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0.240%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CBFD82DD-3445-3B72-4184-152FE65F15CB}"/>
                </a:ext>
              </a:extLst>
            </p:cNvPr>
            <p:cNvSpPr txBox="1"/>
            <p:nvPr/>
          </p:nvSpPr>
          <p:spPr>
            <a:xfrm>
              <a:off x="9812260" y="6078121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0.235%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072BD0D7-B4F8-9A02-CDA2-C052A984774E}"/>
                </a:ext>
              </a:extLst>
            </p:cNvPr>
            <p:cNvSpPr txBox="1"/>
            <p:nvPr/>
          </p:nvSpPr>
          <p:spPr>
            <a:xfrm>
              <a:off x="11065397" y="6078121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0.234%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pic>
          <p:nvPicPr>
            <p:cNvPr id="44" name="Picture 8">
              <a:extLst>
                <a:ext uri="{FF2B5EF4-FFF2-40B4-BE49-F238E27FC236}">
                  <a16:creationId xmlns:a16="http://schemas.microsoft.com/office/drawing/2014/main" id="{D9120BF8-640A-9B2D-B7CC-6A2D95A6E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04973" y="1285876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>
              <a:extLst>
                <a:ext uri="{FF2B5EF4-FFF2-40B4-BE49-F238E27FC236}">
                  <a16:creationId xmlns:a16="http://schemas.microsoft.com/office/drawing/2014/main" id="{FEDD3CFF-F18F-8926-337B-2BAA1F4E1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5383" y="1285876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>
              <a:extLst>
                <a:ext uri="{FF2B5EF4-FFF2-40B4-BE49-F238E27FC236}">
                  <a16:creationId xmlns:a16="http://schemas.microsoft.com/office/drawing/2014/main" id="{91CC225B-0D47-D06B-F66E-F87A86898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28521" y="1285876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FF765382-6FE5-A754-3120-61DAAFD3A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81660" y="1285876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>
              <a:extLst>
                <a:ext uri="{FF2B5EF4-FFF2-40B4-BE49-F238E27FC236}">
                  <a16:creationId xmlns:a16="http://schemas.microsoft.com/office/drawing/2014/main" id="{625B7FBC-EE2E-8CDC-B8C1-F29A5CB92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4798" y="1285876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>
              <a:extLst>
                <a:ext uri="{FF2B5EF4-FFF2-40B4-BE49-F238E27FC236}">
                  <a16:creationId xmlns:a16="http://schemas.microsoft.com/office/drawing/2014/main" id="{570D3090-0492-9107-26E8-CEFCC5D27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05208" y="1285876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2">
              <a:extLst>
                <a:ext uri="{FF2B5EF4-FFF2-40B4-BE49-F238E27FC236}">
                  <a16:creationId xmlns:a16="http://schemas.microsoft.com/office/drawing/2014/main" id="{1EB64F0D-B81C-4584-6EF5-E9AE2CB16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58347" y="1285876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94DEFEAC-8231-6848-3D12-3BB9B34C7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1835" y="1285876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8">
              <a:extLst>
                <a:ext uri="{FF2B5EF4-FFF2-40B4-BE49-F238E27FC236}">
                  <a16:creationId xmlns:a16="http://schemas.microsoft.com/office/drawing/2014/main" id="{636D398A-34FF-B4FA-E94D-142A98BE2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04973" y="3044333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0">
              <a:extLst>
                <a:ext uri="{FF2B5EF4-FFF2-40B4-BE49-F238E27FC236}">
                  <a16:creationId xmlns:a16="http://schemas.microsoft.com/office/drawing/2014/main" id="{B17DAA59-E263-02D9-5254-4ED7413AC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5383" y="3044333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2">
              <a:extLst>
                <a:ext uri="{FF2B5EF4-FFF2-40B4-BE49-F238E27FC236}">
                  <a16:creationId xmlns:a16="http://schemas.microsoft.com/office/drawing/2014/main" id="{EAD2028D-D1C4-71B3-8BD6-6D6269A7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28521" y="3044333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00B78137-25DA-09B9-C792-3F16512DE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81660" y="3044333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8">
              <a:extLst>
                <a:ext uri="{FF2B5EF4-FFF2-40B4-BE49-F238E27FC236}">
                  <a16:creationId xmlns:a16="http://schemas.microsoft.com/office/drawing/2014/main" id="{BFB916DE-E35A-3D5A-EDCE-CDF525BAE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4798" y="3044333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0">
              <a:extLst>
                <a:ext uri="{FF2B5EF4-FFF2-40B4-BE49-F238E27FC236}">
                  <a16:creationId xmlns:a16="http://schemas.microsoft.com/office/drawing/2014/main" id="{A0D0AB4A-CC1B-8414-DB5B-1170B6790F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05208" y="3044333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2">
              <a:extLst>
                <a:ext uri="{FF2B5EF4-FFF2-40B4-BE49-F238E27FC236}">
                  <a16:creationId xmlns:a16="http://schemas.microsoft.com/office/drawing/2014/main" id="{B0859871-69DE-758F-D9F9-BD462C908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58347" y="3044333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>
              <a:extLst>
                <a:ext uri="{FF2B5EF4-FFF2-40B4-BE49-F238E27FC236}">
                  <a16:creationId xmlns:a16="http://schemas.microsoft.com/office/drawing/2014/main" id="{3D0A7F16-3864-2CC3-D037-C2585A033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1835" y="3044333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8">
              <a:extLst>
                <a:ext uri="{FF2B5EF4-FFF2-40B4-BE49-F238E27FC236}">
                  <a16:creationId xmlns:a16="http://schemas.microsoft.com/office/drawing/2014/main" id="{D04CD633-6AC9-B10A-3230-1569B349D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04973" y="4802790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0">
              <a:extLst>
                <a:ext uri="{FF2B5EF4-FFF2-40B4-BE49-F238E27FC236}">
                  <a16:creationId xmlns:a16="http://schemas.microsoft.com/office/drawing/2014/main" id="{51ED135D-F336-98DD-070F-AA82A3ED5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5383" y="4802790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2">
              <a:extLst>
                <a:ext uri="{FF2B5EF4-FFF2-40B4-BE49-F238E27FC236}">
                  <a16:creationId xmlns:a16="http://schemas.microsoft.com/office/drawing/2014/main" id="{200A9F28-A554-8F4A-131C-B05E4F72D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28521" y="4802790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">
              <a:extLst>
                <a:ext uri="{FF2B5EF4-FFF2-40B4-BE49-F238E27FC236}">
                  <a16:creationId xmlns:a16="http://schemas.microsoft.com/office/drawing/2014/main" id="{D9886408-70DE-BFC6-462E-4FA8DE841D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81660" y="4802790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8">
              <a:extLst>
                <a:ext uri="{FF2B5EF4-FFF2-40B4-BE49-F238E27FC236}">
                  <a16:creationId xmlns:a16="http://schemas.microsoft.com/office/drawing/2014/main" id="{D6116633-06AE-C50D-20CD-AC7EF9DE72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4798" y="4802790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0">
              <a:extLst>
                <a:ext uri="{FF2B5EF4-FFF2-40B4-BE49-F238E27FC236}">
                  <a16:creationId xmlns:a16="http://schemas.microsoft.com/office/drawing/2014/main" id="{A3FBE894-6AEF-6E74-539A-8FCAAA9C7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05208" y="4802790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2">
              <a:extLst>
                <a:ext uri="{FF2B5EF4-FFF2-40B4-BE49-F238E27FC236}">
                  <a16:creationId xmlns:a16="http://schemas.microsoft.com/office/drawing/2014/main" id="{3AD54631-A93F-8BF1-6123-7E10B52F3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58347" y="4802790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48A86A56-1CCD-A31B-11C0-DD81B016A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1835" y="4802790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70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Stable Diffusion Results  </a:t>
            </a:r>
            <a:r>
              <a:rPr lang="en-US" sz="3200" dirty="0">
                <a:latin typeface="Helvetica Light" panose="020B0403020202020204" pitchFamily="34" charset="0"/>
              </a:rPr>
              <a:t>(Calibrated CLIP)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01F4CD6E-9C31-C778-4A12-17DDEEF50BE3}"/>
              </a:ext>
            </a:extLst>
          </p:cNvPr>
          <p:cNvCxnSpPr>
            <a:cxnSpLocks/>
          </p:cNvCxnSpPr>
          <p:nvPr/>
        </p:nvCxnSpPr>
        <p:spPr>
          <a:xfrm>
            <a:off x="1732383" y="1285876"/>
            <a:ext cx="0" cy="509516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A8F24D88-0043-FEAB-44C1-983CF4B1941A}"/>
              </a:ext>
            </a:extLst>
          </p:cNvPr>
          <p:cNvGrpSpPr/>
          <p:nvPr/>
        </p:nvGrpSpPr>
        <p:grpSpPr>
          <a:xfrm>
            <a:off x="49481" y="1285876"/>
            <a:ext cx="1530678" cy="4937836"/>
            <a:chOff x="49481" y="6561247"/>
            <a:chExt cx="1530678" cy="4937836"/>
          </a:xfrm>
        </p:grpSpPr>
        <p:pic>
          <p:nvPicPr>
            <p:cNvPr id="199" name="Picture 2">
              <a:extLst>
                <a:ext uri="{FF2B5EF4-FFF2-40B4-BE49-F238E27FC236}">
                  <a16:creationId xmlns:a16="http://schemas.microsoft.com/office/drawing/2014/main" id="{B931396B-50D5-3C74-6EE3-E5D8C6A1C2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80" y="6561247"/>
              <a:ext cx="1199647" cy="1199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3F4F2685-780A-6431-6389-EFF1682D5E26}"/>
                </a:ext>
              </a:extLst>
            </p:cNvPr>
            <p:cNvSpPr txBox="1"/>
            <p:nvPr/>
          </p:nvSpPr>
          <p:spPr>
            <a:xfrm>
              <a:off x="88050" y="7769503"/>
              <a:ext cx="1492109" cy="2126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Generated</a:t>
              </a:r>
              <a:r>
                <a:rPr lang="zh-TW" altLang="en-US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Sample</a:t>
              </a:r>
              <a:endParaRPr lang="zh-TW" altLang="en-US" sz="16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7" name="Picture 2">
              <a:extLst>
                <a:ext uri="{FF2B5EF4-FFF2-40B4-BE49-F238E27FC236}">
                  <a16:creationId xmlns:a16="http://schemas.microsoft.com/office/drawing/2014/main" id="{149A3E6E-91D0-E700-809A-A7AA2BF2E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80" y="8319704"/>
              <a:ext cx="1199647" cy="1199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E3FBC65-25C7-D025-7227-54FB7CB3968B}"/>
                </a:ext>
              </a:extLst>
            </p:cNvPr>
            <p:cNvSpPr txBox="1"/>
            <p:nvPr/>
          </p:nvSpPr>
          <p:spPr>
            <a:xfrm>
              <a:off x="88050" y="9527960"/>
              <a:ext cx="1492109" cy="2126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Generated</a:t>
              </a:r>
              <a:r>
                <a:rPr lang="zh-TW" altLang="en-US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Sample</a:t>
              </a:r>
              <a:endParaRPr lang="zh-TW" altLang="en-US" sz="16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64" name="Picture 2">
              <a:extLst>
                <a:ext uri="{FF2B5EF4-FFF2-40B4-BE49-F238E27FC236}">
                  <a16:creationId xmlns:a16="http://schemas.microsoft.com/office/drawing/2014/main" id="{C30F2C36-E62B-BC90-A795-FB1DB71D4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5711" y="10078161"/>
              <a:ext cx="1199647" cy="1199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63476A4F-F337-AAF4-5CAB-4EC9D289F23D}"/>
                </a:ext>
              </a:extLst>
            </p:cNvPr>
            <p:cNvSpPr txBox="1"/>
            <p:nvPr/>
          </p:nvSpPr>
          <p:spPr>
            <a:xfrm>
              <a:off x="49481" y="11286417"/>
              <a:ext cx="1492109" cy="2126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Generated</a:t>
              </a:r>
              <a:r>
                <a:rPr lang="zh-TW" altLang="en-US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Sample</a:t>
              </a:r>
              <a:endParaRPr lang="zh-TW" altLang="en-US" sz="16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9F510F2F-A5A4-2EA3-62D1-DED702BF2136}"/>
              </a:ext>
            </a:extLst>
          </p:cNvPr>
          <p:cNvGrpSpPr/>
          <p:nvPr/>
        </p:nvGrpSpPr>
        <p:grpSpPr>
          <a:xfrm>
            <a:off x="2051716" y="1285876"/>
            <a:ext cx="10059650" cy="5095165"/>
            <a:chOff x="2051716" y="6561247"/>
            <a:chExt cx="10059650" cy="5095165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2627CEFB-71BD-ADAF-FF9F-FEC5CABF7D85}"/>
                </a:ext>
              </a:extLst>
            </p:cNvPr>
            <p:cNvSpPr txBox="1"/>
            <p:nvPr/>
          </p:nvSpPr>
          <p:spPr>
            <a:xfrm>
              <a:off x="2258766" y="7836578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0.623%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CC7FA73F-6133-CDA4-E0F4-5F4F18FF6F2F}"/>
                </a:ext>
              </a:extLst>
            </p:cNvPr>
            <p:cNvSpPr txBox="1"/>
            <p:nvPr/>
          </p:nvSpPr>
          <p:spPr>
            <a:xfrm>
              <a:off x="3511904" y="7836578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0.450%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57B5847E-57B2-411D-09BA-26D7C0DFC0A5}"/>
                </a:ext>
              </a:extLst>
            </p:cNvPr>
            <p:cNvSpPr txBox="1"/>
            <p:nvPr/>
          </p:nvSpPr>
          <p:spPr>
            <a:xfrm>
              <a:off x="4782313" y="783657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0.437%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5C74A684-0AE7-B2C9-2F59-20BD4BADED58}"/>
                </a:ext>
              </a:extLst>
            </p:cNvPr>
            <p:cNvSpPr txBox="1"/>
            <p:nvPr/>
          </p:nvSpPr>
          <p:spPr>
            <a:xfrm>
              <a:off x="6035454" y="783657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0.407%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16E1A830-399A-7227-4A04-E043244B2BEA}"/>
                </a:ext>
              </a:extLst>
            </p:cNvPr>
            <p:cNvSpPr txBox="1"/>
            <p:nvPr/>
          </p:nvSpPr>
          <p:spPr>
            <a:xfrm>
              <a:off x="7288592" y="7836578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0.385%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21A98ADE-3CF1-571D-DBB7-7C0BDD56608D}"/>
                </a:ext>
              </a:extLst>
            </p:cNvPr>
            <p:cNvSpPr txBox="1"/>
            <p:nvPr/>
          </p:nvSpPr>
          <p:spPr>
            <a:xfrm>
              <a:off x="8541730" y="783657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0.383%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B726EFE1-425E-9CCF-6850-3EDB0604CCB7}"/>
                </a:ext>
              </a:extLst>
            </p:cNvPr>
            <p:cNvSpPr txBox="1"/>
            <p:nvPr/>
          </p:nvSpPr>
          <p:spPr>
            <a:xfrm>
              <a:off x="9812141" y="783657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0.365%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13B34D0-39C1-91F1-5C74-C02C95EFFF36}"/>
                </a:ext>
              </a:extLst>
            </p:cNvPr>
            <p:cNvSpPr txBox="1"/>
            <p:nvPr/>
          </p:nvSpPr>
          <p:spPr>
            <a:xfrm>
              <a:off x="11065279" y="783657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0.317%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pic>
          <p:nvPicPr>
            <p:cNvPr id="177" name="Picture 8">
              <a:extLst>
                <a:ext uri="{FF2B5EF4-FFF2-40B4-BE49-F238E27FC236}">
                  <a16:creationId xmlns:a16="http://schemas.microsoft.com/office/drawing/2014/main" id="{970510AD-28A8-CE9B-73D0-0110C0DC3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04854" y="831970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10">
              <a:extLst>
                <a:ext uri="{FF2B5EF4-FFF2-40B4-BE49-F238E27FC236}">
                  <a16:creationId xmlns:a16="http://schemas.microsoft.com/office/drawing/2014/main" id="{403D7862-8ED2-3F79-F1AB-2F08464A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5264" y="831970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12">
              <a:extLst>
                <a:ext uri="{FF2B5EF4-FFF2-40B4-BE49-F238E27FC236}">
                  <a16:creationId xmlns:a16="http://schemas.microsoft.com/office/drawing/2014/main" id="{9DA4A808-708B-ECFF-5D8F-8BCAF8890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28403" y="831970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4">
              <a:extLst>
                <a:ext uri="{FF2B5EF4-FFF2-40B4-BE49-F238E27FC236}">
                  <a16:creationId xmlns:a16="http://schemas.microsoft.com/office/drawing/2014/main" id="{FECB7CC9-1505-8527-BF95-3682A9B4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81541" y="831970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8">
              <a:extLst>
                <a:ext uri="{FF2B5EF4-FFF2-40B4-BE49-F238E27FC236}">
                  <a16:creationId xmlns:a16="http://schemas.microsoft.com/office/drawing/2014/main" id="{BE87663B-9999-3033-878B-DE2E2435A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4680" y="831970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0">
              <a:extLst>
                <a:ext uri="{FF2B5EF4-FFF2-40B4-BE49-F238E27FC236}">
                  <a16:creationId xmlns:a16="http://schemas.microsoft.com/office/drawing/2014/main" id="{B2853F36-E249-5795-4ED6-95B937C3C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05089" y="831970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12">
              <a:extLst>
                <a:ext uri="{FF2B5EF4-FFF2-40B4-BE49-F238E27FC236}">
                  <a16:creationId xmlns:a16="http://schemas.microsoft.com/office/drawing/2014/main" id="{7625C7EE-E158-FE38-CCEF-8BB258D6B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58228" y="831970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4">
              <a:extLst>
                <a:ext uri="{FF2B5EF4-FFF2-40B4-BE49-F238E27FC236}">
                  <a16:creationId xmlns:a16="http://schemas.microsoft.com/office/drawing/2014/main" id="{8A73D39E-8998-2454-5232-365296FB3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1716" y="831970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AC9BF01A-427A-7785-E011-6219039188EB}"/>
                </a:ext>
              </a:extLst>
            </p:cNvPr>
            <p:cNvSpPr txBox="1"/>
            <p:nvPr/>
          </p:nvSpPr>
          <p:spPr>
            <a:xfrm>
              <a:off x="2258766" y="9595035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2.158%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3BA6238C-3C90-26CD-FB32-8F0450908438}"/>
                </a:ext>
              </a:extLst>
            </p:cNvPr>
            <p:cNvSpPr txBox="1"/>
            <p:nvPr/>
          </p:nvSpPr>
          <p:spPr>
            <a:xfrm>
              <a:off x="3511904" y="9595035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1.903%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E228729-06EC-A386-C2AD-83B9966665CB}"/>
                </a:ext>
              </a:extLst>
            </p:cNvPr>
            <p:cNvSpPr txBox="1"/>
            <p:nvPr/>
          </p:nvSpPr>
          <p:spPr>
            <a:xfrm>
              <a:off x="4782314" y="9595035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1.837%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1000BE63-B0E6-F360-B1E1-52EEE19AD613}"/>
                </a:ext>
              </a:extLst>
            </p:cNvPr>
            <p:cNvSpPr txBox="1"/>
            <p:nvPr/>
          </p:nvSpPr>
          <p:spPr>
            <a:xfrm>
              <a:off x="6035454" y="9595035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1.153%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7B816529-99DB-AAB1-9DC8-38DA3D3DC4F2}"/>
                </a:ext>
              </a:extLst>
            </p:cNvPr>
            <p:cNvSpPr txBox="1"/>
            <p:nvPr/>
          </p:nvSpPr>
          <p:spPr>
            <a:xfrm>
              <a:off x="7288592" y="9595035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1.096%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7DF3A84A-40FA-F7FF-41DC-366F62064389}"/>
                </a:ext>
              </a:extLst>
            </p:cNvPr>
            <p:cNvSpPr txBox="1"/>
            <p:nvPr/>
          </p:nvSpPr>
          <p:spPr>
            <a:xfrm>
              <a:off x="8541729" y="9595035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1.089%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62F0E141-F9AF-64EF-1755-DF7DD8960970}"/>
                </a:ext>
              </a:extLst>
            </p:cNvPr>
            <p:cNvSpPr txBox="1"/>
            <p:nvPr/>
          </p:nvSpPr>
          <p:spPr>
            <a:xfrm>
              <a:off x="9812140" y="9595035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1.061%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C2525DC-A102-B794-A422-4B9F8D68B0C1}"/>
                </a:ext>
              </a:extLst>
            </p:cNvPr>
            <p:cNvSpPr txBox="1"/>
            <p:nvPr/>
          </p:nvSpPr>
          <p:spPr>
            <a:xfrm>
              <a:off x="11065278" y="9595035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1.005%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pic>
          <p:nvPicPr>
            <p:cNvPr id="154" name="Picture 8">
              <a:extLst>
                <a:ext uri="{FF2B5EF4-FFF2-40B4-BE49-F238E27FC236}">
                  <a16:creationId xmlns:a16="http://schemas.microsoft.com/office/drawing/2014/main" id="{EED1F937-5535-9EE0-073C-EA357F485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04854" y="10078161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10">
              <a:extLst>
                <a:ext uri="{FF2B5EF4-FFF2-40B4-BE49-F238E27FC236}">
                  <a16:creationId xmlns:a16="http://schemas.microsoft.com/office/drawing/2014/main" id="{EC073393-CA4F-EF9E-F04D-8582BF3D9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5264" y="10078161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12">
              <a:extLst>
                <a:ext uri="{FF2B5EF4-FFF2-40B4-BE49-F238E27FC236}">
                  <a16:creationId xmlns:a16="http://schemas.microsoft.com/office/drawing/2014/main" id="{9F8E2A52-D629-73F5-920E-B6E448283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28403" y="10078161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4">
              <a:extLst>
                <a:ext uri="{FF2B5EF4-FFF2-40B4-BE49-F238E27FC236}">
                  <a16:creationId xmlns:a16="http://schemas.microsoft.com/office/drawing/2014/main" id="{ABBFEB9C-8F0C-CCAB-0F24-A1F4763FA1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81541" y="10078161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8">
              <a:extLst>
                <a:ext uri="{FF2B5EF4-FFF2-40B4-BE49-F238E27FC236}">
                  <a16:creationId xmlns:a16="http://schemas.microsoft.com/office/drawing/2014/main" id="{6FC56334-A82E-B29A-9AC5-2472F8992F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4680" y="10078161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0">
              <a:extLst>
                <a:ext uri="{FF2B5EF4-FFF2-40B4-BE49-F238E27FC236}">
                  <a16:creationId xmlns:a16="http://schemas.microsoft.com/office/drawing/2014/main" id="{5D91266B-A6BC-9C5A-DE5C-47E8D4814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05089" y="10078161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12">
              <a:extLst>
                <a:ext uri="{FF2B5EF4-FFF2-40B4-BE49-F238E27FC236}">
                  <a16:creationId xmlns:a16="http://schemas.microsoft.com/office/drawing/2014/main" id="{E8DA53AF-C2DF-1CD4-610B-53B22EC63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58228" y="10078161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4">
              <a:extLst>
                <a:ext uri="{FF2B5EF4-FFF2-40B4-BE49-F238E27FC236}">
                  <a16:creationId xmlns:a16="http://schemas.microsoft.com/office/drawing/2014/main" id="{92C4C9E1-7701-190C-7BD3-B862E0C77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1716" y="10078161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E927669D-32C3-2998-502B-C5236CBCB47F}"/>
                </a:ext>
              </a:extLst>
            </p:cNvPr>
            <p:cNvSpPr txBox="1"/>
            <p:nvPr/>
          </p:nvSpPr>
          <p:spPr>
            <a:xfrm>
              <a:off x="2258766" y="11353492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0.187%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0D556A5-7335-0833-E492-AA1329D0D8B3}"/>
                </a:ext>
              </a:extLst>
            </p:cNvPr>
            <p:cNvSpPr txBox="1"/>
            <p:nvPr/>
          </p:nvSpPr>
          <p:spPr>
            <a:xfrm>
              <a:off x="3511904" y="11353492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0.168%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73CCB49-93A4-BE7A-A132-B661BB7D7F1B}"/>
                </a:ext>
              </a:extLst>
            </p:cNvPr>
            <p:cNvSpPr txBox="1"/>
            <p:nvPr/>
          </p:nvSpPr>
          <p:spPr>
            <a:xfrm>
              <a:off x="4782314" y="11353492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0.162%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6948130-1A9F-369A-859C-FB4E85CEC647}"/>
                </a:ext>
              </a:extLst>
            </p:cNvPr>
            <p:cNvSpPr txBox="1"/>
            <p:nvPr/>
          </p:nvSpPr>
          <p:spPr>
            <a:xfrm>
              <a:off x="6035454" y="11353492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0.161%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1A278A59-2BE6-48BD-8344-056E221CD086}"/>
                </a:ext>
              </a:extLst>
            </p:cNvPr>
            <p:cNvSpPr txBox="1"/>
            <p:nvPr/>
          </p:nvSpPr>
          <p:spPr>
            <a:xfrm>
              <a:off x="7288592" y="11353492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0.159%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E010D03A-49D3-4456-8EC9-365DA1D58AD0}"/>
                </a:ext>
              </a:extLst>
            </p:cNvPr>
            <p:cNvSpPr txBox="1"/>
            <p:nvPr/>
          </p:nvSpPr>
          <p:spPr>
            <a:xfrm>
              <a:off x="8541731" y="11353492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0.147%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2FCD32C-073F-117E-6036-9D20365A79D6}"/>
                </a:ext>
              </a:extLst>
            </p:cNvPr>
            <p:cNvSpPr txBox="1"/>
            <p:nvPr/>
          </p:nvSpPr>
          <p:spPr>
            <a:xfrm>
              <a:off x="9812139" y="11353492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0.143%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E50419A-FF96-E7A2-C0AE-FAA654F1413F}"/>
                </a:ext>
              </a:extLst>
            </p:cNvPr>
            <p:cNvSpPr txBox="1"/>
            <p:nvPr/>
          </p:nvSpPr>
          <p:spPr>
            <a:xfrm>
              <a:off x="11065279" y="11353492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0.142%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pic>
          <p:nvPicPr>
            <p:cNvPr id="74" name="Picture 8">
              <a:extLst>
                <a:ext uri="{FF2B5EF4-FFF2-40B4-BE49-F238E27FC236}">
                  <a16:creationId xmlns:a16="http://schemas.microsoft.com/office/drawing/2014/main" id="{FAEBBA7F-EB9B-6C90-0EF8-6C3B6C191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04854" y="6561247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0">
              <a:extLst>
                <a:ext uri="{FF2B5EF4-FFF2-40B4-BE49-F238E27FC236}">
                  <a16:creationId xmlns:a16="http://schemas.microsoft.com/office/drawing/2014/main" id="{DEC8D6FC-E595-D510-986F-61C9921A7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5264" y="6561247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2">
              <a:extLst>
                <a:ext uri="{FF2B5EF4-FFF2-40B4-BE49-F238E27FC236}">
                  <a16:creationId xmlns:a16="http://schemas.microsoft.com/office/drawing/2014/main" id="{8D1FF036-96C6-F0DE-D6F5-F4D979A69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28403" y="6561247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572A9B71-AFB0-FDC7-AA3C-A05F08B98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81541" y="6561247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>
              <a:extLst>
                <a:ext uri="{FF2B5EF4-FFF2-40B4-BE49-F238E27FC236}">
                  <a16:creationId xmlns:a16="http://schemas.microsoft.com/office/drawing/2014/main" id="{F66D7CE2-2740-71A8-43C7-D046C017B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4680" y="6561247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0">
              <a:extLst>
                <a:ext uri="{FF2B5EF4-FFF2-40B4-BE49-F238E27FC236}">
                  <a16:creationId xmlns:a16="http://schemas.microsoft.com/office/drawing/2014/main" id="{BC4AB188-9593-682E-AE99-C5C7327838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05090" y="6561247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2">
              <a:extLst>
                <a:ext uri="{FF2B5EF4-FFF2-40B4-BE49-F238E27FC236}">
                  <a16:creationId xmlns:a16="http://schemas.microsoft.com/office/drawing/2014/main" id="{ACDD4066-E4DC-523F-69DD-6DC28FC55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58228" y="6561247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>
              <a:extLst>
                <a:ext uri="{FF2B5EF4-FFF2-40B4-BE49-F238E27FC236}">
                  <a16:creationId xmlns:a16="http://schemas.microsoft.com/office/drawing/2014/main" id="{F57E3626-D6A0-7797-C26B-FFC43AB92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1716" y="6561247"/>
              <a:ext cx="1253138" cy="1253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2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Stable Diffusion Results  </a:t>
            </a:r>
            <a:r>
              <a:rPr lang="en-US" sz="3200" dirty="0">
                <a:latin typeface="Helvetica Light" panose="020B0403020202020204" pitchFamily="34" charset="0"/>
              </a:rPr>
              <a:t>(Calibrated CLIP)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01F4CD6E-9C31-C778-4A12-17DDEEF50BE3}"/>
              </a:ext>
            </a:extLst>
          </p:cNvPr>
          <p:cNvCxnSpPr>
            <a:cxnSpLocks/>
          </p:cNvCxnSpPr>
          <p:nvPr/>
        </p:nvCxnSpPr>
        <p:spPr>
          <a:xfrm>
            <a:off x="1732383" y="2165104"/>
            <a:ext cx="0" cy="3336708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59E21BB-576E-AAC8-8A7D-75D2670A41D4}"/>
              </a:ext>
            </a:extLst>
          </p:cNvPr>
          <p:cNvGrpSpPr/>
          <p:nvPr/>
        </p:nvGrpSpPr>
        <p:grpSpPr>
          <a:xfrm>
            <a:off x="88169" y="2165105"/>
            <a:ext cx="1492109" cy="3179379"/>
            <a:chOff x="88050" y="11836617"/>
            <a:chExt cx="1492109" cy="3179379"/>
          </a:xfrm>
        </p:grpSpPr>
        <p:pic>
          <p:nvPicPr>
            <p:cNvPr id="135" name="Picture 2">
              <a:extLst>
                <a:ext uri="{FF2B5EF4-FFF2-40B4-BE49-F238E27FC236}">
                  <a16:creationId xmlns:a16="http://schemas.microsoft.com/office/drawing/2014/main" id="{C02B239F-5368-A767-1762-B9F9482FD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80" y="11836617"/>
              <a:ext cx="1199647" cy="1199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87EBD9DC-6B6F-0ACB-84D3-53B8444F7697}"/>
                </a:ext>
              </a:extLst>
            </p:cNvPr>
            <p:cNvSpPr txBox="1"/>
            <p:nvPr/>
          </p:nvSpPr>
          <p:spPr>
            <a:xfrm>
              <a:off x="88050" y="13044873"/>
              <a:ext cx="1492109" cy="2126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Generated</a:t>
              </a:r>
              <a:r>
                <a:rPr lang="zh-TW" altLang="en-US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Sample</a:t>
              </a:r>
              <a:endParaRPr lang="zh-TW" altLang="en-US" sz="16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2" name="Picture 2">
              <a:extLst>
                <a:ext uri="{FF2B5EF4-FFF2-40B4-BE49-F238E27FC236}">
                  <a16:creationId xmlns:a16="http://schemas.microsoft.com/office/drawing/2014/main" id="{768F5610-A01D-9D61-50C0-0E229BF5A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80" y="13595074"/>
              <a:ext cx="1199647" cy="1199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A4A912C-D190-F731-768F-D7A51D607C7E}"/>
                </a:ext>
              </a:extLst>
            </p:cNvPr>
            <p:cNvSpPr txBox="1"/>
            <p:nvPr/>
          </p:nvSpPr>
          <p:spPr>
            <a:xfrm>
              <a:off x="88050" y="14803330"/>
              <a:ext cx="1492109" cy="2126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Generated</a:t>
              </a:r>
              <a:r>
                <a:rPr lang="zh-TW" altLang="en-US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Sample</a:t>
              </a:r>
              <a:endParaRPr lang="zh-TW" altLang="en-US" sz="16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8FA77332-907F-33F7-1625-0D4E48C1AFA9}"/>
              </a:ext>
            </a:extLst>
          </p:cNvPr>
          <p:cNvGrpSpPr/>
          <p:nvPr/>
        </p:nvGrpSpPr>
        <p:grpSpPr>
          <a:xfrm>
            <a:off x="2051716" y="2165104"/>
            <a:ext cx="10059650" cy="3336708"/>
            <a:chOff x="2051716" y="11836617"/>
            <a:chExt cx="10059650" cy="3336708"/>
          </a:xfrm>
        </p:grpSpPr>
        <p:pic>
          <p:nvPicPr>
            <p:cNvPr id="125" name="Picture 8">
              <a:extLst>
                <a:ext uri="{FF2B5EF4-FFF2-40B4-BE49-F238E27FC236}">
                  <a16:creationId xmlns:a16="http://schemas.microsoft.com/office/drawing/2014/main" id="{BEE2A037-EEDE-0F91-99F6-A1080B16EB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04854" y="11836617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10">
              <a:extLst>
                <a:ext uri="{FF2B5EF4-FFF2-40B4-BE49-F238E27FC236}">
                  <a16:creationId xmlns:a16="http://schemas.microsoft.com/office/drawing/2014/main" id="{5B6E21CD-D224-7EA1-DD50-A1131F5C6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5264" y="11836617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12">
              <a:extLst>
                <a:ext uri="{FF2B5EF4-FFF2-40B4-BE49-F238E27FC236}">
                  <a16:creationId xmlns:a16="http://schemas.microsoft.com/office/drawing/2014/main" id="{89F41DDB-C0F9-4211-B843-C27DEBED8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28403" y="11836617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4">
              <a:extLst>
                <a:ext uri="{FF2B5EF4-FFF2-40B4-BE49-F238E27FC236}">
                  <a16:creationId xmlns:a16="http://schemas.microsoft.com/office/drawing/2014/main" id="{9FEF9019-77F1-51EE-36A9-95B072CAE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81541" y="11836617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8">
              <a:extLst>
                <a:ext uri="{FF2B5EF4-FFF2-40B4-BE49-F238E27FC236}">
                  <a16:creationId xmlns:a16="http://schemas.microsoft.com/office/drawing/2014/main" id="{461B782F-8C4D-0F3F-3E34-6019DA358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4680" y="11836617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10">
              <a:extLst>
                <a:ext uri="{FF2B5EF4-FFF2-40B4-BE49-F238E27FC236}">
                  <a16:creationId xmlns:a16="http://schemas.microsoft.com/office/drawing/2014/main" id="{435019C4-A6CC-82E9-7715-984272E06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05089" y="11836617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12">
              <a:extLst>
                <a:ext uri="{FF2B5EF4-FFF2-40B4-BE49-F238E27FC236}">
                  <a16:creationId xmlns:a16="http://schemas.microsoft.com/office/drawing/2014/main" id="{82768E3F-D9FB-1B27-394F-F2A5B78E8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58228" y="11836617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4">
              <a:extLst>
                <a:ext uri="{FF2B5EF4-FFF2-40B4-BE49-F238E27FC236}">
                  <a16:creationId xmlns:a16="http://schemas.microsoft.com/office/drawing/2014/main" id="{80D7477E-AB65-75F9-1672-723D90658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1716" y="11836617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D3976F7-72B1-DF58-1207-A5A794B8C9F2}"/>
                </a:ext>
              </a:extLst>
            </p:cNvPr>
            <p:cNvSpPr txBox="1"/>
            <p:nvPr/>
          </p:nvSpPr>
          <p:spPr>
            <a:xfrm>
              <a:off x="2258766" y="1311194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1.752%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2F726E9-F915-7B74-0305-608B9E2E2516}"/>
                </a:ext>
              </a:extLst>
            </p:cNvPr>
            <p:cNvSpPr txBox="1"/>
            <p:nvPr/>
          </p:nvSpPr>
          <p:spPr>
            <a:xfrm>
              <a:off x="3511904" y="1311194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1.631%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FA96866-C028-A60C-36FA-D463C84E1864}"/>
                </a:ext>
              </a:extLst>
            </p:cNvPr>
            <p:cNvSpPr txBox="1"/>
            <p:nvPr/>
          </p:nvSpPr>
          <p:spPr>
            <a:xfrm>
              <a:off x="4782314" y="1311194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1.518%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5055857-ACBB-51B8-94F7-7846DE7FF676}"/>
                </a:ext>
              </a:extLst>
            </p:cNvPr>
            <p:cNvSpPr txBox="1"/>
            <p:nvPr/>
          </p:nvSpPr>
          <p:spPr>
            <a:xfrm>
              <a:off x="6035454" y="1311194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1.327%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82BD2C1-6AF7-7132-2DED-A32EEE200A5A}"/>
                </a:ext>
              </a:extLst>
            </p:cNvPr>
            <p:cNvSpPr txBox="1"/>
            <p:nvPr/>
          </p:nvSpPr>
          <p:spPr>
            <a:xfrm>
              <a:off x="7288592" y="1311194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1.273%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46324F4-5722-2F67-4F3F-7F205848ED8B}"/>
                </a:ext>
              </a:extLst>
            </p:cNvPr>
            <p:cNvSpPr txBox="1"/>
            <p:nvPr/>
          </p:nvSpPr>
          <p:spPr>
            <a:xfrm>
              <a:off x="8541729" y="1311194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1.204%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A8E0579-5BFC-559E-F89F-E6A438EC9ABB}"/>
                </a:ext>
              </a:extLst>
            </p:cNvPr>
            <p:cNvSpPr txBox="1"/>
            <p:nvPr/>
          </p:nvSpPr>
          <p:spPr>
            <a:xfrm>
              <a:off x="9812139" y="1311194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1.160%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01139AB-2FFA-6F5F-6D0E-D1C1FD5CB0F4}"/>
                </a:ext>
              </a:extLst>
            </p:cNvPr>
            <p:cNvSpPr txBox="1"/>
            <p:nvPr/>
          </p:nvSpPr>
          <p:spPr>
            <a:xfrm>
              <a:off x="11065279" y="13111948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1.107%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pic>
          <p:nvPicPr>
            <p:cNvPr id="102" name="Picture 8">
              <a:extLst>
                <a:ext uri="{FF2B5EF4-FFF2-40B4-BE49-F238E27FC236}">
                  <a16:creationId xmlns:a16="http://schemas.microsoft.com/office/drawing/2014/main" id="{1A54F134-8D71-7131-0CD0-8B87D9F1D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04854" y="1359507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10">
              <a:extLst>
                <a:ext uri="{FF2B5EF4-FFF2-40B4-BE49-F238E27FC236}">
                  <a16:creationId xmlns:a16="http://schemas.microsoft.com/office/drawing/2014/main" id="{6C313228-CC63-CB6E-7275-21B3034B4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5264" y="1359507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2">
              <a:extLst>
                <a:ext uri="{FF2B5EF4-FFF2-40B4-BE49-F238E27FC236}">
                  <a16:creationId xmlns:a16="http://schemas.microsoft.com/office/drawing/2014/main" id="{E6949C4D-8A52-0F1F-F4B3-F2B743CF7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28403" y="1359507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81AD757A-754B-3AC0-DFBC-104A81444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81541" y="1359507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8">
              <a:extLst>
                <a:ext uri="{FF2B5EF4-FFF2-40B4-BE49-F238E27FC236}">
                  <a16:creationId xmlns:a16="http://schemas.microsoft.com/office/drawing/2014/main" id="{9FDBFAA3-03A0-E960-8AFB-BB2043BB8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4680" y="1359507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0">
              <a:extLst>
                <a:ext uri="{FF2B5EF4-FFF2-40B4-BE49-F238E27FC236}">
                  <a16:creationId xmlns:a16="http://schemas.microsoft.com/office/drawing/2014/main" id="{D946D16C-0965-A318-CAF6-F82299A38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05089" y="1359507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12">
              <a:extLst>
                <a:ext uri="{FF2B5EF4-FFF2-40B4-BE49-F238E27FC236}">
                  <a16:creationId xmlns:a16="http://schemas.microsoft.com/office/drawing/2014/main" id="{CC78E3AC-205B-ECD4-B208-20F7C1337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58228" y="1359507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4">
              <a:extLst>
                <a:ext uri="{FF2B5EF4-FFF2-40B4-BE49-F238E27FC236}">
                  <a16:creationId xmlns:a16="http://schemas.microsoft.com/office/drawing/2014/main" id="{77ACDE6E-8D9A-2164-B517-C538209CB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1716" y="13595074"/>
              <a:ext cx="1253138" cy="125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E2CC32D-F7E5-E2BF-EBF4-54319075EF3B}"/>
                </a:ext>
              </a:extLst>
            </p:cNvPr>
            <p:cNvSpPr txBox="1"/>
            <p:nvPr/>
          </p:nvSpPr>
          <p:spPr>
            <a:xfrm>
              <a:off x="2258767" y="14870405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0.414%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7E40999-E619-6685-1466-09CE207DC411}"/>
                </a:ext>
              </a:extLst>
            </p:cNvPr>
            <p:cNvSpPr txBox="1"/>
            <p:nvPr/>
          </p:nvSpPr>
          <p:spPr>
            <a:xfrm>
              <a:off x="3511904" y="14870405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0.397%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1B44157-826F-B719-DD74-135BA9BCED6B}"/>
                </a:ext>
              </a:extLst>
            </p:cNvPr>
            <p:cNvSpPr txBox="1"/>
            <p:nvPr/>
          </p:nvSpPr>
          <p:spPr>
            <a:xfrm>
              <a:off x="4782315" y="14870405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0.351%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191DCE2-2E2D-80DD-FE99-242C3E14E83C}"/>
                </a:ext>
              </a:extLst>
            </p:cNvPr>
            <p:cNvSpPr txBox="1"/>
            <p:nvPr/>
          </p:nvSpPr>
          <p:spPr>
            <a:xfrm>
              <a:off x="6035455" y="14870405"/>
              <a:ext cx="838807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0.348%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550C0AC-F415-E066-877B-1C4BAC8C4C99}"/>
                </a:ext>
              </a:extLst>
            </p:cNvPr>
            <p:cNvSpPr txBox="1"/>
            <p:nvPr/>
          </p:nvSpPr>
          <p:spPr>
            <a:xfrm>
              <a:off x="7288593" y="14870405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0.337%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412B05-FBF7-A94B-4A87-319857100E89}"/>
                </a:ext>
              </a:extLst>
            </p:cNvPr>
            <p:cNvSpPr txBox="1"/>
            <p:nvPr/>
          </p:nvSpPr>
          <p:spPr>
            <a:xfrm>
              <a:off x="8541731" y="14870405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0.326%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87CCB8E-6FF1-3388-ACB5-4CB9B93AE976}"/>
                </a:ext>
              </a:extLst>
            </p:cNvPr>
            <p:cNvSpPr txBox="1"/>
            <p:nvPr/>
          </p:nvSpPr>
          <p:spPr>
            <a:xfrm>
              <a:off x="9812141" y="14870405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0.319%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CD5C812-2DEF-5B16-840C-3B4F77ED6E7F}"/>
                </a:ext>
              </a:extLst>
            </p:cNvPr>
            <p:cNvSpPr txBox="1"/>
            <p:nvPr/>
          </p:nvSpPr>
          <p:spPr>
            <a:xfrm>
              <a:off x="11065280" y="14870405"/>
              <a:ext cx="838808" cy="302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1600" b="1" dirty="0">
                  <a:solidFill>
                    <a:srgbClr val="0A5B0B"/>
                  </a:solidFill>
                </a:rPr>
                <a:t>0.319%</a:t>
              </a:r>
              <a:endParaRPr lang="en-US" sz="1600" b="1" dirty="0">
                <a:solidFill>
                  <a:srgbClr val="0A5B0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84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Attributing to larger set of images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A12B59-BE92-F2E6-16EB-6FC26D37E051}"/>
              </a:ext>
            </a:extLst>
          </p:cNvPr>
          <p:cNvGrpSpPr/>
          <p:nvPr/>
        </p:nvGrpSpPr>
        <p:grpSpPr>
          <a:xfrm>
            <a:off x="2477934" y="4038891"/>
            <a:ext cx="2379177" cy="2031419"/>
            <a:chOff x="7883292" y="2524483"/>
            <a:chExt cx="3737436" cy="319114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C8D65376-CD22-E3F8-0FC7-C869B07B3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8454944" y="2524483"/>
              <a:ext cx="2594133" cy="2594132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3E6771-0E1F-19F3-2428-8934D66E7B42}"/>
                </a:ext>
              </a:extLst>
            </p:cNvPr>
            <p:cNvSpPr txBox="1"/>
            <p:nvPr/>
          </p:nvSpPr>
          <p:spPr>
            <a:xfrm>
              <a:off x="7883292" y="5087096"/>
              <a:ext cx="3737436" cy="628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Synthesized Image</a:t>
              </a:r>
            </a:p>
          </p:txBody>
        </p:sp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5F37463F-B739-11DC-371E-EBBBADA767D4}"/>
              </a:ext>
            </a:extLst>
          </p:cNvPr>
          <p:cNvSpPr/>
          <p:nvPr/>
        </p:nvSpPr>
        <p:spPr>
          <a:xfrm rot="19800823">
            <a:off x="4601666" y="3644482"/>
            <a:ext cx="3032167" cy="866035"/>
          </a:xfrm>
          <a:prstGeom prst="rightArrow">
            <a:avLst>
              <a:gd name="adj1" fmla="val 51606"/>
              <a:gd name="adj2" fmla="val 5724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Attribute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9A3175-7EEA-A984-C586-F55862FFCAB5}"/>
              </a:ext>
            </a:extLst>
          </p:cNvPr>
          <p:cNvGrpSpPr/>
          <p:nvPr/>
        </p:nvGrpSpPr>
        <p:grpSpPr>
          <a:xfrm>
            <a:off x="2598969" y="1149667"/>
            <a:ext cx="2137125" cy="1790136"/>
            <a:chOff x="2398329" y="2954122"/>
            <a:chExt cx="1755031" cy="1470080"/>
          </a:xfrm>
        </p:grpSpPr>
        <p:pic>
          <p:nvPicPr>
            <p:cNvPr id="8" name="Picture 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4DD81CB-705D-F456-1BCA-70B6BAAB1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8912" y="2954122"/>
              <a:ext cx="1415188" cy="14151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EE870D-AF2D-20D2-8ED4-89C718E61BC7}"/>
                </a:ext>
              </a:extLst>
            </p:cNvPr>
            <p:cNvSpPr txBox="1"/>
            <p:nvPr/>
          </p:nvSpPr>
          <p:spPr>
            <a:xfrm>
              <a:off x="2398329" y="4095627"/>
              <a:ext cx="1755031" cy="32857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Custom</a:t>
              </a:r>
              <a:r>
                <a:rPr lang="zh-TW" altLang="en-US" sz="20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0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Diffusion</a:t>
              </a:r>
              <a:endParaRPr lang="zh-TW" altLang="en-US" sz="20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41E3B39-6355-A625-3629-215C0BBFEF91}"/>
              </a:ext>
            </a:extLst>
          </p:cNvPr>
          <p:cNvGrpSpPr/>
          <p:nvPr/>
        </p:nvGrpSpPr>
        <p:grpSpPr>
          <a:xfrm>
            <a:off x="6253056" y="1327646"/>
            <a:ext cx="3307114" cy="1750033"/>
            <a:chOff x="6253056" y="1327646"/>
            <a:chExt cx="3307114" cy="175003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68EDCBC-E3AD-E697-F88A-CC78E821082D}"/>
                </a:ext>
              </a:extLst>
            </p:cNvPr>
            <p:cNvSpPr/>
            <p:nvPr/>
          </p:nvSpPr>
          <p:spPr>
            <a:xfrm>
              <a:off x="6253056" y="1362817"/>
              <a:ext cx="3307114" cy="17027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661BC2-E4FE-280D-0BB4-1A37C82D6011}"/>
                </a:ext>
              </a:extLst>
            </p:cNvPr>
            <p:cNvGrpSpPr/>
            <p:nvPr/>
          </p:nvGrpSpPr>
          <p:grpSpPr>
            <a:xfrm>
              <a:off x="8336429" y="1327646"/>
              <a:ext cx="1157810" cy="1750033"/>
              <a:chOff x="1100340" y="1690688"/>
              <a:chExt cx="1364030" cy="2061733"/>
            </a:xfrm>
          </p:grpSpPr>
          <p:pic>
            <p:nvPicPr>
              <p:cNvPr id="11" name="Graphic 10" descr="Database with solid fill">
                <a:extLst>
                  <a:ext uri="{FF2B5EF4-FFF2-40B4-BE49-F238E27FC236}">
                    <a16:creationId xmlns:a16="http://schemas.microsoft.com/office/drawing/2014/main" id="{ACBE84F4-5F03-5981-DB77-E0BD67A78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00340" y="1690688"/>
                <a:ext cx="1364030" cy="136403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C410BB-9DDB-23F9-5B3F-0A88BFE97C92}"/>
                  </a:ext>
                </a:extLst>
              </p:cNvPr>
              <p:cNvSpPr txBox="1"/>
              <p:nvPr/>
            </p:nvSpPr>
            <p:spPr>
              <a:xfrm>
                <a:off x="1184818" y="2918453"/>
                <a:ext cx="1258130" cy="83396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000" dirty="0">
                    <a:latin typeface="Helvetica Light" panose="020B0403020202020204" pitchFamily="34" charset="0"/>
                    <a:cs typeface="Times New Roman" panose="02020603050405020304" pitchFamily="18" charset="0"/>
                  </a:rPr>
                  <a:t>LAION</a:t>
                </a:r>
              </a:p>
              <a:p>
                <a:pPr algn="ctr"/>
                <a:r>
                  <a:rPr lang="en-US" altLang="zh-TW" sz="2000" dirty="0">
                    <a:latin typeface="Helvetica Light" panose="020B0403020202020204" pitchFamily="34" charset="0"/>
                    <a:cs typeface="Times New Roman" panose="02020603050405020304" pitchFamily="18" charset="0"/>
                  </a:rPr>
                  <a:t>Dataset</a:t>
                </a:r>
                <a:endParaRPr lang="zh-TW" altLang="en-US" sz="2000" dirty="0">
                  <a:latin typeface="Helvetica Light" panose="020B0403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ADB9FB-9F48-9D28-AE44-3971F4DB1B7D}"/>
              </a:ext>
            </a:extLst>
          </p:cNvPr>
          <p:cNvGrpSpPr/>
          <p:nvPr/>
        </p:nvGrpSpPr>
        <p:grpSpPr>
          <a:xfrm>
            <a:off x="4370251" y="1537405"/>
            <a:ext cx="1816874" cy="475965"/>
            <a:chOff x="5228492" y="1636174"/>
            <a:chExt cx="1816874" cy="47596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8B40E47-DCB2-2FF0-48BF-B66E089B5D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8492" y="2112139"/>
              <a:ext cx="1723293" cy="0"/>
            </a:xfrm>
            <a:prstGeom prst="straightConnector1">
              <a:avLst/>
            </a:prstGeom>
            <a:ln w="114300">
              <a:solidFill>
                <a:schemeClr val="bg2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22BE03-6CBA-639F-6056-69AF19291BDC}"/>
                </a:ext>
              </a:extLst>
            </p:cNvPr>
            <p:cNvSpPr txBox="1"/>
            <p:nvPr/>
          </p:nvSpPr>
          <p:spPr>
            <a:xfrm>
              <a:off x="5493338" y="1636174"/>
              <a:ext cx="1552028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cs typeface="Times New Roman" panose="02020603050405020304" pitchFamily="18" charset="0"/>
                </a:rPr>
                <a:t>Finetune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DD3F63-E7E0-8725-1304-7B610E288A60}"/>
              </a:ext>
            </a:extLst>
          </p:cNvPr>
          <p:cNvGrpSpPr/>
          <p:nvPr/>
        </p:nvGrpSpPr>
        <p:grpSpPr>
          <a:xfrm>
            <a:off x="6251618" y="1333033"/>
            <a:ext cx="1891696" cy="1750035"/>
            <a:chOff x="6251618" y="1333033"/>
            <a:chExt cx="1891696" cy="1750035"/>
          </a:xfrm>
        </p:grpSpPr>
        <p:sp>
          <p:nvSpPr>
            <p:cNvPr id="20" name="Plus 19">
              <a:extLst>
                <a:ext uri="{FF2B5EF4-FFF2-40B4-BE49-F238E27FC236}">
                  <a16:creationId xmlns:a16="http://schemas.microsoft.com/office/drawing/2014/main" id="{0EF2F49A-4C31-DD7C-BF16-064E66338139}"/>
                </a:ext>
              </a:extLst>
            </p:cNvPr>
            <p:cNvSpPr/>
            <p:nvPr/>
          </p:nvSpPr>
          <p:spPr>
            <a:xfrm>
              <a:off x="7685838" y="1741593"/>
              <a:ext cx="457476" cy="457476"/>
            </a:xfrm>
            <a:prstGeom prst="mathPlus">
              <a:avLst>
                <a:gd name="adj1" fmla="val 15832"/>
              </a:avLst>
            </a:prstGeom>
            <a:solidFill>
              <a:srgbClr val="7671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739F12-6025-1EBA-44FC-18DB0F785613}"/>
                </a:ext>
              </a:extLst>
            </p:cNvPr>
            <p:cNvGrpSpPr/>
            <p:nvPr/>
          </p:nvGrpSpPr>
          <p:grpSpPr>
            <a:xfrm>
              <a:off x="6251618" y="1333033"/>
              <a:ext cx="1324401" cy="1750035"/>
              <a:chOff x="7307317" y="946116"/>
              <a:chExt cx="1324401" cy="17500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9FD0D6-7272-C481-F8FF-A14F9B168383}"/>
                  </a:ext>
                </a:extLst>
              </p:cNvPr>
              <p:cNvSpPr txBox="1"/>
              <p:nvPr/>
            </p:nvSpPr>
            <p:spPr>
              <a:xfrm>
                <a:off x="7307317" y="1988265"/>
                <a:ext cx="1324401" cy="7078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000" dirty="0">
                    <a:latin typeface="Helvetica Light" panose="020B0403020202020204" pitchFamily="34" charset="0"/>
                    <a:cs typeface="Times New Roman" panose="02020603050405020304" pitchFamily="18" charset="0"/>
                  </a:rPr>
                  <a:t>MSCOCO</a:t>
                </a:r>
              </a:p>
              <a:p>
                <a:pPr algn="ctr"/>
                <a:r>
                  <a:rPr lang="en-US" altLang="zh-TW" sz="2000" dirty="0">
                    <a:latin typeface="Helvetica Light" panose="020B0403020202020204" pitchFamily="34" charset="0"/>
                    <a:cs typeface="Times New Roman" panose="02020603050405020304" pitchFamily="18" charset="0"/>
                  </a:rPr>
                  <a:t>Subset</a:t>
                </a:r>
                <a:endParaRPr lang="zh-TW" altLang="en-US" sz="2000" dirty="0">
                  <a:latin typeface="Helvetica Light" panose="020B040302020202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9" name="Graphic 28" descr="Database outline">
                <a:extLst>
                  <a:ext uri="{FF2B5EF4-FFF2-40B4-BE49-F238E27FC236}">
                    <a16:creationId xmlns:a16="http://schemas.microsoft.com/office/drawing/2014/main" id="{A96E5AFA-518D-4F05-CF91-D8F3A4E25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90612" y="946116"/>
                <a:ext cx="1157811" cy="1157811"/>
              </a:xfrm>
              <a:prstGeom prst="rect">
                <a:avLst/>
              </a:prstGeom>
            </p:spPr>
          </p:pic>
        </p:grp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F2365C3-A325-3176-1437-3817B8A2DE69}"/>
              </a:ext>
            </a:extLst>
          </p:cNvPr>
          <p:cNvCxnSpPr>
            <a:cxnSpLocks/>
          </p:cNvCxnSpPr>
          <p:nvPr/>
        </p:nvCxnSpPr>
        <p:spPr>
          <a:xfrm flipH="1">
            <a:off x="3667523" y="2949973"/>
            <a:ext cx="4" cy="975154"/>
          </a:xfrm>
          <a:prstGeom prst="straightConnector1">
            <a:avLst/>
          </a:prstGeom>
          <a:ln w="114300"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ED884A-0A64-9430-716B-16D84A76F20D}"/>
              </a:ext>
            </a:extLst>
          </p:cNvPr>
          <p:cNvGrpSpPr/>
          <p:nvPr/>
        </p:nvGrpSpPr>
        <p:grpSpPr>
          <a:xfrm>
            <a:off x="5862002" y="964927"/>
            <a:ext cx="2147511" cy="2100663"/>
            <a:chOff x="5862002" y="964927"/>
            <a:chExt cx="2147511" cy="210066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62865F7-99ED-C18C-5B02-4198E8978B0C}"/>
                </a:ext>
              </a:extLst>
            </p:cNvPr>
            <p:cNvSpPr/>
            <p:nvPr/>
          </p:nvSpPr>
          <p:spPr>
            <a:xfrm>
              <a:off x="6251618" y="1362817"/>
              <a:ext cx="1368281" cy="1702773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60F6DC6-A36B-C4FF-C447-74584A454A98}"/>
                </a:ext>
              </a:extLst>
            </p:cNvPr>
            <p:cNvSpPr txBox="1"/>
            <p:nvPr/>
          </p:nvSpPr>
          <p:spPr>
            <a:xfrm>
              <a:off x="5862002" y="964927"/>
              <a:ext cx="2147511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rgbClr val="854FA1"/>
                  </a:solidFill>
                  <a:latin typeface="Helvetica" pitchFamily="2" charset="0"/>
                  <a:cs typeface="Times New Roman" panose="02020603050405020304" pitchFamily="18" charset="0"/>
                </a:rPr>
                <a:t>Ground</a:t>
              </a:r>
              <a:r>
                <a:rPr lang="zh-TW" altLang="en-US" sz="2400" b="1" dirty="0">
                  <a:solidFill>
                    <a:srgbClr val="854FA1"/>
                  </a:solidFill>
                  <a:latin typeface="Helvetica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b="1" dirty="0">
                  <a:solidFill>
                    <a:srgbClr val="854FA1"/>
                  </a:solidFill>
                  <a:latin typeface="Helvetica" pitchFamily="2" charset="0"/>
                  <a:cs typeface="Times New Roman" panose="02020603050405020304" pitchFamily="18" charset="0"/>
                </a:rPr>
                <a:t>Truth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15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334F5B3-8CA9-4A4A-EBF2-6C903F82580F}"/>
              </a:ext>
            </a:extLst>
          </p:cNvPr>
          <p:cNvGrpSpPr/>
          <p:nvPr/>
        </p:nvGrpSpPr>
        <p:grpSpPr>
          <a:xfrm>
            <a:off x="1930453" y="978877"/>
            <a:ext cx="3880338" cy="2819400"/>
            <a:chOff x="1930453" y="978877"/>
            <a:chExt cx="3880338" cy="2819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398719-D611-B4B7-D540-1D11B00354DD}"/>
                </a:ext>
              </a:extLst>
            </p:cNvPr>
            <p:cNvSpPr/>
            <p:nvPr/>
          </p:nvSpPr>
          <p:spPr>
            <a:xfrm>
              <a:off x="1930453" y="978877"/>
              <a:ext cx="3880338" cy="2819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1CEF376-F3EA-DD79-BA6D-A4B91FD47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8123" y="1030282"/>
              <a:ext cx="3504222" cy="2723579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Attributing to larger set of images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B22585-17F0-3762-E784-0BBE20DB6E07}"/>
              </a:ext>
            </a:extLst>
          </p:cNvPr>
          <p:cNvGrpSpPr/>
          <p:nvPr/>
        </p:nvGrpSpPr>
        <p:grpSpPr>
          <a:xfrm>
            <a:off x="1930453" y="978877"/>
            <a:ext cx="3880338" cy="2819400"/>
            <a:chOff x="1500554" y="978877"/>
            <a:chExt cx="3880338" cy="2819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97F0212-D4F1-1E09-8D85-5B6D99F1D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608224" y="1029744"/>
              <a:ext cx="3504222" cy="27214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C9F45D-DF7F-684A-EFAD-AF7A88DC7168}"/>
                </a:ext>
              </a:extLst>
            </p:cNvPr>
            <p:cNvSpPr/>
            <p:nvPr/>
          </p:nvSpPr>
          <p:spPr>
            <a:xfrm>
              <a:off x="1500554" y="978877"/>
              <a:ext cx="3880338" cy="2819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BB871F-DC03-A963-CE9A-955A486BF567}"/>
              </a:ext>
            </a:extLst>
          </p:cNvPr>
          <p:cNvGrpSpPr/>
          <p:nvPr/>
        </p:nvGrpSpPr>
        <p:grpSpPr>
          <a:xfrm>
            <a:off x="1930453" y="3921410"/>
            <a:ext cx="3880338" cy="2819400"/>
            <a:chOff x="1500554" y="3921410"/>
            <a:chExt cx="3880338" cy="2819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B1A91C-C953-1D25-B317-69960337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608224" y="3969437"/>
              <a:ext cx="3590960" cy="27233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00D54C-FE93-61B2-0838-D74BD89384D9}"/>
                </a:ext>
              </a:extLst>
            </p:cNvPr>
            <p:cNvSpPr/>
            <p:nvPr/>
          </p:nvSpPr>
          <p:spPr>
            <a:xfrm>
              <a:off x="1500554" y="3921410"/>
              <a:ext cx="3880338" cy="2819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CA594B-95BF-C731-6ABD-02D9846B9E0D}"/>
              </a:ext>
            </a:extLst>
          </p:cNvPr>
          <p:cNvGrpSpPr/>
          <p:nvPr/>
        </p:nvGrpSpPr>
        <p:grpSpPr>
          <a:xfrm>
            <a:off x="6381210" y="978877"/>
            <a:ext cx="3880338" cy="2819400"/>
            <a:chOff x="5951311" y="978877"/>
            <a:chExt cx="3880338" cy="2819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7EB611-44E3-5982-6C10-41373D88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096000" y="1029744"/>
              <a:ext cx="3504222" cy="272149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DD2E90-1B09-4439-C50A-2E11F332F767}"/>
                </a:ext>
              </a:extLst>
            </p:cNvPr>
            <p:cNvSpPr/>
            <p:nvPr/>
          </p:nvSpPr>
          <p:spPr>
            <a:xfrm>
              <a:off x="5951311" y="978877"/>
              <a:ext cx="3880338" cy="2819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54A2D7-A349-E621-89C8-BC14A5C28B7F}"/>
              </a:ext>
            </a:extLst>
          </p:cNvPr>
          <p:cNvGrpSpPr/>
          <p:nvPr/>
        </p:nvGrpSpPr>
        <p:grpSpPr>
          <a:xfrm>
            <a:off x="6381210" y="3921410"/>
            <a:ext cx="3880338" cy="2819400"/>
            <a:chOff x="5951311" y="3921410"/>
            <a:chExt cx="3880338" cy="2819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AD7737-09A5-4512-C094-307DBD16C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096000" y="3969437"/>
              <a:ext cx="3590960" cy="272334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3BF1C-803E-8208-2D16-B25E0C4DC1EA}"/>
                </a:ext>
              </a:extLst>
            </p:cNvPr>
            <p:cNvSpPr/>
            <p:nvPr/>
          </p:nvSpPr>
          <p:spPr>
            <a:xfrm>
              <a:off x="5951311" y="3921410"/>
              <a:ext cx="3880338" cy="2819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7FE1F31-364A-CA1C-893E-D2967F0E7A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60" t="65828" r="10222" b="11495"/>
          <a:stretch/>
        </p:blipFill>
        <p:spPr>
          <a:xfrm>
            <a:off x="179858" y="978877"/>
            <a:ext cx="1465386" cy="15569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2644B3-60B4-1024-5819-25B6B5A12E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127" t="78546" r="10254" b="11677"/>
          <a:stretch/>
        </p:blipFill>
        <p:spPr>
          <a:xfrm>
            <a:off x="164080" y="2593484"/>
            <a:ext cx="1712538" cy="7561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A4EA57-15FC-F347-F52F-AA45665C3BA9}"/>
              </a:ext>
            </a:extLst>
          </p:cNvPr>
          <p:cNvSpPr/>
          <p:nvPr/>
        </p:nvSpPr>
        <p:spPr>
          <a:xfrm>
            <a:off x="25090" y="5703277"/>
            <a:ext cx="12141820" cy="54512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Plenty of headroom remains for improving general attribution!</a:t>
            </a:r>
          </a:p>
        </p:txBody>
      </p:sp>
    </p:spTree>
    <p:extLst>
      <p:ext uri="{BB962C8B-B14F-4D97-AF65-F5344CB8AC3E}">
        <p14:creationId xmlns:p14="http://schemas.microsoft.com/office/powerpoint/2010/main" val="14698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Discussion /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D8BF7-3560-1405-2A1B-4F97CBB8E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245" y="1130816"/>
            <a:ext cx="11641510" cy="55620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Pre-training dataset is ignored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LAION-5B still has influence on Custom Diffusion samples</a:t>
            </a:r>
          </a:p>
          <a:p>
            <a:pPr lvl="1">
              <a:lnSpc>
                <a:spcPct val="100000"/>
              </a:lnSpc>
            </a:pPr>
            <a:endParaRPr lang="en-US" dirty="0">
              <a:latin typeface="Helvetica Light" panose="020B04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Evaluating attribution with a large training set remains challenging</a:t>
            </a:r>
            <a:br>
              <a:rPr lang="en-US" dirty="0">
                <a:latin typeface="Helvetica Light" panose="020B0403020202020204" pitchFamily="34" charset="0"/>
              </a:rPr>
            </a:br>
            <a:endParaRPr lang="en-US" dirty="0">
              <a:latin typeface="Helvetica Light" panose="020B04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Prior work: remove data instead of “add-one-in”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Attribute train data for </a:t>
            </a:r>
            <a:r>
              <a:rPr lang="en-US" i="1" dirty="0">
                <a:latin typeface="Helvetica Light" panose="020B0403020202020204" pitchFamily="34" charset="0"/>
              </a:rPr>
              <a:t>classifiers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Shapley Value: remove random subsets </a:t>
            </a:r>
            <a:r>
              <a:rPr lang="en-US" sz="1600" dirty="0">
                <a:latin typeface="Helvetica Light" panose="020B0403020202020204" pitchFamily="34" charset="0"/>
              </a:rPr>
              <a:t>[Shapley 1953, Feldman &amp; Zhang 2020]</a:t>
            </a:r>
            <a:endParaRPr lang="en-US" dirty="0">
              <a:latin typeface="Helvetica Light" panose="020B0403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Lots of subsets ➜ computationally infeasible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Influence function: leave-one-out </a:t>
            </a:r>
            <a:r>
              <a:rPr lang="en-US" sz="1600" dirty="0">
                <a:latin typeface="Helvetica Light" panose="020B0403020202020204" pitchFamily="34" charset="0"/>
              </a:rPr>
              <a:t>[Koh &amp; Liang 2017, </a:t>
            </a:r>
            <a:r>
              <a:rPr lang="en-US" sz="1600" dirty="0" err="1">
                <a:latin typeface="Helvetica Light" panose="020B0403020202020204" pitchFamily="34" charset="0"/>
              </a:rPr>
              <a:t>Schioppa</a:t>
            </a:r>
            <a:r>
              <a:rPr lang="en-US" sz="1600" dirty="0">
                <a:latin typeface="Helvetica Light" panose="020B0403020202020204" pitchFamily="34" charset="0"/>
              </a:rPr>
              <a:t> et al. 2022]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Linear approximation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Still expensive</a:t>
            </a:r>
          </a:p>
          <a:p>
            <a:pPr lvl="2">
              <a:lnSpc>
                <a:spcPct val="100000"/>
              </a:lnSpc>
            </a:pPr>
            <a:endParaRPr lang="en-US" dirty="0">
              <a:latin typeface="Helvetica Light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1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DE70-C647-00FF-84BF-52BEDB46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Influence function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492D8A-826C-4C07-15E7-542446996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245" y="1130817"/>
            <a:ext cx="11641510" cy="55620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Test loss change is approximated by:</a:t>
            </a:r>
            <a:br>
              <a:rPr lang="en-US" dirty="0">
                <a:latin typeface="Helvetica Light" panose="020B0403020202020204" pitchFamily="34" charset="0"/>
              </a:rPr>
            </a:br>
            <a:endParaRPr lang="en-US" dirty="0">
              <a:latin typeface="Helvetica Light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Helvetica Light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Helvetica Light" panose="020B04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Speed-up attempts not accurate enough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Last layer </a:t>
            </a:r>
            <a:r>
              <a:rPr lang="en-US" sz="1600" dirty="0">
                <a:latin typeface="Helvetica Light" panose="020B0403020202020204" pitchFamily="34" charset="0"/>
              </a:rPr>
              <a:t>[Koh &amp; Liang 2017]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Rank reduction via </a:t>
            </a:r>
            <a:r>
              <a:rPr lang="en-US" dirty="0" err="1">
                <a:latin typeface="Helvetica Light" panose="020B0403020202020204" pitchFamily="34" charset="0"/>
              </a:rPr>
              <a:t>Arnoldi</a:t>
            </a:r>
            <a:r>
              <a:rPr lang="en-US" dirty="0">
                <a:latin typeface="Helvetica Light" panose="020B0403020202020204" pitchFamily="34" charset="0"/>
              </a:rPr>
              <a:t> iteration </a:t>
            </a:r>
            <a:r>
              <a:rPr lang="en-US" sz="1600" dirty="0">
                <a:latin typeface="Helvetica Light" panose="020B0403020202020204" pitchFamily="34" charset="0"/>
              </a:rPr>
              <a:t>[</a:t>
            </a:r>
            <a:r>
              <a:rPr lang="en-US" sz="1600" dirty="0" err="1">
                <a:latin typeface="Helvetica Light" panose="020B0403020202020204" pitchFamily="34" charset="0"/>
              </a:rPr>
              <a:t>Schioppa</a:t>
            </a:r>
            <a:r>
              <a:rPr lang="en-US" sz="1600" dirty="0">
                <a:latin typeface="Helvetica Light" panose="020B0403020202020204" pitchFamily="34" charset="0"/>
              </a:rPr>
              <a:t> et al. 2022]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Random projection </a:t>
            </a:r>
            <a:r>
              <a:rPr lang="en-US" sz="1600" dirty="0">
                <a:latin typeface="Helvetica Light" panose="020B0403020202020204" pitchFamily="34" charset="0"/>
              </a:rPr>
              <a:t>[</a:t>
            </a:r>
            <a:r>
              <a:rPr lang="en-US" sz="1600" dirty="0" err="1">
                <a:latin typeface="Helvetica Light" panose="020B0403020202020204" pitchFamily="34" charset="0"/>
              </a:rPr>
              <a:t>Georgiev</a:t>
            </a:r>
            <a:r>
              <a:rPr lang="en-US" sz="1600" dirty="0">
                <a:latin typeface="Helvetica Light" panose="020B0403020202020204" pitchFamily="34" charset="0"/>
              </a:rPr>
              <a:t> et al. 2023]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Helvetica Light" panose="020B04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Concurrent: improvement via model ensembles </a:t>
            </a:r>
            <a:r>
              <a:rPr lang="en-US" sz="1600" dirty="0">
                <a:latin typeface="Helvetica Light" panose="020B0403020202020204" pitchFamily="34" charset="0"/>
              </a:rPr>
              <a:t>[</a:t>
            </a:r>
            <a:r>
              <a:rPr lang="en-US" sz="1600" dirty="0" err="1">
                <a:latin typeface="Helvetica Light" panose="020B0403020202020204" pitchFamily="34" charset="0"/>
              </a:rPr>
              <a:t>Georgiev</a:t>
            </a:r>
            <a:r>
              <a:rPr lang="en-US" sz="1600" dirty="0">
                <a:latin typeface="Helvetica Light" panose="020B0403020202020204" pitchFamily="34" charset="0"/>
              </a:rPr>
              <a:t> et al. 2023]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Light" panose="020B0403020202020204" pitchFamily="34" charset="0"/>
              </a:rPr>
              <a:t>Requires training multiple models from scratch		</a:t>
            </a:r>
          </a:p>
          <a:p>
            <a:pPr>
              <a:lnSpc>
                <a:spcPct val="100000"/>
              </a:lnSpc>
            </a:pPr>
            <a:endParaRPr lang="en-US" dirty="0">
              <a:latin typeface="Helvetica Light" panose="020B04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86C9E-F886-7AFB-A865-1736C9937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78517"/>
            <a:ext cx="7772400" cy="10726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6C9880B-46C3-BBC6-3296-FE9EBA23F370}"/>
              </a:ext>
            </a:extLst>
          </p:cNvPr>
          <p:cNvGrpSpPr/>
          <p:nvPr/>
        </p:nvGrpSpPr>
        <p:grpSpPr>
          <a:xfrm>
            <a:off x="7284555" y="1778517"/>
            <a:ext cx="2943626" cy="1713406"/>
            <a:chOff x="7284555" y="1778517"/>
            <a:chExt cx="2943626" cy="17134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5BABC5-0498-A0D2-12D8-D90CB7414977}"/>
                </a:ext>
              </a:extLst>
            </p:cNvPr>
            <p:cNvSpPr/>
            <p:nvPr/>
          </p:nvSpPr>
          <p:spPr>
            <a:xfrm>
              <a:off x="7403122" y="1778517"/>
              <a:ext cx="2637693" cy="1023298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E6FF5B-5AD2-1979-5E93-2404B465B326}"/>
                </a:ext>
              </a:extLst>
            </p:cNvPr>
            <p:cNvSpPr txBox="1"/>
            <p:nvPr/>
          </p:nvSpPr>
          <p:spPr>
            <a:xfrm>
              <a:off x="7284555" y="2722482"/>
              <a:ext cx="294362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Gradient of train data</a:t>
              </a:r>
            </a:p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dim: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param_size</a:t>
              </a:r>
              <a:endParaRPr lang="en-US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A0543B-B042-DAED-3DA3-ED1C3DEFBA4B}"/>
              </a:ext>
            </a:extLst>
          </p:cNvPr>
          <p:cNvGrpSpPr/>
          <p:nvPr/>
        </p:nvGrpSpPr>
        <p:grpSpPr>
          <a:xfrm>
            <a:off x="5125248" y="1778517"/>
            <a:ext cx="3302892" cy="1713405"/>
            <a:chOff x="5125248" y="1778517"/>
            <a:chExt cx="3302892" cy="17134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4A4D34-029F-79A3-B355-EC9AA3B963D0}"/>
                </a:ext>
              </a:extLst>
            </p:cNvPr>
            <p:cNvSpPr/>
            <p:nvPr/>
          </p:nvSpPr>
          <p:spPr>
            <a:xfrm>
              <a:off x="6208882" y="1778517"/>
              <a:ext cx="1135625" cy="1023298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6C2D01-1CCB-E547-E1A2-2233F4BB0448}"/>
                </a:ext>
              </a:extLst>
            </p:cNvPr>
            <p:cNvSpPr txBox="1"/>
            <p:nvPr/>
          </p:nvSpPr>
          <p:spPr>
            <a:xfrm>
              <a:off x="5125248" y="2722481"/>
              <a:ext cx="33028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</a:rPr>
                <a:t>Inv. Hessian</a:t>
              </a:r>
            </a:p>
            <a:p>
              <a:pPr algn="ctr"/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dim: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param_size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x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param_size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0F86CC-C29D-91F7-5D35-1A24D22EF7AE}"/>
              </a:ext>
            </a:extLst>
          </p:cNvPr>
          <p:cNvGrpSpPr/>
          <p:nvPr/>
        </p:nvGrpSpPr>
        <p:grpSpPr>
          <a:xfrm>
            <a:off x="8225052" y="3491923"/>
            <a:ext cx="2762488" cy="943963"/>
            <a:chOff x="8225052" y="3491923"/>
            <a:chExt cx="2762488" cy="94396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0712E6-B81C-CC65-C176-2B20C9695491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8756368" y="3491923"/>
              <a:ext cx="645540" cy="564262"/>
            </a:xfrm>
            <a:prstGeom prst="line">
              <a:avLst/>
            </a:prstGeom>
            <a:ln w="28575">
              <a:solidFill>
                <a:srgbClr val="A2000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A4E6B4-9653-3B76-FF76-AA1CA9D878F0}"/>
                </a:ext>
              </a:extLst>
            </p:cNvPr>
            <p:cNvSpPr txBox="1"/>
            <p:nvPr/>
          </p:nvSpPr>
          <p:spPr>
            <a:xfrm>
              <a:off x="8225052" y="3974221"/>
              <a:ext cx="276248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A20002"/>
                  </a:solidFill>
                </a:rPr>
                <a:t>Expensive to store…</a:t>
              </a:r>
              <a:endParaRPr lang="en-US" sz="2000" dirty="0">
                <a:solidFill>
                  <a:srgbClr val="A20002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312EB9-3EA0-3145-97CD-E686545DA47F}"/>
              </a:ext>
            </a:extLst>
          </p:cNvPr>
          <p:cNvGrpSpPr/>
          <p:nvPr/>
        </p:nvGrpSpPr>
        <p:grpSpPr>
          <a:xfrm>
            <a:off x="6089089" y="3491923"/>
            <a:ext cx="3217612" cy="943963"/>
            <a:chOff x="7997491" y="3491923"/>
            <a:chExt cx="3217612" cy="94396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A2EA49D-6CC7-31E6-5F2D-0664D6F6E89F}"/>
                </a:ext>
              </a:extLst>
            </p:cNvPr>
            <p:cNvCxnSpPr>
              <a:cxnSpLocks/>
            </p:cNvCxnSpPr>
            <p:nvPr/>
          </p:nvCxnSpPr>
          <p:spPr>
            <a:xfrm>
              <a:off x="8756368" y="3491923"/>
              <a:ext cx="645540" cy="564262"/>
            </a:xfrm>
            <a:prstGeom prst="line">
              <a:avLst/>
            </a:prstGeom>
            <a:ln w="28575">
              <a:solidFill>
                <a:srgbClr val="A2000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8E9DBB-0F93-0953-DFCD-95D41B113FDC}"/>
                </a:ext>
              </a:extLst>
            </p:cNvPr>
            <p:cNvSpPr txBox="1"/>
            <p:nvPr/>
          </p:nvSpPr>
          <p:spPr>
            <a:xfrm>
              <a:off x="7997491" y="3974221"/>
              <a:ext cx="321761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A20002"/>
                  </a:solidFill>
                </a:rPr>
                <a:t>Expensive to compute…</a:t>
              </a:r>
              <a:endParaRPr lang="en-US" sz="2000" dirty="0">
                <a:solidFill>
                  <a:srgbClr val="A2000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08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0FBDB4-A04B-AABA-4931-5940F73668A2}"/>
              </a:ext>
            </a:extLst>
          </p:cNvPr>
          <p:cNvSpPr txBox="1">
            <a:spLocks/>
          </p:cNvSpPr>
          <p:nvPr/>
        </p:nvSpPr>
        <p:spPr>
          <a:xfrm>
            <a:off x="297656" y="2608215"/>
            <a:ext cx="11596688" cy="1641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8000" dirty="0">
                <a:latin typeface="Helvetica Light" panose="020B0403020202020204" pitchFamily="34" charset="0"/>
              </a:rPr>
              <a:t>Thank you!</a:t>
            </a:r>
            <a:endParaRPr lang="en-US" sz="8000" dirty="0">
              <a:latin typeface="Helvetica Light" panose="020B0403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13F739-99A3-9853-9C26-297F3BA4130A}"/>
              </a:ext>
            </a:extLst>
          </p:cNvPr>
          <p:cNvSpPr txBox="1">
            <a:spLocks/>
          </p:cNvSpPr>
          <p:nvPr/>
        </p:nvSpPr>
        <p:spPr>
          <a:xfrm>
            <a:off x="297656" y="3546420"/>
            <a:ext cx="11596688" cy="1641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dirty="0">
                <a:latin typeface="Helvetica Light" panose="020B0403020202020204" pitchFamily="34" charset="0"/>
                <a:hlinkClick r:id="rId2"/>
              </a:rPr>
              <a:t>https://peterwang512.github.io/</a:t>
            </a:r>
            <a:r>
              <a:rPr lang="en-US" altLang="zh-TW" sz="3600" dirty="0" err="1">
                <a:latin typeface="Helvetica Light" panose="020B0403020202020204" pitchFamily="34" charset="0"/>
                <a:hlinkClick r:id="rId2"/>
              </a:rPr>
              <a:t>GenDataAttribution</a:t>
            </a:r>
            <a:endParaRPr lang="en-US" sz="36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2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Helvetica Light" panose="020B0403020202020204" pitchFamily="34" charset="0"/>
              </a:rPr>
              <a:t>Digital Artist are pushing back against </a:t>
            </a:r>
            <a:r>
              <a:rPr lang="en-US" altLang="zh-TW" sz="4000" dirty="0" err="1">
                <a:latin typeface="Helvetica Light" panose="020B0403020202020204" pitchFamily="34" charset="0"/>
              </a:rPr>
              <a:t>GenAI</a:t>
            </a:r>
            <a:r>
              <a:rPr lang="en-US" altLang="zh-TW" sz="4000" dirty="0">
                <a:latin typeface="Helvetica Light" panose="020B0403020202020204" pitchFamily="34" charset="0"/>
              </a:rPr>
              <a:t> </a:t>
            </a:r>
            <a:endParaRPr lang="en-US" sz="4000" dirty="0">
              <a:latin typeface="Helvetica Light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5B8B4-A4A5-6AF2-DD14-4AE1FA2CA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39" y="929545"/>
            <a:ext cx="8532099" cy="5487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36B09-338C-9A10-3E7F-219ADB1CA882}"/>
              </a:ext>
            </a:extLst>
          </p:cNvPr>
          <p:cNvSpPr txBox="1"/>
          <p:nvPr/>
        </p:nvSpPr>
        <p:spPr>
          <a:xfrm>
            <a:off x="4385104" y="6323567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@</a:t>
            </a:r>
            <a:r>
              <a:rPr lang="en-US" dirty="0" err="1">
                <a:latin typeface="Helvetica Light" panose="020B0403020202020204" pitchFamily="34" charset="0"/>
              </a:rPr>
              <a:t>the.art.fish’s</a:t>
            </a:r>
            <a:r>
              <a:rPr lang="en-US" dirty="0">
                <a:latin typeface="Helvetica Light" panose="020B0403020202020204" pitchFamily="34" charset="0"/>
              </a:rPr>
              <a:t> Instagram Post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199B29-48B3-F17F-B5A7-A57B158CD0F7}"/>
              </a:ext>
            </a:extLst>
          </p:cNvPr>
          <p:cNvSpPr txBox="1"/>
          <p:nvPr/>
        </p:nvSpPr>
        <p:spPr>
          <a:xfrm>
            <a:off x="7181386" y="6611779"/>
            <a:ext cx="5071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Helvetica Light" panose="020B0403020202020204" pitchFamily="34" charset="0"/>
              </a:rPr>
              <a:t>[</a:t>
            </a:r>
            <a:r>
              <a:rPr lang="en-US" sz="1000" dirty="0">
                <a:latin typeface="Helvetica Light" panose="020B0403020202020204" pitchFamily="34" charset="0"/>
                <a:hlinkClick r:id="rId3"/>
              </a:rPr>
              <a:t>https://</a:t>
            </a:r>
            <a:r>
              <a:rPr lang="en-US" sz="1000" dirty="0" err="1">
                <a:latin typeface="Helvetica Light" panose="020B0403020202020204" pitchFamily="34" charset="0"/>
                <a:hlinkClick r:id="rId3"/>
              </a:rPr>
              <a:t>hyperallergic.com</a:t>
            </a:r>
            <a:r>
              <a:rPr lang="en-US" sz="1000" dirty="0">
                <a:latin typeface="Helvetica Light" panose="020B0403020202020204" pitchFamily="34" charset="0"/>
                <a:hlinkClick r:id="rId3"/>
              </a:rPr>
              <a:t>/806026/digital-artists-are-pushing-back-against-ai</a:t>
            </a:r>
            <a:r>
              <a:rPr lang="en-US" sz="1000" dirty="0">
                <a:latin typeface="Helvetica Light" panose="020B0403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42980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808D15-DF20-3533-CFA5-ED58CCF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45" y="165101"/>
            <a:ext cx="11867274" cy="86360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Helvetica Light" panose="020B0403020202020204" pitchFamily="34" charset="0"/>
              </a:rPr>
              <a:t>Digital Artist are pushing back against </a:t>
            </a:r>
            <a:r>
              <a:rPr lang="en-US" altLang="zh-TW" sz="4000" dirty="0" err="1">
                <a:latin typeface="Helvetica Light" panose="020B0403020202020204" pitchFamily="34" charset="0"/>
              </a:rPr>
              <a:t>GenAI</a:t>
            </a:r>
            <a:r>
              <a:rPr lang="en-US" altLang="zh-TW" sz="4000" dirty="0">
                <a:latin typeface="Helvetica Light" panose="020B0403020202020204" pitchFamily="34" charset="0"/>
              </a:rPr>
              <a:t> </a:t>
            </a:r>
            <a:endParaRPr lang="en-US" sz="4000" dirty="0">
              <a:latin typeface="Helvetica Light" panose="020B04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F3881-D5A9-1E87-B751-D8FE0ACC63F6}"/>
              </a:ext>
            </a:extLst>
          </p:cNvPr>
          <p:cNvSpPr txBox="1"/>
          <p:nvPr/>
        </p:nvSpPr>
        <p:spPr>
          <a:xfrm>
            <a:off x="4746740" y="6323567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@</a:t>
            </a:r>
            <a:r>
              <a:rPr lang="en-US" dirty="0" err="1">
                <a:latin typeface="Helvetica Light" panose="020B0403020202020204" pitchFamily="34" charset="0"/>
              </a:rPr>
              <a:t>loisvb’s</a:t>
            </a:r>
            <a:r>
              <a:rPr lang="en-US" dirty="0">
                <a:latin typeface="Helvetica Light" panose="020B0403020202020204" pitchFamily="34" charset="0"/>
              </a:rPr>
              <a:t> Instagram Post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C4B0D-C368-6424-EDC4-03F9C32B9704}"/>
              </a:ext>
            </a:extLst>
          </p:cNvPr>
          <p:cNvSpPr txBox="1"/>
          <p:nvPr/>
        </p:nvSpPr>
        <p:spPr>
          <a:xfrm>
            <a:off x="7181386" y="6611779"/>
            <a:ext cx="5071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Helvetica Light" panose="020B0403020202020204" pitchFamily="34" charset="0"/>
              </a:rPr>
              <a:t>[</a:t>
            </a:r>
            <a:r>
              <a:rPr lang="en-US" sz="1000" dirty="0">
                <a:latin typeface="Helvetica Light" panose="020B0403020202020204" pitchFamily="34" charset="0"/>
                <a:hlinkClick r:id="rId2"/>
              </a:rPr>
              <a:t>https://</a:t>
            </a:r>
            <a:r>
              <a:rPr lang="en-US" sz="1000" dirty="0" err="1">
                <a:latin typeface="Helvetica Light" panose="020B0403020202020204" pitchFamily="34" charset="0"/>
                <a:hlinkClick r:id="rId2"/>
              </a:rPr>
              <a:t>hyperallergic.com</a:t>
            </a:r>
            <a:r>
              <a:rPr lang="en-US" sz="1000" dirty="0">
                <a:latin typeface="Helvetica Light" panose="020B0403020202020204" pitchFamily="34" charset="0"/>
                <a:hlinkClick r:id="rId2"/>
              </a:rPr>
              <a:t>/806026/digital-artists-are-pushing-back-against-ai</a:t>
            </a:r>
            <a:r>
              <a:rPr lang="en-US" sz="1000" dirty="0">
                <a:latin typeface="Helvetica Light" panose="020B0403020202020204" pitchFamily="34" charset="0"/>
              </a:rPr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9A768-152F-49A6-FCEA-19AF655AF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918393"/>
            <a:ext cx="8242706" cy="54879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138BBF-952C-931C-71CD-9A8C2C1A82C3}"/>
              </a:ext>
            </a:extLst>
          </p:cNvPr>
          <p:cNvSpPr/>
          <p:nvPr/>
        </p:nvSpPr>
        <p:spPr>
          <a:xfrm>
            <a:off x="2425390" y="3334214"/>
            <a:ext cx="4420662" cy="1951463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4F73D-1D0C-40B1-5BFD-FF40A0655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1" t="43986" r="42648" b="20455"/>
          <a:stretch/>
        </p:blipFill>
        <p:spPr>
          <a:xfrm>
            <a:off x="1705550" y="974151"/>
            <a:ext cx="8780900" cy="402793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DD9FC-2293-044E-EB85-4A8070A8C739}"/>
              </a:ext>
            </a:extLst>
          </p:cNvPr>
          <p:cNvSpPr/>
          <p:nvPr/>
        </p:nvSpPr>
        <p:spPr>
          <a:xfrm>
            <a:off x="0" y="833377"/>
            <a:ext cx="12192000" cy="6024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B3AFA-DB68-299C-4C25-950260BC056E}"/>
              </a:ext>
            </a:extLst>
          </p:cNvPr>
          <p:cNvSpPr/>
          <p:nvPr/>
        </p:nvSpPr>
        <p:spPr>
          <a:xfrm>
            <a:off x="25090" y="1142887"/>
            <a:ext cx="12141820" cy="22861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Helvetica" pitchFamily="2" charset="0"/>
              </a:rPr>
              <a:t>GenAI</a:t>
            </a:r>
            <a:r>
              <a:rPr lang="en-US" sz="3600" dirty="0">
                <a:solidFill>
                  <a:schemeClr val="tx1"/>
                </a:solidFill>
                <a:latin typeface="Helvetica" pitchFamily="2" charset="0"/>
              </a:rPr>
              <a:t> borrows some train data to synthesize an image.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  <a:latin typeface="Helvetica" pitchFamily="2" charset="0"/>
              </a:rPr>
              <a:t>Data Attribution</a:t>
            </a:r>
            <a:r>
              <a:rPr lang="en-US" sz="3600" dirty="0">
                <a:solidFill>
                  <a:schemeClr val="tx1"/>
                </a:solidFill>
                <a:latin typeface="Helvetica" pitchFamily="2" charset="0"/>
              </a:rPr>
              <a:t>: find out the 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borrowed train data</a:t>
            </a:r>
            <a:r>
              <a:rPr lang="en-US" sz="3600" dirty="0">
                <a:solidFill>
                  <a:schemeClr val="tx1"/>
                </a:solidFill>
                <a:latin typeface="Helvetica" pitchFamily="2" charset="0"/>
              </a:rPr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BD7B4D-151C-4EDF-82F5-E6E55244C3FC}"/>
              </a:ext>
            </a:extLst>
          </p:cNvPr>
          <p:cNvSpPr/>
          <p:nvPr/>
        </p:nvSpPr>
        <p:spPr>
          <a:xfrm>
            <a:off x="659757" y="2442258"/>
            <a:ext cx="10845478" cy="686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6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1" grpId="0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6DF360-2061-1A1C-90F5-FD38A5D57A4F}"/>
              </a:ext>
            </a:extLst>
          </p:cNvPr>
          <p:cNvGrpSpPr/>
          <p:nvPr/>
        </p:nvGrpSpPr>
        <p:grpSpPr>
          <a:xfrm>
            <a:off x="3571625" y="-469386"/>
            <a:ext cx="2506182" cy="2506182"/>
            <a:chOff x="2620767" y="3059160"/>
            <a:chExt cx="1310148" cy="1310148"/>
          </a:xfrm>
        </p:grpSpPr>
        <p:pic>
          <p:nvPicPr>
            <p:cNvPr id="4" name="Picture 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66C5D0A-899A-B3D2-E81D-DC113C674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767" y="3059160"/>
              <a:ext cx="1310148" cy="13101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ADD2E7-3177-E03E-A944-9056E9303604}"/>
                </a:ext>
              </a:extLst>
            </p:cNvPr>
            <p:cNvSpPr txBox="1"/>
            <p:nvPr/>
          </p:nvSpPr>
          <p:spPr>
            <a:xfrm>
              <a:off x="2664020" y="4093049"/>
              <a:ext cx="1223642" cy="24134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Stable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Diffusion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64D0C9-18C8-5BE4-100A-F1CD92DAFB29}"/>
              </a:ext>
            </a:extLst>
          </p:cNvPr>
          <p:cNvGrpSpPr/>
          <p:nvPr/>
        </p:nvGrpSpPr>
        <p:grpSpPr>
          <a:xfrm>
            <a:off x="7584760" y="-124964"/>
            <a:ext cx="2254143" cy="2098768"/>
            <a:chOff x="968622" y="1690688"/>
            <a:chExt cx="1690522" cy="1573996"/>
          </a:xfrm>
        </p:grpSpPr>
        <p:pic>
          <p:nvPicPr>
            <p:cNvPr id="37" name="Graphic 36" descr="Database with solid fill">
              <a:extLst>
                <a:ext uri="{FF2B5EF4-FFF2-40B4-BE49-F238E27FC236}">
                  <a16:creationId xmlns:a16="http://schemas.microsoft.com/office/drawing/2014/main" id="{2B1F0BB0-ECDE-BFBE-3E45-E99817D2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D1C100-35B3-F312-AB1D-3FC5E0FE9570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7BFC751-0265-5CEC-2FCB-ADA114FCA963}"/>
              </a:ext>
            </a:extLst>
          </p:cNvPr>
          <p:cNvGrpSpPr/>
          <p:nvPr/>
        </p:nvGrpSpPr>
        <p:grpSpPr>
          <a:xfrm>
            <a:off x="147149" y="2837179"/>
            <a:ext cx="2818400" cy="3024278"/>
            <a:chOff x="8342810" y="2524483"/>
            <a:chExt cx="2818400" cy="3024278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C6D7B144-3E9E-8E3C-D333-B8F250B44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454943" y="2524483"/>
              <a:ext cx="2594133" cy="2594133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DA3F25-04C0-44CA-7663-6DF07E72A89F}"/>
                </a:ext>
              </a:extLst>
            </p:cNvPr>
            <p:cNvSpPr txBox="1"/>
            <p:nvPr/>
          </p:nvSpPr>
          <p:spPr>
            <a:xfrm>
              <a:off x="8342810" y="5087096"/>
              <a:ext cx="28184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Synthesized Image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FB9DD2-4720-B528-5E57-3456D7CBDB3C}"/>
              </a:ext>
            </a:extLst>
          </p:cNvPr>
          <p:cNvGrpSpPr/>
          <p:nvPr/>
        </p:nvGrpSpPr>
        <p:grpSpPr>
          <a:xfrm>
            <a:off x="5670362" y="426529"/>
            <a:ext cx="2376502" cy="461665"/>
            <a:chOff x="6305044" y="2768528"/>
            <a:chExt cx="2376502" cy="4616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812F3B-A82F-0001-34FF-BC15F5D8AC84}"/>
                </a:ext>
              </a:extLst>
            </p:cNvPr>
            <p:cNvSpPr txBox="1"/>
            <p:nvPr/>
          </p:nvSpPr>
          <p:spPr>
            <a:xfrm>
              <a:off x="6909027" y="2768528"/>
              <a:ext cx="1379673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cs typeface="Times New Roman" panose="02020603050405020304" pitchFamily="18" charset="0"/>
                </a:rPr>
                <a:t>Training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DCCF57-843D-0CF7-E377-22C0F56A7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5044" y="3230193"/>
              <a:ext cx="2376502" cy="0"/>
            </a:xfrm>
            <a:prstGeom prst="straightConnector1">
              <a:avLst/>
            </a:prstGeom>
            <a:ln w="114300">
              <a:solidFill>
                <a:schemeClr val="bg2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119596D-47A2-385C-B46A-343025378B51}"/>
              </a:ext>
            </a:extLst>
          </p:cNvPr>
          <p:cNvGrpSpPr/>
          <p:nvPr/>
        </p:nvGrpSpPr>
        <p:grpSpPr>
          <a:xfrm>
            <a:off x="1556350" y="426529"/>
            <a:ext cx="2314990" cy="2410649"/>
            <a:chOff x="2387446" y="651149"/>
            <a:chExt cx="2314990" cy="241064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1BBF85-9FAC-243E-3E26-97DD85B3219C}"/>
                </a:ext>
              </a:extLst>
            </p:cNvPr>
            <p:cNvSpPr txBox="1"/>
            <p:nvPr/>
          </p:nvSpPr>
          <p:spPr>
            <a:xfrm>
              <a:off x="3182468" y="651149"/>
              <a:ext cx="1519968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cs typeface="Times New Roman" panose="02020603050405020304" pitchFamily="18" charset="0"/>
                </a:rPr>
                <a:t>Generate</a:t>
              </a:r>
            </a:p>
          </p:txBody>
        </p: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37510039-9BED-1F73-B1FA-3814A2BE2A65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rot="10800000" flipV="1">
              <a:off x="2387446" y="1119903"/>
              <a:ext cx="2223887" cy="1941895"/>
            </a:xfrm>
            <a:prstGeom prst="curvedConnector2">
              <a:avLst/>
            </a:prstGeom>
            <a:ln w="114300">
              <a:solidFill>
                <a:schemeClr val="bg2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9A1D716-9966-AD4E-9A53-0780369749B6}"/>
              </a:ext>
            </a:extLst>
          </p:cNvPr>
          <p:cNvGrpSpPr/>
          <p:nvPr/>
        </p:nvGrpSpPr>
        <p:grpSpPr>
          <a:xfrm>
            <a:off x="2883057" y="3184829"/>
            <a:ext cx="2860440" cy="1959298"/>
            <a:chOff x="2711965" y="3109120"/>
            <a:chExt cx="2361299" cy="1633176"/>
          </a:xfrm>
        </p:grpSpPr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139AEB9E-C674-D391-F0E0-FBC7C9DA5E99}"/>
                </a:ext>
              </a:extLst>
            </p:cNvPr>
            <p:cNvSpPr/>
            <p:nvPr/>
          </p:nvSpPr>
          <p:spPr>
            <a:xfrm>
              <a:off x="2746669" y="3109120"/>
              <a:ext cx="2326595" cy="1633176"/>
            </a:xfrm>
            <a:prstGeom prst="rightArrow">
              <a:avLst>
                <a:gd name="adj1" fmla="val 55365"/>
                <a:gd name="adj2" fmla="val 5160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354FAA2-08ED-4EB3-DD5E-10B8C3851454}"/>
                </a:ext>
              </a:extLst>
            </p:cNvPr>
            <p:cNvSpPr txBox="1"/>
            <p:nvPr/>
          </p:nvSpPr>
          <p:spPr>
            <a:xfrm>
              <a:off x="2711965" y="3528060"/>
              <a:ext cx="2081787" cy="79529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8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Our</a:t>
              </a:r>
              <a:r>
                <a:rPr lang="zh-TW" altLang="en-US" sz="28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8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Attribution</a:t>
              </a:r>
            </a:p>
            <a:p>
              <a:pPr algn="ctr"/>
              <a:r>
                <a:rPr lang="en-US" altLang="zh-TW" sz="28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Method</a:t>
              </a:r>
              <a:endParaRPr lang="zh-TW" altLang="en-US" sz="28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D8267AAB-8011-86E5-C5D3-D63BB234AEDC}"/>
              </a:ext>
            </a:extLst>
          </p:cNvPr>
          <p:cNvSpPr/>
          <p:nvPr/>
        </p:nvSpPr>
        <p:spPr>
          <a:xfrm>
            <a:off x="5763478" y="1915462"/>
            <a:ext cx="6396992" cy="46250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601946B-6B61-D883-E565-06D3FACE6BC3}"/>
              </a:ext>
            </a:extLst>
          </p:cNvPr>
          <p:cNvGrpSpPr/>
          <p:nvPr/>
        </p:nvGrpSpPr>
        <p:grpSpPr>
          <a:xfrm>
            <a:off x="5754007" y="1742972"/>
            <a:ext cx="6406463" cy="172490"/>
            <a:chOff x="5802287" y="1963667"/>
            <a:chExt cx="6406463" cy="17249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8DF38B8-2D8C-1087-4B9F-15391C262C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2287" y="1963667"/>
              <a:ext cx="1841263" cy="17249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52FDC2C-3A27-1209-16CF-51C1E01A4DD4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9887183" y="1963667"/>
              <a:ext cx="2321567" cy="17249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Picture 10">
            <a:extLst>
              <a:ext uri="{FF2B5EF4-FFF2-40B4-BE49-F238E27FC236}">
                <a16:creationId xmlns:a16="http://schemas.microsoft.com/office/drawing/2014/main" id="{59E09D24-E416-1884-4D04-5AAE8928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1664432" y="5262153"/>
            <a:ext cx="258420" cy="25842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3279BF9B-D4FC-135F-FF9D-BDB7571B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1346638" y="5262153"/>
            <a:ext cx="259157" cy="25915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B5C4A-3CAF-D31D-C1EF-49DDFA844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434172" y="5337519"/>
            <a:ext cx="548453" cy="1015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912C279-EEB2-1A1A-528E-A4B1FCFE582E}"/>
              </a:ext>
            </a:extLst>
          </p:cNvPr>
          <p:cNvGrpSpPr>
            <a:grpSpLocks noChangeAspect="1"/>
          </p:cNvGrpSpPr>
          <p:nvPr/>
        </p:nvGrpSpPr>
        <p:grpSpPr>
          <a:xfrm>
            <a:off x="5900102" y="1983930"/>
            <a:ext cx="2286000" cy="2586877"/>
            <a:chOff x="6096000" y="2425145"/>
            <a:chExt cx="2743200" cy="3104252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4E7D5E3-EB92-4773-386C-4EB18CA71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6096000" y="2425145"/>
              <a:ext cx="2743200" cy="2743200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FA9D98-B2E9-FAAB-535A-6B8C36ED5EE5}"/>
                </a:ext>
              </a:extLst>
            </p:cNvPr>
            <p:cNvSpPr txBox="1"/>
            <p:nvPr/>
          </p:nvSpPr>
          <p:spPr>
            <a:xfrm>
              <a:off x="7061368" y="5211553"/>
              <a:ext cx="957313" cy="3178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1.75%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F742B7-67A0-F603-CD59-FC50B837BB35}"/>
              </a:ext>
            </a:extLst>
          </p:cNvPr>
          <p:cNvGrpSpPr>
            <a:grpSpLocks noChangeAspect="1"/>
          </p:cNvGrpSpPr>
          <p:nvPr/>
        </p:nvGrpSpPr>
        <p:grpSpPr>
          <a:xfrm>
            <a:off x="8237938" y="2155003"/>
            <a:ext cx="1984248" cy="2393713"/>
            <a:chOff x="8545374" y="2644335"/>
            <a:chExt cx="1706359" cy="2058479"/>
          </a:xfrm>
        </p:grpSpPr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37F8D5DD-3324-294D-C63B-FD7600C7D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8545374" y="2644335"/>
              <a:ext cx="1706359" cy="1702797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1BA4EA-A3A4-EC37-C4BE-75877D1E5844}"/>
                </a:ext>
              </a:extLst>
            </p:cNvPr>
            <p:cNvSpPr txBox="1"/>
            <p:nvPr/>
          </p:nvSpPr>
          <p:spPr>
            <a:xfrm>
              <a:off x="8931815" y="4385633"/>
              <a:ext cx="957313" cy="3171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1.52%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22BC4F-1C88-FD26-E51F-C5564550086A}"/>
              </a:ext>
            </a:extLst>
          </p:cNvPr>
          <p:cNvGrpSpPr>
            <a:grpSpLocks noChangeAspect="1"/>
          </p:cNvGrpSpPr>
          <p:nvPr/>
        </p:nvGrpSpPr>
        <p:grpSpPr>
          <a:xfrm>
            <a:off x="10274023" y="2272493"/>
            <a:ext cx="1737360" cy="2229284"/>
            <a:chOff x="10316279" y="2674559"/>
            <a:chExt cx="1252728" cy="1607431"/>
          </a:xfrm>
        </p:grpSpPr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CBAD6B93-6613-DCF3-3594-A1815ED01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10316279" y="2674559"/>
              <a:ext cx="1252728" cy="1252728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B02BAC-6B84-D21B-739F-D893746FBAF0}"/>
                </a:ext>
              </a:extLst>
            </p:cNvPr>
            <p:cNvSpPr txBox="1"/>
            <p:nvPr/>
          </p:nvSpPr>
          <p:spPr>
            <a:xfrm>
              <a:off x="10499048" y="3964146"/>
              <a:ext cx="957313" cy="3178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1.33%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5A49D1-8638-176E-6D50-D48D3F4E5CB5}"/>
              </a:ext>
            </a:extLst>
          </p:cNvPr>
          <p:cNvGrpSpPr>
            <a:grpSpLocks noChangeAspect="1"/>
          </p:cNvGrpSpPr>
          <p:nvPr/>
        </p:nvGrpSpPr>
        <p:grpSpPr>
          <a:xfrm>
            <a:off x="5903032" y="4552516"/>
            <a:ext cx="1655064" cy="2156568"/>
            <a:chOff x="6096000" y="5070298"/>
            <a:chExt cx="1143000" cy="1489344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650B244-C0B0-7648-E3C6-0FEB0621C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6096000" y="5070298"/>
              <a:ext cx="1143000" cy="1143000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D8AF03-C698-CC9D-23D9-124532E3A680}"/>
                </a:ext>
              </a:extLst>
            </p:cNvPr>
            <p:cNvSpPr txBox="1"/>
            <p:nvPr/>
          </p:nvSpPr>
          <p:spPr>
            <a:xfrm>
              <a:off x="6216002" y="6241798"/>
              <a:ext cx="957313" cy="3178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1.27%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68BB131-C3D4-2173-34AA-8FD8A99661A0}"/>
              </a:ext>
            </a:extLst>
          </p:cNvPr>
          <p:cNvSpPr txBox="1"/>
          <p:nvPr/>
        </p:nvSpPr>
        <p:spPr>
          <a:xfrm>
            <a:off x="10906275" y="5490202"/>
            <a:ext cx="1165704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FF5346"/>
                </a:solidFill>
                <a:latin typeface="Helvetica" pitchFamily="2" charset="0"/>
                <a:cs typeface="Times New Roman" panose="02020603050405020304" pitchFamily="18" charset="0"/>
              </a:rPr>
              <a:t>&lt; 0.001%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B9D1AE-7D1F-0BF7-7DA0-73D0244CE685}"/>
              </a:ext>
            </a:extLst>
          </p:cNvPr>
          <p:cNvGrpSpPr>
            <a:grpSpLocks noChangeAspect="1"/>
          </p:cNvGrpSpPr>
          <p:nvPr/>
        </p:nvGrpSpPr>
        <p:grpSpPr>
          <a:xfrm>
            <a:off x="7634348" y="4595024"/>
            <a:ext cx="1563624" cy="2078843"/>
            <a:chOff x="7678969" y="5197089"/>
            <a:chExt cx="999592" cy="1328960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998C73EF-39DD-9694-52E9-9432A0CFE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/>
          </p:blipFill>
          <p:spPr bwMode="auto">
            <a:xfrm>
              <a:off x="7678969" y="5197089"/>
              <a:ext cx="987552" cy="987552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D4E05C-9430-D361-26EA-9C01D4848B29}"/>
                </a:ext>
              </a:extLst>
            </p:cNvPr>
            <p:cNvSpPr txBox="1"/>
            <p:nvPr/>
          </p:nvSpPr>
          <p:spPr>
            <a:xfrm>
              <a:off x="7721248" y="6208205"/>
              <a:ext cx="957313" cy="3178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1.20%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E15FD9-AC4F-5AEF-E88D-08C8B06BBB3B}"/>
              </a:ext>
            </a:extLst>
          </p:cNvPr>
          <p:cNvGrpSpPr>
            <a:grpSpLocks noChangeAspect="1"/>
          </p:cNvGrpSpPr>
          <p:nvPr/>
        </p:nvGrpSpPr>
        <p:grpSpPr>
          <a:xfrm>
            <a:off x="9079951" y="4785124"/>
            <a:ext cx="1517904" cy="1705197"/>
            <a:chOff x="8905282" y="5206233"/>
            <a:chExt cx="957313" cy="1075435"/>
          </a:xfrm>
        </p:grpSpPr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1E4A3277-A66C-5FE4-C2C2-6EB64BBDD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/>
          </p:blipFill>
          <p:spPr bwMode="auto">
            <a:xfrm>
              <a:off x="9005906" y="5206233"/>
              <a:ext cx="722376" cy="722376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1873B8-925C-EE0D-7944-0B74CDAD8961}"/>
                </a:ext>
              </a:extLst>
            </p:cNvPr>
            <p:cNvSpPr txBox="1"/>
            <p:nvPr/>
          </p:nvSpPr>
          <p:spPr>
            <a:xfrm>
              <a:off x="8905282" y="5963824"/>
              <a:ext cx="957313" cy="3178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1.16%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B131F70-1CE0-9E6C-E974-1EAF72E1ABC6}"/>
              </a:ext>
            </a:extLst>
          </p:cNvPr>
          <p:cNvSpPr txBox="1"/>
          <p:nvPr/>
        </p:nvSpPr>
        <p:spPr>
          <a:xfrm>
            <a:off x="7526366" y="6474585"/>
            <a:ext cx="307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Helvetica Light" panose="020B0403020202020204" pitchFamily="34" charset="0"/>
              </a:rPr>
              <a:t>I</a:t>
            </a:r>
            <a:r>
              <a:rPr lang="en-US" sz="2400" dirty="0">
                <a:latin typeface="Helvetica Light" panose="020B0403020202020204" pitchFamily="34" charset="0"/>
              </a:rPr>
              <a:t>nfluence</a:t>
            </a:r>
            <a:r>
              <a:rPr lang="zh-TW" altLang="en-US" sz="2400" dirty="0">
                <a:latin typeface="Helvetica Light" panose="020B0403020202020204" pitchFamily="34" charset="0"/>
              </a:rPr>
              <a:t> </a:t>
            </a:r>
            <a:r>
              <a:rPr lang="en-US" altLang="zh-TW" sz="2400" dirty="0">
                <a:latin typeface="Helvetica Light" panose="020B0403020202020204" pitchFamily="34" charset="0"/>
              </a:rPr>
              <a:t>scores</a:t>
            </a:r>
            <a:endParaRPr lang="en-US" sz="2400" dirty="0">
              <a:latin typeface="Helvetica Light" panose="020B0403020202020204" pitchFamily="34" charset="0"/>
            </a:endParaRPr>
          </a:p>
        </p:txBody>
      </p:sp>
      <p:pic>
        <p:nvPicPr>
          <p:cNvPr id="36" name="Picture 10">
            <a:extLst>
              <a:ext uri="{FF2B5EF4-FFF2-40B4-BE49-F238E27FC236}">
                <a16:creationId xmlns:a16="http://schemas.microsoft.com/office/drawing/2014/main" id="{2B4F487D-07E1-3F59-4842-6161B9D5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29581" y="5262153"/>
            <a:ext cx="258420" cy="25842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4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6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4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7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6DF360-2061-1A1C-90F5-FD38A5D57A4F}"/>
              </a:ext>
            </a:extLst>
          </p:cNvPr>
          <p:cNvGrpSpPr/>
          <p:nvPr/>
        </p:nvGrpSpPr>
        <p:grpSpPr>
          <a:xfrm>
            <a:off x="3571625" y="-469386"/>
            <a:ext cx="2506182" cy="2506182"/>
            <a:chOff x="2620767" y="3059160"/>
            <a:chExt cx="1310148" cy="1310148"/>
          </a:xfrm>
        </p:grpSpPr>
        <p:pic>
          <p:nvPicPr>
            <p:cNvPr id="4" name="Picture 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66C5D0A-899A-B3D2-E81D-DC113C674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767" y="3059160"/>
              <a:ext cx="1310148" cy="13101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ADD2E7-3177-E03E-A944-9056E9303604}"/>
                </a:ext>
              </a:extLst>
            </p:cNvPr>
            <p:cNvSpPr txBox="1"/>
            <p:nvPr/>
          </p:nvSpPr>
          <p:spPr>
            <a:xfrm>
              <a:off x="2664020" y="4093049"/>
              <a:ext cx="1223642" cy="24134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Stable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Diffusion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64D0C9-18C8-5BE4-100A-F1CD92DAFB29}"/>
              </a:ext>
            </a:extLst>
          </p:cNvPr>
          <p:cNvGrpSpPr/>
          <p:nvPr/>
        </p:nvGrpSpPr>
        <p:grpSpPr>
          <a:xfrm>
            <a:off x="7584760" y="-124964"/>
            <a:ext cx="2254143" cy="2098768"/>
            <a:chOff x="968622" y="1690688"/>
            <a:chExt cx="1690522" cy="1573996"/>
          </a:xfrm>
        </p:grpSpPr>
        <p:pic>
          <p:nvPicPr>
            <p:cNvPr id="37" name="Graphic 36" descr="Database with solid fill">
              <a:extLst>
                <a:ext uri="{FF2B5EF4-FFF2-40B4-BE49-F238E27FC236}">
                  <a16:creationId xmlns:a16="http://schemas.microsoft.com/office/drawing/2014/main" id="{2B1F0BB0-ECDE-BFBE-3E45-E99817D2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D1C100-35B3-F312-AB1D-3FC5E0FE9570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7BFC751-0265-5CEC-2FCB-ADA114FCA963}"/>
              </a:ext>
            </a:extLst>
          </p:cNvPr>
          <p:cNvGrpSpPr/>
          <p:nvPr/>
        </p:nvGrpSpPr>
        <p:grpSpPr>
          <a:xfrm>
            <a:off x="147149" y="2837179"/>
            <a:ext cx="2818400" cy="3024278"/>
            <a:chOff x="8342810" y="2524483"/>
            <a:chExt cx="2818400" cy="3024278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C6D7B144-3E9E-8E3C-D333-B8F250B44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454943" y="2524483"/>
              <a:ext cx="2594133" cy="2594133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DA3F25-04C0-44CA-7663-6DF07E72A89F}"/>
                </a:ext>
              </a:extLst>
            </p:cNvPr>
            <p:cNvSpPr txBox="1"/>
            <p:nvPr/>
          </p:nvSpPr>
          <p:spPr>
            <a:xfrm>
              <a:off x="8342810" y="5087096"/>
              <a:ext cx="28184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Synthesized Image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FB9DD2-4720-B528-5E57-3456D7CBDB3C}"/>
              </a:ext>
            </a:extLst>
          </p:cNvPr>
          <p:cNvGrpSpPr/>
          <p:nvPr/>
        </p:nvGrpSpPr>
        <p:grpSpPr>
          <a:xfrm>
            <a:off x="5670362" y="426529"/>
            <a:ext cx="2376502" cy="461665"/>
            <a:chOff x="6305044" y="2768528"/>
            <a:chExt cx="2376502" cy="4616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812F3B-A82F-0001-34FF-BC15F5D8AC84}"/>
                </a:ext>
              </a:extLst>
            </p:cNvPr>
            <p:cNvSpPr txBox="1"/>
            <p:nvPr/>
          </p:nvSpPr>
          <p:spPr>
            <a:xfrm>
              <a:off x="6909027" y="2768528"/>
              <a:ext cx="1379673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cs typeface="Times New Roman" panose="02020603050405020304" pitchFamily="18" charset="0"/>
                </a:rPr>
                <a:t>Training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DCCF57-843D-0CF7-E377-22C0F56A7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5044" y="3230193"/>
              <a:ext cx="2376502" cy="0"/>
            </a:xfrm>
            <a:prstGeom prst="straightConnector1">
              <a:avLst/>
            </a:prstGeom>
            <a:ln w="114300">
              <a:solidFill>
                <a:schemeClr val="bg2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119596D-47A2-385C-B46A-343025378B51}"/>
              </a:ext>
            </a:extLst>
          </p:cNvPr>
          <p:cNvGrpSpPr/>
          <p:nvPr/>
        </p:nvGrpSpPr>
        <p:grpSpPr>
          <a:xfrm>
            <a:off x="1556350" y="426529"/>
            <a:ext cx="2314990" cy="2410649"/>
            <a:chOff x="2387446" y="651149"/>
            <a:chExt cx="2314990" cy="241064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1BBF85-9FAC-243E-3E26-97DD85B3219C}"/>
                </a:ext>
              </a:extLst>
            </p:cNvPr>
            <p:cNvSpPr txBox="1"/>
            <p:nvPr/>
          </p:nvSpPr>
          <p:spPr>
            <a:xfrm>
              <a:off x="3182468" y="651149"/>
              <a:ext cx="1519968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cs typeface="Times New Roman" panose="02020603050405020304" pitchFamily="18" charset="0"/>
                </a:rPr>
                <a:t>Generate</a:t>
              </a:r>
            </a:p>
          </p:txBody>
        </p: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37510039-9BED-1F73-B1FA-3814A2BE2A65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rot="10800000" flipV="1">
              <a:off x="2387446" y="1119903"/>
              <a:ext cx="2223887" cy="1941895"/>
            </a:xfrm>
            <a:prstGeom prst="curvedConnector2">
              <a:avLst/>
            </a:prstGeom>
            <a:ln w="114300">
              <a:solidFill>
                <a:schemeClr val="bg2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9A1D716-9966-AD4E-9A53-0780369749B6}"/>
              </a:ext>
            </a:extLst>
          </p:cNvPr>
          <p:cNvGrpSpPr/>
          <p:nvPr/>
        </p:nvGrpSpPr>
        <p:grpSpPr>
          <a:xfrm>
            <a:off x="2883057" y="3184829"/>
            <a:ext cx="2860440" cy="1959298"/>
            <a:chOff x="2711965" y="3109120"/>
            <a:chExt cx="2361299" cy="1633176"/>
          </a:xfrm>
        </p:grpSpPr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139AEB9E-C674-D391-F0E0-FBC7C9DA5E99}"/>
                </a:ext>
              </a:extLst>
            </p:cNvPr>
            <p:cNvSpPr/>
            <p:nvPr/>
          </p:nvSpPr>
          <p:spPr>
            <a:xfrm>
              <a:off x="2746669" y="3109120"/>
              <a:ext cx="2326595" cy="1633176"/>
            </a:xfrm>
            <a:prstGeom prst="rightArrow">
              <a:avLst>
                <a:gd name="adj1" fmla="val 55365"/>
                <a:gd name="adj2" fmla="val 5160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354FAA2-08ED-4EB3-DD5E-10B8C3851454}"/>
                </a:ext>
              </a:extLst>
            </p:cNvPr>
            <p:cNvSpPr txBox="1"/>
            <p:nvPr/>
          </p:nvSpPr>
          <p:spPr>
            <a:xfrm>
              <a:off x="2711965" y="3528060"/>
              <a:ext cx="2081787" cy="79529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8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Our</a:t>
              </a:r>
              <a:r>
                <a:rPr lang="zh-TW" altLang="en-US" sz="28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8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Attribution</a:t>
              </a:r>
            </a:p>
            <a:p>
              <a:pPr algn="ctr"/>
              <a:r>
                <a:rPr lang="en-US" altLang="zh-TW" sz="28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Method</a:t>
              </a:r>
              <a:endParaRPr lang="zh-TW" altLang="en-US" sz="28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D8267AAB-8011-86E5-C5D3-D63BB234AEDC}"/>
              </a:ext>
            </a:extLst>
          </p:cNvPr>
          <p:cNvSpPr/>
          <p:nvPr/>
        </p:nvSpPr>
        <p:spPr>
          <a:xfrm>
            <a:off x="5763478" y="1915462"/>
            <a:ext cx="6396992" cy="46250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601946B-6B61-D883-E565-06D3FACE6BC3}"/>
              </a:ext>
            </a:extLst>
          </p:cNvPr>
          <p:cNvGrpSpPr/>
          <p:nvPr/>
        </p:nvGrpSpPr>
        <p:grpSpPr>
          <a:xfrm>
            <a:off x="5754007" y="1742972"/>
            <a:ext cx="6406463" cy="172490"/>
            <a:chOff x="5802287" y="1963667"/>
            <a:chExt cx="6406463" cy="17249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8DF38B8-2D8C-1087-4B9F-15391C262C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2287" y="1963667"/>
              <a:ext cx="1841263" cy="17249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52FDC2C-3A27-1209-16CF-51C1E01A4DD4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9887183" y="1963667"/>
              <a:ext cx="2321567" cy="17249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Picture 10">
            <a:extLst>
              <a:ext uri="{FF2B5EF4-FFF2-40B4-BE49-F238E27FC236}">
                <a16:creationId xmlns:a16="http://schemas.microsoft.com/office/drawing/2014/main" id="{59E09D24-E416-1884-4D04-5AAE8928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1664432" y="5262153"/>
            <a:ext cx="258420" cy="25842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3279BF9B-D4FC-135F-FF9D-BDB7571B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1346638" y="5262153"/>
            <a:ext cx="259157" cy="25915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B5C4A-3CAF-D31D-C1EF-49DDFA844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434172" y="5337519"/>
            <a:ext cx="548453" cy="1015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912C279-EEB2-1A1A-528E-A4B1FCFE582E}"/>
              </a:ext>
            </a:extLst>
          </p:cNvPr>
          <p:cNvGrpSpPr>
            <a:grpSpLocks noChangeAspect="1"/>
          </p:cNvGrpSpPr>
          <p:nvPr/>
        </p:nvGrpSpPr>
        <p:grpSpPr>
          <a:xfrm>
            <a:off x="5900102" y="1983930"/>
            <a:ext cx="2286000" cy="2586877"/>
            <a:chOff x="6096000" y="2425145"/>
            <a:chExt cx="2743200" cy="3104252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4E7D5E3-EB92-4773-386C-4EB18CA71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6096000" y="2425145"/>
              <a:ext cx="2743200" cy="2743200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FA9D98-B2E9-FAAB-535A-6B8C36ED5EE5}"/>
                </a:ext>
              </a:extLst>
            </p:cNvPr>
            <p:cNvSpPr txBox="1"/>
            <p:nvPr/>
          </p:nvSpPr>
          <p:spPr>
            <a:xfrm>
              <a:off x="7061368" y="5211553"/>
              <a:ext cx="957313" cy="3178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1.75%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F742B7-67A0-F603-CD59-FC50B837BB35}"/>
              </a:ext>
            </a:extLst>
          </p:cNvPr>
          <p:cNvGrpSpPr>
            <a:grpSpLocks noChangeAspect="1"/>
          </p:cNvGrpSpPr>
          <p:nvPr/>
        </p:nvGrpSpPr>
        <p:grpSpPr>
          <a:xfrm>
            <a:off x="8237938" y="2155003"/>
            <a:ext cx="1984248" cy="2393713"/>
            <a:chOff x="8545374" y="2644335"/>
            <a:chExt cx="1706359" cy="2058479"/>
          </a:xfrm>
        </p:grpSpPr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37F8D5DD-3324-294D-C63B-FD7600C7D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8545374" y="2644335"/>
              <a:ext cx="1706359" cy="1702797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1BA4EA-A3A4-EC37-C4BE-75877D1E5844}"/>
                </a:ext>
              </a:extLst>
            </p:cNvPr>
            <p:cNvSpPr txBox="1"/>
            <p:nvPr/>
          </p:nvSpPr>
          <p:spPr>
            <a:xfrm>
              <a:off x="8931815" y="4385633"/>
              <a:ext cx="957313" cy="3171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1.52%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22BC4F-1C88-FD26-E51F-C5564550086A}"/>
              </a:ext>
            </a:extLst>
          </p:cNvPr>
          <p:cNvGrpSpPr>
            <a:grpSpLocks noChangeAspect="1"/>
          </p:cNvGrpSpPr>
          <p:nvPr/>
        </p:nvGrpSpPr>
        <p:grpSpPr>
          <a:xfrm>
            <a:off x="10274023" y="2272493"/>
            <a:ext cx="1737360" cy="2229284"/>
            <a:chOff x="10316279" y="2674559"/>
            <a:chExt cx="1252728" cy="1607431"/>
          </a:xfrm>
        </p:grpSpPr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CBAD6B93-6613-DCF3-3594-A1815ED01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10316279" y="2674559"/>
              <a:ext cx="1252728" cy="1252728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B02BAC-6B84-D21B-739F-D893746FBAF0}"/>
                </a:ext>
              </a:extLst>
            </p:cNvPr>
            <p:cNvSpPr txBox="1"/>
            <p:nvPr/>
          </p:nvSpPr>
          <p:spPr>
            <a:xfrm>
              <a:off x="10499048" y="3964146"/>
              <a:ext cx="957313" cy="3178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1.33%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5A49D1-8638-176E-6D50-D48D3F4E5CB5}"/>
              </a:ext>
            </a:extLst>
          </p:cNvPr>
          <p:cNvGrpSpPr>
            <a:grpSpLocks noChangeAspect="1"/>
          </p:cNvGrpSpPr>
          <p:nvPr/>
        </p:nvGrpSpPr>
        <p:grpSpPr>
          <a:xfrm>
            <a:off x="5903032" y="4552516"/>
            <a:ext cx="1655064" cy="2156568"/>
            <a:chOff x="6096000" y="5070298"/>
            <a:chExt cx="1143000" cy="1489344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650B244-C0B0-7648-E3C6-0FEB0621C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6096000" y="5070298"/>
              <a:ext cx="1143000" cy="1143000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D8AF03-C698-CC9D-23D9-124532E3A680}"/>
                </a:ext>
              </a:extLst>
            </p:cNvPr>
            <p:cNvSpPr txBox="1"/>
            <p:nvPr/>
          </p:nvSpPr>
          <p:spPr>
            <a:xfrm>
              <a:off x="6216002" y="6241798"/>
              <a:ext cx="957313" cy="3178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1.27%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68BB131-C3D4-2173-34AA-8FD8A99661A0}"/>
              </a:ext>
            </a:extLst>
          </p:cNvPr>
          <p:cNvSpPr txBox="1"/>
          <p:nvPr/>
        </p:nvSpPr>
        <p:spPr>
          <a:xfrm>
            <a:off x="10906275" y="5490202"/>
            <a:ext cx="1165704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FF5346"/>
                </a:solidFill>
                <a:latin typeface="Helvetica" pitchFamily="2" charset="0"/>
                <a:cs typeface="Times New Roman" panose="02020603050405020304" pitchFamily="18" charset="0"/>
              </a:rPr>
              <a:t>&lt; 0.001%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B9D1AE-7D1F-0BF7-7DA0-73D0244CE685}"/>
              </a:ext>
            </a:extLst>
          </p:cNvPr>
          <p:cNvGrpSpPr>
            <a:grpSpLocks noChangeAspect="1"/>
          </p:cNvGrpSpPr>
          <p:nvPr/>
        </p:nvGrpSpPr>
        <p:grpSpPr>
          <a:xfrm>
            <a:off x="7634348" y="4595024"/>
            <a:ext cx="1563624" cy="2078843"/>
            <a:chOff x="7678969" y="5197089"/>
            <a:chExt cx="999592" cy="1328960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998C73EF-39DD-9694-52E9-9432A0CFE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/>
          </p:blipFill>
          <p:spPr bwMode="auto">
            <a:xfrm>
              <a:off x="7678969" y="5197089"/>
              <a:ext cx="987552" cy="987552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D4E05C-9430-D361-26EA-9C01D4848B29}"/>
                </a:ext>
              </a:extLst>
            </p:cNvPr>
            <p:cNvSpPr txBox="1"/>
            <p:nvPr/>
          </p:nvSpPr>
          <p:spPr>
            <a:xfrm>
              <a:off x="7721248" y="6208205"/>
              <a:ext cx="957313" cy="3178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1.20%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E15FD9-AC4F-5AEF-E88D-08C8B06BBB3B}"/>
              </a:ext>
            </a:extLst>
          </p:cNvPr>
          <p:cNvGrpSpPr>
            <a:grpSpLocks noChangeAspect="1"/>
          </p:cNvGrpSpPr>
          <p:nvPr/>
        </p:nvGrpSpPr>
        <p:grpSpPr>
          <a:xfrm>
            <a:off x="9079951" y="4785124"/>
            <a:ext cx="1517904" cy="1705197"/>
            <a:chOff x="8905282" y="5206233"/>
            <a:chExt cx="957313" cy="1075435"/>
          </a:xfrm>
        </p:grpSpPr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1E4A3277-A66C-5FE4-C2C2-6EB64BBDD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/>
          </p:blipFill>
          <p:spPr bwMode="auto">
            <a:xfrm>
              <a:off x="9005906" y="5206233"/>
              <a:ext cx="722376" cy="722376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1873B8-925C-EE0D-7944-0B74CDAD8961}"/>
                </a:ext>
              </a:extLst>
            </p:cNvPr>
            <p:cNvSpPr txBox="1"/>
            <p:nvPr/>
          </p:nvSpPr>
          <p:spPr>
            <a:xfrm>
              <a:off x="8905282" y="5963824"/>
              <a:ext cx="957313" cy="3178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TW" sz="2400" b="1" dirty="0">
                  <a:solidFill>
                    <a:srgbClr val="0A5B0B"/>
                  </a:solidFill>
                </a:rPr>
                <a:t>1.16%</a:t>
              </a:r>
              <a:endParaRPr lang="en-US" sz="2400" b="1" dirty="0">
                <a:solidFill>
                  <a:srgbClr val="0A5B0B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B131F70-1CE0-9E6C-E974-1EAF72E1ABC6}"/>
              </a:ext>
            </a:extLst>
          </p:cNvPr>
          <p:cNvSpPr txBox="1"/>
          <p:nvPr/>
        </p:nvSpPr>
        <p:spPr>
          <a:xfrm>
            <a:off x="7526366" y="6474585"/>
            <a:ext cx="307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Helvetica Light" panose="020B0403020202020204" pitchFamily="34" charset="0"/>
              </a:rPr>
              <a:t>I</a:t>
            </a:r>
            <a:r>
              <a:rPr lang="en-US" sz="2400" dirty="0">
                <a:latin typeface="Helvetica Light" panose="020B0403020202020204" pitchFamily="34" charset="0"/>
              </a:rPr>
              <a:t>nfluence</a:t>
            </a:r>
            <a:r>
              <a:rPr lang="zh-TW" altLang="en-US" sz="2400" dirty="0">
                <a:latin typeface="Helvetica Light" panose="020B0403020202020204" pitchFamily="34" charset="0"/>
              </a:rPr>
              <a:t> </a:t>
            </a:r>
            <a:r>
              <a:rPr lang="en-US" altLang="zh-TW" sz="2400" dirty="0">
                <a:latin typeface="Helvetica Light" panose="020B0403020202020204" pitchFamily="34" charset="0"/>
              </a:rPr>
              <a:t>scores</a:t>
            </a:r>
            <a:endParaRPr lang="en-US" sz="2400" dirty="0">
              <a:latin typeface="Helvetica Light" panose="020B0403020202020204" pitchFamily="34" charset="0"/>
            </a:endParaRPr>
          </a:p>
        </p:txBody>
      </p:sp>
      <p:pic>
        <p:nvPicPr>
          <p:cNvPr id="36" name="Picture 10">
            <a:extLst>
              <a:ext uri="{FF2B5EF4-FFF2-40B4-BE49-F238E27FC236}">
                <a16:creationId xmlns:a16="http://schemas.microsoft.com/office/drawing/2014/main" id="{2B4F487D-07E1-3F59-4842-6161B9D5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29581" y="5262153"/>
            <a:ext cx="258420" cy="25842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8AD7CA3-D7B7-AC15-0512-CAEAA02A2D7D}"/>
              </a:ext>
            </a:extLst>
          </p:cNvPr>
          <p:cNvSpPr/>
          <p:nvPr/>
        </p:nvSpPr>
        <p:spPr>
          <a:xfrm>
            <a:off x="-155448" y="-124964"/>
            <a:ext cx="12527280" cy="7248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186DDA-AF85-9E6B-AA1B-A456B8AC814A}"/>
              </a:ext>
            </a:extLst>
          </p:cNvPr>
          <p:cNvSpPr/>
          <p:nvPr/>
        </p:nvSpPr>
        <p:spPr>
          <a:xfrm>
            <a:off x="25090" y="1142887"/>
            <a:ext cx="12141820" cy="22861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Helvetica" pitchFamily="2" charset="0"/>
              </a:rPr>
              <a:t>Challenge: Ground truth influence is </a:t>
            </a:r>
            <a:r>
              <a:rPr lang="en-US" sz="3600" b="1" u="sng" dirty="0">
                <a:solidFill>
                  <a:srgbClr val="FF0000"/>
                </a:solidFill>
                <a:latin typeface="Helvetica" pitchFamily="2" charset="0"/>
              </a:rPr>
              <a:t>unknown</a:t>
            </a:r>
            <a:r>
              <a:rPr lang="en-US" sz="3600" dirty="0">
                <a:solidFill>
                  <a:schemeClr val="tx1"/>
                </a:solidFill>
                <a:latin typeface="Helvetica" pitchFamily="2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Helvetica" pitchFamily="2" charset="0"/>
              </a:rPr>
              <a:t>We simulate “ground truth” to </a:t>
            </a:r>
            <a:r>
              <a:rPr lang="en-US" sz="3600" u="sng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evaluate</a:t>
            </a:r>
            <a:r>
              <a:rPr lang="en-US" sz="3600" dirty="0">
                <a:solidFill>
                  <a:schemeClr val="tx1"/>
                </a:solidFill>
                <a:latin typeface="Helvetica" pitchFamily="2" charset="0"/>
              </a:rPr>
              <a:t> &amp; </a:t>
            </a:r>
            <a:r>
              <a:rPr lang="en-US" sz="3600" u="sng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learn</a:t>
            </a:r>
            <a:r>
              <a:rPr lang="en-US" sz="3600" dirty="0">
                <a:solidFill>
                  <a:schemeClr val="tx1"/>
                </a:solidFill>
                <a:latin typeface="Helvetica" pitchFamily="2" charset="0"/>
              </a:rPr>
              <a:t> attribution!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D4BD208-2128-90B7-9A0D-F0C767CDC90C}"/>
              </a:ext>
            </a:extLst>
          </p:cNvPr>
          <p:cNvSpPr/>
          <p:nvPr/>
        </p:nvSpPr>
        <p:spPr>
          <a:xfrm>
            <a:off x="259282" y="2442258"/>
            <a:ext cx="11673436" cy="686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3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826F75-598C-02F4-5167-3DB5C74A0D88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chemeClr val="tx1"/>
                </a:solidFill>
                <a:latin typeface="Helvetica Light" panose="020B0403020202020204" pitchFamily="34" charset="0"/>
              </a:rPr>
              <a:t>Our Idea:</a:t>
            </a:r>
            <a:r>
              <a:rPr lang="en-US" altLang="zh-TW" sz="4800" dirty="0">
                <a:latin typeface="Helvetica Light" panose="020B0403020202020204" pitchFamily="34" charset="0"/>
              </a:rPr>
              <a:t> </a:t>
            </a:r>
            <a:r>
              <a:rPr lang="en-US" altLang="zh-TW" sz="4800" b="1" dirty="0">
                <a:latin typeface="Helvetica" pitchFamily="2" charset="0"/>
              </a:rPr>
              <a:t>A</a:t>
            </a:r>
            <a:r>
              <a:rPr lang="en-US" altLang="zh-TW" sz="4800" dirty="0">
                <a:latin typeface="Helvetica Light" panose="020B0403020202020204" pitchFamily="34" charset="0"/>
              </a:rPr>
              <a:t>ttribution</a:t>
            </a:r>
            <a:r>
              <a:rPr lang="zh-TW" altLang="en-US" sz="4800" dirty="0">
                <a:solidFill>
                  <a:schemeClr val="tx1"/>
                </a:solidFill>
                <a:latin typeface="Helvetica Light" panose="020B0403020202020204" pitchFamily="34" charset="0"/>
              </a:rPr>
              <a:t> </a:t>
            </a:r>
            <a:r>
              <a:rPr lang="en-US" altLang="zh-TW" sz="4800" b="1" dirty="0">
                <a:solidFill>
                  <a:schemeClr val="tx1"/>
                </a:solidFill>
                <a:latin typeface="Helvetica" pitchFamily="2" charset="0"/>
              </a:rPr>
              <a:t>b</a:t>
            </a:r>
            <a:r>
              <a:rPr lang="en-US" altLang="zh-TW" sz="4800" dirty="0">
                <a:solidFill>
                  <a:schemeClr val="tx1"/>
                </a:solidFill>
                <a:latin typeface="Helvetica Light" panose="020B0403020202020204" pitchFamily="34" charset="0"/>
              </a:rPr>
              <a:t>y</a:t>
            </a:r>
            <a:r>
              <a:rPr lang="zh-TW" altLang="en-US" sz="4800" dirty="0">
                <a:solidFill>
                  <a:schemeClr val="tx1"/>
                </a:solidFill>
                <a:latin typeface="Helvetica Light" panose="020B0403020202020204" pitchFamily="34" charset="0"/>
              </a:rPr>
              <a:t> </a:t>
            </a:r>
            <a:r>
              <a:rPr lang="en-US" altLang="zh-TW" sz="4800" b="1" dirty="0">
                <a:solidFill>
                  <a:schemeClr val="tx1"/>
                </a:solidFill>
                <a:latin typeface="Helvetica" pitchFamily="2" charset="0"/>
              </a:rPr>
              <a:t>C</a:t>
            </a:r>
            <a:r>
              <a:rPr lang="en-US" altLang="zh-TW" sz="4800" dirty="0">
                <a:solidFill>
                  <a:schemeClr val="tx1"/>
                </a:solidFill>
                <a:latin typeface="Helvetica Light" panose="020B0403020202020204" pitchFamily="34" charset="0"/>
              </a:rPr>
              <a:t>ustomization</a:t>
            </a:r>
          </a:p>
          <a:p>
            <a:pPr algn="ctr"/>
            <a:r>
              <a:rPr lang="en-US" altLang="zh-TW" sz="4800" dirty="0">
                <a:latin typeface="Helvetica" pitchFamily="2" charset="0"/>
              </a:rPr>
              <a:t>(</a:t>
            </a:r>
            <a:r>
              <a:rPr lang="en-US" altLang="zh-TW" sz="4800" dirty="0" err="1">
                <a:solidFill>
                  <a:schemeClr val="tx1"/>
                </a:solidFill>
                <a:latin typeface="Helvetica" pitchFamily="2" charset="0"/>
              </a:rPr>
              <a:t>AbC</a:t>
            </a:r>
            <a:r>
              <a:rPr lang="en-US" altLang="zh-TW" sz="4800" dirty="0">
                <a:solidFill>
                  <a:schemeClr val="tx1"/>
                </a:solidFill>
                <a:latin typeface="Helvetica" pitchFamily="2" charset="0"/>
              </a:rPr>
              <a:t>)</a:t>
            </a:r>
            <a:endParaRPr lang="en-US" sz="4800" dirty="0">
              <a:solidFill>
                <a:schemeClr val="tx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6DF360-2061-1A1C-90F5-FD38A5D57A4F}"/>
              </a:ext>
            </a:extLst>
          </p:cNvPr>
          <p:cNvGrpSpPr/>
          <p:nvPr/>
        </p:nvGrpSpPr>
        <p:grpSpPr>
          <a:xfrm>
            <a:off x="3571625" y="-161039"/>
            <a:ext cx="2506182" cy="2506182"/>
            <a:chOff x="2620767" y="3059160"/>
            <a:chExt cx="1310148" cy="1310148"/>
          </a:xfrm>
        </p:grpSpPr>
        <p:pic>
          <p:nvPicPr>
            <p:cNvPr id="4" name="Picture 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66C5D0A-899A-B3D2-E81D-DC113C674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767" y="3059160"/>
              <a:ext cx="1310148" cy="13101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ADD2E7-3177-E03E-A944-9056E9303604}"/>
                </a:ext>
              </a:extLst>
            </p:cNvPr>
            <p:cNvSpPr txBox="1"/>
            <p:nvPr/>
          </p:nvSpPr>
          <p:spPr>
            <a:xfrm>
              <a:off x="2664023" y="4095627"/>
              <a:ext cx="1223642" cy="24134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Stable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Diffusion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64D0C9-18C8-5BE4-100A-F1CD92DAFB29}"/>
              </a:ext>
            </a:extLst>
          </p:cNvPr>
          <p:cNvGrpSpPr/>
          <p:nvPr/>
        </p:nvGrpSpPr>
        <p:grpSpPr>
          <a:xfrm>
            <a:off x="7584760" y="183383"/>
            <a:ext cx="2254143" cy="2098768"/>
            <a:chOff x="968622" y="1690688"/>
            <a:chExt cx="1690522" cy="1573996"/>
          </a:xfrm>
        </p:grpSpPr>
        <p:pic>
          <p:nvPicPr>
            <p:cNvPr id="37" name="Graphic 36" descr="Database with solid fill">
              <a:extLst>
                <a:ext uri="{FF2B5EF4-FFF2-40B4-BE49-F238E27FC236}">
                  <a16:creationId xmlns:a16="http://schemas.microsoft.com/office/drawing/2014/main" id="{2B1F0BB0-ECDE-BFBE-3E45-E99817D2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0340" y="1690688"/>
              <a:ext cx="1364030" cy="136403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D1C100-35B3-F312-AB1D-3FC5E0FE9570}"/>
                </a:ext>
              </a:extLst>
            </p:cNvPr>
            <p:cNvSpPr txBox="1"/>
            <p:nvPr/>
          </p:nvSpPr>
          <p:spPr>
            <a:xfrm>
              <a:off x="968622" y="2918453"/>
              <a:ext cx="1690522" cy="3462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LAION</a:t>
              </a:r>
              <a:r>
                <a:rPr lang="zh-TW" altLang="en-US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Dataset</a:t>
              </a:r>
              <a:endParaRPr lang="zh-TW" altLang="en-US" sz="2400" dirty="0">
                <a:latin typeface="Helvetica Light" panose="020B04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7BFC751-0265-5CEC-2FCB-ADA114FCA963}"/>
              </a:ext>
            </a:extLst>
          </p:cNvPr>
          <p:cNvGrpSpPr/>
          <p:nvPr/>
        </p:nvGrpSpPr>
        <p:grpSpPr>
          <a:xfrm>
            <a:off x="73152" y="3163824"/>
            <a:ext cx="2818400" cy="3024278"/>
            <a:chOff x="8342810" y="2524483"/>
            <a:chExt cx="2818400" cy="3024278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C6D7B144-3E9E-8E3C-D333-B8F250B44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454943" y="2524483"/>
              <a:ext cx="2594133" cy="2594133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DA3F25-04C0-44CA-7663-6DF07E72A89F}"/>
                </a:ext>
              </a:extLst>
            </p:cNvPr>
            <p:cNvSpPr txBox="1"/>
            <p:nvPr/>
          </p:nvSpPr>
          <p:spPr>
            <a:xfrm>
              <a:off x="8342810" y="5087096"/>
              <a:ext cx="28184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Synthesized Image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DCCF57-843D-0CF7-E377-22C0F56A7B74}"/>
              </a:ext>
            </a:extLst>
          </p:cNvPr>
          <p:cNvCxnSpPr>
            <a:cxnSpLocks/>
          </p:cNvCxnSpPr>
          <p:nvPr/>
        </p:nvCxnSpPr>
        <p:spPr>
          <a:xfrm flipH="1">
            <a:off x="5670362" y="1093900"/>
            <a:ext cx="2376502" cy="0"/>
          </a:xfrm>
          <a:prstGeom prst="straightConnector1">
            <a:avLst/>
          </a:prstGeom>
          <a:ln w="114300"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7920DCA-03C6-25C5-5B3D-BE4AA7AC138E}"/>
              </a:ext>
            </a:extLst>
          </p:cNvPr>
          <p:cNvSpPr txBox="1"/>
          <p:nvPr/>
        </p:nvSpPr>
        <p:spPr>
          <a:xfrm>
            <a:off x="-64606" y="412860"/>
            <a:ext cx="4163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“A sea of lights</a:t>
            </a:r>
            <a:r>
              <a:rPr lang="zh-TW" altLang="en-US" sz="2400" dirty="0">
                <a:latin typeface="Bradley Hand" pitchFamily="2" charset="77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illuminates</a:t>
            </a:r>
            <a:r>
              <a:rPr lang="zh-TW" altLang="en-US" sz="2400" dirty="0">
                <a:latin typeface="Bradley Hand" pitchFamily="2" charset="77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the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altLang="zh-TW" sz="2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building at night”</a:t>
            </a:r>
            <a:endParaRPr lang="zh-TW" altLang="en-US" sz="2400" dirty="0">
              <a:latin typeface="Bradley Hand" pitchFamily="2" charset="77"/>
              <a:cs typeface="Brush Script MT" panose="03060802040406070304" pitchFamily="66" charset="-122"/>
            </a:endParaRPr>
          </a:p>
        </p:txBody>
      </p: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A41873D6-B385-83CD-754D-3F4596B3877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84513" y="1096652"/>
            <a:ext cx="2315596" cy="2070561"/>
          </a:xfrm>
          <a:prstGeom prst="curvedConnector2">
            <a:avLst/>
          </a:prstGeom>
          <a:ln w="114300"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3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4352</TotalTime>
  <Words>1187</Words>
  <Application>Microsoft Macintosh PowerPoint</Application>
  <PresentationFormat>Widescreen</PresentationFormat>
  <Paragraphs>385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Al Nile</vt:lpstr>
      <vt:lpstr>Arial</vt:lpstr>
      <vt:lpstr>Bradley Hand</vt:lpstr>
      <vt:lpstr>Calibri</vt:lpstr>
      <vt:lpstr>Calibri Light</vt:lpstr>
      <vt:lpstr>Cambria Math</vt:lpstr>
      <vt:lpstr>Helvetica</vt:lpstr>
      <vt:lpstr>HELVETICA LIGHT</vt:lpstr>
      <vt:lpstr>HELVETICA LIGHT</vt:lpstr>
      <vt:lpstr>Office Theme</vt:lpstr>
      <vt:lpstr>Evaluating Data Attribution for Text-to-image Models</vt:lpstr>
      <vt:lpstr>Digital Artist are pushing back against GenAI </vt:lpstr>
      <vt:lpstr>Digital Artist are pushing back against GenAI </vt:lpstr>
      <vt:lpstr>Digital Artist are pushing back against GenAI </vt:lpstr>
      <vt:lpstr>Digital Artist are pushing back against GenAI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Curating Attribution Benchmark</vt:lpstr>
      <vt:lpstr>Curating Attribution Benchmark</vt:lpstr>
      <vt:lpstr>Curating Attribution Benchmark</vt:lpstr>
      <vt:lpstr>Curating Attribution Benchmark</vt:lpstr>
      <vt:lpstr>Curating Attribution Benchmark</vt:lpstr>
      <vt:lpstr>Curating Attribution Benchmark</vt:lpstr>
      <vt:lpstr>Curating Attribution Benchmark</vt:lpstr>
      <vt:lpstr>Learn Attribution from Customized Models</vt:lpstr>
      <vt:lpstr>Learn Attribution from Customized Models</vt:lpstr>
      <vt:lpstr>Learn Attribution from Customized Models</vt:lpstr>
      <vt:lpstr>Contrastive Learning</vt:lpstr>
      <vt:lpstr>Contrastive Learning</vt:lpstr>
      <vt:lpstr>Attribution Score</vt:lpstr>
      <vt:lpstr>Attribution Score</vt:lpstr>
      <vt:lpstr>Quantitative Results</vt:lpstr>
      <vt:lpstr>Quantitative Results</vt:lpstr>
      <vt:lpstr>Quantitative Results</vt:lpstr>
      <vt:lpstr>Quantitative Results</vt:lpstr>
      <vt:lpstr>Custom Diffusion Results</vt:lpstr>
      <vt:lpstr>Custom Diffusion Results</vt:lpstr>
      <vt:lpstr>Stable Diffusion Results  (Calibrated CLIP)</vt:lpstr>
      <vt:lpstr>Stable Diffusion Results  (Calibrated CLIP)</vt:lpstr>
      <vt:lpstr>Stable Diffusion Results  (Calibrated CLIP)</vt:lpstr>
      <vt:lpstr>Attributing to larger set of images </vt:lpstr>
      <vt:lpstr>Attributing to larger set of images </vt:lpstr>
      <vt:lpstr>Discussion / Limitations</vt:lpstr>
      <vt:lpstr>Influence function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Attribution for Large Text-to-Image Models</dc:title>
  <dc:creator>Sheng-yu Wang</dc:creator>
  <cp:lastModifiedBy>Sheng-yu Wang</cp:lastModifiedBy>
  <cp:revision>130</cp:revision>
  <dcterms:created xsi:type="dcterms:W3CDTF">2023-06-06T15:24:03Z</dcterms:created>
  <dcterms:modified xsi:type="dcterms:W3CDTF">2024-01-18T19:45:24Z</dcterms:modified>
</cp:coreProperties>
</file>