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  <p:sldMasterId id="2147483655" r:id="rId4"/>
  </p:sldMasterIdLst>
  <p:notesMasterIdLst>
    <p:notesMasterId r:id="rId60"/>
  </p:notesMasterIdLst>
  <p:sldIdLst>
    <p:sldId id="347" r:id="rId5"/>
    <p:sldId id="345" r:id="rId6"/>
    <p:sldId id="491" r:id="rId7"/>
    <p:sldId id="275" r:id="rId8"/>
    <p:sldId id="276" r:id="rId9"/>
    <p:sldId id="492" r:id="rId10"/>
    <p:sldId id="334" r:id="rId11"/>
    <p:sldId id="489" r:id="rId12"/>
    <p:sldId id="346" r:id="rId13"/>
    <p:sldId id="451" r:id="rId14"/>
    <p:sldId id="337" r:id="rId15"/>
    <p:sldId id="344" r:id="rId16"/>
    <p:sldId id="466" r:id="rId17"/>
    <p:sldId id="343" r:id="rId18"/>
    <p:sldId id="336" r:id="rId19"/>
    <p:sldId id="257" r:id="rId20"/>
    <p:sldId id="330" r:id="rId21"/>
    <p:sldId id="331" r:id="rId22"/>
    <p:sldId id="332" r:id="rId23"/>
    <p:sldId id="262" r:id="rId24"/>
    <p:sldId id="263" r:id="rId25"/>
    <p:sldId id="333" r:id="rId26"/>
    <p:sldId id="258" r:id="rId27"/>
    <p:sldId id="338" r:id="rId28"/>
    <p:sldId id="266" r:id="rId29"/>
    <p:sldId id="267" r:id="rId30"/>
    <p:sldId id="268" r:id="rId31"/>
    <p:sldId id="269" r:id="rId32"/>
    <p:sldId id="271" r:id="rId33"/>
    <p:sldId id="272" r:id="rId34"/>
    <p:sldId id="335" r:id="rId35"/>
    <p:sldId id="277" r:id="rId36"/>
    <p:sldId id="278" r:id="rId37"/>
    <p:sldId id="279" r:id="rId38"/>
    <p:sldId id="280" r:id="rId39"/>
    <p:sldId id="281" r:id="rId40"/>
    <p:sldId id="341" r:id="rId41"/>
    <p:sldId id="282" r:id="rId42"/>
    <p:sldId id="295" r:id="rId43"/>
    <p:sldId id="348" r:id="rId44"/>
    <p:sldId id="349" r:id="rId45"/>
    <p:sldId id="259" r:id="rId46"/>
    <p:sldId id="260" r:id="rId47"/>
    <p:sldId id="261" r:id="rId48"/>
    <p:sldId id="350" r:id="rId49"/>
    <p:sldId id="351" r:id="rId50"/>
    <p:sldId id="264" r:id="rId51"/>
    <p:sldId id="265" r:id="rId52"/>
    <p:sldId id="353" r:id="rId53"/>
    <p:sldId id="256" r:id="rId54"/>
    <p:sldId id="452" r:id="rId55"/>
    <p:sldId id="462" r:id="rId56"/>
    <p:sldId id="463" r:id="rId57"/>
    <p:sldId id="464" r:id="rId58"/>
    <p:sldId id="490" r:id="rId59"/>
  </p:sldIdLst>
  <p:sldSz cx="24384000" cy="13716000"/>
  <p:notesSz cx="6858000" cy="9144000"/>
  <p:embeddedFontLst>
    <p:embeddedFont>
      <p:font typeface="Cabin" panose="020B0604020202020204" charset="0"/>
      <p:regular r:id="rId61"/>
      <p:bold r:id="rId62"/>
      <p:italic r:id="rId63"/>
      <p:boldItalic r:id="rId64"/>
    </p:embeddedFont>
    <p:embeddedFont>
      <p:font typeface="Comic Sans MS" panose="030F0702030302020204" pitchFamily="66" charset="0"/>
      <p:regular r:id="rId65"/>
      <p:bold r:id="rId66"/>
      <p:italic r:id="rId67"/>
      <p:boldItalic r:id="rId68"/>
    </p:embeddedFont>
    <p:embeddedFont>
      <p:font typeface="Helvetica Neue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79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62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27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44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83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52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24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42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02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542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865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DBC fails on the left</a:t>
            </a:r>
            <a:endParaRPr dirty="0"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276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56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0A5FDE-7D07-4D80-B5B8-0E5E439D664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6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39AA198-4C21-4849-BF8A-E23582044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4D789F-1AF1-4E43-AA34-B0CCFDDD6DB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0F5A71D-8C0F-4E6E-9EF9-818778F35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9C8E00B-6102-46D4-B666-271FF8622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91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71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4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28800" y="792162"/>
            <a:ext cx="20726400" cy="652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28800" y="7572375"/>
            <a:ext cx="20726400" cy="552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7746B-4EA3-4B87-95EA-6B9E02C72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28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3200401"/>
            <a:ext cx="21945600" cy="905192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1AE855-4013-4C99-973C-E1EB82B0E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FB8DA-E854-4059-9B4A-A3D10DD68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EAFED-EB69-4A13-BDEC-A77C032A0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42B94-6E49-4E02-9722-727733010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5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828800" y="7572375"/>
            <a:ext cx="20726400" cy="552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828800" y="792162"/>
            <a:ext cx="20726400" cy="652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59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23609300" y="13055600"/>
            <a:ext cx="671511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0.jpg"/><Relationship Id="rId4" Type="http://schemas.openxmlformats.org/officeDocument/2006/relationships/image" Target="../media/image36.jp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2.emf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41621" y="2076966"/>
            <a:ext cx="11800711" cy="3349434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lvl="0">
              <a:buClr>
                <a:srgbClr val="3B00A4"/>
              </a:buClr>
              <a:buSzPct val="25000"/>
            </a:pPr>
            <a:r>
              <a:rPr lang="en-US" sz="9600" dirty="0">
                <a:solidFill>
                  <a:srgbClr val="3B00A4"/>
                </a:solidFill>
              </a:rPr>
              <a:t>New Directions in Automated Mechanism Design</a:t>
            </a:r>
            <a:endParaRPr lang="en-US" sz="9600" b="0" i="0" u="none" strike="noStrike" cap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-3721223" y="5592157"/>
            <a:ext cx="20726400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Vincent </a:t>
            </a:r>
            <a:r>
              <a:rPr lang="en-US" sz="6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Conitzer</a:t>
            </a:r>
            <a:r>
              <a:rPr lang="en-US" sz="6400" dirty="0">
                <a:solidFill>
                  <a:schemeClr val="dk1"/>
                </a:solidFill>
              </a:rPr>
              <a:t>;</a:t>
            </a:r>
            <a:r>
              <a:rPr lang="en-US" sz="6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joint work with: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635" y="6990559"/>
            <a:ext cx="2841443" cy="4262166"/>
          </a:xfrm>
          <a:prstGeom prst="rect">
            <a:avLst/>
          </a:prstGeom>
        </p:spPr>
      </p:pic>
      <p:sp>
        <p:nvSpPr>
          <p:cNvPr id="8" name="Shape 50"/>
          <p:cNvSpPr txBox="1">
            <a:spLocks/>
          </p:cNvSpPr>
          <p:nvPr/>
        </p:nvSpPr>
        <p:spPr>
          <a:xfrm>
            <a:off x="11827191" y="11057061"/>
            <a:ext cx="4300330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Andrew Kephart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</a:rPr>
              <a:t>(Duke → </a:t>
            </a:r>
            <a:r>
              <a:rPr lang="en-US" sz="3200" dirty="0" err="1">
                <a:solidFill>
                  <a:schemeClr val="dk1"/>
                </a:solidFill>
              </a:rPr>
              <a:t>KeepTruckin</a:t>
            </a:r>
            <a:r>
              <a:rPr lang="en-US" sz="3200" dirty="0">
                <a:solidFill>
                  <a:schemeClr val="dk1"/>
                </a:solidFill>
              </a:rPr>
              <a:t>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pic>
        <p:nvPicPr>
          <p:cNvPr id="17" name="Picture 16" descr="humor - What is your favorite &quot;data analysis&quot; cartoon? - Cross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1672" y="66714"/>
            <a:ext cx="8922327" cy="6705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8F585-F969-4F82-A93F-165C5C0D6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9268" y="6990560"/>
            <a:ext cx="2841444" cy="42621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91ED60-31AB-4219-AA7C-20A822702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1901" y="7007284"/>
            <a:ext cx="2830293" cy="4245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75BB03-6B2D-4B3F-B569-C4E6AFFFF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7" y="7007286"/>
            <a:ext cx="3743707" cy="42454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D8EA8-063C-468B-8AA5-CB6943EB0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450" y="7007285"/>
            <a:ext cx="3311442" cy="4245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18EE19-B08C-4640-8DFF-4BE1872ED3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8868" y="7007285"/>
            <a:ext cx="2830291" cy="4245439"/>
          </a:xfrm>
          <a:prstGeom prst="rect">
            <a:avLst/>
          </a:prstGeom>
        </p:spPr>
      </p:pic>
      <p:sp>
        <p:nvSpPr>
          <p:cNvPr id="12" name="Shape 50">
            <a:extLst>
              <a:ext uri="{FF2B5EF4-FFF2-40B4-BE49-F238E27FC236}">
                <a16:creationId xmlns:a16="http://schemas.microsoft.com/office/drawing/2014/main" id="{2CA849CA-5D4D-494D-A4D9-FF3CAAD30702}"/>
              </a:ext>
            </a:extLst>
          </p:cNvPr>
          <p:cNvSpPr txBox="1">
            <a:spLocks/>
          </p:cNvSpPr>
          <p:nvPr/>
        </p:nvSpPr>
        <p:spPr>
          <a:xfrm>
            <a:off x="15954430" y="11153478"/>
            <a:ext cx="4300330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Hanrui Zhang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(Duke)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3" name="Shape 50">
            <a:extLst>
              <a:ext uri="{FF2B5EF4-FFF2-40B4-BE49-F238E27FC236}">
                <a16:creationId xmlns:a16="http://schemas.microsoft.com/office/drawing/2014/main" id="{020EF39E-7BE5-424C-ADC5-A0666A9756E7}"/>
              </a:ext>
            </a:extLst>
          </p:cNvPr>
          <p:cNvSpPr txBox="1">
            <a:spLocks/>
          </p:cNvSpPr>
          <p:nvPr/>
        </p:nvSpPr>
        <p:spPr>
          <a:xfrm>
            <a:off x="8340656" y="11153478"/>
            <a:ext cx="3593066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Peter Stone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(UT Austin)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4" name="Shape 50">
            <a:extLst>
              <a:ext uri="{FF2B5EF4-FFF2-40B4-BE49-F238E27FC236}">
                <a16:creationId xmlns:a16="http://schemas.microsoft.com/office/drawing/2014/main" id="{67CD8BFA-8002-44E1-92AB-BE95E8D9E606}"/>
              </a:ext>
            </a:extLst>
          </p:cNvPr>
          <p:cNvSpPr txBox="1">
            <a:spLocks/>
          </p:cNvSpPr>
          <p:nvPr/>
        </p:nvSpPr>
        <p:spPr>
          <a:xfrm>
            <a:off x="524722" y="11119266"/>
            <a:ext cx="3593066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Michael Albert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</a:rPr>
              <a:t>(Duke → UVA)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5" name="Shape 50">
            <a:extLst>
              <a:ext uri="{FF2B5EF4-FFF2-40B4-BE49-F238E27FC236}">
                <a16:creationId xmlns:a16="http://schemas.microsoft.com/office/drawing/2014/main" id="{5537A6EB-0F12-40CA-A406-570375442C3D}"/>
              </a:ext>
            </a:extLst>
          </p:cNvPr>
          <p:cNvSpPr txBox="1">
            <a:spLocks/>
          </p:cNvSpPr>
          <p:nvPr/>
        </p:nvSpPr>
        <p:spPr>
          <a:xfrm>
            <a:off x="3918856" y="11141039"/>
            <a:ext cx="4743319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Giuseppe (Pino) </a:t>
            </a:r>
            <a:r>
              <a:rPr lang="en-US" sz="5400" dirty="0" err="1">
                <a:solidFill>
                  <a:schemeClr val="dk1"/>
                </a:solidFill>
              </a:rPr>
              <a:t>Lopomo</a:t>
            </a:r>
            <a:endParaRPr lang="en-US" sz="54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</a:rPr>
              <a:t>(Duke)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8" name="Shape 50">
            <a:extLst>
              <a:ext uri="{FF2B5EF4-FFF2-40B4-BE49-F238E27FC236}">
                <a16:creationId xmlns:a16="http://schemas.microsoft.com/office/drawing/2014/main" id="{FBDD14B1-E4C6-4269-BC91-BCD5245D9CFA}"/>
              </a:ext>
            </a:extLst>
          </p:cNvPr>
          <p:cNvSpPr txBox="1">
            <a:spLocks/>
          </p:cNvSpPr>
          <p:nvPr/>
        </p:nvSpPr>
        <p:spPr>
          <a:xfrm>
            <a:off x="20546008" y="11137929"/>
            <a:ext cx="3436984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Yu Cheng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(Duke → IAS → UIC)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294E51-EED6-4893-8E5B-0CC0C0E673C2}"/>
              </a:ext>
            </a:extLst>
          </p:cNvPr>
          <p:cNvSpPr/>
          <p:nvPr/>
        </p:nvSpPr>
        <p:spPr>
          <a:xfrm>
            <a:off x="167951" y="6858000"/>
            <a:ext cx="11896937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58616A-73EC-497D-A496-0D3250451045}"/>
              </a:ext>
            </a:extLst>
          </p:cNvPr>
          <p:cNvSpPr/>
          <p:nvPr/>
        </p:nvSpPr>
        <p:spPr>
          <a:xfrm>
            <a:off x="12226198" y="6861112"/>
            <a:ext cx="11896937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937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23007E70-8C58-4462-BD71-9E0C5AB7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133600"/>
            <a:ext cx="1752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40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5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560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EE39256E-0FBA-478D-AABB-197C7982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24136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</a:rPr>
              <a:t>Use linear programming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</a:rPr>
              <a:t>Variables: </a:t>
            </a:r>
          </a:p>
          <a:p>
            <a:pPr marL="457200" lvl="1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p(o | </a:t>
            </a:r>
            <a:r>
              <a:rPr lang="el-GR" altLang="en-US" sz="4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0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0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altLang="en-US" sz="4000" dirty="0">
                <a:latin typeface="+mn-lt"/>
              </a:rPr>
              <a:t>= probability that outcome o is chosen given types </a:t>
            </a:r>
            <a:r>
              <a:rPr lang="el-GR" altLang="en-US" sz="4000" dirty="0">
                <a:latin typeface="+mn-lt"/>
              </a:rPr>
              <a:t>θ</a:t>
            </a:r>
            <a:r>
              <a:rPr lang="en-US" altLang="en-US" sz="4000" baseline="-25000" dirty="0">
                <a:latin typeface="+mn-lt"/>
              </a:rPr>
              <a:t>1</a:t>
            </a:r>
            <a:r>
              <a:rPr lang="en-US" altLang="en-US" sz="4000" dirty="0">
                <a:latin typeface="+mn-lt"/>
              </a:rPr>
              <a:t>, …, </a:t>
            </a:r>
            <a:r>
              <a:rPr lang="el-GR" altLang="en-US" sz="4000" dirty="0">
                <a:latin typeface="+mn-lt"/>
              </a:rPr>
              <a:t>θ</a:t>
            </a:r>
            <a:r>
              <a:rPr lang="en-US" altLang="en-US" sz="4000" baseline="-25000" dirty="0">
                <a:latin typeface="+mn-lt"/>
              </a:rPr>
              <a:t>n</a:t>
            </a:r>
          </a:p>
          <a:p>
            <a:pPr marL="457200" lvl="1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latin typeface="+mn-lt"/>
              </a:rPr>
              <a:t>(maybe) </a:t>
            </a:r>
            <a:r>
              <a:rPr lang="el-GR" altLang="en-US" sz="40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40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0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0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000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altLang="en-US" sz="4000" dirty="0">
                <a:latin typeface="+mn-lt"/>
              </a:rPr>
              <a:t>= i’s payment given types </a:t>
            </a:r>
            <a:r>
              <a:rPr lang="el-GR" altLang="en-US" sz="4000" dirty="0">
                <a:latin typeface="+mn-lt"/>
              </a:rPr>
              <a:t>θ</a:t>
            </a:r>
            <a:r>
              <a:rPr lang="en-US" altLang="en-US" sz="4000" baseline="-25000" dirty="0">
                <a:latin typeface="+mn-lt"/>
              </a:rPr>
              <a:t>1</a:t>
            </a:r>
            <a:r>
              <a:rPr lang="en-US" altLang="en-US" sz="4000" dirty="0">
                <a:latin typeface="+mn-lt"/>
              </a:rPr>
              <a:t>, …, </a:t>
            </a:r>
            <a:r>
              <a:rPr lang="el-GR" altLang="en-US" sz="4000" dirty="0">
                <a:latin typeface="+mn-lt"/>
              </a:rPr>
              <a:t>θ</a:t>
            </a:r>
            <a:r>
              <a:rPr lang="en-US" altLang="en-US" sz="4000" baseline="-25000" dirty="0">
                <a:latin typeface="+mn-lt"/>
              </a:rPr>
              <a:t>n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</a:rPr>
              <a:t>Strategy-</a:t>
            </a:r>
            <a:r>
              <a:rPr lang="en-US" altLang="en-US" sz="4800" dirty="0" err="1">
                <a:latin typeface="+mn-lt"/>
              </a:rPr>
              <a:t>proofness</a:t>
            </a:r>
            <a:r>
              <a:rPr lang="en-US" altLang="en-US" sz="4800" dirty="0">
                <a:latin typeface="+mn-lt"/>
              </a:rPr>
              <a:t> constraints: for all 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’</a:t>
            </a:r>
            <a:r>
              <a:rPr lang="en-US" altLang="en-US" sz="4800" dirty="0">
                <a:latin typeface="+mn-lt"/>
              </a:rPr>
              <a:t>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	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o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p(o |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u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o) +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≥ 	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	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o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p(o |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’,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u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o) +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’,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endParaRPr lang="en-US" altLang="en-US" sz="4800" dirty="0">
              <a:solidFill>
                <a:srgbClr val="008000"/>
              </a:solidFill>
              <a:latin typeface="+mn-lt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  <a:cs typeface="Times New Roman" panose="02020603050405020304" pitchFamily="18" charset="0"/>
              </a:rPr>
              <a:t>Individual-rationality constraints: </a:t>
            </a:r>
            <a:r>
              <a:rPr lang="en-US" altLang="en-US" sz="4800" dirty="0">
                <a:latin typeface="+mn-lt"/>
              </a:rPr>
              <a:t>for all 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latin typeface="+mn-lt"/>
              </a:rPr>
              <a:t>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	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o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p(o |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u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o) +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 </a:t>
            </a:r>
            <a:r>
              <a:rPr lang="en-US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≥ 0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  <a:cs typeface="Times New Roman" panose="02020603050405020304" pitchFamily="18" charset="0"/>
              </a:rPr>
              <a:t>Objective (e.g., sum of utilities)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	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l-GR" altLang="en-US" sz="4800" baseline="-25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3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baseline="-250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3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p(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Σ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o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p(o |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</a:t>
            </a:r>
            <a:r>
              <a:rPr lang="en-US" altLang="en-US" sz="4800" dirty="0" err="1">
                <a:solidFill>
                  <a:srgbClr val="008000"/>
                </a:solidFill>
                <a:latin typeface="+mn-lt"/>
              </a:rPr>
              <a:t>u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o) +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4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(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, …, </a:t>
            </a:r>
            <a:r>
              <a:rPr lang="el-GR" altLang="en-US" sz="4800" dirty="0">
                <a:solidFill>
                  <a:srgbClr val="008000"/>
                </a:solidFill>
                <a:latin typeface="+mn-lt"/>
              </a:rPr>
              <a:t>θ</a:t>
            </a:r>
            <a:r>
              <a:rPr lang="en-US" altLang="en-US" sz="48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</a:rPr>
              <a:t>))</a:t>
            </a:r>
            <a:endParaRPr lang="en-US" altLang="en-US" sz="4800" dirty="0">
              <a:solidFill>
                <a:srgbClr val="008000"/>
              </a:solidFill>
              <a:latin typeface="+mn-lt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  <a:cs typeface="Times New Roman" panose="02020603050405020304" pitchFamily="18" charset="0"/>
              </a:rPr>
              <a:t>Also works for BNE incentive compatibility, ex-interim individual rationality notions, other objectives, etc.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4800" dirty="0">
                <a:latin typeface="+mn-lt"/>
                <a:cs typeface="Times New Roman" panose="02020603050405020304" pitchFamily="18" charset="0"/>
              </a:rPr>
              <a:t>For deterministic mechanisms, can still use mixed integer programming: require probabilities in</a:t>
            </a:r>
            <a:r>
              <a:rPr lang="en-US" altLang="en-US" sz="48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{0, 1}</a:t>
            </a:r>
            <a:endParaRPr lang="en-US" altLang="en-US" sz="4800" dirty="0">
              <a:latin typeface="+mn-lt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Remember typically designing the optimal deterministic mechanism is NP-hard</a:t>
            </a: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D613E8B5-09D2-4F97-B261-4B22C7B0E955}"/>
              </a:ext>
            </a:extLst>
          </p:cNvPr>
          <p:cNvSpPr txBox="1"/>
          <p:nvPr/>
        </p:nvSpPr>
        <p:spPr>
          <a:xfrm>
            <a:off x="1257300" y="-87180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Positive results (randomized mechanisms)</a:t>
            </a:r>
          </a:p>
          <a:p>
            <a:pPr lvl="0" algn="ctr">
              <a:buClr>
                <a:srgbClr val="3B00A4"/>
              </a:buClr>
              <a:buSzPct val="25000"/>
            </a:pPr>
            <a:r>
              <a:rPr lang="en-US" sz="4000" dirty="0">
                <a:solidFill>
                  <a:srgbClr val="0070C0"/>
                </a:solidFill>
              </a:rPr>
              <a:t>[C. &amp; </a:t>
            </a:r>
            <a:r>
              <a:rPr lang="en-US" sz="4000" dirty="0" err="1">
                <a:solidFill>
                  <a:srgbClr val="0070C0"/>
                </a:solidFill>
              </a:rPr>
              <a:t>Sandholm</a:t>
            </a:r>
            <a:r>
              <a:rPr lang="en-US" sz="4000" dirty="0">
                <a:solidFill>
                  <a:srgbClr val="0070C0"/>
                </a:solidFill>
              </a:rPr>
              <a:t> UAI’02, ICEC’03, EC’04]</a:t>
            </a:r>
            <a:endParaRPr lang="en-US" sz="4000" b="0" i="0" u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57300" y="99819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 simple example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854637" y="1470786"/>
            <a:ext cx="15776010" cy="54672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One item for sale (free disposal)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2 agents, </a:t>
            </a:r>
            <a:r>
              <a:rPr lang="en-US" sz="6000" dirty="0">
                <a:solidFill>
                  <a:schemeClr val="dk1"/>
                </a:solidFill>
              </a:rPr>
              <a:t>IID valuations: uniform over {1, 2}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Maximize expected revenue under ex-interim IR, Bayes-Nash equilibrium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How much can we get?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(What is optimal expected welfare?)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0" b="0" i="0" u="none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ECFA75CC-59CB-4689-8DB6-C39A73A7D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69528"/>
              </p:ext>
            </p:extLst>
          </p:nvPr>
        </p:nvGraphicFramePr>
        <p:xfrm>
          <a:off x="17945099" y="4453909"/>
          <a:ext cx="6267450" cy="2750782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E804D5-E6CF-4268-821B-B6CB7B043032}"/>
              </a:ext>
            </a:extLst>
          </p:cNvPr>
          <p:cNvSpPr txBox="1"/>
          <p:nvPr/>
        </p:nvSpPr>
        <p:spPr>
          <a:xfrm>
            <a:off x="19040474" y="2830832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2’s 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0A01A-A05C-46F2-BA6E-17CF378CA691}"/>
              </a:ext>
            </a:extLst>
          </p:cNvPr>
          <p:cNvSpPr txBox="1"/>
          <p:nvPr/>
        </p:nvSpPr>
        <p:spPr>
          <a:xfrm>
            <a:off x="14935200" y="5231132"/>
            <a:ext cx="303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1’s 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59849-6238-49D3-BBAA-8AF159408EFE}"/>
              </a:ext>
            </a:extLst>
          </p:cNvPr>
          <p:cNvSpPr txBox="1"/>
          <p:nvPr/>
        </p:nvSpPr>
        <p:spPr>
          <a:xfrm>
            <a:off x="17135473" y="47746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54DD3-2871-4B82-ADE8-5EC9301A3AD0}"/>
              </a:ext>
            </a:extLst>
          </p:cNvPr>
          <p:cNvSpPr txBox="1"/>
          <p:nvPr/>
        </p:nvSpPr>
        <p:spPr>
          <a:xfrm>
            <a:off x="17135473" y="61271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35402-EDD6-48B0-8A91-EF5E66E15E63}"/>
              </a:ext>
            </a:extLst>
          </p:cNvPr>
          <p:cNvSpPr txBox="1"/>
          <p:nvPr/>
        </p:nvSpPr>
        <p:spPr>
          <a:xfrm>
            <a:off x="19211923" y="36887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D9D67-E6B2-4057-9322-C45EB2099F5B}"/>
              </a:ext>
            </a:extLst>
          </p:cNvPr>
          <p:cNvSpPr txBox="1"/>
          <p:nvPr/>
        </p:nvSpPr>
        <p:spPr>
          <a:xfrm>
            <a:off x="22469473" y="37078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87C5D-C6B7-4676-86D8-4D75F55DC87D}"/>
              </a:ext>
            </a:extLst>
          </p:cNvPr>
          <p:cNvSpPr/>
          <p:nvPr/>
        </p:nvSpPr>
        <p:spPr>
          <a:xfrm>
            <a:off x="7766329" y="6976091"/>
            <a:ext cx="2244351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OPTIMAL</a:t>
            </a:r>
          </a:p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Objective:  obj = 1.5 (</a:t>
            </a:r>
            <a:r>
              <a:rPr lang="en-US" sz="4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MAXimum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4800" dirty="0"/>
              <a:t>[</a:t>
            </a:r>
            <a:r>
              <a:rPr lang="en-US" sz="4800" i="1" dirty="0"/>
              <a:t>nonzero variables:</a:t>
            </a:r>
            <a:r>
              <a:rPr lang="en-US" sz="4800" dirty="0"/>
              <a:t>]</a:t>
            </a:r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p_t_1_1_o3    1</a:t>
            </a:r>
            <a:r>
              <a:rPr lang="pl-PL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dirty="0"/>
              <a:t>(probability of disposal for (1, 1))</a:t>
            </a:r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p_t_2_1_o1    1 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dirty="0"/>
              <a:t>(probability 1 gets the item for (2, 1))</a:t>
            </a:r>
            <a:endParaRPr lang="pl-PL" sz="4800" dirty="0"/>
          </a:p>
          <a:p>
            <a:r>
              <a:rPr lang="pt-BR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p_t_1_2_o2    1   </a:t>
            </a:r>
            <a:r>
              <a:rPr lang="en-US" sz="4800" dirty="0"/>
              <a:t>(probability 2 gets the item for (1, 2))</a:t>
            </a:r>
            <a:endParaRPr lang="pt-BR" sz="4800" dirty="0"/>
          </a:p>
          <a:p>
            <a:r>
              <a:rPr lang="pt-BR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p_t_2_2_o2    1   </a:t>
            </a:r>
            <a:r>
              <a:rPr lang="en-US" sz="4800" dirty="0"/>
              <a:t>(probability 2 gets the item for (2, 2))</a:t>
            </a:r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pi_2_2_1      2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4800" dirty="0"/>
              <a:t>(1’s payment for (2, 2))</a:t>
            </a:r>
            <a:endParaRPr lang="pl-PL" sz="4800" dirty="0"/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pi_2_2_2    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4800" dirty="0"/>
              <a:t>(2’s payment for (2, 2))</a:t>
            </a:r>
            <a:endParaRPr lang="pl-PL" sz="4800" dirty="0"/>
          </a:p>
          <a:p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5AAAD-D85B-4C16-B366-B70357DD547A}"/>
              </a:ext>
            </a:extLst>
          </p:cNvPr>
          <p:cNvSpPr txBox="1"/>
          <p:nvPr/>
        </p:nvSpPr>
        <p:spPr>
          <a:xfrm>
            <a:off x="19831048" y="737059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A57C5-FA3A-4506-8B5F-1846A734F9E1}"/>
              </a:ext>
            </a:extLst>
          </p:cNvPr>
          <p:cNvSpPr txBox="1"/>
          <p:nvPr/>
        </p:nvSpPr>
        <p:spPr>
          <a:xfrm>
            <a:off x="1619250" y="8934450"/>
            <a:ext cx="42862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Our old AMD solver </a:t>
            </a:r>
            <a:r>
              <a:rPr lang="en-US" sz="2800" dirty="0">
                <a:solidFill>
                  <a:schemeClr val="accent2"/>
                </a:solidFill>
              </a:rPr>
              <a:t>[C. &amp; </a:t>
            </a:r>
            <a:r>
              <a:rPr lang="en-US" sz="2800" dirty="0" err="1">
                <a:solidFill>
                  <a:schemeClr val="accent2"/>
                </a:solidFill>
              </a:rPr>
              <a:t>Sandholm</a:t>
            </a:r>
            <a:r>
              <a:rPr lang="en-US" sz="2800" dirty="0">
                <a:solidFill>
                  <a:schemeClr val="accent2"/>
                </a:solidFill>
              </a:rPr>
              <a:t>, 2002, 2003] </a:t>
            </a:r>
            <a:r>
              <a:rPr lang="en-US" sz="4400" dirty="0"/>
              <a:t>gives:</a:t>
            </a:r>
          </a:p>
        </p:txBody>
      </p:sp>
    </p:spTree>
    <p:extLst>
      <p:ext uri="{BB962C8B-B14F-4D97-AF65-F5344CB8AC3E}">
        <p14:creationId xmlns:p14="http://schemas.microsoft.com/office/powerpoint/2010/main" val="23463893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0" grpId="0"/>
      <p:bldP spid="2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57300" y="99819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dirty="0">
                <a:solidFill>
                  <a:srgbClr val="3B00A4"/>
                </a:solidFill>
              </a:rPr>
              <a:t>A slightly different distribution</a:t>
            </a:r>
            <a:endParaRPr lang="en-US" sz="8000" b="0" i="0" u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854637" y="1470786"/>
            <a:ext cx="15776010" cy="54672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One item for sale (free disposal)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2 agents, valuations draw</a:t>
            </a:r>
            <a:r>
              <a:rPr lang="en-US" sz="6000" dirty="0">
                <a:solidFill>
                  <a:schemeClr val="dk1"/>
                </a:solidFill>
              </a:rPr>
              <a:t>n as on right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Maximize expected revenue under ex-interim IR, Bayes-Nash equilibrium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How much can we get?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(What is optimal expected welfare?)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0" b="0" i="0" u="none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ECFA75CC-59CB-4689-8DB6-C39A73A7D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53876"/>
              </p:ext>
            </p:extLst>
          </p:nvPr>
        </p:nvGraphicFramePr>
        <p:xfrm>
          <a:off x="17945099" y="4453909"/>
          <a:ext cx="6267450" cy="2750782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E804D5-E6CF-4268-821B-B6CB7B043032}"/>
              </a:ext>
            </a:extLst>
          </p:cNvPr>
          <p:cNvSpPr txBox="1"/>
          <p:nvPr/>
        </p:nvSpPr>
        <p:spPr>
          <a:xfrm>
            <a:off x="19040474" y="2830832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2’s 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0A01A-A05C-46F2-BA6E-17CF378CA691}"/>
              </a:ext>
            </a:extLst>
          </p:cNvPr>
          <p:cNvSpPr txBox="1"/>
          <p:nvPr/>
        </p:nvSpPr>
        <p:spPr>
          <a:xfrm>
            <a:off x="14935200" y="5231132"/>
            <a:ext cx="303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1’s 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59849-6238-49D3-BBAA-8AF159408EFE}"/>
              </a:ext>
            </a:extLst>
          </p:cNvPr>
          <p:cNvSpPr txBox="1"/>
          <p:nvPr/>
        </p:nvSpPr>
        <p:spPr>
          <a:xfrm>
            <a:off x="17135473" y="47746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54DD3-2871-4B82-ADE8-5EC9301A3AD0}"/>
              </a:ext>
            </a:extLst>
          </p:cNvPr>
          <p:cNvSpPr txBox="1"/>
          <p:nvPr/>
        </p:nvSpPr>
        <p:spPr>
          <a:xfrm>
            <a:off x="17135473" y="61271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35402-EDD6-48B0-8A91-EF5E66E15E63}"/>
              </a:ext>
            </a:extLst>
          </p:cNvPr>
          <p:cNvSpPr txBox="1"/>
          <p:nvPr/>
        </p:nvSpPr>
        <p:spPr>
          <a:xfrm>
            <a:off x="19211923" y="36887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D9D67-E6B2-4057-9322-C45EB2099F5B}"/>
              </a:ext>
            </a:extLst>
          </p:cNvPr>
          <p:cNvSpPr txBox="1"/>
          <p:nvPr/>
        </p:nvSpPr>
        <p:spPr>
          <a:xfrm>
            <a:off x="22469473" y="37078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87C5D-C6B7-4676-86D8-4D75F55DC87D}"/>
              </a:ext>
            </a:extLst>
          </p:cNvPr>
          <p:cNvSpPr/>
          <p:nvPr/>
        </p:nvSpPr>
        <p:spPr>
          <a:xfrm>
            <a:off x="3308629" y="7719041"/>
            <a:ext cx="224435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OPTIMAL</a:t>
            </a:r>
          </a:p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Objective:  obj = 1.749 (</a:t>
            </a:r>
            <a:r>
              <a:rPr lang="en-US" sz="4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MAXimum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4800" dirty="0"/>
              <a:t>[</a:t>
            </a:r>
            <a:r>
              <a:rPr lang="en-US" sz="4800" i="1" dirty="0"/>
              <a:t>some of the nonzero payment variables:</a:t>
            </a:r>
            <a:r>
              <a:rPr lang="en-US" sz="4800" dirty="0"/>
              <a:t>]</a:t>
            </a:r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pi_1_1_2        62501 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pi_2_1_2       -6275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pi_2_1_1        2</a:t>
            </a:r>
          </a:p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pi_1_2_2        3.992</a:t>
            </a:r>
            <a:endParaRPr lang="pl-PL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5AAAD-D85B-4C16-B366-B70357DD547A}"/>
              </a:ext>
            </a:extLst>
          </p:cNvPr>
          <p:cNvSpPr txBox="1"/>
          <p:nvPr/>
        </p:nvSpPr>
        <p:spPr>
          <a:xfrm>
            <a:off x="19831048" y="737059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6B650-E31B-477A-8583-66A00A627423}"/>
              </a:ext>
            </a:extLst>
          </p:cNvPr>
          <p:cNvSpPr txBox="1"/>
          <p:nvPr/>
        </p:nvSpPr>
        <p:spPr>
          <a:xfrm>
            <a:off x="16454436" y="9561729"/>
            <a:ext cx="628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You’d better be really sure about your distribution!</a:t>
            </a:r>
          </a:p>
        </p:txBody>
      </p:sp>
    </p:spTree>
    <p:extLst>
      <p:ext uri="{BB962C8B-B14F-4D97-AF65-F5344CB8AC3E}">
        <p14:creationId xmlns:p14="http://schemas.microsoft.com/office/powerpoint/2010/main" val="22436944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57300" y="99819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dirty="0">
                <a:solidFill>
                  <a:srgbClr val="3B00A4"/>
                </a:solidFill>
              </a:rPr>
              <a:t>A nearby distribution without correlation</a:t>
            </a:r>
            <a:endParaRPr lang="en-US" sz="8000" b="0" i="0" u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854637" y="1470786"/>
            <a:ext cx="15776010" cy="54672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One item for sale (free disposal)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2 agents, valuations IID: 1 w/ .501, 2 w/ .499</a:t>
            </a:r>
            <a:endParaRPr lang="en-US" sz="60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Maximize expected revenue under ex-interim IR, Bayes-Nash equilibrium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How much can we get?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chemeClr val="dk1"/>
                </a:solidFill>
              </a:rPr>
              <a:t>(What is optimal expected welfare?)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0" b="0" i="0" u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804D5-E6CF-4268-821B-B6CB7B043032}"/>
              </a:ext>
            </a:extLst>
          </p:cNvPr>
          <p:cNvSpPr txBox="1"/>
          <p:nvPr/>
        </p:nvSpPr>
        <p:spPr>
          <a:xfrm>
            <a:off x="19040474" y="2830832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2’s 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0A01A-A05C-46F2-BA6E-17CF378CA691}"/>
              </a:ext>
            </a:extLst>
          </p:cNvPr>
          <p:cNvSpPr txBox="1"/>
          <p:nvPr/>
        </p:nvSpPr>
        <p:spPr>
          <a:xfrm>
            <a:off x="14935200" y="5231132"/>
            <a:ext cx="303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Agent 1’s 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59849-6238-49D3-BBAA-8AF159408EFE}"/>
              </a:ext>
            </a:extLst>
          </p:cNvPr>
          <p:cNvSpPr txBox="1"/>
          <p:nvPr/>
        </p:nvSpPr>
        <p:spPr>
          <a:xfrm>
            <a:off x="17135473" y="47746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54DD3-2871-4B82-ADE8-5EC9301A3AD0}"/>
              </a:ext>
            </a:extLst>
          </p:cNvPr>
          <p:cNvSpPr txBox="1"/>
          <p:nvPr/>
        </p:nvSpPr>
        <p:spPr>
          <a:xfrm>
            <a:off x="17135473" y="61271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35402-EDD6-48B0-8A91-EF5E66E15E63}"/>
              </a:ext>
            </a:extLst>
          </p:cNvPr>
          <p:cNvSpPr txBox="1"/>
          <p:nvPr/>
        </p:nvSpPr>
        <p:spPr>
          <a:xfrm>
            <a:off x="19211923" y="368876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D9D67-E6B2-4057-9322-C45EB2099F5B}"/>
              </a:ext>
            </a:extLst>
          </p:cNvPr>
          <p:cNvSpPr txBox="1"/>
          <p:nvPr/>
        </p:nvSpPr>
        <p:spPr>
          <a:xfrm>
            <a:off x="22469473" y="3707816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87C5D-C6B7-4676-86D8-4D75F55DC87D}"/>
              </a:ext>
            </a:extLst>
          </p:cNvPr>
          <p:cNvSpPr/>
          <p:nvPr/>
        </p:nvSpPr>
        <p:spPr>
          <a:xfrm>
            <a:off x="3308629" y="7719041"/>
            <a:ext cx="22443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Status:     OPTIMAL</a:t>
            </a:r>
          </a:p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Objective:  obj = 1.499 (</a:t>
            </a:r>
            <a:r>
              <a:rPr lang="en-US" sz="4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MAXimum</a:t>
            </a: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5AAAD-D85B-4C16-B366-B70357DD547A}"/>
              </a:ext>
            </a:extLst>
          </p:cNvPr>
          <p:cNvSpPr txBox="1"/>
          <p:nvPr/>
        </p:nvSpPr>
        <p:spPr>
          <a:xfrm>
            <a:off x="19831048" y="737059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probabilities</a:t>
            </a:r>
          </a:p>
        </p:txBody>
      </p:sp>
      <p:graphicFrame>
        <p:nvGraphicFramePr>
          <p:cNvPr id="19" name="Group 4">
            <a:extLst>
              <a:ext uri="{FF2B5EF4-FFF2-40B4-BE49-F238E27FC236}">
                <a16:creationId xmlns:a16="http://schemas.microsoft.com/office/drawing/2014/main" id="{FF30323B-697D-4824-BF48-EAE6C9FC2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84897"/>
              </p:ext>
            </p:extLst>
          </p:nvPr>
        </p:nvGraphicFramePr>
        <p:xfrm>
          <a:off x="17932120" y="4501849"/>
          <a:ext cx="6267450" cy="2750782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83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57300" y="300037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Cremer-McLean [1985]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835586" y="2180950"/>
            <a:ext cx="23068039" cy="7569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every agent, consider the following matrix </a:t>
            </a:r>
            <a:r>
              <a:rPr lang="el-GR" sz="6400" dirty="0">
                <a:solidFill>
                  <a:schemeClr val="dk1"/>
                </a:solidFill>
              </a:rPr>
              <a:t>Γ</a:t>
            </a:r>
            <a:r>
              <a:rPr lang="en-US" sz="6400" dirty="0">
                <a:solidFill>
                  <a:schemeClr val="dk1"/>
                </a:solidFill>
              </a:rPr>
              <a:t> 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conditional probabilities, where </a:t>
            </a:r>
            <a:r>
              <a:rPr lang="el-GR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set of types for the agent and </a:t>
            </a:r>
            <a:r>
              <a:rPr lang="el-GR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set of </a:t>
            </a:r>
            <a:r>
              <a:rPr lang="en-US" sz="64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signals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(joint types for other agents, or something else observable to the auctioneer)</a:t>
            </a:r>
            <a:endParaRPr sz="6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E17AA-42EE-46E5-99F5-EE02242E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74" y="6267501"/>
            <a:ext cx="11006776" cy="3482749"/>
          </a:xfrm>
          <a:prstGeom prst="rect">
            <a:avLst/>
          </a:prstGeom>
        </p:spPr>
      </p:pic>
      <p:sp>
        <p:nvSpPr>
          <p:cNvPr id="10" name="Shape 78">
            <a:extLst>
              <a:ext uri="{FF2B5EF4-FFF2-40B4-BE49-F238E27FC236}">
                <a16:creationId xmlns:a16="http://schemas.microsoft.com/office/drawing/2014/main" id="{45814468-3BAF-4F0F-AF89-2BCD93B55430}"/>
              </a:ext>
            </a:extLst>
          </p:cNvPr>
          <p:cNvSpPr txBox="1"/>
          <p:nvPr/>
        </p:nvSpPr>
        <p:spPr>
          <a:xfrm>
            <a:off x="740336" y="9750250"/>
            <a:ext cx="22808078" cy="320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l-GR" sz="6400" dirty="0">
                <a:solidFill>
                  <a:schemeClr val="dk1"/>
                </a:solidFill>
              </a:rPr>
              <a:t>Γ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400" dirty="0">
                <a:solidFill>
                  <a:schemeClr val="dk1"/>
                </a:solidFill>
              </a:rPr>
              <a:t>has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rank |</a:t>
            </a:r>
            <a:r>
              <a:rPr lang="el-GR" sz="6400" dirty="0">
                <a:solidFill>
                  <a:schemeClr val="dk1"/>
                </a:solidFill>
              </a:rPr>
              <a:t>Θ</a:t>
            </a:r>
            <a:r>
              <a:rPr lang="en-US" sz="6400" dirty="0">
                <a:solidFill>
                  <a:schemeClr val="dk1"/>
                </a:solidFill>
              </a:rPr>
              <a:t>| for every agent then the auctioneer can </a:t>
            </a:r>
            <a:r>
              <a:rPr lang="en-US" sz="6400" dirty="0">
                <a:solidFill>
                  <a:srgbClr val="0070C0"/>
                </a:solidFill>
              </a:rPr>
              <a:t>allocate efficiently </a:t>
            </a:r>
            <a:r>
              <a:rPr lang="en-US" sz="6400" dirty="0">
                <a:solidFill>
                  <a:schemeClr val="dk1"/>
                </a:solidFill>
              </a:rPr>
              <a:t>and </a:t>
            </a:r>
            <a:r>
              <a:rPr lang="en-US" sz="6400" dirty="0">
                <a:solidFill>
                  <a:srgbClr val="0070C0"/>
                </a:solidFill>
              </a:rPr>
              <a:t>extract the full surplus as revenue </a:t>
            </a:r>
            <a:r>
              <a:rPr lang="en-US" sz="6400" dirty="0">
                <a:solidFill>
                  <a:schemeClr val="dk1"/>
                </a:solidFill>
              </a:rPr>
              <a:t>(!!)</a:t>
            </a:r>
            <a:endParaRPr sz="6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64525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5721723" y="381431"/>
            <a:ext cx="13346205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Basic model does not always fit modern environments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800816" y="3140571"/>
            <a:ext cx="22222965" cy="9795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may have access to data about agent that is possible, but </a:t>
            </a:r>
            <a:r>
              <a:rPr lang="en-US" sz="6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costly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change for the agent</a:t>
            </a:r>
          </a:p>
        </p:txBody>
      </p:sp>
      <p:pic>
        <p:nvPicPr>
          <p:cNvPr id="7" name="Picture 6" descr="Pics of pubbers '13 edition...! - The Pub - Shroomery Message 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500" y="5936260"/>
            <a:ext cx="2295287" cy="2478722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10815858" y="5634671"/>
            <a:ext cx="1484950" cy="999591"/>
          </a:xfrm>
          <a:prstGeom prst="flowChartMagneticDisk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10815858" y="6740805"/>
            <a:ext cx="1484950" cy="999591"/>
          </a:xfrm>
          <a:prstGeom prst="flowChartMagneticDisk">
            <a:avLst/>
          </a:prstGeom>
          <a:solidFill>
            <a:srgbClr val="92D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10815858" y="7790488"/>
            <a:ext cx="1484950" cy="999591"/>
          </a:xfrm>
          <a:prstGeom prst="flowChartMagneticDisk">
            <a:avLst/>
          </a:prstGeom>
          <a:solidFill>
            <a:srgbClr val="0070C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adertjes Illustratie Gratis Stock Foto - Public Domain Pictur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151" y="5793273"/>
            <a:ext cx="2206934" cy="27092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8934787" y="6134466"/>
            <a:ext cx="1628049" cy="4997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934787" y="7175621"/>
            <a:ext cx="1628049" cy="32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567679" y="7766821"/>
            <a:ext cx="1628049" cy="4997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578530" y="7182547"/>
            <a:ext cx="1628049" cy="32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93265" y="7702480"/>
            <a:ext cx="1644871" cy="5641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99353" y="6109209"/>
            <a:ext cx="1644871" cy="5641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0565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638043" y="2148985"/>
            <a:ext cx="8544238" cy="3097782"/>
          </a:xfrm>
          <a:prstGeom prst="cloudCallout">
            <a:avLst>
              <a:gd name="adj1" fmla="val -43941"/>
              <a:gd name="adj2" fmla="val 640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hape 56"/>
          <p:cNvSpPr txBox="1"/>
          <p:nvPr/>
        </p:nvSpPr>
        <p:spPr>
          <a:xfrm>
            <a:off x="1257300" y="443777"/>
            <a:ext cx="21665045" cy="1655186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Standard setup in mechanism design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227464" y="6256117"/>
            <a:ext cx="7432362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Designer has beliefs about agent’s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preferences)</a:t>
            </a:r>
          </a:p>
        </p:txBody>
      </p:sp>
      <p:pic>
        <p:nvPicPr>
          <p:cNvPr id="4" name="Picture 3" descr="Thinking?tell me..please! Cancel re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64" y="5101293"/>
            <a:ext cx="1839094" cy="3743293"/>
          </a:xfrm>
          <a:prstGeom prst="rect">
            <a:avLst/>
          </a:prstGeom>
        </p:spPr>
      </p:pic>
      <p:pic>
        <p:nvPicPr>
          <p:cNvPr id="5" name="Picture 4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054" y="2642746"/>
            <a:ext cx="1810697" cy="195540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3605738" y="1805674"/>
            <a:ext cx="7491545" cy="4299892"/>
          </a:xfrm>
          <a:prstGeom prst="wedgeEllipseCallout">
            <a:avLst>
              <a:gd name="adj1" fmla="val -169426"/>
              <a:gd name="adj2" fmla="val 536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57"/>
          <p:cNvSpPr txBox="1"/>
          <p:nvPr/>
        </p:nvSpPr>
        <p:spPr>
          <a:xfrm>
            <a:off x="12110691" y="6366954"/>
            <a:ext cx="935815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Designer announces mechanism (typically mapping from reporte</a:t>
            </a:r>
            <a:r>
              <a:rPr lang="en-US" sz="4800" dirty="0">
                <a:solidFill>
                  <a:schemeClr val="dk1"/>
                </a:solidFill>
              </a:rPr>
              <a:t>d types to outcomes)</a:t>
            </a:r>
            <a:endParaRPr lang="en-US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90" y="9772617"/>
            <a:ext cx="3262746" cy="3523499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5670269" y="8704270"/>
            <a:ext cx="5628704" cy="2299667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57"/>
          <p:cNvSpPr txBox="1"/>
          <p:nvPr/>
        </p:nvSpPr>
        <p:spPr>
          <a:xfrm>
            <a:off x="4337078" y="10876608"/>
            <a:ext cx="7466994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Agent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strategically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acts in mechanism (typicall</a:t>
            </a:r>
            <a:r>
              <a:rPr lang="en-US" sz="4800" dirty="0">
                <a:solidFill>
                  <a:schemeClr val="dk1"/>
                </a:solidFill>
              </a:rPr>
              <a:t>y type report),</a:t>
            </a:r>
            <a:r>
              <a:rPr lang="en-US" sz="4800" i="1" dirty="0">
                <a:solidFill>
                  <a:schemeClr val="dk1"/>
                </a:solidFill>
              </a:rPr>
              <a:t> however she likes at no cost</a:t>
            </a:r>
            <a:endParaRPr lang="en-US" sz="4800" b="0" i="1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" name="Picture 8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954" y="2148985"/>
            <a:ext cx="2995614" cy="3677480"/>
          </a:xfrm>
          <a:prstGeom prst="rect">
            <a:avLst/>
          </a:prstGeom>
        </p:spPr>
      </p:pic>
      <p:pic>
        <p:nvPicPr>
          <p:cNvPr id="17" name="Picture 16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934" y="9772617"/>
            <a:ext cx="2995614" cy="367748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6920152" y="8704270"/>
            <a:ext cx="7103630" cy="2493631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6348" y="2819254"/>
            <a:ext cx="4533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40%: v = 10</a:t>
            </a:r>
          </a:p>
          <a:p>
            <a:r>
              <a:rPr lang="en-US" sz="4400" dirty="0"/>
              <a:t>60%: v = 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247" y="9497145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</a:t>
            </a:r>
          </a:p>
        </p:txBody>
      </p:sp>
      <p:sp>
        <p:nvSpPr>
          <p:cNvPr id="21" name="Shape 57"/>
          <p:cNvSpPr txBox="1"/>
          <p:nvPr/>
        </p:nvSpPr>
        <p:spPr>
          <a:xfrm>
            <a:off x="16376675" y="11322592"/>
            <a:ext cx="638634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 Mechanism functions as specified</a:t>
            </a:r>
          </a:p>
        </p:txBody>
      </p:sp>
      <p:pic>
        <p:nvPicPr>
          <p:cNvPr id="11" name="Picture 10" descr="Birthday Gift 2 - vector Clip 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2308" y="9199275"/>
            <a:ext cx="1521369" cy="1503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93751" y="9497145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  </a:t>
            </a:r>
            <a:r>
              <a:rPr lang="en-US" sz="4400" b="1" dirty="0"/>
              <a:t>→</a:t>
            </a:r>
          </a:p>
        </p:txBody>
      </p:sp>
      <p:pic>
        <p:nvPicPr>
          <p:cNvPr id="24" name="Picture 23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725" y="9320634"/>
            <a:ext cx="1342808" cy="145012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 animBg="1"/>
      <p:bldP spid="15" grpId="0"/>
      <p:bldP spid="18" grpId="0" animBg="1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3973606" y="547687"/>
            <a:ext cx="17783734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The mechanism may have more information about the specific agent!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04910"/>
              </p:ext>
            </p:extLst>
          </p:nvPr>
        </p:nvGraphicFramePr>
        <p:xfrm>
          <a:off x="3623980" y="5126019"/>
          <a:ext cx="1813336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680">
                  <a:extLst>
                    <a:ext uri="{9D8B030D-6E8A-4147-A177-3AD203B41FA5}">
                      <a16:colId xmlns:a16="http://schemas.microsoft.com/office/drawing/2014/main" val="3501402131"/>
                    </a:ext>
                  </a:extLst>
                </a:gridCol>
                <a:gridCol w="9066680">
                  <a:extLst>
                    <a:ext uri="{9D8B030D-6E8A-4147-A177-3AD203B41FA5}">
                      <a16:colId xmlns:a16="http://schemas.microsoft.com/office/drawing/2014/main" val="2311410458"/>
                    </a:ext>
                  </a:extLst>
                </a:gridCol>
              </a:tblGrid>
              <a:tr h="2454039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</a:rPr>
                        <a:t>application</a:t>
                      </a:r>
                    </a:p>
                    <a:p>
                      <a:pPr algn="ctr"/>
                      <a:endParaRPr lang="en-US" sz="6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</a:rPr>
                        <a:t>online</a:t>
                      </a:r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 marketplaces</a:t>
                      </a:r>
                    </a:p>
                    <a:p>
                      <a:pPr algn="ctr"/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selling insurance</a:t>
                      </a:r>
                    </a:p>
                    <a:p>
                      <a:pPr algn="ctr"/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university admissions</a:t>
                      </a:r>
                    </a:p>
                    <a:p>
                      <a:pPr algn="ctr"/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webpage ranking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aseline="0" dirty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actions taken online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driving record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courses taken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baseline="0" dirty="0">
                          <a:solidFill>
                            <a:schemeClr val="tx1"/>
                          </a:solidFill>
                        </a:rPr>
                        <a:t>links to page</a:t>
                      </a:r>
                      <a:endParaRPr lang="en-US" sz="32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6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2045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735783" y="2148985"/>
            <a:ext cx="8544238" cy="3097782"/>
          </a:xfrm>
          <a:prstGeom prst="cloudCallout">
            <a:avLst>
              <a:gd name="adj1" fmla="val -43941"/>
              <a:gd name="adj2" fmla="val 640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hape 56"/>
          <p:cNvSpPr txBox="1"/>
          <p:nvPr/>
        </p:nvSpPr>
        <p:spPr>
          <a:xfrm>
            <a:off x="1257300" y="443777"/>
            <a:ext cx="21665045" cy="1655186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Attempt 1 at fixing this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6325204" y="6256117"/>
            <a:ext cx="7432362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Designer obtains beliefs about agent’s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preferences)</a:t>
            </a:r>
          </a:p>
        </p:txBody>
      </p:sp>
      <p:pic>
        <p:nvPicPr>
          <p:cNvPr id="4" name="Picture 3" descr="Thinking?tell me..please! Cancel re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04" y="5101293"/>
            <a:ext cx="1839094" cy="3743293"/>
          </a:xfrm>
          <a:prstGeom prst="rect">
            <a:avLst/>
          </a:prstGeom>
        </p:spPr>
      </p:pic>
      <p:pic>
        <p:nvPicPr>
          <p:cNvPr id="5" name="Picture 4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94" y="2642746"/>
            <a:ext cx="1810697" cy="195540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5703478" y="1805674"/>
            <a:ext cx="7491545" cy="4299892"/>
          </a:xfrm>
          <a:prstGeom prst="wedgeEllipseCallout">
            <a:avLst>
              <a:gd name="adj1" fmla="val -169426"/>
              <a:gd name="adj2" fmla="val 536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57"/>
          <p:cNvSpPr txBox="1"/>
          <p:nvPr/>
        </p:nvSpPr>
        <p:spPr>
          <a:xfrm>
            <a:off x="14208431" y="6366954"/>
            <a:ext cx="935815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Designer announces mechanism (typically mapping from reporte</a:t>
            </a:r>
            <a:r>
              <a:rPr lang="en-US" sz="4800" dirty="0">
                <a:solidFill>
                  <a:schemeClr val="dk1"/>
                </a:solidFill>
              </a:rPr>
              <a:t>d types to outcomes)</a:t>
            </a:r>
            <a:endParaRPr lang="en-US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90" y="9772617"/>
            <a:ext cx="3262746" cy="3523499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5670269" y="8685609"/>
            <a:ext cx="5628704" cy="2299667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57"/>
          <p:cNvSpPr txBox="1"/>
          <p:nvPr/>
        </p:nvSpPr>
        <p:spPr>
          <a:xfrm>
            <a:off x="4337078" y="10876608"/>
            <a:ext cx="7466994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Agent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strategically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acts in mechanism (typicall</a:t>
            </a:r>
            <a:r>
              <a:rPr lang="en-US" sz="4800" dirty="0">
                <a:solidFill>
                  <a:schemeClr val="dk1"/>
                </a:solidFill>
              </a:rPr>
              <a:t>y type report),</a:t>
            </a:r>
            <a:r>
              <a:rPr lang="en-US" sz="4800" i="1" dirty="0">
                <a:solidFill>
                  <a:schemeClr val="dk1"/>
                </a:solidFill>
              </a:rPr>
              <a:t> however she likes at no cost</a:t>
            </a:r>
            <a:endParaRPr lang="en-US" sz="4800" b="0" i="1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" name="Picture 8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6694" y="2148985"/>
            <a:ext cx="2995614" cy="3677480"/>
          </a:xfrm>
          <a:prstGeom prst="rect">
            <a:avLst/>
          </a:prstGeom>
        </p:spPr>
      </p:pic>
      <p:pic>
        <p:nvPicPr>
          <p:cNvPr id="17" name="Picture 16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934" y="9772617"/>
            <a:ext cx="2995614" cy="367748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6920152" y="8704270"/>
            <a:ext cx="7103630" cy="2493631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4088" y="2819254"/>
            <a:ext cx="4533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30%: v = 10</a:t>
            </a:r>
          </a:p>
          <a:p>
            <a:r>
              <a:rPr lang="en-US" sz="4400" dirty="0"/>
              <a:t>70%: v = 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247" y="9497145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</a:t>
            </a:r>
          </a:p>
        </p:txBody>
      </p:sp>
      <p:sp>
        <p:nvSpPr>
          <p:cNvPr id="21" name="Shape 57"/>
          <p:cNvSpPr txBox="1"/>
          <p:nvPr/>
        </p:nvSpPr>
        <p:spPr>
          <a:xfrm>
            <a:off x="16376675" y="11322592"/>
            <a:ext cx="638634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 Mechanism functions as specified</a:t>
            </a:r>
          </a:p>
        </p:txBody>
      </p:sp>
      <p:pic>
        <p:nvPicPr>
          <p:cNvPr id="11" name="Picture 10" descr="Birthday Gift 2 - vector Clip 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2308" y="9199275"/>
            <a:ext cx="1521369" cy="1503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93751" y="9497145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  </a:t>
            </a:r>
            <a:r>
              <a:rPr lang="en-US" sz="4400" b="1" dirty="0"/>
              <a:t>→</a:t>
            </a:r>
          </a:p>
        </p:txBody>
      </p:sp>
      <p:pic>
        <p:nvPicPr>
          <p:cNvPr id="24" name="Picture 23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725" y="9320634"/>
            <a:ext cx="1342808" cy="1450122"/>
          </a:xfrm>
          <a:prstGeom prst="rect">
            <a:avLst/>
          </a:prstGeom>
        </p:spPr>
      </p:pic>
      <p:pic>
        <p:nvPicPr>
          <p:cNvPr id="22" name="Picture 21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3" y="2878758"/>
            <a:ext cx="3262746" cy="3523499"/>
          </a:xfrm>
          <a:prstGeom prst="rect">
            <a:avLst/>
          </a:prstGeom>
        </p:spPr>
      </p:pic>
      <p:sp>
        <p:nvSpPr>
          <p:cNvPr id="25" name="Shape 57"/>
          <p:cNvSpPr txBox="1"/>
          <p:nvPr/>
        </p:nvSpPr>
        <p:spPr>
          <a:xfrm>
            <a:off x="-219030" y="6670340"/>
            <a:ext cx="4378697" cy="9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(0) Agent acts in the world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rgbClr val="FF0000"/>
                </a:solidFill>
              </a:rPr>
              <a:t>(naively?)</a:t>
            </a:r>
            <a:endParaRPr lang="en-US" sz="48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6" name="Oval Callout 13">
            <a:extLst>
              <a:ext uri="{FF2B5EF4-FFF2-40B4-BE49-F238E27FC236}">
                <a16:creationId xmlns:a16="http://schemas.microsoft.com/office/drawing/2014/main" id="{E6A328A8-E8AF-4408-B976-1896D60FD22D}"/>
              </a:ext>
            </a:extLst>
          </p:cNvPr>
          <p:cNvSpPr/>
          <p:nvPr/>
        </p:nvSpPr>
        <p:spPr>
          <a:xfrm>
            <a:off x="505693" y="774195"/>
            <a:ext cx="4402209" cy="1741417"/>
          </a:xfrm>
          <a:prstGeom prst="wedgeEllipseCallout">
            <a:avLst>
              <a:gd name="adj1" fmla="val -8872"/>
              <a:gd name="adj2" fmla="val 88445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A7FD3-DF07-4605-906F-BB6F84BBCD93}"/>
              </a:ext>
            </a:extLst>
          </p:cNvPr>
          <p:cNvSpPr txBox="1"/>
          <p:nvPr/>
        </p:nvSpPr>
        <p:spPr>
          <a:xfrm>
            <a:off x="742028" y="1097187"/>
            <a:ext cx="386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Show me pictures of yachts</a:t>
            </a:r>
          </a:p>
        </p:txBody>
      </p:sp>
    </p:spTree>
    <p:extLst>
      <p:ext uri="{BB962C8B-B14F-4D97-AF65-F5344CB8AC3E}">
        <p14:creationId xmlns:p14="http://schemas.microsoft.com/office/powerpoint/2010/main" val="1333436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638043" y="2148985"/>
            <a:ext cx="8544238" cy="3097782"/>
          </a:xfrm>
          <a:prstGeom prst="cloudCallout">
            <a:avLst>
              <a:gd name="adj1" fmla="val -43941"/>
              <a:gd name="adj2" fmla="val 640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hape 56"/>
          <p:cNvSpPr txBox="1"/>
          <p:nvPr/>
        </p:nvSpPr>
        <p:spPr>
          <a:xfrm>
            <a:off x="1257300" y="443777"/>
            <a:ext cx="21665045" cy="1655186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Attempt 2: Sophisticated agent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227464" y="6256117"/>
            <a:ext cx="7432362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Designer has </a:t>
            </a:r>
            <a:r>
              <a:rPr lang="en-US" sz="4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beliefs about agent’s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preferences)</a:t>
            </a:r>
          </a:p>
        </p:txBody>
      </p:sp>
      <p:pic>
        <p:nvPicPr>
          <p:cNvPr id="4" name="Picture 3" descr="Thinking?tell me..please! Cancel re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64" y="5101293"/>
            <a:ext cx="1839094" cy="3743293"/>
          </a:xfrm>
          <a:prstGeom prst="rect">
            <a:avLst/>
          </a:prstGeom>
        </p:spPr>
      </p:pic>
      <p:pic>
        <p:nvPicPr>
          <p:cNvPr id="5" name="Picture 4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054" y="2642746"/>
            <a:ext cx="1810697" cy="195540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3605738" y="1805674"/>
            <a:ext cx="7491545" cy="4299892"/>
          </a:xfrm>
          <a:prstGeom prst="wedgeEllipseCallout">
            <a:avLst>
              <a:gd name="adj1" fmla="val -169426"/>
              <a:gd name="adj2" fmla="val 53669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57"/>
          <p:cNvSpPr txBox="1"/>
          <p:nvPr/>
        </p:nvSpPr>
        <p:spPr>
          <a:xfrm>
            <a:off x="12110691" y="6366954"/>
            <a:ext cx="935815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Designer announces mechanism (typically mapping from reporte</a:t>
            </a:r>
            <a:r>
              <a:rPr lang="en-US" sz="4800" dirty="0">
                <a:solidFill>
                  <a:schemeClr val="dk1"/>
                </a:solidFill>
              </a:rPr>
              <a:t>d types to outcomes)</a:t>
            </a:r>
            <a:endParaRPr lang="en-US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90" y="9772617"/>
            <a:ext cx="3262746" cy="3523499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5670269" y="8677376"/>
            <a:ext cx="5628704" cy="2299667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57"/>
          <p:cNvSpPr txBox="1"/>
          <p:nvPr/>
        </p:nvSpPr>
        <p:spPr>
          <a:xfrm>
            <a:off x="4337078" y="10876608"/>
            <a:ext cx="7466994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Agent </a:t>
            </a:r>
            <a:r>
              <a:rPr lang="en-US" sz="4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strategically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</a:t>
            </a:r>
            <a:r>
              <a:rPr lang="en-US" sz="4800" b="0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possibly costly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lang="en-US" sz="4800" b="0" i="1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" name="Picture 8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954" y="2148985"/>
            <a:ext cx="2995614" cy="3677480"/>
          </a:xfrm>
          <a:prstGeom prst="rect">
            <a:avLst/>
          </a:prstGeom>
        </p:spPr>
      </p:pic>
      <p:pic>
        <p:nvPicPr>
          <p:cNvPr id="17" name="Picture 16" descr="Radertjes Illustratie Gratis Stock Foto - Public Domain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934" y="9772617"/>
            <a:ext cx="2995614" cy="367748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6920152" y="8704270"/>
            <a:ext cx="7103630" cy="2493631"/>
          </a:xfrm>
          <a:prstGeom prst="wedgeEllipseCallout">
            <a:avLst>
              <a:gd name="adj1" fmla="val -75591"/>
              <a:gd name="adj2" fmla="val 40162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6348" y="2819254"/>
            <a:ext cx="4533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40%: v = 10</a:t>
            </a:r>
          </a:p>
          <a:p>
            <a:r>
              <a:rPr lang="en-US" sz="4400" dirty="0"/>
              <a:t>60%: v = 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3046" y="10148879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</a:t>
            </a:r>
          </a:p>
        </p:txBody>
      </p:sp>
      <p:sp>
        <p:nvSpPr>
          <p:cNvPr id="21" name="Shape 57"/>
          <p:cNvSpPr txBox="1"/>
          <p:nvPr/>
        </p:nvSpPr>
        <p:spPr>
          <a:xfrm>
            <a:off x="16376675" y="11322592"/>
            <a:ext cx="6386341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 Mechanism functions as specified</a:t>
            </a:r>
          </a:p>
        </p:txBody>
      </p:sp>
      <p:pic>
        <p:nvPicPr>
          <p:cNvPr id="11" name="Picture 10" descr="Birthday Gift 2 - vector Clip 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2308" y="9199275"/>
            <a:ext cx="1521369" cy="1503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93751" y="9497145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  </a:t>
            </a:r>
            <a:r>
              <a:rPr lang="en-US" sz="4400" b="1" dirty="0"/>
              <a:t>→</a:t>
            </a:r>
          </a:p>
        </p:txBody>
      </p:sp>
      <p:pic>
        <p:nvPicPr>
          <p:cNvPr id="24" name="Picture 23" descr="Pics of pubbers '13 edition...! - The Pub - Shroomery Message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725" y="9320634"/>
            <a:ext cx="1342808" cy="14501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0EDBA3-E2E3-4B65-8DC2-956D3CD5E063}"/>
              </a:ext>
            </a:extLst>
          </p:cNvPr>
          <p:cNvSpPr txBox="1"/>
          <p:nvPr/>
        </p:nvSpPr>
        <p:spPr>
          <a:xfrm>
            <a:off x="6348040" y="8960949"/>
            <a:ext cx="427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Show me pictures of cats</a:t>
            </a:r>
          </a:p>
        </p:txBody>
      </p:sp>
    </p:spTree>
    <p:extLst>
      <p:ext uri="{BB962C8B-B14F-4D97-AF65-F5344CB8AC3E}">
        <p14:creationId xmlns:p14="http://schemas.microsoft.com/office/powerpoint/2010/main" val="5434172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 animBg="1"/>
      <p:bldP spid="15" grpId="0"/>
      <p:bldP spid="18" grpId="0" animBg="1"/>
      <p:bldP spid="20" grpId="0"/>
      <p:bldP spid="21" grpId="0"/>
      <p:bldP spid="2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57300" y="547687"/>
            <a:ext cx="21945599" cy="248126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Mechanism design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854637" y="2894479"/>
            <a:ext cx="17780100" cy="7569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decisions based on the preferences (or other information) of one or more agents (as in social choice)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dirty="0">
                <a:solidFill>
                  <a:schemeClr val="dk1"/>
                </a:solidFill>
              </a:rPr>
              <a:t>Focus on </a:t>
            </a:r>
            <a:r>
              <a:rPr lang="en-US" sz="6400" i="1" dirty="0">
                <a:solidFill>
                  <a:schemeClr val="dk1"/>
                </a:solidFill>
              </a:rPr>
              <a:t>strategic</a:t>
            </a:r>
            <a:r>
              <a:rPr lang="en-US" sz="6400" dirty="0">
                <a:solidFill>
                  <a:schemeClr val="dk1"/>
                </a:solidFill>
              </a:rPr>
              <a:t> (game-theoretic) agents with </a:t>
            </a:r>
            <a:r>
              <a:rPr lang="en-US" sz="6400" i="1" dirty="0">
                <a:solidFill>
                  <a:schemeClr val="dk1"/>
                </a:solidFill>
              </a:rPr>
              <a:t>privately held </a:t>
            </a:r>
            <a:r>
              <a:rPr lang="en-US" sz="6400" dirty="0">
                <a:solidFill>
                  <a:schemeClr val="dk1"/>
                </a:solidFill>
              </a:rPr>
              <a:t>information; have to be </a:t>
            </a:r>
            <a:r>
              <a:rPr lang="en-US" sz="6400" i="1" dirty="0">
                <a:solidFill>
                  <a:schemeClr val="dk1"/>
                </a:solidFill>
              </a:rPr>
              <a:t>incentivized </a:t>
            </a:r>
            <a:r>
              <a:rPr lang="en-US" sz="6400" dirty="0">
                <a:solidFill>
                  <a:schemeClr val="dk1"/>
                </a:solidFill>
              </a:rPr>
              <a:t> to reveal it truthfully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dirty="0">
                <a:solidFill>
                  <a:schemeClr val="dk1"/>
                </a:solidFill>
              </a:rPr>
              <a:t>Popular approach in design of auctions, matching mechanisms, …</a:t>
            </a:r>
            <a:endParaRPr sz="6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Pics of pubbers '13 edition...! - The Pub - Shroomery Message 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028" y="7345752"/>
            <a:ext cx="3262746" cy="35234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298054" y="4566146"/>
            <a:ext cx="2871201" cy="2180218"/>
          </a:xfrm>
          <a:prstGeom prst="wedgeEllipseCallout">
            <a:avLst>
              <a:gd name="adj1" fmla="val -27820"/>
              <a:gd name="adj2" fmla="val 89728"/>
            </a:avLst>
          </a:pr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42542" y="5392186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20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7364640" y="4566146"/>
            <a:ext cx="3693415" cy="2368250"/>
          </a:xfrm>
          <a:prstGeom prst="cloudCallout">
            <a:avLst>
              <a:gd name="adj1" fmla="val 46657"/>
              <a:gd name="adj2" fmla="val 77381"/>
            </a:avLst>
          </a:pr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37342" y="5336768"/>
            <a:ext cx="272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 = 25</a:t>
            </a:r>
          </a:p>
        </p:txBody>
      </p:sp>
    </p:spTree>
    <p:extLst>
      <p:ext uri="{BB962C8B-B14F-4D97-AF65-F5344CB8AC3E}">
        <p14:creationId xmlns:p14="http://schemas.microsoft.com/office/powerpoint/2010/main" val="3146948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dirty="0">
                <a:solidFill>
                  <a:srgbClr val="3B00A4"/>
                </a:solidFill>
              </a:rPr>
              <a:t>Machine learning view</a:t>
            </a:r>
            <a:endParaRPr lang="en-US" sz="8000" b="0" i="0" u="none" strike="noStrike" cap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636" y="3947958"/>
            <a:ext cx="20597811" cy="6453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723AA7-8992-48D8-B528-EB9F77148C16}"/>
              </a:ext>
            </a:extLst>
          </p:cNvPr>
          <p:cNvSpPr/>
          <p:nvPr/>
        </p:nvSpPr>
        <p:spPr>
          <a:xfrm>
            <a:off x="3676261" y="10453899"/>
            <a:ext cx="1859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See also later work by Hardt, Megiddo, Papadimitriou, </a:t>
            </a:r>
            <a:r>
              <a:rPr lang="en-US" sz="4000" dirty="0" err="1">
                <a:solidFill>
                  <a:schemeClr val="dk1"/>
                </a:solidFill>
              </a:rPr>
              <a:t>Wootters</a:t>
            </a:r>
            <a:r>
              <a:rPr lang="en-US" sz="4000" dirty="0">
                <a:solidFill>
                  <a:schemeClr val="dk1"/>
                </a:solidFill>
              </a:rPr>
              <a:t> [2015/2016]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Adversarial Machine Learning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7969" b="24881"/>
          <a:stretch/>
        </p:blipFill>
        <p:spPr>
          <a:xfrm>
            <a:off x="12076111" y="5343525"/>
            <a:ext cx="11329987" cy="46037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220787" y="5897562"/>
            <a:ext cx="9169399" cy="35052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 Card Fraud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676400" y="11177586"/>
            <a:ext cx="19265899" cy="1104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Dalvi et al. </a:t>
            </a:r>
            <a:r>
              <a:rPr lang="en-US" sz="32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Adversarial Classification.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KDD, 2004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 et al. </a:t>
            </a:r>
            <a:r>
              <a:rPr lang="en-US" sz="32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Adversarial Machine Learning.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ACM Workshop on Artificial Intelligence and Security, 2011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721100" y="2921000"/>
            <a:ext cx="16425862" cy="1536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Complex Classification, Simple Game Theory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19200" y="509587"/>
            <a:ext cx="21945599" cy="2690811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Mechanism Design With Signaling Costs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759200" y="2946400"/>
            <a:ext cx="16865600" cy="20954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Simple Classification, Complex Game Theory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075" y="6429375"/>
            <a:ext cx="12925425" cy="358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35000" y="6324600"/>
            <a:ext cx="8266111" cy="380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Admissions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Inspection Games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Insurance Rate-setting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Ranking Systems</a:t>
            </a:r>
          </a:p>
        </p:txBody>
      </p:sp>
    </p:spTree>
    <p:extLst>
      <p:ext uri="{BB962C8B-B14F-4D97-AF65-F5344CB8AC3E}">
        <p14:creationId xmlns:p14="http://schemas.microsoft.com/office/powerpoint/2010/main" val="273893639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2612" y="3385849"/>
            <a:ext cx="8026400" cy="727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400" y="3420774"/>
            <a:ext cx="12026899" cy="72516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3941762" y="11134437"/>
            <a:ext cx="7277099" cy="10921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Jacob and Esau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5443200" y="11126498"/>
            <a:ext cx="6261099" cy="10921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Trojan Horse</a:t>
            </a:r>
          </a:p>
        </p:txBody>
      </p:sp>
      <p:sp>
        <p:nvSpPr>
          <p:cNvPr id="6" name="Shape 110"/>
          <p:cNvSpPr txBox="1">
            <a:spLocks noGrp="1"/>
          </p:cNvSpPr>
          <p:nvPr>
            <p:ph type="title"/>
          </p:nvPr>
        </p:nvSpPr>
        <p:spPr>
          <a:xfrm>
            <a:off x="1219200" y="509587"/>
            <a:ext cx="21945599" cy="2690811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From Ancient Times…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88" y="2096850"/>
            <a:ext cx="9113309" cy="5999595"/>
          </a:xfrm>
          <a:prstGeom prst="rect">
            <a:avLst/>
          </a:prstGeom>
        </p:spPr>
      </p:pic>
      <p:sp>
        <p:nvSpPr>
          <p:cNvPr id="6" name="Shape 110"/>
          <p:cNvSpPr txBox="1">
            <a:spLocks noGrp="1"/>
          </p:cNvSpPr>
          <p:nvPr>
            <p:ph type="title"/>
          </p:nvPr>
        </p:nvSpPr>
        <p:spPr>
          <a:xfrm>
            <a:off x="1219200" y="509587"/>
            <a:ext cx="21945599" cy="2690811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… to Modern 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712" y="2287080"/>
            <a:ext cx="5620691" cy="5676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04" y="2179977"/>
            <a:ext cx="4614323" cy="578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1911" y="9025750"/>
            <a:ext cx="577215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26" y="8797148"/>
            <a:ext cx="5299363" cy="3951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7707" y="8805087"/>
            <a:ext cx="6054312" cy="38902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299" y="8805087"/>
            <a:ext cx="5440862" cy="38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3111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Illustration: Barbara Buying Fish From Fred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975" y="6348412"/>
            <a:ext cx="8948736" cy="122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625" y="3159125"/>
            <a:ext cx="12974637" cy="288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3775" y="7875586"/>
            <a:ext cx="4368799" cy="436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8561" y="7896225"/>
            <a:ext cx="4368799" cy="436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075" y="9464675"/>
            <a:ext cx="14852650" cy="11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4112" y="2628900"/>
            <a:ext cx="9715500" cy="18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323975" y="476250"/>
            <a:ext cx="21945599" cy="272415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... continued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1750" y="7962900"/>
            <a:ext cx="78104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87" y="2441575"/>
            <a:ext cx="12979399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684461" y="9599611"/>
            <a:ext cx="30098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Try: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075" y="9464675"/>
            <a:ext cx="14852700" cy="11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4112" y="2628900"/>
            <a:ext cx="9715500" cy="18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323975" y="476250"/>
            <a:ext cx="21945600" cy="27243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... continued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1750" y="7962900"/>
            <a:ext cx="7810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87" y="2441575"/>
            <a:ext cx="129794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684461" y="9599611"/>
            <a:ext cx="3009900" cy="8508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Try: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4994275" y="11002961"/>
            <a:ext cx="16695611" cy="1890600"/>
            <a:chOff x="0" y="0"/>
            <a:chExt cx="16695611" cy="1890600"/>
          </a:xfrm>
        </p:grpSpPr>
        <p:pic>
          <p:nvPicPr>
            <p:cNvPr id="144" name="Shape 144"/>
            <p:cNvPicPr preferRelativeResize="0"/>
            <p:nvPr/>
          </p:nvPicPr>
          <p:blipFill rotWithShape="1">
            <a:blip r:embed="rId7">
              <a:alphaModFix/>
            </a:blip>
            <a:srcRect t="41650" r="64189"/>
            <a:stretch/>
          </p:blipFill>
          <p:spPr>
            <a:xfrm>
              <a:off x="10183811" y="0"/>
              <a:ext cx="6511799" cy="110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Shape 145"/>
            <p:cNvPicPr preferRelativeResize="0"/>
            <p:nvPr/>
          </p:nvPicPr>
          <p:blipFill rotWithShape="1">
            <a:blip r:embed="rId7">
              <a:alphaModFix/>
            </a:blip>
            <a:srcRect l="43990"/>
            <a:stretch/>
          </p:blipFill>
          <p:spPr>
            <a:xfrm>
              <a:off x="0" y="0"/>
              <a:ext cx="10183800" cy="18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Shape 146"/>
          <p:cNvSpPr txBox="1"/>
          <p:nvPr/>
        </p:nvSpPr>
        <p:spPr>
          <a:xfrm>
            <a:off x="2781300" y="10998200"/>
            <a:ext cx="1884300" cy="74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Better: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14448"/>
          <a:stretch/>
        </p:blipFill>
        <p:spPr>
          <a:xfrm>
            <a:off x="2386011" y="2378075"/>
            <a:ext cx="7864475" cy="88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0118725" y="3740150"/>
            <a:ext cx="140842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Mechanism Design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23975" y="476250"/>
            <a:ext cx="21945599" cy="15240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Comparison With Other Models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405311" y="11561761"/>
            <a:ext cx="18285356" cy="1104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and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Laffont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Partially verifiable information and mechanism design.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 1986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3200" dirty="0" err="1">
                <a:solidFill>
                  <a:schemeClr val="dk1"/>
                </a:solidFill>
              </a:rPr>
              <a:t>Auletta</a:t>
            </a:r>
            <a:r>
              <a:rPr lang="en-US" sz="3200" dirty="0">
                <a:solidFill>
                  <a:schemeClr val="dk1"/>
                </a:solidFill>
              </a:rPr>
              <a:t>, Penna, </a:t>
            </a:r>
            <a:r>
              <a:rPr lang="en-US" sz="3200" dirty="0" err="1">
                <a:solidFill>
                  <a:schemeClr val="dk1"/>
                </a:solidFill>
              </a:rPr>
              <a:t>Persiano</a:t>
            </a:r>
            <a:r>
              <a:rPr lang="en-US" sz="3200" dirty="0">
                <a:solidFill>
                  <a:schemeClr val="dk1"/>
                </a:solidFill>
              </a:rPr>
              <a:t>, </a:t>
            </a:r>
            <a:r>
              <a:rPr lang="en-US" sz="3200" dirty="0" err="1">
                <a:solidFill>
                  <a:schemeClr val="dk1"/>
                </a:solidFill>
              </a:rPr>
              <a:t>Ventre</a:t>
            </a:r>
            <a:r>
              <a:rPr lang="en-US" sz="3200" dirty="0">
                <a:solidFill>
                  <a:schemeClr val="dk1"/>
                </a:solidFill>
              </a:rPr>
              <a:t>. </a:t>
            </a:r>
            <a:r>
              <a:rPr lang="en-US" sz="32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Alternatives to truthfulness are hard to recognize.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AAMAS 2011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0121900" y="6781800"/>
            <a:ext cx="140842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Design with Partial Verification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0121900" y="9817100"/>
            <a:ext cx="140842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Mechanism Design with Signaling Costs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1549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016125" y="2446336"/>
            <a:ext cx="2679700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Given</a:t>
            </a:r>
            <a:r>
              <a:rPr lang="en-US" sz="36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3895387" y="3824287"/>
            <a:ext cx="10706100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there exist 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7450" y="4930775"/>
            <a:ext cx="7038974" cy="116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3895387" y="6405562"/>
            <a:ext cx="8902700" cy="1549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implements the choice function? </a:t>
            </a:r>
          </a:p>
        </p:txBody>
      </p:sp>
      <p:grpSp>
        <p:nvGrpSpPr>
          <p:cNvPr id="171" name="Shape 171"/>
          <p:cNvGrpSpPr/>
          <p:nvPr/>
        </p:nvGrpSpPr>
        <p:grpSpPr>
          <a:xfrm>
            <a:off x="1852611" y="3654425"/>
            <a:ext cx="9613899" cy="9156698"/>
            <a:chOff x="0" y="0"/>
            <a:chExt cx="9613899" cy="9156698"/>
          </a:xfrm>
        </p:grpSpPr>
        <p:pic>
          <p:nvPicPr>
            <p:cNvPr id="172" name="Shape 1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1450" y="5060950"/>
              <a:ext cx="7421562" cy="268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Shape 1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613899" cy="2127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Shape 1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5" y="7904161"/>
              <a:ext cx="6748462" cy="1252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49375" y="1804986"/>
              <a:ext cx="6761162" cy="925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30750" y="2846386"/>
              <a:ext cx="2158999" cy="2158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Shape 17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14500" y="2822575"/>
              <a:ext cx="2158999" cy="2158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Shape 178"/>
          <p:cNvSpPr txBox="1"/>
          <p:nvPr/>
        </p:nvSpPr>
        <p:spPr>
          <a:xfrm>
            <a:off x="13893800" y="8788400"/>
            <a:ext cx="5629275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NP-complete!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0248900" y="11684000"/>
            <a:ext cx="13816011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Auletta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Penna,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Persiano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Ventre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Alternatives to truthfulness are hard to recognize.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AAMAS 2011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3893800" y="2552700"/>
            <a:ext cx="1604961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en-US" sz="3600" b="0" i="0" u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29ABF4-EE75-47B6-8981-22CB88E90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954" y="929951"/>
            <a:ext cx="11246499" cy="2286000"/>
          </a:xfrm>
        </p:spPr>
        <p:txBody>
          <a:bodyPr/>
          <a:lstStyle/>
          <a:p>
            <a:pPr eaLnBrk="1" hangingPunct="1"/>
            <a:r>
              <a:rPr lang="en-US" altLang="en-US" sz="9600" dirty="0"/>
              <a:t>Sealed-bid auctions (on a single item)</a:t>
            </a:r>
            <a:endParaRPr lang="en-US" altLang="en-US" sz="9600" dirty="0">
              <a:solidFill>
                <a:srgbClr val="008000"/>
              </a:solidFill>
            </a:endParaRPr>
          </a:p>
        </p:txBody>
      </p:sp>
      <p:sp>
        <p:nvSpPr>
          <p:cNvPr id="30" name="Shape 78">
            <a:extLst>
              <a:ext uri="{FF2B5EF4-FFF2-40B4-BE49-F238E27FC236}">
                <a16:creationId xmlns:a16="http://schemas.microsoft.com/office/drawing/2014/main" id="{B2283533-0C05-4803-9035-01AEAAA3C870}"/>
              </a:ext>
            </a:extLst>
          </p:cNvPr>
          <p:cNvSpPr txBox="1"/>
          <p:nvPr/>
        </p:nvSpPr>
        <p:spPr>
          <a:xfrm>
            <a:off x="492687" y="3906415"/>
            <a:ext cx="23091213" cy="99285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chemeClr val="dk1"/>
                </a:solidFill>
                <a:sym typeface="Arial"/>
              </a:rPr>
              <a:t>Bidder </a:t>
            </a:r>
            <a:r>
              <a:rPr lang="en-US" sz="6000" b="0" i="1" u="none" dirty="0" err="1">
                <a:solidFill>
                  <a:schemeClr val="dk1"/>
                </a:solidFill>
                <a:sym typeface="Arial"/>
              </a:rPr>
              <a:t>i</a:t>
            </a:r>
            <a:r>
              <a:rPr lang="en-US" sz="6000" b="0" i="1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6000" b="0" u="none" dirty="0">
                <a:solidFill>
                  <a:schemeClr val="dk1"/>
                </a:solidFill>
                <a:sym typeface="Arial"/>
              </a:rPr>
              <a:t>determines how much the item is worth to her (</a:t>
            </a:r>
            <a:r>
              <a:rPr lang="en-US" sz="6000" b="0" i="1" u="none" dirty="0">
                <a:solidFill>
                  <a:schemeClr val="dk1"/>
                </a:solidFill>
                <a:sym typeface="Arial"/>
              </a:rPr>
              <a:t>v</a:t>
            </a:r>
            <a:r>
              <a:rPr lang="en-US" sz="6000" b="0" i="1" u="none" baseline="-25000" dirty="0">
                <a:solidFill>
                  <a:schemeClr val="dk1"/>
                </a:solidFill>
                <a:sym typeface="Arial"/>
              </a:rPr>
              <a:t>i</a:t>
            </a:r>
            <a:r>
              <a:rPr lang="en-US" sz="6000" b="0" u="none" dirty="0">
                <a:solidFill>
                  <a:schemeClr val="dk1"/>
                </a:solidFill>
                <a:sym typeface="Arial"/>
              </a:rPr>
              <a:t>)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6000" dirty="0">
                <a:solidFill>
                  <a:schemeClr val="dk1"/>
                </a:solidFill>
              </a:rPr>
              <a:t>Writes a bid (</a:t>
            </a:r>
            <a:r>
              <a:rPr lang="en-US" sz="6000" i="1" dirty="0" err="1">
                <a:solidFill>
                  <a:schemeClr val="dk1"/>
                </a:solidFill>
              </a:rPr>
              <a:t>v’</a:t>
            </a:r>
            <a:r>
              <a:rPr lang="en-US" sz="6000" i="1" baseline="-25000" dirty="0" err="1">
                <a:solidFill>
                  <a:schemeClr val="dk1"/>
                </a:solidFill>
              </a:rPr>
              <a:t>i</a:t>
            </a:r>
            <a:r>
              <a:rPr lang="en-US" sz="6000" dirty="0">
                <a:solidFill>
                  <a:schemeClr val="dk1"/>
                </a:solidFill>
              </a:rPr>
              <a:t>) on a piece of paper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6000" b="0" u="none" dirty="0">
                <a:solidFill>
                  <a:schemeClr val="dk1"/>
                </a:solidFill>
                <a:sym typeface="Arial"/>
              </a:rPr>
              <a:t>How would you bid?  How much would I make?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6000" b="1" dirty="0">
                <a:solidFill>
                  <a:schemeClr val="dk1"/>
                </a:solidFill>
              </a:rPr>
              <a:t>First price:</a:t>
            </a:r>
            <a:r>
              <a:rPr lang="en-US" sz="6000" dirty="0">
                <a:solidFill>
                  <a:schemeClr val="dk1"/>
                </a:solidFill>
              </a:rPr>
              <a:t> Highest bid wins, pays bid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6000" b="1" dirty="0">
                <a:solidFill>
                  <a:schemeClr val="dk1"/>
                </a:solidFill>
              </a:rPr>
              <a:t>Second price</a:t>
            </a:r>
            <a:r>
              <a:rPr lang="en-US" sz="6000" b="1">
                <a:solidFill>
                  <a:schemeClr val="dk1"/>
                </a:solidFill>
              </a:rPr>
              <a:t>: </a:t>
            </a:r>
            <a:r>
              <a:rPr lang="en-US" sz="6000">
                <a:solidFill>
                  <a:schemeClr val="dk1"/>
                </a:solidFill>
              </a:rPr>
              <a:t>Highest </a:t>
            </a:r>
            <a:r>
              <a:rPr lang="en-US" sz="6000" dirty="0">
                <a:solidFill>
                  <a:schemeClr val="dk1"/>
                </a:solidFill>
              </a:rPr>
              <a:t>bid wins, pays next-highest bid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6000" b="1" dirty="0">
                <a:solidFill>
                  <a:schemeClr val="dk1"/>
                </a:solidFill>
              </a:rPr>
              <a:t>First price with reserve: </a:t>
            </a:r>
            <a:r>
              <a:rPr lang="en-US" sz="6000" dirty="0">
                <a:solidFill>
                  <a:schemeClr val="dk1"/>
                </a:solidFill>
              </a:rPr>
              <a:t>Highest bid wins </a:t>
            </a:r>
            <a:r>
              <a:rPr lang="en-US" sz="6000" dirty="0" err="1">
                <a:solidFill>
                  <a:schemeClr val="dk1"/>
                </a:solidFill>
              </a:rPr>
              <a:t>iff</a:t>
            </a:r>
            <a:r>
              <a:rPr lang="en-US" sz="6000" dirty="0">
                <a:solidFill>
                  <a:schemeClr val="dk1"/>
                </a:solidFill>
              </a:rPr>
              <a:t> it exceeds </a:t>
            </a:r>
            <a:r>
              <a:rPr lang="en-US" sz="6000" i="1" dirty="0">
                <a:solidFill>
                  <a:schemeClr val="dk1"/>
                </a:solidFill>
              </a:rPr>
              <a:t>r</a:t>
            </a:r>
            <a:r>
              <a:rPr lang="en-US" sz="6000" dirty="0">
                <a:solidFill>
                  <a:schemeClr val="dk1"/>
                </a:solidFill>
              </a:rPr>
              <a:t>, pays bid</a:t>
            </a:r>
            <a:r>
              <a:rPr lang="en-US" sz="6000" b="1" dirty="0">
                <a:solidFill>
                  <a:schemeClr val="dk1"/>
                </a:solidFill>
              </a:rPr>
              <a:t> </a:t>
            </a:r>
            <a:endParaRPr lang="en-US" sz="6000" b="1" u="none" dirty="0">
              <a:solidFill>
                <a:schemeClr val="dk1"/>
              </a:solidFill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6000" b="1" dirty="0">
                <a:solidFill>
                  <a:schemeClr val="dk1"/>
                </a:solidFill>
              </a:rPr>
              <a:t>Second price with reserve: </a:t>
            </a:r>
            <a:r>
              <a:rPr lang="en-US" sz="6000" dirty="0">
                <a:solidFill>
                  <a:schemeClr val="dk1"/>
                </a:solidFill>
              </a:rPr>
              <a:t>Highest bid wins </a:t>
            </a:r>
            <a:r>
              <a:rPr lang="en-US" sz="6000" dirty="0" err="1">
                <a:solidFill>
                  <a:schemeClr val="dk1"/>
                </a:solidFill>
              </a:rPr>
              <a:t>iff</a:t>
            </a:r>
            <a:r>
              <a:rPr lang="en-US" sz="6000" dirty="0">
                <a:solidFill>
                  <a:schemeClr val="dk1"/>
                </a:solidFill>
              </a:rPr>
              <a:t> it exceeds </a:t>
            </a:r>
            <a:r>
              <a:rPr lang="en-US" sz="6000" i="1" dirty="0">
                <a:solidFill>
                  <a:schemeClr val="dk1"/>
                </a:solidFill>
              </a:rPr>
              <a:t>r</a:t>
            </a:r>
            <a:r>
              <a:rPr lang="en-US" sz="6000" dirty="0">
                <a:solidFill>
                  <a:schemeClr val="dk1"/>
                </a:solidFill>
              </a:rPr>
              <a:t>, pays next highest bid or </a:t>
            </a:r>
            <a:r>
              <a:rPr lang="en-US" sz="6000" i="1" dirty="0">
                <a:solidFill>
                  <a:schemeClr val="dk1"/>
                </a:solidFill>
              </a:rPr>
              <a:t>r </a:t>
            </a:r>
            <a:r>
              <a:rPr lang="en-US" sz="6000" dirty="0">
                <a:solidFill>
                  <a:schemeClr val="dk1"/>
                </a:solidFill>
              </a:rPr>
              <a:t>(whichever is higher)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0" b="0" i="0" u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F710C-EE41-4BBD-850C-704ABB1B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756" y="105616"/>
            <a:ext cx="6303606" cy="393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90549" y="893972"/>
            <a:ext cx="12346577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620310" y="10093165"/>
            <a:ext cx="19710399" cy="6350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Non-bolded results are from: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Auletta</a:t>
            </a:r>
            <a:r>
              <a:rPr lang="en-US" sz="3600" dirty="0">
                <a:solidFill>
                  <a:schemeClr val="dk1"/>
                </a:solidFill>
              </a:rPr>
              <a:t>, Penna, </a:t>
            </a:r>
            <a:r>
              <a:rPr lang="en-US" sz="3600" dirty="0" err="1">
                <a:solidFill>
                  <a:schemeClr val="dk1"/>
                </a:solidFill>
              </a:rPr>
              <a:t>Persiano</a:t>
            </a:r>
            <a:r>
              <a:rPr lang="en-US" sz="3600" dirty="0">
                <a:solidFill>
                  <a:schemeClr val="dk1"/>
                </a:solidFill>
              </a:rPr>
              <a:t>, </a:t>
            </a:r>
            <a:r>
              <a:rPr lang="en-US" sz="3600" dirty="0" err="1">
                <a:solidFill>
                  <a:schemeClr val="dk1"/>
                </a:solidFill>
              </a:rPr>
              <a:t>Ventre</a:t>
            </a:r>
            <a:r>
              <a:rPr lang="en-US" sz="3600" dirty="0">
                <a:solidFill>
                  <a:schemeClr val="dk1"/>
                </a:solidFill>
              </a:rPr>
              <a:t>. </a:t>
            </a:r>
            <a:r>
              <a:rPr lang="en-US" sz="36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Alternatives to truthfulness are hard to recognize.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AAMAS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967" y="213750"/>
            <a:ext cx="2905037" cy="4357557"/>
          </a:xfrm>
          <a:prstGeom prst="rect">
            <a:avLst/>
          </a:prstGeom>
        </p:spPr>
      </p:pic>
      <p:sp>
        <p:nvSpPr>
          <p:cNvPr id="6" name="Shape 50"/>
          <p:cNvSpPr txBox="1">
            <a:spLocks/>
          </p:cNvSpPr>
          <p:nvPr/>
        </p:nvSpPr>
        <p:spPr>
          <a:xfrm>
            <a:off x="16572685" y="1471844"/>
            <a:ext cx="4300330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</a:rPr>
              <a:t>with Andrew Kephart (AAMAS 2015)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" y="5174773"/>
            <a:ext cx="24087210" cy="4357557"/>
          </a:xfrm>
          <a:prstGeom prst="rect">
            <a:avLst/>
          </a:prstGeom>
        </p:spPr>
      </p:pic>
      <p:sp>
        <p:nvSpPr>
          <p:cNvPr id="7" name="Shape 187">
            <a:extLst>
              <a:ext uri="{FF2B5EF4-FFF2-40B4-BE49-F238E27FC236}">
                <a16:creationId xmlns:a16="http://schemas.microsoft.com/office/drawing/2014/main" id="{5B529D54-D369-4996-9BC6-DC57D831B15B}"/>
              </a:ext>
            </a:extLst>
          </p:cNvPr>
          <p:cNvSpPr txBox="1"/>
          <p:nvPr/>
        </p:nvSpPr>
        <p:spPr>
          <a:xfrm>
            <a:off x="1632032" y="12039195"/>
            <a:ext cx="21993078" cy="6350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Hardness results fundamentally rely on </a:t>
            </a:r>
            <a:r>
              <a:rPr lang="en-US" sz="40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revelation principle failing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conditions under which revelation principle still holds in </a:t>
            </a:r>
            <a:r>
              <a:rPr lang="en-US" sz="40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Green &amp; </a:t>
            </a:r>
            <a:r>
              <a:rPr lang="en-US" sz="4000" b="0" i="0" u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Laffont</a:t>
            </a:r>
            <a:r>
              <a:rPr lang="en-US" sz="40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’86 </a:t>
            </a:r>
            <a:r>
              <a:rPr lang="en-US" sz="4000" dirty="0">
                <a:solidFill>
                  <a:schemeClr val="tx1"/>
                </a:solidFill>
              </a:rPr>
              <a:t>and</a:t>
            </a:r>
            <a:r>
              <a:rPr lang="en-US" sz="4000" dirty="0">
                <a:solidFill>
                  <a:srgbClr val="7030A0"/>
                </a:solidFill>
              </a:rPr>
              <a:t> Yu ’11 </a:t>
            </a:r>
            <a:r>
              <a:rPr lang="en-US" sz="4000" dirty="0">
                <a:solidFill>
                  <a:schemeClr val="dk1"/>
                </a:solidFill>
              </a:rPr>
              <a:t>(partial verification), and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Kephart &amp; C. EC’16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(costly signaling).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478309" y="547687"/>
            <a:ext cx="17848729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dirty="0">
                <a:solidFill>
                  <a:srgbClr val="3B00A4"/>
                </a:solidFill>
              </a:rPr>
              <a:t>Aside: </a:t>
            </a: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automated mechanism desig</a:t>
            </a:r>
            <a:r>
              <a:rPr lang="en-US" sz="8000" dirty="0">
                <a:solidFill>
                  <a:srgbClr val="3B00A4"/>
                </a:solidFill>
              </a:rPr>
              <a:t>n </a:t>
            </a:r>
            <a:r>
              <a:rPr lang="en-US" sz="8000" b="1" dirty="0">
                <a:solidFill>
                  <a:srgbClr val="3B00A4"/>
                </a:solidFill>
              </a:rPr>
              <a:t>without</a:t>
            </a:r>
            <a:r>
              <a:rPr lang="en-US" sz="8000" dirty="0">
                <a:solidFill>
                  <a:srgbClr val="3B00A4"/>
                </a:solidFill>
              </a:rPr>
              <a:t> costly or limited misreporting</a:t>
            </a:r>
            <a:endParaRPr lang="en-US" sz="8000" b="0" i="0" u="none" strike="noStrike" cap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712911" y="4041403"/>
            <a:ext cx="20955000" cy="10921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easy to determine whether </a:t>
            </a:r>
            <a:r>
              <a:rPr lang="en-US" sz="6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</a:t>
            </a:r>
            <a:r>
              <a:rPr lang="en-US" sz="6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choice function is implementable, due to </a:t>
            </a:r>
            <a:r>
              <a:rPr lang="en-US" sz="6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revelation principle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400" dirty="0">
                <a:solidFill>
                  <a:schemeClr val="dk1"/>
                </a:solidFill>
              </a:rPr>
              <a:t>Finding a deterministic mechanism that optimizes some objective is NP-hard in some cases (randomized is easy)</a:t>
            </a:r>
            <a:endParaRPr lang="en-US" sz="6400" b="0" i="0" u="none" dirty="0">
              <a:solidFill>
                <a:srgbClr val="0070C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73855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14731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575" y="2479675"/>
            <a:ext cx="8598000" cy="312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Shape 232"/>
          <p:cNvGrpSpPr/>
          <p:nvPr/>
        </p:nvGrpSpPr>
        <p:grpSpPr>
          <a:xfrm>
            <a:off x="9417900" y="6859586"/>
            <a:ext cx="12153898" cy="2208212"/>
            <a:chOff x="0" y="0"/>
            <a:chExt cx="12153898" cy="2208212"/>
          </a:xfrm>
        </p:grpSpPr>
        <p:pic>
          <p:nvPicPr>
            <p:cNvPr id="233" name="Shape 233"/>
            <p:cNvPicPr preferRelativeResize="0"/>
            <p:nvPr/>
          </p:nvPicPr>
          <p:blipFill rotWithShape="1">
            <a:blip r:embed="rId4">
              <a:alphaModFix/>
            </a:blip>
            <a:srcRect l="51647"/>
            <a:stretch/>
          </p:blipFill>
          <p:spPr>
            <a:xfrm>
              <a:off x="7345361" y="0"/>
              <a:ext cx="4808537" cy="2208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342900"/>
              <a:ext cx="6662736" cy="12493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Shape 235"/>
          <p:cNvSpPr txBox="1"/>
          <p:nvPr/>
        </p:nvSpPr>
        <p:spPr>
          <a:xfrm>
            <a:off x="1683600" y="3684587"/>
            <a:ext cx="90423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Necessary and sufficient conditions on: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580412" y="7486650"/>
            <a:ext cx="75564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that, for every combination of: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9729050" y="10960100"/>
            <a:ext cx="11518800" cy="12318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implements the choice function implies the existence of one which implements it truthfully.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683600" y="10953750"/>
            <a:ext cx="61977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existence of a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3275" y="10945811"/>
            <a:ext cx="4302000" cy="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219200" y="184150"/>
            <a:ext cx="21945599" cy="24511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Effort Graph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12" y="5208587"/>
            <a:ext cx="13892211" cy="50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 rot="480000">
            <a:off x="18559462" y="7332661"/>
            <a:ext cx="866775" cy="80009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7" name="Shape 247"/>
          <p:cNvSpPr/>
          <p:nvPr/>
        </p:nvSpPr>
        <p:spPr>
          <a:xfrm rot="-10320000">
            <a:off x="18557874" y="4410075"/>
            <a:ext cx="866775" cy="801687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8" name="Shape 248"/>
          <p:cNvSpPr/>
          <p:nvPr/>
        </p:nvSpPr>
        <p:spPr>
          <a:xfrm rot="-10320000">
            <a:off x="18553112" y="10255249"/>
            <a:ext cx="865186" cy="801687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6543337" y="10220325"/>
            <a:ext cx="20700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rotten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18961100" y="8116886"/>
            <a:ext cx="0" cy="21177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18999200" y="5194300"/>
            <a:ext cx="0" cy="21161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252" name="Shape 252"/>
          <p:cNvSpPr txBox="1"/>
          <p:nvPr/>
        </p:nvSpPr>
        <p:spPr>
          <a:xfrm>
            <a:off x="17360900" y="7289800"/>
            <a:ext cx="20700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6764000" y="4419600"/>
            <a:ext cx="20700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18135600" y="8826500"/>
            <a:ext cx="6985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18173700" y="6083300"/>
            <a:ext cx="6985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0739100" y="7315200"/>
            <a:ext cx="6985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</a:p>
        </p:txBody>
      </p:sp>
      <p:sp>
        <p:nvSpPr>
          <p:cNvPr id="257" name="Shape 257"/>
          <p:cNvSpPr/>
          <p:nvPr/>
        </p:nvSpPr>
        <p:spPr>
          <a:xfrm>
            <a:off x="19416150" y="5185550"/>
            <a:ext cx="1207325" cy="5324100"/>
          </a:xfrm>
          <a:custGeom>
            <a:avLst/>
            <a:gdLst/>
            <a:ahLst/>
            <a:cxnLst/>
            <a:rect l="0" t="0" r="0" b="0"/>
            <a:pathLst>
              <a:path w="48293" h="212964" extrusionOk="0">
                <a:moveTo>
                  <a:pt x="0" y="212964"/>
                </a:moveTo>
                <a:cubicBezTo>
                  <a:pt x="8048" y="193963"/>
                  <a:pt x="48293" y="134455"/>
                  <a:pt x="48293" y="98961"/>
                </a:cubicBezTo>
                <a:cubicBezTo>
                  <a:pt x="48293" y="63467"/>
                  <a:pt x="8048" y="16493"/>
                  <a:pt x="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28448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Fixed Transfers, Free Utilities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320798" y="6126064"/>
            <a:ext cx="9412286" cy="6149974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sets of types A,B,C:</a:t>
            </a:r>
          </a:p>
          <a:p>
            <a:pPr lvl="0">
              <a:buClr>
                <a:srgbClr val="3B00A4"/>
              </a:buClr>
              <a:buSzPct val="25000"/>
            </a:pP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BC &lt; </a:t>
            </a:r>
            <a:r>
              <a:rPr lang="en-US" sz="4800" dirty="0">
                <a:solidFill>
                  <a:srgbClr val="3B00A4"/>
                </a:solidFill>
              </a:rPr>
              <a:t>∞</a:t>
            </a: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 implies AB ≥ AC</a:t>
            </a:r>
          </a:p>
        </p:txBody>
      </p:sp>
      <p:sp>
        <p:nvSpPr>
          <p:cNvPr id="264" name="Shape 264"/>
          <p:cNvSpPr/>
          <p:nvPr/>
        </p:nvSpPr>
        <p:spPr>
          <a:xfrm>
            <a:off x="14806612" y="5133975"/>
            <a:ext cx="725486" cy="725486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4806612" y="8178800"/>
            <a:ext cx="725486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8200687" y="8178800"/>
            <a:ext cx="727074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8802350" y="8783636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4390687" y="8553450"/>
            <a:ext cx="9144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4382750" y="4541837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270" name="Shape 270"/>
          <p:cNvCxnSpPr>
            <a:stCxn id="265" idx="0"/>
            <a:endCxn id="264" idx="4"/>
          </p:cNvCxnSpPr>
          <p:nvPr/>
        </p:nvCxnSpPr>
        <p:spPr>
          <a:xfrm rot="10800000">
            <a:off x="15169355" y="5859500"/>
            <a:ext cx="0" cy="2319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1" name="Shape 271"/>
          <p:cNvCxnSpPr>
            <a:stCxn id="266" idx="1"/>
            <a:endCxn id="264" idx="5"/>
          </p:cNvCxnSpPr>
          <p:nvPr/>
        </p:nvCxnSpPr>
        <p:spPr>
          <a:xfrm rot="10800000">
            <a:off x="15425965" y="5753277"/>
            <a:ext cx="2881200" cy="25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2" name="Shape 272"/>
          <p:cNvCxnSpPr>
            <a:endCxn id="265" idx="6"/>
          </p:cNvCxnSpPr>
          <p:nvPr/>
        </p:nvCxnSpPr>
        <p:spPr>
          <a:xfrm rot="10800000">
            <a:off x="15532099" y="8542337"/>
            <a:ext cx="2668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1803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Necessary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316037" y="6129337"/>
            <a:ext cx="9410699" cy="6148386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sets of types A,B,C:</a:t>
            </a:r>
          </a:p>
          <a:p>
            <a:pPr lvl="0">
              <a:buClr>
                <a:srgbClr val="3B00A4"/>
              </a:buClr>
              <a:buSzPct val="25000"/>
            </a:pP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BC &lt; </a:t>
            </a:r>
            <a:r>
              <a:rPr lang="en-US" sz="4800" dirty="0">
                <a:solidFill>
                  <a:srgbClr val="3B00A4"/>
                </a:solidFill>
              </a:rPr>
              <a:t>∞</a:t>
            </a: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 implies AB ≥ AC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8651537" y="8967786"/>
            <a:ext cx="2738892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(Rotten)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4389100" y="8861425"/>
            <a:ext cx="1727199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(Ok)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3762037" y="4297362"/>
            <a:ext cx="3595234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(Fresh)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4387512" y="6826250"/>
            <a:ext cx="1727199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6683037" y="6129337"/>
            <a:ext cx="1727199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6279812" y="8497886"/>
            <a:ext cx="1727199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85" name="Shape 285"/>
          <p:cNvSpPr/>
          <p:nvPr/>
        </p:nvSpPr>
        <p:spPr>
          <a:xfrm>
            <a:off x="14806612" y="5133975"/>
            <a:ext cx="725400" cy="7254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4806612" y="8178800"/>
            <a:ext cx="725400" cy="7272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8200687" y="8178800"/>
            <a:ext cx="727200" cy="7272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88" name="Shape 288"/>
          <p:cNvCxnSpPr>
            <a:stCxn id="286" idx="0"/>
            <a:endCxn id="285" idx="4"/>
          </p:cNvCxnSpPr>
          <p:nvPr/>
        </p:nvCxnSpPr>
        <p:spPr>
          <a:xfrm rot="10800000">
            <a:off x="15169312" y="5859500"/>
            <a:ext cx="0" cy="2319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9" name="Shape 289"/>
          <p:cNvCxnSpPr>
            <a:stCxn id="287" idx="1"/>
            <a:endCxn id="285" idx="5"/>
          </p:cNvCxnSpPr>
          <p:nvPr/>
        </p:nvCxnSpPr>
        <p:spPr>
          <a:xfrm rot="10800000">
            <a:off x="15425683" y="5752995"/>
            <a:ext cx="2881500" cy="253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0" name="Shape 290"/>
          <p:cNvCxnSpPr>
            <a:endCxn id="286" idx="6"/>
          </p:cNvCxnSpPr>
          <p:nvPr/>
        </p:nvCxnSpPr>
        <p:spPr>
          <a:xfrm rot="10800000">
            <a:off x="15532012" y="8542400"/>
            <a:ext cx="2668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219200" y="184150"/>
            <a:ext cx="21945599" cy="16763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Sufficient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9456400" y="9444036"/>
            <a:ext cx="11557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4597062" y="9683750"/>
            <a:ext cx="11556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4220825" y="4119562"/>
            <a:ext cx="11557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3111169" y="4872025"/>
            <a:ext cx="11556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F(B)</a:t>
            </a:r>
          </a:p>
        </p:txBody>
      </p:sp>
      <p:cxnSp>
        <p:nvCxnSpPr>
          <p:cNvPr id="301" name="Shape 301"/>
          <p:cNvCxnSpPr/>
          <p:nvPr/>
        </p:nvCxnSpPr>
        <p:spPr>
          <a:xfrm flipH="1">
            <a:off x="13639850" y="5913437"/>
            <a:ext cx="44400" cy="2639999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02" name="Shape 302"/>
          <p:cNvSpPr txBox="1"/>
          <p:nvPr/>
        </p:nvSpPr>
        <p:spPr>
          <a:xfrm>
            <a:off x="13238925" y="8582025"/>
            <a:ext cx="11556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F(B)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079500" y="2744311"/>
            <a:ext cx="11112499" cy="17652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Lemma: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type’s utility in truthful implementation is at least its utility in non-truthful implementation.</a:t>
            </a:r>
          </a:p>
        </p:txBody>
      </p:sp>
      <p:sp>
        <p:nvSpPr>
          <p:cNvPr id="304" name="Shape 304"/>
          <p:cNvSpPr/>
          <p:nvPr/>
        </p:nvSpPr>
        <p:spPr>
          <a:xfrm>
            <a:off x="14597077" y="4856125"/>
            <a:ext cx="875100" cy="8751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14597077" y="8528759"/>
            <a:ext cx="875100" cy="8772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8690973" y="8528759"/>
            <a:ext cx="877200" cy="8772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07" name="Shape 307"/>
          <p:cNvCxnSpPr>
            <a:stCxn id="305" idx="0"/>
            <a:endCxn id="304" idx="4"/>
          </p:cNvCxnSpPr>
          <p:nvPr/>
        </p:nvCxnSpPr>
        <p:spPr>
          <a:xfrm rot="10800000">
            <a:off x="15034627" y="5731259"/>
            <a:ext cx="0" cy="279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8" name="Shape 308"/>
          <p:cNvCxnSpPr>
            <a:stCxn id="306" idx="1"/>
            <a:endCxn id="304" idx="5"/>
          </p:cNvCxnSpPr>
          <p:nvPr/>
        </p:nvCxnSpPr>
        <p:spPr>
          <a:xfrm rot="10800000">
            <a:off x="15343936" y="5602922"/>
            <a:ext cx="3475500" cy="305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>
            <a:endCxn id="305" idx="6"/>
          </p:cNvCxnSpPr>
          <p:nvPr/>
        </p:nvCxnSpPr>
        <p:spPr>
          <a:xfrm rot="10800000">
            <a:off x="15472177" y="8967359"/>
            <a:ext cx="321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278"/>
          <p:cNvSpPr txBox="1">
            <a:spLocks noGrp="1"/>
          </p:cNvSpPr>
          <p:nvPr>
            <p:ph type="body" idx="1"/>
          </p:nvPr>
        </p:nvSpPr>
        <p:spPr>
          <a:xfrm>
            <a:off x="1316037" y="6129337"/>
            <a:ext cx="9410699" cy="6148386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sets of types A,B,C:</a:t>
            </a:r>
          </a:p>
          <a:p>
            <a:pPr lvl="0">
              <a:buClr>
                <a:srgbClr val="3B00A4"/>
              </a:buClr>
              <a:buSzPct val="25000"/>
            </a:pP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BC &lt; </a:t>
            </a:r>
            <a:r>
              <a:rPr lang="en-US" sz="4800" dirty="0">
                <a:solidFill>
                  <a:srgbClr val="3B00A4"/>
                </a:solidFill>
              </a:rPr>
              <a:t>∞</a:t>
            </a:r>
            <a:r>
              <a:rPr lang="en-US" sz="48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 implies AB ≥ AC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ight Triangle 257"/>
          <p:cNvSpPr/>
          <p:nvPr/>
        </p:nvSpPr>
        <p:spPr>
          <a:xfrm rot="5400000">
            <a:off x="5574705" y="4029160"/>
            <a:ext cx="5383883" cy="6258968"/>
          </a:xfrm>
          <a:prstGeom prst="rtTriangl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219200" y="-101600"/>
            <a:ext cx="21945599" cy="28448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Do these graphs satisfy the condition?</a:t>
            </a:r>
          </a:p>
        </p:txBody>
      </p:sp>
      <p:sp>
        <p:nvSpPr>
          <p:cNvPr id="264" name="Shape 264"/>
          <p:cNvSpPr/>
          <p:nvPr/>
        </p:nvSpPr>
        <p:spPr>
          <a:xfrm>
            <a:off x="5561026" y="5133975"/>
            <a:ext cx="725486" cy="725486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5561026" y="8178800"/>
            <a:ext cx="725486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955101" y="8178800"/>
            <a:ext cx="727074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9573697" y="8614306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145101" y="8553450"/>
            <a:ext cx="9144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137164" y="4541837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270" name="Shape 270"/>
          <p:cNvCxnSpPr>
            <a:stCxn id="265" idx="0"/>
            <a:endCxn id="264" idx="4"/>
          </p:cNvCxnSpPr>
          <p:nvPr/>
        </p:nvCxnSpPr>
        <p:spPr>
          <a:xfrm rot="10800000">
            <a:off x="5923769" y="5859500"/>
            <a:ext cx="0" cy="2319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1" name="Shape 271"/>
          <p:cNvCxnSpPr>
            <a:stCxn id="266" idx="1"/>
            <a:endCxn id="264" idx="5"/>
          </p:cNvCxnSpPr>
          <p:nvPr/>
        </p:nvCxnSpPr>
        <p:spPr>
          <a:xfrm rot="10800000">
            <a:off x="6180379" y="5753277"/>
            <a:ext cx="2881200" cy="25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2" name="Shape 272"/>
          <p:cNvCxnSpPr>
            <a:endCxn id="265" idx="6"/>
          </p:cNvCxnSpPr>
          <p:nvPr/>
        </p:nvCxnSpPr>
        <p:spPr>
          <a:xfrm rot="10800000">
            <a:off x="6286513" y="8542337"/>
            <a:ext cx="2668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266"/>
          <p:cNvSpPr/>
          <p:nvPr/>
        </p:nvSpPr>
        <p:spPr>
          <a:xfrm>
            <a:off x="8953857" y="5107958"/>
            <a:ext cx="727074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Shape 269"/>
          <p:cNvSpPr txBox="1"/>
          <p:nvPr/>
        </p:nvSpPr>
        <p:spPr>
          <a:xfrm>
            <a:off x="9584988" y="4517495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cxnSp>
        <p:nvCxnSpPr>
          <p:cNvPr id="39" name="Shape 270"/>
          <p:cNvCxnSpPr>
            <a:stCxn id="266" idx="0"/>
            <a:endCxn id="25" idx="4"/>
          </p:cNvCxnSpPr>
          <p:nvPr/>
        </p:nvCxnSpPr>
        <p:spPr>
          <a:xfrm flipH="1" flipV="1">
            <a:off x="9317394" y="5835032"/>
            <a:ext cx="1244" cy="234376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" name="Shape 270"/>
          <p:cNvCxnSpPr>
            <a:stCxn id="25" idx="2"/>
            <a:endCxn id="264" idx="6"/>
          </p:cNvCxnSpPr>
          <p:nvPr/>
        </p:nvCxnSpPr>
        <p:spPr>
          <a:xfrm flipH="1">
            <a:off x="6286512" y="5471495"/>
            <a:ext cx="2667345" cy="2522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271"/>
          <p:cNvCxnSpPr>
            <a:stCxn id="25" idx="3"/>
            <a:endCxn id="265" idx="7"/>
          </p:cNvCxnSpPr>
          <p:nvPr/>
        </p:nvCxnSpPr>
        <p:spPr>
          <a:xfrm flipH="1">
            <a:off x="6180267" y="5728554"/>
            <a:ext cx="2880068" cy="255672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" name="Shape 269"/>
          <p:cNvSpPr txBox="1"/>
          <p:nvPr/>
        </p:nvSpPr>
        <p:spPr>
          <a:xfrm>
            <a:off x="8032767" y="5710241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2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269"/>
          <p:cNvSpPr txBox="1"/>
          <p:nvPr/>
        </p:nvSpPr>
        <p:spPr>
          <a:xfrm>
            <a:off x="9522895" y="6675441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6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269"/>
          <p:cNvSpPr txBox="1"/>
          <p:nvPr/>
        </p:nvSpPr>
        <p:spPr>
          <a:xfrm>
            <a:off x="7321566" y="8673576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52" name="Shape 269"/>
          <p:cNvSpPr txBox="1"/>
          <p:nvPr/>
        </p:nvSpPr>
        <p:spPr>
          <a:xfrm>
            <a:off x="7409047" y="4741452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3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269"/>
          <p:cNvSpPr txBox="1"/>
          <p:nvPr/>
        </p:nvSpPr>
        <p:spPr>
          <a:xfrm>
            <a:off x="5187966" y="6641573"/>
            <a:ext cx="914400" cy="673627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4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269"/>
          <p:cNvSpPr txBox="1"/>
          <p:nvPr/>
        </p:nvSpPr>
        <p:spPr>
          <a:xfrm>
            <a:off x="8357317" y="7044384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1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264"/>
          <p:cNvSpPr/>
          <p:nvPr/>
        </p:nvSpPr>
        <p:spPr>
          <a:xfrm>
            <a:off x="14620340" y="5117045"/>
            <a:ext cx="725486" cy="725486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6" name="Shape 265"/>
          <p:cNvSpPr/>
          <p:nvPr/>
        </p:nvSpPr>
        <p:spPr>
          <a:xfrm>
            <a:off x="14620340" y="8161870"/>
            <a:ext cx="725486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Shape 266"/>
          <p:cNvSpPr/>
          <p:nvPr/>
        </p:nvSpPr>
        <p:spPr>
          <a:xfrm>
            <a:off x="18014415" y="8161870"/>
            <a:ext cx="727074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Shape 267"/>
          <p:cNvSpPr txBox="1"/>
          <p:nvPr/>
        </p:nvSpPr>
        <p:spPr>
          <a:xfrm>
            <a:off x="18633011" y="8597376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79" name="Shape 268"/>
          <p:cNvSpPr txBox="1"/>
          <p:nvPr/>
        </p:nvSpPr>
        <p:spPr>
          <a:xfrm>
            <a:off x="14204415" y="8536520"/>
            <a:ext cx="914400" cy="698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80" name="Shape 269"/>
          <p:cNvSpPr txBox="1"/>
          <p:nvPr/>
        </p:nvSpPr>
        <p:spPr>
          <a:xfrm>
            <a:off x="14196478" y="4524907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cxnSp>
        <p:nvCxnSpPr>
          <p:cNvPr id="81" name="Shape 270"/>
          <p:cNvCxnSpPr>
            <a:stCxn id="76" idx="0"/>
            <a:endCxn id="75" idx="4"/>
          </p:cNvCxnSpPr>
          <p:nvPr/>
        </p:nvCxnSpPr>
        <p:spPr>
          <a:xfrm rot="10800000">
            <a:off x="14983083" y="5842570"/>
            <a:ext cx="0" cy="2319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" name="Shape 271"/>
          <p:cNvCxnSpPr>
            <a:stCxn id="77" idx="1"/>
            <a:endCxn id="75" idx="5"/>
          </p:cNvCxnSpPr>
          <p:nvPr/>
        </p:nvCxnSpPr>
        <p:spPr>
          <a:xfrm rot="10800000">
            <a:off x="15239693" y="5736347"/>
            <a:ext cx="2881200" cy="25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" name="Shape 272"/>
          <p:cNvCxnSpPr>
            <a:endCxn id="76" idx="6"/>
          </p:cNvCxnSpPr>
          <p:nvPr/>
        </p:nvCxnSpPr>
        <p:spPr>
          <a:xfrm rot="10800000">
            <a:off x="15345827" y="8525407"/>
            <a:ext cx="2668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" name="Shape 266"/>
          <p:cNvSpPr/>
          <p:nvPr/>
        </p:nvSpPr>
        <p:spPr>
          <a:xfrm>
            <a:off x="18013171" y="5091028"/>
            <a:ext cx="727074" cy="727074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269"/>
          <p:cNvSpPr txBox="1"/>
          <p:nvPr/>
        </p:nvSpPr>
        <p:spPr>
          <a:xfrm>
            <a:off x="18644302" y="4500565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cxnSp>
        <p:nvCxnSpPr>
          <p:cNvPr id="86" name="Shape 270"/>
          <p:cNvCxnSpPr>
            <a:stCxn id="77" idx="0"/>
            <a:endCxn id="84" idx="4"/>
          </p:cNvCxnSpPr>
          <p:nvPr/>
        </p:nvCxnSpPr>
        <p:spPr>
          <a:xfrm flipH="1" flipV="1">
            <a:off x="18376708" y="5818102"/>
            <a:ext cx="1244" cy="234376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270"/>
          <p:cNvCxnSpPr>
            <a:stCxn id="84" idx="2"/>
            <a:endCxn id="75" idx="6"/>
          </p:cNvCxnSpPr>
          <p:nvPr/>
        </p:nvCxnSpPr>
        <p:spPr>
          <a:xfrm flipH="1">
            <a:off x="15345826" y="5454565"/>
            <a:ext cx="2667345" cy="2522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271"/>
          <p:cNvCxnSpPr>
            <a:stCxn id="84" idx="3"/>
            <a:endCxn id="76" idx="7"/>
          </p:cNvCxnSpPr>
          <p:nvPr/>
        </p:nvCxnSpPr>
        <p:spPr>
          <a:xfrm flipH="1">
            <a:off x="15239581" y="5711624"/>
            <a:ext cx="2880068" cy="255672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" name="Shape 269"/>
          <p:cNvSpPr txBox="1"/>
          <p:nvPr/>
        </p:nvSpPr>
        <p:spPr>
          <a:xfrm>
            <a:off x="17092081" y="5693311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3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269"/>
          <p:cNvSpPr txBox="1"/>
          <p:nvPr/>
        </p:nvSpPr>
        <p:spPr>
          <a:xfrm>
            <a:off x="18582209" y="6658511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6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269"/>
          <p:cNvSpPr txBox="1"/>
          <p:nvPr/>
        </p:nvSpPr>
        <p:spPr>
          <a:xfrm>
            <a:off x="16380880" y="8656646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92" name="Shape 269"/>
          <p:cNvSpPr txBox="1"/>
          <p:nvPr/>
        </p:nvSpPr>
        <p:spPr>
          <a:xfrm>
            <a:off x="16468361" y="4724522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2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269"/>
          <p:cNvSpPr txBox="1"/>
          <p:nvPr/>
        </p:nvSpPr>
        <p:spPr>
          <a:xfrm>
            <a:off x="14247280" y="6624643"/>
            <a:ext cx="914400" cy="673627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4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269"/>
          <p:cNvSpPr txBox="1"/>
          <p:nvPr/>
        </p:nvSpPr>
        <p:spPr>
          <a:xfrm>
            <a:off x="17416631" y="7027454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1</a:t>
            </a:r>
            <a:endParaRPr lang="en-US"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78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21945599" cy="338455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6400" b="0" i="0" u="none" strike="noStrike" cap="none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Variations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88987" y="3579812"/>
            <a:ext cx="13185900" cy="87774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Transfers, Variable Utilities: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BC &lt; ∞, then AB ≥ AC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Transfers, Variable Utilities: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AB+BC ≥ AC, or, no (finite) B to A path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Transfers, Fixed Utilities: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AB+BC ≥ AC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Transfers, Fixed Utilities: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costs </a:t>
            </a:r>
            <a:r>
              <a:rPr lang="en-US" dirty="0"/>
              <a:t>in {0, ∞}, and: (AB = 0 and BC = 0) implies AC=0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consider fixed valuations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0264437" y="7707311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5852775" y="7489825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5705137" y="3579812"/>
            <a:ext cx="914400" cy="6985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319" name="Shape 319"/>
          <p:cNvSpPr/>
          <p:nvPr/>
        </p:nvSpPr>
        <p:spPr>
          <a:xfrm>
            <a:off x="16922412" y="7596200"/>
            <a:ext cx="2925900" cy="249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187"/>
                </a:moveTo>
                <a:cubicBezTo>
                  <a:pt x="6011" y="27252"/>
                  <a:pt x="19344" y="105792"/>
                  <a:pt x="36077" y="117586"/>
                </a:cubicBezTo>
                <a:cubicBezTo>
                  <a:pt x="52805" y="129373"/>
                  <a:pt x="93072" y="94921"/>
                  <a:pt x="100388" y="79924"/>
                </a:cubicBezTo>
                <a:cubicBezTo>
                  <a:pt x="107711" y="64914"/>
                  <a:pt x="76733" y="40878"/>
                  <a:pt x="80000" y="27563"/>
                </a:cubicBezTo>
                <a:cubicBezTo>
                  <a:pt x="83266" y="14243"/>
                  <a:pt x="113333" y="4593"/>
                  <a:pt x="120000" y="0"/>
                </a:cubicBezTo>
              </a:path>
            </a:pathLst>
          </a:custGeom>
          <a:noFill/>
          <a:ln w="28575" cap="flat" cmpd="sng">
            <a:solidFill>
              <a:srgbClr val="666666"/>
            </a:solidFill>
            <a:prstDash val="dot"/>
            <a:round/>
            <a:headEnd type="none" w="med" len="med"/>
            <a:tailEnd type="triangle" w="lg" len="lg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8656636" y="11715750"/>
            <a:ext cx="23660100" cy="16255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2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are generalizations of: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2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 and Laffont. </a:t>
            </a:r>
            <a:r>
              <a:rPr lang="en-US" sz="3200" b="0" i="0" u="none">
                <a:solidFill>
                  <a:srgbClr val="3B00A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Partially veriﬁable information and mechanism design.</a:t>
            </a:r>
            <a:r>
              <a:rPr lang="en-US" sz="32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 1986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2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Yu. </a:t>
            </a:r>
            <a:r>
              <a:rPr lang="en-US" sz="3200" b="0" i="0" u="none">
                <a:solidFill>
                  <a:srgbClr val="3B00A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Mechanism design with partial veriﬁcation and revelation principle.</a:t>
            </a:r>
            <a:r>
              <a:rPr lang="en-US" sz="32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AAMAS 2011</a:t>
            </a:r>
          </a:p>
        </p:txBody>
      </p:sp>
      <p:sp>
        <p:nvSpPr>
          <p:cNvPr id="321" name="Shape 321"/>
          <p:cNvSpPr/>
          <p:nvPr/>
        </p:nvSpPr>
        <p:spPr>
          <a:xfrm>
            <a:off x="16236149" y="3771899"/>
            <a:ext cx="756900" cy="7569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16236149" y="6948547"/>
            <a:ext cx="756900" cy="7587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9777173" y="6948547"/>
            <a:ext cx="758700" cy="758700"/>
          </a:xfrm>
          <a:prstGeom prst="ellipse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24" name="Shape 324"/>
          <p:cNvCxnSpPr>
            <a:stCxn id="322" idx="0"/>
            <a:endCxn id="321" idx="4"/>
          </p:cNvCxnSpPr>
          <p:nvPr/>
        </p:nvCxnSpPr>
        <p:spPr>
          <a:xfrm rot="10800000">
            <a:off x="16614599" y="4528747"/>
            <a:ext cx="0" cy="2419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>
            <a:stCxn id="323" idx="1"/>
            <a:endCxn id="321" idx="5"/>
          </p:cNvCxnSpPr>
          <p:nvPr/>
        </p:nvCxnSpPr>
        <p:spPr>
          <a:xfrm rot="10800000">
            <a:off x="16882282" y="4417856"/>
            <a:ext cx="3006000" cy="264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endCxn id="322" idx="6"/>
          </p:cNvCxnSpPr>
          <p:nvPr/>
        </p:nvCxnSpPr>
        <p:spPr>
          <a:xfrm rot="10800000">
            <a:off x="16993049" y="7327897"/>
            <a:ext cx="278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963" y="0"/>
            <a:ext cx="2905037" cy="4357557"/>
          </a:xfrm>
          <a:prstGeom prst="rect">
            <a:avLst/>
          </a:prstGeom>
        </p:spPr>
      </p:pic>
      <p:sp>
        <p:nvSpPr>
          <p:cNvPr id="16" name="Shape 50"/>
          <p:cNvSpPr txBox="1">
            <a:spLocks/>
          </p:cNvSpPr>
          <p:nvPr/>
        </p:nvSpPr>
        <p:spPr>
          <a:xfrm>
            <a:off x="20925100" y="4325686"/>
            <a:ext cx="3821206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</a:rPr>
              <a:t>with Andrew </a:t>
            </a:r>
            <a:r>
              <a:rPr lang="en-US" sz="4400" dirty="0" err="1">
                <a:solidFill>
                  <a:schemeClr val="dk1"/>
                </a:solidFill>
              </a:rPr>
              <a:t>Kephart</a:t>
            </a:r>
            <a:r>
              <a:rPr lang="en-US" sz="4400" dirty="0">
                <a:solidFill>
                  <a:schemeClr val="dk1"/>
                </a:solidFill>
              </a:rPr>
              <a:t>, EC’16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5710518" y="547679"/>
            <a:ext cx="13653247" cy="146820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dirty="0">
                <a:solidFill>
                  <a:srgbClr val="3B00A4"/>
                </a:solidFill>
              </a:rPr>
              <a:t>Future work: Improving type vs. just improving signal</a:t>
            </a:r>
          </a:p>
        </p:txBody>
      </p:sp>
      <p:pic>
        <p:nvPicPr>
          <p:cNvPr id="624" name="Shape 6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75" y="8519049"/>
            <a:ext cx="10155874" cy="369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Shape 625"/>
          <p:cNvPicPr preferRelativeResize="0"/>
          <p:nvPr/>
        </p:nvPicPr>
        <p:blipFill rotWithShape="1">
          <a:blip r:embed="rId4">
            <a:alphaModFix/>
          </a:blip>
          <a:srcRect r="1156"/>
          <a:stretch/>
        </p:blipFill>
        <p:spPr>
          <a:xfrm>
            <a:off x="11673287" y="8519049"/>
            <a:ext cx="11297412" cy="36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 txBox="1"/>
          <p:nvPr/>
        </p:nvSpPr>
        <p:spPr>
          <a:xfrm>
            <a:off x="1783350" y="2984075"/>
            <a:ext cx="20817300" cy="50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400">
                <a:solidFill>
                  <a:schemeClr val="dk1"/>
                </a:solidFill>
              </a:rPr>
              <a:t>Same questions as before, with addition that agents can expend effort to change type.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Revelation Principle</a:t>
            </a:r>
          </a:p>
        </p:txBody>
      </p:sp>
      <p:sp>
        <p:nvSpPr>
          <p:cNvPr id="211" name="Shape 211"/>
          <p:cNvSpPr/>
          <p:nvPr/>
        </p:nvSpPr>
        <p:spPr>
          <a:xfrm>
            <a:off x="12597089" y="9063410"/>
            <a:ext cx="5295900" cy="1765299"/>
          </a:xfrm>
          <a:prstGeom prst="roundRect">
            <a:avLst>
              <a:gd name="adj" fmla="val 2330"/>
            </a:avLst>
          </a:prstGeom>
          <a:noFill/>
          <a:ln w="76200" cap="flat" cmpd="sng">
            <a:solidFill>
              <a:srgbClr val="3B00A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3651189" y="9547502"/>
            <a:ext cx="3205162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mechanism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944686" y="4471987"/>
            <a:ext cx="212343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you can achieve, you can also achieve with a</a:t>
            </a:r>
            <a:r>
              <a:rPr lang="en-US" sz="48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truthful (AKA incentive compatible) </a:t>
            </a:r>
            <a:r>
              <a:rPr lang="en-US" sz="4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mechanism.</a:t>
            </a:r>
          </a:p>
        </p:txBody>
      </p:sp>
      <p:pic>
        <p:nvPicPr>
          <p:cNvPr id="13" name="Picture 12" descr="Pics of pubbers '13 edition...! - The Pub - Shroomery Message 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22" y="8160401"/>
            <a:ext cx="3262746" cy="3523499"/>
          </a:xfrm>
          <a:prstGeom prst="rect">
            <a:avLst/>
          </a:prstGeom>
        </p:spPr>
      </p:pic>
      <p:cxnSp>
        <p:nvCxnSpPr>
          <p:cNvPr id="3" name="Straight Arrow Connector 2"/>
          <p:cNvCxnSpPr>
            <a:endCxn id="211" idx="1"/>
          </p:cNvCxnSpPr>
          <p:nvPr/>
        </p:nvCxnSpPr>
        <p:spPr>
          <a:xfrm flipV="1">
            <a:off x="9144000" y="9946060"/>
            <a:ext cx="3453089" cy="3165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12"/>
          <p:cNvSpPr txBox="1"/>
          <p:nvPr/>
        </p:nvSpPr>
        <p:spPr>
          <a:xfrm>
            <a:off x="9389664" y="8297674"/>
            <a:ext cx="2432146" cy="11067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takes action 4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8668268" y="6717788"/>
            <a:ext cx="5455754" cy="2493631"/>
          </a:xfrm>
          <a:prstGeom prst="wedgeEllipseCallout">
            <a:avLst>
              <a:gd name="adj1" fmla="val -61204"/>
              <a:gd name="adj2" fmla="val 48790"/>
            </a:avLst>
          </a:prstGeom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212"/>
          <p:cNvSpPr txBox="1"/>
          <p:nvPr/>
        </p:nvSpPr>
        <p:spPr>
          <a:xfrm>
            <a:off x="20311966" y="7548375"/>
            <a:ext cx="3205162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Accept!</a:t>
            </a:r>
          </a:p>
        </p:txBody>
      </p:sp>
    </p:spTree>
    <p:extLst>
      <p:ext uri="{BB962C8B-B14F-4D97-AF65-F5344CB8AC3E}">
        <p14:creationId xmlns:p14="http://schemas.microsoft.com/office/powerpoint/2010/main" val="4449163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219200" y="-990600"/>
            <a:ext cx="21945599" cy="28352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8800" dirty="0"/>
              <a:t> When Samples Are Strategically Selected</a:t>
            </a:r>
            <a:endParaRPr sz="8800" dirty="0"/>
          </a:p>
        </p:txBody>
      </p:sp>
      <p:pic>
        <p:nvPicPr>
          <p:cNvPr id="51" name="phd071206s.gif"/>
          <p:cNvPicPr/>
          <p:nvPr/>
        </p:nvPicPr>
        <p:blipFill>
          <a:blip r:embed="rId2"/>
          <a:srcRect r="37319"/>
          <a:stretch>
            <a:fillRect/>
          </a:stretch>
        </p:blipFill>
        <p:spPr>
          <a:xfrm>
            <a:off x="2375890" y="3991571"/>
            <a:ext cx="11831753" cy="81797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326644" y="5331083"/>
            <a:ext cx="2111759" cy="11037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391"/>
              <a:t>A NEW POSTDOC APPLICANT.</a:t>
            </a:r>
          </a:p>
        </p:txBody>
      </p:sp>
      <p:sp>
        <p:nvSpPr>
          <p:cNvPr id="53" name="Shape 53"/>
          <p:cNvSpPr/>
          <p:nvPr/>
        </p:nvSpPr>
        <p:spPr>
          <a:xfrm>
            <a:off x="10523217" y="4954992"/>
            <a:ext cx="2821943" cy="14716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391" dirty="0"/>
              <a:t>SHE HAS </a:t>
            </a:r>
            <a:r>
              <a:rPr lang="en-US" sz="2391" dirty="0"/>
              <a:t>15</a:t>
            </a:r>
            <a:r>
              <a:rPr sz="2391" dirty="0"/>
              <a:t> PAPERS AND I ONLY WANT TO READ 3.</a:t>
            </a:r>
          </a:p>
        </p:txBody>
      </p:sp>
      <p:sp>
        <p:nvSpPr>
          <p:cNvPr id="54" name="Shape 54"/>
          <p:cNvSpPr/>
          <p:nvPr/>
        </p:nvSpPr>
        <p:spPr>
          <a:xfrm>
            <a:off x="3175304" y="12299014"/>
            <a:ext cx="10318531" cy="92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63"/>
              <a:t>Bob, Professor of Rocket Science</a:t>
            </a:r>
          </a:p>
        </p:txBody>
      </p:sp>
      <p:sp>
        <p:nvSpPr>
          <p:cNvPr id="55" name="Shape 55"/>
          <p:cNvSpPr/>
          <p:nvPr/>
        </p:nvSpPr>
        <p:spPr>
          <a:xfrm flipH="1" flipV="1">
            <a:off x="5972701" y="10826842"/>
            <a:ext cx="819198" cy="1422138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  <p:sp>
        <p:nvSpPr>
          <p:cNvPr id="56" name="Shape 56"/>
          <p:cNvSpPr/>
          <p:nvPr/>
        </p:nvSpPr>
        <p:spPr>
          <a:xfrm flipV="1">
            <a:off x="10001705" y="10827647"/>
            <a:ext cx="725290" cy="1421333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9986-7206-4026-9C53-B7CCC403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330" y="3690142"/>
            <a:ext cx="2841444" cy="4262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6A3D5A-91B6-42FF-A9FA-8799C4191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2963" y="3706866"/>
            <a:ext cx="2830293" cy="4245439"/>
          </a:xfrm>
          <a:prstGeom prst="rect">
            <a:avLst/>
          </a:prstGeom>
        </p:spPr>
      </p:pic>
      <p:sp>
        <p:nvSpPr>
          <p:cNvPr id="14" name="Shape 50">
            <a:extLst>
              <a:ext uri="{FF2B5EF4-FFF2-40B4-BE49-F238E27FC236}">
                <a16:creationId xmlns:a16="http://schemas.microsoft.com/office/drawing/2014/main" id="{78D7C917-E5A8-454A-919D-488D6B036879}"/>
              </a:ext>
            </a:extLst>
          </p:cNvPr>
          <p:cNvSpPr txBox="1">
            <a:spLocks/>
          </p:cNvSpPr>
          <p:nvPr/>
        </p:nvSpPr>
        <p:spPr>
          <a:xfrm>
            <a:off x="15865492" y="7853060"/>
            <a:ext cx="4300330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Hanrui Zhang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(Duke)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15" name="Shape 50">
            <a:extLst>
              <a:ext uri="{FF2B5EF4-FFF2-40B4-BE49-F238E27FC236}">
                <a16:creationId xmlns:a16="http://schemas.microsoft.com/office/drawing/2014/main" id="{3B8F1B3C-ABCC-43F3-BF50-A2E46BEB07EA}"/>
              </a:ext>
            </a:extLst>
          </p:cNvPr>
          <p:cNvSpPr txBox="1">
            <a:spLocks/>
          </p:cNvSpPr>
          <p:nvPr/>
        </p:nvSpPr>
        <p:spPr>
          <a:xfrm>
            <a:off x="20457070" y="7837511"/>
            <a:ext cx="3436984" cy="116964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Yu Cheng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</a:rPr>
              <a:t>(Duke → IAS → UIC)</a:t>
            </a: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en-US" sz="54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3E104-3469-4D33-BE3E-774B00CBBA50}"/>
              </a:ext>
            </a:extLst>
          </p:cNvPr>
          <p:cNvSpPr txBox="1"/>
          <p:nvPr/>
        </p:nvSpPr>
        <p:spPr>
          <a:xfrm>
            <a:off x="17615607" y="2372959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ICML 2019,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hd040708s.gif"/>
          <p:cNvPicPr/>
          <p:nvPr/>
        </p:nvPicPr>
        <p:blipFill>
          <a:blip r:embed="rId2"/>
          <a:srcRect l="24850"/>
          <a:stretch>
            <a:fillRect/>
          </a:stretch>
        </p:blipFill>
        <p:spPr>
          <a:xfrm>
            <a:off x="6201016" y="4036018"/>
            <a:ext cx="11981692" cy="690897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1250" dirty="0"/>
              <a:t>Academic hiring</a:t>
            </a:r>
            <a:r>
              <a:rPr sz="11250" dirty="0"/>
              <a:t>…</a:t>
            </a:r>
          </a:p>
        </p:txBody>
      </p:sp>
      <p:sp>
        <p:nvSpPr>
          <p:cNvPr id="60" name="Shape 60"/>
          <p:cNvSpPr/>
          <p:nvPr/>
        </p:nvSpPr>
        <p:spPr>
          <a:xfrm>
            <a:off x="8841221" y="12299014"/>
            <a:ext cx="6750247" cy="92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63"/>
              <a:t>Charlie, Bob’s student</a:t>
            </a:r>
          </a:p>
        </p:txBody>
      </p:sp>
      <p:sp>
        <p:nvSpPr>
          <p:cNvPr id="61" name="Shape 61"/>
          <p:cNvSpPr/>
          <p:nvPr/>
        </p:nvSpPr>
        <p:spPr>
          <a:xfrm flipH="1" flipV="1">
            <a:off x="8105907" y="8387493"/>
            <a:ext cx="2586185" cy="3861488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  <p:sp>
        <p:nvSpPr>
          <p:cNvPr id="62" name="Shape 62"/>
          <p:cNvSpPr/>
          <p:nvPr/>
        </p:nvSpPr>
        <p:spPr>
          <a:xfrm flipV="1">
            <a:off x="13901898" y="8044405"/>
            <a:ext cx="673156" cy="4204575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  <p:sp>
        <p:nvSpPr>
          <p:cNvPr id="63" name="Shape 63"/>
          <p:cNvSpPr/>
          <p:nvPr/>
        </p:nvSpPr>
        <p:spPr>
          <a:xfrm>
            <a:off x="14706484" y="4632017"/>
            <a:ext cx="2947034" cy="16004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600" dirty="0"/>
              <a:t>GIVE ME 3 PAPERS BY ALICE THAT I NEED TO READ.</a:t>
            </a:r>
          </a:p>
        </p:txBody>
      </p:sp>
      <p:sp>
        <p:nvSpPr>
          <p:cNvPr id="64" name="Shape 64"/>
          <p:cNvSpPr/>
          <p:nvPr/>
        </p:nvSpPr>
        <p:spPr>
          <a:xfrm>
            <a:off x="14394124" y="9680153"/>
            <a:ext cx="3583409" cy="649152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109"/>
              <a:t>CHARLIE IS EXCITED ABOUT HIRING ALICE</a:t>
            </a:r>
          </a:p>
        </p:txBody>
      </p:sp>
      <p:sp>
        <p:nvSpPr>
          <p:cNvPr id="65" name="Shape 65"/>
          <p:cNvSpPr/>
          <p:nvPr/>
        </p:nvSpPr>
        <p:spPr>
          <a:xfrm flipH="1" flipV="1">
            <a:off x="11338591" y="7409269"/>
            <a:ext cx="910090" cy="4839713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hd040708s.gif"/>
          <p:cNvPicPr/>
          <p:nvPr/>
        </p:nvPicPr>
        <p:blipFill>
          <a:blip r:embed="rId2"/>
          <a:srcRect l="50722" r="25870"/>
          <a:stretch>
            <a:fillRect/>
          </a:stretch>
        </p:blipFill>
        <p:spPr>
          <a:xfrm>
            <a:off x="10326004" y="4653763"/>
            <a:ext cx="3731993" cy="6908975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1250" dirty="0"/>
              <a:t>Academic hiring</a:t>
            </a:r>
            <a:r>
              <a:rPr sz="11250" dirty="0"/>
              <a:t>…</a:t>
            </a:r>
          </a:p>
        </p:txBody>
      </p:sp>
      <p:sp>
        <p:nvSpPr>
          <p:cNvPr id="69" name="Shape 69"/>
          <p:cNvSpPr/>
          <p:nvPr/>
        </p:nvSpPr>
        <p:spPr>
          <a:xfrm>
            <a:off x="2095500" y="3962400"/>
            <a:ext cx="7680102" cy="379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" y="0"/>
                </a:moveTo>
                <a:cubicBezTo>
                  <a:pt x="162" y="0"/>
                  <a:pt x="0" y="312"/>
                  <a:pt x="0" y="697"/>
                </a:cubicBezTo>
                <a:lnTo>
                  <a:pt x="0" y="20903"/>
                </a:lnTo>
                <a:cubicBezTo>
                  <a:pt x="0" y="21288"/>
                  <a:pt x="162" y="21600"/>
                  <a:pt x="361" y="21600"/>
                </a:cubicBezTo>
                <a:lnTo>
                  <a:pt x="13171" y="21600"/>
                </a:lnTo>
                <a:cubicBezTo>
                  <a:pt x="13371" y="21600"/>
                  <a:pt x="13532" y="21288"/>
                  <a:pt x="13532" y="20903"/>
                </a:cubicBezTo>
                <a:lnTo>
                  <a:pt x="13532" y="16760"/>
                </a:lnTo>
                <a:lnTo>
                  <a:pt x="21600" y="15366"/>
                </a:lnTo>
                <a:lnTo>
                  <a:pt x="13532" y="13976"/>
                </a:lnTo>
                <a:lnTo>
                  <a:pt x="13532" y="697"/>
                </a:lnTo>
                <a:cubicBezTo>
                  <a:pt x="13532" y="312"/>
                  <a:pt x="13371" y="0"/>
                  <a:pt x="13171" y="0"/>
                </a:cubicBezTo>
                <a:lnTo>
                  <a:pt x="36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8" tIns="71438" rIns="71438" bIns="71438" anchor="ctr"/>
          <a:lstStyle>
            <a:lvl1pPr>
              <a:defRPr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I NEED TO CHOOSE THE </a:t>
            </a:r>
            <a:endParaRPr lang="en-US" sz="2800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BEST 3 PAPERS TO </a:t>
            </a:r>
            <a:endParaRPr lang="en-US" sz="2800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CONVINCE BOB, SO THAT </a:t>
            </a:r>
            <a:endParaRPr lang="en-US" sz="2800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HE WILL HIRE ALICE.</a:t>
            </a:r>
          </a:p>
        </p:txBody>
      </p:sp>
      <p:sp>
        <p:nvSpPr>
          <p:cNvPr id="70" name="Shape 70"/>
          <p:cNvSpPr/>
          <p:nvPr/>
        </p:nvSpPr>
        <p:spPr>
          <a:xfrm flipH="1">
            <a:off x="2095499" y="7888392"/>
            <a:ext cx="7981950" cy="3313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73" y="0"/>
                </a:moveTo>
                <a:cubicBezTo>
                  <a:pt x="7282" y="0"/>
                  <a:pt x="7126" y="312"/>
                  <a:pt x="7126" y="697"/>
                </a:cubicBezTo>
                <a:lnTo>
                  <a:pt x="7126" y="9070"/>
                </a:lnTo>
                <a:lnTo>
                  <a:pt x="0" y="10465"/>
                </a:lnTo>
                <a:lnTo>
                  <a:pt x="7126" y="11859"/>
                </a:lnTo>
                <a:lnTo>
                  <a:pt x="7126" y="20903"/>
                </a:lnTo>
                <a:cubicBezTo>
                  <a:pt x="7126" y="21288"/>
                  <a:pt x="7282" y="21600"/>
                  <a:pt x="7473" y="21600"/>
                </a:cubicBezTo>
                <a:lnTo>
                  <a:pt x="21253" y="21600"/>
                </a:lnTo>
                <a:cubicBezTo>
                  <a:pt x="21445" y="21600"/>
                  <a:pt x="21600" y="21288"/>
                  <a:pt x="21600" y="20903"/>
                </a:cubicBezTo>
                <a:lnTo>
                  <a:pt x="21600" y="697"/>
                </a:lnTo>
                <a:cubicBezTo>
                  <a:pt x="21600" y="312"/>
                  <a:pt x="21445" y="0"/>
                  <a:pt x="21253" y="0"/>
                </a:cubicBezTo>
                <a:lnTo>
                  <a:pt x="7473" y="0"/>
                </a:lnTo>
                <a:close/>
              </a:path>
            </a:pathLst>
          </a:custGeom>
          <a:solidFill>
            <a:srgbClr val="70BF4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/>
              <a:t>CHARLIE WILL DEFINITELY </a:t>
            </a:r>
            <a:endParaRPr lang="en-US" sz="2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/>
              <a:t>PICK THE BEST 3 PAPERS BY </a:t>
            </a:r>
            <a:endParaRPr lang="en-US" sz="2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/>
              <a:t>ALICE, AND I NEED TO </a:t>
            </a:r>
            <a:endParaRPr lang="en-US" sz="2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/>
              <a:t>CALIBRATE FOR THAT.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387453" y="267891"/>
            <a:ext cx="15609094" cy="3036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006252" y="3134321"/>
            <a:ext cx="16371499" cy="2638770"/>
          </a:xfrm>
          <a:prstGeom prst="rect">
            <a:avLst/>
          </a:prstGeom>
        </p:spPr>
        <p:txBody>
          <a:bodyPr/>
          <a:lstStyle/>
          <a:p>
            <a:pPr defTabSz="772267">
              <a:spcBef>
                <a:spcPts val="5485"/>
              </a:spcBef>
              <a:defRPr sz="1800"/>
            </a:pPr>
            <a:r>
              <a:rPr sz="4759"/>
              <a:t>A </a:t>
            </a:r>
            <a:r>
              <a:rPr sz="4759" b="1"/>
              <a:t>distribution (Alice)</a:t>
            </a:r>
            <a:r>
              <a:rPr sz="4759"/>
              <a:t> over paper qualities 𝜃 ∈ {</a:t>
            </a:r>
            <a:r>
              <a:rPr sz="4759">
                <a:solidFill>
                  <a:srgbClr val="51A7F9"/>
                </a:solidFill>
              </a:rPr>
              <a:t>g</a:t>
            </a:r>
            <a:r>
              <a:rPr sz="4759"/>
              <a:t>, </a:t>
            </a:r>
            <a:r>
              <a:rPr sz="4759">
                <a:solidFill>
                  <a:srgbClr val="F39019"/>
                </a:solidFill>
              </a:rPr>
              <a:t>b</a:t>
            </a:r>
            <a:r>
              <a:rPr sz="4759"/>
              <a:t>} arrives, which can be either a </a:t>
            </a:r>
            <a:r>
              <a:rPr sz="4759">
                <a:solidFill>
                  <a:srgbClr val="51A7F9"/>
                </a:solidFill>
              </a:rPr>
              <a:t>good</a:t>
            </a:r>
            <a:r>
              <a:rPr sz="4759"/>
              <a:t> one (𝜃 = </a:t>
            </a:r>
            <a:r>
              <a:rPr sz="4759">
                <a:solidFill>
                  <a:srgbClr val="51A7F9"/>
                </a:solidFill>
              </a:rPr>
              <a:t>g</a:t>
            </a:r>
            <a:r>
              <a:rPr sz="4759"/>
              <a:t>) or a </a:t>
            </a:r>
            <a:r>
              <a:rPr sz="4759">
                <a:solidFill>
                  <a:srgbClr val="F39019"/>
                </a:solidFill>
              </a:rPr>
              <a:t>bad</a:t>
            </a:r>
            <a:r>
              <a:rPr sz="4759"/>
              <a:t> one (𝜃 = </a:t>
            </a:r>
            <a:r>
              <a:rPr sz="4759">
                <a:solidFill>
                  <a:srgbClr val="F39019"/>
                </a:solidFill>
              </a:rPr>
              <a:t>b</a:t>
            </a:r>
            <a:r>
              <a:rPr sz="4759"/>
              <a:t>)</a:t>
            </a:r>
          </a:p>
        </p:txBody>
      </p:sp>
      <p:pic>
        <p:nvPicPr>
          <p:cNvPr id="74" name="phd102210s.gif"/>
          <p:cNvPicPr/>
          <p:nvPr/>
        </p:nvPicPr>
        <p:blipFill>
          <a:blip r:embed="rId2"/>
          <a:srcRect r="75158"/>
          <a:stretch>
            <a:fillRect/>
          </a:stretch>
        </p:blipFill>
        <p:spPr>
          <a:xfrm>
            <a:off x="6547879" y="5962840"/>
            <a:ext cx="4144371" cy="722942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774843" y="6371459"/>
            <a:ext cx="3726435" cy="649152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109"/>
              <a:t>ALICE IS WAITING TO HEAR FROM BOB</a:t>
            </a:r>
          </a:p>
        </p:txBody>
      </p:sp>
      <p:sp>
        <p:nvSpPr>
          <p:cNvPr id="76" name="Shape 76"/>
          <p:cNvSpPr/>
          <p:nvPr/>
        </p:nvSpPr>
        <p:spPr>
          <a:xfrm>
            <a:off x="11369504" y="9172300"/>
            <a:ext cx="8534389" cy="92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63"/>
              <a:t>Alice, the postdoc applicant</a:t>
            </a:r>
          </a:p>
        </p:txBody>
      </p:sp>
      <p:sp>
        <p:nvSpPr>
          <p:cNvPr id="77" name="Shape 77"/>
          <p:cNvSpPr/>
          <p:nvPr/>
        </p:nvSpPr>
        <p:spPr>
          <a:xfrm flipH="1">
            <a:off x="10287658" y="9773343"/>
            <a:ext cx="917757" cy="431395"/>
          </a:xfrm>
          <a:prstGeom prst="line">
            <a:avLst/>
          </a:prstGeom>
          <a:ln w="635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375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387453" y="267891"/>
            <a:ext cx="15609094" cy="3036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006252" y="3134321"/>
            <a:ext cx="16371499" cy="269090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sz="5063"/>
              <a:t>The </a:t>
            </a:r>
            <a:r>
              <a:rPr sz="5063" b="1"/>
              <a:t>principal (Bob)</a:t>
            </a:r>
            <a:r>
              <a:rPr sz="5063"/>
              <a:t> announces a </a:t>
            </a:r>
            <a:r>
              <a:rPr sz="5063" b="1"/>
              <a:t>policy</a:t>
            </a:r>
            <a:r>
              <a:rPr sz="5063"/>
              <a:t>, according to which he decides, based on the </a:t>
            </a:r>
            <a:r>
              <a:rPr sz="5063" b="1"/>
              <a:t>report</a:t>
            </a:r>
            <a:r>
              <a:rPr sz="5063"/>
              <a:t> of the </a:t>
            </a:r>
            <a:r>
              <a:rPr sz="5063" b="1"/>
              <a:t>agent (Charlie)</a:t>
            </a:r>
            <a:r>
              <a:rPr sz="5063"/>
              <a:t>, whether to </a:t>
            </a:r>
            <a:r>
              <a:rPr sz="5063" b="1"/>
              <a:t>accept 𝜃 (hire Alice)</a:t>
            </a:r>
          </a:p>
        </p:txBody>
      </p:sp>
      <p:pic>
        <p:nvPicPr>
          <p:cNvPr id="81" name="phd121708s.gif"/>
          <p:cNvPicPr/>
          <p:nvPr/>
        </p:nvPicPr>
        <p:blipFill>
          <a:blip r:embed="rId2"/>
          <a:srcRect l="50708" r="25716"/>
          <a:stretch>
            <a:fillRect/>
          </a:stretch>
        </p:blipFill>
        <p:spPr>
          <a:xfrm>
            <a:off x="8405479" y="6169056"/>
            <a:ext cx="3718429" cy="683483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8592332" y="6871926"/>
            <a:ext cx="3344722" cy="20390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650" dirty="0"/>
              <a:t>I WILL HIRE ALICE IF YOU GIVE ME 3 GOOD PAPERS, OR 2 EXCELLENT PAPERS</a:t>
            </a:r>
            <a:r>
              <a:rPr sz="2391" dirty="0"/>
              <a:t>.</a:t>
            </a:r>
          </a:p>
        </p:txBody>
      </p:sp>
      <p:pic>
        <p:nvPicPr>
          <p:cNvPr id="83" name="phd112015s.gif"/>
          <p:cNvPicPr/>
          <p:nvPr/>
        </p:nvPicPr>
        <p:blipFill>
          <a:blip r:embed="rId3"/>
          <a:srcRect l="50476" r="25778"/>
          <a:stretch>
            <a:fillRect/>
          </a:stretch>
        </p:blipFill>
        <p:spPr>
          <a:xfrm>
            <a:off x="12233633" y="6169056"/>
            <a:ext cx="3745062" cy="68347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2503770" y="6450911"/>
            <a:ext cx="3276051" cy="20774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700" dirty="0"/>
              <a:t>AND I WANT ALICE TO BE FIRST AUTHOR ON AT LEAST 2 OF THEM.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387453" y="267891"/>
            <a:ext cx="15609094" cy="3036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pic>
        <p:nvPicPr>
          <p:cNvPr id="87" name="Ci1--gtW0AAgOAZ.jpg-large.jpg"/>
          <p:cNvPicPr/>
          <p:nvPr/>
        </p:nvPicPr>
        <p:blipFill>
          <a:blip r:embed="rId2"/>
          <a:srcRect l="24991" r="49940"/>
          <a:stretch>
            <a:fillRect/>
          </a:stretch>
        </p:blipFill>
        <p:spPr>
          <a:xfrm>
            <a:off x="10008692" y="5825981"/>
            <a:ext cx="4366782" cy="754252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10253673" y="6273944"/>
            <a:ext cx="3879460" cy="973728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109" dirty="0"/>
              <a:t>CHARLIE IS READING THROUGH ALICE’S </a:t>
            </a:r>
            <a:r>
              <a:rPr lang="en-US" sz="2109" dirty="0"/>
              <a:t>15</a:t>
            </a:r>
            <a:r>
              <a:rPr sz="2109" dirty="0"/>
              <a:t> PAPERS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006252" y="3134321"/>
            <a:ext cx="16371499" cy="269090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sz="5063" dirty="0"/>
              <a:t>The </a:t>
            </a:r>
            <a:r>
              <a:rPr sz="5063" b="1" dirty="0"/>
              <a:t>agent (Charlie) </a:t>
            </a:r>
            <a:r>
              <a:rPr sz="5063" dirty="0"/>
              <a:t>has access to </a:t>
            </a:r>
            <a:r>
              <a:rPr sz="5063" b="1" dirty="0"/>
              <a:t>n(=</a:t>
            </a:r>
            <a:r>
              <a:rPr lang="en-US" sz="5063" b="1" dirty="0"/>
              <a:t>15</a:t>
            </a:r>
            <a:r>
              <a:rPr sz="5063" b="1" dirty="0"/>
              <a:t>) </a:t>
            </a:r>
            <a:r>
              <a:rPr sz="5063" b="1" dirty="0" err="1"/>
              <a:t>iid</a:t>
            </a:r>
            <a:r>
              <a:rPr sz="5063" b="1" dirty="0"/>
              <a:t> samples (papers)</a:t>
            </a:r>
            <a:r>
              <a:rPr sz="5063" dirty="0"/>
              <a:t> from 𝜃 (Alice), from which he </a:t>
            </a:r>
            <a:r>
              <a:rPr sz="5063" b="1" dirty="0"/>
              <a:t>chooses</a:t>
            </a:r>
            <a:r>
              <a:rPr sz="5063" dirty="0"/>
              <a:t> </a:t>
            </a:r>
            <a:r>
              <a:rPr sz="5063" b="1" dirty="0"/>
              <a:t>m(=3)</a:t>
            </a:r>
            <a:r>
              <a:rPr sz="5063" dirty="0"/>
              <a:t> as his </a:t>
            </a:r>
            <a:r>
              <a:rPr sz="5063" b="1" dirty="0"/>
              <a:t>report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387453" y="267891"/>
            <a:ext cx="15609094" cy="3036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pic>
        <p:nvPicPr>
          <p:cNvPr id="92" name="Ci1--gtW0AAgOAZ.jpg-large.jpg"/>
          <p:cNvPicPr/>
          <p:nvPr/>
        </p:nvPicPr>
        <p:blipFill>
          <a:blip r:embed="rId2"/>
          <a:srcRect r="74968"/>
          <a:stretch>
            <a:fillRect/>
          </a:stretch>
        </p:blipFill>
        <p:spPr>
          <a:xfrm>
            <a:off x="10011908" y="5869596"/>
            <a:ext cx="4360217" cy="754252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0253673" y="6345382"/>
            <a:ext cx="3879460" cy="973728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109"/>
              <a:t>CHARLIE FOUND 3 PAPERS BY ALICE MEETING BOB’S CRITERIA</a:t>
            </a:r>
          </a:p>
        </p:txBody>
      </p:sp>
      <p:sp>
        <p:nvSpPr>
          <p:cNvPr id="94" name="Shape 94"/>
          <p:cNvSpPr/>
          <p:nvPr/>
        </p:nvSpPr>
        <p:spPr>
          <a:xfrm>
            <a:off x="10253673" y="11747951"/>
            <a:ext cx="3879460" cy="973728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109"/>
              <a:t>HE IS SURE BOB WILL HIRE ALICE UPON SEEING THESE 3 PAPERS</a:t>
            </a:r>
          </a:p>
        </p:txBody>
      </p:sp>
      <p:sp>
        <p:nvSpPr>
          <p:cNvPr id="95" name="Shape 95"/>
          <p:cNvSpPr/>
          <p:nvPr/>
        </p:nvSpPr>
        <p:spPr>
          <a:xfrm>
            <a:off x="4006252" y="3134321"/>
            <a:ext cx="16371499" cy="269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>
              <a:spcBef>
                <a:spcPts val="5906"/>
              </a:spcBef>
              <a:defRPr sz="1800"/>
            </a:pPr>
            <a:r>
              <a:rPr sz="5063"/>
              <a:t>The </a:t>
            </a:r>
            <a:r>
              <a:rPr sz="5063" b="1"/>
              <a:t>agent (Charlie) </a:t>
            </a:r>
            <a:r>
              <a:rPr sz="5063"/>
              <a:t>sends his </a:t>
            </a:r>
            <a:r>
              <a:rPr sz="5063" b="1"/>
              <a:t>report</a:t>
            </a:r>
            <a:r>
              <a:rPr sz="5063"/>
              <a:t> to the principal, </a:t>
            </a:r>
            <a:r>
              <a:rPr sz="5063" b="1"/>
              <a:t>aiming to convince the principal (Bob) to accept 𝜃 (Alice)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387453" y="267891"/>
            <a:ext cx="15609094" cy="3036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006252" y="3134321"/>
            <a:ext cx="16371499" cy="269090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sz="5063"/>
              <a:t>The </a:t>
            </a:r>
            <a:r>
              <a:rPr sz="5063" b="1"/>
              <a:t>principal (Bob)</a:t>
            </a:r>
            <a:r>
              <a:rPr sz="5063"/>
              <a:t> observes the </a:t>
            </a:r>
            <a:r>
              <a:rPr sz="5063" b="1"/>
              <a:t>report</a:t>
            </a:r>
            <a:r>
              <a:rPr sz="5063"/>
              <a:t> of the </a:t>
            </a:r>
            <a:r>
              <a:rPr sz="5063" b="1"/>
              <a:t>agent (Charlie)</a:t>
            </a:r>
            <a:r>
              <a:rPr sz="5063"/>
              <a:t>, and makes the decision according to the policy announced</a:t>
            </a:r>
          </a:p>
        </p:txBody>
      </p:sp>
      <p:pic>
        <p:nvPicPr>
          <p:cNvPr id="99" name="phd042308s.gif"/>
          <p:cNvPicPr/>
          <p:nvPr/>
        </p:nvPicPr>
        <p:blipFill>
          <a:blip r:embed="rId2"/>
          <a:srcRect l="368" r="25566"/>
          <a:stretch>
            <a:fillRect/>
          </a:stretch>
        </p:blipFill>
        <p:spPr>
          <a:xfrm>
            <a:off x="5736952" y="5900520"/>
            <a:ext cx="12910167" cy="755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4963515" y="6776398"/>
            <a:ext cx="3179890" cy="17235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800" dirty="0"/>
              <a:t>IT LOOKS LIKE ALICE IS DOING GOOD WORK, SO LET’S HIRE HER.</a:t>
            </a:r>
          </a:p>
        </p:txBody>
      </p:sp>
      <p:sp>
        <p:nvSpPr>
          <p:cNvPr id="101" name="Shape 101"/>
          <p:cNvSpPr/>
          <p:nvPr/>
        </p:nvSpPr>
        <p:spPr>
          <a:xfrm>
            <a:off x="6353768" y="7192242"/>
            <a:ext cx="2636325" cy="1292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700" dirty="0"/>
              <a:t>I READ THE 3 PAPERS YOU SENT ME.</a:t>
            </a:r>
          </a:p>
        </p:txBody>
      </p:sp>
      <p:sp>
        <p:nvSpPr>
          <p:cNvPr id="102" name="Shape 102"/>
          <p:cNvSpPr/>
          <p:nvPr/>
        </p:nvSpPr>
        <p:spPr>
          <a:xfrm>
            <a:off x="10754707" y="6887391"/>
            <a:ext cx="3035938" cy="15388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 algn="ctr">
              <a:defRPr sz="1800"/>
            </a:pPr>
            <a:r>
              <a:rPr sz="2500" dirty="0"/>
              <a:t>ONE IS NOT SO GOOD, BUT THE OTHER TWO ARE INCREDIBLE.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The general problem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006252" y="3670101"/>
            <a:ext cx="16371499" cy="88403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63"/>
              <a:t>A </a:t>
            </a:r>
            <a:r>
              <a:rPr sz="5063" b="1"/>
              <a:t>distribution</a:t>
            </a:r>
            <a:r>
              <a:rPr sz="5063"/>
              <a:t> 𝜃 ∈ {</a:t>
            </a:r>
            <a:r>
              <a:rPr sz="5063">
                <a:solidFill>
                  <a:srgbClr val="51A7F9"/>
                </a:solidFill>
              </a:rPr>
              <a:t>g</a:t>
            </a:r>
            <a:r>
              <a:rPr sz="5063"/>
              <a:t>, </a:t>
            </a:r>
            <a:r>
              <a:rPr sz="5063">
                <a:solidFill>
                  <a:srgbClr val="F39019"/>
                </a:solidFill>
              </a:rPr>
              <a:t>b</a:t>
            </a:r>
            <a:r>
              <a:rPr sz="5063"/>
              <a:t>} arrives, which can be either a </a:t>
            </a:r>
            <a:r>
              <a:rPr sz="5063">
                <a:solidFill>
                  <a:srgbClr val="51A7F9"/>
                </a:solidFill>
              </a:rPr>
              <a:t>good</a:t>
            </a:r>
            <a:r>
              <a:rPr sz="5063"/>
              <a:t> one (𝜃 = </a:t>
            </a:r>
            <a:r>
              <a:rPr sz="5063">
                <a:solidFill>
                  <a:srgbClr val="51A7F9"/>
                </a:solidFill>
              </a:rPr>
              <a:t>g</a:t>
            </a:r>
            <a:r>
              <a:rPr sz="5063"/>
              <a:t>) or a </a:t>
            </a:r>
            <a:r>
              <a:rPr sz="5063">
                <a:solidFill>
                  <a:srgbClr val="F39019"/>
                </a:solidFill>
              </a:rPr>
              <a:t>bad</a:t>
            </a:r>
            <a:r>
              <a:rPr sz="5063"/>
              <a:t> one (𝜃 = </a:t>
            </a:r>
            <a:r>
              <a:rPr sz="5063">
                <a:solidFill>
                  <a:srgbClr val="F39019"/>
                </a:solidFill>
              </a:rPr>
              <a:t>b</a:t>
            </a:r>
            <a:r>
              <a:rPr sz="5063"/>
              <a:t>)</a:t>
            </a:r>
          </a:p>
          <a:p>
            <a:pPr lvl="0">
              <a:defRPr sz="1800"/>
            </a:pPr>
            <a:r>
              <a:rPr sz="5063"/>
              <a:t>The </a:t>
            </a:r>
            <a:r>
              <a:rPr sz="5063" b="1"/>
              <a:t>agent</a:t>
            </a:r>
            <a:r>
              <a:rPr sz="5063"/>
              <a:t> has access to </a:t>
            </a:r>
            <a:r>
              <a:rPr sz="5063" b="1"/>
              <a:t>n iid samples</a:t>
            </a:r>
            <a:r>
              <a:rPr sz="5063"/>
              <a:t> from 𝜃, from which he </a:t>
            </a:r>
            <a:r>
              <a:rPr sz="5063" b="1"/>
              <a:t>chooses</a:t>
            </a:r>
            <a:r>
              <a:rPr sz="5063"/>
              <a:t> </a:t>
            </a:r>
            <a:r>
              <a:rPr sz="5063" b="1"/>
              <a:t>m</a:t>
            </a:r>
            <a:r>
              <a:rPr sz="5063"/>
              <a:t> </a:t>
            </a:r>
            <a:r>
              <a:rPr sz="5063" b="1"/>
              <a:t>as his</a:t>
            </a:r>
            <a:r>
              <a:rPr sz="5063"/>
              <a:t> </a:t>
            </a:r>
            <a:r>
              <a:rPr sz="5063" b="1"/>
              <a:t>report</a:t>
            </a:r>
            <a:r>
              <a:rPr sz="5063"/>
              <a:t> to the principal, </a:t>
            </a:r>
            <a:r>
              <a:rPr sz="5063" b="1"/>
              <a:t>aiming to convince the principal to accept 𝜃</a:t>
            </a:r>
            <a:endParaRPr sz="5063"/>
          </a:p>
          <a:p>
            <a:pPr lvl="0">
              <a:defRPr sz="1800"/>
            </a:pPr>
            <a:r>
              <a:rPr sz="5063"/>
              <a:t>The </a:t>
            </a:r>
            <a:r>
              <a:rPr sz="5063" b="1"/>
              <a:t>principal</a:t>
            </a:r>
            <a:r>
              <a:rPr sz="5063"/>
              <a:t> </a:t>
            </a:r>
            <a:r>
              <a:rPr sz="5063" b="1"/>
              <a:t>observes the report</a:t>
            </a:r>
            <a:r>
              <a:rPr sz="5063"/>
              <a:t> from the agent, and </a:t>
            </a:r>
            <a:r>
              <a:rPr sz="5063" b="1"/>
              <a:t>decides whether to accept</a:t>
            </a:r>
            <a:r>
              <a:rPr sz="5063"/>
              <a:t>; her goal is to </a:t>
            </a:r>
            <a:r>
              <a:rPr sz="5063">
                <a:solidFill>
                  <a:srgbClr val="51A7F9"/>
                </a:solidFill>
              </a:rPr>
              <a:t>accept good</a:t>
            </a:r>
            <a:r>
              <a:rPr sz="5063"/>
              <a:t> distributions and </a:t>
            </a:r>
            <a:r>
              <a:rPr sz="5063">
                <a:solidFill>
                  <a:srgbClr val="F39019"/>
                </a:solidFill>
              </a:rPr>
              <a:t>reject bad</a:t>
            </a:r>
            <a:r>
              <a:rPr sz="5063"/>
              <a:t> ones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50"/>
              <a:t>Questions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63" dirty="0"/>
              <a:t>How does strategic selection affect the principal’s policy?</a:t>
            </a:r>
          </a:p>
          <a:p>
            <a:pPr lvl="0">
              <a:defRPr sz="1800"/>
            </a:pPr>
            <a:r>
              <a:rPr sz="5063" dirty="0"/>
              <a:t>Is it easier or harder to classify based on </a:t>
            </a:r>
            <a:r>
              <a:rPr sz="5063" b="1" u="sng" dirty="0"/>
              <a:t>strategic samples</a:t>
            </a:r>
            <a:r>
              <a:rPr sz="5063" dirty="0"/>
              <a:t>, compared to when the principal has access to </a:t>
            </a:r>
            <a:r>
              <a:rPr sz="5063" b="1" u="sng" dirty="0" err="1"/>
              <a:t>iid</a:t>
            </a:r>
            <a:r>
              <a:rPr sz="5063" b="1" u="sng" dirty="0"/>
              <a:t> samples</a:t>
            </a:r>
            <a:r>
              <a:rPr sz="5063" dirty="0"/>
              <a:t>?</a:t>
            </a:r>
          </a:p>
          <a:p>
            <a:pPr lvl="0">
              <a:defRPr sz="1800"/>
            </a:pPr>
            <a:r>
              <a:rPr sz="5063" dirty="0"/>
              <a:t>Should the principal ever have a </a:t>
            </a:r>
            <a:r>
              <a:rPr sz="5063" b="1" u="sng" dirty="0"/>
              <a:t>diversity</a:t>
            </a:r>
            <a:r>
              <a:rPr sz="5063" dirty="0"/>
              <a:t> requirement (e.g., at least 1 mathematical paper and at least 1 experimental paper), or only go by total quality</a:t>
            </a:r>
            <a:r>
              <a:rPr lang="en-US" sz="5063" dirty="0"/>
              <a:t> according to a single metric?</a:t>
            </a:r>
            <a:endParaRPr sz="506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219200" y="547687"/>
            <a:ext cx="21945599" cy="2652712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Revelation Principle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944686" y="4471987"/>
            <a:ext cx="21234399" cy="8508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4800" dirty="0">
                <a:solidFill>
                  <a:schemeClr val="dk1"/>
                </a:solidFill>
              </a:rPr>
              <a:t>Anything you can achieve, you can also achieve with a</a:t>
            </a:r>
            <a:r>
              <a:rPr lang="en-US" sz="4800" dirty="0">
                <a:solidFill>
                  <a:srgbClr val="7030A0"/>
                </a:solidFill>
              </a:rPr>
              <a:t> truthful (AKA incentive compatible) </a:t>
            </a:r>
            <a:r>
              <a:rPr lang="en-US" sz="4800" dirty="0">
                <a:solidFill>
                  <a:schemeClr val="dk1"/>
                </a:solidFill>
              </a:rPr>
              <a:t>mechanism.</a:t>
            </a:r>
          </a:p>
        </p:txBody>
      </p:sp>
      <p:sp>
        <p:nvSpPr>
          <p:cNvPr id="9" name="Shape 211"/>
          <p:cNvSpPr/>
          <p:nvPr/>
        </p:nvSpPr>
        <p:spPr>
          <a:xfrm>
            <a:off x="12597089" y="9063410"/>
            <a:ext cx="5295900" cy="1765299"/>
          </a:xfrm>
          <a:prstGeom prst="roundRect">
            <a:avLst>
              <a:gd name="adj" fmla="val 2330"/>
            </a:avLst>
          </a:prstGeom>
          <a:noFill/>
          <a:ln w="76200" cap="flat" cmpd="sng">
            <a:solidFill>
              <a:srgbClr val="3B00A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212"/>
          <p:cNvSpPr txBox="1"/>
          <p:nvPr/>
        </p:nvSpPr>
        <p:spPr>
          <a:xfrm>
            <a:off x="13651189" y="9305456"/>
            <a:ext cx="3205162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rgbClr val="3B00A4"/>
                </a:solidFill>
              </a:rPr>
              <a:t>original m</a:t>
            </a: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echanism</a:t>
            </a:r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9451506" y="9946060"/>
            <a:ext cx="3145583" cy="20913"/>
          </a:xfrm>
          <a:prstGeom prst="straightConnector1">
            <a:avLst/>
          </a:prstGeom>
          <a:ln w="101600">
            <a:solidFill>
              <a:srgbClr val="3B00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212"/>
          <p:cNvSpPr txBox="1"/>
          <p:nvPr/>
        </p:nvSpPr>
        <p:spPr>
          <a:xfrm>
            <a:off x="9739286" y="8297674"/>
            <a:ext cx="2432146" cy="11067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takes action 4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8668268" y="6717788"/>
            <a:ext cx="5455754" cy="2493631"/>
          </a:xfrm>
          <a:prstGeom prst="wedgeEllipseCallout">
            <a:avLst>
              <a:gd name="adj1" fmla="val -61204"/>
              <a:gd name="adj2" fmla="val 48790"/>
            </a:avLst>
          </a:prstGeom>
          <a:ln w="50800">
            <a:solidFill>
              <a:srgbClr val="3B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212"/>
          <p:cNvSpPr txBox="1"/>
          <p:nvPr/>
        </p:nvSpPr>
        <p:spPr>
          <a:xfrm>
            <a:off x="20311966" y="7548375"/>
            <a:ext cx="3205162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Accept!</a:t>
            </a:r>
          </a:p>
        </p:txBody>
      </p:sp>
      <p:pic>
        <p:nvPicPr>
          <p:cNvPr id="16" name="Picture 15" descr="Pics of pubbers '13 edition...! - The Pub - Shroomery Message 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464" y="8205224"/>
            <a:ext cx="3262746" cy="352349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841814" y="9990883"/>
            <a:ext cx="3453089" cy="3165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12"/>
          <p:cNvSpPr txBox="1"/>
          <p:nvPr/>
        </p:nvSpPr>
        <p:spPr>
          <a:xfrm>
            <a:off x="3087478" y="8342497"/>
            <a:ext cx="2432146" cy="11067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reports type B</a:t>
            </a:r>
          </a:p>
        </p:txBody>
      </p:sp>
      <p:sp>
        <p:nvSpPr>
          <p:cNvPr id="19" name="Shape 211"/>
          <p:cNvSpPr/>
          <p:nvPr/>
        </p:nvSpPr>
        <p:spPr>
          <a:xfrm>
            <a:off x="6246344" y="9027551"/>
            <a:ext cx="3205162" cy="1765299"/>
          </a:xfrm>
          <a:prstGeom prst="roundRect">
            <a:avLst>
              <a:gd name="adj" fmla="val 2330"/>
            </a:avLst>
          </a:prstGeom>
          <a:noFill/>
          <a:ln w="76200" cap="flat" cmpd="sng">
            <a:solidFill>
              <a:srgbClr val="3B00A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" name="Shape 212"/>
          <p:cNvSpPr txBox="1"/>
          <p:nvPr/>
        </p:nvSpPr>
        <p:spPr>
          <a:xfrm>
            <a:off x="6246344" y="9269597"/>
            <a:ext cx="3205162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rgbClr val="3B00A4"/>
                </a:solidFill>
              </a:rPr>
              <a:t>software agent</a:t>
            </a:r>
            <a:endParaRPr lang="en-US" sz="4800" b="0" i="0" u="none" dirty="0">
              <a:solidFill>
                <a:srgbClr val="3B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11"/>
          <p:cNvSpPr/>
          <p:nvPr/>
        </p:nvSpPr>
        <p:spPr>
          <a:xfrm>
            <a:off x="6024532" y="6594474"/>
            <a:ext cx="12036842" cy="5984035"/>
          </a:xfrm>
          <a:prstGeom prst="roundRect">
            <a:avLst>
              <a:gd name="adj" fmla="val 2330"/>
            </a:avLst>
          </a:prstGeom>
          <a:noFill/>
          <a:ln w="76200" cap="flat" cmpd="sng">
            <a:solidFill>
              <a:srgbClr val="3B00A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Shape 212"/>
          <p:cNvSpPr txBox="1"/>
          <p:nvPr/>
        </p:nvSpPr>
        <p:spPr>
          <a:xfrm>
            <a:off x="9402117" y="6819337"/>
            <a:ext cx="5686327" cy="74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00A4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rgbClr val="3B00A4"/>
                </a:solidFill>
              </a:rPr>
              <a:t>new m</a:t>
            </a:r>
            <a:r>
              <a:rPr lang="en-US" sz="4800" b="0" i="0" u="none" dirty="0">
                <a:solidFill>
                  <a:srgbClr val="3B00A4"/>
                </a:solidFill>
                <a:latin typeface="Arial"/>
                <a:ea typeface="Arial"/>
                <a:cs typeface="Arial"/>
                <a:sym typeface="Arial"/>
              </a:rPr>
              <a:t>echanism</a:t>
            </a:r>
          </a:p>
        </p:txBody>
      </p:sp>
    </p:spTree>
    <p:extLst>
      <p:ext uri="{BB962C8B-B14F-4D97-AF65-F5344CB8AC3E}">
        <p14:creationId xmlns:p14="http://schemas.microsoft.com/office/powerpoint/2010/main" val="11471143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8" grpId="0"/>
      <p:bldP spid="22" grpId="0" animBg="1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2837191" y="81273"/>
            <a:ext cx="19873912" cy="2579774"/>
          </a:xfrm>
          <a:prstGeom prst="rect">
            <a:avLst/>
          </a:prstGeom>
        </p:spPr>
        <p:txBody>
          <a:bodyPr/>
          <a:lstStyle>
            <a:lvl1pPr defTabSz="549148">
              <a:defRPr sz="4700"/>
            </a:lvl1pPr>
          </a:lstStyle>
          <a:p>
            <a:pPr lvl="0">
              <a:defRPr sz="1800"/>
            </a:pPr>
            <a:r>
              <a:rPr sz="6610" dirty="0"/>
              <a:t>Distinguishing Distributions When Samples Are Strategically Transformed</a:t>
            </a:r>
          </a:p>
        </p:txBody>
      </p:sp>
      <p:sp>
        <p:nvSpPr>
          <p:cNvPr id="42" name="Shape 42"/>
          <p:cNvSpPr/>
          <p:nvPr/>
        </p:nvSpPr>
        <p:spPr>
          <a:xfrm>
            <a:off x="8012826" y="3733617"/>
            <a:ext cx="3936976" cy="79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4219"/>
              <a:t>Duke University</a:t>
            </a:r>
          </a:p>
        </p:txBody>
      </p:sp>
      <p:sp>
        <p:nvSpPr>
          <p:cNvPr id="43" name="Shape 43"/>
          <p:cNvSpPr/>
          <p:nvPr/>
        </p:nvSpPr>
        <p:spPr>
          <a:xfrm>
            <a:off x="3747696" y="2883132"/>
            <a:ext cx="3425619" cy="79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4219"/>
              <a:t>Hanrui Zhang</a:t>
            </a:r>
          </a:p>
        </p:txBody>
      </p:sp>
      <p:sp>
        <p:nvSpPr>
          <p:cNvPr id="44" name="Shape 44"/>
          <p:cNvSpPr/>
          <p:nvPr/>
        </p:nvSpPr>
        <p:spPr>
          <a:xfrm>
            <a:off x="12561227" y="2883132"/>
            <a:ext cx="4118116" cy="79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4219"/>
              <a:t>Vincent Conitzer</a:t>
            </a:r>
          </a:p>
        </p:txBody>
      </p:sp>
      <p:sp>
        <p:nvSpPr>
          <p:cNvPr id="45" name="Shape 45"/>
          <p:cNvSpPr/>
          <p:nvPr/>
        </p:nvSpPr>
        <p:spPr>
          <a:xfrm>
            <a:off x="8700245" y="2883132"/>
            <a:ext cx="2553585" cy="79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4219"/>
              <a:t>Yu Cheng</a:t>
            </a:r>
          </a:p>
        </p:txBody>
      </p:sp>
      <p:pic>
        <p:nvPicPr>
          <p:cNvPr id="46" name="phd040708s.gif"/>
          <p:cNvPicPr/>
          <p:nvPr/>
        </p:nvPicPr>
        <p:blipFill>
          <a:blip r:embed="rId2"/>
          <a:srcRect l="50618" r="25345"/>
          <a:stretch>
            <a:fillRect/>
          </a:stretch>
        </p:blipFill>
        <p:spPr>
          <a:xfrm>
            <a:off x="9503768" y="5809705"/>
            <a:ext cx="3435795" cy="619438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6489686" y="6857999"/>
            <a:ext cx="3014082" cy="1590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1" y="0"/>
                </a:moveTo>
                <a:cubicBezTo>
                  <a:pt x="157" y="0"/>
                  <a:pt x="0" y="413"/>
                  <a:pt x="0" y="922"/>
                </a:cubicBezTo>
                <a:lnTo>
                  <a:pt x="0" y="20678"/>
                </a:lnTo>
                <a:cubicBezTo>
                  <a:pt x="0" y="21187"/>
                  <a:pt x="157" y="21600"/>
                  <a:pt x="351" y="21600"/>
                </a:cubicBezTo>
                <a:lnTo>
                  <a:pt x="13445" y="21600"/>
                </a:lnTo>
                <a:cubicBezTo>
                  <a:pt x="13639" y="21600"/>
                  <a:pt x="13796" y="21187"/>
                  <a:pt x="13796" y="20678"/>
                </a:cubicBezTo>
                <a:lnTo>
                  <a:pt x="13796" y="16060"/>
                </a:lnTo>
                <a:lnTo>
                  <a:pt x="21600" y="14216"/>
                </a:lnTo>
                <a:lnTo>
                  <a:pt x="13796" y="12377"/>
                </a:lnTo>
                <a:lnTo>
                  <a:pt x="13796" y="922"/>
                </a:lnTo>
                <a:cubicBezTo>
                  <a:pt x="13796" y="413"/>
                  <a:pt x="13639" y="0"/>
                  <a:pt x="13445" y="0"/>
                </a:cubicBezTo>
                <a:lnTo>
                  <a:pt x="351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813" dirty="0"/>
              <a:t>WHERE SHOULD I SEND MY PAPERS TO GET A JOB?</a:t>
            </a:r>
          </a:p>
        </p:txBody>
      </p:sp>
      <p:sp>
        <p:nvSpPr>
          <p:cNvPr id="48" name="Shape 48"/>
          <p:cNvSpPr/>
          <p:nvPr/>
        </p:nvSpPr>
        <p:spPr>
          <a:xfrm>
            <a:off x="12689969" y="9000380"/>
            <a:ext cx="6184367" cy="2243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25" y="0"/>
                </a:moveTo>
                <a:cubicBezTo>
                  <a:pt x="6553" y="0"/>
                  <a:pt x="6413" y="385"/>
                  <a:pt x="6413" y="860"/>
                </a:cubicBezTo>
                <a:lnTo>
                  <a:pt x="6413" y="13141"/>
                </a:lnTo>
                <a:lnTo>
                  <a:pt x="0" y="14860"/>
                </a:lnTo>
                <a:lnTo>
                  <a:pt x="6413" y="16580"/>
                </a:lnTo>
                <a:lnTo>
                  <a:pt x="6413" y="20740"/>
                </a:lnTo>
                <a:cubicBezTo>
                  <a:pt x="6413" y="21215"/>
                  <a:pt x="6553" y="21600"/>
                  <a:pt x="6725" y="21600"/>
                </a:cubicBezTo>
                <a:lnTo>
                  <a:pt x="21288" y="21600"/>
                </a:lnTo>
                <a:cubicBezTo>
                  <a:pt x="21460" y="21600"/>
                  <a:pt x="21600" y="21215"/>
                  <a:pt x="21600" y="20740"/>
                </a:cubicBezTo>
                <a:lnTo>
                  <a:pt x="21600" y="860"/>
                </a:lnTo>
                <a:cubicBezTo>
                  <a:pt x="21600" y="385"/>
                  <a:pt x="21460" y="0"/>
                  <a:pt x="21288" y="0"/>
                </a:cubicBezTo>
                <a:lnTo>
                  <a:pt x="6725" y="0"/>
                </a:lnTo>
                <a:close/>
              </a:path>
            </a:pathLst>
          </a:custGeom>
          <a:solidFill>
            <a:srgbClr val="70BF4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r">
              <a:defRPr sz="1800"/>
            </a:pPr>
            <a:r>
              <a:rPr sz="2813" dirty="0"/>
              <a:t>WHAT CONFERENCES SHOULD I LOOK FOR WHEN EVALUATING THE CANDIDATES?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16296" y="8080310"/>
            <a:ext cx="23681092" cy="533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lvl="0" algn="l">
              <a:lnSpc>
                <a:spcPct val="150000"/>
              </a:lnSpc>
              <a:defRPr sz="1800"/>
            </a:pPr>
            <a:r>
              <a:rPr sz="4219" dirty="0"/>
              <a:t>Agent’s problem:</a:t>
            </a:r>
          </a:p>
          <a:p>
            <a:pPr marL="416733" indent="-416733">
              <a:buSzPct val="75000"/>
              <a:buChar char="•"/>
              <a:defRPr sz="1800"/>
            </a:pPr>
            <a:r>
              <a:rPr sz="4219" dirty="0"/>
              <a:t>“How do I distinguish myself from other types?”</a:t>
            </a:r>
          </a:p>
          <a:p>
            <a:pPr marL="416733" indent="-416733">
              <a:buSzPct val="75000"/>
              <a:buChar char="•"/>
              <a:defRPr sz="1800"/>
            </a:pPr>
            <a:r>
              <a:rPr sz="4219" dirty="0"/>
              <a:t>“How many </a:t>
            </a:r>
            <a:r>
              <a:rPr lang="en-US" sz="4219" dirty="0"/>
              <a:t>samples</a:t>
            </a:r>
            <a:r>
              <a:rPr sz="4219" dirty="0"/>
              <a:t> do I need for that?”</a:t>
            </a:r>
          </a:p>
          <a:p>
            <a:pPr lvl="0" algn="l">
              <a:defRPr sz="1800"/>
            </a:pPr>
            <a:endParaRPr sz="4219" dirty="0"/>
          </a:p>
          <a:p>
            <a:pPr lvl="0" algn="l">
              <a:lnSpc>
                <a:spcPct val="150000"/>
              </a:lnSpc>
              <a:defRPr sz="1800"/>
            </a:pPr>
            <a:r>
              <a:rPr sz="4219" dirty="0"/>
              <a:t>Principal’s problem:</a:t>
            </a:r>
          </a:p>
          <a:p>
            <a:pPr marL="416733" indent="-416733">
              <a:buSzPct val="75000"/>
              <a:buChar char="•"/>
              <a:defRPr sz="1800"/>
            </a:pPr>
            <a:r>
              <a:rPr sz="4219" dirty="0"/>
              <a:t>“How do I tell ML-flexible agents from others?”</a:t>
            </a:r>
          </a:p>
          <a:p>
            <a:pPr marL="416733" indent="-416733">
              <a:buSzPct val="75000"/>
              <a:buChar char="•"/>
              <a:defRPr sz="1800"/>
            </a:pPr>
            <a:r>
              <a:rPr sz="4219" dirty="0"/>
              <a:t>“</a:t>
            </a:r>
            <a:r>
              <a:rPr lang="en-US" sz="4219" dirty="0"/>
              <a:t>At what point in their career can I reliably do that?</a:t>
            </a:r>
            <a:r>
              <a:rPr sz="4219" dirty="0"/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7580E-14EC-41BA-BE63-DF7D12E1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5" y="34314"/>
            <a:ext cx="19621359" cy="793402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752671" y="-704850"/>
            <a:ext cx="22723151" cy="28352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1250" dirty="0"/>
              <a:t>One </a:t>
            </a:r>
            <a:r>
              <a:rPr lang="en-US" sz="11250" b="1" dirty="0">
                <a:solidFill>
                  <a:srgbClr val="00B050"/>
                </a:solidFill>
              </a:rPr>
              <a:t>good</a:t>
            </a:r>
            <a:r>
              <a:rPr lang="en-US" sz="11250" dirty="0"/>
              <a:t> and one </a:t>
            </a:r>
            <a:r>
              <a:rPr lang="en-US" sz="11250" b="1" dirty="0"/>
              <a:t>bad</a:t>
            </a:r>
            <a:r>
              <a:rPr lang="en-US" sz="11250" dirty="0"/>
              <a:t> distribution</a:t>
            </a:r>
            <a:endParaRPr sz="112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60AD-FE55-47FE-8962-4907AF25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8" y="10269505"/>
            <a:ext cx="22100332" cy="4265645"/>
          </a:xfrm>
        </p:spPr>
        <p:txBody>
          <a:bodyPr/>
          <a:lstStyle/>
          <a:p>
            <a:r>
              <a:rPr lang="en-US" sz="4800" dirty="0"/>
              <a:t>Pick a subset of the right-hand side (to accept) that maximizes </a:t>
            </a:r>
          </a:p>
          <a:p>
            <a:r>
              <a:rPr lang="en-US" sz="4800" i="1" dirty="0"/>
              <a:t>(</a:t>
            </a:r>
            <a:r>
              <a:rPr lang="en-US" sz="4800" i="1" dirty="0">
                <a:solidFill>
                  <a:srgbClr val="00B050"/>
                </a:solidFill>
              </a:rPr>
              <a:t>green mass covered </a:t>
            </a:r>
            <a:r>
              <a:rPr lang="en-US" sz="4800" i="1" dirty="0"/>
              <a:t>- black mass covered)</a:t>
            </a:r>
          </a:p>
          <a:p>
            <a:r>
              <a:rPr lang="en-US" sz="4800" dirty="0"/>
              <a:t>If positive, can (eventually) distinguish; otherwise not.</a:t>
            </a:r>
          </a:p>
          <a:p>
            <a:r>
              <a:rPr lang="en-US" sz="4800" dirty="0"/>
              <a:t>NP-hard in general.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EBDF2C-C28D-4AA2-9FAC-6B9013041506}"/>
              </a:ext>
            </a:extLst>
          </p:cNvPr>
          <p:cNvSpPr/>
          <p:nvPr/>
        </p:nvSpPr>
        <p:spPr>
          <a:xfrm>
            <a:off x="7464491" y="343094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304B01-445A-4F57-8A66-12A7E69C67CC}"/>
              </a:ext>
            </a:extLst>
          </p:cNvPr>
          <p:cNvSpPr/>
          <p:nvPr/>
        </p:nvSpPr>
        <p:spPr>
          <a:xfrm>
            <a:off x="13756427" y="3452717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CCC90B-033F-4D5C-A6E4-70C3F50A9F63}"/>
              </a:ext>
            </a:extLst>
          </p:cNvPr>
          <p:cNvSpPr/>
          <p:nvPr/>
        </p:nvSpPr>
        <p:spPr>
          <a:xfrm>
            <a:off x="7486264" y="5804029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C620C4-5C5E-4A7F-9A55-F9A6EA8BD7FD}"/>
              </a:ext>
            </a:extLst>
          </p:cNvPr>
          <p:cNvSpPr/>
          <p:nvPr/>
        </p:nvSpPr>
        <p:spPr>
          <a:xfrm>
            <a:off x="13778200" y="5825802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DC586-257D-47E8-ADB0-9BE468E070D2}"/>
              </a:ext>
            </a:extLst>
          </p:cNvPr>
          <p:cNvSpPr/>
          <p:nvPr/>
        </p:nvSpPr>
        <p:spPr>
          <a:xfrm>
            <a:off x="7486262" y="819266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21A3BD-7E8E-4DF2-A708-8D4DFDA2E35D}"/>
              </a:ext>
            </a:extLst>
          </p:cNvPr>
          <p:cNvSpPr/>
          <p:nvPr/>
        </p:nvSpPr>
        <p:spPr>
          <a:xfrm>
            <a:off x="13778198" y="8214437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7F834C-A10D-4594-B48F-5E51B0484A55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9013373" y="4158732"/>
            <a:ext cx="4743054" cy="217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17B6AC-B27E-4B9C-82C8-66F17D99C5E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5146" y="6531817"/>
            <a:ext cx="4816531" cy="29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CA07DE-FB25-4EB9-85A8-278CB9CCA76F}"/>
              </a:ext>
            </a:extLst>
          </p:cNvPr>
          <p:cNvCxnSpPr/>
          <p:nvPr/>
        </p:nvCxnSpPr>
        <p:spPr>
          <a:xfrm>
            <a:off x="9035144" y="8920452"/>
            <a:ext cx="4743054" cy="217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1362C-7BAC-4766-946B-D4641DDC98EA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8786544" y="4673356"/>
            <a:ext cx="5218485" cy="13656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9816E-46E2-4C67-9AD6-51520D52A3D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919894" y="6959356"/>
            <a:ext cx="5085133" cy="14682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223889-735D-49C6-BC27-DC2712F8A35D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8834168" y="4695129"/>
            <a:ext cx="5149088" cy="37571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2350E17-5331-4C23-BAD8-C88F92FBE541}"/>
              </a:ext>
            </a:extLst>
          </p:cNvPr>
          <p:cNvSpPr/>
          <p:nvPr/>
        </p:nvSpPr>
        <p:spPr>
          <a:xfrm>
            <a:off x="6511711" y="31417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.5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A0977C-721B-47A4-9ED2-A6FFF99CBB93}"/>
              </a:ext>
            </a:extLst>
          </p:cNvPr>
          <p:cNvSpPr/>
          <p:nvPr/>
        </p:nvSpPr>
        <p:spPr>
          <a:xfrm>
            <a:off x="6530761" y="40942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DB3DC7-F12F-41A2-B1CE-832F1DE01989}"/>
              </a:ext>
            </a:extLst>
          </p:cNvPr>
          <p:cNvSpPr/>
          <p:nvPr/>
        </p:nvSpPr>
        <p:spPr>
          <a:xfrm>
            <a:off x="6511711" y="55420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.2</a:t>
            </a:r>
            <a:endParaRPr lang="en-US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EDC3A-F6E1-448F-AF85-850053E0B84F}"/>
              </a:ext>
            </a:extLst>
          </p:cNvPr>
          <p:cNvSpPr/>
          <p:nvPr/>
        </p:nvSpPr>
        <p:spPr>
          <a:xfrm>
            <a:off x="6530761" y="64945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2FB99E-3F56-4B8B-BCC6-7EB3DD26D8C3}"/>
              </a:ext>
            </a:extLst>
          </p:cNvPr>
          <p:cNvSpPr/>
          <p:nvPr/>
        </p:nvSpPr>
        <p:spPr>
          <a:xfrm>
            <a:off x="6549811" y="79042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.3</a:t>
            </a:r>
            <a:endParaRPr lang="en-US" sz="1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3DFC75-4F73-49E3-B331-C6767022AB05}"/>
              </a:ext>
            </a:extLst>
          </p:cNvPr>
          <p:cNvSpPr/>
          <p:nvPr/>
        </p:nvSpPr>
        <p:spPr>
          <a:xfrm>
            <a:off x="6568861" y="88567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AD7842-4DF0-459D-A68C-44DE8EC97464}"/>
              </a:ext>
            </a:extLst>
          </p:cNvPr>
          <p:cNvSpPr/>
          <p:nvPr/>
        </p:nvSpPr>
        <p:spPr>
          <a:xfrm>
            <a:off x="13392150" y="5578931"/>
            <a:ext cx="2381250" cy="1966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D3927EA-A774-4DFD-B370-5CAFBDBD955E}"/>
              </a:ext>
            </a:extLst>
          </p:cNvPr>
          <p:cNvSpPr txBox="1">
            <a:spLocks/>
          </p:cNvSpPr>
          <p:nvPr/>
        </p:nvSpPr>
        <p:spPr>
          <a:xfrm>
            <a:off x="16356172" y="5184791"/>
            <a:ext cx="7119650" cy="4265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tx2"/>
                </a:solidFill>
              </a:rPr>
              <a:t>This subset covers </a:t>
            </a:r>
            <a:r>
              <a:rPr lang="en-US" sz="4800" dirty="0">
                <a:solidFill>
                  <a:srgbClr val="00B050"/>
                </a:solidFill>
              </a:rPr>
              <a:t>.5+.2=.7 good mass </a:t>
            </a:r>
            <a:r>
              <a:rPr lang="en-US" sz="4800" dirty="0">
                <a:solidFill>
                  <a:schemeClr val="tx2"/>
                </a:solidFill>
              </a:rPr>
              <a:t>and </a:t>
            </a:r>
            <a:r>
              <a:rPr lang="en-US" sz="4800" dirty="0">
                <a:solidFill>
                  <a:schemeClr val="tx1"/>
                </a:solidFill>
              </a:rPr>
              <a:t>.4+.3=.7 bad mass</a:t>
            </a:r>
            <a:r>
              <a:rPr lang="en-US" sz="4800" dirty="0">
                <a:solidFill>
                  <a:schemeClr val="tx2"/>
                </a:solidFill>
              </a:rPr>
              <a:t>, so it doesn’t work.  (What does?)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DB8B63-F074-4186-8C7E-5F32E98FE740}"/>
              </a:ext>
            </a:extLst>
          </p:cNvPr>
          <p:cNvSpPr txBox="1">
            <a:spLocks/>
          </p:cNvSpPr>
          <p:nvPr/>
        </p:nvSpPr>
        <p:spPr>
          <a:xfrm>
            <a:off x="7014656" y="2097484"/>
            <a:ext cx="2726102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samples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BDE036E-85C7-4ABE-ACE6-032E8D24341E}"/>
              </a:ext>
            </a:extLst>
          </p:cNvPr>
          <p:cNvSpPr txBox="1">
            <a:spLocks/>
          </p:cNvSpPr>
          <p:nvPr/>
        </p:nvSpPr>
        <p:spPr>
          <a:xfrm>
            <a:off x="13377356" y="2116534"/>
            <a:ext cx="2726102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signals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76201" y="18444"/>
            <a:ext cx="24574500" cy="28352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9600" dirty="0"/>
              <a:t>But if we know the strategy for the good distribution (revelation principle holds):</a:t>
            </a:r>
            <a:endParaRPr sz="9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60AD-FE55-47FE-8962-4907AF25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718" y="10040905"/>
            <a:ext cx="22100332" cy="4265645"/>
          </a:xfrm>
        </p:spPr>
        <p:txBody>
          <a:bodyPr/>
          <a:lstStyle/>
          <a:p>
            <a:r>
              <a:rPr lang="en-US" sz="4800" dirty="0"/>
              <a:t>Solve as maximum flow/matching from left to right with capacities on vertices</a:t>
            </a:r>
          </a:p>
          <a:p>
            <a:r>
              <a:rPr lang="en-US" sz="4800" dirty="0"/>
              <a:t>Duality gives set of signals to accept (~Hall’s marriage theorem)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EBDF2C-C28D-4AA2-9FAC-6B9013041506}"/>
              </a:ext>
            </a:extLst>
          </p:cNvPr>
          <p:cNvSpPr/>
          <p:nvPr/>
        </p:nvSpPr>
        <p:spPr>
          <a:xfrm>
            <a:off x="7464491" y="377384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304B01-445A-4F57-8A66-12A7E69C67CC}"/>
              </a:ext>
            </a:extLst>
          </p:cNvPr>
          <p:cNvSpPr/>
          <p:nvPr/>
        </p:nvSpPr>
        <p:spPr>
          <a:xfrm>
            <a:off x="13756427" y="3795617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CCC90B-033F-4D5C-A6E4-70C3F50A9F63}"/>
              </a:ext>
            </a:extLst>
          </p:cNvPr>
          <p:cNvSpPr/>
          <p:nvPr/>
        </p:nvSpPr>
        <p:spPr>
          <a:xfrm>
            <a:off x="7486264" y="6146929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C620C4-5C5E-4A7F-9A55-F9A6EA8BD7FD}"/>
              </a:ext>
            </a:extLst>
          </p:cNvPr>
          <p:cNvSpPr/>
          <p:nvPr/>
        </p:nvSpPr>
        <p:spPr>
          <a:xfrm>
            <a:off x="13778200" y="6168702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DC586-257D-47E8-ADB0-9BE468E070D2}"/>
              </a:ext>
            </a:extLst>
          </p:cNvPr>
          <p:cNvSpPr/>
          <p:nvPr/>
        </p:nvSpPr>
        <p:spPr>
          <a:xfrm>
            <a:off x="7486262" y="853556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21A3BD-7E8E-4DF2-A708-8D4DFDA2E35D}"/>
              </a:ext>
            </a:extLst>
          </p:cNvPr>
          <p:cNvSpPr/>
          <p:nvPr/>
        </p:nvSpPr>
        <p:spPr>
          <a:xfrm>
            <a:off x="13778198" y="8557337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7F834C-A10D-4594-B48F-5E51B0484A55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9013373" y="4501632"/>
            <a:ext cx="4743054" cy="217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17B6AC-B27E-4B9C-82C8-66F17D99C5E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5146" y="6874717"/>
            <a:ext cx="4816531" cy="299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CA07DE-FB25-4EB9-85A8-278CB9CCA76F}"/>
              </a:ext>
            </a:extLst>
          </p:cNvPr>
          <p:cNvCxnSpPr/>
          <p:nvPr/>
        </p:nvCxnSpPr>
        <p:spPr>
          <a:xfrm>
            <a:off x="9035144" y="9263352"/>
            <a:ext cx="4743054" cy="217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1362C-7BAC-4766-946B-D4641DDC98EA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8786544" y="5016256"/>
            <a:ext cx="5218485" cy="13656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9816E-46E2-4C67-9AD6-51520D52A3D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919894" y="7302256"/>
            <a:ext cx="5085133" cy="14682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223889-735D-49C6-BC27-DC2712F8A35D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8834168" y="5038029"/>
            <a:ext cx="5149088" cy="37571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FA0977C-721B-47A4-9ED2-A6FFF99CBB93}"/>
              </a:ext>
            </a:extLst>
          </p:cNvPr>
          <p:cNvSpPr/>
          <p:nvPr/>
        </p:nvSpPr>
        <p:spPr>
          <a:xfrm>
            <a:off x="6530761" y="384664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DB3DC7-F12F-41A2-B1CE-832F1DE01989}"/>
              </a:ext>
            </a:extLst>
          </p:cNvPr>
          <p:cNvSpPr/>
          <p:nvPr/>
        </p:nvSpPr>
        <p:spPr>
          <a:xfrm>
            <a:off x="15446161" y="62659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.2</a:t>
            </a:r>
            <a:endParaRPr lang="en-US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EDC3A-F6E1-448F-AF85-850053E0B84F}"/>
              </a:ext>
            </a:extLst>
          </p:cNvPr>
          <p:cNvSpPr/>
          <p:nvPr/>
        </p:nvSpPr>
        <p:spPr>
          <a:xfrm>
            <a:off x="6530761" y="624694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3DFC75-4F73-49E3-B331-C6767022AB05}"/>
              </a:ext>
            </a:extLst>
          </p:cNvPr>
          <p:cNvSpPr/>
          <p:nvPr/>
        </p:nvSpPr>
        <p:spPr>
          <a:xfrm>
            <a:off x="6568861" y="860914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.3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C8997D7-91AF-4116-A14B-B5754529796F}"/>
              </a:ext>
            </a:extLst>
          </p:cNvPr>
          <p:cNvSpPr txBox="1">
            <a:spLocks/>
          </p:cNvSpPr>
          <p:nvPr/>
        </p:nvSpPr>
        <p:spPr>
          <a:xfrm>
            <a:off x="7014656" y="2726134"/>
            <a:ext cx="2726102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samples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375AB93-98BF-48C0-AA71-8BA0814349FB}"/>
              </a:ext>
            </a:extLst>
          </p:cNvPr>
          <p:cNvSpPr txBox="1">
            <a:spLocks/>
          </p:cNvSpPr>
          <p:nvPr/>
        </p:nvSpPr>
        <p:spPr>
          <a:xfrm>
            <a:off x="13377356" y="2745184"/>
            <a:ext cx="2726102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signals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06B2D4-10AA-4A3A-BE2D-4679C3F1DD74}"/>
              </a:ext>
            </a:extLst>
          </p:cNvPr>
          <p:cNvSpPr/>
          <p:nvPr/>
        </p:nvSpPr>
        <p:spPr>
          <a:xfrm>
            <a:off x="15427111" y="3789490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.8</a:t>
            </a:r>
            <a:endParaRPr lang="en-US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3F9057-2981-44A5-85BC-F81AE59B0B12}"/>
              </a:ext>
            </a:extLst>
          </p:cNvPr>
          <p:cNvSpPr/>
          <p:nvPr/>
        </p:nvSpPr>
        <p:spPr>
          <a:xfrm>
            <a:off x="15598561" y="8551990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0</a:t>
            </a:r>
            <a:endParaRPr 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EA202E8-9B28-4484-B847-A532A124F565}"/>
              </a:ext>
            </a:extLst>
          </p:cNvPr>
          <p:cNvSpPr txBox="1">
            <a:spLocks/>
          </p:cNvSpPr>
          <p:nvPr/>
        </p:nvSpPr>
        <p:spPr>
          <a:xfrm>
            <a:off x="16525991" y="4668115"/>
            <a:ext cx="7119650" cy="4265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tx2"/>
                </a:solidFill>
              </a:rPr>
              <a:t>Can place good mass on the signals side because we know the strategy</a:t>
            </a:r>
          </a:p>
        </p:txBody>
      </p:sp>
    </p:spTree>
    <p:extLst>
      <p:ext uri="{BB962C8B-B14F-4D97-AF65-F5344CB8AC3E}">
        <p14:creationId xmlns:p14="http://schemas.microsoft.com/office/powerpoint/2010/main" val="37900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00049" y="18444"/>
            <a:ext cx="24250651" cy="167630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9600" dirty="0"/>
              <a:t>Optimization: reduction to min cut</a:t>
            </a:r>
            <a:endParaRPr sz="9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EBDF2C-C28D-4AA2-9FAC-6B9013041506}"/>
              </a:ext>
            </a:extLst>
          </p:cNvPr>
          <p:cNvSpPr/>
          <p:nvPr/>
        </p:nvSpPr>
        <p:spPr>
          <a:xfrm>
            <a:off x="1952261" y="5226393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304B01-445A-4F57-8A66-12A7E69C67CC}"/>
              </a:ext>
            </a:extLst>
          </p:cNvPr>
          <p:cNvSpPr/>
          <p:nvPr/>
        </p:nvSpPr>
        <p:spPr>
          <a:xfrm>
            <a:off x="4374126" y="3856006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CCC90B-033F-4D5C-A6E4-70C3F50A9F63}"/>
              </a:ext>
            </a:extLst>
          </p:cNvPr>
          <p:cNvSpPr/>
          <p:nvPr/>
        </p:nvSpPr>
        <p:spPr>
          <a:xfrm>
            <a:off x="2933119" y="728069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C620C4-5C5E-4A7F-9A55-F9A6EA8BD7FD}"/>
              </a:ext>
            </a:extLst>
          </p:cNvPr>
          <p:cNvSpPr/>
          <p:nvPr/>
        </p:nvSpPr>
        <p:spPr>
          <a:xfrm>
            <a:off x="6727405" y="4984018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DC586-257D-47E8-ADB0-9BE468E070D2}"/>
              </a:ext>
            </a:extLst>
          </p:cNvPr>
          <p:cNvSpPr/>
          <p:nvPr/>
        </p:nvSpPr>
        <p:spPr>
          <a:xfrm>
            <a:off x="11473343" y="5595261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21A3BD-7E8E-4DF2-A708-8D4DFDA2E35D}"/>
              </a:ext>
            </a:extLst>
          </p:cNvPr>
          <p:cNvSpPr/>
          <p:nvPr/>
        </p:nvSpPr>
        <p:spPr>
          <a:xfrm>
            <a:off x="6131671" y="6837673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7F834C-A10D-4594-B48F-5E51B0484A55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3274314" y="5098418"/>
            <a:ext cx="1326641" cy="3411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CA07DE-FB25-4EB9-85A8-278CB9CCA76F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4482001" y="7763201"/>
            <a:ext cx="1743652" cy="2452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1362C-7BAC-4766-946B-D4641DDC98EA}"/>
              </a:ext>
            </a:extLst>
          </p:cNvPr>
          <p:cNvCxnSpPr>
            <a:cxnSpLocks/>
          </p:cNvCxnSpPr>
          <p:nvPr/>
        </p:nvCxnSpPr>
        <p:spPr>
          <a:xfrm>
            <a:off x="8645192" y="6214042"/>
            <a:ext cx="2573815" cy="36993"/>
          </a:xfrm>
          <a:prstGeom prst="straightConnector1">
            <a:avLst/>
          </a:prstGeom>
          <a:ln w="381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9816E-46E2-4C67-9AD6-51520D52A3D9}"/>
              </a:ext>
            </a:extLst>
          </p:cNvPr>
          <p:cNvCxnSpPr>
            <a:cxnSpLocks/>
            <a:stCxn id="7" idx="4"/>
            <a:endCxn id="11" idx="1"/>
          </p:cNvCxnSpPr>
          <p:nvPr/>
        </p:nvCxnSpPr>
        <p:spPr>
          <a:xfrm>
            <a:off x="5148567" y="5311582"/>
            <a:ext cx="1209933" cy="1739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223889-735D-49C6-BC27-DC2712F8A35D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5696179" y="5098418"/>
            <a:ext cx="1058948" cy="4696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FA0977C-721B-47A4-9ED2-A6FFF99CBB93}"/>
              </a:ext>
            </a:extLst>
          </p:cNvPr>
          <p:cNvSpPr/>
          <p:nvPr/>
        </p:nvSpPr>
        <p:spPr>
          <a:xfrm>
            <a:off x="1493205" y="4203586"/>
            <a:ext cx="938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-3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3DFC75-4F73-49E3-B331-C6767022AB05}"/>
              </a:ext>
            </a:extLst>
          </p:cNvPr>
          <p:cNvSpPr/>
          <p:nvPr/>
        </p:nvSpPr>
        <p:spPr>
          <a:xfrm>
            <a:off x="1941763" y="7549179"/>
            <a:ext cx="938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-3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C8997D7-91AF-4116-A14B-B5754529796F}"/>
              </a:ext>
            </a:extLst>
          </p:cNvPr>
          <p:cNvSpPr txBox="1">
            <a:spLocks/>
          </p:cNvSpPr>
          <p:nvPr/>
        </p:nvSpPr>
        <p:spPr>
          <a:xfrm>
            <a:off x="484227" y="1970598"/>
            <a:ext cx="10734780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</a:rPr>
              <a:t>types are vertices; edges imply ability to (cost-effectively) misreport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FC25F6-E203-4530-8005-60C7891FAC13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3501143" y="5826881"/>
            <a:ext cx="3253984" cy="1273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7E4096-D294-45AB-8630-974059C98D53}"/>
              </a:ext>
            </a:extLst>
          </p:cNvPr>
          <p:cNvCxnSpPr>
            <a:cxnSpLocks/>
            <a:stCxn id="4" idx="5"/>
            <a:endCxn id="11" idx="2"/>
          </p:cNvCxnSpPr>
          <p:nvPr/>
        </p:nvCxnSpPr>
        <p:spPr>
          <a:xfrm>
            <a:off x="3274314" y="6468805"/>
            <a:ext cx="2857357" cy="10966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A22863B-B629-45C7-A305-5C69A2904154}"/>
              </a:ext>
            </a:extLst>
          </p:cNvPr>
          <p:cNvSpPr/>
          <p:nvPr/>
        </p:nvSpPr>
        <p:spPr>
          <a:xfrm>
            <a:off x="5939736" y="322953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BF3307-5175-4809-B0CF-323A0E597D64}"/>
              </a:ext>
            </a:extLst>
          </p:cNvPr>
          <p:cNvSpPr/>
          <p:nvPr/>
        </p:nvSpPr>
        <p:spPr>
          <a:xfrm>
            <a:off x="7692336" y="394073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26EA97-FC94-4E2C-85BF-49D8838A7E74}"/>
              </a:ext>
            </a:extLst>
          </p:cNvPr>
          <p:cNvSpPr/>
          <p:nvPr/>
        </p:nvSpPr>
        <p:spPr>
          <a:xfrm>
            <a:off x="7611838" y="762827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17A3FE7-3595-4E64-903F-3ADC90964D77}"/>
              </a:ext>
            </a:extLst>
          </p:cNvPr>
          <p:cNvSpPr/>
          <p:nvPr/>
        </p:nvSpPr>
        <p:spPr>
          <a:xfrm>
            <a:off x="14525261" y="5226393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15B7B4A-AE5A-46FD-AC32-575F0864067F}"/>
              </a:ext>
            </a:extLst>
          </p:cNvPr>
          <p:cNvSpPr/>
          <p:nvPr/>
        </p:nvSpPr>
        <p:spPr>
          <a:xfrm>
            <a:off x="16947126" y="3856006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438DF03-1CFD-41AE-8887-B7FA22A88219}"/>
              </a:ext>
            </a:extLst>
          </p:cNvPr>
          <p:cNvSpPr/>
          <p:nvPr/>
        </p:nvSpPr>
        <p:spPr>
          <a:xfrm>
            <a:off x="15506119" y="7280694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F25DD2-91A8-4053-B297-3F6770E858C8}"/>
              </a:ext>
            </a:extLst>
          </p:cNvPr>
          <p:cNvSpPr/>
          <p:nvPr/>
        </p:nvSpPr>
        <p:spPr>
          <a:xfrm>
            <a:off x="19300405" y="4984018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F0029C-E542-4B66-B682-E517F1B579FA}"/>
              </a:ext>
            </a:extLst>
          </p:cNvPr>
          <p:cNvSpPr/>
          <p:nvPr/>
        </p:nvSpPr>
        <p:spPr>
          <a:xfrm>
            <a:off x="18704671" y="6837673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5973D06-18A5-4876-A5D3-52BEA47F0D67}"/>
              </a:ext>
            </a:extLst>
          </p:cNvPr>
          <p:cNvCxnSpPr>
            <a:cxnSpLocks/>
            <a:stCxn id="66" idx="7"/>
            <a:endCxn id="67" idx="3"/>
          </p:cNvCxnSpPr>
          <p:nvPr/>
        </p:nvCxnSpPr>
        <p:spPr>
          <a:xfrm flipV="1">
            <a:off x="15847314" y="5098418"/>
            <a:ext cx="1326641" cy="3411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4136C47-A13D-4E0C-A3C9-0622A71599DD}"/>
              </a:ext>
            </a:extLst>
          </p:cNvPr>
          <p:cNvCxnSpPr>
            <a:cxnSpLocks/>
            <a:stCxn id="68" idx="6"/>
          </p:cNvCxnSpPr>
          <p:nvPr/>
        </p:nvCxnSpPr>
        <p:spPr>
          <a:xfrm flipV="1">
            <a:off x="17055001" y="7763201"/>
            <a:ext cx="1743652" cy="2452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3261C3-B19E-4277-BE11-171B0510A625}"/>
              </a:ext>
            </a:extLst>
          </p:cNvPr>
          <p:cNvCxnSpPr>
            <a:cxnSpLocks/>
            <a:stCxn id="67" idx="4"/>
            <a:endCxn id="70" idx="1"/>
          </p:cNvCxnSpPr>
          <p:nvPr/>
        </p:nvCxnSpPr>
        <p:spPr>
          <a:xfrm>
            <a:off x="17721567" y="5311582"/>
            <a:ext cx="1209933" cy="1739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7BD8A5-FD3D-40F5-AF42-D5AFAAE4926F}"/>
              </a:ext>
            </a:extLst>
          </p:cNvPr>
          <p:cNvCxnSpPr>
            <a:cxnSpLocks/>
            <a:stCxn id="67" idx="5"/>
          </p:cNvCxnSpPr>
          <p:nvPr/>
        </p:nvCxnSpPr>
        <p:spPr>
          <a:xfrm>
            <a:off x="18269179" y="5098418"/>
            <a:ext cx="1058948" cy="4696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10CE065-6850-4542-A1D7-AF016BD52EFB}"/>
              </a:ext>
            </a:extLst>
          </p:cNvPr>
          <p:cNvSpPr/>
          <p:nvPr/>
        </p:nvSpPr>
        <p:spPr>
          <a:xfrm>
            <a:off x="13104718" y="483595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41D197-F5FD-4D3D-ABBC-C5C8F459685C}"/>
              </a:ext>
            </a:extLst>
          </p:cNvPr>
          <p:cNvSpPr/>
          <p:nvPr/>
        </p:nvSpPr>
        <p:spPr>
          <a:xfrm>
            <a:off x="13585300" y="7123813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3414343-DF39-4CA7-974D-AB596BE41D31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16074143" y="5826881"/>
            <a:ext cx="3253984" cy="1273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F52C1B2-3076-446A-9CDC-E6CD05128783}"/>
              </a:ext>
            </a:extLst>
          </p:cNvPr>
          <p:cNvCxnSpPr>
            <a:cxnSpLocks/>
            <a:stCxn id="66" idx="5"/>
            <a:endCxn id="70" idx="2"/>
          </p:cNvCxnSpPr>
          <p:nvPr/>
        </p:nvCxnSpPr>
        <p:spPr>
          <a:xfrm>
            <a:off x="15847314" y="6468805"/>
            <a:ext cx="2857357" cy="10966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5E0DC62-95F1-4069-9F88-84B4848067A5}"/>
              </a:ext>
            </a:extLst>
          </p:cNvPr>
          <p:cNvSpPr/>
          <p:nvPr/>
        </p:nvSpPr>
        <p:spPr>
          <a:xfrm>
            <a:off x="20578104" y="360821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790969-C965-4B95-A02B-B6737770840D}"/>
              </a:ext>
            </a:extLst>
          </p:cNvPr>
          <p:cNvSpPr/>
          <p:nvPr/>
        </p:nvSpPr>
        <p:spPr>
          <a:xfrm>
            <a:off x="21026565" y="5522182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4EF4A93-E913-4DA2-A270-4EB801E8BBB7}"/>
              </a:ext>
            </a:extLst>
          </p:cNvPr>
          <p:cNvSpPr/>
          <p:nvPr/>
        </p:nvSpPr>
        <p:spPr>
          <a:xfrm>
            <a:off x="21234053" y="651196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744E5DD-DDD4-46F1-B1A0-43082569F48B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12976379" y="5954181"/>
            <a:ext cx="1548882" cy="2439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77C771B-FA46-41D5-809C-454B0659A59C}"/>
              </a:ext>
            </a:extLst>
          </p:cNvPr>
          <p:cNvCxnSpPr>
            <a:cxnSpLocks/>
          </p:cNvCxnSpPr>
          <p:nvPr/>
        </p:nvCxnSpPr>
        <p:spPr>
          <a:xfrm>
            <a:off x="12976379" y="6655381"/>
            <a:ext cx="2644106" cy="10276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539F0273-AABE-4B39-945B-40554D6CEF21}"/>
              </a:ext>
            </a:extLst>
          </p:cNvPr>
          <p:cNvSpPr/>
          <p:nvPr/>
        </p:nvSpPr>
        <p:spPr>
          <a:xfrm>
            <a:off x="22618615" y="4867473"/>
            <a:ext cx="1548882" cy="1455576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CAD7862-BA3A-42EB-99A2-8C2E9FBA4558}"/>
              </a:ext>
            </a:extLst>
          </p:cNvPr>
          <p:cNvCxnSpPr>
            <a:cxnSpLocks/>
          </p:cNvCxnSpPr>
          <p:nvPr/>
        </p:nvCxnSpPr>
        <p:spPr>
          <a:xfrm flipV="1">
            <a:off x="20164579" y="5983007"/>
            <a:ext cx="2680865" cy="12057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4D1E732-4229-451D-AA97-417C7682079D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18467249" y="4370631"/>
            <a:ext cx="4378195" cy="7100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E81124-5A2B-48AB-8BE2-0B80BADB8827}"/>
              </a:ext>
            </a:extLst>
          </p:cNvPr>
          <p:cNvCxnSpPr>
            <a:cxnSpLocks/>
            <a:stCxn id="69" idx="6"/>
            <a:endCxn id="87" idx="2"/>
          </p:cNvCxnSpPr>
          <p:nvPr/>
        </p:nvCxnSpPr>
        <p:spPr>
          <a:xfrm flipV="1">
            <a:off x="20849287" y="5595261"/>
            <a:ext cx="1769328" cy="1165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E9B2B8BA-EE19-440A-BE96-B48E8052250F}"/>
              </a:ext>
            </a:extLst>
          </p:cNvPr>
          <p:cNvSpPr/>
          <p:nvPr/>
        </p:nvSpPr>
        <p:spPr>
          <a:xfrm>
            <a:off x="11936318" y="5750356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i="1" dirty="0">
                <a:solidFill>
                  <a:schemeClr val="tx1"/>
                </a:solidFill>
              </a:rPr>
              <a:t>s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924B9E-D00A-425C-B40C-664B0436C0A3}"/>
              </a:ext>
            </a:extLst>
          </p:cNvPr>
          <p:cNvSpPr/>
          <p:nvPr/>
        </p:nvSpPr>
        <p:spPr>
          <a:xfrm>
            <a:off x="23112318" y="4962956"/>
            <a:ext cx="4203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i="1" dirty="0">
                <a:solidFill>
                  <a:schemeClr val="tx1"/>
                </a:solidFill>
              </a:rPr>
              <a:t>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F9C49F0-8BBA-42BF-843E-A156B28759E0}"/>
              </a:ext>
            </a:extLst>
          </p:cNvPr>
          <p:cNvSpPr txBox="1">
            <a:spLocks/>
          </p:cNvSpPr>
          <p:nvPr/>
        </p:nvSpPr>
        <p:spPr>
          <a:xfrm>
            <a:off x="12901789" y="2496517"/>
            <a:ext cx="10734780" cy="1455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</a:rPr>
              <a:t>edges between types have capacity </a:t>
            </a:r>
            <a:r>
              <a:rPr lang="en-US" sz="5400" dirty="0">
                <a:solidFill>
                  <a:schemeClr val="tx1"/>
                </a:solidFill>
              </a:rPr>
              <a:t>∞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12EEDEC-1E34-44E6-A9A8-76559AE8F5A9}"/>
              </a:ext>
            </a:extLst>
          </p:cNvPr>
          <p:cNvSpPr/>
          <p:nvPr/>
        </p:nvSpPr>
        <p:spPr>
          <a:xfrm>
            <a:off x="13817600" y="4267200"/>
            <a:ext cx="8026400" cy="4402667"/>
          </a:xfrm>
          <a:custGeom>
            <a:avLst/>
            <a:gdLst>
              <a:gd name="connsiteX0" fmla="*/ 0 w 8026400"/>
              <a:gd name="connsiteY0" fmla="*/ 0 h 4402667"/>
              <a:gd name="connsiteX1" fmla="*/ 67733 w 8026400"/>
              <a:gd name="connsiteY1" fmla="*/ 677334 h 4402667"/>
              <a:gd name="connsiteX2" fmla="*/ 135467 w 8026400"/>
              <a:gd name="connsiteY2" fmla="*/ 1151467 h 4402667"/>
              <a:gd name="connsiteX3" fmla="*/ 237067 w 8026400"/>
              <a:gd name="connsiteY3" fmla="*/ 1591734 h 4402667"/>
              <a:gd name="connsiteX4" fmla="*/ 270933 w 8026400"/>
              <a:gd name="connsiteY4" fmla="*/ 1761067 h 4402667"/>
              <a:gd name="connsiteX5" fmla="*/ 338667 w 8026400"/>
              <a:gd name="connsiteY5" fmla="*/ 1964267 h 4402667"/>
              <a:gd name="connsiteX6" fmla="*/ 372533 w 8026400"/>
              <a:gd name="connsiteY6" fmla="*/ 2065867 h 4402667"/>
              <a:gd name="connsiteX7" fmla="*/ 440267 w 8026400"/>
              <a:gd name="connsiteY7" fmla="*/ 2133600 h 4402667"/>
              <a:gd name="connsiteX8" fmla="*/ 474133 w 8026400"/>
              <a:gd name="connsiteY8" fmla="*/ 2235200 h 4402667"/>
              <a:gd name="connsiteX9" fmla="*/ 745067 w 8026400"/>
              <a:gd name="connsiteY9" fmla="*/ 2472267 h 4402667"/>
              <a:gd name="connsiteX10" fmla="*/ 846667 w 8026400"/>
              <a:gd name="connsiteY10" fmla="*/ 2573867 h 4402667"/>
              <a:gd name="connsiteX11" fmla="*/ 982133 w 8026400"/>
              <a:gd name="connsiteY11" fmla="*/ 2607734 h 4402667"/>
              <a:gd name="connsiteX12" fmla="*/ 1185333 w 8026400"/>
              <a:gd name="connsiteY12" fmla="*/ 2675467 h 4402667"/>
              <a:gd name="connsiteX13" fmla="*/ 1286933 w 8026400"/>
              <a:gd name="connsiteY13" fmla="*/ 2709334 h 4402667"/>
              <a:gd name="connsiteX14" fmla="*/ 1456267 w 8026400"/>
              <a:gd name="connsiteY14" fmla="*/ 2777067 h 4402667"/>
              <a:gd name="connsiteX15" fmla="*/ 1659467 w 8026400"/>
              <a:gd name="connsiteY15" fmla="*/ 2844800 h 4402667"/>
              <a:gd name="connsiteX16" fmla="*/ 1862667 w 8026400"/>
              <a:gd name="connsiteY16" fmla="*/ 2777067 h 4402667"/>
              <a:gd name="connsiteX17" fmla="*/ 2032000 w 8026400"/>
              <a:gd name="connsiteY17" fmla="*/ 2709334 h 4402667"/>
              <a:gd name="connsiteX18" fmla="*/ 2167467 w 8026400"/>
              <a:gd name="connsiteY18" fmla="*/ 2675467 h 4402667"/>
              <a:gd name="connsiteX19" fmla="*/ 2607733 w 8026400"/>
              <a:gd name="connsiteY19" fmla="*/ 2709334 h 4402667"/>
              <a:gd name="connsiteX20" fmla="*/ 2844800 w 8026400"/>
              <a:gd name="connsiteY20" fmla="*/ 2743200 h 4402667"/>
              <a:gd name="connsiteX21" fmla="*/ 3014133 w 8026400"/>
              <a:gd name="connsiteY21" fmla="*/ 2777067 h 4402667"/>
              <a:gd name="connsiteX22" fmla="*/ 3589867 w 8026400"/>
              <a:gd name="connsiteY22" fmla="*/ 2810934 h 4402667"/>
              <a:gd name="connsiteX23" fmla="*/ 4097867 w 8026400"/>
              <a:gd name="connsiteY23" fmla="*/ 2777067 h 4402667"/>
              <a:gd name="connsiteX24" fmla="*/ 4334933 w 8026400"/>
              <a:gd name="connsiteY24" fmla="*/ 2675467 h 4402667"/>
              <a:gd name="connsiteX25" fmla="*/ 4436533 w 8026400"/>
              <a:gd name="connsiteY25" fmla="*/ 2607734 h 4402667"/>
              <a:gd name="connsiteX26" fmla="*/ 4741333 w 8026400"/>
              <a:gd name="connsiteY26" fmla="*/ 2540000 h 4402667"/>
              <a:gd name="connsiteX27" fmla="*/ 4944533 w 8026400"/>
              <a:gd name="connsiteY27" fmla="*/ 2472267 h 4402667"/>
              <a:gd name="connsiteX28" fmla="*/ 5046133 w 8026400"/>
              <a:gd name="connsiteY28" fmla="*/ 2438400 h 4402667"/>
              <a:gd name="connsiteX29" fmla="*/ 5350933 w 8026400"/>
              <a:gd name="connsiteY29" fmla="*/ 2370667 h 4402667"/>
              <a:gd name="connsiteX30" fmla="*/ 6874933 w 8026400"/>
              <a:gd name="connsiteY30" fmla="*/ 2404534 h 4402667"/>
              <a:gd name="connsiteX31" fmla="*/ 7010400 w 8026400"/>
              <a:gd name="connsiteY31" fmla="*/ 2438400 h 4402667"/>
              <a:gd name="connsiteX32" fmla="*/ 7179733 w 8026400"/>
              <a:gd name="connsiteY32" fmla="*/ 2540000 h 4402667"/>
              <a:gd name="connsiteX33" fmla="*/ 7247467 w 8026400"/>
              <a:gd name="connsiteY33" fmla="*/ 2607734 h 4402667"/>
              <a:gd name="connsiteX34" fmla="*/ 7315200 w 8026400"/>
              <a:gd name="connsiteY34" fmla="*/ 2709334 h 4402667"/>
              <a:gd name="connsiteX35" fmla="*/ 7416800 w 8026400"/>
              <a:gd name="connsiteY35" fmla="*/ 2777067 h 4402667"/>
              <a:gd name="connsiteX36" fmla="*/ 7484533 w 8026400"/>
              <a:gd name="connsiteY36" fmla="*/ 2980267 h 4402667"/>
              <a:gd name="connsiteX37" fmla="*/ 7518400 w 8026400"/>
              <a:gd name="connsiteY37" fmla="*/ 3081867 h 4402667"/>
              <a:gd name="connsiteX38" fmla="*/ 7653867 w 8026400"/>
              <a:gd name="connsiteY38" fmla="*/ 3318934 h 4402667"/>
              <a:gd name="connsiteX39" fmla="*/ 7755467 w 8026400"/>
              <a:gd name="connsiteY39" fmla="*/ 3522134 h 4402667"/>
              <a:gd name="connsiteX40" fmla="*/ 7789333 w 8026400"/>
              <a:gd name="connsiteY40" fmla="*/ 3623734 h 4402667"/>
              <a:gd name="connsiteX41" fmla="*/ 7857067 w 8026400"/>
              <a:gd name="connsiteY41" fmla="*/ 3691467 h 4402667"/>
              <a:gd name="connsiteX42" fmla="*/ 7924800 w 8026400"/>
              <a:gd name="connsiteY42" fmla="*/ 3894667 h 4402667"/>
              <a:gd name="connsiteX43" fmla="*/ 7992533 w 8026400"/>
              <a:gd name="connsiteY43" fmla="*/ 4097867 h 4402667"/>
              <a:gd name="connsiteX44" fmla="*/ 8026400 w 8026400"/>
              <a:gd name="connsiteY44" fmla="*/ 4199467 h 4402667"/>
              <a:gd name="connsiteX45" fmla="*/ 8026400 w 8026400"/>
              <a:gd name="connsiteY45" fmla="*/ 4402667 h 44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26400" h="4402667">
                <a:moveTo>
                  <a:pt x="0" y="0"/>
                </a:moveTo>
                <a:cubicBezTo>
                  <a:pt x="70347" y="351731"/>
                  <a:pt x="20613" y="64776"/>
                  <a:pt x="67733" y="677334"/>
                </a:cubicBezTo>
                <a:cubicBezTo>
                  <a:pt x="97412" y="1063158"/>
                  <a:pt x="64294" y="937949"/>
                  <a:pt x="135467" y="1151467"/>
                </a:cubicBezTo>
                <a:cubicBezTo>
                  <a:pt x="204018" y="1699884"/>
                  <a:pt x="117400" y="1192843"/>
                  <a:pt x="237067" y="1591734"/>
                </a:cubicBezTo>
                <a:cubicBezTo>
                  <a:pt x="253607" y="1646869"/>
                  <a:pt x="255787" y="1705533"/>
                  <a:pt x="270933" y="1761067"/>
                </a:cubicBezTo>
                <a:cubicBezTo>
                  <a:pt x="289719" y="1829949"/>
                  <a:pt x="316089" y="1896534"/>
                  <a:pt x="338667" y="1964267"/>
                </a:cubicBezTo>
                <a:cubicBezTo>
                  <a:pt x="349956" y="1998134"/>
                  <a:pt x="347290" y="2040625"/>
                  <a:pt x="372533" y="2065867"/>
                </a:cubicBezTo>
                <a:lnTo>
                  <a:pt x="440267" y="2133600"/>
                </a:lnTo>
                <a:cubicBezTo>
                  <a:pt x="451556" y="2167467"/>
                  <a:pt x="452714" y="2206641"/>
                  <a:pt x="474133" y="2235200"/>
                </a:cubicBezTo>
                <a:cubicBezTo>
                  <a:pt x="650009" y="2469702"/>
                  <a:pt x="588388" y="2341702"/>
                  <a:pt x="745067" y="2472267"/>
                </a:cubicBezTo>
                <a:cubicBezTo>
                  <a:pt x="781861" y="2502928"/>
                  <a:pt x="805083" y="2550104"/>
                  <a:pt x="846667" y="2573867"/>
                </a:cubicBezTo>
                <a:cubicBezTo>
                  <a:pt x="887079" y="2596960"/>
                  <a:pt x="937551" y="2594359"/>
                  <a:pt x="982133" y="2607734"/>
                </a:cubicBezTo>
                <a:cubicBezTo>
                  <a:pt x="1050519" y="2628250"/>
                  <a:pt x="1117600" y="2652889"/>
                  <a:pt x="1185333" y="2675467"/>
                </a:cubicBezTo>
                <a:cubicBezTo>
                  <a:pt x="1219200" y="2686756"/>
                  <a:pt x="1253788" y="2696076"/>
                  <a:pt x="1286933" y="2709334"/>
                </a:cubicBezTo>
                <a:cubicBezTo>
                  <a:pt x="1343378" y="2731912"/>
                  <a:pt x="1399134" y="2756292"/>
                  <a:pt x="1456267" y="2777067"/>
                </a:cubicBezTo>
                <a:cubicBezTo>
                  <a:pt x="1523366" y="2801466"/>
                  <a:pt x="1659467" y="2844800"/>
                  <a:pt x="1659467" y="2844800"/>
                </a:cubicBezTo>
                <a:cubicBezTo>
                  <a:pt x="1727200" y="2822222"/>
                  <a:pt x="1795568" y="2801466"/>
                  <a:pt x="1862667" y="2777067"/>
                </a:cubicBezTo>
                <a:cubicBezTo>
                  <a:pt x="1919799" y="2756292"/>
                  <a:pt x="1974327" y="2728558"/>
                  <a:pt x="2032000" y="2709334"/>
                </a:cubicBezTo>
                <a:cubicBezTo>
                  <a:pt x="2076157" y="2694615"/>
                  <a:pt x="2122311" y="2686756"/>
                  <a:pt x="2167467" y="2675467"/>
                </a:cubicBezTo>
                <a:cubicBezTo>
                  <a:pt x="2314222" y="2686756"/>
                  <a:pt x="2461275" y="2694688"/>
                  <a:pt x="2607733" y="2709334"/>
                </a:cubicBezTo>
                <a:cubicBezTo>
                  <a:pt x="2687161" y="2717277"/>
                  <a:pt x="2766062" y="2730077"/>
                  <a:pt x="2844800" y="2743200"/>
                </a:cubicBezTo>
                <a:cubicBezTo>
                  <a:pt x="2901579" y="2752663"/>
                  <a:pt x="2956807" y="2771856"/>
                  <a:pt x="3014133" y="2777067"/>
                </a:cubicBezTo>
                <a:cubicBezTo>
                  <a:pt x="3205587" y="2794472"/>
                  <a:pt x="3397956" y="2799645"/>
                  <a:pt x="3589867" y="2810934"/>
                </a:cubicBezTo>
                <a:cubicBezTo>
                  <a:pt x="3759200" y="2799645"/>
                  <a:pt x="3929196" y="2795808"/>
                  <a:pt x="4097867" y="2777067"/>
                </a:cubicBezTo>
                <a:cubicBezTo>
                  <a:pt x="4156823" y="2770516"/>
                  <a:pt x="4295576" y="2697956"/>
                  <a:pt x="4334933" y="2675467"/>
                </a:cubicBezTo>
                <a:cubicBezTo>
                  <a:pt x="4370273" y="2655273"/>
                  <a:pt x="4399121" y="2623768"/>
                  <a:pt x="4436533" y="2607734"/>
                </a:cubicBezTo>
                <a:cubicBezTo>
                  <a:pt x="4489754" y="2584925"/>
                  <a:pt x="4697132" y="2552055"/>
                  <a:pt x="4741333" y="2540000"/>
                </a:cubicBezTo>
                <a:cubicBezTo>
                  <a:pt x="4810214" y="2521214"/>
                  <a:pt x="4876800" y="2494845"/>
                  <a:pt x="4944533" y="2472267"/>
                </a:cubicBezTo>
                <a:cubicBezTo>
                  <a:pt x="4978400" y="2460978"/>
                  <a:pt x="5011128" y="2445401"/>
                  <a:pt x="5046133" y="2438400"/>
                </a:cubicBezTo>
                <a:cubicBezTo>
                  <a:pt x="5261108" y="2395406"/>
                  <a:pt x="5159623" y="2418495"/>
                  <a:pt x="5350933" y="2370667"/>
                </a:cubicBezTo>
                <a:lnTo>
                  <a:pt x="6874933" y="2404534"/>
                </a:lnTo>
                <a:cubicBezTo>
                  <a:pt x="6921440" y="2406432"/>
                  <a:pt x="6968769" y="2417584"/>
                  <a:pt x="7010400" y="2438400"/>
                </a:cubicBezTo>
                <a:cubicBezTo>
                  <a:pt x="7382299" y="2624350"/>
                  <a:pt x="6735997" y="2392091"/>
                  <a:pt x="7179733" y="2540000"/>
                </a:cubicBezTo>
                <a:cubicBezTo>
                  <a:pt x="7202311" y="2562578"/>
                  <a:pt x="7227520" y="2582801"/>
                  <a:pt x="7247467" y="2607734"/>
                </a:cubicBezTo>
                <a:cubicBezTo>
                  <a:pt x="7272894" y="2639517"/>
                  <a:pt x="7286419" y="2680553"/>
                  <a:pt x="7315200" y="2709334"/>
                </a:cubicBezTo>
                <a:cubicBezTo>
                  <a:pt x="7343981" y="2738115"/>
                  <a:pt x="7382933" y="2754489"/>
                  <a:pt x="7416800" y="2777067"/>
                </a:cubicBezTo>
                <a:lnTo>
                  <a:pt x="7484533" y="2980267"/>
                </a:lnTo>
                <a:cubicBezTo>
                  <a:pt x="7495822" y="3014134"/>
                  <a:pt x="7498598" y="3052164"/>
                  <a:pt x="7518400" y="3081867"/>
                </a:cubicBezTo>
                <a:cubicBezTo>
                  <a:pt x="7586422" y="3183901"/>
                  <a:pt x="7602307" y="3198627"/>
                  <a:pt x="7653867" y="3318934"/>
                </a:cubicBezTo>
                <a:cubicBezTo>
                  <a:pt x="7737996" y="3515236"/>
                  <a:pt x="7625297" y="3326881"/>
                  <a:pt x="7755467" y="3522134"/>
                </a:cubicBezTo>
                <a:cubicBezTo>
                  <a:pt x="7766756" y="3556001"/>
                  <a:pt x="7770966" y="3593123"/>
                  <a:pt x="7789333" y="3623734"/>
                </a:cubicBezTo>
                <a:cubicBezTo>
                  <a:pt x="7805761" y="3651114"/>
                  <a:pt x="7842787" y="3662908"/>
                  <a:pt x="7857067" y="3691467"/>
                </a:cubicBezTo>
                <a:cubicBezTo>
                  <a:pt x="7888997" y="3755327"/>
                  <a:pt x="7902222" y="3826934"/>
                  <a:pt x="7924800" y="3894667"/>
                </a:cubicBezTo>
                <a:lnTo>
                  <a:pt x="7992533" y="4097867"/>
                </a:lnTo>
                <a:cubicBezTo>
                  <a:pt x="8003822" y="4131734"/>
                  <a:pt x="8026400" y="4163768"/>
                  <a:pt x="8026400" y="4199467"/>
                </a:cubicBezTo>
                <a:lnTo>
                  <a:pt x="8026400" y="4402667"/>
                </a:lnTo>
              </a:path>
            </a:pathLst>
          </a:custGeom>
          <a:noFill/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426F14DD-BA50-42FF-B3ED-2BDFD1AB32E7}"/>
              </a:ext>
            </a:extLst>
          </p:cNvPr>
          <p:cNvSpPr txBox="1">
            <a:spLocks/>
          </p:cNvSpPr>
          <p:nvPr/>
        </p:nvSpPr>
        <p:spPr>
          <a:xfrm>
            <a:off x="22297809" y="7017133"/>
            <a:ext cx="2823618" cy="1021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accept side</a:t>
            </a:r>
            <a:endParaRPr lang="en-US" sz="4800" i="1" dirty="0">
              <a:solidFill>
                <a:schemeClr val="tx2"/>
              </a:solidFill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A05F39D8-A7D9-40C8-BB74-775F69B711AA}"/>
              </a:ext>
            </a:extLst>
          </p:cNvPr>
          <p:cNvSpPr txBox="1">
            <a:spLocks/>
          </p:cNvSpPr>
          <p:nvPr/>
        </p:nvSpPr>
        <p:spPr>
          <a:xfrm>
            <a:off x="19605407" y="8117801"/>
            <a:ext cx="2823618" cy="1021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i="1" dirty="0">
                <a:solidFill>
                  <a:schemeClr val="tx1"/>
                </a:solidFill>
              </a:rPr>
              <a:t>reject side</a:t>
            </a:r>
            <a:endParaRPr lang="en-US" sz="4800" i="1" dirty="0">
              <a:solidFill>
                <a:schemeClr val="tx2"/>
              </a:solidFill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E816AEC1-2B55-4C2A-B94E-3CFD263D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718" y="8957170"/>
            <a:ext cx="8670082" cy="1704497"/>
          </a:xfrm>
        </p:spPr>
        <p:txBody>
          <a:bodyPr/>
          <a:lstStyle/>
          <a:p>
            <a:r>
              <a:rPr lang="en-US" sz="4800" dirty="0"/>
              <a:t>In sampling case, can check existence of edges with previous technique</a:t>
            </a:r>
          </a:p>
          <a:p>
            <a:endParaRPr lang="en-US" sz="4800" dirty="0"/>
          </a:p>
          <a:p>
            <a:r>
              <a:rPr lang="en-US" sz="4800" dirty="0"/>
              <a:t>Values are P(type)*value(type)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EFBF094-4913-4472-A683-D431484A1F32}"/>
              </a:ext>
            </a:extLst>
          </p:cNvPr>
          <p:cNvSpPr txBox="1">
            <a:spLocks/>
          </p:cNvSpPr>
          <p:nvPr/>
        </p:nvSpPr>
        <p:spPr>
          <a:xfrm>
            <a:off x="12432163" y="1254052"/>
            <a:ext cx="9364345" cy="1379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(when revelation principle holds)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6D2F3E20-636A-43E8-BE47-9B3E98B70031}"/>
              </a:ext>
            </a:extLst>
          </p:cNvPr>
          <p:cNvSpPr txBox="1">
            <a:spLocks/>
          </p:cNvSpPr>
          <p:nvPr/>
        </p:nvSpPr>
        <p:spPr>
          <a:xfrm>
            <a:off x="11682142" y="10281733"/>
            <a:ext cx="12489369" cy="2947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Can be generalized to more outcomes than accept/reject, if types have the same utility over them.</a:t>
            </a:r>
          </a:p>
        </p:txBody>
      </p:sp>
    </p:spTree>
    <p:extLst>
      <p:ext uri="{BB962C8B-B14F-4D97-AF65-F5344CB8AC3E}">
        <p14:creationId xmlns:p14="http://schemas.microsoft.com/office/powerpoint/2010/main" val="37856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5" grpId="0"/>
      <p:bldP spid="76" grpId="0"/>
      <p:bldP spid="79" grpId="0"/>
      <p:bldP spid="80" grpId="0"/>
      <p:bldP spid="81" grpId="0"/>
      <p:bldP spid="87" grpId="0" animBg="1"/>
      <p:bldP spid="95" grpId="0"/>
      <p:bldP spid="96" grpId="0"/>
      <p:bldP spid="99" grpId="0"/>
      <p:bldP spid="98" grpId="0" animBg="1"/>
      <p:bldP spid="101" grpId="0"/>
      <p:bldP spid="102" grpId="0"/>
      <p:bldP spid="10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219200" y="-1082346"/>
            <a:ext cx="21945599" cy="28352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1250" dirty="0"/>
              <a:t>Conclusion</a:t>
            </a:r>
            <a:endParaRPr sz="11250" dirty="0"/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27314" y="1752924"/>
            <a:ext cx="23133698" cy="910790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063" b="1" dirty="0"/>
              <a:t>First part:</a:t>
            </a:r>
          </a:p>
          <a:p>
            <a:pPr lvl="0">
              <a:defRPr sz="1800"/>
            </a:pPr>
            <a:r>
              <a:rPr lang="en-US" sz="5063" dirty="0"/>
              <a:t>	When considering correlation, </a:t>
            </a:r>
            <a:r>
              <a:rPr lang="en-US" sz="5063" dirty="0">
                <a:solidFill>
                  <a:srgbClr val="0070C0"/>
                </a:solidFill>
              </a:rPr>
              <a:t>small </a:t>
            </a:r>
            <a:r>
              <a:rPr lang="en-US" sz="5063" dirty="0"/>
              <a:t>changes can have a </a:t>
            </a:r>
            <a:r>
              <a:rPr lang="en-US" sz="5063" dirty="0">
                <a:solidFill>
                  <a:srgbClr val="0070C0"/>
                </a:solidFill>
              </a:rPr>
              <a:t>huge</a:t>
            </a:r>
            <a:r>
              <a:rPr lang="en-US" sz="5063" dirty="0"/>
              <a:t> effect</a:t>
            </a:r>
          </a:p>
          <a:p>
            <a:pPr lvl="0">
              <a:defRPr sz="1800"/>
            </a:pPr>
            <a:r>
              <a:rPr lang="en-US" sz="5063" dirty="0"/>
              <a:t>	Automatically designing </a:t>
            </a:r>
            <a:r>
              <a:rPr lang="en-US" sz="5063" dirty="0">
                <a:solidFill>
                  <a:srgbClr val="0070C0"/>
                </a:solidFill>
              </a:rPr>
              <a:t>robust</a:t>
            </a:r>
            <a:r>
              <a:rPr lang="en-US" sz="5063" dirty="0"/>
              <a:t> mechanisms addresses this</a:t>
            </a:r>
          </a:p>
          <a:p>
            <a:pPr lvl="0">
              <a:defRPr sz="1800"/>
            </a:pPr>
            <a:r>
              <a:rPr lang="en-US" sz="5063" dirty="0"/>
              <a:t>	Combines well with </a:t>
            </a:r>
            <a:r>
              <a:rPr lang="en-US" sz="5063" dirty="0">
                <a:solidFill>
                  <a:srgbClr val="0070C0"/>
                </a:solidFill>
              </a:rPr>
              <a:t>learning </a:t>
            </a:r>
            <a:r>
              <a:rPr lang="en-US" sz="5063" dirty="0"/>
              <a:t>(under some conditions)</a:t>
            </a:r>
          </a:p>
          <a:p>
            <a:pPr lvl="0">
              <a:defRPr sz="1800"/>
            </a:pPr>
            <a:endParaRPr lang="en-US" sz="5063" dirty="0"/>
          </a:p>
          <a:p>
            <a:pPr lvl="0">
              <a:defRPr sz="1800"/>
            </a:pPr>
            <a:endParaRPr lang="en-US" sz="5063" dirty="0"/>
          </a:p>
          <a:p>
            <a:pPr lvl="0">
              <a:defRPr sz="1800"/>
            </a:pPr>
            <a:r>
              <a:rPr lang="en-US" sz="5063" b="1" dirty="0"/>
              <a:t>Second part:</a:t>
            </a:r>
          </a:p>
          <a:p>
            <a:pPr lvl="0">
              <a:defRPr sz="1800"/>
            </a:pPr>
            <a:r>
              <a:rPr lang="en-US" sz="5063" dirty="0"/>
              <a:t>	With costly or limited misreporting, </a:t>
            </a:r>
            <a:r>
              <a:rPr lang="en-US" sz="5063" dirty="0">
                <a:solidFill>
                  <a:srgbClr val="0070C0"/>
                </a:solidFill>
              </a:rPr>
              <a:t>revelation principle </a:t>
            </a:r>
            <a:r>
              <a:rPr lang="en-US" sz="5063" dirty="0"/>
              <a:t>can fail</a:t>
            </a:r>
          </a:p>
          <a:p>
            <a:pPr lvl="0">
              <a:defRPr sz="1800"/>
            </a:pPr>
            <a:r>
              <a:rPr lang="en-US" sz="5063" dirty="0"/>
              <a:t>	Causes </a:t>
            </a:r>
            <a:r>
              <a:rPr lang="en-US" sz="5063" dirty="0">
                <a:solidFill>
                  <a:srgbClr val="0070C0"/>
                </a:solidFill>
              </a:rPr>
              <a:t>computational hardness </a:t>
            </a:r>
            <a:r>
              <a:rPr lang="en-US" sz="5063" dirty="0"/>
              <a:t>in general</a:t>
            </a:r>
          </a:p>
          <a:p>
            <a:pPr lvl="0">
              <a:defRPr sz="1800"/>
            </a:pPr>
            <a:r>
              <a:rPr lang="en-US" sz="5063" dirty="0"/>
              <a:t>	Sometimes agents report based on their </a:t>
            </a:r>
            <a:r>
              <a:rPr lang="en-US" sz="5063" dirty="0">
                <a:solidFill>
                  <a:srgbClr val="0070C0"/>
                </a:solidFill>
              </a:rPr>
              <a:t>samples</a:t>
            </a:r>
          </a:p>
          <a:p>
            <a:pPr lvl="0">
              <a:defRPr sz="1800"/>
            </a:pPr>
            <a:r>
              <a:rPr lang="en-US" sz="5063" dirty="0"/>
              <a:t>	Some </a:t>
            </a:r>
            <a:r>
              <a:rPr lang="en-US" sz="5063" dirty="0">
                <a:solidFill>
                  <a:srgbClr val="0070C0"/>
                </a:solidFill>
              </a:rPr>
              <a:t>efficient algorithms </a:t>
            </a:r>
            <a:r>
              <a:rPr lang="en-US" sz="5063" dirty="0"/>
              <a:t>for the infinite limit case; </a:t>
            </a:r>
            <a:r>
              <a:rPr lang="en-US" sz="5063" dirty="0">
                <a:solidFill>
                  <a:srgbClr val="0070C0"/>
                </a:solidFill>
              </a:rPr>
              <a:t>sample bounds</a:t>
            </a:r>
          </a:p>
          <a:p>
            <a:pPr lvl="0">
              <a:defRPr sz="1800"/>
            </a:pPr>
            <a:endParaRPr lang="en-US" sz="5063" dirty="0"/>
          </a:p>
          <a:p>
            <a:pPr lvl="0">
              <a:defRPr sz="1800"/>
            </a:pPr>
            <a:r>
              <a:rPr lang="en-US" sz="5063" dirty="0"/>
              <a:t>	</a:t>
            </a:r>
            <a:endParaRPr sz="5063" dirty="0"/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3E43C9CC-C958-440A-A3D8-7767518AE4E1}"/>
              </a:ext>
            </a:extLst>
          </p:cNvPr>
          <p:cNvSpPr txBox="1">
            <a:spLocks/>
          </p:cNvSpPr>
          <p:nvPr/>
        </p:nvSpPr>
        <p:spPr>
          <a:xfrm>
            <a:off x="1421363" y="10880726"/>
            <a:ext cx="21945599" cy="2835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/>
            </a:pPr>
            <a:r>
              <a:rPr lang="en-US" sz="11250" dirty="0"/>
              <a:t>Thank you for your attention!</a:t>
            </a: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8FC08300-E490-44AD-A49E-EE0B71891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509924"/>
              </p:ext>
            </p:extLst>
          </p:nvPr>
        </p:nvGraphicFramePr>
        <p:xfrm>
          <a:off x="273700" y="4995754"/>
          <a:ext cx="5250806" cy="1423092"/>
        </p:xfrm>
        <a:graphic>
          <a:graphicData uri="http://schemas.openxmlformats.org/drawingml/2006/table">
            <a:tbl>
              <a:tblPr/>
              <a:tblGrid>
                <a:gridCol w="262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C0E3D988-A10D-421D-A6C7-B1BFB8FE9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44680"/>
              </p:ext>
            </p:extLst>
          </p:nvPr>
        </p:nvGraphicFramePr>
        <p:xfrm>
          <a:off x="6400264" y="4995754"/>
          <a:ext cx="5250806" cy="1423092"/>
        </p:xfrm>
        <a:graphic>
          <a:graphicData uri="http://schemas.openxmlformats.org/drawingml/2006/table">
            <a:tbl>
              <a:tblPr/>
              <a:tblGrid>
                <a:gridCol w="262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0.249001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10A396-5411-4E41-9319-EF0DB1B08746}"/>
              </a:ext>
            </a:extLst>
          </p:cNvPr>
          <p:cNvSpPr txBox="1"/>
          <p:nvPr/>
        </p:nvSpPr>
        <p:spPr>
          <a:xfrm>
            <a:off x="5722241" y="5319695"/>
            <a:ext cx="80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29E77-3FBA-426E-B3DC-F3293275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759" y="4021226"/>
            <a:ext cx="4612563" cy="3107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85FB4-3DB1-4CFD-B58E-81E8E4FB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709" y="4995754"/>
            <a:ext cx="3946950" cy="2376000"/>
          </a:xfrm>
          <a:prstGeom prst="rect">
            <a:avLst/>
          </a:prstGeom>
        </p:spPr>
      </p:pic>
      <p:pic>
        <p:nvPicPr>
          <p:cNvPr id="10" name="Shape 141">
            <a:extLst>
              <a:ext uri="{FF2B5EF4-FFF2-40B4-BE49-F238E27FC236}">
                <a16:creationId xmlns:a16="http://schemas.microsoft.com/office/drawing/2014/main" id="{13D7F6B5-4108-4586-887C-579DEE593A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388" y="10396215"/>
            <a:ext cx="5964286" cy="156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E38F7-94E7-45D2-956D-8B053267A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649" y="10254837"/>
            <a:ext cx="5117371" cy="2069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2B850-6135-4A7F-B69A-64B6FAAA5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7574" y="10254838"/>
            <a:ext cx="4656427" cy="22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29ABF4-EE75-47B6-8981-22CB88E90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-152400"/>
            <a:ext cx="18288000" cy="2286000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8000"/>
                </a:solidFill>
              </a:rPr>
              <a:t>revelation principle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2763483-F1B7-41C3-B6C9-9FE76FAE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35" y="2519263"/>
            <a:ext cx="22081883" cy="410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6000" dirty="0"/>
              <a:t>For any (complex, strange) mechanism that produces certain outcomes under strategic behavior (dominant strategies, BNE)…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6000" dirty="0"/>
              <a:t>… there exists a (dominant-strategies, BNE) incentive compatible direct revelation mechanism that produces the same outcomes!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5400" dirty="0"/>
          </a:p>
          <a:p>
            <a:pPr lvl="1" eaLnBrk="1" hangingPunct="1">
              <a:lnSpc>
                <a:spcPct val="90000"/>
              </a:lnSpc>
            </a:pPr>
            <a:endParaRPr lang="en-US" altLang="en-US" sz="5400" dirty="0"/>
          </a:p>
        </p:txBody>
      </p:sp>
      <p:pic>
        <p:nvPicPr>
          <p:cNvPr id="15364" name="Picture 4" descr="SmithWill">
            <a:extLst>
              <a:ext uri="{FF2B5EF4-FFF2-40B4-BE49-F238E27FC236}">
                <a16:creationId xmlns:a16="http://schemas.microsoft.com/office/drawing/2014/main" id="{9710BEEF-84CB-45D1-A758-4A39609D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8750301"/>
            <a:ext cx="1095376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eevesKeanu">
            <a:extLst>
              <a:ext uri="{FF2B5EF4-FFF2-40B4-BE49-F238E27FC236}">
                <a16:creationId xmlns:a16="http://schemas.microsoft.com/office/drawing/2014/main" id="{65AE54F7-F347-4B6F-B20B-234D72FB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10175877"/>
            <a:ext cx="1120776" cy="122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ilverstoneAlicia">
            <a:extLst>
              <a:ext uri="{FF2B5EF4-FFF2-40B4-BE49-F238E27FC236}">
                <a16:creationId xmlns:a16="http://schemas.microsoft.com/office/drawing/2014/main" id="{CB09F1B8-DA8C-4CBF-8294-11A0DC0F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1620500"/>
            <a:ext cx="1171576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>
            <a:extLst>
              <a:ext uri="{FF2B5EF4-FFF2-40B4-BE49-F238E27FC236}">
                <a16:creationId xmlns:a16="http://schemas.microsoft.com/office/drawing/2014/main" id="{39346D02-3332-4A7B-B434-2C3759DCB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3677" y="9744076"/>
            <a:ext cx="1974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44C93840-0A0C-4155-A3C7-58746E460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72727" y="10791826"/>
            <a:ext cx="1974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BE31BFF2-C636-4EAD-AD09-FC5D43E2E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4151" y="11791950"/>
            <a:ext cx="1974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147D4B3F-1B7E-438B-87C1-6D74215F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8527" y="9531658"/>
            <a:ext cx="3216274" cy="243143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8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008000"/>
                </a:solidFill>
              </a:rPr>
              <a:t>mechanism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800" dirty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800" dirty="0">
              <a:solidFill>
                <a:srgbClr val="008000"/>
              </a:solidFill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F81C8C92-54ED-4771-927B-392284A5B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1477" y="10747376"/>
            <a:ext cx="1974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B2373371-1367-4E4E-AFAB-1D157311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531" y="10321926"/>
            <a:ext cx="205216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/>
              <a:t>outcome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086D11E-794B-4E28-8B8C-BB34DC7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809" y="9877426"/>
            <a:ext cx="17283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tx2"/>
                </a:solidFill>
              </a:rPr>
              <a:t>actions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6A95E93-94A4-4D58-9D96-306B9B7380AC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8677277"/>
            <a:ext cx="1219200" cy="4244974"/>
            <a:chOff x="1920" y="2524"/>
            <a:chExt cx="384" cy="1298"/>
          </a:xfrm>
        </p:grpSpPr>
        <p:sp>
          <p:nvSpPr>
            <p:cNvPr id="15386" name="Rectangle 15">
              <a:extLst>
                <a:ext uri="{FF2B5EF4-FFF2-40B4-BE49-F238E27FC236}">
                  <a16:creationId xmlns:a16="http://schemas.microsoft.com/office/drawing/2014/main" id="{68F4CF7A-7F00-45AB-B0C2-BBDA08307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24"/>
              <a:ext cx="384" cy="1298"/>
            </a:xfrm>
            <a:prstGeom prst="rect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5387" name="Text Box 16">
              <a:extLst>
                <a:ext uri="{FF2B5EF4-FFF2-40B4-BE49-F238E27FC236}">
                  <a16:creationId xmlns:a16="http://schemas.microsoft.com/office/drawing/2014/main" id="{25CD7A4B-AF43-4AD8-9BC6-1DF96D71E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2675"/>
              <a:ext cx="336" cy="20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800"/>
                <a:t>P</a:t>
              </a:r>
              <a:r>
                <a:rPr lang="en-US" altLang="en-US" sz="3800" baseline="-25000"/>
                <a:t>1</a:t>
              </a:r>
              <a:endParaRPr lang="en-US" altLang="en-US" sz="3800"/>
            </a:p>
          </p:txBody>
        </p:sp>
        <p:sp>
          <p:nvSpPr>
            <p:cNvPr id="15388" name="Text Box 17">
              <a:extLst>
                <a:ext uri="{FF2B5EF4-FFF2-40B4-BE49-F238E27FC236}">
                  <a16:creationId xmlns:a16="http://schemas.microsoft.com/office/drawing/2014/main" id="{1520EE8B-8595-4E58-ACAD-5051BFA2B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049"/>
              <a:ext cx="336" cy="20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800"/>
                <a:t>P</a:t>
              </a:r>
              <a:r>
                <a:rPr lang="en-US" altLang="en-US" sz="3800" baseline="-25000"/>
                <a:t>2</a:t>
              </a:r>
              <a:endParaRPr lang="en-US" altLang="en-US" sz="3800"/>
            </a:p>
          </p:txBody>
        </p:sp>
        <p:sp>
          <p:nvSpPr>
            <p:cNvPr id="15389" name="Text Box 18">
              <a:extLst>
                <a:ext uri="{FF2B5EF4-FFF2-40B4-BE49-F238E27FC236}">
                  <a16:creationId xmlns:a16="http://schemas.microsoft.com/office/drawing/2014/main" id="{5A97AE9C-9DCC-4A01-9381-36E2959C4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410"/>
              <a:ext cx="336" cy="20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800"/>
                <a:t>P</a:t>
              </a:r>
              <a:r>
                <a:rPr lang="en-US" altLang="en-US" sz="3800" baseline="-25000"/>
                <a:t>3</a:t>
              </a:r>
              <a:endParaRPr lang="en-US" altLang="en-US" sz="3800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346FD4C7-0F06-4B9E-8199-13E698231572}"/>
              </a:ext>
            </a:extLst>
          </p:cNvPr>
          <p:cNvGrpSpPr>
            <a:grpSpLocks/>
          </p:cNvGrpSpPr>
          <p:nvPr/>
        </p:nvGrpSpPr>
        <p:grpSpPr bwMode="auto">
          <a:xfrm>
            <a:off x="5978526" y="8750300"/>
            <a:ext cx="3165473" cy="4079876"/>
            <a:chOff x="902" y="2539"/>
            <a:chExt cx="997" cy="1285"/>
          </a:xfrm>
        </p:grpSpPr>
        <p:pic>
          <p:nvPicPr>
            <p:cNvPr id="15379" name="Picture 20" descr="SmithWill">
              <a:extLst>
                <a:ext uri="{FF2B5EF4-FFF2-40B4-BE49-F238E27FC236}">
                  <a16:creationId xmlns:a16="http://schemas.microsoft.com/office/drawing/2014/main" id="{5E76A01E-60F1-4929-9428-3E7FFCE84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539"/>
              <a:ext cx="34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ReevesKeanu">
              <a:extLst>
                <a:ext uri="{FF2B5EF4-FFF2-40B4-BE49-F238E27FC236}">
                  <a16:creationId xmlns:a16="http://schemas.microsoft.com/office/drawing/2014/main" id="{D4F0A8A9-4293-47B5-89A5-BFAD317C1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988"/>
              <a:ext cx="35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2" descr="SilverstoneAlicia">
              <a:extLst>
                <a:ext uri="{FF2B5EF4-FFF2-40B4-BE49-F238E27FC236}">
                  <a16:creationId xmlns:a16="http://schemas.microsoft.com/office/drawing/2014/main" id="{03CA7926-A128-4A4C-8098-012D35E30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3443"/>
              <a:ext cx="36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Line 23">
              <a:extLst>
                <a:ext uri="{FF2B5EF4-FFF2-40B4-BE49-F238E27FC236}">
                  <a16:creationId xmlns:a16="http://schemas.microsoft.com/office/drawing/2014/main" id="{F76AE552-F7B7-44AF-93E8-C7A77196A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" y="285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383" name="Line 24">
              <a:extLst>
                <a:ext uri="{FF2B5EF4-FFF2-40B4-BE49-F238E27FC236}">
                  <a16:creationId xmlns:a16="http://schemas.microsoft.com/office/drawing/2014/main" id="{A076D5BE-C466-44C5-AA9F-9DD8481AB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318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384" name="Line 25">
              <a:extLst>
                <a:ext uri="{FF2B5EF4-FFF2-40B4-BE49-F238E27FC236}">
                  <a16:creationId xmlns:a16="http://schemas.microsoft.com/office/drawing/2014/main" id="{24585178-9B1C-4049-B5B3-E2B6A235F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8" y="3497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385" name="Text Box 26">
              <a:extLst>
                <a:ext uri="{FF2B5EF4-FFF2-40B4-BE49-F238E27FC236}">
                  <a16:creationId xmlns:a16="http://schemas.microsoft.com/office/drawing/2014/main" id="{8C9A72DC-AAA8-4E9C-AC66-142388BC7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" y="2894"/>
              <a:ext cx="4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800">
                  <a:solidFill>
                    <a:schemeClr val="tx2"/>
                  </a:solidFill>
                </a:rPr>
                <a:t>types</a:t>
              </a:r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D3BAE578-0A64-4649-849E-9C35F3293C1E}"/>
              </a:ext>
            </a:extLst>
          </p:cNvPr>
          <p:cNvGrpSpPr>
            <a:grpSpLocks/>
          </p:cNvGrpSpPr>
          <p:nvPr/>
        </p:nvGrpSpPr>
        <p:grpSpPr bwMode="auto">
          <a:xfrm>
            <a:off x="8969378" y="8178800"/>
            <a:ext cx="6727824" cy="5080000"/>
            <a:chOff x="1865" y="2359"/>
            <a:chExt cx="2112" cy="1600"/>
          </a:xfrm>
        </p:grpSpPr>
        <p:sp>
          <p:nvSpPr>
            <p:cNvPr id="15377" name="Rectangle 28">
              <a:extLst>
                <a:ext uri="{FF2B5EF4-FFF2-40B4-BE49-F238E27FC236}">
                  <a16:creationId xmlns:a16="http://schemas.microsoft.com/office/drawing/2014/main" id="{53A91024-25F8-4EE6-BD8D-C2F9FEC1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2359"/>
              <a:ext cx="2112" cy="16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3800">
                <a:solidFill>
                  <a:srgbClr val="00FF00"/>
                </a:solidFill>
              </a:endParaRPr>
            </a:p>
          </p:txBody>
        </p:sp>
        <p:sp>
          <p:nvSpPr>
            <p:cNvPr id="15378" name="Text Box 29">
              <a:extLst>
                <a:ext uri="{FF2B5EF4-FFF2-40B4-BE49-F238E27FC236}">
                  <a16:creationId xmlns:a16="http://schemas.microsoft.com/office/drawing/2014/main" id="{A855514B-5B57-4315-B2E3-B3091E6FC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2447"/>
              <a:ext cx="11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800">
                  <a:solidFill>
                    <a:schemeClr val="accent2"/>
                  </a:solidFill>
                </a:rPr>
                <a:t>new mechanism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4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729" y="-139700"/>
            <a:ext cx="20720956" cy="137160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Automated mechanism design </a:t>
            </a:r>
            <a:r>
              <a:rPr lang="en-US" sz="5400" dirty="0">
                <a:solidFill>
                  <a:srgbClr val="0070C0"/>
                </a:solidFill>
              </a:rPr>
              <a:t>[C. &amp; </a:t>
            </a:r>
            <a:r>
              <a:rPr lang="en-US" sz="5400" dirty="0" err="1">
                <a:solidFill>
                  <a:srgbClr val="0070C0"/>
                </a:solidFill>
              </a:rPr>
              <a:t>Sandholm</a:t>
            </a:r>
            <a:r>
              <a:rPr lang="en-US" sz="5400" dirty="0">
                <a:solidFill>
                  <a:srgbClr val="0070C0"/>
                </a:solidFill>
              </a:rPr>
              <a:t> UAI’02]</a:t>
            </a:r>
            <a:endParaRPr lang="en-US" altLang="en-US" sz="7200" dirty="0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495676" y="2562227"/>
            <a:ext cx="5191124" cy="1446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Prove general theorems &amp; publish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0439400" y="2597150"/>
            <a:ext cx="436850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Intuitions about</a:t>
            </a:r>
          </a:p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mechanism design</a:t>
            </a:r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8661401" y="3359150"/>
            <a:ext cx="1800226" cy="317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521076" y="5286376"/>
            <a:ext cx="5541902" cy="14465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Real-world mechanism</a:t>
            </a:r>
          </a:p>
          <a:p>
            <a:pPr algn="ctr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design problem appears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10137776" y="5273677"/>
            <a:ext cx="5127624" cy="1446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Build mechanism </a:t>
            </a:r>
          </a:p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by hand</a:t>
            </a: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12469091" y="4043700"/>
            <a:ext cx="5486" cy="127442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9091555" y="6042027"/>
            <a:ext cx="104622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6605250" y="5254626"/>
            <a:ext cx="3615092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Mechanism for</a:t>
            </a:r>
          </a:p>
          <a:p>
            <a:pPr algn="ctr"/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setting at hand</a:t>
            </a: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6962488" y="1184631"/>
            <a:ext cx="110775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latin typeface="Times New Roman" panose="02020603050405020304" pitchFamily="18" charset="0"/>
              </a:rPr>
              <a:t>Classical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5029200" y="9121777"/>
            <a:ext cx="3522118" cy="769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Build software</a:t>
            </a: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10363201" y="9067800"/>
            <a:ext cx="5402441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Automated mechanism</a:t>
            </a:r>
          </a:p>
          <a:p>
            <a:pPr algn="ctr"/>
            <a:r>
              <a:rPr lang="en-US" altLang="en-US" sz="4400">
                <a:latin typeface="Times New Roman" panose="02020603050405020304" pitchFamily="18" charset="0"/>
              </a:rPr>
              <a:t>design software</a:t>
            </a: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6064251" y="9966327"/>
            <a:ext cx="1624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i="1">
                <a:latin typeface="Times New Roman" panose="02020603050405020304" pitchFamily="18" charset="0"/>
              </a:rPr>
              <a:t>(once)</a:t>
            </a: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3517900" y="11064876"/>
            <a:ext cx="5541902" cy="14465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Real-world mechanism</a:t>
            </a:r>
          </a:p>
          <a:p>
            <a:pPr algn="ctr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design problem appears</a:t>
            </a:r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>
            <a:off x="9091554" y="11887200"/>
            <a:ext cx="179869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10890250" y="11125200"/>
            <a:ext cx="3818674" cy="1446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Apply software </a:t>
            </a:r>
          </a:p>
          <a:p>
            <a:pPr algn="ctr"/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to problem</a:t>
            </a: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7448551" y="7750176"/>
            <a:ext cx="10852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>
                <a:latin typeface="Times New Roman" panose="02020603050405020304" pitchFamily="18" charset="0"/>
              </a:rPr>
              <a:t>Automated</a:t>
            </a:r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>
            <a:off x="15293977" y="6042027"/>
            <a:ext cx="1336674" cy="317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404" name="Line 20"/>
          <p:cNvSpPr>
            <a:spLocks noChangeShapeType="1"/>
          </p:cNvSpPr>
          <p:nvPr/>
        </p:nvSpPr>
        <p:spPr bwMode="auto">
          <a:xfrm flipH="1">
            <a:off x="12954000" y="10514351"/>
            <a:ext cx="13855" cy="610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 flipV="1">
            <a:off x="8551318" y="9589389"/>
            <a:ext cx="1811883" cy="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>
            <a:off x="14708924" y="11887200"/>
            <a:ext cx="190585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72407" name="Text Box 23"/>
          <p:cNvSpPr txBox="1">
            <a:spLocks noChangeArrowheads="1"/>
          </p:cNvSpPr>
          <p:nvPr/>
        </p:nvSpPr>
        <p:spPr bwMode="auto">
          <a:xfrm>
            <a:off x="16614776" y="11125200"/>
            <a:ext cx="3615092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Mechanism for</a:t>
            </a:r>
          </a:p>
          <a:p>
            <a:pPr algn="ctr"/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setting at hand</a:t>
            </a:r>
          </a:p>
        </p:txBody>
      </p:sp>
    </p:spTree>
    <p:extLst>
      <p:ext uri="{BB962C8B-B14F-4D97-AF65-F5344CB8AC3E}">
        <p14:creationId xmlns:p14="http://schemas.microsoft.com/office/powerpoint/2010/main" val="136979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8" grpId="0" animBg="1" autoUpdateAnimBg="0"/>
      <p:bldP spid="272390" grpId="0" animBg="1" autoUpdateAnimBg="0"/>
      <p:bldP spid="272391" grpId="0" animBg="1" autoUpdateAnimBg="0"/>
      <p:bldP spid="272394" grpId="0" animBg="1" autoUpdateAnimBg="0"/>
      <p:bldP spid="272395" grpId="0" autoUpdateAnimBg="0"/>
      <p:bldP spid="272396" grpId="0" animBg="1" autoUpdateAnimBg="0"/>
      <p:bldP spid="272397" grpId="0" animBg="1" autoUpdateAnimBg="0"/>
      <p:bldP spid="272398" grpId="0" autoUpdateAnimBg="0"/>
      <p:bldP spid="272399" grpId="0" animBg="1" autoUpdateAnimBg="0"/>
      <p:bldP spid="272401" grpId="0" animBg="1"/>
      <p:bldP spid="272402" grpId="0" autoUpdateAnimBg="0"/>
      <p:bldP spid="27240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032E2B2-9372-4189-A70C-EF0E7718E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531844"/>
            <a:ext cx="23564849" cy="1754155"/>
          </a:xfrm>
        </p:spPr>
        <p:txBody>
          <a:bodyPr/>
          <a:lstStyle/>
          <a:p>
            <a:pPr eaLnBrk="1" hangingPunct="1"/>
            <a:r>
              <a:rPr lang="en-US" altLang="en-US" sz="10700" dirty="0"/>
              <a:t>Automated mechanism design input</a:t>
            </a:r>
            <a:endParaRPr lang="en-US" altLang="en-US" sz="10700" i="1" dirty="0"/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2B16630-DA98-4AEF-8D81-C26ED7CA7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24384000" cy="1051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7200" b="1" dirty="0">
                <a:solidFill>
                  <a:schemeClr val="tx1"/>
                </a:solidFill>
              </a:rPr>
              <a:t>Instance</a:t>
            </a:r>
            <a:r>
              <a:rPr lang="en-US" altLang="en-US" sz="7200" dirty="0">
                <a:solidFill>
                  <a:schemeClr val="tx1"/>
                </a:solidFill>
              </a:rPr>
              <a:t> is given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6600" dirty="0">
                <a:solidFill>
                  <a:schemeClr val="tx1"/>
                </a:solidFill>
              </a:rPr>
              <a:t>Set of possible </a:t>
            </a:r>
            <a:r>
              <a:rPr lang="en-US" altLang="en-US" sz="6600" i="1" dirty="0">
                <a:solidFill>
                  <a:srgbClr val="3B00A4"/>
                </a:solidFill>
              </a:rPr>
              <a:t>outcomes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6600" dirty="0">
                <a:solidFill>
                  <a:schemeClr val="tx1"/>
                </a:solidFill>
              </a:rPr>
              <a:t>Set of </a:t>
            </a:r>
            <a:r>
              <a:rPr lang="en-US" altLang="en-US" sz="6600" i="1" dirty="0">
                <a:solidFill>
                  <a:srgbClr val="3B00A4"/>
                </a:solidFill>
              </a:rPr>
              <a:t>agents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For each agent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tx1"/>
                </a:solidFill>
              </a:rPr>
              <a:t>set of possible </a:t>
            </a:r>
            <a:r>
              <a:rPr lang="en-US" altLang="en-US" sz="4800" i="1" dirty="0">
                <a:solidFill>
                  <a:srgbClr val="3B00A4"/>
                </a:solidFill>
              </a:rPr>
              <a:t>types</a:t>
            </a:r>
            <a:endParaRPr lang="en-US" altLang="en-US" sz="4800" dirty="0">
              <a:solidFill>
                <a:srgbClr val="3B00A4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4800" i="1" dirty="0">
                <a:solidFill>
                  <a:srgbClr val="3B00A4"/>
                </a:solidFill>
              </a:rPr>
              <a:t>probability distribution</a:t>
            </a:r>
            <a:r>
              <a:rPr lang="en-US" altLang="en-US" sz="4800" dirty="0">
                <a:solidFill>
                  <a:srgbClr val="3B00A4"/>
                </a:solidFill>
              </a:rPr>
              <a:t> </a:t>
            </a:r>
            <a:r>
              <a:rPr lang="en-US" altLang="en-US" sz="4800" dirty="0">
                <a:solidFill>
                  <a:schemeClr val="tx1"/>
                </a:solidFill>
              </a:rPr>
              <a:t>over these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6600" i="1" dirty="0">
                <a:solidFill>
                  <a:srgbClr val="3B00A4"/>
                </a:solidFill>
              </a:rPr>
              <a:t>Objective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Gives a value for each outcome for each combination of agents’ 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E.g., social welfare, revenue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6600" i="1" dirty="0">
                <a:solidFill>
                  <a:srgbClr val="3B00A4"/>
                </a:solidFill>
              </a:rPr>
              <a:t>Restrictions</a:t>
            </a:r>
            <a:r>
              <a:rPr lang="en-US" altLang="en-US" sz="6600" dirty="0">
                <a:solidFill>
                  <a:schemeClr val="tx1"/>
                </a:solidFill>
              </a:rPr>
              <a:t> on the mechanism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Are </a:t>
            </a:r>
            <a:r>
              <a:rPr lang="en-US" altLang="en-US" sz="5400" dirty="0">
                <a:solidFill>
                  <a:srgbClr val="3B00A4"/>
                </a:solidFill>
              </a:rPr>
              <a:t>payments</a:t>
            </a:r>
            <a:r>
              <a:rPr lang="en-US" altLang="en-US" sz="5400" dirty="0">
                <a:solidFill>
                  <a:schemeClr val="tx1"/>
                </a:solidFill>
              </a:rPr>
              <a:t> allowed?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Is </a:t>
            </a:r>
            <a:r>
              <a:rPr lang="en-US" altLang="en-US" sz="5400" dirty="0">
                <a:solidFill>
                  <a:srgbClr val="3B00A4"/>
                </a:solidFill>
              </a:rPr>
              <a:t>randomization</a:t>
            </a:r>
            <a:r>
              <a:rPr lang="en-US" altLang="en-US" sz="5400" dirty="0">
                <a:solidFill>
                  <a:schemeClr val="tx1"/>
                </a:solidFill>
              </a:rPr>
              <a:t> over outcomes allowed?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What versions of </a:t>
            </a:r>
            <a:r>
              <a:rPr lang="en-US" altLang="en-US" sz="5400" dirty="0">
                <a:solidFill>
                  <a:srgbClr val="3B00A4"/>
                </a:solidFill>
              </a:rPr>
              <a:t>incentive compatibility (IC) </a:t>
            </a:r>
            <a:r>
              <a:rPr lang="en-US" altLang="en-US" sz="5400" dirty="0">
                <a:solidFill>
                  <a:schemeClr val="tx1"/>
                </a:solidFill>
              </a:rPr>
              <a:t>&amp; </a:t>
            </a:r>
            <a:r>
              <a:rPr lang="en-US" altLang="en-US" sz="5400" dirty="0">
                <a:solidFill>
                  <a:srgbClr val="3B00A4"/>
                </a:solidFill>
              </a:rPr>
              <a:t>individual rationality (IR) </a:t>
            </a:r>
            <a:r>
              <a:rPr lang="en-US" altLang="en-US" sz="5400" dirty="0">
                <a:solidFill>
                  <a:schemeClr val="tx1"/>
                </a:solidFill>
              </a:rPr>
              <a:t>are used?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242" y="1108074"/>
            <a:ext cx="23562129" cy="2092324"/>
          </a:xfrm>
          <a:noFill/>
        </p:spPr>
        <p:txBody>
          <a:bodyPr/>
          <a:lstStyle/>
          <a:p>
            <a:pPr algn="ctr" eaLnBrk="1" hangingPunct="1"/>
            <a:r>
              <a:rPr lang="en-US" altLang="en-US" sz="8000" dirty="0">
                <a:solidFill>
                  <a:srgbClr val="3B00A4"/>
                </a:solidFill>
              </a:rPr>
              <a:t>How hard is designing an optimal</a:t>
            </a:r>
            <a:br>
              <a:rPr lang="en-US" altLang="en-US" sz="8000" dirty="0">
                <a:solidFill>
                  <a:srgbClr val="3B00A4"/>
                </a:solidFill>
              </a:rPr>
            </a:br>
            <a:r>
              <a:rPr lang="en-US" altLang="en-US" sz="8000" i="1" dirty="0">
                <a:solidFill>
                  <a:srgbClr val="3B00A4"/>
                </a:solidFill>
              </a:rPr>
              <a:t>deterministic</a:t>
            </a:r>
            <a:r>
              <a:rPr lang="en-US" altLang="en-US" sz="8000" dirty="0">
                <a:solidFill>
                  <a:srgbClr val="3B00A4"/>
                </a:solidFill>
              </a:rPr>
              <a:t> mechanism (without reporting costs)? </a:t>
            </a:r>
            <a:br>
              <a:rPr lang="en-US" altLang="en-US" sz="8000" dirty="0"/>
            </a:br>
            <a:r>
              <a:rPr lang="en-US" sz="4400" dirty="0">
                <a:solidFill>
                  <a:srgbClr val="0070C0"/>
                </a:solidFill>
              </a:rPr>
              <a:t>[C. &amp; </a:t>
            </a:r>
            <a:r>
              <a:rPr lang="en-US" sz="4400" dirty="0" err="1">
                <a:solidFill>
                  <a:srgbClr val="0070C0"/>
                </a:solidFill>
              </a:rPr>
              <a:t>Sandholm</a:t>
            </a:r>
            <a:r>
              <a:rPr lang="en-US" sz="4400" dirty="0">
                <a:solidFill>
                  <a:srgbClr val="0070C0"/>
                </a:solidFill>
              </a:rPr>
              <a:t> UAI’02, ICEC’03, EC’04]</a:t>
            </a:r>
            <a:endParaRPr lang="en-US" altLang="en-US" sz="8000" dirty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3220700" y="6003927"/>
            <a:ext cx="7762876" cy="573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4800"/>
              <a:t>Maximizing social welfare (not regarding the payments) (</a:t>
            </a:r>
            <a:r>
              <a:rPr lang="en-US" altLang="en-US" sz="4800">
                <a:solidFill>
                  <a:srgbClr val="008000"/>
                </a:solidFill>
              </a:rPr>
              <a:t>VCG</a:t>
            </a:r>
            <a:r>
              <a:rPr lang="en-US" altLang="en-US" sz="4800"/>
              <a:t>)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543300" y="6003927"/>
            <a:ext cx="9677400" cy="573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4800"/>
              <a:t>Maximizing social welfare (no payments)</a:t>
            </a:r>
          </a:p>
          <a:p>
            <a:pPr eaLnBrk="1" hangingPunct="1">
              <a:buFontTx/>
              <a:buAutoNum type="arabicPeriod"/>
            </a:pPr>
            <a:r>
              <a:rPr lang="en-US" altLang="en-US" sz="4800"/>
              <a:t>Designer’s own utility over outcomes (no payments)</a:t>
            </a:r>
          </a:p>
          <a:p>
            <a:pPr eaLnBrk="1" hangingPunct="1">
              <a:buFontTx/>
              <a:buAutoNum type="arabicPeriod"/>
            </a:pPr>
            <a:r>
              <a:rPr lang="en-US" altLang="en-US" sz="4800"/>
              <a:t>General (linear) objective that doesn’t regard payments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4800"/>
              <a:t>Expected revenue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3220700" y="3632201"/>
            <a:ext cx="7762876" cy="237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dirty="0"/>
              <a:t>Solvable in </a:t>
            </a:r>
            <a:r>
              <a:rPr lang="en-US" altLang="en-US" sz="4800" b="1" dirty="0">
                <a:solidFill>
                  <a:srgbClr val="008000"/>
                </a:solidFill>
              </a:rPr>
              <a:t>polynomial time</a:t>
            </a:r>
            <a:r>
              <a:rPr lang="en-US" altLang="en-US" sz="4800" b="1" dirty="0"/>
              <a:t> (for any </a:t>
            </a:r>
            <a:r>
              <a:rPr lang="en-US" altLang="en-US" sz="4800" b="1" i="1" dirty="0"/>
              <a:t>constant </a:t>
            </a:r>
            <a:r>
              <a:rPr lang="en-US" altLang="en-US" sz="4800" b="1" dirty="0"/>
              <a:t>number of agents):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543300" y="3632201"/>
            <a:ext cx="9677400" cy="237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>
                <a:solidFill>
                  <a:srgbClr val="990000"/>
                </a:solidFill>
              </a:rPr>
              <a:t>NP-complete</a:t>
            </a:r>
            <a:r>
              <a:rPr lang="en-US" altLang="en-US" sz="4800" b="1"/>
              <a:t> (even with 1 reporting agent):</a:t>
            </a: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3543300" y="3632200"/>
            <a:ext cx="17440276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543300" y="11734800"/>
            <a:ext cx="17440276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13220700" y="3632200"/>
            <a:ext cx="0" cy="810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20983576" y="3632200"/>
            <a:ext cx="0" cy="810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3543300" y="6003926"/>
            <a:ext cx="174402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3543300" y="3632200"/>
            <a:ext cx="0" cy="810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4204473" y="12147550"/>
            <a:ext cx="8507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1 and 3 hold even with no IR constraints</a:t>
            </a:r>
          </a:p>
        </p:txBody>
      </p:sp>
    </p:spTree>
    <p:extLst>
      <p:ext uri="{BB962C8B-B14F-4D97-AF65-F5344CB8AC3E}">
        <p14:creationId xmlns:p14="http://schemas.microsoft.com/office/powerpoint/2010/main" val="39879239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Default - Title Slid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and Body copy">
  <a:themeElements>
    <a:clrScheme name="Default - Title and Body cop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FFFFFF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- Title and Body">
  <a:themeElements>
    <a:clrScheme name="Default - Title and Bo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Title and Body copy 1">
  <a:themeElements>
    <a:clrScheme name="Default - Title and Body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333399"/>
      </a:accent2>
      <a:accent3>
        <a:srgbClr val="FFFFFF"/>
      </a:accent3>
      <a:accent4>
        <a:srgbClr val="CCCCCC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2931</Words>
  <Application>Microsoft Office PowerPoint</Application>
  <PresentationFormat>Custom</PresentationFormat>
  <Paragraphs>505</Paragraphs>
  <Slides>55</Slides>
  <Notes>34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Courier New</vt:lpstr>
      <vt:lpstr>Arial</vt:lpstr>
      <vt:lpstr>Cabin</vt:lpstr>
      <vt:lpstr>Times New Roman</vt:lpstr>
      <vt:lpstr>Helvetica Neue</vt:lpstr>
      <vt:lpstr>Comic Sans MS</vt:lpstr>
      <vt:lpstr>Default - Title Slide</vt:lpstr>
      <vt:lpstr>Default - Title and Body copy</vt:lpstr>
      <vt:lpstr>Default - Title and Body</vt:lpstr>
      <vt:lpstr>Default - Title and Body copy 1</vt:lpstr>
      <vt:lpstr>New Directions in Automated Mechanism Design</vt:lpstr>
      <vt:lpstr>PowerPoint Presentation</vt:lpstr>
      <vt:lpstr>Sealed-bid auctions (on a single item)</vt:lpstr>
      <vt:lpstr>Revelation Principle</vt:lpstr>
      <vt:lpstr>Revelation Principle</vt:lpstr>
      <vt:lpstr>The revelation principle</vt:lpstr>
      <vt:lpstr>Automated mechanism design [C. &amp; Sandholm UAI’02]</vt:lpstr>
      <vt:lpstr>Automated mechanism design input</vt:lpstr>
      <vt:lpstr>How hard is designing an optimal deterministic mechanism (without reporting costs)?  [C. &amp; Sandholm UAI’02, ICEC’03, EC’04]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Machine learning view</vt:lpstr>
      <vt:lpstr>Adversarial Machine Learning</vt:lpstr>
      <vt:lpstr>Mechanism Design With Signaling Costs</vt:lpstr>
      <vt:lpstr>From Ancient Times…</vt:lpstr>
      <vt:lpstr>… to Modern Times</vt:lpstr>
      <vt:lpstr>Illustration: Barbara Buying Fish From Fred</vt:lpstr>
      <vt:lpstr>... continued</vt:lpstr>
      <vt:lpstr>... continued</vt:lpstr>
      <vt:lpstr>Comparison With Other Models</vt:lpstr>
      <vt:lpstr>Question</vt:lpstr>
      <vt:lpstr>Results</vt:lpstr>
      <vt:lpstr>Aside: automated mechanism design without costly or limited misreporting</vt:lpstr>
      <vt:lpstr>Question</vt:lpstr>
      <vt:lpstr>Effort Graph</vt:lpstr>
      <vt:lpstr>Example Fixed Transfers, Free Utilities</vt:lpstr>
      <vt:lpstr>Necessary</vt:lpstr>
      <vt:lpstr>Sufficient</vt:lpstr>
      <vt:lpstr>Do these graphs satisfy the condition?</vt:lpstr>
      <vt:lpstr>Variations</vt:lpstr>
      <vt:lpstr>Future work: Improving type vs. just improving signal</vt:lpstr>
      <vt:lpstr> When Samples Are Strategically Selected</vt:lpstr>
      <vt:lpstr>Academic hiring…</vt:lpstr>
      <vt:lpstr>Academic hiring…</vt:lpstr>
      <vt:lpstr>The general problem</vt:lpstr>
      <vt:lpstr>The general problem</vt:lpstr>
      <vt:lpstr>The general problem</vt:lpstr>
      <vt:lpstr>The general problem</vt:lpstr>
      <vt:lpstr>The general problem</vt:lpstr>
      <vt:lpstr>The general problem</vt:lpstr>
      <vt:lpstr>Questions</vt:lpstr>
      <vt:lpstr>Distinguishing Distributions When Samples Are Strategically Transformed</vt:lpstr>
      <vt:lpstr>PowerPoint Presentation</vt:lpstr>
      <vt:lpstr>One good and one bad distribution</vt:lpstr>
      <vt:lpstr>But if we know the strategy for the good distribution (revelation principle holds):</vt:lpstr>
      <vt:lpstr>Optimization: reduction to min cut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in Automated Mechanism Design</dc:title>
  <dc:creator>Vince</dc:creator>
  <cp:lastModifiedBy> </cp:lastModifiedBy>
  <cp:revision>193</cp:revision>
  <dcterms:modified xsi:type="dcterms:W3CDTF">2019-08-10T14:48:52Z</dcterms:modified>
</cp:coreProperties>
</file>