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66"/>
  </p:notesMasterIdLst>
  <p:handoutMasterIdLst>
    <p:handoutMasterId r:id="rId167"/>
  </p:handoutMasterIdLst>
  <p:sldIdLst>
    <p:sldId id="3154" r:id="rId2"/>
    <p:sldId id="3439" r:id="rId3"/>
    <p:sldId id="3472" r:id="rId4"/>
    <p:sldId id="3421" r:id="rId5"/>
    <p:sldId id="1236" r:id="rId6"/>
    <p:sldId id="3437" r:id="rId7"/>
    <p:sldId id="3438" r:id="rId8"/>
    <p:sldId id="3436" r:id="rId9"/>
    <p:sldId id="3445" r:id="rId10"/>
    <p:sldId id="1077" r:id="rId11"/>
    <p:sldId id="1426" r:id="rId12"/>
    <p:sldId id="1427" r:id="rId13"/>
    <p:sldId id="1237" r:id="rId14"/>
    <p:sldId id="3473" r:id="rId15"/>
    <p:sldId id="3440" r:id="rId16"/>
    <p:sldId id="561" r:id="rId17"/>
    <p:sldId id="1245" r:id="rId18"/>
    <p:sldId id="3450" r:id="rId19"/>
    <p:sldId id="3424" r:id="rId20"/>
    <p:sldId id="3451" r:id="rId21"/>
    <p:sldId id="562" r:id="rId22"/>
    <p:sldId id="3425" r:id="rId23"/>
    <p:sldId id="1243" r:id="rId24"/>
    <p:sldId id="3165" r:id="rId25"/>
    <p:sldId id="3443" r:id="rId26"/>
    <p:sldId id="3452" r:id="rId27"/>
    <p:sldId id="3402" r:id="rId28"/>
    <p:sldId id="3444" r:id="rId29"/>
    <p:sldId id="3426" r:id="rId30"/>
    <p:sldId id="967" r:id="rId31"/>
    <p:sldId id="3347" r:id="rId32"/>
    <p:sldId id="3348" r:id="rId33"/>
    <p:sldId id="1246" r:id="rId34"/>
    <p:sldId id="965" r:id="rId35"/>
    <p:sldId id="999" r:id="rId36"/>
    <p:sldId id="867" r:id="rId37"/>
    <p:sldId id="3428" r:id="rId38"/>
    <p:sldId id="3427" r:id="rId39"/>
    <p:sldId id="3352" r:id="rId40"/>
    <p:sldId id="3379" r:id="rId41"/>
    <p:sldId id="970" r:id="rId42"/>
    <p:sldId id="971" r:id="rId43"/>
    <p:sldId id="972" r:id="rId44"/>
    <p:sldId id="973" r:id="rId45"/>
    <p:sldId id="3453" r:id="rId46"/>
    <p:sldId id="974" r:id="rId47"/>
    <p:sldId id="1006" r:id="rId48"/>
    <p:sldId id="3454" r:id="rId49"/>
    <p:sldId id="1261" r:id="rId50"/>
    <p:sldId id="1258" r:id="rId51"/>
    <p:sldId id="1263" r:id="rId52"/>
    <p:sldId id="1233" r:id="rId53"/>
    <p:sldId id="3429" r:id="rId54"/>
    <p:sldId id="3430" r:id="rId55"/>
    <p:sldId id="564" r:id="rId56"/>
    <p:sldId id="3353" r:id="rId57"/>
    <p:sldId id="3354" r:id="rId58"/>
    <p:sldId id="873" r:id="rId59"/>
    <p:sldId id="874" r:id="rId60"/>
    <p:sldId id="3455" r:id="rId61"/>
    <p:sldId id="3456" r:id="rId62"/>
    <p:sldId id="875" r:id="rId63"/>
    <p:sldId id="434" r:id="rId64"/>
    <p:sldId id="435" r:id="rId65"/>
    <p:sldId id="436" r:id="rId66"/>
    <p:sldId id="437" r:id="rId67"/>
    <p:sldId id="438" r:id="rId68"/>
    <p:sldId id="439" r:id="rId69"/>
    <p:sldId id="885" r:id="rId70"/>
    <p:sldId id="886" r:id="rId71"/>
    <p:sldId id="887" r:id="rId72"/>
    <p:sldId id="888" r:id="rId73"/>
    <p:sldId id="889" r:id="rId74"/>
    <p:sldId id="890" r:id="rId75"/>
    <p:sldId id="892" r:id="rId76"/>
    <p:sldId id="3446" r:id="rId77"/>
    <p:sldId id="894" r:id="rId78"/>
    <p:sldId id="898" r:id="rId79"/>
    <p:sldId id="3474" r:id="rId80"/>
    <p:sldId id="3476" r:id="rId81"/>
    <p:sldId id="3475" r:id="rId82"/>
    <p:sldId id="3477" r:id="rId83"/>
    <p:sldId id="3478" r:id="rId84"/>
    <p:sldId id="899" r:id="rId85"/>
    <p:sldId id="3458" r:id="rId86"/>
    <p:sldId id="3459" r:id="rId87"/>
    <p:sldId id="3460" r:id="rId88"/>
    <p:sldId id="3461" r:id="rId89"/>
    <p:sldId id="492" r:id="rId90"/>
    <p:sldId id="3457" r:id="rId91"/>
    <p:sldId id="3462" r:id="rId92"/>
    <p:sldId id="901" r:id="rId93"/>
    <p:sldId id="3463" r:id="rId94"/>
    <p:sldId id="3447" r:id="rId95"/>
    <p:sldId id="3394" r:id="rId96"/>
    <p:sldId id="524" r:id="rId97"/>
    <p:sldId id="3388" r:id="rId98"/>
    <p:sldId id="3389" r:id="rId99"/>
    <p:sldId id="3390" r:id="rId100"/>
    <p:sldId id="3391" r:id="rId101"/>
    <p:sldId id="528" r:id="rId102"/>
    <p:sldId id="529" r:id="rId103"/>
    <p:sldId id="525" r:id="rId104"/>
    <p:sldId id="526" r:id="rId105"/>
    <p:sldId id="3469" r:id="rId106"/>
    <p:sldId id="3406" r:id="rId107"/>
    <p:sldId id="3465" r:id="rId108"/>
    <p:sldId id="1253" r:id="rId109"/>
    <p:sldId id="1254" r:id="rId110"/>
    <p:sldId id="1268" r:id="rId111"/>
    <p:sldId id="3432" r:id="rId112"/>
    <p:sldId id="1270" r:id="rId113"/>
    <p:sldId id="3412" r:id="rId114"/>
    <p:sldId id="3355" r:id="rId115"/>
    <p:sldId id="3466" r:id="rId116"/>
    <p:sldId id="1272" r:id="rId117"/>
    <p:sldId id="1273" r:id="rId118"/>
    <p:sldId id="1274" r:id="rId119"/>
    <p:sldId id="1276" r:id="rId120"/>
    <p:sldId id="1277" r:id="rId121"/>
    <p:sldId id="1278" r:id="rId122"/>
    <p:sldId id="3467" r:id="rId123"/>
    <p:sldId id="1280" r:id="rId124"/>
    <p:sldId id="1281" r:id="rId125"/>
    <p:sldId id="1282" r:id="rId126"/>
    <p:sldId id="1283" r:id="rId127"/>
    <p:sldId id="3385" r:id="rId128"/>
    <p:sldId id="1306" r:id="rId129"/>
    <p:sldId id="1307" r:id="rId130"/>
    <p:sldId id="1308" r:id="rId131"/>
    <p:sldId id="1348" r:id="rId132"/>
    <p:sldId id="3433" r:id="rId133"/>
    <p:sldId id="1350" r:id="rId134"/>
    <p:sldId id="3364" r:id="rId135"/>
    <p:sldId id="3413" r:id="rId136"/>
    <p:sldId id="1351" r:id="rId137"/>
    <p:sldId id="1352" r:id="rId138"/>
    <p:sldId id="3441" r:id="rId139"/>
    <p:sldId id="3368" r:id="rId140"/>
    <p:sldId id="3470" r:id="rId141"/>
    <p:sldId id="3376" r:id="rId142"/>
    <p:sldId id="3377" r:id="rId143"/>
    <p:sldId id="3378" r:id="rId144"/>
    <p:sldId id="3414" r:id="rId145"/>
    <p:sldId id="427" r:id="rId146"/>
    <p:sldId id="3380" r:id="rId147"/>
    <p:sldId id="1357" r:id="rId148"/>
    <p:sldId id="3381" r:id="rId149"/>
    <p:sldId id="1363" r:id="rId150"/>
    <p:sldId id="1365" r:id="rId151"/>
    <p:sldId id="1366" r:id="rId152"/>
    <p:sldId id="1367" r:id="rId153"/>
    <p:sldId id="1368" r:id="rId154"/>
    <p:sldId id="1369" r:id="rId155"/>
    <p:sldId id="1370" r:id="rId156"/>
    <p:sldId id="1371" r:id="rId157"/>
    <p:sldId id="3359" r:id="rId158"/>
    <p:sldId id="1373" r:id="rId159"/>
    <p:sldId id="1374" r:id="rId160"/>
    <p:sldId id="3471" r:id="rId161"/>
    <p:sldId id="1482" r:id="rId162"/>
    <p:sldId id="3468" r:id="rId163"/>
    <p:sldId id="3418" r:id="rId164"/>
    <p:sldId id="3434" r:id="rId165"/>
  </p:sldIdLst>
  <p:sldSz cx="9144000" cy="6858000" type="screen4x3"/>
  <p:notesSz cx="7315200" cy="9601200"/>
  <p:custShowLst>
    <p:custShow name="short version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8AD8"/>
    <a:srgbClr val="FFD579"/>
    <a:srgbClr val="FF9300"/>
    <a:srgbClr val="000000"/>
    <a:srgbClr val="FFFC00"/>
    <a:srgbClr val="FF2600"/>
    <a:srgbClr val="FF2F92"/>
    <a:srgbClr val="D5FC79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/>
    <p:restoredTop sz="91565" autoAdjust="0"/>
  </p:normalViewPr>
  <p:slideViewPr>
    <p:cSldViewPr snapToGrid="0" showGuides="1">
      <p:cViewPr varScale="1">
        <p:scale>
          <a:sx n="128" d="100"/>
          <a:sy n="128" d="100"/>
        </p:scale>
        <p:origin x="21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4632"/>
    </p:cViewPr>
  </p:sorterViewPr>
  <p:notesViewPr>
    <p:cSldViewPr snapToGrid="0" showGuides="1">
      <p:cViewPr varScale="1">
        <p:scale>
          <a:sx n="92" d="100"/>
          <a:sy n="92" d="100"/>
        </p:scale>
        <p:origin x="4288" y="192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5" Type="http://schemas.openxmlformats.org/officeDocument/2006/relationships/image" Target="../media/image62.emf"/><Relationship Id="rId4" Type="http://schemas.openxmlformats.org/officeDocument/2006/relationships/image" Target="../media/image5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6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8.emf"/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8E613-34DD-4B49-89A7-0FA19A8838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909B6-2DFA-5F42-A245-369106C797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39485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9BF903-42E9-8E48-AEC9-D033D15262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74DA2E-F78A-AC40-85D0-552F801EEA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19862295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34B10C-0867-9548-B9B0-348558F129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BED70B-7D41-7E4B-A6BB-C02775CBFD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90764811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6293B-CB83-284D-9FCD-DC2A0143E1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432EF4-83FF-9248-AB87-CF6ABB9C7D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53137201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839719-B8A3-1640-83EF-4FB6794EFFA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E9C891-DF7C-EF45-9DD7-992DFFD990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09153668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45934E-C8BC-754B-9F56-322456856A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C8AECC-FAF7-0F4B-9FAF-7B38482EAB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13856690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9FBBB6-6B9C-3B43-99D2-7643BBA8A4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F3CA55-1574-1645-A85E-0BA15CE15A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12716927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B2BA1F-2F36-534A-B19C-DFA395B653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42BA27-670F-E543-A56C-DB933924ED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61049665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B1B237-9EBC-EF4F-87AD-4AAC3A29E86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C492B2-DAB5-E54B-B82D-99BB8D8D83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13969929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4A78B5-4A1F-2F40-BEE0-DC1539F7F8A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2D71F2-0DC8-5547-B934-10683AE0FA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29375240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DD84F5-EC4D-7447-9A58-8C3D14BB40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577EEB-CEC8-B849-B1E2-5038D20F1A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37731532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1CDD7C-1722-0D41-8070-1F9A8BF637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1F0FB9-6150-704A-A41E-EF5331D3DB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916509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45BFA4-5267-4340-9D2A-406ABE22BBA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9F02EC-2115-0D49-A2A3-D771BB4A55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6471055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60BD18-1057-9848-9197-FAE4C8FC08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9FB8C5-15CF-B440-99DD-3B6CBE2C7B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28364123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1BD55A-E847-3149-8CE0-743F1B73FC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6F5D21-F5AD-0D49-A740-7A775B3751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5357566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84C9EC-CCF5-2847-BFFC-08D4CA0EFE7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FE5C18-6B2A-AA4A-8302-8B05F03C2A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05946808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113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D1B99-EA4E-3F44-8048-BCD617CA69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60A91-11EA-6047-BF22-CB55F03424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2DAEF56-20D2-CD43-B962-3F3AD3915A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222170296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114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20CBB-9B13-F947-B7E6-1209A96570C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8F0B3-D633-6B41-9C72-C31936CB89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A73D218-7D8B-AE42-8175-747D2EC4AF2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333193554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115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E3A72-BEFD-7744-A195-24927F696E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B9DF2-43C3-644B-BF85-B7346A691B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2721F25-A585-8147-AC33-A00601456C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299051641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116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138A8-B4B2-4341-8AAA-C3FEE0EF8F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768F1-1841-FB4E-9C5E-EA3257110B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9747E1C-C928-BF4A-BC27-B77B697D2C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362559567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>
            <a:extLst>
              <a:ext uri="{FF2B5EF4-FFF2-40B4-BE49-F238E27FC236}">
                <a16:creationId xmlns:a16="http://schemas.microsoft.com/office/drawing/2014/main" id="{40AFBF77-000A-3447-8584-EDE898C16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AE8200-7698-F849-839A-3C6B1D41CCDB}" type="slidenum">
              <a:rPr lang="en-US" altLang="en-US" sz="1200"/>
              <a:pPr algn="r"/>
              <a:t>117</a:t>
            </a:fld>
            <a:endParaRPr lang="en-US" altLang="en-US" sz="1200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B8B55B96-EBEC-B54C-8B87-942A75D52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38DE69E0-4ABC-FD46-9FAF-C4E45C7C2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82143-79EE-D94A-8AC0-7DB8A22A1F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97638-0321-8246-9F89-158FBA5C45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C5B2C59-5061-BB45-A134-CB5703E590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198363028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94D8ABF0-E8A6-EB48-B103-0D96F5804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4B362A4-F2C5-C14B-BD90-10A87B202C2E}" type="slidenum">
              <a:rPr lang="en-US" altLang="en-US" sz="1200"/>
              <a:pPr algn="r"/>
              <a:t>118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7510B86A-2426-FA4B-BEC2-DEE8E151A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3C21F43-BD22-0048-B66A-562FCCCDB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72C24-133A-6A4C-AAD2-9D00BCFB9B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329DB-8DE5-5244-B371-A176463B01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3BD0D18-5D66-F749-92AC-E699A8A9EF5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11013584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>
            <a:extLst>
              <a:ext uri="{FF2B5EF4-FFF2-40B4-BE49-F238E27FC236}">
                <a16:creationId xmlns:a16="http://schemas.microsoft.com/office/drawing/2014/main" id="{E5C7E1AE-1CE9-2C4E-BB6D-039E46D16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3558AE4-DE43-EE48-A312-9ADE9F5DF84F}" type="slidenum">
              <a:rPr lang="en-US" altLang="en-US" sz="1200"/>
              <a:pPr algn="r"/>
              <a:t>119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A8106768-5C95-3944-A9BA-E67B224C6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2069ED4D-BBBB-FD46-8AB2-E1AB985A0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97125-920A-4847-B827-0FB6F9DE82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8B36F-8EFC-0E4C-8344-21B27FA832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A45E1CF-D0EE-0944-AF88-E018CE5BF0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273080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EF96E4-3C11-054B-8DB9-1C0D34FB3E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A8D4D2-62B9-064F-ADFB-72018C84E5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69282548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>
            <a:extLst>
              <a:ext uri="{FF2B5EF4-FFF2-40B4-BE49-F238E27FC236}">
                <a16:creationId xmlns:a16="http://schemas.microsoft.com/office/drawing/2014/main" id="{374614F0-CE79-1847-AE0F-612FED78A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FCCF096-393F-174F-9A66-76C9EA9C78FD}" type="slidenum">
              <a:rPr lang="en-US" altLang="en-US" sz="1200"/>
              <a:pPr algn="r"/>
              <a:t>120</a:t>
            </a:fld>
            <a:endParaRPr lang="en-US" altLang="en-US" sz="1200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8CA2B207-35A2-6D44-8415-165D63FF4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A66D257-DC1A-D143-A8DA-91D4CEA76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3CC07-1123-654A-B437-8A4F4414679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F78C6-8146-EE49-9DD1-C4D475DE9C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1673FD8-FDB1-7444-9EF1-B14EF725CC9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164553897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>
            <a:extLst>
              <a:ext uri="{FF2B5EF4-FFF2-40B4-BE49-F238E27FC236}">
                <a16:creationId xmlns:a16="http://schemas.microsoft.com/office/drawing/2014/main" id="{011D0638-E75F-664F-BB62-AF660C094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FCD2A9-FD5F-264E-BFBE-E9871F2FEA08}" type="slidenum">
              <a:rPr lang="en-US" altLang="en-US" sz="1200"/>
              <a:pPr algn="r"/>
              <a:t>121</a:t>
            </a:fld>
            <a:endParaRPr lang="en-US" altLang="en-US" sz="1200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7B5A0263-43FF-FD49-9802-90E034D0C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F1EAFCFE-7CD7-2047-B9FD-03F90CD30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F2888-1505-A146-A678-7E1B8E6F78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1170D-1CCF-BC48-8E99-D16AFEE2C6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7F75056-1D10-2242-96D0-843AA8E8863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178786638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>
            <a:extLst>
              <a:ext uri="{FF2B5EF4-FFF2-40B4-BE49-F238E27FC236}">
                <a16:creationId xmlns:a16="http://schemas.microsoft.com/office/drawing/2014/main" id="{011D0638-E75F-664F-BB62-AF660C094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FCD2A9-FD5F-264E-BFBE-E9871F2FEA08}" type="slidenum">
              <a:rPr lang="en-US" altLang="en-US" sz="1200"/>
              <a:pPr algn="r"/>
              <a:t>122</a:t>
            </a:fld>
            <a:endParaRPr lang="en-US" altLang="en-US" sz="1200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7B5A0263-43FF-FD49-9802-90E034D0C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F1EAFCFE-7CD7-2047-B9FD-03F90CD30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1E5F7-7002-A94B-B038-7814E9CB9D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AB67D-CF02-1A47-80DD-E1F82D014F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7F3C5CB-8D06-2E4A-8120-4D60226D449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14616812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>
            <a:extLst>
              <a:ext uri="{FF2B5EF4-FFF2-40B4-BE49-F238E27FC236}">
                <a16:creationId xmlns:a16="http://schemas.microsoft.com/office/drawing/2014/main" id="{9DB53E2F-3FAD-AE4C-B078-830704EFE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72F2E2-5878-0542-B90A-A0C5CF8021C6}" type="slidenum">
              <a:rPr lang="en-US" altLang="en-US" sz="1200"/>
              <a:pPr algn="r"/>
              <a:t>123</a:t>
            </a:fld>
            <a:endParaRPr lang="en-US" altLang="en-US" sz="1200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134ADB88-734C-1546-B933-607CD5B37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16FDD12D-8627-2945-8352-012050344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213B2-17D3-DF4F-8AE1-F3B84E2773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1BA17-6DE5-D54A-90A8-5CB19A5530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2F3A0B3-A4C9-6745-A0EB-A3706C9E08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83795455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>
            <a:extLst>
              <a:ext uri="{FF2B5EF4-FFF2-40B4-BE49-F238E27FC236}">
                <a16:creationId xmlns:a16="http://schemas.microsoft.com/office/drawing/2014/main" id="{669F873E-179A-5845-B774-E84C4907A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79BAA31-5F7D-5648-B3C4-FD2808E1FD3D}" type="slidenum">
              <a:rPr lang="en-US" altLang="en-US" sz="1200"/>
              <a:pPr algn="r"/>
              <a:t>124</a:t>
            </a:fld>
            <a:endParaRPr lang="en-US" altLang="en-US" sz="1200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706F9491-C439-1744-978C-585563AD4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A1963215-CAE5-BF42-A64E-88E489BCF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02C1E-D444-9E49-B987-38F34D04A9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80E7C-02BD-6F4B-A19A-CD7938E823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390D2FF-804F-4E4C-8E73-8385332D7E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72764015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>
            <a:extLst>
              <a:ext uri="{FF2B5EF4-FFF2-40B4-BE49-F238E27FC236}">
                <a16:creationId xmlns:a16="http://schemas.microsoft.com/office/drawing/2014/main" id="{30B862FA-F772-E240-8984-6FF9C8642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6660751-8C6A-6541-9893-640B0CDEC3FE}" type="slidenum">
              <a:rPr lang="en-US" altLang="en-US" sz="1200"/>
              <a:pPr algn="r"/>
              <a:t>125</a:t>
            </a:fld>
            <a:endParaRPr lang="en-US" altLang="en-US" sz="1200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3BCF6170-436A-0F41-BE4C-6230A762C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66F34B4C-4C7C-364F-965D-DAD9BF65A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105FF-2C15-5B48-8E10-4270F7F9E9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903F5-1A9A-3E41-9B02-F4E52B9D7D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205DD82-6DE4-CF4C-9958-03DF9A11F1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324938332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>
            <a:extLst>
              <a:ext uri="{FF2B5EF4-FFF2-40B4-BE49-F238E27FC236}">
                <a16:creationId xmlns:a16="http://schemas.microsoft.com/office/drawing/2014/main" id="{03117DF1-34DA-5B43-BD4A-C3347E309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1519914-3C1C-FD4D-BCB1-689BA74DE726}" type="slidenum">
              <a:rPr lang="en-US" altLang="en-US" sz="1200"/>
              <a:pPr algn="r"/>
              <a:t>126</a:t>
            </a:fld>
            <a:endParaRPr lang="en-US" altLang="en-US" sz="1200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6CADA4BD-07B1-4249-96F8-C5B0DE55F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99B1031E-B347-F646-A5F3-40716964C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9A867-EB3F-EE41-BB66-7849D20152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442F5-DA48-814B-A8EF-463875FCBF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079B486-07F0-0243-87E2-397EC1F301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302774309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127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47D07-1D9B-844A-8942-CFF11AF584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20251-4683-2F41-843C-1C7E86A9C0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A662B3A-E324-1742-9D8C-9BDBDA0043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113868395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A9C234-A844-034B-BDD4-7244BFD691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4C2782-AB0B-904D-8A13-958669497B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08008919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AD0892-B0EB-1144-8CBF-4A20CA93AC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AC7B65-C327-7347-A9EC-466089A5A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77446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23EC65-E2BD-A844-92CA-F665704507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CD779F-F3B2-9E46-96C7-5F8DA03389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26447587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93B160-7A3C-B64C-B392-F08FC41296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79FC1B-DA48-FC45-95F6-B189E65BD1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29163603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CEC14F-4B71-2144-9EAA-8F69360F68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AEB1D1-6224-114A-B73C-D3E883E646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15053684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E979D-5B4B-9F45-A4C9-FEF81CB089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FC66E3-A21D-164E-9626-21C8D6986B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64407443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8A06CE-60D6-8543-A79B-A15AEBB355A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97D234-2757-BD4C-BA01-1D3A9DC581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65455860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134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39270-3106-D449-A6AC-DC1D37D548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2AC7F-5B22-B34F-96FC-3FD140EAFE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3BC2336-B507-B944-A1FE-9C2300808F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88702098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135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4D914-977E-334F-9DE7-5E423D3FFD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78A37-3AB2-C242-94F0-00A98CCC56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DD7339F-4BA3-3B4F-ADB8-1E54D3473D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54759038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5DA96A-E250-7D49-9F55-C0524D8208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1D777A-0079-0F47-BED8-CE4A377CBC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95780357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3F5701-B587-A14A-B30D-BB48C44C28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969D7C-7A34-2241-BDCD-10AB35EEF2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66758031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7CC323-B97B-5E48-9EB5-8530D13013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C2BF07-DCB3-1D4D-A885-188ABFF514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67954640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\</a:t>
            </a:r>
            <a:r>
              <a:rPr kumimoji="1" lang="en-US" altLang="ja-JP" dirty="0" err="1"/>
              <a:t>cdot</a:t>
            </a:r>
            <a:r>
              <a:rPr kumimoji="1" lang="en-US" altLang="ja-JP" dirty="0"/>
              <a:t> \left( 1-x_t \right 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139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CMU Exec-Ed 2021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kumimoji="1" lang="en-US" altLang="ja-JP"/>
              <a:t>Sept. 2021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574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4C4882-A462-1241-963E-BEC149BAF5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B27CB0-B283-0847-8814-926C1E50E2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41299888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\</a:t>
            </a:r>
            <a:r>
              <a:rPr kumimoji="1" lang="en-US" altLang="ja-JP" dirty="0" err="1"/>
              <a:t>cdot</a:t>
            </a:r>
            <a:r>
              <a:rPr kumimoji="1" lang="en-US" altLang="ja-JP" dirty="0"/>
              <a:t> \left( 1-x_t \right 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140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CMU Exec-Ed 2021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kumimoji="1" lang="en-US" altLang="ja-JP"/>
              <a:t>Sept. 2021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071198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\</a:t>
            </a:r>
            <a:r>
              <a:rPr kumimoji="1" lang="en-US" altLang="ja-JP" dirty="0" err="1"/>
              <a:t>cdot</a:t>
            </a:r>
            <a:r>
              <a:rPr kumimoji="1" lang="en-US" altLang="ja-JP" dirty="0"/>
              <a:t> \left( 1-x_t \right 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141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CMU Exec-Ed 2021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kumimoji="1" lang="en-US" altLang="ja-JP"/>
              <a:t>Sept. 2021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834464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142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CMU Exec-Ed 2021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kumimoji="1" lang="en-US" altLang="ja-JP"/>
              <a:t>Sept. 2021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038214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143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CMU Exec-Ed 2021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kumimoji="1" lang="en-US" altLang="ja-JP"/>
              <a:t>Sept. 2021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18057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144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CMU Exec-Ed 2021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kumimoji="1" lang="en-US" altLang="ja-JP"/>
              <a:t>Sept. 2021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1362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145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CMU Exec-Ed 2021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kumimoji="1" lang="en-US" altLang="ja-JP"/>
              <a:t>Sept. 2021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56432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AF20AD-5365-F340-B8BE-9F708674C0A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4BE96D-775C-8E4A-9368-5DD5F81110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81759097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E5103-F98F-334B-A1FB-920B0D970E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9601E3-E2D1-354A-8BF4-F29489D3CF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244412792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B5901-64C1-684D-84AB-DC3B6D8963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DEE9A3-0E51-2F47-96CC-12E205BAA1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79304910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26FB71-3F2B-C54C-9500-7B508D585E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162D3C-D1F5-E74D-BD11-3EEF2EC87D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598770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1C3993-A1F0-FD46-912B-29B26D7107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07B279-0947-8C42-B309-759EFEE90C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16651279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9AB38C-73F3-8042-A0DD-42989B07DEC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11E54E-94EC-3541-92A9-B1C02D4C60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61827135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40A7A6-0CB4-C448-900F-DF8B4052A9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5AF945-5CC7-404E-81B7-6B9245A292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87067880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5B2E6F-D776-F441-BD21-7EA38D9842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D2DA98-CCF4-8245-A5C0-4D7DAE24BA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752955043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55DB49-9392-A244-B090-2A061187B5D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BECD619-085C-E844-9CF9-C276ABA0D6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17755328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5D9854-F5D1-1644-9841-54A01FDAFC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A9281C-158E-C44C-9953-C6238BFF3A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616102864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57C71C-A329-3543-B3D0-A369E73A37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F09DFB-74A6-AE47-8594-EFE0BAC529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87954911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B6B2C5-74FC-8943-8812-A71FC64CC2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88A78F-A377-ED4A-ABE4-57BE5E760A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365279370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157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8CB3A-59E3-574F-8B6D-17D4A16CFD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51C5F-5190-6349-AE8F-EF8B8DD76F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1EFE068-F40B-934E-AE1C-6DF460FC64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998362537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A403C6-523B-5045-8FC1-9159F64A17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8BE57F-7736-A64B-BA85-C6AE530D74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085525164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19F627-03FE-2645-830F-DD287BC0FC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9E7ECE-A4F1-3B46-9542-0C6EE7A5D8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6268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C4F220-D5B6-4648-B9E2-024650B408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B599E1-6DD7-2148-BD93-18374BF00A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15751135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160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FB3A5F-DD70-2140-A232-7A62C2C3B1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AD618-FFBF-DF4E-BC6C-1BD7ADAA45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99254098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161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7B5B0-9809-1040-8D32-388B5BFBAD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E2E33-240B-8246-A7DC-4F8966EFA8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FB13A19-6613-DA4D-82DC-C4654F0848B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303297084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2FA3ED-289A-BA4C-8F19-CA6129A2B85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B5319B-DC55-F34C-AFE8-BACAB62A26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500701163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163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8E8D59-F4A3-B647-8216-6301D3CC87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783962-BAA7-4042-A42B-E8DB24A72A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77817992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6DF55B-39D8-874F-A5CA-4B0D410BE9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101F43-6262-2D48-8D13-BD23AD8321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756994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15AFD82-71D1-7C48-9172-4C6594345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7732594-4452-174B-B087-3A0125BC38AB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29692A0-6806-1045-8581-6988290EC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B399F14-40EE-F04A-8981-87FE95F5F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2EBAC-F8C7-114A-9202-6160C18DF36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D4E16-3D6B-0E42-91A7-9A29D5564F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047E38-515C-1B42-B86F-FB479678BF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3392160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15AFD82-71D1-7C48-9172-4C6594345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7732594-4452-174B-B087-3A0125BC38AB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29692A0-6806-1045-8581-6988290EC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B399F14-40EE-F04A-8981-87FE95F5F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56805-5DBB-3240-82A5-D90E020958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DC37A-4654-C943-8B33-9764605CAA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A5245F4-3635-3F4F-A475-109E245FFBF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2503680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B6852F-225B-1D4D-9222-136C2E6409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64BAD7-4F1D-A947-98D6-A42ACC376C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90287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479597-77BB-DE40-A4C7-688E05ED4F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95DF07-B68F-7246-A190-A67811CA73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968689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C399AE-4F9A-E548-A800-07BBBA0BFD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2D66A3-E11F-A04B-99D7-62602F3F47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93794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95ABF8F2-6801-6647-A490-EB2530838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23DF2FF-DB66-7849-8447-5DF0205EEA74}" type="slidenum">
              <a:rPr lang="en-US" altLang="en-US" sz="1200"/>
              <a:pPr algn="r"/>
              <a:t>21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3A81208-0126-784F-8D12-C1DC2B4C0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57590F9-1BDC-644A-A668-75552BBE4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D2A68-0743-8E4A-A325-663406A4C9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A4DB1-8F7F-5547-8041-18B1148975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58A0474-A081-7746-9BCB-67A979D164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2208447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AB8DD7-8F86-B142-B775-71A4A5FC39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188C7F-BCA6-2F46-AC02-E15F320B4F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046920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23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2A517-B0E7-CB44-86EC-486B8481EE4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F7EC6-7EB1-5E40-8938-775F967322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F900931-3A72-FD4B-9E2C-2B0C889209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</p:spTree>
    <p:extLst>
      <p:ext uri="{BB962C8B-B14F-4D97-AF65-F5344CB8AC3E}">
        <p14:creationId xmlns:p14="http://schemas.microsoft.com/office/powerpoint/2010/main" val="914055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82B681-9D35-1B42-96D4-45773CA064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360587-60FE-354D-AB0C-8FCB0CC16D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382810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87269E-FF71-3043-9DB0-32C37E660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2AB75C-B09C-0343-B019-74F32374E3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52921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83ECB2-8A59-7043-A9CC-2D6169A05A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51A999-A488-1047-9A13-BD76974A5F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058541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27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F2074-665F-E148-8066-31DF8C3386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B98ED-496A-9448-8077-1D2C5B33DC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953055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EBCB49-02D2-624D-81F6-95246FDE74A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5F44F-0F67-E444-B3FC-68F8C8D625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350510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64F12F-3192-AE4C-9EC6-EC767C84F8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5F472D-03A0-8948-A784-52361B7203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70866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B8E775-A31D-BC4F-AAC4-5E85122D2C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CB1B29-D799-724B-A309-5A1400EB54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864409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F4E475-4524-9F40-9F11-48E2DE248C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2D56D4-6623-5148-BA56-CF0916347A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1474835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31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36F4C-DBDB-A14F-A428-A7900F4E85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F5747-B8A4-CE4C-9314-010FD6DBD7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656722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32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65EFB-EE59-DF4B-B38B-352E5969C6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1DB3A-C5D5-CE4D-840A-8DC57E1079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774786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99C89D-089E-5E4B-BE91-4E0748193AD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F715B5-BDDB-2544-8F8A-AF248FAF17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048739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E29CAE-9222-CE4A-A2F4-13258617F9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4C65B5-8AB4-2749-8969-F63E0AFD37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629890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7A91EC-B85D-D148-B3D3-6033E09253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132890-9D40-E24F-BCB9-0A14EC97A0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7594700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7CE245-CC34-584E-AC4E-1D2CD2AE24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3E2A5C-658C-7042-98CE-0C46D97A21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085735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37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0BAF5-0645-6D48-BB9F-DAAA858731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FE9AA-464F-F94C-BB31-17EAF8683F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898901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B033E9-F18F-274A-A62D-2A739BC9B49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6F10C4-CED2-9746-A117-5F7FD9B890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88835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39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0679B-BBA9-7845-B73F-E2D15291A5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160D8-7D9B-E347-BD29-FF0F685342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74141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0B831C-3181-4E49-A968-8B7B171C84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FBEB5D-911A-B248-B8D8-1A2B8D877D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41863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40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9AA76-A192-2C43-8902-511420F5B1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10057-5C03-7845-AB6F-4876A03C59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064488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137C39-3B7F-294C-A18C-725C8D6DB95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B739F6-F2FC-6044-B491-6209C90CD9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4401497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EA1A68-DCA2-0043-8DFE-BD97B009260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58F0B0-D2EA-EE4F-A5DB-CEBB45D51D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1322589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F6A996-B649-DB43-861C-28282722BE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6B9860-B54F-7846-B4DC-D88882DD79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436880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ADE4F4-6711-DD46-BD22-AC4E88265D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7FADB7-1D3F-CD45-A113-6C907AB309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243694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3F0515-91EA-7A40-BF87-BC4789798B2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8AF4B8-654E-7341-9884-21AA3A3141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7125944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61893F-2764-F443-A7A8-0335C1EC5D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ABBBF2-5DA5-A147-BFD8-F6F4E58F8D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8691416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62A2A4-0A90-794C-AF80-414414EDA0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49CB5F-594D-7F4C-A071-8C0988934E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7039027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48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4D7A3-06C3-024E-94FB-3D9EBB8C3CC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790AE-1B4E-904F-ACEA-3D924445C4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947561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95861F-0F72-DE4B-B316-C9B2E0EFB4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F66306-E6AB-914A-A661-7AFBD9643D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73785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97D313-13FB-044A-B4D9-E17F28CE2D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E0A1C3-62FE-0848-9702-C8C5ECEE37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0230429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7CF3E1-9081-8F4A-A648-5D886BEF9FC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C0DED3-64F4-AA49-B543-5F771238B5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623742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51A346-B4D6-3E40-9F96-2BD59A18EB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BE7937-DB27-E64B-980E-9085084176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989719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E1F841-E107-EC4F-8429-7FA6E56781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27F93A-D37A-8A43-A41D-239381F17C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4306314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03461E-02D0-B94D-A160-5AA17B26704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51CED7-ECCF-FB4D-B619-3AF9C371EA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1355041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072A74-F108-7949-98D7-54E44CCD8E7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A0C4AD-D362-2843-96D1-0E6BE09564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8711572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69D571-C178-7743-A3C3-83D50A3CA34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9ED5B6-4011-AE4D-9B5A-96F8A151D4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6153439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634D21-C395-BE46-8A83-474D0495C1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B36E25A-C60E-ED45-8111-691230B98A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4778013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BAEC63-D77F-5543-9A91-48A794593F5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1BCE07-E5EA-7A41-A745-B07B526CE6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6869166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75B235-0201-2343-A3BD-5F7A0FFA11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AE4CC6-4C98-6C4E-B723-95B6CDF7A9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2118552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2A00C5-9800-AE42-81D6-08B747CA4F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A293AE-4D7C-4747-98A4-9F5860CEF2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60330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71BFC6-5432-8C45-B0D3-54C2D918D2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066566-4E9A-1A4D-AC72-4DAA82BB21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4971483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46E554-7BE1-4D45-B70C-39E81D5329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64FF98-74E8-8E43-9145-1F302B8269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6392373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2BDA65-D065-074D-BCDB-209B4135CF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C20940-8A61-1D43-8C29-FACE2AD4CF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0519524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7C98AD-BE75-1E4E-A36B-383F28C19A8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3549E4-B38F-D745-B577-ED89E3B7BC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76989776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A1AF3B-5864-A84A-980F-ED1B5221A3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4B6714-ABB1-454E-9488-2CFB98AE53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5240502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084AD4-C363-AB45-B1A5-4FE86A77B7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BB86AC-236C-234F-BB01-D0C2083432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2347601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5A5F61-EC75-2942-9B3A-46628083C8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25B570-6C32-4F4C-A350-C04A02DF92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350748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785474-B56E-F347-9198-685A04B729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318C2A-DF8C-104E-8E13-1905A69EEB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8700679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86D701-FD7F-1444-AB0F-E58D6D67DA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5AACDC-D05D-4343-A6C5-E4E4D41A61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9246834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24819D-CB89-C941-911C-EBB2114353F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BD9EB8-6319-814E-BE55-7A2529F465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01115312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B1E664-29B0-1141-8330-0723DDF6DE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47F7F3-4AA3-3A4C-BD2B-369F4644BC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959145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998385-E58B-8746-920C-4130E70852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6ADF60-BF4E-1343-A3F5-2F0961FDB2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57396930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6F5F01-327F-1846-AB65-799060FC04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CFFA72-521A-4F49-A5F4-7198BA1C4A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5865147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9867CC-2F44-AC4A-9A81-8C3E2A356E9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796263-3508-BD45-B3CB-BDB0CDC340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4902268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98BD04-5DBB-284E-A48B-59FC03DD9F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DE02AF-A867-154B-A929-3FDCAAFE40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5737311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B84CC2-053C-8B4B-A9AC-160BA167B2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1F6737-D2E2-B54B-AAF2-5970042BBA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1114330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B55177-C661-8245-8C25-122B1201CFF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9EB7E9-0E19-684A-B3F5-DB310F1DC5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06438053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6066C0-0D94-6148-9C0C-4C64A61D28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B337CC-B5CB-5A46-923F-39AD419A79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8107567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366BD3-0A41-204F-B188-336843181E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1AAA3A-9705-2F4E-A76B-4367FBE050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69342768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A6662B-22CE-5244-BF46-B76DDE14A38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A19114-7DF4-7D41-8F7E-A70F1F7286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17404187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8209C0-8F3E-D14C-AD87-B665B5FD75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7CABB0-CE47-DC46-9001-D126947B1D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02736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C34FBA-7283-234B-B417-BDD9991C14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5C751C-63EA-DB47-B574-F204072084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8335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B42431-F272-6648-8585-06857E25E4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F7F387-596B-2247-9BD3-9774E8D291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2913662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550EBF-3695-314E-BF31-7D24001174E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2234B8-E512-7146-BD50-CF25CBBD4E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5778028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62BF87-6C31-4744-AE15-45F594F532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CBFB10-91A4-DB44-A3A3-9C202708C3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43020448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10F15B-97C1-7047-BB0F-4DE10821E9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0063D6-D038-7148-87B5-DB0B52DFEF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2213284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E8D9BB-A4DF-5B4D-A3AF-13BF3851DD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077292-FFCF-0B42-8D9D-03B7D3560F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18903985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038018-03AC-8D48-95E5-9473A44C25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992E86-0113-6348-8A27-1773CFB01D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9618405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DCAF27-37BC-E240-9554-2BB326A57A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F9ED47-2E34-D44E-B755-0B2824FBCA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26145495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9DE7FE-07FF-324E-8951-E5536BE7B4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49D301-55D5-EF49-A51E-A7FC425111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05955762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59E321-D70D-E748-935F-CB9E1D0079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05E5E2-E3D6-3F4F-8F18-69A352011F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92672628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A80F2A-9098-194C-85DC-F4DDCB98D5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C9C709-3DDC-1441-86AD-034D1583D2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6094337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07F528-FE21-6846-8F1B-308B30464D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BAB387-2D41-9B40-9D55-10A1A9D965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64695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B01328-0C86-EB42-9C2C-C1CD9B0C79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C53B03-31A4-2A45-B477-10CE86F1BB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4140284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464464-27F1-0947-9335-12B41F942F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8A1C63-F4EA-0845-99D2-2EBCA17FD5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0517733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F7889-A9B9-904D-A03B-B8E90FB4AE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947EC2-1750-3D44-8A4D-FCBAAC9A8E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20271318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97F1DE-B816-924F-8E87-41FCE4A0D7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51DDAF-0581-7845-B5CD-195E5ED72F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99418019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D87FD2-5C4A-2E47-A17E-A499735390C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8BF8EA-8702-1446-9DAA-2FA5551498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309898698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EDE62E-57D5-E645-B3A0-597E3C6253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E4CBEA-651D-5C4F-B040-B96E3C840E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420481865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A9293D-AE2D-414E-A461-B5A713099D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507B6E-C706-F145-8975-A9B6FE83E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8324839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5C552-CF71-7F4B-A307-F8C623D674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AE3B72-D8B6-7946-9E00-49C28DD48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58749057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E54EA2-C018-064A-89F8-729AF850F4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243DE6-BEBB-1542-B6B5-3F83A55446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21822143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E542CC-87BF-7142-BE3A-571E961607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61175A-1D5C-3A4A-B07D-1C89ED08FC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92051465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7B38C7-E8D2-AC42-A657-7F82119121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F99B69-28DB-704C-B432-C779A4F164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Exec-Ed 2021</a:t>
            </a:r>
          </a:p>
        </p:txBody>
      </p:sp>
    </p:spTree>
    <p:extLst>
      <p:ext uri="{BB962C8B-B14F-4D97-AF65-F5344CB8AC3E}">
        <p14:creationId xmlns:p14="http://schemas.microsoft.com/office/powerpoint/2010/main" val="107988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C861F-3236-BE4C-80F3-8C37E5AA6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8C5BCC-455D-564A-9E56-F55878BE9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91CB0-5F52-1A46-B43A-A31F60488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A258-FCA8-174D-B209-D8024D71E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97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  <p:sldLayoutId id="2147486073" r:id="rId15"/>
  </p:sldLayoutIdLst>
  <p:transition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cmu.edu/~christos/TALKS/21-09-exec-e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06.xml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0.jpeg"/><Relationship Id="rId5" Type="http://schemas.openxmlformats.org/officeDocument/2006/relationships/image" Target="../media/image33.png"/><Relationship Id="rId4" Type="http://schemas.openxmlformats.org/officeDocument/2006/relationships/image" Target="../media/image79.jpeg"/><Relationship Id="rId9" Type="http://schemas.openxmlformats.org/officeDocument/2006/relationships/image" Target="../media/image47.e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0.jpeg"/><Relationship Id="rId5" Type="http://schemas.openxmlformats.org/officeDocument/2006/relationships/image" Target="../media/image33.png"/><Relationship Id="rId4" Type="http://schemas.openxmlformats.org/officeDocument/2006/relationships/image" Target="../media/image79.jpeg"/><Relationship Id="rId9" Type="http://schemas.openxmlformats.org/officeDocument/2006/relationships/image" Target="../media/image47.emf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83.emf"/><Relationship Id="rId4" Type="http://schemas.openxmlformats.org/officeDocument/2006/relationships/oleObject" Target="../embeddings/oleObject45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47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86.emf"/><Relationship Id="rId4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87.emf"/><Relationship Id="rId4" Type="http://schemas.openxmlformats.org/officeDocument/2006/relationships/oleObject" Target="../embeddings/oleObject49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87.emf"/><Relationship Id="rId4" Type="http://schemas.openxmlformats.org/officeDocument/2006/relationships/oleObject" Target="../embeddings/oleObject50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87.emf"/><Relationship Id="rId4" Type="http://schemas.openxmlformats.org/officeDocument/2006/relationships/oleObject" Target="../embeddings/oleObject50.bin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smodels.org/" TargetMode="Externa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7" Type="http://schemas.openxmlformats.org/officeDocument/2006/relationships/hyperlink" Target="https://www.flickr.com/photos/71195909@N03/2895587433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5.jpeg"/><Relationship Id="rId5" Type="http://schemas.openxmlformats.org/officeDocument/2006/relationships/image" Target="../media/image85.emf"/><Relationship Id="rId4" Type="http://schemas.openxmlformats.org/officeDocument/2006/relationships/oleObject" Target="../embeddings/oleObject47.bin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7" Type="http://schemas.openxmlformats.org/officeDocument/2006/relationships/hyperlink" Target="https://www.flickr.com/photos/71195909@N03/2895587433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5.jpeg"/><Relationship Id="rId5" Type="http://schemas.openxmlformats.org/officeDocument/2006/relationships/image" Target="../media/image85.emf"/><Relationship Id="rId4" Type="http://schemas.openxmlformats.org/officeDocument/2006/relationships/oleObject" Target="../embeddings/oleObject47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emf"/><Relationship Id="rId4" Type="http://schemas.openxmlformats.org/officeDocument/2006/relationships/image" Target="../media/image8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.sanken.osaka-u.ac.jp/~yasuko/TALKS/17-KDD-tut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emf"/><Relationship Id="rId4" Type="http://schemas.openxmlformats.org/officeDocument/2006/relationships/image" Target="../media/image89.jpe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emf"/><Relationship Id="rId4" Type="http://schemas.openxmlformats.org/officeDocument/2006/relationships/image" Target="../media/image90.e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emf"/><Relationship Id="rId4" Type="http://schemas.openxmlformats.org/officeDocument/2006/relationships/image" Target="../media/image90.e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winner-ribbon-png" TargetMode="External"/><Relationship Id="rId5" Type="http://schemas.openxmlformats.org/officeDocument/2006/relationships/image" Target="../media/image95.png"/><Relationship Id="rId4" Type="http://schemas.openxmlformats.org/officeDocument/2006/relationships/image" Target="../media/image90.emf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winner-ribbon-png" TargetMode="Externa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notesSlide" Target="../notesSlides/notesSlide153.xml"/><Relationship Id="rId7" Type="http://schemas.openxmlformats.org/officeDocument/2006/relationships/image" Target="../media/image101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0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51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winner-ribbon-png" TargetMode="External"/><Relationship Id="rId5" Type="http://schemas.openxmlformats.org/officeDocument/2006/relationships/image" Target="../media/image95.png"/><Relationship Id="rId4" Type="http://schemas.openxmlformats.org/officeDocument/2006/relationships/image" Target="../media/image33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winner-ribbon-png" TargetMode="Externa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jpeg"/><Relationship Id="rId4" Type="http://schemas.openxmlformats.org/officeDocument/2006/relationships/image" Target="../media/image29.tif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.sanken.osaka-u.ac.jp/~yasuko/TALKS/17-KDD-tut/" TargetMode="Externa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64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jpeg"/><Relationship Id="rId4" Type="http://schemas.openxmlformats.org/officeDocument/2006/relationships/image" Target="../media/image2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71195909@N03/2895587433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jpe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1327452.1327494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46.jpeg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jpeg"/><Relationship Id="rId5" Type="http://schemas.openxmlformats.org/officeDocument/2006/relationships/image" Target="../media/image47.emf"/><Relationship Id="rId4" Type="http://schemas.openxmlformats.org/officeDocument/2006/relationships/oleObject" Target="../embeddings/oleObject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jpe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hyperlink" Target="https://pixabay.com/en/bubble-chemical-chemistry-glass-2022490/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9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1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2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23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hyperlink" Target="https://www.flickr.com/photos/71195909@N03/28955874330" TargetMode="External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51.emf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2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62.emf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5" Type="http://schemas.openxmlformats.org/officeDocument/2006/relationships/hyperlink" Target="https://www.flickr.com/photos/71195909@N03/28955874330" TargetMode="External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2.emf"/><Relationship Id="rId14" Type="http://schemas.openxmlformats.org/officeDocument/2006/relationships/image" Target="../media/image35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3.emf"/><Relationship Id="rId10" Type="http://schemas.openxmlformats.org/officeDocument/2006/relationships/image" Target="../media/image65.jpe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hyperlink" Target="https://pixabay.com/en/bubble-chemical-chemistry-glass-2022490/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33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3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37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3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4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6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71195909@N03/28955874330" TargetMode="Externa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71195909@N03/28955874330" TargetMode="External"/><Relationship Id="rId4" Type="http://schemas.openxmlformats.org/officeDocument/2006/relationships/image" Target="../media/image3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2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2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3177" y="747712"/>
            <a:ext cx="7772400" cy="2365375"/>
          </a:xfrm>
        </p:spPr>
        <p:txBody>
          <a:bodyPr/>
          <a:lstStyle/>
          <a:p>
            <a:r>
              <a:rPr lang="en-US" dirty="0"/>
              <a:t>Mining Time Series:</a:t>
            </a:r>
            <a:br>
              <a:rPr lang="en-US" dirty="0"/>
            </a:br>
            <a:r>
              <a:rPr lang="en-US" dirty="0"/>
              <a:t>Tools and Applications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Christos Faloutsos</a:t>
            </a:r>
          </a:p>
          <a:p>
            <a:r>
              <a:rPr lang="en-US" sz="3600" dirty="0">
                <a:ea typeface="ＭＳ Ｐゴシック" charset="-128"/>
                <a:cs typeface="ＭＳ Ｐゴシック" charset="-128"/>
              </a:rPr>
              <a:t>CMU SCS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77837C29-7CA3-374D-A4E4-6575835C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169" y="3744913"/>
            <a:ext cx="896231" cy="10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25CD7-7662-8E43-9FBD-85B73C325A55}"/>
              </a:ext>
            </a:extLst>
          </p:cNvPr>
          <p:cNvSpPr txBox="1"/>
          <p:nvPr/>
        </p:nvSpPr>
        <p:spPr>
          <a:xfrm>
            <a:off x="713177" y="333102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F149-CC7F-C044-86FE-7C38FA437604}"/>
              </a:ext>
            </a:extLst>
          </p:cNvPr>
          <p:cNvSpPr txBox="1"/>
          <p:nvPr/>
        </p:nvSpPr>
        <p:spPr>
          <a:xfrm>
            <a:off x="341219" y="5410200"/>
            <a:ext cx="85940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https://www.cs.cmu.edu/~christos/TALKS/21-09-exec-ed/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9ACDCBA0-2BA9-B54A-936C-48670D7BEA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E2A1E77D-6A91-9344-A81B-A6B9C3EF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A4ACE5B8-27BA-5E4A-8D35-19A66BC3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AC281D0-EE1E-C54A-AD0F-4FBBFED1F94C}" type="slidenum">
              <a:rPr lang="en-US" altLang="en-US" sz="1400"/>
              <a:pPr algn="r"/>
              <a:t>10</a:t>
            </a:fld>
            <a:endParaRPr lang="en-US" altLang="en-US" sz="1400"/>
          </a:p>
        </p:txBody>
      </p:sp>
      <p:sp>
        <p:nvSpPr>
          <p:cNvPr id="24580" name="Rectangle 1026">
            <a:extLst>
              <a:ext uri="{FF2B5EF4-FFF2-40B4-BE49-F238E27FC236}">
                <a16:creationId xmlns:a16="http://schemas.microsoft.com/office/drawing/2014/main" id="{0FF81A0F-3A06-394E-9847-33DA20313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 - Applications</a:t>
            </a:r>
          </a:p>
        </p:txBody>
      </p:sp>
      <p:sp>
        <p:nvSpPr>
          <p:cNvPr id="24581" name="Rectangle 1027">
            <a:extLst>
              <a:ext uri="{FF2B5EF4-FFF2-40B4-BE49-F238E27FC236}">
                <a16:creationId xmlns:a16="http://schemas.microsoft.com/office/drawing/2014/main" id="{F7ECCAE9-81C5-C747-ABF9-2A0C42CB3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695450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>
                <a:ea typeface="ＭＳ Ｐゴシック" panose="020B0600070205080204" pitchFamily="34" charset="-128"/>
              </a:rPr>
              <a:t>Financial, sales, economic series</a:t>
            </a:r>
          </a:p>
        </p:txBody>
      </p:sp>
      <p:pic>
        <p:nvPicPr>
          <p:cNvPr id="7" name="Picture 3" descr="DJIA_AA_AXP_BA_CAT_C_1-5">
            <a:extLst>
              <a:ext uri="{FF2B5EF4-FFF2-40B4-BE49-F238E27FC236}">
                <a16:creationId xmlns:a16="http://schemas.microsoft.com/office/drawing/2014/main" id="{1B9D6712-2A32-894B-887A-8FFA36CC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100" y="2501147"/>
            <a:ext cx="3897796" cy="288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phic 3" descr="Yuan with solid fill">
            <a:extLst>
              <a:ext uri="{FF2B5EF4-FFF2-40B4-BE49-F238E27FC236}">
                <a16:creationId xmlns:a16="http://schemas.microsoft.com/office/drawing/2014/main" id="{AE2E6217-7FBB-D249-9208-D7C93E7F0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2900" y="2540904"/>
            <a:ext cx="914400" cy="914400"/>
          </a:xfrm>
          <a:prstGeom prst="rect">
            <a:avLst/>
          </a:prstGeom>
        </p:spPr>
      </p:pic>
      <p:pic>
        <p:nvPicPr>
          <p:cNvPr id="9" name="Graphic 8" descr="Coins with solid fill">
            <a:extLst>
              <a:ext uri="{FF2B5EF4-FFF2-40B4-BE49-F238E27FC236}">
                <a16:creationId xmlns:a16="http://schemas.microsoft.com/office/drawing/2014/main" id="{7ABB21F9-B7A8-D145-A769-811662601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7635" y="263387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FA154D-C7D8-2F43-AF03-33EB5407E7B2}"/>
              </a:ext>
            </a:extLst>
          </p:cNvPr>
          <p:cNvSpPr txBox="1"/>
          <p:nvPr/>
        </p:nvSpPr>
        <p:spPr>
          <a:xfrm>
            <a:off x="503282" y="4928152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Citi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C1D97-4D5F-9948-94DF-145B6A7CEF1E}"/>
              </a:ext>
            </a:extLst>
          </p:cNvPr>
          <p:cNvSpPr txBox="1"/>
          <p:nvPr/>
        </p:nvSpPr>
        <p:spPr>
          <a:xfrm>
            <a:off x="379052" y="2540904"/>
            <a:ext cx="1688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Alcoa Corp.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209C3-C301-7B4D-AC57-AE75DFBA746A}"/>
              </a:ext>
            </a:extLst>
          </p:cNvPr>
          <p:cNvSpPr txBox="1"/>
          <p:nvPr/>
        </p:nvSpPr>
        <p:spPr>
          <a:xfrm>
            <a:off x="24785" y="3136929"/>
            <a:ext cx="239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American express</a:t>
            </a:r>
          </a:p>
        </p:txBody>
      </p:sp>
    </p:spTree>
    <p:extLst>
      <p:ext uri="{BB962C8B-B14F-4D97-AF65-F5344CB8AC3E}">
        <p14:creationId xmlns:p14="http://schemas.microsoft.com/office/powerpoint/2010/main" val="699709459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6AB2A42D-4004-FB44-8F3F-747401B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study: BGP updates</a:t>
            </a:r>
          </a:p>
        </p:txBody>
      </p:sp>
      <p:sp>
        <p:nvSpPr>
          <p:cNvPr id="162818" name="Date Placeholder 3">
            <a:extLst>
              <a:ext uri="{FF2B5EF4-FFF2-40B4-BE49-F238E27FC236}">
                <a16:creationId xmlns:a16="http://schemas.microsoft.com/office/drawing/2014/main" id="{C4806E65-BFEC-9A4E-B213-FE61207107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162819" name="Footer Placeholder 4">
            <a:extLst>
              <a:ext uri="{FF2B5EF4-FFF2-40B4-BE49-F238E27FC236}">
                <a16:creationId xmlns:a16="http://schemas.microsoft.com/office/drawing/2014/main" id="{C314AF3A-0F9D-9C4E-9234-3B63AF6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291D913-24B0-D84A-BB71-D060F3B2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7B9EE6-5441-2042-BE6D-CECC0129F245}" type="slidenum">
              <a:rPr lang="en-US" altLang="en-US" sz="1400"/>
              <a:pPr/>
              <a:t>100</a:t>
            </a:fld>
            <a:endParaRPr lang="en-US" altLang="en-US" sz="1400"/>
          </a:p>
        </p:txBody>
      </p:sp>
      <p:sp>
        <p:nvSpPr>
          <p:cNvPr id="162821" name="Rectangle 9">
            <a:extLst>
              <a:ext uri="{FF2B5EF4-FFF2-40B4-BE49-F238E27FC236}">
                <a16:creationId xmlns:a16="http://schemas.microsoft.com/office/drawing/2014/main" id="{AEF3FAD2-B4AC-054C-836B-7A1B7E9C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7251E-B9F2-5E4B-A2C9-BAFDF3C420D4}"/>
              </a:ext>
            </a:extLst>
          </p:cNvPr>
          <p:cNvSpPr txBox="1"/>
          <p:nvPr/>
        </p:nvSpPr>
        <p:spPr>
          <a:xfrm rot="20812055">
            <a:off x="1284002" y="3104199"/>
            <a:ext cx="7510103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Given a time series</a:t>
            </a:r>
            <a:r>
              <a:rPr lang="en-US" sz="4000">
                <a:solidFill>
                  <a:schemeClr val="bg1"/>
                </a:solidFill>
              </a:rPr>
              <a:t>: 1) </a:t>
            </a:r>
            <a:r>
              <a:rPr lang="en-US" sz="4000" b="1">
                <a:solidFill>
                  <a:schemeClr val="bg1"/>
                </a:solidFill>
              </a:rPr>
              <a:t>PLOT </a:t>
            </a:r>
            <a:r>
              <a:rPr lang="en-US" sz="4000" b="1" dirty="0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5A0C6-E97C-C440-9C6E-D0138BE0F1F4}"/>
              </a:ext>
            </a:extLst>
          </p:cNvPr>
          <p:cNvSpPr txBox="1"/>
          <p:nvPr/>
        </p:nvSpPr>
        <p:spPr>
          <a:xfrm rot="20812055">
            <a:off x="1428603" y="3906370"/>
            <a:ext cx="7578979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                          2) </a:t>
            </a:r>
            <a:r>
              <a:rPr lang="en-US" sz="4000" b="1" dirty="0">
                <a:solidFill>
                  <a:schemeClr val="bg1"/>
                </a:solidFill>
              </a:rPr>
              <a:t>DFT / DWT</a:t>
            </a:r>
          </a:p>
        </p:txBody>
      </p:sp>
    </p:spTree>
    <p:extLst>
      <p:ext uri="{BB962C8B-B14F-4D97-AF65-F5344CB8AC3E}">
        <p14:creationId xmlns:p14="http://schemas.microsoft.com/office/powerpoint/2010/main" val="488509265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>
            <a:extLst>
              <a:ext uri="{FF2B5EF4-FFF2-40B4-BE49-F238E27FC236}">
                <a16:creationId xmlns:a16="http://schemas.microsoft.com/office/drawing/2014/main" id="{EB322A7D-0072-0944-B9F7-44281D22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study: BGP updates</a:t>
            </a:r>
          </a:p>
        </p:txBody>
      </p:sp>
      <p:sp>
        <p:nvSpPr>
          <p:cNvPr id="163842" name="Date Placeholder 3">
            <a:extLst>
              <a:ext uri="{FF2B5EF4-FFF2-40B4-BE49-F238E27FC236}">
                <a16:creationId xmlns:a16="http://schemas.microsoft.com/office/drawing/2014/main" id="{2DD4C42C-D389-1340-AF48-3EE8999E04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163843" name="Footer Placeholder 4">
            <a:extLst>
              <a:ext uri="{FF2B5EF4-FFF2-40B4-BE49-F238E27FC236}">
                <a16:creationId xmlns:a16="http://schemas.microsoft.com/office/drawing/2014/main" id="{AA586F6F-C69E-9843-BE46-70079F27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3844" name="Slide Number Placeholder 5">
            <a:extLst>
              <a:ext uri="{FF2B5EF4-FFF2-40B4-BE49-F238E27FC236}">
                <a16:creationId xmlns:a16="http://schemas.microsoft.com/office/drawing/2014/main" id="{DAEFE03A-EA51-6349-BF59-E6D29DF2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2E5D2C-0F78-074E-8A89-CF5461AFF0B5}" type="slidenum">
              <a:rPr lang="en-US" altLang="en-US" sz="1400"/>
              <a:pPr/>
              <a:t>101</a:t>
            </a:fld>
            <a:endParaRPr lang="en-US" altLang="en-US" sz="1400"/>
          </a:p>
        </p:txBody>
      </p:sp>
      <p:cxnSp>
        <p:nvCxnSpPr>
          <p:cNvPr id="163845" name="Straight Arrow Connector 10">
            <a:extLst>
              <a:ext uri="{FF2B5EF4-FFF2-40B4-BE49-F238E27FC236}">
                <a16:creationId xmlns:a16="http://schemas.microsoft.com/office/drawing/2014/main" id="{CD5514AF-96FF-A248-B94C-252F918230C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5801" y="3808412"/>
            <a:ext cx="13716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46" name="TextBox 11">
            <a:extLst>
              <a:ext uri="{FF2B5EF4-FFF2-40B4-BE49-F238E27FC236}">
                <a16:creationId xmlns:a16="http://schemas.microsoft.com/office/drawing/2014/main" id="{F1F40316-2632-5641-884B-45434985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124200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63847" name="TextBox 12">
            <a:extLst>
              <a:ext uri="{FF2B5EF4-FFF2-40B4-BE49-F238E27FC236}">
                <a16:creationId xmlns:a16="http://schemas.microsoft.com/office/drawing/2014/main" id="{D98A5BC2-E14C-BB40-9935-D5835438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17002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 freq.:</a:t>
            </a:r>
          </a:p>
          <a:p>
            <a:r>
              <a:rPr lang="en-US" altLang="en-US"/>
              <a:t>omitted</a:t>
            </a:r>
          </a:p>
        </p:txBody>
      </p:sp>
      <p:cxnSp>
        <p:nvCxnSpPr>
          <p:cNvPr id="163848" name="Straight Connector 14">
            <a:extLst>
              <a:ext uri="{FF2B5EF4-FFF2-40B4-BE49-F238E27FC236}">
                <a16:creationId xmlns:a16="http://schemas.microsoft.com/office/drawing/2014/main" id="{B37F17C6-6396-D64B-BC4B-4F57F3AA3C9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1000" y="2743200"/>
            <a:ext cx="19050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849" name="Group 17">
            <a:extLst>
              <a:ext uri="{FF2B5EF4-FFF2-40B4-BE49-F238E27FC236}">
                <a16:creationId xmlns:a16="http://schemas.microsoft.com/office/drawing/2014/main" id="{A11DF7E5-B19D-2640-BD45-B47981AED43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261225" y="2239963"/>
            <a:ext cx="1577975" cy="1189037"/>
            <a:chOff x="2209800" y="3354388"/>
            <a:chExt cx="3254375" cy="2205513"/>
          </a:xfrm>
        </p:grpSpPr>
        <p:sp>
          <p:nvSpPr>
            <p:cNvPr id="163852" name="Rectangle 5">
              <a:extLst>
                <a:ext uri="{FF2B5EF4-FFF2-40B4-BE49-F238E27FC236}">
                  <a16:creationId xmlns:a16="http://schemas.microsoft.com/office/drawing/2014/main" id="{0A98AC2D-F240-2E47-8364-7C0EE1EB6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3" name="Rectangle 6">
              <a:extLst>
                <a:ext uri="{FF2B5EF4-FFF2-40B4-BE49-F238E27FC236}">
                  <a16:creationId xmlns:a16="http://schemas.microsoft.com/office/drawing/2014/main" id="{9AEEAB3E-21F0-B140-B53A-5D4B4BC18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05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4" name="Rectangle 7">
              <a:extLst>
                <a:ext uri="{FF2B5EF4-FFF2-40B4-BE49-F238E27FC236}">
                  <a16:creationId xmlns:a16="http://schemas.microsoft.com/office/drawing/2014/main" id="{5A7C1BB6-C358-EB42-B03A-4384E4C39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5" name="Rectangle 8">
              <a:extLst>
                <a:ext uri="{FF2B5EF4-FFF2-40B4-BE49-F238E27FC236}">
                  <a16:creationId xmlns:a16="http://schemas.microsoft.com/office/drawing/2014/main" id="{45B3A27D-A887-474B-8AE2-C119C147D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55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6" name="Rectangle 9">
              <a:extLst>
                <a:ext uri="{FF2B5EF4-FFF2-40B4-BE49-F238E27FC236}">
                  <a16:creationId xmlns:a16="http://schemas.microsoft.com/office/drawing/2014/main" id="{12F3F431-71BD-4749-BAEA-B146A352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4206875"/>
              <a:ext cx="952500" cy="4270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7" name="Rectangle 10">
              <a:extLst>
                <a:ext uri="{FF2B5EF4-FFF2-40B4-BE49-F238E27FC236}">
                  <a16:creationId xmlns:a16="http://schemas.microsoft.com/office/drawing/2014/main" id="{88DE7B52-8635-5C40-9EED-FD06353A7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633913"/>
              <a:ext cx="1905000" cy="3190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8" name="Rectangle 11">
              <a:extLst>
                <a:ext uri="{FF2B5EF4-FFF2-40B4-BE49-F238E27FC236}">
                  <a16:creationId xmlns:a16="http://schemas.microsoft.com/office/drawing/2014/main" id="{060E55AF-3283-1144-8C8D-4B98F50B1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953000"/>
              <a:ext cx="1905000" cy="3206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9" name="Text Box 12">
              <a:extLst>
                <a:ext uri="{FF2B5EF4-FFF2-40B4-BE49-F238E27FC236}">
                  <a16:creationId xmlns:a16="http://schemas.microsoft.com/office/drawing/2014/main" id="{BA3E3A53-E4B1-1047-A045-CBE36C919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1" y="4588986"/>
              <a:ext cx="282574" cy="9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163860" name="Text Box 13">
              <a:extLst>
                <a:ext uri="{FF2B5EF4-FFF2-40B4-BE49-F238E27FC236}">
                  <a16:creationId xmlns:a16="http://schemas.microsoft.com/office/drawing/2014/main" id="{6D976C22-1F65-B049-9732-CDEC0F519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514249"/>
              <a:ext cx="303212" cy="9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</a:p>
          </p:txBody>
        </p:sp>
        <p:sp>
          <p:nvSpPr>
            <p:cNvPr id="163861" name="Rectangle 14">
              <a:extLst>
                <a:ext uri="{FF2B5EF4-FFF2-40B4-BE49-F238E27FC236}">
                  <a16:creationId xmlns:a16="http://schemas.microsoft.com/office/drawing/2014/main" id="{AB9A260D-0038-FA4D-840C-51EAA0699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206875"/>
              <a:ext cx="952500" cy="4270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62" name="Rectangle 16">
              <a:extLst>
                <a:ext uri="{FF2B5EF4-FFF2-40B4-BE49-F238E27FC236}">
                  <a16:creationId xmlns:a16="http://schemas.microsoft.com/office/drawing/2014/main" id="{5F49C686-CAD9-A848-B33A-5C4F38C3F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388" y="3354388"/>
              <a:ext cx="1903412" cy="190658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63850" name="Content Placeholder 28">
            <a:extLst>
              <a:ext uri="{FF2B5EF4-FFF2-40B4-BE49-F238E27FC236}">
                <a16:creationId xmlns:a16="http://schemas.microsoft.com/office/drawing/2014/main" id="{551D5D4B-D689-F140-BDC5-9E49F1B0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>
          <a:xfrm>
            <a:off x="1839913" y="2511425"/>
            <a:ext cx="5703887" cy="2670175"/>
          </a:xfrm>
        </p:spPr>
      </p:pic>
      <p:sp>
        <p:nvSpPr>
          <p:cNvPr id="163851" name="Rectangle 29">
            <a:extLst>
              <a:ext uri="{FF2B5EF4-FFF2-40B4-BE49-F238E27FC236}">
                <a16:creationId xmlns:a16="http://schemas.microsoft.com/office/drawing/2014/main" id="{FD65382C-D013-AD41-9AE6-131DF88D4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209800"/>
            <a:ext cx="1219200" cy="5334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6DAB36-5FD3-BE46-A10D-443A209FD253}"/>
              </a:ext>
            </a:extLst>
          </p:cNvPr>
          <p:cNvSpPr/>
          <p:nvPr/>
        </p:nvSpPr>
        <p:spPr bwMode="auto">
          <a:xfrm>
            <a:off x="7543800" y="1898374"/>
            <a:ext cx="1381539" cy="20275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80531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>
            <a:extLst>
              <a:ext uri="{FF2B5EF4-FFF2-40B4-BE49-F238E27FC236}">
                <a16:creationId xmlns:a16="http://schemas.microsoft.com/office/drawing/2014/main" id="{885ECC1C-15A7-3343-B71F-71C7889F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study: BGP updates</a:t>
            </a:r>
          </a:p>
        </p:txBody>
      </p:sp>
      <p:sp>
        <p:nvSpPr>
          <p:cNvPr id="164866" name="Date Placeholder 3">
            <a:extLst>
              <a:ext uri="{FF2B5EF4-FFF2-40B4-BE49-F238E27FC236}">
                <a16:creationId xmlns:a16="http://schemas.microsoft.com/office/drawing/2014/main" id="{B742CCDB-E3A4-2D4A-A1D2-5A98A78F91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164867" name="Footer Placeholder 4">
            <a:extLst>
              <a:ext uri="{FF2B5EF4-FFF2-40B4-BE49-F238E27FC236}">
                <a16:creationId xmlns:a16="http://schemas.microsoft.com/office/drawing/2014/main" id="{188F22D6-8066-AC47-89BB-4D796C9A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4868" name="Slide Number Placeholder 5">
            <a:extLst>
              <a:ext uri="{FF2B5EF4-FFF2-40B4-BE49-F238E27FC236}">
                <a16:creationId xmlns:a16="http://schemas.microsoft.com/office/drawing/2014/main" id="{0F19315E-85EC-5043-AB70-F475340E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8C3EA38-66CF-4E4E-8B3C-5A800E6C99F0}" type="slidenum">
              <a:rPr lang="en-US" altLang="en-US" sz="1400"/>
              <a:pPr/>
              <a:t>102</a:t>
            </a:fld>
            <a:endParaRPr lang="en-US" altLang="en-US" sz="1400"/>
          </a:p>
        </p:txBody>
      </p:sp>
      <p:cxnSp>
        <p:nvCxnSpPr>
          <p:cNvPr id="164869" name="Straight Arrow Connector 10">
            <a:extLst>
              <a:ext uri="{FF2B5EF4-FFF2-40B4-BE49-F238E27FC236}">
                <a16:creationId xmlns:a16="http://schemas.microsoft.com/office/drawing/2014/main" id="{F556E47D-8C02-BA41-9EF6-5082F907C9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5801" y="5027612"/>
            <a:ext cx="13716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870" name="TextBox 11">
            <a:extLst>
              <a:ext uri="{FF2B5EF4-FFF2-40B4-BE49-F238E27FC236}">
                <a16:creationId xmlns:a16="http://schemas.microsoft.com/office/drawing/2014/main" id="{BFCD52B6-2EBC-0648-8A2C-5EF989F77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343400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pic>
        <p:nvPicPr>
          <p:cNvPr id="164871" name="Content Placeholder 28">
            <a:extLst>
              <a:ext uri="{FF2B5EF4-FFF2-40B4-BE49-F238E27FC236}">
                <a16:creationId xmlns:a16="http://schemas.microsoft.com/office/drawing/2014/main" id="{ED73E947-B46D-E340-8641-5AE685947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>
          <a:xfrm>
            <a:off x="2709863" y="4114800"/>
            <a:ext cx="4395787" cy="2057400"/>
          </a:xfrm>
        </p:spPr>
      </p:pic>
      <p:pic>
        <p:nvPicPr>
          <p:cNvPr id="164872" name="Content Placeholder 12">
            <a:extLst>
              <a:ext uri="{FF2B5EF4-FFF2-40B4-BE49-F238E27FC236}">
                <a16:creationId xmlns:a16="http://schemas.microsoft.com/office/drawing/2014/main" id="{1F763528-A2AC-D544-A9E6-F5F6116D40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865313"/>
            <a:ext cx="46053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3" name="TextBox 29">
            <a:extLst>
              <a:ext uri="{FF2B5EF4-FFF2-40B4-BE49-F238E27FC236}">
                <a16:creationId xmlns:a16="http://schemas.microsoft.com/office/drawing/2014/main" id="{787C7D99-17CE-564D-90E3-A52362AAD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581400"/>
            <a:ext cx="503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??</a:t>
            </a:r>
          </a:p>
        </p:txBody>
      </p:sp>
      <p:sp>
        <p:nvSpPr>
          <p:cNvPr id="164874" name="Up-Down Arrow 30">
            <a:extLst>
              <a:ext uri="{FF2B5EF4-FFF2-40B4-BE49-F238E27FC236}">
                <a16:creationId xmlns:a16="http://schemas.microsoft.com/office/drawing/2014/main" id="{0D472DFA-175E-4343-BDF7-D14BF541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81400"/>
            <a:ext cx="1524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4875" name="Up-Down Arrow 31">
            <a:extLst>
              <a:ext uri="{FF2B5EF4-FFF2-40B4-BE49-F238E27FC236}">
                <a16:creationId xmlns:a16="http://schemas.microsoft.com/office/drawing/2014/main" id="{AAC261E1-FA4C-784F-BA09-F3EEBE72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1524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4876" name="Up-Down Arrow 32">
            <a:extLst>
              <a:ext uri="{FF2B5EF4-FFF2-40B4-BE49-F238E27FC236}">
                <a16:creationId xmlns:a16="http://schemas.microsoft.com/office/drawing/2014/main" id="{B197D17A-0028-6F43-A62A-764ED9F8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81400"/>
            <a:ext cx="1524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251299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>
            <a:extLst>
              <a:ext uri="{FF2B5EF4-FFF2-40B4-BE49-F238E27FC236}">
                <a16:creationId xmlns:a16="http://schemas.microsoft.com/office/drawing/2014/main" id="{A7FDAEE2-7DFE-7743-90E8-D730319F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study: BGP updates</a:t>
            </a:r>
          </a:p>
        </p:txBody>
      </p:sp>
      <p:pic>
        <p:nvPicPr>
          <p:cNvPr id="165890" name="Content Placeholder 6">
            <a:extLst>
              <a:ext uri="{FF2B5EF4-FFF2-40B4-BE49-F238E27FC236}">
                <a16:creationId xmlns:a16="http://schemas.microsoft.com/office/drawing/2014/main" id="{F64A03D9-3AEB-FB48-9707-EB69989AB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36" r="-31036"/>
          <a:stretch>
            <a:fillRect/>
          </a:stretch>
        </p:blipFill>
        <p:spPr>
          <a:xfrm>
            <a:off x="381000" y="1600200"/>
            <a:ext cx="8491538" cy="4495800"/>
          </a:xfrm>
        </p:spPr>
      </p:pic>
      <p:sp>
        <p:nvSpPr>
          <p:cNvPr id="165891" name="Date Placeholder 3">
            <a:extLst>
              <a:ext uri="{FF2B5EF4-FFF2-40B4-BE49-F238E27FC236}">
                <a16:creationId xmlns:a16="http://schemas.microsoft.com/office/drawing/2014/main" id="{7556D02C-CC7B-5445-A72F-BFDE79BEC0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165892" name="Footer Placeholder 4">
            <a:extLst>
              <a:ext uri="{FF2B5EF4-FFF2-40B4-BE49-F238E27FC236}">
                <a16:creationId xmlns:a16="http://schemas.microsoft.com/office/drawing/2014/main" id="{312CE7A3-0898-7F49-BC7E-850C31D9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5893" name="Slide Number Placeholder 5">
            <a:extLst>
              <a:ext uri="{FF2B5EF4-FFF2-40B4-BE49-F238E27FC236}">
                <a16:creationId xmlns:a16="http://schemas.microsoft.com/office/drawing/2014/main" id="{C76BAF4B-38F2-3A49-950F-E6F7B79A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9C76D3-02E5-784D-9A50-BA78A04FD163}" type="slidenum">
              <a:rPr lang="en-US" altLang="en-US" sz="1400"/>
              <a:pPr/>
              <a:t>103</a:t>
            </a:fld>
            <a:endParaRPr lang="en-US" altLang="en-US" sz="1400"/>
          </a:p>
        </p:txBody>
      </p:sp>
      <p:sp>
        <p:nvSpPr>
          <p:cNvPr id="165894" name="TextBox 7">
            <a:extLst>
              <a:ext uri="{FF2B5EF4-FFF2-40B4-BE49-F238E27FC236}">
                <a16:creationId xmlns:a16="http://schemas.microsoft.com/office/drawing/2014/main" id="{873FB993-22A7-6840-AF35-9B9D57CE0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2246313"/>
            <a:ext cx="1781175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/>
              <a:t>‘</a:t>
            </a:r>
            <a:r>
              <a:rPr lang="en-US" altLang="ja-JP"/>
              <a:t>Prolonged </a:t>
            </a:r>
          </a:p>
          <a:p>
            <a:r>
              <a:rPr lang="en-US" altLang="en-US"/>
              <a:t>spike</a:t>
            </a:r>
            <a:r>
              <a:rPr lang="ja-JP" altLang="en-US"/>
              <a:t>’</a:t>
            </a:r>
            <a:endParaRPr lang="en-US" altLang="en-US"/>
          </a:p>
        </p:txBody>
      </p:sp>
      <p:grpSp>
        <p:nvGrpSpPr>
          <p:cNvPr id="165895" name="Group 17">
            <a:extLst>
              <a:ext uri="{FF2B5EF4-FFF2-40B4-BE49-F238E27FC236}">
                <a16:creationId xmlns:a16="http://schemas.microsoft.com/office/drawing/2014/main" id="{2F736933-091F-5D45-B866-AE8C4C52FCD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261225" y="3459163"/>
            <a:ext cx="1577975" cy="1189037"/>
            <a:chOff x="2209800" y="3354388"/>
            <a:chExt cx="3254375" cy="2205513"/>
          </a:xfrm>
        </p:grpSpPr>
        <p:sp>
          <p:nvSpPr>
            <p:cNvPr id="165898" name="Rectangle 5">
              <a:extLst>
                <a:ext uri="{FF2B5EF4-FFF2-40B4-BE49-F238E27FC236}">
                  <a16:creationId xmlns:a16="http://schemas.microsoft.com/office/drawing/2014/main" id="{01ADEE90-543E-FE4F-B20A-B626261B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899" name="Rectangle 6">
              <a:extLst>
                <a:ext uri="{FF2B5EF4-FFF2-40B4-BE49-F238E27FC236}">
                  <a16:creationId xmlns:a16="http://schemas.microsoft.com/office/drawing/2014/main" id="{14853E91-E335-C540-A9B1-0291BFF6F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05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0" name="Rectangle 7">
              <a:extLst>
                <a:ext uri="{FF2B5EF4-FFF2-40B4-BE49-F238E27FC236}">
                  <a16:creationId xmlns:a16="http://schemas.microsoft.com/office/drawing/2014/main" id="{E067E812-8FFD-6445-9754-82ADC7494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1" name="Rectangle 8">
              <a:extLst>
                <a:ext uri="{FF2B5EF4-FFF2-40B4-BE49-F238E27FC236}">
                  <a16:creationId xmlns:a16="http://schemas.microsoft.com/office/drawing/2014/main" id="{0368B7CB-267B-0148-BCB6-67FD5BA06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55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2" name="Rectangle 9">
              <a:extLst>
                <a:ext uri="{FF2B5EF4-FFF2-40B4-BE49-F238E27FC236}">
                  <a16:creationId xmlns:a16="http://schemas.microsoft.com/office/drawing/2014/main" id="{D4FCAF69-C215-E344-813D-9B6368A6A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4206875"/>
              <a:ext cx="952500" cy="4270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3" name="Rectangle 10">
              <a:extLst>
                <a:ext uri="{FF2B5EF4-FFF2-40B4-BE49-F238E27FC236}">
                  <a16:creationId xmlns:a16="http://schemas.microsoft.com/office/drawing/2014/main" id="{C1B6FCCA-F673-194F-9A19-10D18F108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633913"/>
              <a:ext cx="1905000" cy="3190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4" name="Rectangle 11">
              <a:extLst>
                <a:ext uri="{FF2B5EF4-FFF2-40B4-BE49-F238E27FC236}">
                  <a16:creationId xmlns:a16="http://schemas.microsoft.com/office/drawing/2014/main" id="{D008997F-ABA6-3D46-9870-D94532F2A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953000"/>
              <a:ext cx="1905000" cy="3206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5" name="Text Box 12">
              <a:extLst>
                <a:ext uri="{FF2B5EF4-FFF2-40B4-BE49-F238E27FC236}">
                  <a16:creationId xmlns:a16="http://schemas.microsoft.com/office/drawing/2014/main" id="{2F14C305-E241-2D4F-B477-49A1376F0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1" y="4588986"/>
              <a:ext cx="282574" cy="9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165906" name="Text Box 13">
              <a:extLst>
                <a:ext uri="{FF2B5EF4-FFF2-40B4-BE49-F238E27FC236}">
                  <a16:creationId xmlns:a16="http://schemas.microsoft.com/office/drawing/2014/main" id="{247195D1-E7F7-C043-A059-9D4673350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514249"/>
              <a:ext cx="303212" cy="9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</a:p>
          </p:txBody>
        </p:sp>
        <p:sp>
          <p:nvSpPr>
            <p:cNvPr id="165907" name="Rectangle 14">
              <a:extLst>
                <a:ext uri="{FF2B5EF4-FFF2-40B4-BE49-F238E27FC236}">
                  <a16:creationId xmlns:a16="http://schemas.microsoft.com/office/drawing/2014/main" id="{48434E86-8888-294E-886F-B0F37878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206875"/>
              <a:ext cx="952500" cy="4270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8" name="Rectangle 16">
              <a:extLst>
                <a:ext uri="{FF2B5EF4-FFF2-40B4-BE49-F238E27FC236}">
                  <a16:creationId xmlns:a16="http://schemas.microsoft.com/office/drawing/2014/main" id="{726A4FE8-6049-3641-911C-191B983DD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388" y="3354388"/>
              <a:ext cx="1903412" cy="190658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65896" name="Straight Arrow Connector 20">
            <a:extLst>
              <a:ext uri="{FF2B5EF4-FFF2-40B4-BE49-F238E27FC236}">
                <a16:creationId xmlns:a16="http://schemas.microsoft.com/office/drawing/2014/main" id="{2F2F0BDE-786D-E44C-81A2-76FC636A12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5801" y="4646612"/>
            <a:ext cx="13716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897" name="TextBox 21">
            <a:extLst>
              <a:ext uri="{FF2B5EF4-FFF2-40B4-BE49-F238E27FC236}">
                <a16:creationId xmlns:a16="http://schemas.microsoft.com/office/drawing/2014/main" id="{5803FDAA-43F8-234F-A682-8C41511E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962400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C790F0-A7D5-BC43-A40A-1AB480515B1F}"/>
              </a:ext>
            </a:extLst>
          </p:cNvPr>
          <p:cNvSpPr/>
          <p:nvPr/>
        </p:nvSpPr>
        <p:spPr bwMode="auto">
          <a:xfrm>
            <a:off x="7215948" y="2944590"/>
            <a:ext cx="1623252" cy="20275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48890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>
            <a:extLst>
              <a:ext uri="{FF2B5EF4-FFF2-40B4-BE49-F238E27FC236}">
                <a16:creationId xmlns:a16="http://schemas.microsoft.com/office/drawing/2014/main" id="{F96CF5A8-6C85-804F-9C74-8F265DC3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study: BGP updates</a:t>
            </a:r>
          </a:p>
        </p:txBody>
      </p:sp>
      <p:sp>
        <p:nvSpPr>
          <p:cNvPr id="166914" name="Date Placeholder 3">
            <a:extLst>
              <a:ext uri="{FF2B5EF4-FFF2-40B4-BE49-F238E27FC236}">
                <a16:creationId xmlns:a16="http://schemas.microsoft.com/office/drawing/2014/main" id="{37D5E9A5-836F-0E49-9D44-63CC2F7FB6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166915" name="Footer Placeholder 4">
            <a:extLst>
              <a:ext uri="{FF2B5EF4-FFF2-40B4-BE49-F238E27FC236}">
                <a16:creationId xmlns:a16="http://schemas.microsoft.com/office/drawing/2014/main" id="{3368E5A1-149C-8C46-B78E-335A109F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6916" name="Slide Number Placeholder 5">
            <a:extLst>
              <a:ext uri="{FF2B5EF4-FFF2-40B4-BE49-F238E27FC236}">
                <a16:creationId xmlns:a16="http://schemas.microsoft.com/office/drawing/2014/main" id="{CA2B5D1A-BB9F-C447-8908-A52352FB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7A9C95-D2E3-3F47-BEF8-B4B0CFAF1049}" type="slidenum">
              <a:rPr lang="en-US" altLang="en-US" sz="1400"/>
              <a:pPr/>
              <a:t>104</a:t>
            </a:fld>
            <a:endParaRPr lang="en-US" altLang="en-US" sz="1400"/>
          </a:p>
        </p:txBody>
      </p:sp>
      <p:cxnSp>
        <p:nvCxnSpPr>
          <p:cNvPr id="166917" name="Straight Arrow Connector 10">
            <a:extLst>
              <a:ext uri="{FF2B5EF4-FFF2-40B4-BE49-F238E27FC236}">
                <a16:creationId xmlns:a16="http://schemas.microsoft.com/office/drawing/2014/main" id="{F720A3E5-CE64-724C-8958-1045829F540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5801" y="3808412"/>
            <a:ext cx="13716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918" name="TextBox 11">
            <a:extLst>
              <a:ext uri="{FF2B5EF4-FFF2-40B4-BE49-F238E27FC236}">
                <a16:creationId xmlns:a16="http://schemas.microsoft.com/office/drawing/2014/main" id="{A9B08489-3CE3-D448-BFA2-1108A8E4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124200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cxnSp>
        <p:nvCxnSpPr>
          <p:cNvPr id="166919" name="Straight Connector 14">
            <a:extLst>
              <a:ext uri="{FF2B5EF4-FFF2-40B4-BE49-F238E27FC236}">
                <a16:creationId xmlns:a16="http://schemas.microsoft.com/office/drawing/2014/main" id="{5E59F295-8ACD-4441-93BF-753682FDA90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1000" y="2743200"/>
            <a:ext cx="19050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920" name="TextBox 27">
            <a:extLst>
              <a:ext uri="{FF2B5EF4-FFF2-40B4-BE49-F238E27FC236}">
                <a16:creationId xmlns:a16="http://schemas.microsoft.com/office/drawing/2014/main" id="{A090BB6B-4E4B-2047-9539-5D05D9BC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1676400"/>
            <a:ext cx="578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15K msgs, for several hours: 6pm-4am</a:t>
            </a:r>
          </a:p>
        </p:txBody>
      </p:sp>
      <p:pic>
        <p:nvPicPr>
          <p:cNvPr id="166921" name="Content Placeholder 28">
            <a:extLst>
              <a:ext uri="{FF2B5EF4-FFF2-40B4-BE49-F238E27FC236}">
                <a16:creationId xmlns:a16="http://schemas.microsoft.com/office/drawing/2014/main" id="{55A45C8D-5C68-A548-A1C0-023A2D99F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 bwMode="auto">
          <a:xfrm>
            <a:off x="1839913" y="2511425"/>
            <a:ext cx="57038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2" name="Content Placeholder 30">
            <a:extLst>
              <a:ext uri="{FF2B5EF4-FFF2-40B4-BE49-F238E27FC236}">
                <a16:creationId xmlns:a16="http://schemas.microsoft.com/office/drawing/2014/main" id="{65615BB9-93A2-9C48-A82D-2EEAF5B98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39" r="-12039"/>
          <a:stretch>
            <a:fillRect/>
          </a:stretch>
        </p:blipFill>
        <p:spPr>
          <a:xfrm>
            <a:off x="4572000" y="4953000"/>
            <a:ext cx="2590800" cy="1371600"/>
          </a:xfrm>
        </p:spPr>
      </p:pic>
      <p:sp>
        <p:nvSpPr>
          <p:cNvPr id="166923" name="Down Arrow 31">
            <a:extLst>
              <a:ext uri="{FF2B5EF4-FFF2-40B4-BE49-F238E27FC236}">
                <a16:creationId xmlns:a16="http://schemas.microsoft.com/office/drawing/2014/main" id="{7A177690-D327-0546-ABC3-D31119A9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297767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>
            <a:extLst>
              <a:ext uri="{FF2B5EF4-FFF2-40B4-BE49-F238E27FC236}">
                <a16:creationId xmlns:a16="http://schemas.microsoft.com/office/drawing/2014/main" id="{F96CF5A8-6C85-804F-9C74-8F265DC3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study: BGP updates</a:t>
            </a:r>
          </a:p>
        </p:txBody>
      </p:sp>
      <p:sp>
        <p:nvSpPr>
          <p:cNvPr id="166914" name="Date Placeholder 3">
            <a:extLst>
              <a:ext uri="{FF2B5EF4-FFF2-40B4-BE49-F238E27FC236}">
                <a16:creationId xmlns:a16="http://schemas.microsoft.com/office/drawing/2014/main" id="{37D5E9A5-836F-0E49-9D44-63CC2F7FB6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166915" name="Footer Placeholder 4">
            <a:extLst>
              <a:ext uri="{FF2B5EF4-FFF2-40B4-BE49-F238E27FC236}">
                <a16:creationId xmlns:a16="http://schemas.microsoft.com/office/drawing/2014/main" id="{3368E5A1-149C-8C46-B78E-335A109F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6916" name="Slide Number Placeholder 5">
            <a:extLst>
              <a:ext uri="{FF2B5EF4-FFF2-40B4-BE49-F238E27FC236}">
                <a16:creationId xmlns:a16="http://schemas.microsoft.com/office/drawing/2014/main" id="{CA2B5D1A-BB9F-C447-8908-A52352FB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7A9C95-D2E3-3F47-BEF8-B4B0CFAF1049}" type="slidenum">
              <a:rPr lang="en-US" altLang="en-US" sz="1400"/>
              <a:pPr/>
              <a:t>105</a:t>
            </a:fld>
            <a:endParaRPr lang="en-US" altLang="en-US" sz="1400"/>
          </a:p>
        </p:txBody>
      </p:sp>
      <p:cxnSp>
        <p:nvCxnSpPr>
          <p:cNvPr id="166917" name="Straight Arrow Connector 10">
            <a:extLst>
              <a:ext uri="{FF2B5EF4-FFF2-40B4-BE49-F238E27FC236}">
                <a16:creationId xmlns:a16="http://schemas.microsoft.com/office/drawing/2014/main" id="{F720A3E5-CE64-724C-8958-1045829F540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5801" y="3808412"/>
            <a:ext cx="13716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918" name="TextBox 11">
            <a:extLst>
              <a:ext uri="{FF2B5EF4-FFF2-40B4-BE49-F238E27FC236}">
                <a16:creationId xmlns:a16="http://schemas.microsoft.com/office/drawing/2014/main" id="{A9B08489-3CE3-D448-BFA2-1108A8E4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124200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cxnSp>
        <p:nvCxnSpPr>
          <p:cNvPr id="166919" name="Straight Connector 14">
            <a:extLst>
              <a:ext uri="{FF2B5EF4-FFF2-40B4-BE49-F238E27FC236}">
                <a16:creationId xmlns:a16="http://schemas.microsoft.com/office/drawing/2014/main" id="{5E59F295-8ACD-4441-93BF-753682FDA90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1000" y="2743200"/>
            <a:ext cx="19050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920" name="TextBox 27">
            <a:extLst>
              <a:ext uri="{FF2B5EF4-FFF2-40B4-BE49-F238E27FC236}">
                <a16:creationId xmlns:a16="http://schemas.microsoft.com/office/drawing/2014/main" id="{A090BB6B-4E4B-2047-9539-5D05D9BC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1676400"/>
            <a:ext cx="578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15K msgs, for several hours: 6pm-4am</a:t>
            </a:r>
          </a:p>
        </p:txBody>
      </p:sp>
      <p:pic>
        <p:nvPicPr>
          <p:cNvPr id="166921" name="Content Placeholder 28">
            <a:extLst>
              <a:ext uri="{FF2B5EF4-FFF2-40B4-BE49-F238E27FC236}">
                <a16:creationId xmlns:a16="http://schemas.microsoft.com/office/drawing/2014/main" id="{55A45C8D-5C68-A548-A1C0-023A2D99F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 bwMode="auto">
          <a:xfrm>
            <a:off x="1839913" y="2511425"/>
            <a:ext cx="57038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2" name="Content Placeholder 30">
            <a:extLst>
              <a:ext uri="{FF2B5EF4-FFF2-40B4-BE49-F238E27FC236}">
                <a16:creationId xmlns:a16="http://schemas.microsoft.com/office/drawing/2014/main" id="{65615BB9-93A2-9C48-A82D-2EEAF5B98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39" r="-12039"/>
          <a:stretch>
            <a:fillRect/>
          </a:stretch>
        </p:blipFill>
        <p:spPr>
          <a:xfrm>
            <a:off x="4572000" y="4953000"/>
            <a:ext cx="2590800" cy="1371600"/>
          </a:xfrm>
        </p:spPr>
      </p:pic>
      <p:sp>
        <p:nvSpPr>
          <p:cNvPr id="166923" name="Down Arrow 31">
            <a:extLst>
              <a:ext uri="{FF2B5EF4-FFF2-40B4-BE49-F238E27FC236}">
                <a16:creationId xmlns:a16="http://schemas.microsoft.com/office/drawing/2014/main" id="{7A177690-D327-0546-ABC3-D31119A9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49E63-7CB2-0E40-B6E4-38CD504D189B}"/>
              </a:ext>
            </a:extLst>
          </p:cNvPr>
          <p:cNvSpPr txBox="1"/>
          <p:nvPr/>
        </p:nvSpPr>
        <p:spPr>
          <a:xfrm rot="20812055">
            <a:off x="1428603" y="3598594"/>
            <a:ext cx="7578979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DFT / DWT can spot patterns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(that we would miss)</a:t>
            </a:r>
          </a:p>
        </p:txBody>
      </p:sp>
    </p:spTree>
    <p:extLst>
      <p:ext uri="{BB962C8B-B14F-4D97-AF65-F5344CB8AC3E}">
        <p14:creationId xmlns:p14="http://schemas.microsoft.com/office/powerpoint/2010/main" val="4126397357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Date Placeholder 3">
            <a:extLst>
              <a:ext uri="{FF2B5EF4-FFF2-40B4-BE49-F238E27FC236}">
                <a16:creationId xmlns:a16="http://schemas.microsoft.com/office/drawing/2014/main" id="{D2A0BF10-8D78-A247-8136-6D96FCC24B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58722" name="Footer Placeholder 4">
            <a:extLst>
              <a:ext uri="{FF2B5EF4-FFF2-40B4-BE49-F238E27FC236}">
                <a16:creationId xmlns:a16="http://schemas.microsoft.com/office/drawing/2014/main" id="{A33D17A0-2439-4F4E-844A-4B6C1977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58723" name="Slide Number Placeholder 5">
            <a:extLst>
              <a:ext uri="{FF2B5EF4-FFF2-40B4-BE49-F238E27FC236}">
                <a16:creationId xmlns:a16="http://schemas.microsoft.com/office/drawing/2014/main" id="{28C7A78B-59DB-114F-B833-65871CD8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9FDFCB2-8C58-AB4A-9DA5-C8B8AB854B1F}" type="slidenum">
              <a:rPr lang="en-US" altLang="en-US" sz="1400"/>
              <a:pPr algn="r"/>
              <a:t>106</a:t>
            </a:fld>
            <a:endParaRPr lang="en-US" altLang="en-US" sz="1400"/>
          </a:p>
        </p:txBody>
      </p:sp>
      <p:sp>
        <p:nvSpPr>
          <p:cNvPr id="158724" name="Rectangle 1026">
            <a:extLst>
              <a:ext uri="{FF2B5EF4-FFF2-40B4-BE49-F238E27FC236}">
                <a16:creationId xmlns:a16="http://schemas.microsoft.com/office/drawing/2014/main" id="{010074A4-5E8C-7E4A-A88D-F3017BFA5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Conclusions for DSP</a:t>
            </a:r>
          </a:p>
        </p:txBody>
      </p:sp>
      <p:sp>
        <p:nvSpPr>
          <p:cNvPr id="158725" name="Rectangle 1027">
            <a:extLst>
              <a:ext uri="{FF2B5EF4-FFF2-40B4-BE49-F238E27FC236}">
                <a16:creationId xmlns:a16="http://schemas.microsoft.com/office/drawing/2014/main" id="{BFEF334F-1911-184F-AA36-25A58079F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581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 spots periodicities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DWT</a:t>
            </a:r>
            <a:r>
              <a:rPr lang="en-US" altLang="en-US" dirty="0">
                <a:ea typeface="ＭＳ Ｐゴシック" panose="020B0600070205080204" pitchFamily="34" charset="-128"/>
              </a:rPr>
              <a:t> : multi-resolution - matches processing of mammalian ear/eye better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Both: powerful tools for </a:t>
            </a:r>
            <a:r>
              <a:rPr lang="en-US" altLang="en-US" b="1" dirty="0">
                <a:ea typeface="ＭＳ Ｐゴシック" panose="020B0600070205080204" pitchFamily="34" charset="-128"/>
              </a:rPr>
              <a:t>compression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b="1" dirty="0">
                <a:ea typeface="ＭＳ Ｐゴシック" panose="020B0600070205080204" pitchFamily="34" charset="-128"/>
              </a:rPr>
              <a:t>pattern detection</a:t>
            </a:r>
            <a:r>
              <a:rPr lang="en-US" altLang="en-US" dirty="0">
                <a:ea typeface="ＭＳ Ｐゴシック" panose="020B0600070205080204" pitchFamily="34" charset="-128"/>
              </a:rPr>
              <a:t> in real signals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CD5A52-29A0-A043-B981-E3EE00D4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185" y="3305958"/>
            <a:ext cx="234363" cy="3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D79501-2AD0-DE40-902B-9E2190F8E6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569" y="259122"/>
            <a:ext cx="1194619" cy="1019409"/>
          </a:xfrm>
          <a:prstGeom prst="rect">
            <a:avLst/>
          </a:prstGeom>
        </p:spPr>
      </p:pic>
      <p:pic>
        <p:nvPicPr>
          <p:cNvPr id="10" name="Content Placeholder 28">
            <a:extLst>
              <a:ext uri="{FF2B5EF4-FFF2-40B4-BE49-F238E27FC236}">
                <a16:creationId xmlns:a16="http://schemas.microsoft.com/office/drawing/2014/main" id="{5C2F8EAF-DAF0-9A48-B2A5-5A99EE7376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 bwMode="auto">
          <a:xfrm>
            <a:off x="7166515" y="4876800"/>
            <a:ext cx="1861285" cy="8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1A5B75C-1FE4-5A47-9212-7E08AC48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0584" y="2777599"/>
            <a:ext cx="597714" cy="3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B8FAAEBD-47A2-4440-8E0E-41C5F13CC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427569"/>
              </p:ext>
            </p:extLst>
          </p:nvPr>
        </p:nvGraphicFramePr>
        <p:xfrm>
          <a:off x="7166515" y="1545623"/>
          <a:ext cx="1861285" cy="104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0" name="Worksheet" r:id="rId8" imgW="3632200" imgH="2120900" progId="Excel.Sheet.8">
                  <p:embed/>
                </p:oleObj>
              </mc:Choice>
              <mc:Fallback>
                <p:oleObj name="Worksheet" r:id="rId8" imgW="3632200" imgH="2120900" progId="Excel.Sheet.8">
                  <p:embed/>
                  <p:pic>
                    <p:nvPicPr>
                      <p:cNvPr id="43" name="Object 3">
                        <a:extLst>
                          <a:ext uri="{FF2B5EF4-FFF2-40B4-BE49-F238E27FC236}">
                            <a16:creationId xmlns:a16="http://schemas.microsoft.com/office/drawing/2014/main" id="{48E9A157-C612-204B-81C0-5867F7365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6515" y="1545623"/>
                        <a:ext cx="1861285" cy="1043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712367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Date Placeholder 3">
            <a:extLst>
              <a:ext uri="{FF2B5EF4-FFF2-40B4-BE49-F238E27FC236}">
                <a16:creationId xmlns:a16="http://schemas.microsoft.com/office/drawing/2014/main" id="{D2A0BF10-8D78-A247-8136-6D96FCC24B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58722" name="Footer Placeholder 4">
            <a:extLst>
              <a:ext uri="{FF2B5EF4-FFF2-40B4-BE49-F238E27FC236}">
                <a16:creationId xmlns:a16="http://schemas.microsoft.com/office/drawing/2014/main" id="{A33D17A0-2439-4F4E-844A-4B6C1977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58723" name="Slide Number Placeholder 5">
            <a:extLst>
              <a:ext uri="{FF2B5EF4-FFF2-40B4-BE49-F238E27FC236}">
                <a16:creationId xmlns:a16="http://schemas.microsoft.com/office/drawing/2014/main" id="{28C7A78B-59DB-114F-B833-65871CD8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9FDFCB2-8C58-AB4A-9DA5-C8B8AB854B1F}" type="slidenum">
              <a:rPr lang="en-US" altLang="en-US" sz="1400"/>
              <a:pPr algn="r"/>
              <a:t>107</a:t>
            </a:fld>
            <a:endParaRPr lang="en-US" altLang="en-US" sz="1400"/>
          </a:p>
        </p:txBody>
      </p:sp>
      <p:sp>
        <p:nvSpPr>
          <p:cNvPr id="158724" name="Rectangle 1026">
            <a:extLst>
              <a:ext uri="{FF2B5EF4-FFF2-40B4-BE49-F238E27FC236}">
                <a16:creationId xmlns:a16="http://schemas.microsoft.com/office/drawing/2014/main" id="{010074A4-5E8C-7E4A-A88D-F3017BFA5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Conclusions for DSP</a:t>
            </a:r>
          </a:p>
        </p:txBody>
      </p:sp>
      <p:sp>
        <p:nvSpPr>
          <p:cNvPr id="158725" name="Rectangle 1027">
            <a:extLst>
              <a:ext uri="{FF2B5EF4-FFF2-40B4-BE49-F238E27FC236}">
                <a16:creationId xmlns:a16="http://schemas.microsoft.com/office/drawing/2014/main" id="{BFEF334F-1911-184F-AA36-25A58079F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581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 spots periodicities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DWT</a:t>
            </a:r>
            <a:r>
              <a:rPr lang="en-US" altLang="en-US" dirty="0">
                <a:ea typeface="ＭＳ Ｐゴシック" panose="020B0600070205080204" pitchFamily="34" charset="-128"/>
              </a:rPr>
              <a:t> : multi-resolution - matches processing of mammalian ear/eye better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Both: powerful tools for </a:t>
            </a:r>
            <a:r>
              <a:rPr lang="en-US" altLang="en-US" b="1" dirty="0">
                <a:ea typeface="ＭＳ Ｐゴシック" panose="020B0600070205080204" pitchFamily="34" charset="-128"/>
              </a:rPr>
              <a:t>compression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b="1" dirty="0">
                <a:ea typeface="ＭＳ Ｐゴシック" panose="020B0600070205080204" pitchFamily="34" charset="-128"/>
              </a:rPr>
              <a:t>pattern detection</a:t>
            </a:r>
            <a:r>
              <a:rPr lang="en-US" altLang="en-US" dirty="0">
                <a:ea typeface="ＭＳ Ｐゴシック" panose="020B0600070205080204" pitchFamily="34" charset="-128"/>
              </a:rPr>
              <a:t> in real signals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CD5A52-29A0-A043-B981-E3EE00D4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185" y="3305958"/>
            <a:ext cx="234363" cy="3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D79501-2AD0-DE40-902B-9E2190F8E6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569" y="259122"/>
            <a:ext cx="1194619" cy="1019409"/>
          </a:xfrm>
          <a:prstGeom prst="rect">
            <a:avLst/>
          </a:prstGeom>
        </p:spPr>
      </p:pic>
      <p:pic>
        <p:nvPicPr>
          <p:cNvPr id="10" name="Content Placeholder 28">
            <a:extLst>
              <a:ext uri="{FF2B5EF4-FFF2-40B4-BE49-F238E27FC236}">
                <a16:creationId xmlns:a16="http://schemas.microsoft.com/office/drawing/2014/main" id="{5C2F8EAF-DAF0-9A48-B2A5-5A99EE7376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 bwMode="auto">
          <a:xfrm>
            <a:off x="7166515" y="4876800"/>
            <a:ext cx="1861285" cy="8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1A5B75C-1FE4-5A47-9212-7E08AC48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0584" y="2777599"/>
            <a:ext cx="597714" cy="3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B8FAAEBD-47A2-4440-8E0E-41C5F13CC4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6515" y="1545623"/>
          <a:ext cx="1861285" cy="104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5" name="Worksheet" r:id="rId8" imgW="3632200" imgH="2120900" progId="Excel.Sheet.8">
                  <p:embed/>
                </p:oleObj>
              </mc:Choice>
              <mc:Fallback>
                <p:oleObj name="Worksheet" r:id="rId8" imgW="3632200" imgH="2120900" progId="Excel.Shee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B8FAAEBD-47A2-4440-8E0E-41C5F13CC4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6515" y="1545623"/>
                        <a:ext cx="1861285" cy="1043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FAD870-5DBD-9C40-879E-BFD1FEE9C07E}"/>
              </a:ext>
            </a:extLst>
          </p:cNvPr>
          <p:cNvSpPr txBox="1"/>
          <p:nvPr/>
        </p:nvSpPr>
        <p:spPr>
          <a:xfrm rot="20812055">
            <a:off x="1284002" y="3104199"/>
            <a:ext cx="7510103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Given a time series</a:t>
            </a:r>
            <a:r>
              <a:rPr lang="en-US" sz="4000">
                <a:solidFill>
                  <a:schemeClr val="bg1"/>
                </a:solidFill>
              </a:rPr>
              <a:t>: 1) </a:t>
            </a:r>
            <a:r>
              <a:rPr lang="en-US" sz="4000" b="1">
                <a:solidFill>
                  <a:schemeClr val="bg1"/>
                </a:solidFill>
              </a:rPr>
              <a:t>PLOT </a:t>
            </a:r>
            <a:r>
              <a:rPr lang="en-US" sz="4000" b="1" dirty="0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35388-BFF0-BC47-B13C-D642F3CC4FE9}"/>
              </a:ext>
            </a:extLst>
          </p:cNvPr>
          <p:cNvSpPr txBox="1"/>
          <p:nvPr/>
        </p:nvSpPr>
        <p:spPr>
          <a:xfrm rot="20812055">
            <a:off x="1428603" y="3906370"/>
            <a:ext cx="7578979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                           2) </a:t>
            </a:r>
            <a:r>
              <a:rPr lang="en-US" sz="4000" b="1" dirty="0">
                <a:solidFill>
                  <a:schemeClr val="bg1"/>
                </a:solidFill>
              </a:rPr>
              <a:t>DFT / DWT</a:t>
            </a:r>
          </a:p>
        </p:txBody>
      </p:sp>
    </p:spTree>
    <p:extLst>
      <p:ext uri="{BB962C8B-B14F-4D97-AF65-F5344CB8AC3E}">
        <p14:creationId xmlns:p14="http://schemas.microsoft.com/office/powerpoint/2010/main" val="2868952314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Date Placeholder 3">
            <a:extLst>
              <a:ext uri="{FF2B5EF4-FFF2-40B4-BE49-F238E27FC236}">
                <a16:creationId xmlns:a16="http://schemas.microsoft.com/office/drawing/2014/main" id="{C56B86CF-DEE2-DD4A-99CD-292520DE3C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1794" name="Footer Placeholder 4">
            <a:extLst>
              <a:ext uri="{FF2B5EF4-FFF2-40B4-BE49-F238E27FC236}">
                <a16:creationId xmlns:a16="http://schemas.microsoft.com/office/drawing/2014/main" id="{FE6BA113-6B71-604F-A311-14341F09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1795" name="Slide Number Placeholder 5">
            <a:extLst>
              <a:ext uri="{FF2B5EF4-FFF2-40B4-BE49-F238E27FC236}">
                <a16:creationId xmlns:a16="http://schemas.microsoft.com/office/drawing/2014/main" id="{7AC3BF42-03B9-F24D-9023-C9DD4AA7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D3977C3-D46C-C740-B2AB-7B1E378B9845}" type="slidenum">
              <a:rPr lang="en-US" altLang="en-US" sz="1400"/>
              <a:pPr algn="r"/>
              <a:t>108</a:t>
            </a:fld>
            <a:endParaRPr lang="en-US" altLang="en-US" sz="1400"/>
          </a:p>
        </p:txBody>
      </p:sp>
      <p:sp>
        <p:nvSpPr>
          <p:cNvPr id="161796" name="Rectangle 1026">
            <a:extLst>
              <a:ext uri="{FF2B5EF4-FFF2-40B4-BE49-F238E27FC236}">
                <a16:creationId xmlns:a16="http://schemas.microsoft.com/office/drawing/2014/main" id="{66ACAF84-35FB-574E-B2CA-C44C66DC7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Resources: software and urls</a:t>
            </a:r>
          </a:p>
        </p:txBody>
      </p:sp>
      <p:sp>
        <p:nvSpPr>
          <p:cNvPr id="161797" name="Rectangle 1027">
            <a:extLst>
              <a:ext uri="{FF2B5EF4-FFF2-40B4-BE49-F238E27FC236}">
                <a16:creationId xmlns:a16="http://schemas.microsoft.com/office/drawing/2014/main" id="{ADA8A851-6E99-0946-BFB8-69DD620EB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0" y="2135188"/>
            <a:ext cx="7519988" cy="3049587"/>
          </a:xfrm>
        </p:spPr>
        <p:txBody>
          <a:bodyPr/>
          <a:lstStyle/>
          <a:p>
            <a:r>
              <a:rPr lang="en-US" altLang="en-US" i="1" dirty="0" err="1">
                <a:ea typeface="ＭＳ Ｐゴシック" panose="020B0600070205080204" pitchFamily="34" charset="-128"/>
              </a:rPr>
              <a:t>xwpl</a:t>
            </a:r>
            <a:r>
              <a:rPr lang="en-US" altLang="en-US" i="1" dirty="0">
                <a:ea typeface="ＭＳ Ｐゴシック" panose="020B0600070205080204" pitchFamily="34" charset="-128"/>
              </a:rPr>
              <a:t>: </a:t>
            </a:r>
            <a:r>
              <a:rPr lang="en-US" altLang="en-US" dirty="0">
                <a:ea typeface="ＭＳ Ｐゴシック" panose="020B0600070205080204" pitchFamily="34" charset="-128"/>
              </a:rPr>
              <a:t>open source wavelet package from Yale, with excellent GUI</a:t>
            </a:r>
          </a:p>
          <a:p>
            <a:r>
              <a:rPr lang="en-US" altLang="en-US" i="1" dirty="0" err="1">
                <a:ea typeface="ＭＳ Ｐゴシック" panose="020B0600070205080204" pitchFamily="34" charset="-128"/>
              </a:rPr>
              <a:t>pywavelets</a:t>
            </a:r>
            <a:r>
              <a:rPr lang="en-US" altLang="en-US" dirty="0">
                <a:ea typeface="ＭＳ Ｐゴシック" panose="020B0600070205080204" pitchFamily="34" charset="-128"/>
              </a:rPr>
              <a:t> (python library)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Included in </a:t>
            </a:r>
            <a:r>
              <a:rPr lang="en-US" altLang="en-US" dirty="0" err="1">
                <a:ea typeface="ＭＳ Ｐゴシック" panose="020B0600070205080204" pitchFamily="34" charset="-128"/>
              </a:rPr>
              <a:t>matlab</a:t>
            </a:r>
            <a:r>
              <a:rPr lang="en-US" altLang="en-US" dirty="0">
                <a:ea typeface="ＭＳ Ｐゴシック" panose="020B0600070205080204" pitchFamily="34" charset="-128"/>
              </a:rPr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13692249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Date Placeholder 3">
            <a:extLst>
              <a:ext uri="{FF2B5EF4-FFF2-40B4-BE49-F238E27FC236}">
                <a16:creationId xmlns:a16="http://schemas.microsoft.com/office/drawing/2014/main" id="{5C722EDE-48D8-004A-9BFA-503095C372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2818" name="Footer Placeholder 4">
            <a:extLst>
              <a:ext uri="{FF2B5EF4-FFF2-40B4-BE49-F238E27FC236}">
                <a16:creationId xmlns:a16="http://schemas.microsoft.com/office/drawing/2014/main" id="{1AC20DA7-8F7E-5941-B16B-1280726F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2819" name="Slide Number Placeholder 5">
            <a:extLst>
              <a:ext uri="{FF2B5EF4-FFF2-40B4-BE49-F238E27FC236}">
                <a16:creationId xmlns:a16="http://schemas.microsoft.com/office/drawing/2014/main" id="{44C8F42B-91DF-2F4A-828F-7651E1FF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DED2E63-396D-124D-898E-373ED2E2EB6A}" type="slidenum">
              <a:rPr lang="en-US" altLang="en-US" sz="1400"/>
              <a:pPr algn="r"/>
              <a:t>109</a:t>
            </a:fld>
            <a:endParaRPr lang="en-US" altLang="en-US" sz="1400"/>
          </a:p>
        </p:txBody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584D394B-DD08-D04D-BCBE-8613240A5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Books</a:t>
            </a:r>
          </a:p>
        </p:txBody>
      </p:sp>
      <p:sp>
        <p:nvSpPr>
          <p:cNvPr id="162821" name="Rectangle 3">
            <a:extLst>
              <a:ext uri="{FF2B5EF4-FFF2-40B4-BE49-F238E27FC236}">
                <a16:creationId xmlns:a16="http://schemas.microsoft.com/office/drawing/2014/main" id="{4CA0DD26-341B-DA40-A6C9-7C1C41E98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William H. Press, Saul A. Teukolsky, William T. Vetterling and  Brian P. Flannery: </a:t>
            </a:r>
            <a:r>
              <a:rPr lang="en-US" altLang="en-US" sz="2400" i="1">
                <a:ea typeface="ＭＳ Ｐゴシック" panose="020B0600070205080204" pitchFamily="34" charset="-128"/>
              </a:rPr>
              <a:t>Numerical Recipes in C</a:t>
            </a:r>
            <a:r>
              <a:rPr lang="en-US" altLang="en-US" sz="2400">
                <a:ea typeface="ＭＳ Ｐゴシック" panose="020B0600070205080204" pitchFamily="34" charset="-128"/>
              </a:rPr>
              <a:t>,   Cambridge University Press, 1992, 2nd Edition. (Great description, intuition and code for DFT, DWT)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C. Faloutsos: </a:t>
            </a:r>
            <a:r>
              <a:rPr lang="en-US" altLang="en-US" sz="2400" i="1">
                <a:ea typeface="ＭＳ Ｐゴシック" panose="020B0600070205080204" pitchFamily="34" charset="-128"/>
              </a:rPr>
              <a:t>Searching Multimedia Databases by Content</a:t>
            </a:r>
            <a:r>
              <a:rPr lang="en-US" altLang="en-US" sz="2400">
                <a:ea typeface="ＭＳ Ｐゴシック" panose="020B0600070205080204" pitchFamily="34" charset="-128"/>
              </a:rPr>
              <a:t>, Kluwer Academic Press, 1996 (introduction to DFT, DWT)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0024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C169A52-0B76-9140-8FA3-E1FB8312B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ECG - physionet.org</a:t>
            </a:r>
          </a:p>
        </p:txBody>
      </p:sp>
      <p:pic>
        <p:nvPicPr>
          <p:cNvPr id="25602" name="Content Placeholder 6">
            <a:extLst>
              <a:ext uri="{FF2B5EF4-FFF2-40B4-BE49-F238E27FC236}">
                <a16:creationId xmlns:a16="http://schemas.microsoft.com/office/drawing/2014/main" id="{C4D1CEBF-5C8D-BB41-8A76-32E3C7279F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606" r="-39606"/>
          <a:stretch>
            <a:fillRect/>
          </a:stretch>
        </p:blipFill>
        <p:spPr/>
      </p:pic>
      <p:sp>
        <p:nvSpPr>
          <p:cNvPr id="25603" name="Date Placeholder 3">
            <a:extLst>
              <a:ext uri="{FF2B5EF4-FFF2-40B4-BE49-F238E27FC236}">
                <a16:creationId xmlns:a16="http://schemas.microsoft.com/office/drawing/2014/main" id="{07AC1CE7-8134-FE46-9C3F-B034307326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41BE24CB-DB09-6D44-82AA-36872ECE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5605" name="Slide Number Placeholder 5">
            <a:extLst>
              <a:ext uri="{FF2B5EF4-FFF2-40B4-BE49-F238E27FC236}">
                <a16:creationId xmlns:a16="http://schemas.microsoft.com/office/drawing/2014/main" id="{02F3C78F-260F-0C45-936C-4149C41D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DAFAF16-9FBD-5943-80B7-AF26D195C3BA}" type="slidenum">
              <a:rPr lang="en-US" altLang="en-US" sz="1400"/>
              <a:pPr algn="r"/>
              <a:t>11</a:t>
            </a:fld>
            <a:endParaRPr lang="en-US" altLang="en-US" sz="1400"/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95D6FD8D-CB88-A147-915B-F1157274D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6261100"/>
            <a:ext cx="3149600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" name="Graphic 3" descr="Medicine outline">
            <a:extLst>
              <a:ext uri="{FF2B5EF4-FFF2-40B4-BE49-F238E27FC236}">
                <a16:creationId xmlns:a16="http://schemas.microsoft.com/office/drawing/2014/main" id="{6390FC05-12E8-D149-81FE-D26BA54A6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3009" y="1620078"/>
            <a:ext cx="914400" cy="914400"/>
          </a:xfrm>
          <a:prstGeom prst="rect">
            <a:avLst/>
          </a:prstGeom>
        </p:spPr>
      </p:pic>
      <p:pic>
        <p:nvPicPr>
          <p:cNvPr id="6" name="Graphic 5" descr="Needle outline">
            <a:extLst>
              <a:ext uri="{FF2B5EF4-FFF2-40B4-BE49-F238E27FC236}">
                <a16:creationId xmlns:a16="http://schemas.microsoft.com/office/drawing/2014/main" id="{E5F82ECE-9460-494B-9355-E21FE9188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3009" y="25344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6703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Date Placeholder 1">
            <a:extLst>
              <a:ext uri="{FF2B5EF4-FFF2-40B4-BE49-F238E27FC236}">
                <a16:creationId xmlns:a16="http://schemas.microsoft.com/office/drawing/2014/main" id="{29E1BC11-C95F-A44B-A15B-090A7AD2A3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4866" name="Footer Placeholder 2">
            <a:extLst>
              <a:ext uri="{FF2B5EF4-FFF2-40B4-BE49-F238E27FC236}">
                <a16:creationId xmlns:a16="http://schemas.microsoft.com/office/drawing/2014/main" id="{29D577EA-FF18-9C4A-B0BA-C4977599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4867" name="Slide Number Placeholder 3">
            <a:extLst>
              <a:ext uri="{FF2B5EF4-FFF2-40B4-BE49-F238E27FC236}">
                <a16:creationId xmlns:a16="http://schemas.microsoft.com/office/drawing/2014/main" id="{6312FF15-A182-BA4E-A118-EDD0B26A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97EB2C-6480-D347-AF34-B5172CB1EBC8}" type="slidenum">
              <a:rPr lang="en-US" altLang="en-US" sz="1400"/>
              <a:pPr algn="r"/>
              <a:t>110</a:t>
            </a:fld>
            <a:endParaRPr lang="en-US" altLang="en-US" sz="1400"/>
          </a:p>
        </p:txBody>
      </p:sp>
      <p:sp>
        <p:nvSpPr>
          <p:cNvPr id="164868" name="WordArt 2">
            <a:extLst>
              <a:ext uri="{FF2B5EF4-FFF2-40B4-BE49-F238E27FC236}">
                <a16:creationId xmlns:a16="http://schemas.microsoft.com/office/drawing/2014/main" id="{647791C1-144E-EE46-A41C-999FFBF5CA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100" y="1428750"/>
            <a:ext cx="6953250" cy="363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Part 3: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Linear Forecasting</a:t>
            </a:r>
          </a:p>
        </p:txBody>
      </p:sp>
      <p:pic>
        <p:nvPicPr>
          <p:cNvPr id="6" name="Picture 5" descr="energygen-roads.jpg">
            <a:extLst>
              <a:ext uri="{FF2B5EF4-FFF2-40B4-BE49-F238E27FC236}">
                <a16:creationId xmlns:a16="http://schemas.microsoft.com/office/drawing/2014/main" id="{250A0BB7-9231-254F-AFA9-B0C564AF7F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476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832740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EFF38AC-E39B-2245-983B-B699779AC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D5E7B3A-DD6B-1A4F-BACE-6A74D155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66B77C4-958B-A440-963A-7FC5FEB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327227-961C-C645-88C3-D594F89BC339}" type="slidenum">
              <a:rPr lang="en-US" altLang="en-US" sz="1400"/>
              <a:pPr algn="r"/>
              <a:t>111</a:t>
            </a:fld>
            <a:endParaRPr lang="en-US" altLang="en-US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0BBEFEE-AA1F-F447-8E36-61F5AD79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023820D-BB52-0242-A52B-D0BB4CB6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54627E0E-8EA1-C840-9E01-734F8AC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9" name="Picture 8" descr="energygen-roads.jpg">
            <a:extLst>
              <a:ext uri="{FF2B5EF4-FFF2-40B4-BE49-F238E27FC236}">
                <a16:creationId xmlns:a16="http://schemas.microsoft.com/office/drawing/2014/main" id="{0B6F0D58-D5F5-AB49-8646-AA6A360DD4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476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515189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Date Placeholder 3">
            <a:extLst>
              <a:ext uri="{FF2B5EF4-FFF2-40B4-BE49-F238E27FC236}">
                <a16:creationId xmlns:a16="http://schemas.microsoft.com/office/drawing/2014/main" id="{24FDBA99-BD24-8A42-880B-D625545D90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6914" name="Footer Placeholder 4">
            <a:extLst>
              <a:ext uri="{FF2B5EF4-FFF2-40B4-BE49-F238E27FC236}">
                <a16:creationId xmlns:a16="http://schemas.microsoft.com/office/drawing/2014/main" id="{479C558F-E51B-6E44-AD0D-500638EE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6915" name="Slide Number Placeholder 5">
            <a:extLst>
              <a:ext uri="{FF2B5EF4-FFF2-40B4-BE49-F238E27FC236}">
                <a16:creationId xmlns:a16="http://schemas.microsoft.com/office/drawing/2014/main" id="{C2C90D9D-EAFA-7345-97C5-6E9C4276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4BC138-F54A-9B42-8A92-F1744D02EA79}" type="slidenum">
              <a:rPr lang="en-US" altLang="en-US" sz="1400"/>
              <a:pPr algn="r"/>
              <a:t>112</a:t>
            </a:fld>
            <a:endParaRPr lang="en-US" altLang="en-US" sz="1400"/>
          </a:p>
        </p:txBody>
      </p:sp>
      <p:sp>
        <p:nvSpPr>
          <p:cNvPr id="166916" name="Rectangle 2">
            <a:extLst>
              <a:ext uri="{FF2B5EF4-FFF2-40B4-BE49-F238E27FC236}">
                <a16:creationId xmlns:a16="http://schemas.microsoft.com/office/drawing/2014/main" id="{B0421F94-2370-454D-AA20-2C13F9E94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Forecasting</a:t>
            </a:r>
          </a:p>
        </p:txBody>
      </p:sp>
      <p:sp>
        <p:nvSpPr>
          <p:cNvPr id="166917" name="Rectangle 3">
            <a:extLst>
              <a:ext uri="{FF2B5EF4-FFF2-40B4-BE49-F238E27FC236}">
                <a16:creationId xmlns:a16="http://schemas.microsoft.com/office/drawing/2014/main" id="{12A74C62-9EA9-D146-AE43-7206335C5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5815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"Prediction is very difficult, especially about the future." - Nils Bohr</a:t>
            </a:r>
          </a:p>
          <a:p>
            <a:pPr>
              <a:buFontTx/>
              <a:buNone/>
            </a:pPr>
            <a:r>
              <a:rPr lang="en-US" altLang="en-US" sz="2800" b="1" dirty="0" err="1">
                <a:ea typeface="ＭＳ Ｐゴシック" panose="020B0600070205080204" pitchFamily="34" charset="-128"/>
              </a:rPr>
              <a:t>www.hfac.uh.edu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b="1" dirty="0" err="1">
                <a:ea typeface="ＭＳ Ｐゴシック" panose="020B0600070205080204" pitchFamily="34" charset="-128"/>
              </a:rPr>
              <a:t>MediaFutures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b="1" dirty="0" err="1">
                <a:ea typeface="ＭＳ Ｐゴシック" panose="020B0600070205080204" pitchFamily="34" charset="-128"/>
              </a:rPr>
              <a:t>thoughts.html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0668C-DEED-4F40-B520-E8F2128D58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55" y="4038600"/>
            <a:ext cx="1231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81569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113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Problem#3: Forecast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B2175-505F-844D-A1E2-2F79C415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670" y="3429000"/>
            <a:ext cx="3896708" cy="2083653"/>
            <a:chOff x="1065880" y="2784475"/>
            <a:chExt cx="5747670" cy="3073400"/>
          </a:xfrm>
        </p:grpSpPr>
        <p:sp>
          <p:nvSpPr>
            <p:cNvPr id="168966" name="Line 4">
              <a:extLst>
                <a:ext uri="{FF2B5EF4-FFF2-40B4-BE49-F238E27FC236}">
                  <a16:creationId xmlns:a16="http://schemas.microsoft.com/office/drawing/2014/main" id="{C949BEEB-CDA6-CD45-A046-F4E209F53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Line 5">
              <a:extLst>
                <a:ext uri="{FF2B5EF4-FFF2-40B4-BE49-F238E27FC236}">
                  <a16:creationId xmlns:a16="http://schemas.microsoft.com/office/drawing/2014/main" id="{5D35D84A-9FE6-5345-8975-8F9FDA6A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6">
              <a:extLst>
                <a:ext uri="{FF2B5EF4-FFF2-40B4-BE49-F238E27FC236}">
                  <a16:creationId xmlns:a16="http://schemas.microsoft.com/office/drawing/2014/main" id="{44BDD524-CFED-9143-AA77-083C068F2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Line 7">
              <a:extLst>
                <a:ext uri="{FF2B5EF4-FFF2-40B4-BE49-F238E27FC236}">
                  <a16:creationId xmlns:a16="http://schemas.microsoft.com/office/drawing/2014/main" id="{0B287FFC-AF02-3643-8F3C-B15B7869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Line 8">
              <a:extLst>
                <a:ext uri="{FF2B5EF4-FFF2-40B4-BE49-F238E27FC236}">
                  <a16:creationId xmlns:a16="http://schemas.microsoft.com/office/drawing/2014/main" id="{FE8187A9-10AE-1546-BC52-A0A067EB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Line 9">
              <a:extLst>
                <a:ext uri="{FF2B5EF4-FFF2-40B4-BE49-F238E27FC236}">
                  <a16:creationId xmlns:a16="http://schemas.microsoft.com/office/drawing/2014/main" id="{7342B8F3-600C-2B4B-922D-DE70B6F3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Line 10">
              <a:extLst>
                <a:ext uri="{FF2B5EF4-FFF2-40B4-BE49-F238E27FC236}">
                  <a16:creationId xmlns:a16="http://schemas.microsoft.com/office/drawing/2014/main" id="{E16E761F-50F9-D04D-99D3-535595DE7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Line 11">
              <a:extLst>
                <a:ext uri="{FF2B5EF4-FFF2-40B4-BE49-F238E27FC236}">
                  <a16:creationId xmlns:a16="http://schemas.microsoft.com/office/drawing/2014/main" id="{22013206-9F0B-F74C-B82A-ADC43DD87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Line 12">
              <a:extLst>
                <a:ext uri="{FF2B5EF4-FFF2-40B4-BE49-F238E27FC236}">
                  <a16:creationId xmlns:a16="http://schemas.microsoft.com/office/drawing/2014/main" id="{7ABCA59D-4EA1-5244-AF27-74E1DDE8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Line 13">
              <a:extLst>
                <a:ext uri="{FF2B5EF4-FFF2-40B4-BE49-F238E27FC236}">
                  <a16:creationId xmlns:a16="http://schemas.microsoft.com/office/drawing/2014/main" id="{E3C67F0F-F532-1C46-B271-2ACA2FF78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Line 14">
              <a:extLst>
                <a:ext uri="{FF2B5EF4-FFF2-40B4-BE49-F238E27FC236}">
                  <a16:creationId xmlns:a16="http://schemas.microsoft.com/office/drawing/2014/main" id="{EA8DB542-6CEC-4746-8996-D9E584E4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Line 15">
              <a:extLst>
                <a:ext uri="{FF2B5EF4-FFF2-40B4-BE49-F238E27FC236}">
                  <a16:creationId xmlns:a16="http://schemas.microsoft.com/office/drawing/2014/main" id="{B2933AE3-EDAA-9543-8E55-63337340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Line 16">
              <a:extLst>
                <a:ext uri="{FF2B5EF4-FFF2-40B4-BE49-F238E27FC236}">
                  <a16:creationId xmlns:a16="http://schemas.microsoft.com/office/drawing/2014/main" id="{6B8B73DB-13C6-194A-B5AD-53EF61CE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Line 17">
              <a:extLst>
                <a:ext uri="{FF2B5EF4-FFF2-40B4-BE49-F238E27FC236}">
                  <a16:creationId xmlns:a16="http://schemas.microsoft.com/office/drawing/2014/main" id="{19E7C8B8-BB3C-D247-AA2D-332EFD21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Line 18">
              <a:extLst>
                <a:ext uri="{FF2B5EF4-FFF2-40B4-BE49-F238E27FC236}">
                  <a16:creationId xmlns:a16="http://schemas.microsoft.com/office/drawing/2014/main" id="{5FB39B03-8D60-024A-B4C7-D43861EB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Line 19">
              <a:extLst>
                <a:ext uri="{FF2B5EF4-FFF2-40B4-BE49-F238E27FC236}">
                  <a16:creationId xmlns:a16="http://schemas.microsoft.com/office/drawing/2014/main" id="{56FBA27D-FF4E-9342-AFF1-4DE4B21C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Line 20">
              <a:extLst>
                <a:ext uri="{FF2B5EF4-FFF2-40B4-BE49-F238E27FC236}">
                  <a16:creationId xmlns:a16="http://schemas.microsoft.com/office/drawing/2014/main" id="{B139AB8E-BB13-234E-A448-307B47AB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Line 21">
              <a:extLst>
                <a:ext uri="{FF2B5EF4-FFF2-40B4-BE49-F238E27FC236}">
                  <a16:creationId xmlns:a16="http://schemas.microsoft.com/office/drawing/2014/main" id="{3B59225F-D507-2D4B-8F74-014D8E2A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Line 22">
              <a:extLst>
                <a:ext uri="{FF2B5EF4-FFF2-40B4-BE49-F238E27FC236}">
                  <a16:creationId xmlns:a16="http://schemas.microsoft.com/office/drawing/2014/main" id="{A2537747-7737-F444-BF25-6072B4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Line 23">
              <a:extLst>
                <a:ext uri="{FF2B5EF4-FFF2-40B4-BE49-F238E27FC236}">
                  <a16:creationId xmlns:a16="http://schemas.microsoft.com/office/drawing/2014/main" id="{257E31B8-9F3E-EA48-9F67-535E9D17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Line 24">
              <a:extLst>
                <a:ext uri="{FF2B5EF4-FFF2-40B4-BE49-F238E27FC236}">
                  <a16:creationId xmlns:a16="http://schemas.microsoft.com/office/drawing/2014/main" id="{44A74C01-A0F1-EF4F-9FC8-4B390B93F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Line 25">
              <a:extLst>
                <a:ext uri="{FF2B5EF4-FFF2-40B4-BE49-F238E27FC236}">
                  <a16:creationId xmlns:a16="http://schemas.microsoft.com/office/drawing/2014/main" id="{84547CF7-833D-0A40-945B-F3ACCB0A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Line 26">
              <a:extLst>
                <a:ext uri="{FF2B5EF4-FFF2-40B4-BE49-F238E27FC236}">
                  <a16:creationId xmlns:a16="http://schemas.microsoft.com/office/drawing/2014/main" id="{64148AB6-7597-1847-A234-C3D99EB0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Line 27">
              <a:extLst>
                <a:ext uri="{FF2B5EF4-FFF2-40B4-BE49-F238E27FC236}">
                  <a16:creationId xmlns:a16="http://schemas.microsoft.com/office/drawing/2014/main" id="{3FA5ACEA-78DE-3946-98BF-10FC90C84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Line 28">
              <a:extLst>
                <a:ext uri="{FF2B5EF4-FFF2-40B4-BE49-F238E27FC236}">
                  <a16:creationId xmlns:a16="http://schemas.microsoft.com/office/drawing/2014/main" id="{42EFC996-EC3A-9540-8971-CFE2E86A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Line 29">
              <a:extLst>
                <a:ext uri="{FF2B5EF4-FFF2-40B4-BE49-F238E27FC236}">
                  <a16:creationId xmlns:a16="http://schemas.microsoft.com/office/drawing/2014/main" id="{08962A2D-96D7-694F-9E23-19FC90D66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Line 30">
              <a:extLst>
                <a:ext uri="{FF2B5EF4-FFF2-40B4-BE49-F238E27FC236}">
                  <a16:creationId xmlns:a16="http://schemas.microsoft.com/office/drawing/2014/main" id="{5AD0A123-EE31-9E42-89A4-8CE0CDAA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Line 31">
              <a:extLst>
                <a:ext uri="{FF2B5EF4-FFF2-40B4-BE49-F238E27FC236}">
                  <a16:creationId xmlns:a16="http://schemas.microsoft.com/office/drawing/2014/main" id="{C96D0090-859D-824E-ADAE-8C418E16D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Line 32">
              <a:extLst>
                <a:ext uri="{FF2B5EF4-FFF2-40B4-BE49-F238E27FC236}">
                  <a16:creationId xmlns:a16="http://schemas.microsoft.com/office/drawing/2014/main" id="{DEAB2412-56E5-F24E-A249-11FDE77B1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Line 33">
              <a:extLst>
                <a:ext uri="{FF2B5EF4-FFF2-40B4-BE49-F238E27FC236}">
                  <a16:creationId xmlns:a16="http://schemas.microsoft.com/office/drawing/2014/main" id="{B4FD9C69-2D43-E245-A522-37A473AD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Line 34">
              <a:extLst>
                <a:ext uri="{FF2B5EF4-FFF2-40B4-BE49-F238E27FC236}">
                  <a16:creationId xmlns:a16="http://schemas.microsoft.com/office/drawing/2014/main" id="{BD35C56F-7941-384D-89A1-86B382B45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5">
              <a:extLst>
                <a:ext uri="{FF2B5EF4-FFF2-40B4-BE49-F238E27FC236}">
                  <a16:creationId xmlns:a16="http://schemas.microsoft.com/office/drawing/2014/main" id="{5E27020D-3B7D-5B41-8F02-AE3AB201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6">
              <a:extLst>
                <a:ext uri="{FF2B5EF4-FFF2-40B4-BE49-F238E27FC236}">
                  <a16:creationId xmlns:a16="http://schemas.microsoft.com/office/drawing/2014/main" id="{DB0E4399-AD23-E249-869A-14D339D53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7">
              <a:extLst>
                <a:ext uri="{FF2B5EF4-FFF2-40B4-BE49-F238E27FC236}">
                  <a16:creationId xmlns:a16="http://schemas.microsoft.com/office/drawing/2014/main" id="{3D31E9D1-011C-FE45-9896-046786D0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38">
              <a:extLst>
                <a:ext uri="{FF2B5EF4-FFF2-40B4-BE49-F238E27FC236}">
                  <a16:creationId xmlns:a16="http://schemas.microsoft.com/office/drawing/2014/main" id="{4D7C7641-F32A-904C-8396-C69F595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39">
              <a:extLst>
                <a:ext uri="{FF2B5EF4-FFF2-40B4-BE49-F238E27FC236}">
                  <a16:creationId xmlns:a16="http://schemas.microsoft.com/office/drawing/2014/main" id="{42507781-5EA9-9546-B44F-3D54F04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0">
              <a:extLst>
                <a:ext uri="{FF2B5EF4-FFF2-40B4-BE49-F238E27FC236}">
                  <a16:creationId xmlns:a16="http://schemas.microsoft.com/office/drawing/2014/main" id="{F6E65CC2-4011-4E40-9004-01262EFB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1">
              <a:extLst>
                <a:ext uri="{FF2B5EF4-FFF2-40B4-BE49-F238E27FC236}">
                  <a16:creationId xmlns:a16="http://schemas.microsoft.com/office/drawing/2014/main" id="{BD9EA5AE-2985-6A43-8A6E-314422F2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2">
              <a:extLst>
                <a:ext uri="{FF2B5EF4-FFF2-40B4-BE49-F238E27FC236}">
                  <a16:creationId xmlns:a16="http://schemas.microsoft.com/office/drawing/2014/main" id="{69C8F27A-599C-1B4D-9E96-53C177A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3">
              <a:extLst>
                <a:ext uri="{FF2B5EF4-FFF2-40B4-BE49-F238E27FC236}">
                  <a16:creationId xmlns:a16="http://schemas.microsoft.com/office/drawing/2014/main" id="{0A1F2AC7-863E-F242-80F5-CC85A37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4">
              <a:extLst>
                <a:ext uri="{FF2B5EF4-FFF2-40B4-BE49-F238E27FC236}">
                  <a16:creationId xmlns:a16="http://schemas.microsoft.com/office/drawing/2014/main" id="{3442AA9E-4D0F-B449-8F2C-F2A42343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5">
              <a:extLst>
                <a:ext uri="{FF2B5EF4-FFF2-40B4-BE49-F238E27FC236}">
                  <a16:creationId xmlns:a16="http://schemas.microsoft.com/office/drawing/2014/main" id="{05343F81-15FB-224E-9800-A4BFC597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6">
              <a:extLst>
                <a:ext uri="{FF2B5EF4-FFF2-40B4-BE49-F238E27FC236}">
                  <a16:creationId xmlns:a16="http://schemas.microsoft.com/office/drawing/2014/main" id="{77157965-7D73-FE4F-A9A0-ECBA9A0C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7">
              <a:extLst>
                <a:ext uri="{FF2B5EF4-FFF2-40B4-BE49-F238E27FC236}">
                  <a16:creationId xmlns:a16="http://schemas.microsoft.com/office/drawing/2014/main" id="{8B970823-9E3B-844F-9C0D-4BF8EA0F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Rectangle 48">
              <a:extLst>
                <a:ext uri="{FF2B5EF4-FFF2-40B4-BE49-F238E27FC236}">
                  <a16:creationId xmlns:a16="http://schemas.microsoft.com/office/drawing/2014/main" id="{848F3DF6-52E8-6346-893C-20660C2F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69011" name="Rectangle 49">
              <a:extLst>
                <a:ext uri="{FF2B5EF4-FFF2-40B4-BE49-F238E27FC236}">
                  <a16:creationId xmlns:a16="http://schemas.microsoft.com/office/drawing/2014/main" id="{AD09174F-C031-C74E-916D-A62AD12F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69012" name="Rectangle 50">
              <a:extLst>
                <a:ext uri="{FF2B5EF4-FFF2-40B4-BE49-F238E27FC236}">
                  <a16:creationId xmlns:a16="http://schemas.microsoft.com/office/drawing/2014/main" id="{0B6BA470-1159-5C44-B50D-FD5C3199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69013" name="Rectangle 51">
              <a:extLst>
                <a:ext uri="{FF2B5EF4-FFF2-40B4-BE49-F238E27FC236}">
                  <a16:creationId xmlns:a16="http://schemas.microsoft.com/office/drawing/2014/main" id="{D44BECDC-02E5-1A49-B6EC-DFE86E04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69014" name="Rectangle 52">
              <a:extLst>
                <a:ext uri="{FF2B5EF4-FFF2-40B4-BE49-F238E27FC236}">
                  <a16:creationId xmlns:a16="http://schemas.microsoft.com/office/drawing/2014/main" id="{18075991-18F2-784E-A4B6-7DF20578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69015" name="Rectangle 53">
              <a:extLst>
                <a:ext uri="{FF2B5EF4-FFF2-40B4-BE49-F238E27FC236}">
                  <a16:creationId xmlns:a16="http://schemas.microsoft.com/office/drawing/2014/main" id="{AC92B497-EE44-8242-ADA9-DC3C1AF0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69016" name="Rectangle 54">
              <a:extLst>
                <a:ext uri="{FF2B5EF4-FFF2-40B4-BE49-F238E27FC236}">
                  <a16:creationId xmlns:a16="http://schemas.microsoft.com/office/drawing/2014/main" id="{C10439AC-2CC5-4843-A0CC-0A453C02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69017" name="Rectangle 55">
              <a:extLst>
                <a:ext uri="{FF2B5EF4-FFF2-40B4-BE49-F238E27FC236}">
                  <a16:creationId xmlns:a16="http://schemas.microsoft.com/office/drawing/2014/main" id="{59B32048-AE39-2545-A9B1-1550607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69018" name="Rectangle 56">
              <a:extLst>
                <a:ext uri="{FF2B5EF4-FFF2-40B4-BE49-F238E27FC236}">
                  <a16:creationId xmlns:a16="http://schemas.microsoft.com/office/drawing/2014/main" id="{78EB01FB-4C8D-A447-AFE0-418E17BA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69019" name="Rectangle 57">
              <a:extLst>
                <a:ext uri="{FF2B5EF4-FFF2-40B4-BE49-F238E27FC236}">
                  <a16:creationId xmlns:a16="http://schemas.microsoft.com/office/drawing/2014/main" id="{1DF85807-FBCC-6244-841D-A6784B27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69020" name="Rectangle 58">
              <a:extLst>
                <a:ext uri="{FF2B5EF4-FFF2-40B4-BE49-F238E27FC236}">
                  <a16:creationId xmlns:a16="http://schemas.microsoft.com/office/drawing/2014/main" id="{CC7CB30D-C15D-7C4E-83D6-6EA9FD60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69021" name="Rectangle 59">
              <a:extLst>
                <a:ext uri="{FF2B5EF4-FFF2-40B4-BE49-F238E27FC236}">
                  <a16:creationId xmlns:a16="http://schemas.microsoft.com/office/drawing/2014/main" id="{1FFA97C5-A986-3F48-927E-CA16B7DA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69022" name="Rectangle 60">
              <a:extLst>
                <a:ext uri="{FF2B5EF4-FFF2-40B4-BE49-F238E27FC236}">
                  <a16:creationId xmlns:a16="http://schemas.microsoft.com/office/drawing/2014/main" id="{DCE640DF-8FA2-4543-818D-4D16E07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69023" name="Rectangle 61">
              <a:extLst>
                <a:ext uri="{FF2B5EF4-FFF2-40B4-BE49-F238E27FC236}">
                  <a16:creationId xmlns:a16="http://schemas.microsoft.com/office/drawing/2014/main" id="{8BA44076-E2F7-3049-B711-A9EB93B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69024" name="Rectangle 62">
              <a:extLst>
                <a:ext uri="{FF2B5EF4-FFF2-40B4-BE49-F238E27FC236}">
                  <a16:creationId xmlns:a16="http://schemas.microsoft.com/office/drawing/2014/main" id="{C1F4920A-74CF-3C4A-873F-4FDC02B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69025" name="Rectangle 63">
              <a:extLst>
                <a:ext uri="{FF2B5EF4-FFF2-40B4-BE49-F238E27FC236}">
                  <a16:creationId xmlns:a16="http://schemas.microsoft.com/office/drawing/2014/main" id="{4ACC6E2D-2982-364F-99A8-32CE42BF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69027" name="Rectangle 65">
              <a:extLst>
                <a:ext uri="{FF2B5EF4-FFF2-40B4-BE49-F238E27FC236}">
                  <a16:creationId xmlns:a16="http://schemas.microsoft.com/office/drawing/2014/main" id="{F698C85F-98A8-534C-B827-C5409AEFB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8216" y="3646361"/>
              <a:ext cx="96" cy="54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endParaRPr lang="en-US" altLang="en-US" sz="2400" dirty="0"/>
            </a:p>
          </p:txBody>
        </p:sp>
        <p:sp>
          <p:nvSpPr>
            <p:cNvPr id="169028" name="Text Box 66">
              <a:extLst>
                <a:ext uri="{FF2B5EF4-FFF2-40B4-BE49-F238E27FC236}">
                  <a16:creationId xmlns:a16="http://schemas.microsoft.com/office/drawing/2014/main" id="{DBB2C41A-6F50-2548-B79D-222976DF0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69029" name="Line 67">
              <a:extLst>
                <a:ext uri="{FF2B5EF4-FFF2-40B4-BE49-F238E27FC236}">
                  <a16:creationId xmlns:a16="http://schemas.microsoft.com/office/drawing/2014/main" id="{3C066012-940B-E347-AFB2-4921092C6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2613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78D06FC-2714-8043-BC0C-3471271434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80503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1638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114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Solution: AR(IMA)</a:t>
            </a:r>
          </a:p>
        </p:txBody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A909907D-AB4B-F941-8467-043593031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185" y="1261351"/>
            <a:ext cx="8235327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dirty="0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baseline="-250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AR(IMA) = Box-Jenkins (&lt; Holt-Winters, Kalman)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B2175-505F-844D-A1E2-2F79C415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670" y="3429000"/>
            <a:ext cx="3896708" cy="2083653"/>
            <a:chOff x="1065880" y="2784475"/>
            <a:chExt cx="5747670" cy="3073400"/>
          </a:xfrm>
        </p:grpSpPr>
        <p:sp>
          <p:nvSpPr>
            <p:cNvPr id="168966" name="Line 4">
              <a:extLst>
                <a:ext uri="{FF2B5EF4-FFF2-40B4-BE49-F238E27FC236}">
                  <a16:creationId xmlns:a16="http://schemas.microsoft.com/office/drawing/2014/main" id="{C949BEEB-CDA6-CD45-A046-F4E209F53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Line 5">
              <a:extLst>
                <a:ext uri="{FF2B5EF4-FFF2-40B4-BE49-F238E27FC236}">
                  <a16:creationId xmlns:a16="http://schemas.microsoft.com/office/drawing/2014/main" id="{5D35D84A-9FE6-5345-8975-8F9FDA6A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6">
              <a:extLst>
                <a:ext uri="{FF2B5EF4-FFF2-40B4-BE49-F238E27FC236}">
                  <a16:creationId xmlns:a16="http://schemas.microsoft.com/office/drawing/2014/main" id="{44BDD524-CFED-9143-AA77-083C068F2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Line 7">
              <a:extLst>
                <a:ext uri="{FF2B5EF4-FFF2-40B4-BE49-F238E27FC236}">
                  <a16:creationId xmlns:a16="http://schemas.microsoft.com/office/drawing/2014/main" id="{0B287FFC-AF02-3643-8F3C-B15B7869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Line 8">
              <a:extLst>
                <a:ext uri="{FF2B5EF4-FFF2-40B4-BE49-F238E27FC236}">
                  <a16:creationId xmlns:a16="http://schemas.microsoft.com/office/drawing/2014/main" id="{FE8187A9-10AE-1546-BC52-A0A067EB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Line 9">
              <a:extLst>
                <a:ext uri="{FF2B5EF4-FFF2-40B4-BE49-F238E27FC236}">
                  <a16:creationId xmlns:a16="http://schemas.microsoft.com/office/drawing/2014/main" id="{7342B8F3-600C-2B4B-922D-DE70B6F3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Line 10">
              <a:extLst>
                <a:ext uri="{FF2B5EF4-FFF2-40B4-BE49-F238E27FC236}">
                  <a16:creationId xmlns:a16="http://schemas.microsoft.com/office/drawing/2014/main" id="{E16E761F-50F9-D04D-99D3-535595DE7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Line 11">
              <a:extLst>
                <a:ext uri="{FF2B5EF4-FFF2-40B4-BE49-F238E27FC236}">
                  <a16:creationId xmlns:a16="http://schemas.microsoft.com/office/drawing/2014/main" id="{22013206-9F0B-F74C-B82A-ADC43DD87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Line 12">
              <a:extLst>
                <a:ext uri="{FF2B5EF4-FFF2-40B4-BE49-F238E27FC236}">
                  <a16:creationId xmlns:a16="http://schemas.microsoft.com/office/drawing/2014/main" id="{7ABCA59D-4EA1-5244-AF27-74E1DDE8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Line 13">
              <a:extLst>
                <a:ext uri="{FF2B5EF4-FFF2-40B4-BE49-F238E27FC236}">
                  <a16:creationId xmlns:a16="http://schemas.microsoft.com/office/drawing/2014/main" id="{E3C67F0F-F532-1C46-B271-2ACA2FF78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Line 14">
              <a:extLst>
                <a:ext uri="{FF2B5EF4-FFF2-40B4-BE49-F238E27FC236}">
                  <a16:creationId xmlns:a16="http://schemas.microsoft.com/office/drawing/2014/main" id="{EA8DB542-6CEC-4746-8996-D9E584E4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Line 15">
              <a:extLst>
                <a:ext uri="{FF2B5EF4-FFF2-40B4-BE49-F238E27FC236}">
                  <a16:creationId xmlns:a16="http://schemas.microsoft.com/office/drawing/2014/main" id="{B2933AE3-EDAA-9543-8E55-63337340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Line 16">
              <a:extLst>
                <a:ext uri="{FF2B5EF4-FFF2-40B4-BE49-F238E27FC236}">
                  <a16:creationId xmlns:a16="http://schemas.microsoft.com/office/drawing/2014/main" id="{6B8B73DB-13C6-194A-B5AD-53EF61CE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Line 17">
              <a:extLst>
                <a:ext uri="{FF2B5EF4-FFF2-40B4-BE49-F238E27FC236}">
                  <a16:creationId xmlns:a16="http://schemas.microsoft.com/office/drawing/2014/main" id="{19E7C8B8-BB3C-D247-AA2D-332EFD21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Line 18">
              <a:extLst>
                <a:ext uri="{FF2B5EF4-FFF2-40B4-BE49-F238E27FC236}">
                  <a16:creationId xmlns:a16="http://schemas.microsoft.com/office/drawing/2014/main" id="{5FB39B03-8D60-024A-B4C7-D43861EB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Line 19">
              <a:extLst>
                <a:ext uri="{FF2B5EF4-FFF2-40B4-BE49-F238E27FC236}">
                  <a16:creationId xmlns:a16="http://schemas.microsoft.com/office/drawing/2014/main" id="{56FBA27D-FF4E-9342-AFF1-4DE4B21C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Line 20">
              <a:extLst>
                <a:ext uri="{FF2B5EF4-FFF2-40B4-BE49-F238E27FC236}">
                  <a16:creationId xmlns:a16="http://schemas.microsoft.com/office/drawing/2014/main" id="{B139AB8E-BB13-234E-A448-307B47AB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Line 21">
              <a:extLst>
                <a:ext uri="{FF2B5EF4-FFF2-40B4-BE49-F238E27FC236}">
                  <a16:creationId xmlns:a16="http://schemas.microsoft.com/office/drawing/2014/main" id="{3B59225F-D507-2D4B-8F74-014D8E2A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Line 22">
              <a:extLst>
                <a:ext uri="{FF2B5EF4-FFF2-40B4-BE49-F238E27FC236}">
                  <a16:creationId xmlns:a16="http://schemas.microsoft.com/office/drawing/2014/main" id="{A2537747-7737-F444-BF25-6072B4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Line 23">
              <a:extLst>
                <a:ext uri="{FF2B5EF4-FFF2-40B4-BE49-F238E27FC236}">
                  <a16:creationId xmlns:a16="http://schemas.microsoft.com/office/drawing/2014/main" id="{257E31B8-9F3E-EA48-9F67-535E9D17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Line 24">
              <a:extLst>
                <a:ext uri="{FF2B5EF4-FFF2-40B4-BE49-F238E27FC236}">
                  <a16:creationId xmlns:a16="http://schemas.microsoft.com/office/drawing/2014/main" id="{44A74C01-A0F1-EF4F-9FC8-4B390B93F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Line 25">
              <a:extLst>
                <a:ext uri="{FF2B5EF4-FFF2-40B4-BE49-F238E27FC236}">
                  <a16:creationId xmlns:a16="http://schemas.microsoft.com/office/drawing/2014/main" id="{84547CF7-833D-0A40-945B-F3ACCB0A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Line 26">
              <a:extLst>
                <a:ext uri="{FF2B5EF4-FFF2-40B4-BE49-F238E27FC236}">
                  <a16:creationId xmlns:a16="http://schemas.microsoft.com/office/drawing/2014/main" id="{64148AB6-7597-1847-A234-C3D99EB0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Line 27">
              <a:extLst>
                <a:ext uri="{FF2B5EF4-FFF2-40B4-BE49-F238E27FC236}">
                  <a16:creationId xmlns:a16="http://schemas.microsoft.com/office/drawing/2014/main" id="{3FA5ACEA-78DE-3946-98BF-10FC90C84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Line 28">
              <a:extLst>
                <a:ext uri="{FF2B5EF4-FFF2-40B4-BE49-F238E27FC236}">
                  <a16:creationId xmlns:a16="http://schemas.microsoft.com/office/drawing/2014/main" id="{42EFC996-EC3A-9540-8971-CFE2E86A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Line 29">
              <a:extLst>
                <a:ext uri="{FF2B5EF4-FFF2-40B4-BE49-F238E27FC236}">
                  <a16:creationId xmlns:a16="http://schemas.microsoft.com/office/drawing/2014/main" id="{08962A2D-96D7-694F-9E23-19FC90D66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Line 30">
              <a:extLst>
                <a:ext uri="{FF2B5EF4-FFF2-40B4-BE49-F238E27FC236}">
                  <a16:creationId xmlns:a16="http://schemas.microsoft.com/office/drawing/2014/main" id="{5AD0A123-EE31-9E42-89A4-8CE0CDAA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Line 31">
              <a:extLst>
                <a:ext uri="{FF2B5EF4-FFF2-40B4-BE49-F238E27FC236}">
                  <a16:creationId xmlns:a16="http://schemas.microsoft.com/office/drawing/2014/main" id="{C96D0090-859D-824E-ADAE-8C418E16D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Line 32">
              <a:extLst>
                <a:ext uri="{FF2B5EF4-FFF2-40B4-BE49-F238E27FC236}">
                  <a16:creationId xmlns:a16="http://schemas.microsoft.com/office/drawing/2014/main" id="{DEAB2412-56E5-F24E-A249-11FDE77B1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Line 33">
              <a:extLst>
                <a:ext uri="{FF2B5EF4-FFF2-40B4-BE49-F238E27FC236}">
                  <a16:creationId xmlns:a16="http://schemas.microsoft.com/office/drawing/2014/main" id="{B4FD9C69-2D43-E245-A522-37A473AD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Line 34">
              <a:extLst>
                <a:ext uri="{FF2B5EF4-FFF2-40B4-BE49-F238E27FC236}">
                  <a16:creationId xmlns:a16="http://schemas.microsoft.com/office/drawing/2014/main" id="{BD35C56F-7941-384D-89A1-86B382B45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5">
              <a:extLst>
                <a:ext uri="{FF2B5EF4-FFF2-40B4-BE49-F238E27FC236}">
                  <a16:creationId xmlns:a16="http://schemas.microsoft.com/office/drawing/2014/main" id="{5E27020D-3B7D-5B41-8F02-AE3AB201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6">
              <a:extLst>
                <a:ext uri="{FF2B5EF4-FFF2-40B4-BE49-F238E27FC236}">
                  <a16:creationId xmlns:a16="http://schemas.microsoft.com/office/drawing/2014/main" id="{DB0E4399-AD23-E249-869A-14D339D53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7">
              <a:extLst>
                <a:ext uri="{FF2B5EF4-FFF2-40B4-BE49-F238E27FC236}">
                  <a16:creationId xmlns:a16="http://schemas.microsoft.com/office/drawing/2014/main" id="{3D31E9D1-011C-FE45-9896-046786D0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38">
              <a:extLst>
                <a:ext uri="{FF2B5EF4-FFF2-40B4-BE49-F238E27FC236}">
                  <a16:creationId xmlns:a16="http://schemas.microsoft.com/office/drawing/2014/main" id="{4D7C7641-F32A-904C-8396-C69F595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39">
              <a:extLst>
                <a:ext uri="{FF2B5EF4-FFF2-40B4-BE49-F238E27FC236}">
                  <a16:creationId xmlns:a16="http://schemas.microsoft.com/office/drawing/2014/main" id="{42507781-5EA9-9546-B44F-3D54F04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0">
              <a:extLst>
                <a:ext uri="{FF2B5EF4-FFF2-40B4-BE49-F238E27FC236}">
                  <a16:creationId xmlns:a16="http://schemas.microsoft.com/office/drawing/2014/main" id="{F6E65CC2-4011-4E40-9004-01262EFB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1">
              <a:extLst>
                <a:ext uri="{FF2B5EF4-FFF2-40B4-BE49-F238E27FC236}">
                  <a16:creationId xmlns:a16="http://schemas.microsoft.com/office/drawing/2014/main" id="{BD9EA5AE-2985-6A43-8A6E-314422F2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2">
              <a:extLst>
                <a:ext uri="{FF2B5EF4-FFF2-40B4-BE49-F238E27FC236}">
                  <a16:creationId xmlns:a16="http://schemas.microsoft.com/office/drawing/2014/main" id="{69C8F27A-599C-1B4D-9E96-53C177A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3">
              <a:extLst>
                <a:ext uri="{FF2B5EF4-FFF2-40B4-BE49-F238E27FC236}">
                  <a16:creationId xmlns:a16="http://schemas.microsoft.com/office/drawing/2014/main" id="{0A1F2AC7-863E-F242-80F5-CC85A37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4">
              <a:extLst>
                <a:ext uri="{FF2B5EF4-FFF2-40B4-BE49-F238E27FC236}">
                  <a16:creationId xmlns:a16="http://schemas.microsoft.com/office/drawing/2014/main" id="{3442AA9E-4D0F-B449-8F2C-F2A42343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5">
              <a:extLst>
                <a:ext uri="{FF2B5EF4-FFF2-40B4-BE49-F238E27FC236}">
                  <a16:creationId xmlns:a16="http://schemas.microsoft.com/office/drawing/2014/main" id="{05343F81-15FB-224E-9800-A4BFC597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6">
              <a:extLst>
                <a:ext uri="{FF2B5EF4-FFF2-40B4-BE49-F238E27FC236}">
                  <a16:creationId xmlns:a16="http://schemas.microsoft.com/office/drawing/2014/main" id="{77157965-7D73-FE4F-A9A0-ECBA9A0C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7">
              <a:extLst>
                <a:ext uri="{FF2B5EF4-FFF2-40B4-BE49-F238E27FC236}">
                  <a16:creationId xmlns:a16="http://schemas.microsoft.com/office/drawing/2014/main" id="{8B970823-9E3B-844F-9C0D-4BF8EA0F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Rectangle 48">
              <a:extLst>
                <a:ext uri="{FF2B5EF4-FFF2-40B4-BE49-F238E27FC236}">
                  <a16:creationId xmlns:a16="http://schemas.microsoft.com/office/drawing/2014/main" id="{848F3DF6-52E8-6346-893C-20660C2F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69011" name="Rectangle 49">
              <a:extLst>
                <a:ext uri="{FF2B5EF4-FFF2-40B4-BE49-F238E27FC236}">
                  <a16:creationId xmlns:a16="http://schemas.microsoft.com/office/drawing/2014/main" id="{AD09174F-C031-C74E-916D-A62AD12F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69012" name="Rectangle 50">
              <a:extLst>
                <a:ext uri="{FF2B5EF4-FFF2-40B4-BE49-F238E27FC236}">
                  <a16:creationId xmlns:a16="http://schemas.microsoft.com/office/drawing/2014/main" id="{0B6BA470-1159-5C44-B50D-FD5C3199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69013" name="Rectangle 51">
              <a:extLst>
                <a:ext uri="{FF2B5EF4-FFF2-40B4-BE49-F238E27FC236}">
                  <a16:creationId xmlns:a16="http://schemas.microsoft.com/office/drawing/2014/main" id="{D44BECDC-02E5-1A49-B6EC-DFE86E04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69014" name="Rectangle 52">
              <a:extLst>
                <a:ext uri="{FF2B5EF4-FFF2-40B4-BE49-F238E27FC236}">
                  <a16:creationId xmlns:a16="http://schemas.microsoft.com/office/drawing/2014/main" id="{18075991-18F2-784E-A4B6-7DF20578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69015" name="Rectangle 53">
              <a:extLst>
                <a:ext uri="{FF2B5EF4-FFF2-40B4-BE49-F238E27FC236}">
                  <a16:creationId xmlns:a16="http://schemas.microsoft.com/office/drawing/2014/main" id="{AC92B497-EE44-8242-ADA9-DC3C1AF0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69016" name="Rectangle 54">
              <a:extLst>
                <a:ext uri="{FF2B5EF4-FFF2-40B4-BE49-F238E27FC236}">
                  <a16:creationId xmlns:a16="http://schemas.microsoft.com/office/drawing/2014/main" id="{C10439AC-2CC5-4843-A0CC-0A453C02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69017" name="Rectangle 55">
              <a:extLst>
                <a:ext uri="{FF2B5EF4-FFF2-40B4-BE49-F238E27FC236}">
                  <a16:creationId xmlns:a16="http://schemas.microsoft.com/office/drawing/2014/main" id="{59B32048-AE39-2545-A9B1-1550607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69018" name="Rectangle 56">
              <a:extLst>
                <a:ext uri="{FF2B5EF4-FFF2-40B4-BE49-F238E27FC236}">
                  <a16:creationId xmlns:a16="http://schemas.microsoft.com/office/drawing/2014/main" id="{78EB01FB-4C8D-A447-AFE0-418E17BA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69019" name="Rectangle 57">
              <a:extLst>
                <a:ext uri="{FF2B5EF4-FFF2-40B4-BE49-F238E27FC236}">
                  <a16:creationId xmlns:a16="http://schemas.microsoft.com/office/drawing/2014/main" id="{1DF85807-FBCC-6244-841D-A6784B27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69020" name="Rectangle 58">
              <a:extLst>
                <a:ext uri="{FF2B5EF4-FFF2-40B4-BE49-F238E27FC236}">
                  <a16:creationId xmlns:a16="http://schemas.microsoft.com/office/drawing/2014/main" id="{CC7CB30D-C15D-7C4E-83D6-6EA9FD60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69021" name="Rectangle 59">
              <a:extLst>
                <a:ext uri="{FF2B5EF4-FFF2-40B4-BE49-F238E27FC236}">
                  <a16:creationId xmlns:a16="http://schemas.microsoft.com/office/drawing/2014/main" id="{1FFA97C5-A986-3F48-927E-CA16B7DA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69022" name="Rectangle 60">
              <a:extLst>
                <a:ext uri="{FF2B5EF4-FFF2-40B4-BE49-F238E27FC236}">
                  <a16:creationId xmlns:a16="http://schemas.microsoft.com/office/drawing/2014/main" id="{DCE640DF-8FA2-4543-818D-4D16E07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69023" name="Rectangle 61">
              <a:extLst>
                <a:ext uri="{FF2B5EF4-FFF2-40B4-BE49-F238E27FC236}">
                  <a16:creationId xmlns:a16="http://schemas.microsoft.com/office/drawing/2014/main" id="{8BA44076-E2F7-3049-B711-A9EB93B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69024" name="Rectangle 62">
              <a:extLst>
                <a:ext uri="{FF2B5EF4-FFF2-40B4-BE49-F238E27FC236}">
                  <a16:creationId xmlns:a16="http://schemas.microsoft.com/office/drawing/2014/main" id="{C1F4920A-74CF-3C4A-873F-4FDC02B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69025" name="Rectangle 63">
              <a:extLst>
                <a:ext uri="{FF2B5EF4-FFF2-40B4-BE49-F238E27FC236}">
                  <a16:creationId xmlns:a16="http://schemas.microsoft.com/office/drawing/2014/main" id="{4ACC6E2D-2982-364F-99A8-32CE42BF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69027" name="Rectangle 65">
              <a:extLst>
                <a:ext uri="{FF2B5EF4-FFF2-40B4-BE49-F238E27FC236}">
                  <a16:creationId xmlns:a16="http://schemas.microsoft.com/office/drawing/2014/main" id="{F698C85F-98A8-534C-B827-C5409AEFB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8216" y="3646361"/>
              <a:ext cx="96" cy="54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endParaRPr lang="en-US" altLang="en-US" sz="2400" dirty="0"/>
            </a:p>
          </p:txBody>
        </p:sp>
        <p:sp>
          <p:nvSpPr>
            <p:cNvPr id="169028" name="Text Box 66">
              <a:extLst>
                <a:ext uri="{FF2B5EF4-FFF2-40B4-BE49-F238E27FC236}">
                  <a16:creationId xmlns:a16="http://schemas.microsoft.com/office/drawing/2014/main" id="{DBB2C41A-6F50-2548-B79D-222976DF0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69029" name="Line 67">
              <a:extLst>
                <a:ext uri="{FF2B5EF4-FFF2-40B4-BE49-F238E27FC236}">
                  <a16:creationId xmlns:a16="http://schemas.microsoft.com/office/drawing/2014/main" id="{3C066012-940B-E347-AFB2-4921092C6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7A53958-6C66-8540-BAAA-E7BD7618302A}"/>
              </a:ext>
            </a:extLst>
          </p:cNvPr>
          <p:cNvGrpSpPr>
            <a:grpSpLocks noChangeAspect="1"/>
          </p:cNvGrpSpPr>
          <p:nvPr/>
        </p:nvGrpSpPr>
        <p:grpSpPr>
          <a:xfrm>
            <a:off x="4770838" y="3547143"/>
            <a:ext cx="3507827" cy="1629099"/>
            <a:chOff x="2016125" y="3581400"/>
            <a:chExt cx="4283075" cy="1989138"/>
          </a:xfrm>
        </p:grpSpPr>
        <p:sp>
          <p:nvSpPr>
            <p:cNvPr id="73" name="Line 2">
              <a:extLst>
                <a:ext uri="{FF2B5EF4-FFF2-40B4-BE49-F238E27FC236}">
                  <a16:creationId xmlns:a16="http://schemas.microsoft.com/office/drawing/2014/main" id="{750092F7-FB2B-1B42-8B06-B21CCFC05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3">
              <a:extLst>
                <a:ext uri="{FF2B5EF4-FFF2-40B4-BE49-F238E27FC236}">
                  <a16:creationId xmlns:a16="http://schemas.microsoft.com/office/drawing/2014/main" id="{8D52DFF6-CDCD-A741-BEE8-75EE5051F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05" name="Group 4">
                <a:extLst>
                  <a:ext uri="{FF2B5EF4-FFF2-40B4-BE49-F238E27FC236}">
                    <a16:creationId xmlns:a16="http://schemas.microsoft.com/office/drawing/2014/main" id="{E6E303B6-E47D-8542-90D5-4CD6E1D6F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07" name="Oval 5">
                  <a:extLst>
                    <a:ext uri="{FF2B5EF4-FFF2-40B4-BE49-F238E27FC236}">
                      <a16:creationId xmlns:a16="http://schemas.microsoft.com/office/drawing/2014/main" id="{8731923D-A33D-774F-89A0-D1D8A4F5D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" name="Line 6">
                  <a:extLst>
                    <a:ext uri="{FF2B5EF4-FFF2-40B4-BE49-F238E27FC236}">
                      <a16:creationId xmlns:a16="http://schemas.microsoft.com/office/drawing/2014/main" id="{4FA7D8B8-71F9-714A-AF1C-272409C4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" name="Oval 7">
                <a:extLst>
                  <a:ext uri="{FF2B5EF4-FFF2-40B4-BE49-F238E27FC236}">
                    <a16:creationId xmlns:a16="http://schemas.microsoft.com/office/drawing/2014/main" id="{B29377A2-D0E8-E647-9B58-DA8ADA0AD9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5" name="Group 8">
              <a:extLst>
                <a:ext uri="{FF2B5EF4-FFF2-40B4-BE49-F238E27FC236}">
                  <a16:creationId xmlns:a16="http://schemas.microsoft.com/office/drawing/2014/main" id="{B420F5E4-B66E-2F48-AE02-1C064DFF6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01" name="Group 9">
                <a:extLst>
                  <a:ext uri="{FF2B5EF4-FFF2-40B4-BE49-F238E27FC236}">
                    <a16:creationId xmlns:a16="http://schemas.microsoft.com/office/drawing/2014/main" id="{FAFC52FD-6B6B-4942-8FAE-30598C972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03" name="Oval 10">
                  <a:extLst>
                    <a:ext uri="{FF2B5EF4-FFF2-40B4-BE49-F238E27FC236}">
                      <a16:creationId xmlns:a16="http://schemas.microsoft.com/office/drawing/2014/main" id="{A8C4F173-1656-CD4F-9924-198E98A53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" name="Line 11">
                  <a:extLst>
                    <a:ext uri="{FF2B5EF4-FFF2-40B4-BE49-F238E27FC236}">
                      <a16:creationId xmlns:a16="http://schemas.microsoft.com/office/drawing/2014/main" id="{8DA80EB3-5841-8643-8F0A-A3F66698D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Oval 12">
                <a:extLst>
                  <a:ext uri="{FF2B5EF4-FFF2-40B4-BE49-F238E27FC236}">
                    <a16:creationId xmlns:a16="http://schemas.microsoft.com/office/drawing/2014/main" id="{236B53A7-D35F-7B41-96C6-F9B3F3179D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0005DEBD-4797-3244-95FD-2244FC84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30279C46-9C8F-D046-8639-E5CF6763B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5ADE651C-7FD8-FD43-905E-66663D3D8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>
              <a:extLst>
                <a:ext uri="{FF2B5EF4-FFF2-40B4-BE49-F238E27FC236}">
                  <a16:creationId xmlns:a16="http://schemas.microsoft.com/office/drawing/2014/main" id="{B25E9071-96E6-D74E-87E6-B6C5862A6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20">
              <a:extLst>
                <a:ext uri="{FF2B5EF4-FFF2-40B4-BE49-F238E27FC236}">
                  <a16:creationId xmlns:a16="http://schemas.microsoft.com/office/drawing/2014/main" id="{A0BA2E58-77E4-C448-AF00-93FFEC777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81" name="Text Box 21">
              <a:extLst>
                <a:ext uri="{FF2B5EF4-FFF2-40B4-BE49-F238E27FC236}">
                  <a16:creationId xmlns:a16="http://schemas.microsoft.com/office/drawing/2014/main" id="{BAE83995-735F-FF47-84EA-C922D72EC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82" name="Oval 22">
              <a:extLst>
                <a:ext uri="{FF2B5EF4-FFF2-40B4-BE49-F238E27FC236}">
                  <a16:creationId xmlns:a16="http://schemas.microsoft.com/office/drawing/2014/main" id="{F0B42EBE-19C5-9740-8306-8D1A05361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Line 23">
              <a:extLst>
                <a:ext uri="{FF2B5EF4-FFF2-40B4-BE49-F238E27FC236}">
                  <a16:creationId xmlns:a16="http://schemas.microsoft.com/office/drawing/2014/main" id="{B3A62361-99CE-C84D-9A9F-8F72A5822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4">
              <a:extLst>
                <a:ext uri="{FF2B5EF4-FFF2-40B4-BE49-F238E27FC236}">
                  <a16:creationId xmlns:a16="http://schemas.microsoft.com/office/drawing/2014/main" id="{956CEB9B-5335-CE4C-B94C-6D251F3AF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25">
              <a:extLst>
                <a:ext uri="{FF2B5EF4-FFF2-40B4-BE49-F238E27FC236}">
                  <a16:creationId xmlns:a16="http://schemas.microsoft.com/office/drawing/2014/main" id="{16F2EA11-0504-D145-9CDB-BEF18713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20A50D58-F646-E64C-B36E-6CA21AE4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7">
              <a:extLst>
                <a:ext uri="{FF2B5EF4-FFF2-40B4-BE49-F238E27FC236}">
                  <a16:creationId xmlns:a16="http://schemas.microsoft.com/office/drawing/2014/main" id="{8A951E7A-CF34-6244-B442-453574A82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0A26F4CD-7EBD-9F43-B5D0-8F143204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C41E8C32-21F7-1849-87F7-5A4F1929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Line 30">
              <a:extLst>
                <a:ext uri="{FF2B5EF4-FFF2-40B4-BE49-F238E27FC236}">
                  <a16:creationId xmlns:a16="http://schemas.microsoft.com/office/drawing/2014/main" id="{5AAFF829-7A54-6C4C-BA6D-62B9BBCF8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D0E9C320-288A-5245-A239-6DD84711E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5D519DAF-8630-7547-8775-B002E9B9B8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4F9C68C9-29F2-8C43-A93D-4AFC9789C4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931E7423-2EA1-AF4A-B062-0D74A87101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E59B97EF-8B8A-7745-BA16-38C7080FA8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368D3E9E-AA84-0F46-85A1-7A43115368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37">
              <a:extLst>
                <a:ext uri="{FF2B5EF4-FFF2-40B4-BE49-F238E27FC236}">
                  <a16:creationId xmlns:a16="http://schemas.microsoft.com/office/drawing/2014/main" id="{35E69577-12C8-2244-AB59-C1DD0EC34D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8">
              <a:extLst>
                <a:ext uri="{FF2B5EF4-FFF2-40B4-BE49-F238E27FC236}">
                  <a16:creationId xmlns:a16="http://schemas.microsoft.com/office/drawing/2014/main" id="{839E3298-3AE2-4E4C-B20D-7E68418A5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9">
              <a:extLst>
                <a:ext uri="{FF2B5EF4-FFF2-40B4-BE49-F238E27FC236}">
                  <a16:creationId xmlns:a16="http://schemas.microsoft.com/office/drawing/2014/main" id="{1503516D-4547-EB49-8E46-DE60559C1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0">
              <a:extLst>
                <a:ext uri="{FF2B5EF4-FFF2-40B4-BE49-F238E27FC236}">
                  <a16:creationId xmlns:a16="http://schemas.microsoft.com/office/drawing/2014/main" id="{5F53B485-9832-1243-9042-54B7E0452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878ABA5B-2AA7-614A-B8C3-8B4299527F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569" y="259122"/>
            <a:ext cx="1194619" cy="1019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A355-FE2C-CF4A-BD04-D4A9BC1596D3}"/>
              </a:ext>
            </a:extLst>
          </p:cNvPr>
          <p:cNvSpPr txBox="1"/>
          <p:nvPr/>
        </p:nvSpPr>
        <p:spPr>
          <a:xfrm>
            <a:off x="4654119" y="1311295"/>
            <a:ext cx="3326552" cy="1754326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  <a:latin typeface="+mn-lt"/>
              </a:rPr>
              <a:t>A</a:t>
            </a:r>
            <a:r>
              <a:rPr lang="en-US" sz="3600" dirty="0">
                <a:latin typeface="+mn-lt"/>
              </a:rPr>
              <a:t>uto </a:t>
            </a:r>
            <a:r>
              <a:rPr lang="en-US" sz="3600" b="1" dirty="0">
                <a:solidFill>
                  <a:schemeClr val="tx2"/>
                </a:solidFill>
                <a:latin typeface="+mn-lt"/>
              </a:rPr>
              <a:t>R</a:t>
            </a:r>
            <a:r>
              <a:rPr lang="en-US" sz="3600" dirty="0">
                <a:latin typeface="+mn-lt"/>
              </a:rPr>
              <a:t>egressive</a:t>
            </a:r>
          </a:p>
          <a:p>
            <a:pPr algn="l"/>
            <a:r>
              <a:rPr lang="en-US" sz="3600" b="1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sz="3600" dirty="0">
                <a:latin typeface="+mn-lt"/>
              </a:rPr>
              <a:t>ntegrated</a:t>
            </a:r>
          </a:p>
          <a:p>
            <a:pPr algn="l"/>
            <a:r>
              <a:rPr lang="en-US" sz="3600" b="1" dirty="0">
                <a:solidFill>
                  <a:schemeClr val="tx2"/>
                </a:solidFill>
                <a:latin typeface="+mn-lt"/>
              </a:rPr>
              <a:t>M</a:t>
            </a:r>
            <a:r>
              <a:rPr lang="en-US" sz="3600" dirty="0">
                <a:latin typeface="+mn-lt"/>
              </a:rPr>
              <a:t>oving </a:t>
            </a:r>
            <a:r>
              <a:rPr lang="en-US" sz="3600" b="1" dirty="0">
                <a:solidFill>
                  <a:schemeClr val="tx2"/>
                </a:solidFill>
                <a:latin typeface="+mn-lt"/>
              </a:rPr>
              <a:t>A</a:t>
            </a:r>
            <a:r>
              <a:rPr lang="en-US" sz="3600" dirty="0">
                <a:latin typeface="+mn-lt"/>
              </a:rPr>
              <a:t>verage</a:t>
            </a:r>
          </a:p>
        </p:txBody>
      </p:sp>
    </p:spTree>
    <p:extLst>
      <p:ext uri="{BB962C8B-B14F-4D97-AF65-F5344CB8AC3E}">
        <p14:creationId xmlns:p14="http://schemas.microsoft.com/office/powerpoint/2010/main" val="3020557838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115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Solution: AR(IMA)</a:t>
            </a:r>
          </a:p>
        </p:txBody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A909907D-AB4B-F941-8467-043593031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185" y="1261351"/>
            <a:ext cx="8235327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dirty="0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baseline="-250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AR(IMA) = Box-Jenkins (&lt; Holt-Winters, Kalman)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B2175-505F-844D-A1E2-2F79C415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670" y="3429000"/>
            <a:ext cx="3896708" cy="2083653"/>
            <a:chOff x="1065880" y="2784475"/>
            <a:chExt cx="5747670" cy="3073400"/>
          </a:xfrm>
        </p:grpSpPr>
        <p:sp>
          <p:nvSpPr>
            <p:cNvPr id="168966" name="Line 4">
              <a:extLst>
                <a:ext uri="{FF2B5EF4-FFF2-40B4-BE49-F238E27FC236}">
                  <a16:creationId xmlns:a16="http://schemas.microsoft.com/office/drawing/2014/main" id="{C949BEEB-CDA6-CD45-A046-F4E209F53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Line 5">
              <a:extLst>
                <a:ext uri="{FF2B5EF4-FFF2-40B4-BE49-F238E27FC236}">
                  <a16:creationId xmlns:a16="http://schemas.microsoft.com/office/drawing/2014/main" id="{5D35D84A-9FE6-5345-8975-8F9FDA6A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6">
              <a:extLst>
                <a:ext uri="{FF2B5EF4-FFF2-40B4-BE49-F238E27FC236}">
                  <a16:creationId xmlns:a16="http://schemas.microsoft.com/office/drawing/2014/main" id="{44BDD524-CFED-9143-AA77-083C068F2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Line 7">
              <a:extLst>
                <a:ext uri="{FF2B5EF4-FFF2-40B4-BE49-F238E27FC236}">
                  <a16:creationId xmlns:a16="http://schemas.microsoft.com/office/drawing/2014/main" id="{0B287FFC-AF02-3643-8F3C-B15B7869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Line 8">
              <a:extLst>
                <a:ext uri="{FF2B5EF4-FFF2-40B4-BE49-F238E27FC236}">
                  <a16:creationId xmlns:a16="http://schemas.microsoft.com/office/drawing/2014/main" id="{FE8187A9-10AE-1546-BC52-A0A067EB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Line 9">
              <a:extLst>
                <a:ext uri="{FF2B5EF4-FFF2-40B4-BE49-F238E27FC236}">
                  <a16:creationId xmlns:a16="http://schemas.microsoft.com/office/drawing/2014/main" id="{7342B8F3-600C-2B4B-922D-DE70B6F3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Line 10">
              <a:extLst>
                <a:ext uri="{FF2B5EF4-FFF2-40B4-BE49-F238E27FC236}">
                  <a16:creationId xmlns:a16="http://schemas.microsoft.com/office/drawing/2014/main" id="{E16E761F-50F9-D04D-99D3-535595DE7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Line 11">
              <a:extLst>
                <a:ext uri="{FF2B5EF4-FFF2-40B4-BE49-F238E27FC236}">
                  <a16:creationId xmlns:a16="http://schemas.microsoft.com/office/drawing/2014/main" id="{22013206-9F0B-F74C-B82A-ADC43DD87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Line 12">
              <a:extLst>
                <a:ext uri="{FF2B5EF4-FFF2-40B4-BE49-F238E27FC236}">
                  <a16:creationId xmlns:a16="http://schemas.microsoft.com/office/drawing/2014/main" id="{7ABCA59D-4EA1-5244-AF27-74E1DDE8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Line 13">
              <a:extLst>
                <a:ext uri="{FF2B5EF4-FFF2-40B4-BE49-F238E27FC236}">
                  <a16:creationId xmlns:a16="http://schemas.microsoft.com/office/drawing/2014/main" id="{E3C67F0F-F532-1C46-B271-2ACA2FF78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Line 14">
              <a:extLst>
                <a:ext uri="{FF2B5EF4-FFF2-40B4-BE49-F238E27FC236}">
                  <a16:creationId xmlns:a16="http://schemas.microsoft.com/office/drawing/2014/main" id="{EA8DB542-6CEC-4746-8996-D9E584E4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Line 15">
              <a:extLst>
                <a:ext uri="{FF2B5EF4-FFF2-40B4-BE49-F238E27FC236}">
                  <a16:creationId xmlns:a16="http://schemas.microsoft.com/office/drawing/2014/main" id="{B2933AE3-EDAA-9543-8E55-63337340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Line 16">
              <a:extLst>
                <a:ext uri="{FF2B5EF4-FFF2-40B4-BE49-F238E27FC236}">
                  <a16:creationId xmlns:a16="http://schemas.microsoft.com/office/drawing/2014/main" id="{6B8B73DB-13C6-194A-B5AD-53EF61CE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Line 17">
              <a:extLst>
                <a:ext uri="{FF2B5EF4-FFF2-40B4-BE49-F238E27FC236}">
                  <a16:creationId xmlns:a16="http://schemas.microsoft.com/office/drawing/2014/main" id="{19E7C8B8-BB3C-D247-AA2D-332EFD21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Line 18">
              <a:extLst>
                <a:ext uri="{FF2B5EF4-FFF2-40B4-BE49-F238E27FC236}">
                  <a16:creationId xmlns:a16="http://schemas.microsoft.com/office/drawing/2014/main" id="{5FB39B03-8D60-024A-B4C7-D43861EB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Line 19">
              <a:extLst>
                <a:ext uri="{FF2B5EF4-FFF2-40B4-BE49-F238E27FC236}">
                  <a16:creationId xmlns:a16="http://schemas.microsoft.com/office/drawing/2014/main" id="{56FBA27D-FF4E-9342-AFF1-4DE4B21C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Line 20">
              <a:extLst>
                <a:ext uri="{FF2B5EF4-FFF2-40B4-BE49-F238E27FC236}">
                  <a16:creationId xmlns:a16="http://schemas.microsoft.com/office/drawing/2014/main" id="{B139AB8E-BB13-234E-A448-307B47AB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Line 21">
              <a:extLst>
                <a:ext uri="{FF2B5EF4-FFF2-40B4-BE49-F238E27FC236}">
                  <a16:creationId xmlns:a16="http://schemas.microsoft.com/office/drawing/2014/main" id="{3B59225F-D507-2D4B-8F74-014D8E2A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Line 22">
              <a:extLst>
                <a:ext uri="{FF2B5EF4-FFF2-40B4-BE49-F238E27FC236}">
                  <a16:creationId xmlns:a16="http://schemas.microsoft.com/office/drawing/2014/main" id="{A2537747-7737-F444-BF25-6072B4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Line 23">
              <a:extLst>
                <a:ext uri="{FF2B5EF4-FFF2-40B4-BE49-F238E27FC236}">
                  <a16:creationId xmlns:a16="http://schemas.microsoft.com/office/drawing/2014/main" id="{257E31B8-9F3E-EA48-9F67-535E9D17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Line 24">
              <a:extLst>
                <a:ext uri="{FF2B5EF4-FFF2-40B4-BE49-F238E27FC236}">
                  <a16:creationId xmlns:a16="http://schemas.microsoft.com/office/drawing/2014/main" id="{44A74C01-A0F1-EF4F-9FC8-4B390B93F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Line 25">
              <a:extLst>
                <a:ext uri="{FF2B5EF4-FFF2-40B4-BE49-F238E27FC236}">
                  <a16:creationId xmlns:a16="http://schemas.microsoft.com/office/drawing/2014/main" id="{84547CF7-833D-0A40-945B-F3ACCB0A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Line 26">
              <a:extLst>
                <a:ext uri="{FF2B5EF4-FFF2-40B4-BE49-F238E27FC236}">
                  <a16:creationId xmlns:a16="http://schemas.microsoft.com/office/drawing/2014/main" id="{64148AB6-7597-1847-A234-C3D99EB0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Line 27">
              <a:extLst>
                <a:ext uri="{FF2B5EF4-FFF2-40B4-BE49-F238E27FC236}">
                  <a16:creationId xmlns:a16="http://schemas.microsoft.com/office/drawing/2014/main" id="{3FA5ACEA-78DE-3946-98BF-10FC90C84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Line 28">
              <a:extLst>
                <a:ext uri="{FF2B5EF4-FFF2-40B4-BE49-F238E27FC236}">
                  <a16:creationId xmlns:a16="http://schemas.microsoft.com/office/drawing/2014/main" id="{42EFC996-EC3A-9540-8971-CFE2E86A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Line 29">
              <a:extLst>
                <a:ext uri="{FF2B5EF4-FFF2-40B4-BE49-F238E27FC236}">
                  <a16:creationId xmlns:a16="http://schemas.microsoft.com/office/drawing/2014/main" id="{08962A2D-96D7-694F-9E23-19FC90D66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Line 30">
              <a:extLst>
                <a:ext uri="{FF2B5EF4-FFF2-40B4-BE49-F238E27FC236}">
                  <a16:creationId xmlns:a16="http://schemas.microsoft.com/office/drawing/2014/main" id="{5AD0A123-EE31-9E42-89A4-8CE0CDAA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Line 31">
              <a:extLst>
                <a:ext uri="{FF2B5EF4-FFF2-40B4-BE49-F238E27FC236}">
                  <a16:creationId xmlns:a16="http://schemas.microsoft.com/office/drawing/2014/main" id="{C96D0090-859D-824E-ADAE-8C418E16D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Line 32">
              <a:extLst>
                <a:ext uri="{FF2B5EF4-FFF2-40B4-BE49-F238E27FC236}">
                  <a16:creationId xmlns:a16="http://schemas.microsoft.com/office/drawing/2014/main" id="{DEAB2412-56E5-F24E-A249-11FDE77B1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Line 33">
              <a:extLst>
                <a:ext uri="{FF2B5EF4-FFF2-40B4-BE49-F238E27FC236}">
                  <a16:creationId xmlns:a16="http://schemas.microsoft.com/office/drawing/2014/main" id="{B4FD9C69-2D43-E245-A522-37A473AD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Line 34">
              <a:extLst>
                <a:ext uri="{FF2B5EF4-FFF2-40B4-BE49-F238E27FC236}">
                  <a16:creationId xmlns:a16="http://schemas.microsoft.com/office/drawing/2014/main" id="{BD35C56F-7941-384D-89A1-86B382B45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5">
              <a:extLst>
                <a:ext uri="{FF2B5EF4-FFF2-40B4-BE49-F238E27FC236}">
                  <a16:creationId xmlns:a16="http://schemas.microsoft.com/office/drawing/2014/main" id="{5E27020D-3B7D-5B41-8F02-AE3AB201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6">
              <a:extLst>
                <a:ext uri="{FF2B5EF4-FFF2-40B4-BE49-F238E27FC236}">
                  <a16:creationId xmlns:a16="http://schemas.microsoft.com/office/drawing/2014/main" id="{DB0E4399-AD23-E249-869A-14D339D53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7">
              <a:extLst>
                <a:ext uri="{FF2B5EF4-FFF2-40B4-BE49-F238E27FC236}">
                  <a16:creationId xmlns:a16="http://schemas.microsoft.com/office/drawing/2014/main" id="{3D31E9D1-011C-FE45-9896-046786D0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38">
              <a:extLst>
                <a:ext uri="{FF2B5EF4-FFF2-40B4-BE49-F238E27FC236}">
                  <a16:creationId xmlns:a16="http://schemas.microsoft.com/office/drawing/2014/main" id="{4D7C7641-F32A-904C-8396-C69F595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39">
              <a:extLst>
                <a:ext uri="{FF2B5EF4-FFF2-40B4-BE49-F238E27FC236}">
                  <a16:creationId xmlns:a16="http://schemas.microsoft.com/office/drawing/2014/main" id="{42507781-5EA9-9546-B44F-3D54F04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0">
              <a:extLst>
                <a:ext uri="{FF2B5EF4-FFF2-40B4-BE49-F238E27FC236}">
                  <a16:creationId xmlns:a16="http://schemas.microsoft.com/office/drawing/2014/main" id="{F6E65CC2-4011-4E40-9004-01262EFB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1">
              <a:extLst>
                <a:ext uri="{FF2B5EF4-FFF2-40B4-BE49-F238E27FC236}">
                  <a16:creationId xmlns:a16="http://schemas.microsoft.com/office/drawing/2014/main" id="{BD9EA5AE-2985-6A43-8A6E-314422F2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2">
              <a:extLst>
                <a:ext uri="{FF2B5EF4-FFF2-40B4-BE49-F238E27FC236}">
                  <a16:creationId xmlns:a16="http://schemas.microsoft.com/office/drawing/2014/main" id="{69C8F27A-599C-1B4D-9E96-53C177A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3">
              <a:extLst>
                <a:ext uri="{FF2B5EF4-FFF2-40B4-BE49-F238E27FC236}">
                  <a16:creationId xmlns:a16="http://schemas.microsoft.com/office/drawing/2014/main" id="{0A1F2AC7-863E-F242-80F5-CC85A37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4">
              <a:extLst>
                <a:ext uri="{FF2B5EF4-FFF2-40B4-BE49-F238E27FC236}">
                  <a16:creationId xmlns:a16="http://schemas.microsoft.com/office/drawing/2014/main" id="{3442AA9E-4D0F-B449-8F2C-F2A42343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5">
              <a:extLst>
                <a:ext uri="{FF2B5EF4-FFF2-40B4-BE49-F238E27FC236}">
                  <a16:creationId xmlns:a16="http://schemas.microsoft.com/office/drawing/2014/main" id="{05343F81-15FB-224E-9800-A4BFC597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6">
              <a:extLst>
                <a:ext uri="{FF2B5EF4-FFF2-40B4-BE49-F238E27FC236}">
                  <a16:creationId xmlns:a16="http://schemas.microsoft.com/office/drawing/2014/main" id="{77157965-7D73-FE4F-A9A0-ECBA9A0C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7">
              <a:extLst>
                <a:ext uri="{FF2B5EF4-FFF2-40B4-BE49-F238E27FC236}">
                  <a16:creationId xmlns:a16="http://schemas.microsoft.com/office/drawing/2014/main" id="{8B970823-9E3B-844F-9C0D-4BF8EA0F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Rectangle 48">
              <a:extLst>
                <a:ext uri="{FF2B5EF4-FFF2-40B4-BE49-F238E27FC236}">
                  <a16:creationId xmlns:a16="http://schemas.microsoft.com/office/drawing/2014/main" id="{848F3DF6-52E8-6346-893C-20660C2F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69011" name="Rectangle 49">
              <a:extLst>
                <a:ext uri="{FF2B5EF4-FFF2-40B4-BE49-F238E27FC236}">
                  <a16:creationId xmlns:a16="http://schemas.microsoft.com/office/drawing/2014/main" id="{AD09174F-C031-C74E-916D-A62AD12F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69012" name="Rectangle 50">
              <a:extLst>
                <a:ext uri="{FF2B5EF4-FFF2-40B4-BE49-F238E27FC236}">
                  <a16:creationId xmlns:a16="http://schemas.microsoft.com/office/drawing/2014/main" id="{0B6BA470-1159-5C44-B50D-FD5C3199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69013" name="Rectangle 51">
              <a:extLst>
                <a:ext uri="{FF2B5EF4-FFF2-40B4-BE49-F238E27FC236}">
                  <a16:creationId xmlns:a16="http://schemas.microsoft.com/office/drawing/2014/main" id="{D44BECDC-02E5-1A49-B6EC-DFE86E04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69014" name="Rectangle 52">
              <a:extLst>
                <a:ext uri="{FF2B5EF4-FFF2-40B4-BE49-F238E27FC236}">
                  <a16:creationId xmlns:a16="http://schemas.microsoft.com/office/drawing/2014/main" id="{18075991-18F2-784E-A4B6-7DF20578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69015" name="Rectangle 53">
              <a:extLst>
                <a:ext uri="{FF2B5EF4-FFF2-40B4-BE49-F238E27FC236}">
                  <a16:creationId xmlns:a16="http://schemas.microsoft.com/office/drawing/2014/main" id="{AC92B497-EE44-8242-ADA9-DC3C1AF0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69016" name="Rectangle 54">
              <a:extLst>
                <a:ext uri="{FF2B5EF4-FFF2-40B4-BE49-F238E27FC236}">
                  <a16:creationId xmlns:a16="http://schemas.microsoft.com/office/drawing/2014/main" id="{C10439AC-2CC5-4843-A0CC-0A453C02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69017" name="Rectangle 55">
              <a:extLst>
                <a:ext uri="{FF2B5EF4-FFF2-40B4-BE49-F238E27FC236}">
                  <a16:creationId xmlns:a16="http://schemas.microsoft.com/office/drawing/2014/main" id="{59B32048-AE39-2545-A9B1-1550607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69018" name="Rectangle 56">
              <a:extLst>
                <a:ext uri="{FF2B5EF4-FFF2-40B4-BE49-F238E27FC236}">
                  <a16:creationId xmlns:a16="http://schemas.microsoft.com/office/drawing/2014/main" id="{78EB01FB-4C8D-A447-AFE0-418E17BA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69019" name="Rectangle 57">
              <a:extLst>
                <a:ext uri="{FF2B5EF4-FFF2-40B4-BE49-F238E27FC236}">
                  <a16:creationId xmlns:a16="http://schemas.microsoft.com/office/drawing/2014/main" id="{1DF85807-FBCC-6244-841D-A6784B27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69020" name="Rectangle 58">
              <a:extLst>
                <a:ext uri="{FF2B5EF4-FFF2-40B4-BE49-F238E27FC236}">
                  <a16:creationId xmlns:a16="http://schemas.microsoft.com/office/drawing/2014/main" id="{CC7CB30D-C15D-7C4E-83D6-6EA9FD60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69021" name="Rectangle 59">
              <a:extLst>
                <a:ext uri="{FF2B5EF4-FFF2-40B4-BE49-F238E27FC236}">
                  <a16:creationId xmlns:a16="http://schemas.microsoft.com/office/drawing/2014/main" id="{1FFA97C5-A986-3F48-927E-CA16B7DA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69022" name="Rectangle 60">
              <a:extLst>
                <a:ext uri="{FF2B5EF4-FFF2-40B4-BE49-F238E27FC236}">
                  <a16:creationId xmlns:a16="http://schemas.microsoft.com/office/drawing/2014/main" id="{DCE640DF-8FA2-4543-818D-4D16E07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69023" name="Rectangle 61">
              <a:extLst>
                <a:ext uri="{FF2B5EF4-FFF2-40B4-BE49-F238E27FC236}">
                  <a16:creationId xmlns:a16="http://schemas.microsoft.com/office/drawing/2014/main" id="{8BA44076-E2F7-3049-B711-A9EB93B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69024" name="Rectangle 62">
              <a:extLst>
                <a:ext uri="{FF2B5EF4-FFF2-40B4-BE49-F238E27FC236}">
                  <a16:creationId xmlns:a16="http://schemas.microsoft.com/office/drawing/2014/main" id="{C1F4920A-74CF-3C4A-873F-4FDC02B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69025" name="Rectangle 63">
              <a:extLst>
                <a:ext uri="{FF2B5EF4-FFF2-40B4-BE49-F238E27FC236}">
                  <a16:creationId xmlns:a16="http://schemas.microsoft.com/office/drawing/2014/main" id="{4ACC6E2D-2982-364F-99A8-32CE42BF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69027" name="Rectangle 65">
              <a:extLst>
                <a:ext uri="{FF2B5EF4-FFF2-40B4-BE49-F238E27FC236}">
                  <a16:creationId xmlns:a16="http://schemas.microsoft.com/office/drawing/2014/main" id="{F698C85F-98A8-534C-B827-C5409AEFB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8216" y="3646361"/>
              <a:ext cx="96" cy="54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endParaRPr lang="en-US" altLang="en-US" sz="2400" dirty="0"/>
            </a:p>
          </p:txBody>
        </p:sp>
        <p:sp>
          <p:nvSpPr>
            <p:cNvPr id="169028" name="Text Box 66">
              <a:extLst>
                <a:ext uri="{FF2B5EF4-FFF2-40B4-BE49-F238E27FC236}">
                  <a16:creationId xmlns:a16="http://schemas.microsoft.com/office/drawing/2014/main" id="{DBB2C41A-6F50-2548-B79D-222976DF0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69029" name="Line 67">
              <a:extLst>
                <a:ext uri="{FF2B5EF4-FFF2-40B4-BE49-F238E27FC236}">
                  <a16:creationId xmlns:a16="http://schemas.microsoft.com/office/drawing/2014/main" id="{3C066012-940B-E347-AFB2-4921092C6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7A53958-6C66-8540-BAAA-E7BD7618302A}"/>
              </a:ext>
            </a:extLst>
          </p:cNvPr>
          <p:cNvGrpSpPr>
            <a:grpSpLocks noChangeAspect="1"/>
          </p:cNvGrpSpPr>
          <p:nvPr/>
        </p:nvGrpSpPr>
        <p:grpSpPr>
          <a:xfrm>
            <a:off x="4770838" y="3547143"/>
            <a:ext cx="3507827" cy="1629099"/>
            <a:chOff x="2016125" y="3581400"/>
            <a:chExt cx="4283075" cy="1989138"/>
          </a:xfrm>
        </p:grpSpPr>
        <p:sp>
          <p:nvSpPr>
            <p:cNvPr id="73" name="Line 2">
              <a:extLst>
                <a:ext uri="{FF2B5EF4-FFF2-40B4-BE49-F238E27FC236}">
                  <a16:creationId xmlns:a16="http://schemas.microsoft.com/office/drawing/2014/main" id="{750092F7-FB2B-1B42-8B06-B21CCFC05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3">
              <a:extLst>
                <a:ext uri="{FF2B5EF4-FFF2-40B4-BE49-F238E27FC236}">
                  <a16:creationId xmlns:a16="http://schemas.microsoft.com/office/drawing/2014/main" id="{8D52DFF6-CDCD-A741-BEE8-75EE5051F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05" name="Group 4">
                <a:extLst>
                  <a:ext uri="{FF2B5EF4-FFF2-40B4-BE49-F238E27FC236}">
                    <a16:creationId xmlns:a16="http://schemas.microsoft.com/office/drawing/2014/main" id="{E6E303B6-E47D-8542-90D5-4CD6E1D6F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07" name="Oval 5">
                  <a:extLst>
                    <a:ext uri="{FF2B5EF4-FFF2-40B4-BE49-F238E27FC236}">
                      <a16:creationId xmlns:a16="http://schemas.microsoft.com/office/drawing/2014/main" id="{8731923D-A33D-774F-89A0-D1D8A4F5D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" name="Line 6">
                  <a:extLst>
                    <a:ext uri="{FF2B5EF4-FFF2-40B4-BE49-F238E27FC236}">
                      <a16:creationId xmlns:a16="http://schemas.microsoft.com/office/drawing/2014/main" id="{4FA7D8B8-71F9-714A-AF1C-272409C4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" name="Oval 7">
                <a:extLst>
                  <a:ext uri="{FF2B5EF4-FFF2-40B4-BE49-F238E27FC236}">
                    <a16:creationId xmlns:a16="http://schemas.microsoft.com/office/drawing/2014/main" id="{B29377A2-D0E8-E647-9B58-DA8ADA0AD9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5" name="Group 8">
              <a:extLst>
                <a:ext uri="{FF2B5EF4-FFF2-40B4-BE49-F238E27FC236}">
                  <a16:creationId xmlns:a16="http://schemas.microsoft.com/office/drawing/2014/main" id="{B420F5E4-B66E-2F48-AE02-1C064DFF6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01" name="Group 9">
                <a:extLst>
                  <a:ext uri="{FF2B5EF4-FFF2-40B4-BE49-F238E27FC236}">
                    <a16:creationId xmlns:a16="http://schemas.microsoft.com/office/drawing/2014/main" id="{FAFC52FD-6B6B-4942-8FAE-30598C972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03" name="Oval 10">
                  <a:extLst>
                    <a:ext uri="{FF2B5EF4-FFF2-40B4-BE49-F238E27FC236}">
                      <a16:creationId xmlns:a16="http://schemas.microsoft.com/office/drawing/2014/main" id="{A8C4F173-1656-CD4F-9924-198E98A53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" name="Line 11">
                  <a:extLst>
                    <a:ext uri="{FF2B5EF4-FFF2-40B4-BE49-F238E27FC236}">
                      <a16:creationId xmlns:a16="http://schemas.microsoft.com/office/drawing/2014/main" id="{8DA80EB3-5841-8643-8F0A-A3F66698D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Oval 12">
                <a:extLst>
                  <a:ext uri="{FF2B5EF4-FFF2-40B4-BE49-F238E27FC236}">
                    <a16:creationId xmlns:a16="http://schemas.microsoft.com/office/drawing/2014/main" id="{236B53A7-D35F-7B41-96C6-F9B3F3179D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0005DEBD-4797-3244-95FD-2244FC84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30279C46-9C8F-D046-8639-E5CF6763B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5ADE651C-7FD8-FD43-905E-66663D3D8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>
              <a:extLst>
                <a:ext uri="{FF2B5EF4-FFF2-40B4-BE49-F238E27FC236}">
                  <a16:creationId xmlns:a16="http://schemas.microsoft.com/office/drawing/2014/main" id="{B25E9071-96E6-D74E-87E6-B6C5862A6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20">
              <a:extLst>
                <a:ext uri="{FF2B5EF4-FFF2-40B4-BE49-F238E27FC236}">
                  <a16:creationId xmlns:a16="http://schemas.microsoft.com/office/drawing/2014/main" id="{A0BA2E58-77E4-C448-AF00-93FFEC777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81" name="Text Box 21">
              <a:extLst>
                <a:ext uri="{FF2B5EF4-FFF2-40B4-BE49-F238E27FC236}">
                  <a16:creationId xmlns:a16="http://schemas.microsoft.com/office/drawing/2014/main" id="{BAE83995-735F-FF47-84EA-C922D72EC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82" name="Oval 22">
              <a:extLst>
                <a:ext uri="{FF2B5EF4-FFF2-40B4-BE49-F238E27FC236}">
                  <a16:creationId xmlns:a16="http://schemas.microsoft.com/office/drawing/2014/main" id="{F0B42EBE-19C5-9740-8306-8D1A05361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Line 23">
              <a:extLst>
                <a:ext uri="{FF2B5EF4-FFF2-40B4-BE49-F238E27FC236}">
                  <a16:creationId xmlns:a16="http://schemas.microsoft.com/office/drawing/2014/main" id="{B3A62361-99CE-C84D-9A9F-8F72A5822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4">
              <a:extLst>
                <a:ext uri="{FF2B5EF4-FFF2-40B4-BE49-F238E27FC236}">
                  <a16:creationId xmlns:a16="http://schemas.microsoft.com/office/drawing/2014/main" id="{956CEB9B-5335-CE4C-B94C-6D251F3AF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25">
              <a:extLst>
                <a:ext uri="{FF2B5EF4-FFF2-40B4-BE49-F238E27FC236}">
                  <a16:creationId xmlns:a16="http://schemas.microsoft.com/office/drawing/2014/main" id="{16F2EA11-0504-D145-9CDB-BEF18713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20A50D58-F646-E64C-B36E-6CA21AE4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7">
              <a:extLst>
                <a:ext uri="{FF2B5EF4-FFF2-40B4-BE49-F238E27FC236}">
                  <a16:creationId xmlns:a16="http://schemas.microsoft.com/office/drawing/2014/main" id="{8A951E7A-CF34-6244-B442-453574A82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0A26F4CD-7EBD-9F43-B5D0-8F143204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C41E8C32-21F7-1849-87F7-5A4F1929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Line 30">
              <a:extLst>
                <a:ext uri="{FF2B5EF4-FFF2-40B4-BE49-F238E27FC236}">
                  <a16:creationId xmlns:a16="http://schemas.microsoft.com/office/drawing/2014/main" id="{5AAFF829-7A54-6C4C-BA6D-62B9BBCF8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D0E9C320-288A-5245-A239-6DD84711E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5D519DAF-8630-7547-8775-B002E9B9B8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4F9C68C9-29F2-8C43-A93D-4AFC9789C4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931E7423-2EA1-AF4A-B062-0D74A87101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E59B97EF-8B8A-7745-BA16-38C7080FA8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368D3E9E-AA84-0F46-85A1-7A43115368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37">
              <a:extLst>
                <a:ext uri="{FF2B5EF4-FFF2-40B4-BE49-F238E27FC236}">
                  <a16:creationId xmlns:a16="http://schemas.microsoft.com/office/drawing/2014/main" id="{35E69577-12C8-2244-AB59-C1DD0EC34D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8">
              <a:extLst>
                <a:ext uri="{FF2B5EF4-FFF2-40B4-BE49-F238E27FC236}">
                  <a16:creationId xmlns:a16="http://schemas.microsoft.com/office/drawing/2014/main" id="{839E3298-3AE2-4E4C-B20D-7E68418A5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9">
              <a:extLst>
                <a:ext uri="{FF2B5EF4-FFF2-40B4-BE49-F238E27FC236}">
                  <a16:creationId xmlns:a16="http://schemas.microsoft.com/office/drawing/2014/main" id="{1503516D-4547-EB49-8E46-DE60559C1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0">
              <a:extLst>
                <a:ext uri="{FF2B5EF4-FFF2-40B4-BE49-F238E27FC236}">
                  <a16:creationId xmlns:a16="http://schemas.microsoft.com/office/drawing/2014/main" id="{5F53B485-9832-1243-9042-54B7E0452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878ABA5B-2AA7-614A-B8C3-8B4299527F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569" y="259122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0867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116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Problem#3: Forecast</a:t>
            </a:r>
          </a:p>
        </p:txBody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A909907D-AB4B-F941-8467-043593031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give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t-1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t-2</a:t>
            </a:r>
            <a:r>
              <a:rPr lang="en-US" altLang="en-US">
                <a:ea typeface="ＭＳ Ｐゴシック" panose="020B0600070205080204" pitchFamily="34" charset="-128"/>
              </a:rPr>
              <a:t>, …, forecast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8966" name="Line 4">
            <a:extLst>
              <a:ext uri="{FF2B5EF4-FFF2-40B4-BE49-F238E27FC236}">
                <a16:creationId xmlns:a16="http://schemas.microsoft.com/office/drawing/2014/main" id="{C949BEEB-CDA6-CD45-A046-F4E209F53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1117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7" name="Line 5">
            <a:extLst>
              <a:ext uri="{FF2B5EF4-FFF2-40B4-BE49-F238E27FC236}">
                <a16:creationId xmlns:a16="http://schemas.microsoft.com/office/drawing/2014/main" id="{5D35D84A-9FE6-5345-8975-8F9FDA6AE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83870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8" name="Line 6">
            <a:extLst>
              <a:ext uri="{FF2B5EF4-FFF2-40B4-BE49-F238E27FC236}">
                <a16:creationId xmlns:a16="http://schemas.microsoft.com/office/drawing/2014/main" id="{44BDD524-CFED-9143-AA77-083C068F2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5577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9" name="Line 7">
            <a:extLst>
              <a:ext uri="{FF2B5EF4-FFF2-40B4-BE49-F238E27FC236}">
                <a16:creationId xmlns:a16="http://schemas.microsoft.com/office/drawing/2014/main" id="{0B287FFC-AF02-3643-8F3C-B15B78692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2862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0" name="Line 8">
            <a:extLst>
              <a:ext uri="{FF2B5EF4-FFF2-40B4-BE49-F238E27FC236}">
                <a16:creationId xmlns:a16="http://schemas.microsoft.com/office/drawing/2014/main" id="{FE8187A9-10AE-1546-BC52-A0A067EBE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0052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1" name="Line 9">
            <a:extLst>
              <a:ext uri="{FF2B5EF4-FFF2-40B4-BE49-F238E27FC236}">
                <a16:creationId xmlns:a16="http://schemas.microsoft.com/office/drawing/2014/main" id="{7342B8F3-600C-2B4B-922D-DE70B6F3A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7322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2" name="Line 10">
            <a:extLst>
              <a:ext uri="{FF2B5EF4-FFF2-40B4-BE49-F238E27FC236}">
                <a16:creationId xmlns:a16="http://schemas.microsoft.com/office/drawing/2014/main" id="{E16E761F-50F9-D04D-99D3-535595DE7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45122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3" name="Line 11">
            <a:extLst>
              <a:ext uri="{FF2B5EF4-FFF2-40B4-BE49-F238E27FC236}">
                <a16:creationId xmlns:a16="http://schemas.microsoft.com/office/drawing/2014/main" id="{22013206-9F0B-F74C-B82A-ADC43DD87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1797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4" name="Line 12">
            <a:extLst>
              <a:ext uri="{FF2B5EF4-FFF2-40B4-BE49-F238E27FC236}">
                <a16:creationId xmlns:a16="http://schemas.microsoft.com/office/drawing/2014/main" id="{7ABCA59D-4EA1-5244-AF27-74E1DDE8A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5" name="Line 13">
            <a:extLst>
              <a:ext uri="{FF2B5EF4-FFF2-40B4-BE49-F238E27FC236}">
                <a16:creationId xmlns:a16="http://schemas.microsoft.com/office/drawing/2014/main" id="{E3C67F0F-F532-1C46-B271-2ACA2FF78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1588" cy="2493963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6" name="Line 14">
            <a:extLst>
              <a:ext uri="{FF2B5EF4-FFF2-40B4-BE49-F238E27FC236}">
                <a16:creationId xmlns:a16="http://schemas.microsoft.com/office/drawing/2014/main" id="{EA8DB542-6CEC-4746-8996-D9E584E40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392738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7" name="Line 15">
            <a:extLst>
              <a:ext uri="{FF2B5EF4-FFF2-40B4-BE49-F238E27FC236}">
                <a16:creationId xmlns:a16="http://schemas.microsoft.com/office/drawing/2014/main" id="{B2933AE3-EDAA-9543-8E55-633373409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1117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8" name="Line 16">
            <a:extLst>
              <a:ext uri="{FF2B5EF4-FFF2-40B4-BE49-F238E27FC236}">
                <a16:creationId xmlns:a16="http://schemas.microsoft.com/office/drawing/2014/main" id="{6B8B73DB-13C6-194A-B5AD-53EF61CE1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862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9" name="Line 17">
            <a:extLst>
              <a:ext uri="{FF2B5EF4-FFF2-40B4-BE49-F238E27FC236}">
                <a16:creationId xmlns:a16="http://schemas.microsoft.com/office/drawing/2014/main" id="{19E7C8B8-BB3C-D247-AA2D-332EFD217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0052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0" name="Line 18">
            <a:extLst>
              <a:ext uri="{FF2B5EF4-FFF2-40B4-BE49-F238E27FC236}">
                <a16:creationId xmlns:a16="http://schemas.microsoft.com/office/drawing/2014/main" id="{5FB39B03-8D60-024A-B4C7-D43861EB2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73221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1" name="Line 19">
            <a:extLst>
              <a:ext uri="{FF2B5EF4-FFF2-40B4-BE49-F238E27FC236}">
                <a16:creationId xmlns:a16="http://schemas.microsoft.com/office/drawing/2014/main" id="{56FBA27D-FF4E-9342-AFF1-4DE4B21C8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45122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2" name="Line 20">
            <a:extLst>
              <a:ext uri="{FF2B5EF4-FFF2-40B4-BE49-F238E27FC236}">
                <a16:creationId xmlns:a16="http://schemas.microsoft.com/office/drawing/2014/main" id="{B139AB8E-BB13-234E-A448-307B47ABD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1797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3" name="Line 21">
            <a:extLst>
              <a:ext uri="{FF2B5EF4-FFF2-40B4-BE49-F238E27FC236}">
                <a16:creationId xmlns:a16="http://schemas.microsoft.com/office/drawing/2014/main" id="{3B59225F-D507-2D4B-8F74-014D8E2A3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289877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4" name="Line 22">
            <a:extLst>
              <a:ext uri="{FF2B5EF4-FFF2-40B4-BE49-F238E27FC236}">
                <a16:creationId xmlns:a16="http://schemas.microsoft.com/office/drawing/2014/main" id="{A2537747-7737-F444-BF25-6072B448B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392738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5" name="Line 23">
            <a:extLst>
              <a:ext uri="{FF2B5EF4-FFF2-40B4-BE49-F238E27FC236}">
                <a16:creationId xmlns:a16="http://schemas.microsoft.com/office/drawing/2014/main" id="{257E31B8-9F3E-EA48-9F67-535E9D17D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6" name="Line 24">
            <a:extLst>
              <a:ext uri="{FF2B5EF4-FFF2-40B4-BE49-F238E27FC236}">
                <a16:creationId xmlns:a16="http://schemas.microsoft.com/office/drawing/2014/main" id="{44A74C01-A0F1-EF4F-9FC8-4B390B93FC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622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7" name="Line 25">
            <a:extLst>
              <a:ext uri="{FF2B5EF4-FFF2-40B4-BE49-F238E27FC236}">
                <a16:creationId xmlns:a16="http://schemas.microsoft.com/office/drawing/2014/main" id="{84547CF7-833D-0A40-945B-F3ACCB0A27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8" name="Line 26">
            <a:extLst>
              <a:ext uri="{FF2B5EF4-FFF2-40B4-BE49-F238E27FC236}">
                <a16:creationId xmlns:a16="http://schemas.microsoft.com/office/drawing/2014/main" id="{64148AB6-7597-1847-A234-C3D99EB013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677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9" name="Line 27">
            <a:extLst>
              <a:ext uri="{FF2B5EF4-FFF2-40B4-BE49-F238E27FC236}">
                <a16:creationId xmlns:a16="http://schemas.microsoft.com/office/drawing/2014/main" id="{3FA5ACEA-78DE-3946-98BF-10FC90C84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70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0" name="Line 28">
            <a:extLst>
              <a:ext uri="{FF2B5EF4-FFF2-40B4-BE49-F238E27FC236}">
                <a16:creationId xmlns:a16="http://schemas.microsoft.com/office/drawing/2014/main" id="{42EFC996-EC3A-9540-8971-CFE2E86A6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5392738"/>
            <a:ext cx="1587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1" name="Line 29">
            <a:extLst>
              <a:ext uri="{FF2B5EF4-FFF2-40B4-BE49-F238E27FC236}">
                <a16:creationId xmlns:a16="http://schemas.microsoft.com/office/drawing/2014/main" id="{08962A2D-96D7-694F-9E23-19FC90D66B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3898900"/>
            <a:ext cx="465138" cy="2984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2" name="Line 30">
            <a:extLst>
              <a:ext uri="{FF2B5EF4-FFF2-40B4-BE49-F238E27FC236}">
                <a16:creationId xmlns:a16="http://schemas.microsoft.com/office/drawing/2014/main" id="{5AD0A123-EE31-9E42-89A4-8CE0CDAA98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088" y="3398838"/>
            <a:ext cx="465137" cy="5000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3" name="Line 31">
            <a:extLst>
              <a:ext uri="{FF2B5EF4-FFF2-40B4-BE49-F238E27FC236}">
                <a16:creationId xmlns:a16="http://schemas.microsoft.com/office/drawing/2014/main" id="{C96D0090-859D-824E-ADAE-8C418E16D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3398838"/>
            <a:ext cx="465138" cy="8255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4" name="Line 32">
            <a:extLst>
              <a:ext uri="{FF2B5EF4-FFF2-40B4-BE49-F238E27FC236}">
                <a16:creationId xmlns:a16="http://schemas.microsoft.com/office/drawing/2014/main" id="{DEAB2412-56E5-F24E-A249-11FDE77B17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1363" y="3898900"/>
            <a:ext cx="465137" cy="32543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5" name="Line 33">
            <a:extLst>
              <a:ext uri="{FF2B5EF4-FFF2-40B4-BE49-F238E27FC236}">
                <a16:creationId xmlns:a16="http://schemas.microsoft.com/office/drawing/2014/main" id="{B4FD9C69-2D43-E245-A522-37A473ADD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3759200"/>
            <a:ext cx="465138" cy="1397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6" name="Line 34">
            <a:extLst>
              <a:ext uri="{FF2B5EF4-FFF2-40B4-BE49-F238E27FC236}">
                <a16:creationId xmlns:a16="http://schemas.microsoft.com/office/drawing/2014/main" id="{BD35C56F-7941-384D-89A1-86B382B45F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3144838"/>
            <a:ext cx="465137" cy="6143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7" name="Line 35">
            <a:extLst>
              <a:ext uri="{FF2B5EF4-FFF2-40B4-BE49-F238E27FC236}">
                <a16:creationId xmlns:a16="http://schemas.microsoft.com/office/drawing/2014/main" id="{5E27020D-3B7D-5B41-8F02-AE3AB2013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3144838"/>
            <a:ext cx="465138" cy="22701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8" name="Line 36">
            <a:extLst>
              <a:ext uri="{FF2B5EF4-FFF2-40B4-BE49-F238E27FC236}">
                <a16:creationId xmlns:a16="http://schemas.microsoft.com/office/drawing/2014/main" id="{DB0E4399-AD23-E249-869A-14D339D53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913" y="3371850"/>
            <a:ext cx="465137" cy="3873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9" name="Line 37">
            <a:extLst>
              <a:ext uri="{FF2B5EF4-FFF2-40B4-BE49-F238E27FC236}">
                <a16:creationId xmlns:a16="http://schemas.microsoft.com/office/drawing/2014/main" id="{3D31E9D1-011C-FE45-9896-046786D06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3759200"/>
            <a:ext cx="466725" cy="271463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00" name="Freeform 38">
            <a:extLst>
              <a:ext uri="{FF2B5EF4-FFF2-40B4-BE49-F238E27FC236}">
                <a16:creationId xmlns:a16="http://schemas.microsoft.com/office/drawing/2014/main" id="{4D7C7641-F32A-904C-8396-C69F595E983C}"/>
              </a:ext>
            </a:extLst>
          </p:cNvPr>
          <p:cNvSpPr>
            <a:spLocks/>
          </p:cNvSpPr>
          <p:nvPr/>
        </p:nvSpPr>
        <p:spPr bwMode="auto">
          <a:xfrm>
            <a:off x="1824038" y="413702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1" name="Freeform 39">
            <a:extLst>
              <a:ext uri="{FF2B5EF4-FFF2-40B4-BE49-F238E27FC236}">
                <a16:creationId xmlns:a16="http://schemas.microsoft.com/office/drawing/2014/main" id="{42507781-5EA9-9546-B44F-3D54F04F1851}"/>
              </a:ext>
            </a:extLst>
          </p:cNvPr>
          <p:cNvSpPr>
            <a:spLocks/>
          </p:cNvSpPr>
          <p:nvPr/>
        </p:nvSpPr>
        <p:spPr bwMode="auto">
          <a:xfrm>
            <a:off x="2289175" y="383857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2" name="Freeform 40">
            <a:extLst>
              <a:ext uri="{FF2B5EF4-FFF2-40B4-BE49-F238E27FC236}">
                <a16:creationId xmlns:a16="http://schemas.microsoft.com/office/drawing/2014/main" id="{F6E65CC2-4011-4E40-9004-01262EFB74C6}"/>
              </a:ext>
            </a:extLst>
          </p:cNvPr>
          <p:cNvSpPr>
            <a:spLocks/>
          </p:cNvSpPr>
          <p:nvPr/>
        </p:nvSpPr>
        <p:spPr bwMode="auto">
          <a:xfrm>
            <a:off x="2754313" y="33369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3" name="Freeform 41">
            <a:extLst>
              <a:ext uri="{FF2B5EF4-FFF2-40B4-BE49-F238E27FC236}">
                <a16:creationId xmlns:a16="http://schemas.microsoft.com/office/drawing/2014/main" id="{BD9EA5AE-2985-6A43-8A6E-314422F2E8BE}"/>
              </a:ext>
            </a:extLst>
          </p:cNvPr>
          <p:cNvSpPr>
            <a:spLocks/>
          </p:cNvSpPr>
          <p:nvPr/>
        </p:nvSpPr>
        <p:spPr bwMode="auto">
          <a:xfrm>
            <a:off x="3219450" y="41624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4" name="Freeform 42">
            <a:extLst>
              <a:ext uri="{FF2B5EF4-FFF2-40B4-BE49-F238E27FC236}">
                <a16:creationId xmlns:a16="http://schemas.microsoft.com/office/drawing/2014/main" id="{69C8F27A-599C-1B4D-9E96-53C177A72B2F}"/>
              </a:ext>
            </a:extLst>
          </p:cNvPr>
          <p:cNvSpPr>
            <a:spLocks/>
          </p:cNvSpPr>
          <p:nvPr/>
        </p:nvSpPr>
        <p:spPr bwMode="auto">
          <a:xfrm>
            <a:off x="3686175" y="383857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5" name="Freeform 43">
            <a:extLst>
              <a:ext uri="{FF2B5EF4-FFF2-40B4-BE49-F238E27FC236}">
                <a16:creationId xmlns:a16="http://schemas.microsoft.com/office/drawing/2014/main" id="{0A1F2AC7-863E-F242-80F5-CC85A37EEE24}"/>
              </a:ext>
            </a:extLst>
          </p:cNvPr>
          <p:cNvSpPr>
            <a:spLocks/>
          </p:cNvSpPr>
          <p:nvPr/>
        </p:nvSpPr>
        <p:spPr bwMode="auto">
          <a:xfrm>
            <a:off x="4151313" y="3697288"/>
            <a:ext cx="122237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6" name="Freeform 44">
            <a:extLst>
              <a:ext uri="{FF2B5EF4-FFF2-40B4-BE49-F238E27FC236}">
                <a16:creationId xmlns:a16="http://schemas.microsoft.com/office/drawing/2014/main" id="{3442AA9E-4D0F-B449-8F2C-F2A42343A21A}"/>
              </a:ext>
            </a:extLst>
          </p:cNvPr>
          <p:cNvSpPr>
            <a:spLocks/>
          </p:cNvSpPr>
          <p:nvPr/>
        </p:nvSpPr>
        <p:spPr bwMode="auto">
          <a:xfrm>
            <a:off x="4616450" y="308292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9"/>
                </a:lnTo>
                <a:lnTo>
                  <a:pt x="38" y="77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7" name="Freeform 45">
            <a:extLst>
              <a:ext uri="{FF2B5EF4-FFF2-40B4-BE49-F238E27FC236}">
                <a16:creationId xmlns:a16="http://schemas.microsoft.com/office/drawing/2014/main" id="{05343F81-15FB-224E-9800-A4BFC597EA81}"/>
              </a:ext>
            </a:extLst>
          </p:cNvPr>
          <p:cNvSpPr>
            <a:spLocks/>
          </p:cNvSpPr>
          <p:nvPr/>
        </p:nvSpPr>
        <p:spPr bwMode="auto">
          <a:xfrm>
            <a:off x="5081588" y="3311525"/>
            <a:ext cx="122237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8" name="Freeform 46">
            <a:extLst>
              <a:ext uri="{FF2B5EF4-FFF2-40B4-BE49-F238E27FC236}">
                <a16:creationId xmlns:a16="http://schemas.microsoft.com/office/drawing/2014/main" id="{77157965-7D73-FE4F-A9A0-ECBA9A0CC075}"/>
              </a:ext>
            </a:extLst>
          </p:cNvPr>
          <p:cNvSpPr>
            <a:spLocks/>
          </p:cNvSpPr>
          <p:nvPr/>
        </p:nvSpPr>
        <p:spPr bwMode="auto">
          <a:xfrm>
            <a:off x="5546725" y="3697288"/>
            <a:ext cx="122238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9" name="Freeform 47">
            <a:extLst>
              <a:ext uri="{FF2B5EF4-FFF2-40B4-BE49-F238E27FC236}">
                <a16:creationId xmlns:a16="http://schemas.microsoft.com/office/drawing/2014/main" id="{8B970823-9E3B-844F-9C0D-4BF8EA0F77E0}"/>
              </a:ext>
            </a:extLst>
          </p:cNvPr>
          <p:cNvSpPr>
            <a:spLocks/>
          </p:cNvSpPr>
          <p:nvPr/>
        </p:nvSpPr>
        <p:spPr bwMode="auto">
          <a:xfrm>
            <a:off x="6011863" y="3970338"/>
            <a:ext cx="122237" cy="122237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9" y="0"/>
                </a:moveTo>
                <a:lnTo>
                  <a:pt x="77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10" name="Rectangle 48">
            <a:extLst>
              <a:ext uri="{FF2B5EF4-FFF2-40B4-BE49-F238E27FC236}">
                <a16:creationId xmlns:a16="http://schemas.microsoft.com/office/drawing/2014/main" id="{848F3DF6-52E8-6346-893C-20660C2F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278438"/>
            <a:ext cx="2016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0</a:t>
            </a:r>
            <a:endParaRPr lang="en-US" altLang="en-US" sz="2400"/>
          </a:p>
        </p:txBody>
      </p:sp>
      <p:sp>
        <p:nvSpPr>
          <p:cNvPr id="169011" name="Rectangle 49">
            <a:extLst>
              <a:ext uri="{FF2B5EF4-FFF2-40B4-BE49-F238E27FC236}">
                <a16:creationId xmlns:a16="http://schemas.microsoft.com/office/drawing/2014/main" id="{AD09174F-C031-C74E-916D-A62AD12F9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9974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10</a:t>
            </a:r>
            <a:endParaRPr lang="en-US" altLang="en-US" sz="2400"/>
          </a:p>
        </p:txBody>
      </p:sp>
      <p:sp>
        <p:nvSpPr>
          <p:cNvPr id="169012" name="Rectangle 50">
            <a:extLst>
              <a:ext uri="{FF2B5EF4-FFF2-40B4-BE49-F238E27FC236}">
                <a16:creationId xmlns:a16="http://schemas.microsoft.com/office/drawing/2014/main" id="{0B6BA470-1159-5C44-B50D-FD5C3199C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72440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20</a:t>
            </a:r>
            <a:endParaRPr lang="en-US" altLang="en-US" sz="2400"/>
          </a:p>
        </p:txBody>
      </p:sp>
      <p:sp>
        <p:nvSpPr>
          <p:cNvPr id="169013" name="Rectangle 51">
            <a:extLst>
              <a:ext uri="{FF2B5EF4-FFF2-40B4-BE49-F238E27FC236}">
                <a16:creationId xmlns:a16="http://schemas.microsoft.com/office/drawing/2014/main" id="{D44BECDC-02E5-1A49-B6EC-DFE86E04E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4434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30</a:t>
            </a:r>
            <a:endParaRPr lang="en-US" altLang="en-US" sz="2400"/>
          </a:p>
        </p:txBody>
      </p:sp>
      <p:sp>
        <p:nvSpPr>
          <p:cNvPr id="169014" name="Rectangle 52">
            <a:extLst>
              <a:ext uri="{FF2B5EF4-FFF2-40B4-BE49-F238E27FC236}">
                <a16:creationId xmlns:a16="http://schemas.microsoft.com/office/drawing/2014/main" id="{18075991-18F2-784E-A4B6-7DF20578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1719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169015" name="Rectangle 53">
            <a:extLst>
              <a:ext uri="{FF2B5EF4-FFF2-40B4-BE49-F238E27FC236}">
                <a16:creationId xmlns:a16="http://schemas.microsoft.com/office/drawing/2014/main" id="{AC92B497-EE44-8242-ADA9-DC3C1AF0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8909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169016" name="Rectangle 54">
            <a:extLst>
              <a:ext uri="{FF2B5EF4-FFF2-40B4-BE49-F238E27FC236}">
                <a16:creationId xmlns:a16="http://schemas.microsoft.com/office/drawing/2014/main" id="{C10439AC-2CC5-4843-A0CC-0A453C029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6179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169017" name="Rectangle 55">
            <a:extLst>
              <a:ext uri="{FF2B5EF4-FFF2-40B4-BE49-F238E27FC236}">
                <a16:creationId xmlns:a16="http://schemas.microsoft.com/office/drawing/2014/main" id="{59B32048-AE39-2545-A9B1-155060741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33692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169018" name="Rectangle 56">
            <a:extLst>
              <a:ext uri="{FF2B5EF4-FFF2-40B4-BE49-F238E27FC236}">
                <a16:creationId xmlns:a16="http://schemas.microsoft.com/office/drawing/2014/main" id="{78EB01FB-4C8D-A447-AFE0-418E17BA9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0654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169019" name="Rectangle 57">
            <a:extLst>
              <a:ext uri="{FF2B5EF4-FFF2-40B4-BE49-F238E27FC236}">
                <a16:creationId xmlns:a16="http://schemas.microsoft.com/office/drawing/2014/main" id="{1DF85807-FBCC-6244-841D-A6784B273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278447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90</a:t>
            </a:r>
            <a:endParaRPr lang="en-US" altLang="en-US" sz="2400"/>
          </a:p>
        </p:txBody>
      </p:sp>
      <p:sp>
        <p:nvSpPr>
          <p:cNvPr id="169020" name="Rectangle 58">
            <a:extLst>
              <a:ext uri="{FF2B5EF4-FFF2-40B4-BE49-F238E27FC236}">
                <a16:creationId xmlns:a16="http://schemas.microsoft.com/office/drawing/2014/main" id="{CC7CB30D-C15D-7C4E-83D6-6EA9FD601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</a:t>
            </a:r>
            <a:endParaRPr lang="en-US" altLang="en-US" sz="2400"/>
          </a:p>
        </p:txBody>
      </p:sp>
      <p:sp>
        <p:nvSpPr>
          <p:cNvPr id="169021" name="Rectangle 59">
            <a:extLst>
              <a:ext uri="{FF2B5EF4-FFF2-40B4-BE49-F238E27FC236}">
                <a16:creationId xmlns:a16="http://schemas.microsoft.com/office/drawing/2014/main" id="{1FFA97C5-A986-3F48-927E-CA16B7DA6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</a:t>
            </a:r>
            <a:endParaRPr lang="en-US" altLang="en-US" sz="2400"/>
          </a:p>
        </p:txBody>
      </p:sp>
      <p:sp>
        <p:nvSpPr>
          <p:cNvPr id="169022" name="Rectangle 60">
            <a:extLst>
              <a:ext uri="{FF2B5EF4-FFF2-40B4-BE49-F238E27FC236}">
                <a16:creationId xmlns:a16="http://schemas.microsoft.com/office/drawing/2014/main" id="{DCE640DF-8FA2-4543-818D-4D16E07C5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</a:t>
            </a:r>
            <a:endParaRPr lang="en-US" altLang="en-US" sz="2400"/>
          </a:p>
        </p:txBody>
      </p:sp>
      <p:sp>
        <p:nvSpPr>
          <p:cNvPr id="169023" name="Rectangle 61">
            <a:extLst>
              <a:ext uri="{FF2B5EF4-FFF2-40B4-BE49-F238E27FC236}">
                <a16:creationId xmlns:a16="http://schemas.microsoft.com/office/drawing/2014/main" id="{8BA44076-E2F7-3049-B711-A9EB93B0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</a:t>
            </a:r>
            <a:endParaRPr lang="en-US" altLang="en-US" sz="2400"/>
          </a:p>
        </p:txBody>
      </p:sp>
      <p:sp>
        <p:nvSpPr>
          <p:cNvPr id="169024" name="Rectangle 62">
            <a:extLst>
              <a:ext uri="{FF2B5EF4-FFF2-40B4-BE49-F238E27FC236}">
                <a16:creationId xmlns:a16="http://schemas.microsoft.com/office/drawing/2014/main" id="{C1F4920A-74CF-3C4A-873F-4FDC02B68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</a:t>
            </a:r>
            <a:endParaRPr lang="en-US" altLang="en-US" sz="2400"/>
          </a:p>
        </p:txBody>
      </p:sp>
      <p:sp>
        <p:nvSpPr>
          <p:cNvPr id="169025" name="Rectangle 63">
            <a:extLst>
              <a:ext uri="{FF2B5EF4-FFF2-40B4-BE49-F238E27FC236}">
                <a16:creationId xmlns:a16="http://schemas.microsoft.com/office/drawing/2014/main" id="{4ACC6E2D-2982-364F-99A8-32CE42BF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5567363"/>
            <a:ext cx="3159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11</a:t>
            </a:r>
            <a:endParaRPr lang="en-US" altLang="en-US" sz="2400"/>
          </a:p>
        </p:txBody>
      </p:sp>
      <p:sp>
        <p:nvSpPr>
          <p:cNvPr id="169026" name="Rectangle 64">
            <a:extLst>
              <a:ext uri="{FF2B5EF4-FFF2-40B4-BE49-F238E27FC236}">
                <a16:creationId xmlns:a16="http://schemas.microsoft.com/office/drawing/2014/main" id="{F0E29BDB-4AF7-B84D-950F-7C54C69E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910263"/>
            <a:ext cx="930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Time Tick</a:t>
            </a:r>
            <a:endParaRPr lang="en-US" altLang="en-US" sz="2400"/>
          </a:p>
        </p:txBody>
      </p:sp>
      <p:sp>
        <p:nvSpPr>
          <p:cNvPr id="169027" name="Rectangle 65">
            <a:extLst>
              <a:ext uri="{FF2B5EF4-FFF2-40B4-BE49-F238E27FC236}">
                <a16:creationId xmlns:a16="http://schemas.microsoft.com/office/drawing/2014/main" id="{F698C85F-98A8-534C-B827-C5409AEFB2D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7032" y="3804444"/>
            <a:ext cx="19224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Number of packets sent</a:t>
            </a:r>
            <a:endParaRPr lang="en-US" altLang="en-US" sz="2400"/>
          </a:p>
        </p:txBody>
      </p:sp>
      <p:sp>
        <p:nvSpPr>
          <p:cNvPr id="169028" name="Text Box 66">
            <a:extLst>
              <a:ext uri="{FF2B5EF4-FFF2-40B4-BE49-F238E27FC236}">
                <a16:creationId xmlns:a16="http://schemas.microsoft.com/office/drawing/2014/main" id="{DBB2C41A-6F50-2548-B79D-222976DF0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accent1"/>
                </a:solidFill>
              </a:rPr>
              <a:t>??</a:t>
            </a:r>
            <a:endParaRPr lang="en-US" altLang="en-US" sz="2400"/>
          </a:p>
        </p:txBody>
      </p:sp>
      <p:sp>
        <p:nvSpPr>
          <p:cNvPr id="169029" name="Line 67">
            <a:extLst>
              <a:ext uri="{FF2B5EF4-FFF2-40B4-BE49-F238E27FC236}">
                <a16:creationId xmlns:a16="http://schemas.microsoft.com/office/drawing/2014/main" id="{3C066012-940B-E347-AFB2-4921092C6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0" cy="1066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8567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Date Placeholder 3">
            <a:extLst>
              <a:ext uri="{FF2B5EF4-FFF2-40B4-BE49-F238E27FC236}">
                <a16:creationId xmlns:a16="http://schemas.microsoft.com/office/drawing/2014/main" id="{DABB5441-8884-B948-AF21-7508017CA5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71010" name="Footer Placeholder 4">
            <a:extLst>
              <a:ext uri="{FF2B5EF4-FFF2-40B4-BE49-F238E27FC236}">
                <a16:creationId xmlns:a16="http://schemas.microsoft.com/office/drawing/2014/main" id="{46F5DD02-D629-BD45-A735-75B436BB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71011" name="Slide Number Placeholder 5">
            <a:extLst>
              <a:ext uri="{FF2B5EF4-FFF2-40B4-BE49-F238E27FC236}">
                <a16:creationId xmlns:a16="http://schemas.microsoft.com/office/drawing/2014/main" id="{4B71EBB9-4386-1340-9942-C1DC99EA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BC7FCFF-1FCC-1C41-A92C-C13BF8189547}" type="slidenum">
              <a:rPr lang="en-US" altLang="en-US" sz="1400"/>
              <a:pPr algn="r"/>
              <a:t>117</a:t>
            </a:fld>
            <a:endParaRPr lang="en-US" altLang="en-US" sz="1400"/>
          </a:p>
        </p:txBody>
      </p:sp>
      <p:sp>
        <p:nvSpPr>
          <p:cNvPr id="171012" name="Rectangle 2">
            <a:extLst>
              <a:ext uri="{FF2B5EF4-FFF2-40B4-BE49-F238E27FC236}">
                <a16:creationId xmlns:a16="http://schemas.microsoft.com/office/drawing/2014/main" id="{8722A4F1-86B6-3C4C-8596-FD450DFB7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Forecasting: Preprocessing</a:t>
            </a:r>
          </a:p>
        </p:txBody>
      </p:sp>
      <p:sp>
        <p:nvSpPr>
          <p:cNvPr id="171013" name="Rectangle 3">
            <a:extLst>
              <a:ext uri="{FF2B5EF4-FFF2-40B4-BE49-F238E27FC236}">
                <a16:creationId xmlns:a16="http://schemas.microsoft.com/office/drawing/2014/main" id="{608ABB60-921D-8049-B61A-2205F2D42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05750" cy="22669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MANUALLY: 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remove trends                    spot periodicities</a:t>
            </a:r>
          </a:p>
        </p:txBody>
      </p:sp>
      <p:graphicFrame>
        <p:nvGraphicFramePr>
          <p:cNvPr id="171014" name="Object 2">
            <a:extLst>
              <a:ext uri="{FF2B5EF4-FFF2-40B4-BE49-F238E27FC236}">
                <a16:creationId xmlns:a16="http://schemas.microsoft.com/office/drawing/2014/main" id="{A1BD8E68-12FF-BF40-A310-9DE5583C63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0" y="3416300"/>
          <a:ext cx="34671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Chart" r:id="rId4" imgW="7213600" imgH="4826000" progId="MSGraph.Chart.8">
                  <p:embed followColorScheme="full"/>
                </p:oleObj>
              </mc:Choice>
              <mc:Fallback>
                <p:oleObj name="Chart" r:id="rId4" imgW="7213600" imgH="4826000" progId="MSGraph.Chart.8">
                  <p:embed followColorScheme="full"/>
                  <p:pic>
                    <p:nvPicPr>
                      <p:cNvPr id="171014" name="Object 2">
                        <a:extLst>
                          <a:ext uri="{FF2B5EF4-FFF2-40B4-BE49-F238E27FC236}">
                            <a16:creationId xmlns:a16="http://schemas.microsoft.com/office/drawing/2014/main" id="{A1BD8E68-12FF-BF40-A310-9DE5583C63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3416300"/>
                        <a:ext cx="346710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5" name="Object 3">
            <a:extLst>
              <a:ext uri="{FF2B5EF4-FFF2-40B4-BE49-F238E27FC236}">
                <a16:creationId xmlns:a16="http://schemas.microsoft.com/office/drawing/2014/main" id="{EBF82E8E-523C-2142-94FE-FFA4A9A300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9150" y="3367088"/>
          <a:ext cx="3486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0" name="Chart" r:id="rId6" imgW="7213600" imgH="4826000" progId="MSGraph.Chart.8">
                  <p:embed followColorScheme="full"/>
                </p:oleObj>
              </mc:Choice>
              <mc:Fallback>
                <p:oleObj name="Chart" r:id="rId6" imgW="7213600" imgH="4826000" progId="MSGraph.Chart.8">
                  <p:embed followColorScheme="full"/>
                  <p:pic>
                    <p:nvPicPr>
                      <p:cNvPr id="171015" name="Object 3">
                        <a:extLst>
                          <a:ext uri="{FF2B5EF4-FFF2-40B4-BE49-F238E27FC236}">
                            <a16:creationId xmlns:a16="http://schemas.microsoft.com/office/drawing/2014/main" id="{EBF82E8E-523C-2142-94FE-FFA4A9A300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3367088"/>
                        <a:ext cx="3486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Text Box 6">
            <a:extLst>
              <a:ext uri="{FF2B5EF4-FFF2-40B4-BE49-F238E27FC236}">
                <a16:creationId xmlns:a16="http://schemas.microsoft.com/office/drawing/2014/main" id="{959E6E17-38EA-8146-8637-A266192FC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5695950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71017" name="Text Box 7">
            <a:extLst>
              <a:ext uri="{FF2B5EF4-FFF2-40B4-BE49-F238E27FC236}">
                <a16:creationId xmlns:a16="http://schemas.microsoft.com/office/drawing/2014/main" id="{B492D381-E989-7E4D-A923-315E5A68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5695950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71018" name="Line 8">
            <a:extLst>
              <a:ext uri="{FF2B5EF4-FFF2-40B4-BE49-F238E27FC236}">
                <a16:creationId xmlns:a16="http://schemas.microsoft.com/office/drawing/2014/main" id="{7D79E0A3-A025-4C4C-8DBE-D45552695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750" y="4019550"/>
            <a:ext cx="3600450" cy="125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9" name="Line 9">
            <a:extLst>
              <a:ext uri="{FF2B5EF4-FFF2-40B4-BE49-F238E27FC236}">
                <a16:creationId xmlns:a16="http://schemas.microsoft.com/office/drawing/2014/main" id="{F41DD9DA-28D5-844C-9FFF-ABF41C3D9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33147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0" name="Text Box 10">
            <a:extLst>
              <a:ext uri="{FF2B5EF4-FFF2-40B4-BE49-F238E27FC236}">
                <a16:creationId xmlns:a16="http://schemas.microsoft.com/office/drawing/2014/main" id="{C06412CC-34E8-7C4F-9DCE-50FFDFFEC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2724150"/>
            <a:ext cx="1235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7 days</a:t>
            </a:r>
          </a:p>
        </p:txBody>
      </p:sp>
    </p:spTree>
    <p:extLst>
      <p:ext uri="{BB962C8B-B14F-4D97-AF65-F5344CB8AC3E}">
        <p14:creationId xmlns:p14="http://schemas.microsoft.com/office/powerpoint/2010/main" val="1312013578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Date Placeholder 3">
            <a:extLst>
              <a:ext uri="{FF2B5EF4-FFF2-40B4-BE49-F238E27FC236}">
                <a16:creationId xmlns:a16="http://schemas.microsoft.com/office/drawing/2014/main" id="{81EC72C0-D270-D64E-B14F-F3E74381AA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73058" name="Footer Placeholder 4">
            <a:extLst>
              <a:ext uri="{FF2B5EF4-FFF2-40B4-BE49-F238E27FC236}">
                <a16:creationId xmlns:a16="http://schemas.microsoft.com/office/drawing/2014/main" id="{0B9DAA67-52F5-6A47-AD84-EEF4CF0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73059" name="Slide Number Placeholder 5">
            <a:extLst>
              <a:ext uri="{FF2B5EF4-FFF2-40B4-BE49-F238E27FC236}">
                <a16:creationId xmlns:a16="http://schemas.microsoft.com/office/drawing/2014/main" id="{30AE561D-6383-8E4F-A669-5454692D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E9536F0-345C-9243-9AE5-42DC55E247C2}" type="slidenum">
              <a:rPr lang="en-US" altLang="en-US" sz="1400"/>
              <a:pPr algn="r"/>
              <a:t>118</a:t>
            </a:fld>
            <a:endParaRPr lang="en-US" altLang="en-US" sz="1400"/>
          </a:p>
        </p:txBody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9A1D2AA3-0EAD-6147-B094-425DFFA65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Problem#3: Forecast</a:t>
            </a:r>
          </a:p>
        </p:txBody>
      </p:sp>
      <p:sp>
        <p:nvSpPr>
          <p:cNvPr id="173061" name="Rectangle 3">
            <a:extLst>
              <a:ext uri="{FF2B5EF4-FFF2-40B4-BE49-F238E27FC236}">
                <a16:creationId xmlns:a16="http://schemas.microsoft.com/office/drawing/2014/main" id="{11E25527-DC62-8548-9C69-CDB248A8F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Solution: try to express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x</a:t>
            </a:r>
            <a:r>
              <a:rPr lang="en-US" altLang="en-US" baseline="-25000">
                <a:ea typeface="ＭＳ Ｐゴシック" panose="020B0600070205080204" pitchFamily="34" charset="-128"/>
              </a:rPr>
              <a:t>t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as a linear function of the past: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t-2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t-2</a:t>
            </a:r>
            <a:r>
              <a:rPr lang="en-US" altLang="en-US">
                <a:ea typeface="ＭＳ Ｐゴシック" panose="020B0600070205080204" pitchFamily="34" charset="-128"/>
              </a:rPr>
              <a:t>, …,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(up to a window of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Formally: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173062" name="Group 4">
            <a:extLst>
              <a:ext uri="{FF2B5EF4-FFF2-40B4-BE49-F238E27FC236}">
                <a16:creationId xmlns:a16="http://schemas.microsoft.com/office/drawing/2014/main" id="{37B9C6EA-9751-8645-834A-8604BE6B6A1A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4159250"/>
            <a:ext cx="2436813" cy="1898650"/>
            <a:chOff x="3876" y="2620"/>
            <a:chExt cx="1535" cy="1196"/>
          </a:xfrm>
        </p:grpSpPr>
        <p:sp>
          <p:nvSpPr>
            <p:cNvPr id="173065" name="Line 5">
              <a:extLst>
                <a:ext uri="{FF2B5EF4-FFF2-40B4-BE49-F238E27FC236}">
                  <a16:creationId xmlns:a16="http://schemas.microsoft.com/office/drawing/2014/main" id="{E3411363-3D32-FA4E-AE47-BABE258BA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40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6" name="Line 6">
              <a:extLst>
                <a:ext uri="{FF2B5EF4-FFF2-40B4-BE49-F238E27FC236}">
                  <a16:creationId xmlns:a16="http://schemas.microsoft.com/office/drawing/2014/main" id="{1F8CDFD8-5D17-E940-9B91-E5BDD26E5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312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7" name="Line 7">
              <a:extLst>
                <a:ext uri="{FF2B5EF4-FFF2-40B4-BE49-F238E27FC236}">
                  <a16:creationId xmlns:a16="http://schemas.microsoft.com/office/drawing/2014/main" id="{AAB653CA-D379-0640-BFB0-F0B296746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217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8" name="Line 8">
              <a:extLst>
                <a:ext uri="{FF2B5EF4-FFF2-40B4-BE49-F238E27FC236}">
                  <a16:creationId xmlns:a16="http://schemas.microsoft.com/office/drawing/2014/main" id="{A5AF382F-C314-5B47-88C3-70CB41659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126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9" name="Line 9">
              <a:extLst>
                <a:ext uri="{FF2B5EF4-FFF2-40B4-BE49-F238E27FC236}">
                  <a16:creationId xmlns:a16="http://schemas.microsoft.com/office/drawing/2014/main" id="{2392A8A6-038F-E341-B6BF-00FFF894E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031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0" name="Line 10">
              <a:extLst>
                <a:ext uri="{FF2B5EF4-FFF2-40B4-BE49-F238E27FC236}">
                  <a16:creationId xmlns:a16="http://schemas.microsoft.com/office/drawing/2014/main" id="{08D385F8-3C7A-D241-8C46-743C85029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939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1" name="Line 11">
              <a:extLst>
                <a:ext uri="{FF2B5EF4-FFF2-40B4-BE49-F238E27FC236}">
                  <a16:creationId xmlns:a16="http://schemas.microsoft.com/office/drawing/2014/main" id="{2DEA3A6F-A6F7-1244-A6F7-F6D33CE01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845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2" name="Line 12">
              <a:extLst>
                <a:ext uri="{FF2B5EF4-FFF2-40B4-BE49-F238E27FC236}">
                  <a16:creationId xmlns:a16="http://schemas.microsoft.com/office/drawing/2014/main" id="{3574C322-562D-4842-807F-DC9D99BF2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75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3" name="Line 13">
              <a:extLst>
                <a:ext uri="{FF2B5EF4-FFF2-40B4-BE49-F238E27FC236}">
                  <a16:creationId xmlns:a16="http://schemas.microsoft.com/office/drawing/2014/main" id="{3D6B1393-9BEA-084F-91E1-05FE15C53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659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4" name="Line 14">
              <a:extLst>
                <a:ext uri="{FF2B5EF4-FFF2-40B4-BE49-F238E27FC236}">
                  <a16:creationId xmlns:a16="http://schemas.microsoft.com/office/drawing/2014/main" id="{D15E4ABB-35A9-E844-BE2E-B9B30B186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659"/>
              <a:ext cx="0" cy="83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5" name="Line 15">
              <a:extLst>
                <a:ext uri="{FF2B5EF4-FFF2-40B4-BE49-F238E27FC236}">
                  <a16:creationId xmlns:a16="http://schemas.microsoft.com/office/drawing/2014/main" id="{B9582113-E8FA-654B-BFF2-23262CB8E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498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6" name="Line 16">
              <a:extLst>
                <a:ext uri="{FF2B5EF4-FFF2-40B4-BE49-F238E27FC236}">
                  <a16:creationId xmlns:a16="http://schemas.microsoft.com/office/drawing/2014/main" id="{BABAC14F-85A5-6A43-AAA4-8DFA5DD36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404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7" name="Line 17">
              <a:extLst>
                <a:ext uri="{FF2B5EF4-FFF2-40B4-BE49-F238E27FC236}">
                  <a16:creationId xmlns:a16="http://schemas.microsoft.com/office/drawing/2014/main" id="{E3CC2630-1BEA-A24D-940A-7FE1AF017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126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8" name="Line 18">
              <a:extLst>
                <a:ext uri="{FF2B5EF4-FFF2-40B4-BE49-F238E27FC236}">
                  <a16:creationId xmlns:a16="http://schemas.microsoft.com/office/drawing/2014/main" id="{28385D32-A251-F844-97F0-7E60C55B8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031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9" name="Line 19">
              <a:extLst>
                <a:ext uri="{FF2B5EF4-FFF2-40B4-BE49-F238E27FC236}">
                  <a16:creationId xmlns:a16="http://schemas.microsoft.com/office/drawing/2014/main" id="{9CF5770B-B33A-2141-8C11-0121F47D1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939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0" name="Line 20">
              <a:extLst>
                <a:ext uri="{FF2B5EF4-FFF2-40B4-BE49-F238E27FC236}">
                  <a16:creationId xmlns:a16="http://schemas.microsoft.com/office/drawing/2014/main" id="{29C4D2EE-4F93-3341-B2C6-716DEAA2B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845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1" name="Line 21">
              <a:extLst>
                <a:ext uri="{FF2B5EF4-FFF2-40B4-BE49-F238E27FC236}">
                  <a16:creationId xmlns:a16="http://schemas.microsoft.com/office/drawing/2014/main" id="{288C4AB0-4932-E04D-B8A1-C08D0E17E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754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2" name="Line 22">
              <a:extLst>
                <a:ext uri="{FF2B5EF4-FFF2-40B4-BE49-F238E27FC236}">
                  <a16:creationId xmlns:a16="http://schemas.microsoft.com/office/drawing/2014/main" id="{C8DA3F99-18F1-0A4C-9530-7DE87A227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659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3" name="Line 23">
              <a:extLst>
                <a:ext uri="{FF2B5EF4-FFF2-40B4-BE49-F238E27FC236}">
                  <a16:creationId xmlns:a16="http://schemas.microsoft.com/office/drawing/2014/main" id="{980C6E62-9EA4-E447-BA20-DC2E87F14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49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4" name="Line 24">
              <a:extLst>
                <a:ext uri="{FF2B5EF4-FFF2-40B4-BE49-F238E27FC236}">
                  <a16:creationId xmlns:a16="http://schemas.microsoft.com/office/drawing/2014/main" id="{B71B5371-8A13-3A44-858D-C22ED4358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5" name="Line 25">
              <a:extLst>
                <a:ext uri="{FF2B5EF4-FFF2-40B4-BE49-F238E27FC236}">
                  <a16:creationId xmlns:a16="http://schemas.microsoft.com/office/drawing/2014/main" id="{1B3D0EAC-E7C0-1C4F-B9DA-A8538EA9A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0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6" name="Line 26">
              <a:extLst>
                <a:ext uri="{FF2B5EF4-FFF2-40B4-BE49-F238E27FC236}">
                  <a16:creationId xmlns:a16="http://schemas.microsoft.com/office/drawing/2014/main" id="{ABF5FE4E-F76C-9A4F-88F6-EB6351A30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3498"/>
              <a:ext cx="1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7" name="Line 27">
              <a:extLst>
                <a:ext uri="{FF2B5EF4-FFF2-40B4-BE49-F238E27FC236}">
                  <a16:creationId xmlns:a16="http://schemas.microsoft.com/office/drawing/2014/main" id="{6BC7BBB2-96CC-B142-9AAE-E1C1E1E2F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9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8" name="Line 28">
              <a:extLst>
                <a:ext uri="{FF2B5EF4-FFF2-40B4-BE49-F238E27FC236}">
                  <a16:creationId xmlns:a16="http://schemas.microsoft.com/office/drawing/2014/main" id="{C543C876-5E20-5140-9F67-B89EABB5C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4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9" name="Line 29">
              <a:extLst>
                <a:ext uri="{FF2B5EF4-FFF2-40B4-BE49-F238E27FC236}">
                  <a16:creationId xmlns:a16="http://schemas.microsoft.com/office/drawing/2014/main" id="{4590EA96-338A-1149-BC76-9DB08DC36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9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0" name="Line 30">
              <a:extLst>
                <a:ext uri="{FF2B5EF4-FFF2-40B4-BE49-F238E27FC236}">
                  <a16:creationId xmlns:a16="http://schemas.microsoft.com/office/drawing/2014/main" id="{751C6FB2-C979-CA4B-9D2C-04294F196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2996"/>
              <a:ext cx="127" cy="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1" name="Line 31">
              <a:extLst>
                <a:ext uri="{FF2B5EF4-FFF2-40B4-BE49-F238E27FC236}">
                  <a16:creationId xmlns:a16="http://schemas.microsoft.com/office/drawing/2014/main" id="{0F4EF8D3-F2D8-194C-AF23-D6C18C681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2" y="2827"/>
              <a:ext cx="128" cy="16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2" name="Line 32">
              <a:extLst>
                <a:ext uri="{FF2B5EF4-FFF2-40B4-BE49-F238E27FC236}">
                  <a16:creationId xmlns:a16="http://schemas.microsoft.com/office/drawing/2014/main" id="{F737392A-D0DB-2947-BB4D-46C8B9195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2827"/>
              <a:ext cx="127" cy="27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3" name="Line 33">
              <a:extLst>
                <a:ext uri="{FF2B5EF4-FFF2-40B4-BE49-F238E27FC236}">
                  <a16:creationId xmlns:a16="http://schemas.microsoft.com/office/drawing/2014/main" id="{32422BE5-308C-814A-9F32-051C2A6FA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2996"/>
              <a:ext cx="127" cy="10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4" name="Line 34">
              <a:extLst>
                <a:ext uri="{FF2B5EF4-FFF2-40B4-BE49-F238E27FC236}">
                  <a16:creationId xmlns:a16="http://schemas.microsoft.com/office/drawing/2014/main" id="{91A3781E-9813-4445-8BBE-BEAF119CA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2949"/>
              <a:ext cx="128" cy="4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5" name="Line 35">
              <a:extLst>
                <a:ext uri="{FF2B5EF4-FFF2-40B4-BE49-F238E27FC236}">
                  <a16:creationId xmlns:a16="http://schemas.microsoft.com/office/drawing/2014/main" id="{7AB0BAD6-9A1B-2E4C-B3ED-A46F292D1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2" y="2742"/>
              <a:ext cx="127" cy="20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6" name="Line 36">
              <a:extLst>
                <a:ext uri="{FF2B5EF4-FFF2-40B4-BE49-F238E27FC236}">
                  <a16:creationId xmlns:a16="http://schemas.microsoft.com/office/drawing/2014/main" id="{D9620E1A-A167-9F41-9A6B-46690016A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" y="2742"/>
              <a:ext cx="127" cy="76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7" name="Line 37">
              <a:extLst>
                <a:ext uri="{FF2B5EF4-FFF2-40B4-BE49-F238E27FC236}">
                  <a16:creationId xmlns:a16="http://schemas.microsoft.com/office/drawing/2014/main" id="{6379FF3A-3C9F-7A4B-B380-3C8FA315D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" y="2818"/>
              <a:ext cx="128" cy="1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8" name="Line 38">
              <a:extLst>
                <a:ext uri="{FF2B5EF4-FFF2-40B4-BE49-F238E27FC236}">
                  <a16:creationId xmlns:a16="http://schemas.microsoft.com/office/drawing/2014/main" id="{437E97A2-8E04-9049-9C67-D9DCDCC59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" y="2949"/>
              <a:ext cx="128" cy="9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9" name="Freeform 39">
              <a:extLst>
                <a:ext uri="{FF2B5EF4-FFF2-40B4-BE49-F238E27FC236}">
                  <a16:creationId xmlns:a16="http://schemas.microsoft.com/office/drawing/2014/main" id="{EFE48910-7BDC-3844-A1B6-37B3D2948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76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0" name="Freeform 40">
              <a:extLst>
                <a:ext uri="{FF2B5EF4-FFF2-40B4-BE49-F238E27FC236}">
                  <a16:creationId xmlns:a16="http://schemas.microsoft.com/office/drawing/2014/main" id="{2428C72F-B6FD-EE4F-B5EE-E849F0519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2975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1" name="Freeform 41">
              <a:extLst>
                <a:ext uri="{FF2B5EF4-FFF2-40B4-BE49-F238E27FC236}">
                  <a16:creationId xmlns:a16="http://schemas.microsoft.com/office/drawing/2014/main" id="{AF08AB99-D8A5-2148-88DC-6550725E6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806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2" name="Freeform 42">
              <a:extLst>
                <a:ext uri="{FF2B5EF4-FFF2-40B4-BE49-F238E27FC236}">
                  <a16:creationId xmlns:a16="http://schemas.microsoft.com/office/drawing/2014/main" id="{8FB84BAB-0D64-C64C-B9DA-6E30DA4EB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084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3" name="Freeform 43">
              <a:extLst>
                <a:ext uri="{FF2B5EF4-FFF2-40B4-BE49-F238E27FC236}">
                  <a16:creationId xmlns:a16="http://schemas.microsoft.com/office/drawing/2014/main" id="{59A92515-5812-3E46-A93E-FB28F108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975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4" name="Freeform 44">
              <a:extLst>
                <a:ext uri="{FF2B5EF4-FFF2-40B4-BE49-F238E27FC236}">
                  <a16:creationId xmlns:a16="http://schemas.microsoft.com/office/drawing/2014/main" id="{F0A38258-00E6-F446-8394-99BF3613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928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5" name="Freeform 45">
              <a:extLst>
                <a:ext uri="{FF2B5EF4-FFF2-40B4-BE49-F238E27FC236}">
                  <a16:creationId xmlns:a16="http://schemas.microsoft.com/office/drawing/2014/main" id="{8DB5F75A-1673-E94B-8A6E-4790DF24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2721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6" name="Freeform 46">
              <a:extLst>
                <a:ext uri="{FF2B5EF4-FFF2-40B4-BE49-F238E27FC236}">
                  <a16:creationId xmlns:a16="http://schemas.microsoft.com/office/drawing/2014/main" id="{8EB0D870-9CAD-9F4F-81E6-F37B2349D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798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7" name="Freeform 47">
              <a:extLst>
                <a:ext uri="{FF2B5EF4-FFF2-40B4-BE49-F238E27FC236}">
                  <a16:creationId xmlns:a16="http://schemas.microsoft.com/office/drawing/2014/main" id="{826BFF9F-BF06-D842-BBC3-31DA88B50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2928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8" name="Freeform 48">
              <a:extLst>
                <a:ext uri="{FF2B5EF4-FFF2-40B4-BE49-F238E27FC236}">
                  <a16:creationId xmlns:a16="http://schemas.microsoft.com/office/drawing/2014/main" id="{A4B5EE58-21A7-EC4D-9947-B54B4E404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20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9" name="Rectangle 49">
              <a:extLst>
                <a:ext uri="{FF2B5EF4-FFF2-40B4-BE49-F238E27FC236}">
                  <a16:creationId xmlns:a16="http://schemas.microsoft.com/office/drawing/2014/main" id="{E7DEE39D-18A1-B043-9505-516A15F01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345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73110" name="Rectangle 50">
              <a:extLst>
                <a:ext uri="{FF2B5EF4-FFF2-40B4-BE49-F238E27FC236}">
                  <a16:creationId xmlns:a16="http://schemas.microsoft.com/office/drawing/2014/main" id="{62255E4C-43A7-6646-9C9D-9755F634B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36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73111" name="Rectangle 51">
              <a:extLst>
                <a:ext uri="{FF2B5EF4-FFF2-40B4-BE49-F238E27FC236}">
                  <a16:creationId xmlns:a16="http://schemas.microsoft.com/office/drawing/2014/main" id="{C1064C6E-7B36-AC42-A24B-D5408EF3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273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73112" name="Rectangle 52">
              <a:extLst>
                <a:ext uri="{FF2B5EF4-FFF2-40B4-BE49-F238E27FC236}">
                  <a16:creationId xmlns:a16="http://schemas.microsoft.com/office/drawing/2014/main" id="{75D968CC-7CAA-C24E-B12A-E7831712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179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73113" name="Rectangle 53">
              <a:extLst>
                <a:ext uri="{FF2B5EF4-FFF2-40B4-BE49-F238E27FC236}">
                  <a16:creationId xmlns:a16="http://schemas.microsoft.com/office/drawing/2014/main" id="{E8FE52E3-F028-B247-A4C8-7795A5BD0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087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73114" name="Rectangle 54">
              <a:extLst>
                <a:ext uri="{FF2B5EF4-FFF2-40B4-BE49-F238E27FC236}">
                  <a16:creationId xmlns:a16="http://schemas.microsoft.com/office/drawing/2014/main" id="{8764FB27-BABB-4647-A821-43492F8A1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993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73115" name="Rectangle 55">
              <a:extLst>
                <a:ext uri="{FF2B5EF4-FFF2-40B4-BE49-F238E27FC236}">
                  <a16:creationId xmlns:a16="http://schemas.microsoft.com/office/drawing/2014/main" id="{374A6E95-89F2-6A48-871D-BB3A7C3B4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901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73116" name="Rectangle 56">
              <a:extLst>
                <a:ext uri="{FF2B5EF4-FFF2-40B4-BE49-F238E27FC236}">
                  <a16:creationId xmlns:a16="http://schemas.microsoft.com/office/drawing/2014/main" id="{F6598939-4DD7-B045-8BCD-DAED696D7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806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73117" name="Rectangle 57">
              <a:extLst>
                <a:ext uri="{FF2B5EF4-FFF2-40B4-BE49-F238E27FC236}">
                  <a16:creationId xmlns:a16="http://schemas.microsoft.com/office/drawing/2014/main" id="{3398D7C8-912E-E840-B390-1957E60CD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71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73118" name="Rectangle 58">
              <a:extLst>
                <a:ext uri="{FF2B5EF4-FFF2-40B4-BE49-F238E27FC236}">
                  <a16:creationId xmlns:a16="http://schemas.microsoft.com/office/drawing/2014/main" id="{38EDF0D8-D7D9-DE49-A77B-F41435F58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620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73119" name="Rectangle 59">
              <a:extLst>
                <a:ext uri="{FF2B5EF4-FFF2-40B4-BE49-F238E27FC236}">
                  <a16:creationId xmlns:a16="http://schemas.microsoft.com/office/drawing/2014/main" id="{13D179F8-5427-704C-88C5-8B221E7C5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73120" name="Rectangle 60">
              <a:extLst>
                <a:ext uri="{FF2B5EF4-FFF2-40B4-BE49-F238E27FC236}">
                  <a16:creationId xmlns:a16="http://schemas.microsoft.com/office/drawing/2014/main" id="{CB1A1022-05B4-7948-A279-2177C70FB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73121" name="Rectangle 61">
              <a:extLst>
                <a:ext uri="{FF2B5EF4-FFF2-40B4-BE49-F238E27FC236}">
                  <a16:creationId xmlns:a16="http://schemas.microsoft.com/office/drawing/2014/main" id="{C7F2A206-E378-FB4C-B76B-CCA5209B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3122" name="Rectangle 62">
              <a:extLst>
                <a:ext uri="{FF2B5EF4-FFF2-40B4-BE49-F238E27FC236}">
                  <a16:creationId xmlns:a16="http://schemas.microsoft.com/office/drawing/2014/main" id="{01E53FE7-3F4E-9141-B92F-EB249DCB3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73123" name="Rectangle 63">
              <a:extLst>
                <a:ext uri="{FF2B5EF4-FFF2-40B4-BE49-F238E27FC236}">
                  <a16:creationId xmlns:a16="http://schemas.microsoft.com/office/drawing/2014/main" id="{4869D64F-DC72-054B-9741-FA7017992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73124" name="Rectangle 64">
              <a:extLst>
                <a:ext uri="{FF2B5EF4-FFF2-40B4-BE49-F238E27FC236}">
                  <a16:creationId xmlns:a16="http://schemas.microsoft.com/office/drawing/2014/main" id="{176CB450-B149-A94E-86DF-5633E1DC3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3557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73125" name="Rectangle 65">
              <a:extLst>
                <a:ext uri="{FF2B5EF4-FFF2-40B4-BE49-F238E27FC236}">
                  <a16:creationId xmlns:a16="http://schemas.microsoft.com/office/drawing/2014/main" id="{00CBCCCD-70FF-7F4E-B074-739CC6F8B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3672"/>
              <a:ext cx="5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500" b="1">
                  <a:solidFill>
                    <a:srgbClr val="0066FF"/>
                  </a:solidFill>
                </a:rPr>
                <a:t>Time Tick</a:t>
              </a:r>
              <a:endParaRPr lang="en-US" altLang="en-US" sz="2400"/>
            </a:p>
          </p:txBody>
        </p:sp>
        <p:sp>
          <p:nvSpPr>
            <p:cNvPr id="173126" name="Text Box 66">
              <a:extLst>
                <a:ext uri="{FF2B5EF4-FFF2-40B4-BE49-F238E27FC236}">
                  <a16:creationId xmlns:a16="http://schemas.microsoft.com/office/drawing/2014/main" id="{C645B4DB-BE8C-2041-8D0E-C01E270F9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289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73127" name="Line 67">
              <a:extLst>
                <a:ext uri="{FF2B5EF4-FFF2-40B4-BE49-F238E27FC236}">
                  <a16:creationId xmlns:a16="http://schemas.microsoft.com/office/drawing/2014/main" id="{96AA4BC5-35CB-DA43-BDA4-5D59F2E88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3" y="3119"/>
              <a:ext cx="0" cy="35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3063" name="Object 2">
            <a:extLst>
              <a:ext uri="{FF2B5EF4-FFF2-40B4-BE49-F238E27FC236}">
                <a16:creationId xmlns:a16="http://schemas.microsoft.com/office/drawing/2014/main" id="{4D81ECA2-88CB-2744-AE9C-03337DBC8C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563" y="4549775"/>
          <a:ext cx="5387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Equation" r:id="rId4" imgW="43599100" imgH="5270500" progId="Equation.3">
                  <p:embed/>
                </p:oleObj>
              </mc:Choice>
              <mc:Fallback>
                <p:oleObj name="Equation" r:id="rId4" imgW="43599100" imgH="5270500" progId="Equation.3">
                  <p:embed/>
                  <p:pic>
                    <p:nvPicPr>
                      <p:cNvPr id="173063" name="Object 2">
                        <a:extLst>
                          <a:ext uri="{FF2B5EF4-FFF2-40B4-BE49-F238E27FC236}">
                            <a16:creationId xmlns:a16="http://schemas.microsoft.com/office/drawing/2014/main" id="{4D81ECA2-88CB-2744-AE9C-03337DBC8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549775"/>
                        <a:ext cx="53879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Rectangle 69">
            <a:extLst>
              <a:ext uri="{FF2B5EF4-FFF2-40B4-BE49-F238E27FC236}">
                <a16:creationId xmlns:a16="http://schemas.microsoft.com/office/drawing/2014/main" id="{6AE90A81-0FEA-A24C-923B-E0A4B13E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76750"/>
            <a:ext cx="5695950" cy="876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524540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Date Placeholder 2">
            <a:extLst>
              <a:ext uri="{FF2B5EF4-FFF2-40B4-BE49-F238E27FC236}">
                <a16:creationId xmlns:a16="http://schemas.microsoft.com/office/drawing/2014/main" id="{950B9D1B-A06F-9D42-BF32-21CD161815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77154" name="Footer Placeholder 3">
            <a:extLst>
              <a:ext uri="{FF2B5EF4-FFF2-40B4-BE49-F238E27FC236}">
                <a16:creationId xmlns:a16="http://schemas.microsoft.com/office/drawing/2014/main" id="{D12DB965-BCC6-5943-86DB-BEC85A14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77155" name="Slide Number Placeholder 4">
            <a:extLst>
              <a:ext uri="{FF2B5EF4-FFF2-40B4-BE49-F238E27FC236}">
                <a16:creationId xmlns:a16="http://schemas.microsoft.com/office/drawing/2014/main" id="{268B9F0C-D7D6-374B-B9F4-CA19ED36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0D7EC11-77D2-784B-A6B4-509CBF7FD9DF}" type="slidenum">
              <a:rPr lang="en-US" altLang="en-US" sz="1400"/>
              <a:pPr algn="r"/>
              <a:t>119</a:t>
            </a:fld>
            <a:endParaRPr lang="en-US" altLang="en-US" sz="1400"/>
          </a:p>
        </p:txBody>
      </p:sp>
      <p:sp>
        <p:nvSpPr>
          <p:cNvPr id="177156" name="Rectangle 3074">
            <a:extLst>
              <a:ext uri="{FF2B5EF4-FFF2-40B4-BE49-F238E27FC236}">
                <a16:creationId xmlns:a16="http://schemas.microsoft.com/office/drawing/2014/main" id="{93B34DB3-9528-9743-895B-4BE1EE11C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Linear Regression: idea</a:t>
            </a:r>
          </a:p>
        </p:txBody>
      </p:sp>
      <p:sp>
        <p:nvSpPr>
          <p:cNvPr id="177157" name="Line 3075">
            <a:extLst>
              <a:ext uri="{FF2B5EF4-FFF2-40B4-BE49-F238E27FC236}">
                <a16:creationId xmlns:a16="http://schemas.microsoft.com/office/drawing/2014/main" id="{B99A216B-9A51-EB48-AD58-6DD684A85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1817688"/>
            <a:ext cx="1588" cy="225425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8" name="Line 3076">
            <a:extLst>
              <a:ext uri="{FF2B5EF4-FFF2-40B4-BE49-F238E27FC236}">
                <a16:creationId xmlns:a16="http://schemas.microsoft.com/office/drawing/2014/main" id="{589030EA-FACF-9E47-8200-5A39E0431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407193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" name="Line 3077">
            <a:extLst>
              <a:ext uri="{FF2B5EF4-FFF2-40B4-BE49-F238E27FC236}">
                <a16:creationId xmlns:a16="http://schemas.microsoft.com/office/drawing/2014/main" id="{FB2F572C-4DBA-894E-92C1-2B3200E22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82270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0" name="Line 3078">
            <a:extLst>
              <a:ext uri="{FF2B5EF4-FFF2-40B4-BE49-F238E27FC236}">
                <a16:creationId xmlns:a16="http://schemas.microsoft.com/office/drawing/2014/main" id="{4F63B9E6-42E7-AC4A-BACC-EBAB93626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573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Line 3079">
            <a:extLst>
              <a:ext uri="{FF2B5EF4-FFF2-40B4-BE49-F238E27FC236}">
                <a16:creationId xmlns:a16="http://schemas.microsoft.com/office/drawing/2014/main" id="{49B742E2-6AF2-724A-A339-B407F88FC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319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2" name="Line 3080">
            <a:extLst>
              <a:ext uri="{FF2B5EF4-FFF2-40B4-BE49-F238E27FC236}">
                <a16:creationId xmlns:a16="http://schemas.microsoft.com/office/drawing/2014/main" id="{7D8DA5A9-FCB4-1F46-BD83-0180CB733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0702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3" name="Line 3081">
            <a:extLst>
              <a:ext uri="{FF2B5EF4-FFF2-40B4-BE49-F238E27FC236}">
                <a16:creationId xmlns:a16="http://schemas.microsoft.com/office/drawing/2014/main" id="{7468544E-57A9-404F-86C8-A3401B9A1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8209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4" name="Line 3082">
            <a:extLst>
              <a:ext uri="{FF2B5EF4-FFF2-40B4-BE49-F238E27FC236}">
                <a16:creationId xmlns:a16="http://schemas.microsoft.com/office/drawing/2014/main" id="{0E9BC11B-FBF9-D14C-8212-454D4C286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57175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5" name="Line 3083">
            <a:extLst>
              <a:ext uri="{FF2B5EF4-FFF2-40B4-BE49-F238E27FC236}">
                <a16:creationId xmlns:a16="http://schemas.microsoft.com/office/drawing/2014/main" id="{114FBBFD-AF0D-C843-ADD2-15A0F0B1A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3161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6" name="Line 3084">
            <a:extLst>
              <a:ext uri="{FF2B5EF4-FFF2-40B4-BE49-F238E27FC236}">
                <a16:creationId xmlns:a16="http://schemas.microsoft.com/office/drawing/2014/main" id="{BE6AF979-C770-F348-A4D1-21C060D68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0669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7" name="Line 3085">
            <a:extLst>
              <a:ext uri="{FF2B5EF4-FFF2-40B4-BE49-F238E27FC236}">
                <a16:creationId xmlns:a16="http://schemas.microsoft.com/office/drawing/2014/main" id="{52F4B8B6-393C-F94E-A65F-AC9F8B426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18176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8" name="Line 3086">
            <a:extLst>
              <a:ext uri="{FF2B5EF4-FFF2-40B4-BE49-F238E27FC236}">
                <a16:creationId xmlns:a16="http://schemas.microsoft.com/office/drawing/2014/main" id="{C4B8A9FD-EBDE-8F4D-B192-E7113CA3F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4071938"/>
            <a:ext cx="3386138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9" name="Line 3087">
            <a:extLst>
              <a:ext uri="{FF2B5EF4-FFF2-40B4-BE49-F238E27FC236}">
                <a16:creationId xmlns:a16="http://schemas.microsoft.com/office/drawing/2014/main" id="{743B7B64-6773-B34E-870A-4CC91FDBD5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3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0" name="Line 3088">
            <a:extLst>
              <a:ext uri="{FF2B5EF4-FFF2-40B4-BE49-F238E27FC236}">
                <a16:creationId xmlns:a16="http://schemas.microsoft.com/office/drawing/2014/main" id="{D4E27408-51DC-C347-904F-EC8188CC1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6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1" name="Line 3089">
            <a:extLst>
              <a:ext uri="{FF2B5EF4-FFF2-40B4-BE49-F238E27FC236}">
                <a16:creationId xmlns:a16="http://schemas.microsoft.com/office/drawing/2014/main" id="{1269C8C4-4858-BB41-A104-ECF6337165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82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2" name="Line 3090">
            <a:extLst>
              <a:ext uri="{FF2B5EF4-FFF2-40B4-BE49-F238E27FC236}">
                <a16:creationId xmlns:a16="http://schemas.microsoft.com/office/drawing/2014/main" id="{C9AC2007-68D0-E848-88DE-5D986D1C8C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85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3" name="Oval 3091">
            <a:extLst>
              <a:ext uri="{FF2B5EF4-FFF2-40B4-BE49-F238E27FC236}">
                <a16:creationId xmlns:a16="http://schemas.microsoft.com/office/drawing/2014/main" id="{C4868D4E-7204-C746-8B63-68405EB3B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387985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4" name="Oval 3092">
            <a:extLst>
              <a:ext uri="{FF2B5EF4-FFF2-40B4-BE49-F238E27FC236}">
                <a16:creationId xmlns:a16="http://schemas.microsoft.com/office/drawing/2014/main" id="{2CA874CF-6A67-FA4F-BCF8-E5DCFF98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332581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5" name="Oval 3093">
            <a:extLst>
              <a:ext uri="{FF2B5EF4-FFF2-40B4-BE49-F238E27FC236}">
                <a16:creationId xmlns:a16="http://schemas.microsoft.com/office/drawing/2014/main" id="{0A189310-85C3-384B-A7FA-D1BE0114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4288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6" name="Oval 3094">
            <a:extLst>
              <a:ext uri="{FF2B5EF4-FFF2-40B4-BE49-F238E27FC236}">
                <a16:creationId xmlns:a16="http://schemas.microsoft.com/office/drawing/2014/main" id="{CC98CDEC-F263-E24D-8851-664374B8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367982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7" name="Oval 3095">
            <a:extLst>
              <a:ext uri="{FF2B5EF4-FFF2-40B4-BE49-F238E27FC236}">
                <a16:creationId xmlns:a16="http://schemas.microsoft.com/office/drawing/2014/main" id="{A0951249-F402-074C-84AD-85E69F0E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30765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8" name="Oval 3096">
            <a:extLst>
              <a:ext uri="{FF2B5EF4-FFF2-40B4-BE49-F238E27FC236}">
                <a16:creationId xmlns:a16="http://schemas.microsoft.com/office/drawing/2014/main" id="{306EE2A7-2352-D14C-9CEB-29C8AAB14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925763"/>
            <a:ext cx="84138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9" name="Oval 3097">
            <a:extLst>
              <a:ext uri="{FF2B5EF4-FFF2-40B4-BE49-F238E27FC236}">
                <a16:creationId xmlns:a16="http://schemas.microsoft.com/office/drawing/2014/main" id="{C968CAFA-FB00-8E4C-8483-956ABC14A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19732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80" name="Oval 3098">
            <a:extLst>
              <a:ext uri="{FF2B5EF4-FFF2-40B4-BE49-F238E27FC236}">
                <a16:creationId xmlns:a16="http://schemas.microsoft.com/office/drawing/2014/main" id="{96F93B3E-E04B-484A-B8AF-86A59147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27765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81" name="Oval 3099">
            <a:extLst>
              <a:ext uri="{FF2B5EF4-FFF2-40B4-BE49-F238E27FC236}">
                <a16:creationId xmlns:a16="http://schemas.microsoft.com/office/drawing/2014/main" id="{86CB2FB8-A25A-0043-A432-C56C70BEF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307657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82" name="Rectangle 3100">
            <a:extLst>
              <a:ext uri="{FF2B5EF4-FFF2-40B4-BE49-F238E27FC236}">
                <a16:creationId xmlns:a16="http://schemas.microsoft.com/office/drawing/2014/main" id="{F8830BB8-4018-5B4F-B35A-7286E8653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98462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177183" name="Rectangle 3101">
            <a:extLst>
              <a:ext uri="{FF2B5EF4-FFF2-40B4-BE49-F238E27FC236}">
                <a16:creationId xmlns:a16="http://schemas.microsoft.com/office/drawing/2014/main" id="{5456DDA9-499F-EA47-98CC-D2C6B2C2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73538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77184" name="Rectangle 3102">
            <a:extLst>
              <a:ext uri="{FF2B5EF4-FFF2-40B4-BE49-F238E27FC236}">
                <a16:creationId xmlns:a16="http://schemas.microsoft.com/office/drawing/2014/main" id="{246CE18B-4528-9C47-A9DC-8EF5328B6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4877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177185" name="Rectangle 3103">
            <a:extLst>
              <a:ext uri="{FF2B5EF4-FFF2-40B4-BE49-F238E27FC236}">
                <a16:creationId xmlns:a16="http://schemas.microsoft.com/office/drawing/2014/main" id="{2D0A5B94-75D2-2249-84ED-05407ECDE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2321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55</a:t>
            </a:r>
            <a:endParaRPr lang="en-US" altLang="en-US" sz="2400"/>
          </a:p>
        </p:txBody>
      </p:sp>
      <p:sp>
        <p:nvSpPr>
          <p:cNvPr id="177186" name="Rectangle 3104">
            <a:extLst>
              <a:ext uri="{FF2B5EF4-FFF2-40B4-BE49-F238E27FC236}">
                <a16:creationId xmlns:a16="http://schemas.microsoft.com/office/drawing/2014/main" id="{8C8D2452-2432-B843-8C6C-C9F8CBD4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829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177187" name="Rectangle 3105">
            <a:extLst>
              <a:ext uri="{FF2B5EF4-FFF2-40B4-BE49-F238E27FC236}">
                <a16:creationId xmlns:a16="http://schemas.microsoft.com/office/drawing/2014/main" id="{A8CE09B1-E656-7E4C-A79C-DBD1A1E3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7336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65</a:t>
            </a:r>
            <a:endParaRPr lang="en-US" altLang="en-US" sz="2400"/>
          </a:p>
        </p:txBody>
      </p:sp>
      <p:sp>
        <p:nvSpPr>
          <p:cNvPr id="177188" name="Rectangle 3106">
            <a:extLst>
              <a:ext uri="{FF2B5EF4-FFF2-40B4-BE49-F238E27FC236}">
                <a16:creationId xmlns:a16="http://schemas.microsoft.com/office/drawing/2014/main" id="{095861F4-0101-234F-B83A-C3B91C83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4844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177189" name="Rectangle 3107">
            <a:extLst>
              <a:ext uri="{FF2B5EF4-FFF2-40B4-BE49-F238E27FC236}">
                <a16:creationId xmlns:a16="http://schemas.microsoft.com/office/drawing/2014/main" id="{A7FB1157-F8B6-5446-91B7-8FAAD600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2288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75</a:t>
            </a:r>
            <a:endParaRPr lang="en-US" altLang="en-US" sz="2400"/>
          </a:p>
        </p:txBody>
      </p:sp>
      <p:sp>
        <p:nvSpPr>
          <p:cNvPr id="177190" name="Rectangle 3108">
            <a:extLst>
              <a:ext uri="{FF2B5EF4-FFF2-40B4-BE49-F238E27FC236}">
                <a16:creationId xmlns:a16="http://schemas.microsoft.com/office/drawing/2014/main" id="{4E7159A8-E9C3-204C-A95C-6516AE856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9796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177191" name="Rectangle 3109">
            <a:extLst>
              <a:ext uri="{FF2B5EF4-FFF2-40B4-BE49-F238E27FC236}">
                <a16:creationId xmlns:a16="http://schemas.microsoft.com/office/drawing/2014/main" id="{750F989D-151D-584B-BA4C-0DA8BCE3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7303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85</a:t>
            </a:r>
            <a:endParaRPr lang="en-US" altLang="en-US" sz="2400"/>
          </a:p>
        </p:txBody>
      </p:sp>
      <p:sp>
        <p:nvSpPr>
          <p:cNvPr id="177192" name="Rectangle 3110">
            <a:extLst>
              <a:ext uri="{FF2B5EF4-FFF2-40B4-BE49-F238E27FC236}">
                <a16:creationId xmlns:a16="http://schemas.microsoft.com/office/drawing/2014/main" id="{B274D675-A7AB-D34C-B4BF-1C228B9E6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15</a:t>
            </a:r>
            <a:endParaRPr lang="en-US" altLang="en-US" sz="2400"/>
          </a:p>
        </p:txBody>
      </p:sp>
      <p:sp>
        <p:nvSpPr>
          <p:cNvPr id="177193" name="Rectangle 3111">
            <a:extLst>
              <a:ext uri="{FF2B5EF4-FFF2-40B4-BE49-F238E27FC236}">
                <a16:creationId xmlns:a16="http://schemas.microsoft.com/office/drawing/2014/main" id="{6D553421-DB43-A943-9B5F-8BD4E5D0D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25</a:t>
            </a:r>
            <a:endParaRPr lang="en-US" altLang="en-US" sz="2400"/>
          </a:p>
        </p:txBody>
      </p:sp>
      <p:sp>
        <p:nvSpPr>
          <p:cNvPr id="177194" name="Rectangle 3112">
            <a:extLst>
              <a:ext uri="{FF2B5EF4-FFF2-40B4-BE49-F238E27FC236}">
                <a16:creationId xmlns:a16="http://schemas.microsoft.com/office/drawing/2014/main" id="{BF15C0EA-97A8-D047-8CA3-309280F1C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35</a:t>
            </a:r>
            <a:endParaRPr lang="en-US" altLang="en-US" sz="2400"/>
          </a:p>
        </p:txBody>
      </p:sp>
      <p:sp>
        <p:nvSpPr>
          <p:cNvPr id="177195" name="Rectangle 3113">
            <a:extLst>
              <a:ext uri="{FF2B5EF4-FFF2-40B4-BE49-F238E27FC236}">
                <a16:creationId xmlns:a16="http://schemas.microsoft.com/office/drawing/2014/main" id="{E73CE7CE-5F74-DC45-A3A2-EA482BAC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77196" name="Rectangle 3114">
            <a:extLst>
              <a:ext uri="{FF2B5EF4-FFF2-40B4-BE49-F238E27FC236}">
                <a16:creationId xmlns:a16="http://schemas.microsoft.com/office/drawing/2014/main" id="{EDB76F6B-FF63-D74F-818D-901464BA0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464050"/>
            <a:ext cx="1077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Body weight</a:t>
            </a:r>
            <a:endParaRPr lang="en-US" altLang="en-US"/>
          </a:p>
        </p:txBody>
      </p:sp>
      <p:graphicFrame>
        <p:nvGraphicFramePr>
          <p:cNvPr id="177197" name="Object 2">
            <a:extLst>
              <a:ext uri="{FF2B5EF4-FFF2-40B4-BE49-F238E27FC236}">
                <a16:creationId xmlns:a16="http://schemas.microsoft.com/office/drawing/2014/main" id="{A9741981-673E-5747-8DD7-E4C1EFDA10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26289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5" name="Document" r:id="rId4" imgW="15862300" imgH="16078200" progId="Word.Document.8">
                  <p:embed/>
                </p:oleObj>
              </mc:Choice>
              <mc:Fallback>
                <p:oleObj name="Document" r:id="rId4" imgW="15862300" imgH="16078200" progId="Word.Document.8">
                  <p:embed/>
                  <p:pic>
                    <p:nvPicPr>
                      <p:cNvPr id="177197" name="Object 2">
                        <a:extLst>
                          <a:ext uri="{FF2B5EF4-FFF2-40B4-BE49-F238E27FC236}">
                            <a16:creationId xmlns:a16="http://schemas.microsoft.com/office/drawing/2014/main" id="{A9741981-673E-5747-8DD7-E4C1EFDA10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26289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3420" name="Line 3116">
            <a:extLst>
              <a:ext uri="{FF2B5EF4-FFF2-40B4-BE49-F238E27FC236}">
                <a16:creationId xmlns:a16="http://schemas.microsoft.com/office/drawing/2014/main" id="{110D7B47-7925-D446-A71D-AA3FC9C341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7613" y="1981200"/>
            <a:ext cx="3276600" cy="2133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21" name="Line 3117">
            <a:extLst>
              <a:ext uri="{FF2B5EF4-FFF2-40B4-BE49-F238E27FC236}">
                <a16:creationId xmlns:a16="http://schemas.microsoft.com/office/drawing/2014/main" id="{443EC7AF-F29C-034B-8EE6-8CE3BD4BC7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0613" y="3352800"/>
            <a:ext cx="0" cy="685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22" name="Line 3118">
            <a:extLst>
              <a:ext uri="{FF2B5EF4-FFF2-40B4-BE49-F238E27FC236}">
                <a16:creationId xmlns:a16="http://schemas.microsoft.com/office/drawing/2014/main" id="{2148FBA8-43DA-114A-9690-496DC807E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3352800"/>
            <a:ext cx="1143000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01" name="Oval 3119">
            <a:extLst>
              <a:ext uri="{FF2B5EF4-FFF2-40B4-BE49-F238E27FC236}">
                <a16:creationId xmlns:a16="http://schemas.microsoft.com/office/drawing/2014/main" id="{5F641104-DF68-7141-8C1D-DD697EFE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886200"/>
            <a:ext cx="304800" cy="3048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202" name="Text Box 3120">
            <a:extLst>
              <a:ext uri="{FF2B5EF4-FFF2-40B4-BE49-F238E27FC236}">
                <a16:creationId xmlns:a16="http://schemas.microsoft.com/office/drawing/2014/main" id="{486F153F-EDC9-0645-A0EC-C26530BEB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8001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/>
              <a:t> </a:t>
            </a:r>
            <a:r>
              <a:rPr lang="en-US" altLang="en-US" sz="2400"/>
              <a:t>express what we don’t know (= ‘dependent variable’)</a:t>
            </a:r>
          </a:p>
          <a:p>
            <a:pPr algn="l">
              <a:buFontTx/>
              <a:buChar char="•"/>
            </a:pPr>
            <a:r>
              <a:rPr lang="en-US" altLang="en-US" sz="2400"/>
              <a:t> as a linear function of what we know (= ‘indep. variable(s)’)</a:t>
            </a:r>
            <a:endParaRPr lang="en-US" altLang="en-US" sz="1800"/>
          </a:p>
        </p:txBody>
      </p:sp>
      <p:sp>
        <p:nvSpPr>
          <p:cNvPr id="177203" name="Rectangle 3121">
            <a:extLst>
              <a:ext uri="{FF2B5EF4-FFF2-40B4-BE49-F238E27FC236}">
                <a16:creationId xmlns:a16="http://schemas.microsoft.com/office/drawing/2014/main" id="{DF9F2026-5EC1-9244-A425-4E00A10A4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1816100"/>
            <a:ext cx="1044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Body height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74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B057CA7-BE0E-724C-A9BA-953BE669B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EEG - epilepsy</a:t>
            </a:r>
          </a:p>
        </p:txBody>
      </p:sp>
      <p:sp>
        <p:nvSpPr>
          <p:cNvPr id="26626" name="Date Placeholder 3">
            <a:extLst>
              <a:ext uri="{FF2B5EF4-FFF2-40B4-BE49-F238E27FC236}">
                <a16:creationId xmlns:a16="http://schemas.microsoft.com/office/drawing/2014/main" id="{1FF3411F-4298-6543-9C0B-5A749EEB9D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C5DD5980-2906-9941-A48C-62BC2183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951715BB-069D-0D43-ACB1-6F2F86CB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37714D4-709A-494A-BC58-108C0F9C0336}" type="slidenum">
              <a:rPr lang="en-US" altLang="en-US" sz="1400"/>
              <a:pPr algn="r"/>
              <a:t>12</a:t>
            </a:fld>
            <a:endParaRPr lang="en-US" altLang="en-US" sz="1400"/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97545B9A-D30F-1344-8F31-53956BE57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6261100"/>
            <a:ext cx="3149600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from wikipedia</a:t>
            </a:r>
          </a:p>
        </p:txBody>
      </p:sp>
      <p:pic>
        <p:nvPicPr>
          <p:cNvPr id="26630" name="Content Placeholder 9">
            <a:extLst>
              <a:ext uri="{FF2B5EF4-FFF2-40B4-BE49-F238E27FC236}">
                <a16:creationId xmlns:a16="http://schemas.microsoft.com/office/drawing/2014/main" id="{FFDE8960-1801-6E46-9AAB-D6671417BE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792" r="-48792"/>
          <a:stretch>
            <a:fillRect/>
          </a:stretch>
        </p:blipFill>
        <p:spPr/>
      </p:pic>
      <p:pic>
        <p:nvPicPr>
          <p:cNvPr id="26631" name="Picture 10">
            <a:extLst>
              <a:ext uri="{FF2B5EF4-FFF2-40B4-BE49-F238E27FC236}">
                <a16:creationId xmlns:a16="http://schemas.microsoft.com/office/drawing/2014/main" id="{C086FF97-4543-0246-8201-4D9408252E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850" y="2676525"/>
            <a:ext cx="1028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1">
            <a:extLst>
              <a:ext uri="{FF2B5EF4-FFF2-40B4-BE49-F238E27FC236}">
                <a16:creationId xmlns:a16="http://schemas.microsoft.com/office/drawing/2014/main" id="{146B9724-3B2D-4748-8FE6-D401DC33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3251200"/>
            <a:ext cx="444500" cy="177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374680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Date Placeholder 2">
            <a:extLst>
              <a:ext uri="{FF2B5EF4-FFF2-40B4-BE49-F238E27FC236}">
                <a16:creationId xmlns:a16="http://schemas.microsoft.com/office/drawing/2014/main" id="{44E93B09-E7B5-1341-8A65-CC2CA1F09E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79202" name="Footer Placeholder 3">
            <a:extLst>
              <a:ext uri="{FF2B5EF4-FFF2-40B4-BE49-F238E27FC236}">
                <a16:creationId xmlns:a16="http://schemas.microsoft.com/office/drawing/2014/main" id="{0B111631-A8AF-F54F-93B1-FA0A89C1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79203" name="Slide Number Placeholder 4">
            <a:extLst>
              <a:ext uri="{FF2B5EF4-FFF2-40B4-BE49-F238E27FC236}">
                <a16:creationId xmlns:a16="http://schemas.microsoft.com/office/drawing/2014/main" id="{43B5EBEC-7563-FD47-92A6-BFDB1E34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D8AA5CF-8C68-3049-B98A-D062F50B9E59}" type="slidenum">
              <a:rPr lang="en-US" altLang="en-US" sz="1400"/>
              <a:pPr algn="r"/>
              <a:t>120</a:t>
            </a:fld>
            <a:endParaRPr lang="en-US" altLang="en-US" sz="1400"/>
          </a:p>
        </p:txBody>
      </p:sp>
      <p:sp>
        <p:nvSpPr>
          <p:cNvPr id="179204" name="Rectangle 2">
            <a:extLst>
              <a:ext uri="{FF2B5EF4-FFF2-40B4-BE49-F238E27FC236}">
                <a16:creationId xmlns:a16="http://schemas.microsoft.com/office/drawing/2014/main" id="{68E69D70-FACD-BB43-9C12-85A7CBB4C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Linear </a:t>
            </a:r>
            <a:r>
              <a:rPr lang="en-US" altLang="en-US" u="sng">
                <a:ea typeface="ＭＳ Ｐゴシック" panose="020B0600070205080204" pitchFamily="34" charset="-128"/>
              </a:rPr>
              <a:t>Auto</a:t>
            </a:r>
            <a:r>
              <a:rPr lang="en-US" altLang="en-US">
                <a:ea typeface="ＭＳ Ｐゴシック" panose="020B0600070205080204" pitchFamily="34" charset="-128"/>
              </a:rPr>
              <a:t> Regression:</a:t>
            </a:r>
          </a:p>
        </p:txBody>
      </p:sp>
      <p:graphicFrame>
        <p:nvGraphicFramePr>
          <p:cNvPr id="179205" name="Object 2">
            <a:extLst>
              <a:ext uri="{FF2B5EF4-FFF2-40B4-BE49-F238E27FC236}">
                <a16:creationId xmlns:a16="http://schemas.microsoft.com/office/drawing/2014/main" id="{0318BE40-34B8-7D44-BB8E-F83DD08F9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1905000"/>
          <a:ext cx="2655887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9" name="Document" r:id="rId4" imgW="15976600" imgH="16078200" progId="Word.Document.8">
                  <p:embed/>
                </p:oleObj>
              </mc:Choice>
              <mc:Fallback>
                <p:oleObj name="Document" r:id="rId4" imgW="15976600" imgH="16078200" progId="Word.Document.8">
                  <p:embed/>
                  <p:pic>
                    <p:nvPicPr>
                      <p:cNvPr id="179205" name="Object 2">
                        <a:extLst>
                          <a:ext uri="{FF2B5EF4-FFF2-40B4-BE49-F238E27FC236}">
                            <a16:creationId xmlns:a16="http://schemas.microsoft.com/office/drawing/2014/main" id="{0318BE40-34B8-7D44-BB8E-F83DD08F9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05000"/>
                        <a:ext cx="2655887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6" name="Rectangle 4">
            <a:extLst>
              <a:ext uri="{FF2B5EF4-FFF2-40B4-BE49-F238E27FC236}">
                <a16:creationId xmlns:a16="http://schemas.microsoft.com/office/drawing/2014/main" id="{6619E5B7-6A56-7B42-A802-1BD4EE00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479675"/>
            <a:ext cx="857250" cy="1597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9207" name="Rectangle 5">
            <a:extLst>
              <a:ext uri="{FF2B5EF4-FFF2-40B4-BE49-F238E27FC236}">
                <a16:creationId xmlns:a16="http://schemas.microsoft.com/office/drawing/2014/main" id="{3AEA660F-0E68-E441-BBEA-7F3B373E6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43100"/>
            <a:ext cx="685800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249389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Date Placeholder 2">
            <a:extLst>
              <a:ext uri="{FF2B5EF4-FFF2-40B4-BE49-F238E27FC236}">
                <a16:creationId xmlns:a16="http://schemas.microsoft.com/office/drawing/2014/main" id="{9562719E-55C0-1C4D-AA18-0E0A13EE47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81250" name="Footer Placeholder 3">
            <a:extLst>
              <a:ext uri="{FF2B5EF4-FFF2-40B4-BE49-F238E27FC236}">
                <a16:creationId xmlns:a16="http://schemas.microsoft.com/office/drawing/2014/main" id="{B09A42C3-7BB8-8640-A993-10AADE7E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81251" name="Slide Number Placeholder 4">
            <a:extLst>
              <a:ext uri="{FF2B5EF4-FFF2-40B4-BE49-F238E27FC236}">
                <a16:creationId xmlns:a16="http://schemas.microsoft.com/office/drawing/2014/main" id="{873F763E-26B6-BC46-8CFF-EB7B5C1C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DA52B61-1ED7-594D-A5E5-71F6766EAC4E}" type="slidenum">
              <a:rPr lang="en-US" altLang="en-US" sz="1400"/>
              <a:pPr algn="r"/>
              <a:t>121</a:t>
            </a:fld>
            <a:endParaRPr lang="en-US" altLang="en-US" sz="1400"/>
          </a:p>
        </p:txBody>
      </p:sp>
      <p:sp>
        <p:nvSpPr>
          <p:cNvPr id="181252" name="Rectangle 2">
            <a:extLst>
              <a:ext uri="{FF2B5EF4-FFF2-40B4-BE49-F238E27FC236}">
                <a16:creationId xmlns:a16="http://schemas.microsoft.com/office/drawing/2014/main" id="{02AC6DD9-2D1B-E14E-A61B-2692D4F0D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Linear </a:t>
            </a:r>
            <a:r>
              <a:rPr lang="en-US" altLang="en-US" u="sng">
                <a:ea typeface="ＭＳ Ｐゴシック" panose="020B0600070205080204" pitchFamily="34" charset="-128"/>
              </a:rPr>
              <a:t>Auto</a:t>
            </a:r>
            <a:r>
              <a:rPr lang="en-US" altLang="en-US">
                <a:ea typeface="ＭＳ Ｐゴシック" panose="020B0600070205080204" pitchFamily="34" charset="-128"/>
              </a:rPr>
              <a:t> Regression:</a:t>
            </a:r>
          </a:p>
        </p:txBody>
      </p:sp>
      <p:sp>
        <p:nvSpPr>
          <p:cNvPr id="181253" name="Line 3">
            <a:extLst>
              <a:ext uri="{FF2B5EF4-FFF2-40B4-BE49-F238E27FC236}">
                <a16:creationId xmlns:a16="http://schemas.microsoft.com/office/drawing/2014/main" id="{4D98F22A-C49D-9B42-9D6B-124A6B786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1817688"/>
            <a:ext cx="1588" cy="225425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4" name="Line 4">
            <a:extLst>
              <a:ext uri="{FF2B5EF4-FFF2-40B4-BE49-F238E27FC236}">
                <a16:creationId xmlns:a16="http://schemas.microsoft.com/office/drawing/2014/main" id="{472779B7-730C-E545-8A09-CD5A4CE20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407193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5" name="Line 5">
            <a:extLst>
              <a:ext uri="{FF2B5EF4-FFF2-40B4-BE49-F238E27FC236}">
                <a16:creationId xmlns:a16="http://schemas.microsoft.com/office/drawing/2014/main" id="{5BDB4ED0-B14F-8742-88AA-928A29119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82270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6" name="Line 6">
            <a:extLst>
              <a:ext uri="{FF2B5EF4-FFF2-40B4-BE49-F238E27FC236}">
                <a16:creationId xmlns:a16="http://schemas.microsoft.com/office/drawing/2014/main" id="{4778DD88-338A-9744-BB5E-01F441816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573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7" name="Line 7">
            <a:extLst>
              <a:ext uri="{FF2B5EF4-FFF2-40B4-BE49-F238E27FC236}">
                <a16:creationId xmlns:a16="http://schemas.microsoft.com/office/drawing/2014/main" id="{A648D87E-09FE-DE47-8861-A09058F9E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319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8" name="Line 8">
            <a:extLst>
              <a:ext uri="{FF2B5EF4-FFF2-40B4-BE49-F238E27FC236}">
                <a16:creationId xmlns:a16="http://schemas.microsoft.com/office/drawing/2014/main" id="{1A5009D5-E667-DB4A-A5BF-B938E8DA4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0702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9" name="Line 9">
            <a:extLst>
              <a:ext uri="{FF2B5EF4-FFF2-40B4-BE49-F238E27FC236}">
                <a16:creationId xmlns:a16="http://schemas.microsoft.com/office/drawing/2014/main" id="{45E6B115-3C32-5F46-BFE9-070753550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8209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0" name="Line 10">
            <a:extLst>
              <a:ext uri="{FF2B5EF4-FFF2-40B4-BE49-F238E27FC236}">
                <a16:creationId xmlns:a16="http://schemas.microsoft.com/office/drawing/2014/main" id="{3AFE2FA5-FDCB-EE4E-A0E3-1D611A810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57175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1" name="Line 11">
            <a:extLst>
              <a:ext uri="{FF2B5EF4-FFF2-40B4-BE49-F238E27FC236}">
                <a16:creationId xmlns:a16="http://schemas.microsoft.com/office/drawing/2014/main" id="{88114004-6D8D-A64B-B9FE-42D137EA4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3161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2" name="Line 12">
            <a:extLst>
              <a:ext uri="{FF2B5EF4-FFF2-40B4-BE49-F238E27FC236}">
                <a16:creationId xmlns:a16="http://schemas.microsoft.com/office/drawing/2014/main" id="{F654EA6E-1C9C-6345-9B47-34001A92A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0669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3" name="Line 13">
            <a:extLst>
              <a:ext uri="{FF2B5EF4-FFF2-40B4-BE49-F238E27FC236}">
                <a16:creationId xmlns:a16="http://schemas.microsoft.com/office/drawing/2014/main" id="{1728BF67-854B-324B-AC76-A29BCDE23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18176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4" name="Line 14">
            <a:extLst>
              <a:ext uri="{FF2B5EF4-FFF2-40B4-BE49-F238E27FC236}">
                <a16:creationId xmlns:a16="http://schemas.microsoft.com/office/drawing/2014/main" id="{AAD3B444-1C65-7045-B53F-8F1A158D2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4071938"/>
            <a:ext cx="3386138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5" name="Line 15">
            <a:extLst>
              <a:ext uri="{FF2B5EF4-FFF2-40B4-BE49-F238E27FC236}">
                <a16:creationId xmlns:a16="http://schemas.microsoft.com/office/drawing/2014/main" id="{3E52B4B0-73CC-F449-887A-E8F492EC0F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3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Line 16">
            <a:extLst>
              <a:ext uri="{FF2B5EF4-FFF2-40B4-BE49-F238E27FC236}">
                <a16:creationId xmlns:a16="http://schemas.microsoft.com/office/drawing/2014/main" id="{01DC4C14-CCBC-EE4F-802E-49C510FFE9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6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7" name="Line 17">
            <a:extLst>
              <a:ext uri="{FF2B5EF4-FFF2-40B4-BE49-F238E27FC236}">
                <a16:creationId xmlns:a16="http://schemas.microsoft.com/office/drawing/2014/main" id="{E9E969F7-09ED-304F-BDEB-F885FDCFC7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82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8" name="Line 18">
            <a:extLst>
              <a:ext uri="{FF2B5EF4-FFF2-40B4-BE49-F238E27FC236}">
                <a16:creationId xmlns:a16="http://schemas.microsoft.com/office/drawing/2014/main" id="{A6BEA914-461F-6543-9812-070027650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85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9" name="Oval 19">
            <a:extLst>
              <a:ext uri="{FF2B5EF4-FFF2-40B4-BE49-F238E27FC236}">
                <a16:creationId xmlns:a16="http://schemas.microsoft.com/office/drawing/2014/main" id="{5530C4E8-DA55-FE45-B4C5-9DD312DDE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387985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0" name="Oval 20">
            <a:extLst>
              <a:ext uri="{FF2B5EF4-FFF2-40B4-BE49-F238E27FC236}">
                <a16:creationId xmlns:a16="http://schemas.microsoft.com/office/drawing/2014/main" id="{AD8CEF34-222F-2D45-83F5-E421FD385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332581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1" name="Oval 21">
            <a:extLst>
              <a:ext uri="{FF2B5EF4-FFF2-40B4-BE49-F238E27FC236}">
                <a16:creationId xmlns:a16="http://schemas.microsoft.com/office/drawing/2014/main" id="{7CA1B43D-97AF-6C49-866C-2F2277D6F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4288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2" name="Oval 22">
            <a:extLst>
              <a:ext uri="{FF2B5EF4-FFF2-40B4-BE49-F238E27FC236}">
                <a16:creationId xmlns:a16="http://schemas.microsoft.com/office/drawing/2014/main" id="{9BFF2582-25CA-8F41-A7BE-BB5DC31A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367982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3" name="Oval 23">
            <a:extLst>
              <a:ext uri="{FF2B5EF4-FFF2-40B4-BE49-F238E27FC236}">
                <a16:creationId xmlns:a16="http://schemas.microsoft.com/office/drawing/2014/main" id="{F443CB5D-EDBE-5648-B89B-57D432CE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30765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4" name="Oval 24">
            <a:extLst>
              <a:ext uri="{FF2B5EF4-FFF2-40B4-BE49-F238E27FC236}">
                <a16:creationId xmlns:a16="http://schemas.microsoft.com/office/drawing/2014/main" id="{57805EEA-DC25-5546-A962-CB303494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925763"/>
            <a:ext cx="84138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5" name="Oval 25">
            <a:extLst>
              <a:ext uri="{FF2B5EF4-FFF2-40B4-BE49-F238E27FC236}">
                <a16:creationId xmlns:a16="http://schemas.microsoft.com/office/drawing/2014/main" id="{3395CCC9-F5C7-FE47-B108-5B6FF8CB5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19732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6" name="Oval 26">
            <a:extLst>
              <a:ext uri="{FF2B5EF4-FFF2-40B4-BE49-F238E27FC236}">
                <a16:creationId xmlns:a16="http://schemas.microsoft.com/office/drawing/2014/main" id="{DAE3AEE6-32A4-7F42-9767-C5FA7D9FA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27765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7" name="Oval 27">
            <a:extLst>
              <a:ext uri="{FF2B5EF4-FFF2-40B4-BE49-F238E27FC236}">
                <a16:creationId xmlns:a16="http://schemas.microsoft.com/office/drawing/2014/main" id="{41524590-DA43-1444-BBFD-86B38C4BA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307657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8" name="Rectangle 28">
            <a:extLst>
              <a:ext uri="{FF2B5EF4-FFF2-40B4-BE49-F238E27FC236}">
                <a16:creationId xmlns:a16="http://schemas.microsoft.com/office/drawing/2014/main" id="{33F12292-96C7-1340-901D-3DC376795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98462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181279" name="Rectangle 29">
            <a:extLst>
              <a:ext uri="{FF2B5EF4-FFF2-40B4-BE49-F238E27FC236}">
                <a16:creationId xmlns:a16="http://schemas.microsoft.com/office/drawing/2014/main" id="{46DDCA8B-EC05-9240-AFB8-BFFDF74B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73538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81280" name="Rectangle 30">
            <a:extLst>
              <a:ext uri="{FF2B5EF4-FFF2-40B4-BE49-F238E27FC236}">
                <a16:creationId xmlns:a16="http://schemas.microsoft.com/office/drawing/2014/main" id="{977F3F6D-826C-0E4C-98A3-FA671E68F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4877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181281" name="Rectangle 31">
            <a:extLst>
              <a:ext uri="{FF2B5EF4-FFF2-40B4-BE49-F238E27FC236}">
                <a16:creationId xmlns:a16="http://schemas.microsoft.com/office/drawing/2014/main" id="{FB68AC8B-757D-1843-9D42-8E174F19D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2321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55</a:t>
            </a:r>
            <a:endParaRPr lang="en-US" altLang="en-US" sz="2400"/>
          </a:p>
        </p:txBody>
      </p:sp>
      <p:sp>
        <p:nvSpPr>
          <p:cNvPr id="181282" name="Rectangle 32">
            <a:extLst>
              <a:ext uri="{FF2B5EF4-FFF2-40B4-BE49-F238E27FC236}">
                <a16:creationId xmlns:a16="http://schemas.microsoft.com/office/drawing/2014/main" id="{071DD88B-5168-5E42-B518-EA28F063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829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181283" name="Rectangle 33">
            <a:extLst>
              <a:ext uri="{FF2B5EF4-FFF2-40B4-BE49-F238E27FC236}">
                <a16:creationId xmlns:a16="http://schemas.microsoft.com/office/drawing/2014/main" id="{02E612FB-CFAD-4444-B4A1-35857F4B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7336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65</a:t>
            </a:r>
            <a:endParaRPr lang="en-US" altLang="en-US" sz="2400"/>
          </a:p>
        </p:txBody>
      </p:sp>
      <p:sp>
        <p:nvSpPr>
          <p:cNvPr id="181284" name="Rectangle 34">
            <a:extLst>
              <a:ext uri="{FF2B5EF4-FFF2-40B4-BE49-F238E27FC236}">
                <a16:creationId xmlns:a16="http://schemas.microsoft.com/office/drawing/2014/main" id="{F1E080A9-79CB-3A4A-8311-C65787E4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4844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181285" name="Rectangle 35">
            <a:extLst>
              <a:ext uri="{FF2B5EF4-FFF2-40B4-BE49-F238E27FC236}">
                <a16:creationId xmlns:a16="http://schemas.microsoft.com/office/drawing/2014/main" id="{45260A30-C43E-A942-8068-4A227484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2288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75</a:t>
            </a:r>
            <a:endParaRPr lang="en-US" altLang="en-US" sz="2400"/>
          </a:p>
        </p:txBody>
      </p:sp>
      <p:sp>
        <p:nvSpPr>
          <p:cNvPr id="181286" name="Rectangle 36">
            <a:extLst>
              <a:ext uri="{FF2B5EF4-FFF2-40B4-BE49-F238E27FC236}">
                <a16:creationId xmlns:a16="http://schemas.microsoft.com/office/drawing/2014/main" id="{232B8741-3628-074B-B7BA-E73E8CFC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9796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181287" name="Rectangle 37">
            <a:extLst>
              <a:ext uri="{FF2B5EF4-FFF2-40B4-BE49-F238E27FC236}">
                <a16:creationId xmlns:a16="http://schemas.microsoft.com/office/drawing/2014/main" id="{92348906-ABB6-8440-A00E-C3C6714A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7303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85</a:t>
            </a:r>
            <a:endParaRPr lang="en-US" altLang="en-US" sz="2400"/>
          </a:p>
        </p:txBody>
      </p:sp>
      <p:sp>
        <p:nvSpPr>
          <p:cNvPr id="181288" name="Rectangle 38">
            <a:extLst>
              <a:ext uri="{FF2B5EF4-FFF2-40B4-BE49-F238E27FC236}">
                <a16:creationId xmlns:a16="http://schemas.microsoft.com/office/drawing/2014/main" id="{E3FD25DC-4905-5747-A64A-4C82ACE9C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15</a:t>
            </a:r>
            <a:endParaRPr lang="en-US" altLang="en-US" sz="2400"/>
          </a:p>
        </p:txBody>
      </p:sp>
      <p:sp>
        <p:nvSpPr>
          <p:cNvPr id="181289" name="Rectangle 39">
            <a:extLst>
              <a:ext uri="{FF2B5EF4-FFF2-40B4-BE49-F238E27FC236}">
                <a16:creationId xmlns:a16="http://schemas.microsoft.com/office/drawing/2014/main" id="{88D316ED-230E-844F-B8D4-5AAD1165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25</a:t>
            </a:r>
            <a:endParaRPr lang="en-US" altLang="en-US" sz="2400"/>
          </a:p>
        </p:txBody>
      </p:sp>
      <p:sp>
        <p:nvSpPr>
          <p:cNvPr id="181290" name="Rectangle 40">
            <a:extLst>
              <a:ext uri="{FF2B5EF4-FFF2-40B4-BE49-F238E27FC236}">
                <a16:creationId xmlns:a16="http://schemas.microsoft.com/office/drawing/2014/main" id="{AF1B632E-0C6B-9C42-B2B3-153C7EF47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35</a:t>
            </a:r>
            <a:endParaRPr lang="en-US" altLang="en-US" sz="2400"/>
          </a:p>
        </p:txBody>
      </p:sp>
      <p:sp>
        <p:nvSpPr>
          <p:cNvPr id="181291" name="Rectangle 41">
            <a:extLst>
              <a:ext uri="{FF2B5EF4-FFF2-40B4-BE49-F238E27FC236}">
                <a16:creationId xmlns:a16="http://schemas.microsoft.com/office/drawing/2014/main" id="{247DA5E6-36A5-794D-BC1D-68809D7E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81292" name="Rectangle 42">
            <a:extLst>
              <a:ext uri="{FF2B5EF4-FFF2-40B4-BE49-F238E27FC236}">
                <a16:creationId xmlns:a16="http://schemas.microsoft.com/office/drawing/2014/main" id="{59A78B1B-7E95-5844-A2B4-770558D2E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464050"/>
            <a:ext cx="2476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Number of packets sent (t-1)</a:t>
            </a:r>
            <a:endParaRPr lang="en-US" altLang="en-US"/>
          </a:p>
        </p:txBody>
      </p:sp>
      <p:sp>
        <p:nvSpPr>
          <p:cNvPr id="181293" name="Rectangle 43">
            <a:extLst>
              <a:ext uri="{FF2B5EF4-FFF2-40B4-BE49-F238E27FC236}">
                <a16:creationId xmlns:a16="http://schemas.microsoft.com/office/drawing/2014/main" id="{F8647742-A350-1E43-8CAD-9E9EE45F22E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236119" y="2783681"/>
            <a:ext cx="230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Number of packets sent (t)</a:t>
            </a:r>
            <a:endParaRPr lang="en-US" altLang="en-US"/>
          </a:p>
        </p:txBody>
      </p:sp>
      <p:graphicFrame>
        <p:nvGraphicFramePr>
          <p:cNvPr id="181294" name="Object 2">
            <a:extLst>
              <a:ext uri="{FF2B5EF4-FFF2-40B4-BE49-F238E27FC236}">
                <a16:creationId xmlns:a16="http://schemas.microsoft.com/office/drawing/2014/main" id="{F1958F46-5E66-9C47-919F-DFAD137CA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1905000"/>
          <a:ext cx="2655887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3" name="Document" r:id="rId4" imgW="15976600" imgH="16078200" progId="Word.Document.8">
                  <p:embed/>
                </p:oleObj>
              </mc:Choice>
              <mc:Fallback>
                <p:oleObj name="Document" r:id="rId4" imgW="15976600" imgH="16078200" progId="Word.Document.8">
                  <p:embed/>
                  <p:pic>
                    <p:nvPicPr>
                      <p:cNvPr id="181294" name="Object 2">
                        <a:extLst>
                          <a:ext uri="{FF2B5EF4-FFF2-40B4-BE49-F238E27FC236}">
                            <a16:creationId xmlns:a16="http://schemas.microsoft.com/office/drawing/2014/main" id="{F1958F46-5E66-9C47-919F-DFAD137CA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05000"/>
                        <a:ext cx="2655887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7517" name="Line 45">
            <a:extLst>
              <a:ext uri="{FF2B5EF4-FFF2-40B4-BE49-F238E27FC236}">
                <a16:creationId xmlns:a16="http://schemas.microsoft.com/office/drawing/2014/main" id="{130A1EFF-3541-964E-A10A-924141466C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7613" y="1981200"/>
            <a:ext cx="3276600" cy="2133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18" name="Line 46">
            <a:extLst>
              <a:ext uri="{FF2B5EF4-FFF2-40B4-BE49-F238E27FC236}">
                <a16:creationId xmlns:a16="http://schemas.microsoft.com/office/drawing/2014/main" id="{9F8CBE50-CCEA-AA40-B045-A3956D2A2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0613" y="3352800"/>
            <a:ext cx="0" cy="685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19" name="Line 47">
            <a:extLst>
              <a:ext uri="{FF2B5EF4-FFF2-40B4-BE49-F238E27FC236}">
                <a16:creationId xmlns:a16="http://schemas.microsoft.com/office/drawing/2014/main" id="{CE611497-1C16-7241-BAD0-E92C416302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3352800"/>
            <a:ext cx="1143000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98" name="Oval 48">
            <a:extLst>
              <a:ext uri="{FF2B5EF4-FFF2-40B4-BE49-F238E27FC236}">
                <a16:creationId xmlns:a16="http://schemas.microsoft.com/office/drawing/2014/main" id="{F7870750-4A28-1146-A56E-6B5774E2A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886200"/>
            <a:ext cx="304800" cy="3048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99" name="Text Box 49">
            <a:extLst>
              <a:ext uri="{FF2B5EF4-FFF2-40B4-BE49-F238E27FC236}">
                <a16:creationId xmlns:a16="http://schemas.microsoft.com/office/drawing/2014/main" id="{28447ABF-2AB4-9E45-B699-DA6A7B8A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74676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/>
              <a:t> lag </a:t>
            </a:r>
            <a:r>
              <a:rPr lang="en-US" altLang="en-US" i="1"/>
              <a:t>w</a:t>
            </a:r>
            <a:r>
              <a:rPr lang="en-US" altLang="en-US"/>
              <a:t>=1</a:t>
            </a:r>
          </a:p>
          <a:p>
            <a:pPr algn="l">
              <a:buFontTx/>
              <a:buChar char="•"/>
            </a:pPr>
            <a:r>
              <a:rPr lang="en-US" altLang="en-US"/>
              <a:t> </a:t>
            </a:r>
            <a:r>
              <a:rPr lang="en-US" altLang="en-US" sz="2800" u="sng"/>
              <a:t>Dependent</a:t>
            </a:r>
            <a:r>
              <a:rPr lang="en-US" altLang="en-US" sz="2800"/>
              <a:t> variable = </a:t>
            </a:r>
            <a:r>
              <a:rPr lang="en-US" altLang="en-US" sz="2800">
                <a:solidFill>
                  <a:srgbClr val="FF0000"/>
                </a:solidFill>
              </a:rPr>
              <a:t># of packets sent (S</a:t>
            </a:r>
            <a:r>
              <a:rPr lang="en-US" altLang="en-US" sz="2800" baseline="-250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[t])</a:t>
            </a:r>
            <a:endParaRPr lang="en-US" altLang="en-US" sz="2800"/>
          </a:p>
          <a:p>
            <a:pPr algn="l"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 u="sng"/>
              <a:t>Independent</a:t>
            </a:r>
            <a:r>
              <a:rPr lang="en-US" altLang="en-US" sz="2800"/>
              <a:t> variable = </a:t>
            </a:r>
            <a:r>
              <a:rPr lang="en-US" altLang="en-US" sz="2800">
                <a:solidFill>
                  <a:srgbClr val="000099"/>
                </a:solidFill>
              </a:rPr>
              <a:t># of packets sent (S[t-1])</a:t>
            </a:r>
            <a:endParaRPr lang="en-US" altLang="en-US" sz="2400"/>
          </a:p>
        </p:txBody>
      </p:sp>
      <p:sp>
        <p:nvSpPr>
          <p:cNvPr id="181300" name="Text Box 50">
            <a:extLst>
              <a:ext uri="{FF2B5EF4-FFF2-40B4-BE49-F238E27FC236}">
                <a16:creationId xmlns:a16="http://schemas.microsoft.com/office/drawing/2014/main" id="{604B5A76-DFC2-9642-AA01-DEBB8C4A1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152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‘lag-plot’</a:t>
            </a:r>
          </a:p>
        </p:txBody>
      </p:sp>
      <p:sp>
        <p:nvSpPr>
          <p:cNvPr id="181301" name="Line 51">
            <a:extLst>
              <a:ext uri="{FF2B5EF4-FFF2-40B4-BE49-F238E27FC236}">
                <a16:creationId xmlns:a16="http://schemas.microsoft.com/office/drawing/2014/main" id="{E58169C4-7268-444C-A69D-63A91E9C5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25781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2" name="Line 52">
            <a:extLst>
              <a:ext uri="{FF2B5EF4-FFF2-40B4-BE49-F238E27FC236}">
                <a16:creationId xmlns:a16="http://schemas.microsoft.com/office/drawing/2014/main" id="{2F0A3073-2146-A144-8403-2A0176FA4E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1500" y="28321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3" name="Line 53">
            <a:extLst>
              <a:ext uri="{FF2B5EF4-FFF2-40B4-BE49-F238E27FC236}">
                <a16:creationId xmlns:a16="http://schemas.microsoft.com/office/drawing/2014/main" id="{8B76489F-8715-9B40-B65D-7AA476AF9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1500" y="31115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4" name="Line 54">
            <a:extLst>
              <a:ext uri="{FF2B5EF4-FFF2-40B4-BE49-F238E27FC236}">
                <a16:creationId xmlns:a16="http://schemas.microsoft.com/office/drawing/2014/main" id="{D2BBB8FF-028E-0B4E-A5E8-3BF7EEADB3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0700" y="37973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64135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Date Placeholder 2">
            <a:extLst>
              <a:ext uri="{FF2B5EF4-FFF2-40B4-BE49-F238E27FC236}">
                <a16:creationId xmlns:a16="http://schemas.microsoft.com/office/drawing/2014/main" id="{9562719E-55C0-1C4D-AA18-0E0A13EE47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81250" name="Footer Placeholder 3">
            <a:extLst>
              <a:ext uri="{FF2B5EF4-FFF2-40B4-BE49-F238E27FC236}">
                <a16:creationId xmlns:a16="http://schemas.microsoft.com/office/drawing/2014/main" id="{B09A42C3-7BB8-8640-A993-10AADE7E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81251" name="Slide Number Placeholder 4">
            <a:extLst>
              <a:ext uri="{FF2B5EF4-FFF2-40B4-BE49-F238E27FC236}">
                <a16:creationId xmlns:a16="http://schemas.microsoft.com/office/drawing/2014/main" id="{873F763E-26B6-BC46-8CFF-EB7B5C1C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DA52B61-1ED7-594D-A5E5-71F6766EAC4E}" type="slidenum">
              <a:rPr lang="en-US" altLang="en-US" sz="1400"/>
              <a:pPr algn="r"/>
              <a:t>122</a:t>
            </a:fld>
            <a:endParaRPr lang="en-US" altLang="en-US" sz="1400"/>
          </a:p>
        </p:txBody>
      </p:sp>
      <p:sp>
        <p:nvSpPr>
          <p:cNvPr id="181252" name="Rectangle 2">
            <a:extLst>
              <a:ext uri="{FF2B5EF4-FFF2-40B4-BE49-F238E27FC236}">
                <a16:creationId xmlns:a16="http://schemas.microsoft.com/office/drawing/2014/main" id="{02AC6DD9-2D1B-E14E-A61B-2692D4F0D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Deep Learning:</a:t>
            </a:r>
          </a:p>
        </p:txBody>
      </p:sp>
      <p:sp>
        <p:nvSpPr>
          <p:cNvPr id="181253" name="Line 3">
            <a:extLst>
              <a:ext uri="{FF2B5EF4-FFF2-40B4-BE49-F238E27FC236}">
                <a16:creationId xmlns:a16="http://schemas.microsoft.com/office/drawing/2014/main" id="{4D98F22A-C49D-9B42-9D6B-124A6B786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1817688"/>
            <a:ext cx="1588" cy="225425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4" name="Line 4">
            <a:extLst>
              <a:ext uri="{FF2B5EF4-FFF2-40B4-BE49-F238E27FC236}">
                <a16:creationId xmlns:a16="http://schemas.microsoft.com/office/drawing/2014/main" id="{472779B7-730C-E545-8A09-CD5A4CE20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407193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5" name="Line 5">
            <a:extLst>
              <a:ext uri="{FF2B5EF4-FFF2-40B4-BE49-F238E27FC236}">
                <a16:creationId xmlns:a16="http://schemas.microsoft.com/office/drawing/2014/main" id="{5BDB4ED0-B14F-8742-88AA-928A29119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82270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6" name="Line 6">
            <a:extLst>
              <a:ext uri="{FF2B5EF4-FFF2-40B4-BE49-F238E27FC236}">
                <a16:creationId xmlns:a16="http://schemas.microsoft.com/office/drawing/2014/main" id="{4778DD88-338A-9744-BB5E-01F441816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573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7" name="Line 7">
            <a:extLst>
              <a:ext uri="{FF2B5EF4-FFF2-40B4-BE49-F238E27FC236}">
                <a16:creationId xmlns:a16="http://schemas.microsoft.com/office/drawing/2014/main" id="{A648D87E-09FE-DE47-8861-A09058F9E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319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8" name="Line 8">
            <a:extLst>
              <a:ext uri="{FF2B5EF4-FFF2-40B4-BE49-F238E27FC236}">
                <a16:creationId xmlns:a16="http://schemas.microsoft.com/office/drawing/2014/main" id="{1A5009D5-E667-DB4A-A5BF-B938E8DA4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0702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9" name="Line 9">
            <a:extLst>
              <a:ext uri="{FF2B5EF4-FFF2-40B4-BE49-F238E27FC236}">
                <a16:creationId xmlns:a16="http://schemas.microsoft.com/office/drawing/2014/main" id="{45E6B115-3C32-5F46-BFE9-070753550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8209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0" name="Line 10">
            <a:extLst>
              <a:ext uri="{FF2B5EF4-FFF2-40B4-BE49-F238E27FC236}">
                <a16:creationId xmlns:a16="http://schemas.microsoft.com/office/drawing/2014/main" id="{3AFE2FA5-FDCB-EE4E-A0E3-1D611A810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57175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1" name="Line 11">
            <a:extLst>
              <a:ext uri="{FF2B5EF4-FFF2-40B4-BE49-F238E27FC236}">
                <a16:creationId xmlns:a16="http://schemas.microsoft.com/office/drawing/2014/main" id="{88114004-6D8D-A64B-B9FE-42D137EA4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3161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2" name="Line 12">
            <a:extLst>
              <a:ext uri="{FF2B5EF4-FFF2-40B4-BE49-F238E27FC236}">
                <a16:creationId xmlns:a16="http://schemas.microsoft.com/office/drawing/2014/main" id="{F654EA6E-1C9C-6345-9B47-34001A92A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0669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3" name="Line 13">
            <a:extLst>
              <a:ext uri="{FF2B5EF4-FFF2-40B4-BE49-F238E27FC236}">
                <a16:creationId xmlns:a16="http://schemas.microsoft.com/office/drawing/2014/main" id="{1728BF67-854B-324B-AC76-A29BCDE23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18176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4" name="Line 14">
            <a:extLst>
              <a:ext uri="{FF2B5EF4-FFF2-40B4-BE49-F238E27FC236}">
                <a16:creationId xmlns:a16="http://schemas.microsoft.com/office/drawing/2014/main" id="{AAD3B444-1C65-7045-B53F-8F1A158D2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4071938"/>
            <a:ext cx="3386138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5" name="Line 15">
            <a:extLst>
              <a:ext uri="{FF2B5EF4-FFF2-40B4-BE49-F238E27FC236}">
                <a16:creationId xmlns:a16="http://schemas.microsoft.com/office/drawing/2014/main" id="{3E52B4B0-73CC-F449-887A-E8F492EC0F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3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Line 16">
            <a:extLst>
              <a:ext uri="{FF2B5EF4-FFF2-40B4-BE49-F238E27FC236}">
                <a16:creationId xmlns:a16="http://schemas.microsoft.com/office/drawing/2014/main" id="{01DC4C14-CCBC-EE4F-802E-49C510FFE9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6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7" name="Line 17">
            <a:extLst>
              <a:ext uri="{FF2B5EF4-FFF2-40B4-BE49-F238E27FC236}">
                <a16:creationId xmlns:a16="http://schemas.microsoft.com/office/drawing/2014/main" id="{E9E969F7-09ED-304F-BDEB-F885FDCFC7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82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8" name="Line 18">
            <a:extLst>
              <a:ext uri="{FF2B5EF4-FFF2-40B4-BE49-F238E27FC236}">
                <a16:creationId xmlns:a16="http://schemas.microsoft.com/office/drawing/2014/main" id="{A6BEA914-461F-6543-9812-070027650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85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9" name="Oval 19">
            <a:extLst>
              <a:ext uri="{FF2B5EF4-FFF2-40B4-BE49-F238E27FC236}">
                <a16:creationId xmlns:a16="http://schemas.microsoft.com/office/drawing/2014/main" id="{5530C4E8-DA55-FE45-B4C5-9DD312DDE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387985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0" name="Oval 20">
            <a:extLst>
              <a:ext uri="{FF2B5EF4-FFF2-40B4-BE49-F238E27FC236}">
                <a16:creationId xmlns:a16="http://schemas.microsoft.com/office/drawing/2014/main" id="{AD8CEF34-222F-2D45-83F5-E421FD385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332581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1" name="Oval 21">
            <a:extLst>
              <a:ext uri="{FF2B5EF4-FFF2-40B4-BE49-F238E27FC236}">
                <a16:creationId xmlns:a16="http://schemas.microsoft.com/office/drawing/2014/main" id="{7CA1B43D-97AF-6C49-866C-2F2277D6F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4288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2" name="Oval 22">
            <a:extLst>
              <a:ext uri="{FF2B5EF4-FFF2-40B4-BE49-F238E27FC236}">
                <a16:creationId xmlns:a16="http://schemas.microsoft.com/office/drawing/2014/main" id="{9BFF2582-25CA-8F41-A7BE-BB5DC31A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367982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3" name="Oval 23">
            <a:extLst>
              <a:ext uri="{FF2B5EF4-FFF2-40B4-BE49-F238E27FC236}">
                <a16:creationId xmlns:a16="http://schemas.microsoft.com/office/drawing/2014/main" id="{F443CB5D-EDBE-5648-B89B-57D432CE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30765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4" name="Oval 24">
            <a:extLst>
              <a:ext uri="{FF2B5EF4-FFF2-40B4-BE49-F238E27FC236}">
                <a16:creationId xmlns:a16="http://schemas.microsoft.com/office/drawing/2014/main" id="{57805EEA-DC25-5546-A962-CB303494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925763"/>
            <a:ext cx="84138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5" name="Oval 25">
            <a:extLst>
              <a:ext uri="{FF2B5EF4-FFF2-40B4-BE49-F238E27FC236}">
                <a16:creationId xmlns:a16="http://schemas.microsoft.com/office/drawing/2014/main" id="{3395CCC9-F5C7-FE47-B108-5B6FF8CB5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19732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6" name="Oval 26">
            <a:extLst>
              <a:ext uri="{FF2B5EF4-FFF2-40B4-BE49-F238E27FC236}">
                <a16:creationId xmlns:a16="http://schemas.microsoft.com/office/drawing/2014/main" id="{DAE3AEE6-32A4-7F42-9767-C5FA7D9FA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27765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7" name="Oval 27">
            <a:extLst>
              <a:ext uri="{FF2B5EF4-FFF2-40B4-BE49-F238E27FC236}">
                <a16:creationId xmlns:a16="http://schemas.microsoft.com/office/drawing/2014/main" id="{41524590-DA43-1444-BBFD-86B38C4BA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307657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8" name="Rectangle 28">
            <a:extLst>
              <a:ext uri="{FF2B5EF4-FFF2-40B4-BE49-F238E27FC236}">
                <a16:creationId xmlns:a16="http://schemas.microsoft.com/office/drawing/2014/main" id="{33F12292-96C7-1340-901D-3DC376795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98462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181279" name="Rectangle 29">
            <a:extLst>
              <a:ext uri="{FF2B5EF4-FFF2-40B4-BE49-F238E27FC236}">
                <a16:creationId xmlns:a16="http://schemas.microsoft.com/office/drawing/2014/main" id="{46DDCA8B-EC05-9240-AFB8-BFFDF74B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73538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81280" name="Rectangle 30">
            <a:extLst>
              <a:ext uri="{FF2B5EF4-FFF2-40B4-BE49-F238E27FC236}">
                <a16:creationId xmlns:a16="http://schemas.microsoft.com/office/drawing/2014/main" id="{977F3F6D-826C-0E4C-98A3-FA671E68F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4877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181281" name="Rectangle 31">
            <a:extLst>
              <a:ext uri="{FF2B5EF4-FFF2-40B4-BE49-F238E27FC236}">
                <a16:creationId xmlns:a16="http://schemas.microsoft.com/office/drawing/2014/main" id="{FB68AC8B-757D-1843-9D42-8E174F19D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2321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55</a:t>
            </a:r>
            <a:endParaRPr lang="en-US" altLang="en-US" sz="2400"/>
          </a:p>
        </p:txBody>
      </p:sp>
      <p:sp>
        <p:nvSpPr>
          <p:cNvPr id="181282" name="Rectangle 32">
            <a:extLst>
              <a:ext uri="{FF2B5EF4-FFF2-40B4-BE49-F238E27FC236}">
                <a16:creationId xmlns:a16="http://schemas.microsoft.com/office/drawing/2014/main" id="{071DD88B-5168-5E42-B518-EA28F063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829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181283" name="Rectangle 33">
            <a:extLst>
              <a:ext uri="{FF2B5EF4-FFF2-40B4-BE49-F238E27FC236}">
                <a16:creationId xmlns:a16="http://schemas.microsoft.com/office/drawing/2014/main" id="{02E612FB-CFAD-4444-B4A1-35857F4B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7336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65</a:t>
            </a:r>
            <a:endParaRPr lang="en-US" altLang="en-US" sz="2400"/>
          </a:p>
        </p:txBody>
      </p:sp>
      <p:sp>
        <p:nvSpPr>
          <p:cNvPr id="181284" name="Rectangle 34">
            <a:extLst>
              <a:ext uri="{FF2B5EF4-FFF2-40B4-BE49-F238E27FC236}">
                <a16:creationId xmlns:a16="http://schemas.microsoft.com/office/drawing/2014/main" id="{F1E080A9-79CB-3A4A-8311-C65787E4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4844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181285" name="Rectangle 35">
            <a:extLst>
              <a:ext uri="{FF2B5EF4-FFF2-40B4-BE49-F238E27FC236}">
                <a16:creationId xmlns:a16="http://schemas.microsoft.com/office/drawing/2014/main" id="{45260A30-C43E-A942-8068-4A227484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2288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75</a:t>
            </a:r>
            <a:endParaRPr lang="en-US" altLang="en-US" sz="2400"/>
          </a:p>
        </p:txBody>
      </p:sp>
      <p:sp>
        <p:nvSpPr>
          <p:cNvPr id="181286" name="Rectangle 36">
            <a:extLst>
              <a:ext uri="{FF2B5EF4-FFF2-40B4-BE49-F238E27FC236}">
                <a16:creationId xmlns:a16="http://schemas.microsoft.com/office/drawing/2014/main" id="{232B8741-3628-074B-B7BA-E73E8CFC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9796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181287" name="Rectangle 37">
            <a:extLst>
              <a:ext uri="{FF2B5EF4-FFF2-40B4-BE49-F238E27FC236}">
                <a16:creationId xmlns:a16="http://schemas.microsoft.com/office/drawing/2014/main" id="{92348906-ABB6-8440-A00E-C3C6714A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7303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85</a:t>
            </a:r>
            <a:endParaRPr lang="en-US" altLang="en-US" sz="2400"/>
          </a:p>
        </p:txBody>
      </p:sp>
      <p:sp>
        <p:nvSpPr>
          <p:cNvPr id="181288" name="Rectangle 38">
            <a:extLst>
              <a:ext uri="{FF2B5EF4-FFF2-40B4-BE49-F238E27FC236}">
                <a16:creationId xmlns:a16="http://schemas.microsoft.com/office/drawing/2014/main" id="{E3FD25DC-4905-5747-A64A-4C82ACE9C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15</a:t>
            </a:r>
            <a:endParaRPr lang="en-US" altLang="en-US" sz="2400"/>
          </a:p>
        </p:txBody>
      </p:sp>
      <p:sp>
        <p:nvSpPr>
          <p:cNvPr id="181289" name="Rectangle 39">
            <a:extLst>
              <a:ext uri="{FF2B5EF4-FFF2-40B4-BE49-F238E27FC236}">
                <a16:creationId xmlns:a16="http://schemas.microsoft.com/office/drawing/2014/main" id="{88D316ED-230E-844F-B8D4-5AAD1165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25</a:t>
            </a:r>
            <a:endParaRPr lang="en-US" altLang="en-US" sz="2400"/>
          </a:p>
        </p:txBody>
      </p:sp>
      <p:sp>
        <p:nvSpPr>
          <p:cNvPr id="181290" name="Rectangle 40">
            <a:extLst>
              <a:ext uri="{FF2B5EF4-FFF2-40B4-BE49-F238E27FC236}">
                <a16:creationId xmlns:a16="http://schemas.microsoft.com/office/drawing/2014/main" id="{AF1B632E-0C6B-9C42-B2B3-153C7EF47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35</a:t>
            </a:r>
            <a:endParaRPr lang="en-US" altLang="en-US" sz="2400"/>
          </a:p>
        </p:txBody>
      </p:sp>
      <p:sp>
        <p:nvSpPr>
          <p:cNvPr id="181291" name="Rectangle 41">
            <a:extLst>
              <a:ext uri="{FF2B5EF4-FFF2-40B4-BE49-F238E27FC236}">
                <a16:creationId xmlns:a16="http://schemas.microsoft.com/office/drawing/2014/main" id="{247DA5E6-36A5-794D-BC1D-68809D7E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81292" name="Rectangle 42">
            <a:extLst>
              <a:ext uri="{FF2B5EF4-FFF2-40B4-BE49-F238E27FC236}">
                <a16:creationId xmlns:a16="http://schemas.microsoft.com/office/drawing/2014/main" id="{59A78B1B-7E95-5844-A2B4-770558D2E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464050"/>
            <a:ext cx="2476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Number of packets sent (t-1)</a:t>
            </a:r>
            <a:endParaRPr lang="en-US" altLang="en-US"/>
          </a:p>
        </p:txBody>
      </p:sp>
      <p:sp>
        <p:nvSpPr>
          <p:cNvPr id="181293" name="Rectangle 43">
            <a:extLst>
              <a:ext uri="{FF2B5EF4-FFF2-40B4-BE49-F238E27FC236}">
                <a16:creationId xmlns:a16="http://schemas.microsoft.com/office/drawing/2014/main" id="{F8647742-A350-1E43-8CAD-9E9EE45F22E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236119" y="2783681"/>
            <a:ext cx="230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Number of packets sent (t)</a:t>
            </a:r>
            <a:endParaRPr lang="en-US" altLang="en-US"/>
          </a:p>
        </p:txBody>
      </p:sp>
      <p:graphicFrame>
        <p:nvGraphicFramePr>
          <p:cNvPr id="181294" name="Object 2">
            <a:extLst>
              <a:ext uri="{FF2B5EF4-FFF2-40B4-BE49-F238E27FC236}">
                <a16:creationId xmlns:a16="http://schemas.microsoft.com/office/drawing/2014/main" id="{F1958F46-5E66-9C47-919F-DFAD137CA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1905000"/>
          <a:ext cx="2655887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3" name="Document" r:id="rId4" imgW="15976600" imgH="16078200" progId="Word.Document.8">
                  <p:embed/>
                </p:oleObj>
              </mc:Choice>
              <mc:Fallback>
                <p:oleObj name="Document" r:id="rId4" imgW="15976600" imgH="16078200" progId="Word.Document.8">
                  <p:embed/>
                  <p:pic>
                    <p:nvPicPr>
                      <p:cNvPr id="181294" name="Object 2">
                        <a:extLst>
                          <a:ext uri="{FF2B5EF4-FFF2-40B4-BE49-F238E27FC236}">
                            <a16:creationId xmlns:a16="http://schemas.microsoft.com/office/drawing/2014/main" id="{F1958F46-5E66-9C47-919F-DFAD137CA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05000"/>
                        <a:ext cx="2655887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7517" name="Line 45">
            <a:extLst>
              <a:ext uri="{FF2B5EF4-FFF2-40B4-BE49-F238E27FC236}">
                <a16:creationId xmlns:a16="http://schemas.microsoft.com/office/drawing/2014/main" id="{130A1EFF-3541-964E-A10A-924141466C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7613" y="1981200"/>
            <a:ext cx="3276600" cy="213360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18" name="Line 46">
            <a:extLst>
              <a:ext uri="{FF2B5EF4-FFF2-40B4-BE49-F238E27FC236}">
                <a16:creationId xmlns:a16="http://schemas.microsoft.com/office/drawing/2014/main" id="{9F8CBE50-CCEA-AA40-B045-A3956D2A2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0613" y="3352800"/>
            <a:ext cx="0" cy="685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19" name="Line 47">
            <a:extLst>
              <a:ext uri="{FF2B5EF4-FFF2-40B4-BE49-F238E27FC236}">
                <a16:creationId xmlns:a16="http://schemas.microsoft.com/office/drawing/2014/main" id="{CE611497-1C16-7241-BAD0-E92C416302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3352800"/>
            <a:ext cx="1143000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98" name="Oval 48">
            <a:extLst>
              <a:ext uri="{FF2B5EF4-FFF2-40B4-BE49-F238E27FC236}">
                <a16:creationId xmlns:a16="http://schemas.microsoft.com/office/drawing/2014/main" id="{F7870750-4A28-1146-A56E-6B5774E2A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886200"/>
            <a:ext cx="304800" cy="3048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99" name="Text Box 49">
            <a:extLst>
              <a:ext uri="{FF2B5EF4-FFF2-40B4-BE49-F238E27FC236}">
                <a16:creationId xmlns:a16="http://schemas.microsoft.com/office/drawing/2014/main" id="{28447ABF-2AB4-9E45-B699-DA6A7B8A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74676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/>
              <a:t> lag </a:t>
            </a:r>
            <a:r>
              <a:rPr lang="en-US" altLang="en-US" i="1"/>
              <a:t>w</a:t>
            </a:r>
            <a:r>
              <a:rPr lang="en-US" altLang="en-US"/>
              <a:t>=1</a:t>
            </a:r>
          </a:p>
          <a:p>
            <a:pPr algn="l">
              <a:buFontTx/>
              <a:buChar char="•"/>
            </a:pPr>
            <a:r>
              <a:rPr lang="en-US" altLang="en-US"/>
              <a:t> </a:t>
            </a:r>
            <a:r>
              <a:rPr lang="en-US" altLang="en-US" sz="2800" u="sng"/>
              <a:t>Dependent</a:t>
            </a:r>
            <a:r>
              <a:rPr lang="en-US" altLang="en-US" sz="2800"/>
              <a:t> variable = </a:t>
            </a:r>
            <a:r>
              <a:rPr lang="en-US" altLang="en-US" sz="2800">
                <a:solidFill>
                  <a:srgbClr val="FF0000"/>
                </a:solidFill>
              </a:rPr>
              <a:t># of packets sent (S</a:t>
            </a:r>
            <a:r>
              <a:rPr lang="en-US" altLang="en-US" sz="2800" baseline="-250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[t])</a:t>
            </a:r>
            <a:endParaRPr lang="en-US" altLang="en-US" sz="2800"/>
          </a:p>
          <a:p>
            <a:pPr algn="l"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 u="sng"/>
              <a:t>Independent</a:t>
            </a:r>
            <a:r>
              <a:rPr lang="en-US" altLang="en-US" sz="2800"/>
              <a:t> variable = </a:t>
            </a:r>
            <a:r>
              <a:rPr lang="en-US" altLang="en-US" sz="2800">
                <a:solidFill>
                  <a:srgbClr val="000099"/>
                </a:solidFill>
              </a:rPr>
              <a:t># of packets sent (S[t-1])</a:t>
            </a:r>
            <a:endParaRPr lang="en-US" altLang="en-US" sz="2400"/>
          </a:p>
        </p:txBody>
      </p:sp>
      <p:sp>
        <p:nvSpPr>
          <p:cNvPr id="181300" name="Text Box 50">
            <a:extLst>
              <a:ext uri="{FF2B5EF4-FFF2-40B4-BE49-F238E27FC236}">
                <a16:creationId xmlns:a16="http://schemas.microsoft.com/office/drawing/2014/main" id="{604B5A76-DFC2-9642-AA01-DEBB8C4A1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152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‘lag-plot’</a:t>
            </a:r>
          </a:p>
        </p:txBody>
      </p:sp>
      <p:sp>
        <p:nvSpPr>
          <p:cNvPr id="181301" name="Line 51">
            <a:extLst>
              <a:ext uri="{FF2B5EF4-FFF2-40B4-BE49-F238E27FC236}">
                <a16:creationId xmlns:a16="http://schemas.microsoft.com/office/drawing/2014/main" id="{E58169C4-7268-444C-A69D-63A91E9C5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25781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2" name="Line 52">
            <a:extLst>
              <a:ext uri="{FF2B5EF4-FFF2-40B4-BE49-F238E27FC236}">
                <a16:creationId xmlns:a16="http://schemas.microsoft.com/office/drawing/2014/main" id="{2F0A3073-2146-A144-8403-2A0176FA4E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1500" y="28321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3" name="Line 53">
            <a:extLst>
              <a:ext uri="{FF2B5EF4-FFF2-40B4-BE49-F238E27FC236}">
                <a16:creationId xmlns:a16="http://schemas.microsoft.com/office/drawing/2014/main" id="{8B76489F-8715-9B40-B65D-7AA476AF9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1500" y="31115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4" name="Line 54">
            <a:extLst>
              <a:ext uri="{FF2B5EF4-FFF2-40B4-BE49-F238E27FC236}">
                <a16:creationId xmlns:a16="http://schemas.microsoft.com/office/drawing/2014/main" id="{D2BBB8FF-028E-0B4E-A5E8-3BF7EEADB3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0700" y="37973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ouble Bracket 1">
            <a:extLst>
              <a:ext uri="{FF2B5EF4-FFF2-40B4-BE49-F238E27FC236}">
                <a16:creationId xmlns:a16="http://schemas.microsoft.com/office/drawing/2014/main" id="{88E3BAA1-E7C0-5F4A-A598-4393FF5653BA}"/>
              </a:ext>
            </a:extLst>
          </p:cNvPr>
          <p:cNvSpPr/>
          <p:nvPr/>
        </p:nvSpPr>
        <p:spPr bwMode="auto">
          <a:xfrm>
            <a:off x="218661" y="609600"/>
            <a:ext cx="8816009" cy="5801139"/>
          </a:xfrm>
          <a:prstGeom prst="bracketPair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0407EA-E6AB-5848-8306-AF58D88D8AA0}"/>
              </a:ext>
            </a:extLst>
          </p:cNvPr>
          <p:cNvCxnSpPr>
            <a:cxnSpLocks/>
          </p:cNvCxnSpPr>
          <p:nvPr/>
        </p:nvCxnSpPr>
        <p:spPr bwMode="auto">
          <a:xfrm flipV="1">
            <a:off x="5713740" y="3216621"/>
            <a:ext cx="615623" cy="70405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B994319-DB3C-D441-8085-53E7EA63A81F}"/>
              </a:ext>
            </a:extLst>
          </p:cNvPr>
          <p:cNvCxnSpPr/>
          <p:nvPr/>
        </p:nvCxnSpPr>
        <p:spPr bwMode="auto">
          <a:xfrm flipV="1">
            <a:off x="6339198" y="2774019"/>
            <a:ext cx="945046" cy="4413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6797647-7C44-3C40-84EE-5924C5B1932A}"/>
              </a:ext>
            </a:extLst>
          </p:cNvPr>
          <p:cNvCxnSpPr>
            <a:cxnSpLocks/>
          </p:cNvCxnSpPr>
          <p:nvPr/>
        </p:nvCxnSpPr>
        <p:spPr bwMode="auto">
          <a:xfrm flipV="1">
            <a:off x="7284244" y="2005667"/>
            <a:ext cx="792472" cy="77435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598BF4B-AAA0-AE4A-9D34-F2A3979B9BC6}"/>
              </a:ext>
            </a:extLst>
          </p:cNvPr>
          <p:cNvSpPr txBox="1"/>
          <p:nvPr/>
        </p:nvSpPr>
        <p:spPr>
          <a:xfrm>
            <a:off x="6941849" y="3033249"/>
            <a:ext cx="1739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+mn-lt"/>
              </a:rPr>
              <a:t>Non-linear</a:t>
            </a:r>
            <a:br>
              <a:rPr lang="en-US" sz="2800" dirty="0">
                <a:solidFill>
                  <a:srgbClr val="7030A0"/>
                </a:solidFill>
                <a:latin typeface="+mn-lt"/>
              </a:rPr>
            </a:br>
            <a:r>
              <a:rPr lang="en-US" sz="2800" dirty="0">
                <a:solidFill>
                  <a:srgbClr val="7030A0"/>
                </a:solidFill>
                <a:latin typeface="+mn-lt"/>
              </a:rPr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2075159307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Date Placeholder 3">
            <a:extLst>
              <a:ext uri="{FF2B5EF4-FFF2-40B4-BE49-F238E27FC236}">
                <a16:creationId xmlns:a16="http://schemas.microsoft.com/office/drawing/2014/main" id="{F0229DBB-B6A0-C546-B471-A16D97B12B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84322" name="Footer Placeholder 4">
            <a:extLst>
              <a:ext uri="{FF2B5EF4-FFF2-40B4-BE49-F238E27FC236}">
                <a16:creationId xmlns:a16="http://schemas.microsoft.com/office/drawing/2014/main" id="{147F590E-4090-334D-BEAB-FFD42218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84323" name="Slide Number Placeholder 5">
            <a:extLst>
              <a:ext uri="{FF2B5EF4-FFF2-40B4-BE49-F238E27FC236}">
                <a16:creationId xmlns:a16="http://schemas.microsoft.com/office/drawing/2014/main" id="{FE3F37D9-11FE-3A4E-B463-908C2507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28E707D-982B-1D42-969E-A5808EBEB95F}" type="slidenum">
              <a:rPr lang="en-US" altLang="en-US" sz="1400"/>
              <a:pPr algn="r"/>
              <a:t>123</a:t>
            </a:fld>
            <a:endParaRPr lang="en-US" altLang="en-US" sz="1400"/>
          </a:p>
        </p:txBody>
      </p:sp>
      <p:sp>
        <p:nvSpPr>
          <p:cNvPr id="184324" name="Oval 2">
            <a:extLst>
              <a:ext uri="{FF2B5EF4-FFF2-40B4-BE49-F238E27FC236}">
                <a16:creationId xmlns:a16="http://schemas.microsoft.com/office/drawing/2014/main" id="{3AA37007-4907-1F4D-8587-204A3C84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45037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25" name="Oval 3">
            <a:extLst>
              <a:ext uri="{FF2B5EF4-FFF2-40B4-BE49-F238E27FC236}">
                <a16:creationId xmlns:a16="http://schemas.microsoft.com/office/drawing/2014/main" id="{3A139D76-2B5A-2A48-A75F-04E569621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26" name="Rectangle 4">
            <a:extLst>
              <a:ext uri="{FF2B5EF4-FFF2-40B4-BE49-F238E27FC236}">
                <a16:creationId xmlns:a16="http://schemas.microsoft.com/office/drawing/2014/main" id="{2DE9AFAE-DDD6-AE44-834B-7924274E7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84327" name="Rectangle 5">
            <a:extLst>
              <a:ext uri="{FF2B5EF4-FFF2-40B4-BE49-F238E27FC236}">
                <a16:creationId xmlns:a16="http://schemas.microsoft.com/office/drawing/2014/main" id="{0399C7AC-7F3C-D941-B507-03F92AE34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</a:t>
            </a:r>
          </a:p>
        </p:txBody>
      </p:sp>
      <p:sp>
        <p:nvSpPr>
          <p:cNvPr id="184328" name="Line 6">
            <a:extLst>
              <a:ext uri="{FF2B5EF4-FFF2-40B4-BE49-F238E27FC236}">
                <a16:creationId xmlns:a16="http://schemas.microsoft.com/office/drawing/2014/main" id="{F06B15F5-29E8-FB4A-BB23-0DE26A88E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5900" y="5570538"/>
            <a:ext cx="341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Line 7">
            <a:extLst>
              <a:ext uri="{FF2B5EF4-FFF2-40B4-BE49-F238E27FC236}">
                <a16:creationId xmlns:a16="http://schemas.microsoft.com/office/drawing/2014/main" id="{9FEAD1D6-7B4B-694D-B4EE-00A64558C0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105400"/>
            <a:ext cx="2209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Line 8">
            <a:extLst>
              <a:ext uri="{FF2B5EF4-FFF2-40B4-BE49-F238E27FC236}">
                <a16:creationId xmlns:a16="http://schemas.microsoft.com/office/drawing/2014/main" id="{11C3AC39-B884-5343-8BD4-CB2D3700E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0" cy="1676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Text Box 9">
            <a:extLst>
              <a:ext uri="{FF2B5EF4-FFF2-40B4-BE49-F238E27FC236}">
                <a16:creationId xmlns:a16="http://schemas.microsoft.com/office/drawing/2014/main" id="{C1AB85EF-C0C2-3345-A2A1-F9CEF67F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578475"/>
            <a:ext cx="68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t-2</a:t>
            </a:r>
            <a:endParaRPr lang="en-US" altLang="en-US"/>
          </a:p>
        </p:txBody>
      </p:sp>
      <p:sp>
        <p:nvSpPr>
          <p:cNvPr id="184332" name="Text Box 10">
            <a:extLst>
              <a:ext uri="{FF2B5EF4-FFF2-40B4-BE49-F238E27FC236}">
                <a16:creationId xmlns:a16="http://schemas.microsoft.com/office/drawing/2014/main" id="{34920E91-F96A-084D-A59D-5D2FBE3E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3581400"/>
            <a:ext cx="461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x</a:t>
            </a:r>
            <a:r>
              <a:rPr lang="en-US" altLang="en-US" baseline="-25000">
                <a:solidFill>
                  <a:schemeClr val="tx2"/>
                </a:solidFill>
              </a:rPr>
              <a:t>t</a:t>
            </a:r>
            <a:endParaRPr lang="en-US" altLang="en-US"/>
          </a:p>
        </p:txBody>
      </p:sp>
      <p:sp>
        <p:nvSpPr>
          <p:cNvPr id="184333" name="Oval 11">
            <a:extLst>
              <a:ext uri="{FF2B5EF4-FFF2-40B4-BE49-F238E27FC236}">
                <a16:creationId xmlns:a16="http://schemas.microsoft.com/office/drawing/2014/main" id="{3293886B-7F10-2A4F-AA98-F3556B77A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80060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4" name="Oval 12">
            <a:extLst>
              <a:ext uri="{FF2B5EF4-FFF2-40B4-BE49-F238E27FC236}">
                <a16:creationId xmlns:a16="http://schemas.microsoft.com/office/drawing/2014/main" id="{85E585D0-4DAD-1A4D-9D6E-985E8DB2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44910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5" name="Oval 13">
            <a:extLst>
              <a:ext uri="{FF2B5EF4-FFF2-40B4-BE49-F238E27FC236}">
                <a16:creationId xmlns:a16="http://schemas.microsoft.com/office/drawing/2014/main" id="{3B33A4A2-060C-294A-90F5-A0272109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19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6" name="Oval 14">
            <a:extLst>
              <a:ext uri="{FF2B5EF4-FFF2-40B4-BE49-F238E27FC236}">
                <a16:creationId xmlns:a16="http://schemas.microsoft.com/office/drawing/2014/main" id="{DD7E5A13-2426-F04F-9B4A-9ABCA91E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38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7" name="Oval 15">
            <a:extLst>
              <a:ext uri="{FF2B5EF4-FFF2-40B4-BE49-F238E27FC236}">
                <a16:creationId xmlns:a16="http://schemas.microsoft.com/office/drawing/2014/main" id="{C5635EC0-C34E-8742-9A22-24FDBFD2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529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8" name="Text Box 16">
            <a:extLst>
              <a:ext uri="{FF2B5EF4-FFF2-40B4-BE49-F238E27FC236}">
                <a16:creationId xmlns:a16="http://schemas.microsoft.com/office/drawing/2014/main" id="{CB22BDE3-781C-3246-97C9-C789CEE21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4784725"/>
            <a:ext cx="68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207888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Date Placeholder 3">
            <a:extLst>
              <a:ext uri="{FF2B5EF4-FFF2-40B4-BE49-F238E27FC236}">
                <a16:creationId xmlns:a16="http://schemas.microsoft.com/office/drawing/2014/main" id="{F0B60321-DCDD-AF4F-A3F3-8B7537B9A7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86370" name="Footer Placeholder 4">
            <a:extLst>
              <a:ext uri="{FF2B5EF4-FFF2-40B4-BE49-F238E27FC236}">
                <a16:creationId xmlns:a16="http://schemas.microsoft.com/office/drawing/2014/main" id="{836A7A68-65B3-1541-A865-D43BD43F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86371" name="Slide Number Placeholder 5">
            <a:extLst>
              <a:ext uri="{FF2B5EF4-FFF2-40B4-BE49-F238E27FC236}">
                <a16:creationId xmlns:a16="http://schemas.microsoft.com/office/drawing/2014/main" id="{8BA7547D-F589-9A46-A4CE-3988AD7A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3FF9F8F-1C62-DF4F-9943-AD079E6A226B}" type="slidenum">
              <a:rPr lang="en-US" altLang="en-US" sz="1400"/>
              <a:pPr algn="r"/>
              <a:t>124</a:t>
            </a:fld>
            <a:endParaRPr lang="en-US" altLang="en-US" sz="1400"/>
          </a:p>
        </p:txBody>
      </p:sp>
      <p:grpSp>
        <p:nvGrpSpPr>
          <p:cNvPr id="186372" name="Group 2">
            <a:extLst>
              <a:ext uri="{FF2B5EF4-FFF2-40B4-BE49-F238E27FC236}">
                <a16:creationId xmlns:a16="http://schemas.microsoft.com/office/drawing/2014/main" id="{2AC4E131-665F-CA4C-BE12-556879BAEB5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497388"/>
            <a:ext cx="82550" cy="231775"/>
            <a:chOff x="2928" y="2833"/>
            <a:chExt cx="52" cy="146"/>
          </a:xfrm>
        </p:grpSpPr>
        <p:grpSp>
          <p:nvGrpSpPr>
            <p:cNvPr id="186402" name="Group 3">
              <a:extLst>
                <a:ext uri="{FF2B5EF4-FFF2-40B4-BE49-F238E27FC236}">
                  <a16:creationId xmlns:a16="http://schemas.microsoft.com/office/drawing/2014/main" id="{1F708CA1-512D-6543-BA1E-07781A103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868"/>
              <a:ext cx="52" cy="111"/>
              <a:chOff x="2928" y="2868"/>
              <a:chExt cx="52" cy="111"/>
            </a:xfrm>
          </p:grpSpPr>
          <p:sp>
            <p:nvSpPr>
              <p:cNvPr id="186404" name="Oval 4">
                <a:extLst>
                  <a:ext uri="{FF2B5EF4-FFF2-40B4-BE49-F238E27FC236}">
                    <a16:creationId xmlns:a16="http://schemas.microsoft.com/office/drawing/2014/main" id="{E9B40915-642E-C44D-AB0C-3BAAAC718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2928"/>
                <a:ext cx="52" cy="51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405" name="Line 5">
                <a:extLst>
                  <a:ext uri="{FF2B5EF4-FFF2-40B4-BE49-F238E27FC236}">
                    <a16:creationId xmlns:a16="http://schemas.microsoft.com/office/drawing/2014/main" id="{F97D6C13-5ED1-0440-90F0-F95D09A5A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286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403" name="Oval 6">
              <a:extLst>
                <a:ext uri="{FF2B5EF4-FFF2-40B4-BE49-F238E27FC236}">
                  <a16:creationId xmlns:a16="http://schemas.microsoft.com/office/drawing/2014/main" id="{CE15C03F-0106-C64A-B481-89DC01301E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35" y="2833"/>
              <a:ext cx="29" cy="28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86373" name="Group 7">
            <a:extLst>
              <a:ext uri="{FF2B5EF4-FFF2-40B4-BE49-F238E27FC236}">
                <a16:creationId xmlns:a16="http://schemas.microsoft.com/office/drawing/2014/main" id="{72BEA8BC-1F4A-1D45-8456-B3906C9C1DF5}"/>
              </a:ext>
            </a:extLst>
          </p:cNvPr>
          <p:cNvGrpSpPr>
            <a:grpSpLocks/>
          </p:cNvGrpSpPr>
          <p:nvPr/>
        </p:nvGrpSpPr>
        <p:grpSpPr bwMode="auto">
          <a:xfrm>
            <a:off x="5322888" y="4329113"/>
            <a:ext cx="82550" cy="255587"/>
            <a:chOff x="3353" y="2727"/>
            <a:chExt cx="52" cy="161"/>
          </a:xfrm>
        </p:grpSpPr>
        <p:grpSp>
          <p:nvGrpSpPr>
            <p:cNvPr id="186398" name="Group 8">
              <a:extLst>
                <a:ext uri="{FF2B5EF4-FFF2-40B4-BE49-F238E27FC236}">
                  <a16:creationId xmlns:a16="http://schemas.microsoft.com/office/drawing/2014/main" id="{39DCCACA-9003-0E4F-B83C-6E6DCC58B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3" y="2768"/>
              <a:ext cx="52" cy="120"/>
              <a:chOff x="4298" y="2534"/>
              <a:chExt cx="52" cy="120"/>
            </a:xfrm>
          </p:grpSpPr>
          <p:sp>
            <p:nvSpPr>
              <p:cNvPr id="186400" name="Oval 9">
                <a:extLst>
                  <a:ext uri="{FF2B5EF4-FFF2-40B4-BE49-F238E27FC236}">
                    <a16:creationId xmlns:a16="http://schemas.microsoft.com/office/drawing/2014/main" id="{6C7B22B1-E139-EB43-992D-4383B0ABA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8" y="2603"/>
                <a:ext cx="52" cy="51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401" name="Line 10">
                <a:extLst>
                  <a:ext uri="{FF2B5EF4-FFF2-40B4-BE49-F238E27FC236}">
                    <a16:creationId xmlns:a16="http://schemas.microsoft.com/office/drawing/2014/main" id="{7CCC1307-E4AE-FA47-B144-A9A1B9EE3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253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399" name="Oval 11">
              <a:extLst>
                <a:ext uri="{FF2B5EF4-FFF2-40B4-BE49-F238E27FC236}">
                  <a16:creationId xmlns:a16="http://schemas.microsoft.com/office/drawing/2014/main" id="{1C56EE85-F2AA-A543-B783-50E08E1293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5" y="2727"/>
              <a:ext cx="29" cy="28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6374" name="Freeform 12">
            <a:extLst>
              <a:ext uri="{FF2B5EF4-FFF2-40B4-BE49-F238E27FC236}">
                <a16:creationId xmlns:a16="http://schemas.microsoft.com/office/drawing/2014/main" id="{16F30386-97BD-6D42-878B-97A115390960}"/>
              </a:ext>
            </a:extLst>
          </p:cNvPr>
          <p:cNvSpPr>
            <a:spLocks/>
          </p:cNvSpPr>
          <p:nvPr/>
        </p:nvSpPr>
        <p:spPr bwMode="auto">
          <a:xfrm>
            <a:off x="3163888" y="3903663"/>
            <a:ext cx="3135312" cy="1363662"/>
          </a:xfrm>
          <a:custGeom>
            <a:avLst/>
            <a:gdLst>
              <a:gd name="T0" fmla="*/ 0 w 2020"/>
              <a:gd name="T1" fmla="*/ 2147483646 h 722"/>
              <a:gd name="T2" fmla="*/ 2147483646 w 2020"/>
              <a:gd name="T3" fmla="*/ 2147483646 h 722"/>
              <a:gd name="T4" fmla="*/ 2147483646 w 2020"/>
              <a:gd name="T5" fmla="*/ 0 h 722"/>
              <a:gd name="T6" fmla="*/ 2147483646 w 2020"/>
              <a:gd name="T7" fmla="*/ 2147483646 h 722"/>
              <a:gd name="T8" fmla="*/ 0 w 2020"/>
              <a:gd name="T9" fmla="*/ 2147483646 h 7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0"/>
              <a:gd name="T16" fmla="*/ 0 h 722"/>
              <a:gd name="T17" fmla="*/ 2020 w 2020"/>
              <a:gd name="T18" fmla="*/ 722 h 7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0" h="722">
                <a:moveTo>
                  <a:pt x="0" y="722"/>
                </a:moveTo>
                <a:lnTo>
                  <a:pt x="905" y="156"/>
                </a:lnTo>
                <a:lnTo>
                  <a:pt x="2020" y="0"/>
                </a:lnTo>
                <a:lnTo>
                  <a:pt x="1206" y="549"/>
                </a:lnTo>
                <a:lnTo>
                  <a:pt x="0" y="722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Rectangle 13">
            <a:extLst>
              <a:ext uri="{FF2B5EF4-FFF2-40B4-BE49-F238E27FC236}">
                <a16:creationId xmlns:a16="http://schemas.microsoft.com/office/drawing/2014/main" id="{3552E566-5B98-5744-A49A-378F0500D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86376" name="Rectangle 14">
            <a:extLst>
              <a:ext uri="{FF2B5EF4-FFF2-40B4-BE49-F238E27FC236}">
                <a16:creationId xmlns:a16="http://schemas.microsoft.com/office/drawing/2014/main" id="{6C8491CD-448B-0145-8DE0-F77831999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(we’ll fit a hyper-plane, then!)</a:t>
            </a:r>
          </a:p>
        </p:txBody>
      </p:sp>
      <p:sp>
        <p:nvSpPr>
          <p:cNvPr id="186377" name="Line 15">
            <a:extLst>
              <a:ext uri="{FF2B5EF4-FFF2-40B4-BE49-F238E27FC236}">
                <a16:creationId xmlns:a16="http://schemas.microsoft.com/office/drawing/2014/main" id="{0549370A-6259-3B40-9988-CFE814EA9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5900" y="5570538"/>
            <a:ext cx="341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Line 16">
            <a:extLst>
              <a:ext uri="{FF2B5EF4-FFF2-40B4-BE49-F238E27FC236}">
                <a16:creationId xmlns:a16="http://schemas.microsoft.com/office/drawing/2014/main" id="{772CA287-F3E6-6845-B9A9-628E3FDEB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105400"/>
            <a:ext cx="2209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9" name="Line 17">
            <a:extLst>
              <a:ext uri="{FF2B5EF4-FFF2-40B4-BE49-F238E27FC236}">
                <a16:creationId xmlns:a16="http://schemas.microsoft.com/office/drawing/2014/main" id="{F172A8BD-F934-5141-8D7C-58022A68B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0" cy="1676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0" name="Text Box 18">
            <a:extLst>
              <a:ext uri="{FF2B5EF4-FFF2-40B4-BE49-F238E27FC236}">
                <a16:creationId xmlns:a16="http://schemas.microsoft.com/office/drawing/2014/main" id="{AC5E8B85-A68A-9746-A950-97F21F8B3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578475"/>
            <a:ext cx="68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t-2</a:t>
            </a:r>
            <a:endParaRPr lang="en-US" altLang="en-US"/>
          </a:p>
        </p:txBody>
      </p:sp>
      <p:sp>
        <p:nvSpPr>
          <p:cNvPr id="186381" name="Text Box 19">
            <a:extLst>
              <a:ext uri="{FF2B5EF4-FFF2-40B4-BE49-F238E27FC236}">
                <a16:creationId xmlns:a16="http://schemas.microsoft.com/office/drawing/2014/main" id="{D44F3750-1AD4-6545-A6A8-333ACCE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3581400"/>
            <a:ext cx="461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x</a:t>
            </a:r>
            <a:r>
              <a:rPr lang="en-US" altLang="en-US" baseline="-25000">
                <a:solidFill>
                  <a:schemeClr val="tx2"/>
                </a:solidFill>
              </a:rPr>
              <a:t>t</a:t>
            </a:r>
            <a:endParaRPr lang="en-US" altLang="en-US"/>
          </a:p>
        </p:txBody>
      </p:sp>
      <p:sp>
        <p:nvSpPr>
          <p:cNvPr id="186382" name="Oval 20">
            <a:extLst>
              <a:ext uri="{FF2B5EF4-FFF2-40B4-BE49-F238E27FC236}">
                <a16:creationId xmlns:a16="http://schemas.microsoft.com/office/drawing/2014/main" id="{29A78FBD-E513-3C4B-B054-961945CA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80060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3" name="Line 21">
            <a:extLst>
              <a:ext uri="{FF2B5EF4-FFF2-40B4-BE49-F238E27FC236}">
                <a16:creationId xmlns:a16="http://schemas.microsoft.com/office/drawing/2014/main" id="{9EC4DB47-3841-994A-944D-3C0E1D991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138" y="4876800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4" name="Oval 22">
            <a:extLst>
              <a:ext uri="{FF2B5EF4-FFF2-40B4-BE49-F238E27FC236}">
                <a16:creationId xmlns:a16="http://schemas.microsoft.com/office/drawing/2014/main" id="{D581D556-899A-FD49-ADF4-F841E37E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44910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5" name="Oval 23">
            <a:extLst>
              <a:ext uri="{FF2B5EF4-FFF2-40B4-BE49-F238E27FC236}">
                <a16:creationId xmlns:a16="http://schemas.microsoft.com/office/drawing/2014/main" id="{7866F038-8A29-8443-BE15-3A615D1A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19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6" name="Line 24">
            <a:extLst>
              <a:ext uri="{FF2B5EF4-FFF2-40B4-BE49-F238E27FC236}">
                <a16:creationId xmlns:a16="http://schemas.microsoft.com/office/drawing/2014/main" id="{95E52735-F771-004C-B9E7-ED2F307DB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538" y="4567238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7" name="Line 25">
            <a:extLst>
              <a:ext uri="{FF2B5EF4-FFF2-40B4-BE49-F238E27FC236}">
                <a16:creationId xmlns:a16="http://schemas.microsoft.com/office/drawing/2014/main" id="{26748FDE-6678-304D-8037-C38D28FC2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4738688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8" name="Oval 26">
            <a:extLst>
              <a:ext uri="{FF2B5EF4-FFF2-40B4-BE49-F238E27FC236}">
                <a16:creationId xmlns:a16="http://schemas.microsoft.com/office/drawing/2014/main" id="{258A8667-E578-8A43-9BFD-C801FB2A2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38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9" name="Oval 27">
            <a:extLst>
              <a:ext uri="{FF2B5EF4-FFF2-40B4-BE49-F238E27FC236}">
                <a16:creationId xmlns:a16="http://schemas.microsoft.com/office/drawing/2014/main" id="{B2F9CB7F-3C96-5D46-9EC8-27C9CE084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529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0" name="Line 28">
            <a:extLst>
              <a:ext uri="{FF2B5EF4-FFF2-40B4-BE49-F238E27FC236}">
                <a16:creationId xmlns:a16="http://schemas.microsoft.com/office/drawing/2014/main" id="{8A4201B4-2A87-344B-9005-AF81EB9AC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4710113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1" name="Line 29">
            <a:extLst>
              <a:ext uri="{FF2B5EF4-FFF2-40B4-BE49-F238E27FC236}">
                <a16:creationId xmlns:a16="http://schemas.microsoft.com/office/drawing/2014/main" id="{E2A4428A-0BF6-8B46-B078-AC1AF03F8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4367213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2" name="Oval 30">
            <a:extLst>
              <a:ext uri="{FF2B5EF4-FFF2-40B4-BE49-F238E27FC236}">
                <a16:creationId xmlns:a16="http://schemas.microsoft.com/office/drawing/2014/main" id="{4BF2C22B-1318-B848-B816-04AF611BF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1263" y="4995863"/>
            <a:ext cx="46037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3" name="Oval 31">
            <a:extLst>
              <a:ext uri="{FF2B5EF4-FFF2-40B4-BE49-F238E27FC236}">
                <a16:creationId xmlns:a16="http://schemas.microsoft.com/office/drawing/2014/main" id="{53C6C8F7-37C9-1D42-865F-51E150D65F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4848225"/>
            <a:ext cx="46038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4" name="Oval 32">
            <a:extLst>
              <a:ext uri="{FF2B5EF4-FFF2-40B4-BE49-F238E27FC236}">
                <a16:creationId xmlns:a16="http://schemas.microsoft.com/office/drawing/2014/main" id="{0BDAE036-A788-1840-ACB3-5A70D22D48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0375" y="4686300"/>
            <a:ext cx="46038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5" name="Oval 33">
            <a:extLst>
              <a:ext uri="{FF2B5EF4-FFF2-40B4-BE49-F238E27FC236}">
                <a16:creationId xmlns:a16="http://schemas.microsoft.com/office/drawing/2014/main" id="{C864EB82-7D8B-AA41-8A10-790F7FC11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8063" y="4476750"/>
            <a:ext cx="46037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6" name="Oval 34">
            <a:extLst>
              <a:ext uri="{FF2B5EF4-FFF2-40B4-BE49-F238E27FC236}">
                <a16:creationId xmlns:a16="http://schemas.microsoft.com/office/drawing/2014/main" id="{29AB8F93-2FA3-9C4F-A320-D026C63B5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0463" y="4814888"/>
            <a:ext cx="46037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7" name="Text Box 35">
            <a:extLst>
              <a:ext uri="{FF2B5EF4-FFF2-40B4-BE49-F238E27FC236}">
                <a16:creationId xmlns:a16="http://schemas.microsoft.com/office/drawing/2014/main" id="{4D9DD350-B975-8D44-920A-4FCB808F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4784725"/>
            <a:ext cx="68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25137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Date Placeholder 3">
            <a:extLst>
              <a:ext uri="{FF2B5EF4-FFF2-40B4-BE49-F238E27FC236}">
                <a16:creationId xmlns:a16="http://schemas.microsoft.com/office/drawing/2014/main" id="{C168DACB-5EDA-DD43-885D-2B18793A9A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88418" name="Footer Placeholder 4">
            <a:extLst>
              <a:ext uri="{FF2B5EF4-FFF2-40B4-BE49-F238E27FC236}">
                <a16:creationId xmlns:a16="http://schemas.microsoft.com/office/drawing/2014/main" id="{BBBDC448-92B0-E94D-8DE7-D1662962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88419" name="Slide Number Placeholder 5">
            <a:extLst>
              <a:ext uri="{FF2B5EF4-FFF2-40B4-BE49-F238E27FC236}">
                <a16:creationId xmlns:a16="http://schemas.microsoft.com/office/drawing/2014/main" id="{A9084A2D-E620-2E4C-9D28-8A3ABDA4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3CA98E4-79A3-F04F-B4CC-AFC1C8AC7851}" type="slidenum">
              <a:rPr lang="en-US" altLang="en-US" sz="1400"/>
              <a:pPr algn="r"/>
              <a:t>125</a:t>
            </a:fld>
            <a:endParaRPr lang="en-US" altLang="en-US" sz="1400"/>
          </a:p>
        </p:txBody>
      </p:sp>
      <p:sp>
        <p:nvSpPr>
          <p:cNvPr id="188424" name="Rectangle 14">
            <a:extLst>
              <a:ext uri="{FF2B5EF4-FFF2-40B4-BE49-F238E27FC236}">
                <a16:creationId xmlns:a16="http://schemas.microsoft.com/office/drawing/2014/main" id="{9B1E305A-C95A-6C4B-9229-E0AF65614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88425" name="Rectangle 15">
            <a:extLst>
              <a:ext uri="{FF2B5EF4-FFF2-40B4-BE49-F238E27FC236}">
                <a16:creationId xmlns:a16="http://schemas.microsoft.com/office/drawing/2014/main" id="{36FC7B35-AAAC-DD4D-B776-84B936312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(we’ll fit a hyper-plane, then!)</a:t>
            </a:r>
          </a:p>
        </p:txBody>
      </p:sp>
      <p:sp>
        <p:nvSpPr>
          <p:cNvPr id="188429" name="Text Box 19">
            <a:extLst>
              <a:ext uri="{FF2B5EF4-FFF2-40B4-BE49-F238E27FC236}">
                <a16:creationId xmlns:a16="http://schemas.microsoft.com/office/drawing/2014/main" id="{FDACA8CC-0CD6-8648-8075-8A33655E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578475"/>
            <a:ext cx="68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t-2</a:t>
            </a:r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834A4B-0F9C-FB49-877C-2EFD0C5BCF2F}"/>
              </a:ext>
            </a:extLst>
          </p:cNvPr>
          <p:cNvGrpSpPr/>
          <p:nvPr/>
        </p:nvGrpSpPr>
        <p:grpSpPr>
          <a:xfrm>
            <a:off x="2016125" y="3581400"/>
            <a:ext cx="4283075" cy="1989138"/>
            <a:chOff x="2016125" y="3581400"/>
            <a:chExt cx="4283075" cy="1989138"/>
          </a:xfrm>
        </p:grpSpPr>
        <p:sp>
          <p:nvSpPr>
            <p:cNvPr id="188420" name="Line 2">
              <a:extLst>
                <a:ext uri="{FF2B5EF4-FFF2-40B4-BE49-F238E27FC236}">
                  <a16:creationId xmlns:a16="http://schemas.microsoft.com/office/drawing/2014/main" id="{6CD834AC-E5E1-3345-9B15-3EE9026FE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8421" name="Group 3">
              <a:extLst>
                <a:ext uri="{FF2B5EF4-FFF2-40B4-BE49-F238E27FC236}">
                  <a16:creationId xmlns:a16="http://schemas.microsoft.com/office/drawing/2014/main" id="{F4831AF1-2F0F-4140-8B3E-37C90E0C5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88455" name="Group 4">
                <a:extLst>
                  <a:ext uri="{FF2B5EF4-FFF2-40B4-BE49-F238E27FC236}">
                    <a16:creationId xmlns:a16="http://schemas.microsoft.com/office/drawing/2014/main" id="{C1E41CFE-F0CF-524D-B9C2-6AAAE4CB12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88457" name="Oval 5">
                  <a:extLst>
                    <a:ext uri="{FF2B5EF4-FFF2-40B4-BE49-F238E27FC236}">
                      <a16:creationId xmlns:a16="http://schemas.microsoft.com/office/drawing/2014/main" id="{D57A6F59-B59C-8640-ACFD-0BF30CB98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8458" name="Line 6">
                  <a:extLst>
                    <a:ext uri="{FF2B5EF4-FFF2-40B4-BE49-F238E27FC236}">
                      <a16:creationId xmlns:a16="http://schemas.microsoft.com/office/drawing/2014/main" id="{A3D1FDF4-615A-6746-858C-2DC11FB3D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8456" name="Oval 7">
                <a:extLst>
                  <a:ext uri="{FF2B5EF4-FFF2-40B4-BE49-F238E27FC236}">
                    <a16:creationId xmlns:a16="http://schemas.microsoft.com/office/drawing/2014/main" id="{A3BFB877-1296-9944-92A9-E41D6D31E7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422" name="Group 8">
              <a:extLst>
                <a:ext uri="{FF2B5EF4-FFF2-40B4-BE49-F238E27FC236}">
                  <a16:creationId xmlns:a16="http://schemas.microsoft.com/office/drawing/2014/main" id="{A9D7BAE5-AC92-AB49-B2EE-80E2D1B92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88451" name="Group 9">
                <a:extLst>
                  <a:ext uri="{FF2B5EF4-FFF2-40B4-BE49-F238E27FC236}">
                    <a16:creationId xmlns:a16="http://schemas.microsoft.com/office/drawing/2014/main" id="{23F1368E-EE54-0F41-8796-46B3448D77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88453" name="Oval 10">
                  <a:extLst>
                    <a:ext uri="{FF2B5EF4-FFF2-40B4-BE49-F238E27FC236}">
                      <a16:creationId xmlns:a16="http://schemas.microsoft.com/office/drawing/2014/main" id="{1EC054F6-61DB-3940-9901-4A5A04014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8454" name="Line 11">
                  <a:extLst>
                    <a:ext uri="{FF2B5EF4-FFF2-40B4-BE49-F238E27FC236}">
                      <a16:creationId xmlns:a16="http://schemas.microsoft.com/office/drawing/2014/main" id="{067C9CC4-6366-0C48-BBB0-9FCE664D87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8452" name="Oval 12">
                <a:extLst>
                  <a:ext uri="{FF2B5EF4-FFF2-40B4-BE49-F238E27FC236}">
                    <a16:creationId xmlns:a16="http://schemas.microsoft.com/office/drawing/2014/main" id="{96CC7717-B5B7-0342-B109-164DB8888D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88423" name="Freeform 13">
              <a:extLst>
                <a:ext uri="{FF2B5EF4-FFF2-40B4-BE49-F238E27FC236}">
                  <a16:creationId xmlns:a16="http://schemas.microsoft.com/office/drawing/2014/main" id="{31A0E600-7DE6-0947-B955-A19C7B76E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6" name="Line 16">
              <a:extLst>
                <a:ext uri="{FF2B5EF4-FFF2-40B4-BE49-F238E27FC236}">
                  <a16:creationId xmlns:a16="http://schemas.microsoft.com/office/drawing/2014/main" id="{E4D83601-60E4-414D-9D02-2E3505A6E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7" name="Line 17">
              <a:extLst>
                <a:ext uri="{FF2B5EF4-FFF2-40B4-BE49-F238E27FC236}">
                  <a16:creationId xmlns:a16="http://schemas.microsoft.com/office/drawing/2014/main" id="{88CE03A0-5A95-5C48-B11D-AC55F2E25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8" name="Line 18">
              <a:extLst>
                <a:ext uri="{FF2B5EF4-FFF2-40B4-BE49-F238E27FC236}">
                  <a16:creationId xmlns:a16="http://schemas.microsoft.com/office/drawing/2014/main" id="{9F0119A3-7874-5446-B221-3BBBE52CB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0" name="Text Box 20">
              <a:extLst>
                <a:ext uri="{FF2B5EF4-FFF2-40B4-BE49-F238E27FC236}">
                  <a16:creationId xmlns:a16="http://schemas.microsoft.com/office/drawing/2014/main" id="{B79ADABB-7C02-AC4E-9653-64E5433BB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188431" name="Text Box 21">
              <a:extLst>
                <a:ext uri="{FF2B5EF4-FFF2-40B4-BE49-F238E27FC236}">
                  <a16:creationId xmlns:a16="http://schemas.microsoft.com/office/drawing/2014/main" id="{5B43FFDB-45CF-2742-8566-2D4B9E99E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188432" name="Oval 22">
              <a:extLst>
                <a:ext uri="{FF2B5EF4-FFF2-40B4-BE49-F238E27FC236}">
                  <a16:creationId xmlns:a16="http://schemas.microsoft.com/office/drawing/2014/main" id="{22A386B9-1D19-C149-840D-FDC98E836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3" name="Line 23">
              <a:extLst>
                <a:ext uri="{FF2B5EF4-FFF2-40B4-BE49-F238E27FC236}">
                  <a16:creationId xmlns:a16="http://schemas.microsoft.com/office/drawing/2014/main" id="{14E74F7A-A4A0-7042-A3B9-DB430A913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4" name="Oval 24">
              <a:extLst>
                <a:ext uri="{FF2B5EF4-FFF2-40B4-BE49-F238E27FC236}">
                  <a16:creationId xmlns:a16="http://schemas.microsoft.com/office/drawing/2014/main" id="{9DDB9DE2-6E17-7E46-9342-B80CC7A1E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5" name="Oval 25">
              <a:extLst>
                <a:ext uri="{FF2B5EF4-FFF2-40B4-BE49-F238E27FC236}">
                  <a16:creationId xmlns:a16="http://schemas.microsoft.com/office/drawing/2014/main" id="{EABD1D96-9440-374E-996A-043D1AEA7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6" name="Line 26">
              <a:extLst>
                <a:ext uri="{FF2B5EF4-FFF2-40B4-BE49-F238E27FC236}">
                  <a16:creationId xmlns:a16="http://schemas.microsoft.com/office/drawing/2014/main" id="{9726F799-875A-874D-B83F-CDEBC5747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7" name="Line 27">
              <a:extLst>
                <a:ext uri="{FF2B5EF4-FFF2-40B4-BE49-F238E27FC236}">
                  <a16:creationId xmlns:a16="http://schemas.microsoft.com/office/drawing/2014/main" id="{571FF369-2016-FC45-9634-B9D4AFEC5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8" name="Oval 28">
              <a:extLst>
                <a:ext uri="{FF2B5EF4-FFF2-40B4-BE49-F238E27FC236}">
                  <a16:creationId xmlns:a16="http://schemas.microsoft.com/office/drawing/2014/main" id="{18F506E9-B35D-9A4C-B49F-E5F1014F4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9" name="Oval 29">
              <a:extLst>
                <a:ext uri="{FF2B5EF4-FFF2-40B4-BE49-F238E27FC236}">
                  <a16:creationId xmlns:a16="http://schemas.microsoft.com/office/drawing/2014/main" id="{ED5AA6A7-DDDD-3140-9233-6061E3F40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0" name="Line 30">
              <a:extLst>
                <a:ext uri="{FF2B5EF4-FFF2-40B4-BE49-F238E27FC236}">
                  <a16:creationId xmlns:a16="http://schemas.microsoft.com/office/drawing/2014/main" id="{3E919300-F055-AD4A-B94B-7B9A491F4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1" name="Line 31">
              <a:extLst>
                <a:ext uri="{FF2B5EF4-FFF2-40B4-BE49-F238E27FC236}">
                  <a16:creationId xmlns:a16="http://schemas.microsoft.com/office/drawing/2014/main" id="{C00AF75F-B935-9744-A24A-F7F912CC0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2" name="Oval 32">
              <a:extLst>
                <a:ext uri="{FF2B5EF4-FFF2-40B4-BE49-F238E27FC236}">
                  <a16:creationId xmlns:a16="http://schemas.microsoft.com/office/drawing/2014/main" id="{804CA491-5DE2-3243-99C1-18CB6D8477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3" name="Oval 33">
              <a:extLst>
                <a:ext uri="{FF2B5EF4-FFF2-40B4-BE49-F238E27FC236}">
                  <a16:creationId xmlns:a16="http://schemas.microsoft.com/office/drawing/2014/main" id="{05C37588-0626-514D-B3F9-5B1CA05231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4" name="Oval 34">
              <a:extLst>
                <a:ext uri="{FF2B5EF4-FFF2-40B4-BE49-F238E27FC236}">
                  <a16:creationId xmlns:a16="http://schemas.microsoft.com/office/drawing/2014/main" id="{6EF74F3F-7EE9-3B42-B93A-E3D3A2A8B7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5" name="Oval 35">
              <a:extLst>
                <a:ext uri="{FF2B5EF4-FFF2-40B4-BE49-F238E27FC236}">
                  <a16:creationId xmlns:a16="http://schemas.microsoft.com/office/drawing/2014/main" id="{D2490764-BECF-374E-B57A-3D4DA1E9F2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6" name="Oval 36">
              <a:extLst>
                <a:ext uri="{FF2B5EF4-FFF2-40B4-BE49-F238E27FC236}">
                  <a16:creationId xmlns:a16="http://schemas.microsoft.com/office/drawing/2014/main" id="{E2CC6F61-F678-B44B-8469-E01709BB65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7" name="Line 37">
              <a:extLst>
                <a:ext uri="{FF2B5EF4-FFF2-40B4-BE49-F238E27FC236}">
                  <a16:creationId xmlns:a16="http://schemas.microsoft.com/office/drawing/2014/main" id="{B78FF2F4-3E83-0C41-976C-45E403F0500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8" name="Line 38">
              <a:extLst>
                <a:ext uri="{FF2B5EF4-FFF2-40B4-BE49-F238E27FC236}">
                  <a16:creationId xmlns:a16="http://schemas.microsoft.com/office/drawing/2014/main" id="{F1BC7606-4464-0D43-8A1C-CA0066D90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9" name="Line 39">
              <a:extLst>
                <a:ext uri="{FF2B5EF4-FFF2-40B4-BE49-F238E27FC236}">
                  <a16:creationId xmlns:a16="http://schemas.microsoft.com/office/drawing/2014/main" id="{75E36CA9-C40D-9243-B3EE-E7EEC0493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0" name="Line 40">
              <a:extLst>
                <a:ext uri="{FF2B5EF4-FFF2-40B4-BE49-F238E27FC236}">
                  <a16:creationId xmlns:a16="http://schemas.microsoft.com/office/drawing/2014/main" id="{0A0EBF54-9910-B34F-8DA0-CD638C632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7005580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Date Placeholder 3">
            <a:extLst>
              <a:ext uri="{FF2B5EF4-FFF2-40B4-BE49-F238E27FC236}">
                <a16:creationId xmlns:a16="http://schemas.microsoft.com/office/drawing/2014/main" id="{6773471D-F1E9-2D47-A725-11B050F0CA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90466" name="Footer Placeholder 4">
            <a:extLst>
              <a:ext uri="{FF2B5EF4-FFF2-40B4-BE49-F238E27FC236}">
                <a16:creationId xmlns:a16="http://schemas.microsoft.com/office/drawing/2014/main" id="{EF226135-CD19-6D40-8E18-D9C9BD82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90467" name="Slide Number Placeholder 5">
            <a:extLst>
              <a:ext uri="{FF2B5EF4-FFF2-40B4-BE49-F238E27FC236}">
                <a16:creationId xmlns:a16="http://schemas.microsoft.com/office/drawing/2014/main" id="{97A99119-300C-9E44-8AA1-63BD2E08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F1663C7-DC2E-904D-9CFE-484A9CF2C23B}" type="slidenum">
              <a:rPr lang="en-US" altLang="en-US" sz="1400"/>
              <a:pPr algn="r"/>
              <a:t>126</a:t>
            </a:fld>
            <a:endParaRPr lang="en-US" altLang="en-US" sz="1400"/>
          </a:p>
        </p:txBody>
      </p:sp>
      <p:sp>
        <p:nvSpPr>
          <p:cNvPr id="190468" name="Rectangle 2">
            <a:extLst>
              <a:ext uri="{FF2B5EF4-FFF2-40B4-BE49-F238E27FC236}">
                <a16:creationId xmlns:a16="http://schemas.microsoft.com/office/drawing/2014/main" id="{F828E15B-41F2-2A4E-9305-EF7FE99E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90469" name="Rectangle 3">
            <a:extLst>
              <a:ext uri="{FF2B5EF4-FFF2-40B4-BE49-F238E27FC236}">
                <a16:creationId xmlns:a16="http://schemas.microsoft.com/office/drawing/2014/main" id="{0F75CB6C-F24B-6E4F-9E68-8FDDB17FD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 dirty="0">
                <a:ea typeface="ＭＳ Ｐゴシック" panose="020B0600070205080204" pitchFamily="34" charset="-128"/>
              </a:rPr>
              <a:t>w</a:t>
            </a:r>
            <a:r>
              <a:rPr lang="en-US" altLang="en-US" dirty="0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A1: YES! The problem becomes:</a:t>
            </a:r>
          </a:p>
          <a:p>
            <a:pPr lvl="1" algn="ctr">
              <a:buFontTx/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X</a:t>
            </a:r>
            <a:r>
              <a:rPr lang="en-US" altLang="en-US" sz="3600" b="1" baseline="-25000" dirty="0">
                <a:ea typeface="ＭＳ Ｐゴシック" panose="020B0600070205080204" pitchFamily="34" charset="-128"/>
              </a:rPr>
              <a:t>[N </a:t>
            </a:r>
            <a:r>
              <a:rPr lang="en-US" altLang="en-US" sz="3600" baseline="-25000" dirty="0">
                <a:ea typeface="ＭＳ Ｐゴシック" panose="020B0600070205080204" pitchFamily="34" charset="-128"/>
                <a:sym typeface="Symbol" pitchFamily="2" charset="2"/>
              </a:rPr>
              <a:t>w]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3600" b="1" baseline="-250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[w </a:t>
            </a:r>
            <a:r>
              <a:rPr lang="en-US" altLang="en-US" sz="3600" baseline="-25000" dirty="0">
                <a:solidFill>
                  <a:schemeClr val="accent1"/>
                </a:solidFill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r>
              <a:rPr lang="en-US" altLang="en-US" sz="3600" dirty="0">
                <a:ea typeface="ＭＳ Ｐゴシック" panose="020B0600070205080204" pitchFamily="34" charset="-128"/>
              </a:rPr>
              <a:t> = </a:t>
            </a:r>
            <a:r>
              <a:rPr lang="en-US" altLang="en-US" sz="3600" b="1" dirty="0"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sz="3600" b="1" baseline="-25000" dirty="0">
                <a:ea typeface="ＭＳ Ｐゴシック" panose="020B0600070205080204" pitchFamily="34" charset="-128"/>
                <a:sym typeface="Symbol" pitchFamily="2" charset="2"/>
              </a:rPr>
              <a:t>[N </a:t>
            </a:r>
            <a:r>
              <a:rPr lang="en-US" altLang="en-US" sz="3600" baseline="-25000" dirty="0"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OVER-CONSTRAINED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the vector of the regression coefficients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has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values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indep</a:t>
            </a:r>
            <a:r>
              <a:rPr lang="en-US" altLang="en-US" sz="2400" dirty="0">
                <a:ea typeface="ＭＳ Ｐゴシック" panose="020B0600070205080204" pitchFamily="34" charset="-128"/>
              </a:rPr>
              <a:t>. variables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y</a:t>
            </a:r>
            <a:r>
              <a:rPr lang="en-US" altLang="en-US" sz="2400" dirty="0">
                <a:ea typeface="ＭＳ Ｐゴシック" panose="020B0600070205080204" pitchFamily="34" charset="-128"/>
              </a:rPr>
              <a:t> has the N values of the dependent variable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90470" name="AutoShape 4">
            <a:extLst>
              <a:ext uri="{FF2B5EF4-FFF2-40B4-BE49-F238E27FC236}">
                <a16:creationId xmlns:a16="http://schemas.microsoft.com/office/drawing/2014/main" id="{E4CF8D66-A655-4249-BAEF-F7D37B37B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165" y="266700"/>
            <a:ext cx="2555185" cy="685800"/>
          </a:xfrm>
          <a:prstGeom prst="homePlate">
            <a:avLst>
              <a:gd name="adj" fmla="val 54861"/>
            </a:avLst>
          </a:prstGeom>
          <a:solidFill>
            <a:schemeClr val="tx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</a:rPr>
              <a:t>DETAILS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78614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127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Solution: AR(IMA)</a:t>
            </a:r>
          </a:p>
        </p:txBody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A909907D-AB4B-F941-8467-043593031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185" y="1261351"/>
            <a:ext cx="8235327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dirty="0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baseline="-250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AR(IMA) = Box-Jenkins (&lt; Holt-Winters, Kalman)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B2175-505F-844D-A1E2-2F79C415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670" y="3429000"/>
            <a:ext cx="3896708" cy="2083653"/>
            <a:chOff x="1065880" y="2784475"/>
            <a:chExt cx="5747670" cy="3073400"/>
          </a:xfrm>
        </p:grpSpPr>
        <p:sp>
          <p:nvSpPr>
            <p:cNvPr id="168966" name="Line 4">
              <a:extLst>
                <a:ext uri="{FF2B5EF4-FFF2-40B4-BE49-F238E27FC236}">
                  <a16:creationId xmlns:a16="http://schemas.microsoft.com/office/drawing/2014/main" id="{C949BEEB-CDA6-CD45-A046-F4E209F53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Line 5">
              <a:extLst>
                <a:ext uri="{FF2B5EF4-FFF2-40B4-BE49-F238E27FC236}">
                  <a16:creationId xmlns:a16="http://schemas.microsoft.com/office/drawing/2014/main" id="{5D35D84A-9FE6-5345-8975-8F9FDA6A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6">
              <a:extLst>
                <a:ext uri="{FF2B5EF4-FFF2-40B4-BE49-F238E27FC236}">
                  <a16:creationId xmlns:a16="http://schemas.microsoft.com/office/drawing/2014/main" id="{44BDD524-CFED-9143-AA77-083C068F2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Line 7">
              <a:extLst>
                <a:ext uri="{FF2B5EF4-FFF2-40B4-BE49-F238E27FC236}">
                  <a16:creationId xmlns:a16="http://schemas.microsoft.com/office/drawing/2014/main" id="{0B287FFC-AF02-3643-8F3C-B15B7869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Line 8">
              <a:extLst>
                <a:ext uri="{FF2B5EF4-FFF2-40B4-BE49-F238E27FC236}">
                  <a16:creationId xmlns:a16="http://schemas.microsoft.com/office/drawing/2014/main" id="{FE8187A9-10AE-1546-BC52-A0A067EB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Line 9">
              <a:extLst>
                <a:ext uri="{FF2B5EF4-FFF2-40B4-BE49-F238E27FC236}">
                  <a16:creationId xmlns:a16="http://schemas.microsoft.com/office/drawing/2014/main" id="{7342B8F3-600C-2B4B-922D-DE70B6F3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Line 10">
              <a:extLst>
                <a:ext uri="{FF2B5EF4-FFF2-40B4-BE49-F238E27FC236}">
                  <a16:creationId xmlns:a16="http://schemas.microsoft.com/office/drawing/2014/main" id="{E16E761F-50F9-D04D-99D3-535595DE7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Line 11">
              <a:extLst>
                <a:ext uri="{FF2B5EF4-FFF2-40B4-BE49-F238E27FC236}">
                  <a16:creationId xmlns:a16="http://schemas.microsoft.com/office/drawing/2014/main" id="{22013206-9F0B-F74C-B82A-ADC43DD87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Line 12">
              <a:extLst>
                <a:ext uri="{FF2B5EF4-FFF2-40B4-BE49-F238E27FC236}">
                  <a16:creationId xmlns:a16="http://schemas.microsoft.com/office/drawing/2014/main" id="{7ABCA59D-4EA1-5244-AF27-74E1DDE8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Line 13">
              <a:extLst>
                <a:ext uri="{FF2B5EF4-FFF2-40B4-BE49-F238E27FC236}">
                  <a16:creationId xmlns:a16="http://schemas.microsoft.com/office/drawing/2014/main" id="{E3C67F0F-F532-1C46-B271-2ACA2FF78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Line 14">
              <a:extLst>
                <a:ext uri="{FF2B5EF4-FFF2-40B4-BE49-F238E27FC236}">
                  <a16:creationId xmlns:a16="http://schemas.microsoft.com/office/drawing/2014/main" id="{EA8DB542-6CEC-4746-8996-D9E584E4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Line 15">
              <a:extLst>
                <a:ext uri="{FF2B5EF4-FFF2-40B4-BE49-F238E27FC236}">
                  <a16:creationId xmlns:a16="http://schemas.microsoft.com/office/drawing/2014/main" id="{B2933AE3-EDAA-9543-8E55-63337340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Line 16">
              <a:extLst>
                <a:ext uri="{FF2B5EF4-FFF2-40B4-BE49-F238E27FC236}">
                  <a16:creationId xmlns:a16="http://schemas.microsoft.com/office/drawing/2014/main" id="{6B8B73DB-13C6-194A-B5AD-53EF61CE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Line 17">
              <a:extLst>
                <a:ext uri="{FF2B5EF4-FFF2-40B4-BE49-F238E27FC236}">
                  <a16:creationId xmlns:a16="http://schemas.microsoft.com/office/drawing/2014/main" id="{19E7C8B8-BB3C-D247-AA2D-332EFD21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Line 18">
              <a:extLst>
                <a:ext uri="{FF2B5EF4-FFF2-40B4-BE49-F238E27FC236}">
                  <a16:creationId xmlns:a16="http://schemas.microsoft.com/office/drawing/2014/main" id="{5FB39B03-8D60-024A-B4C7-D43861EB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Line 19">
              <a:extLst>
                <a:ext uri="{FF2B5EF4-FFF2-40B4-BE49-F238E27FC236}">
                  <a16:creationId xmlns:a16="http://schemas.microsoft.com/office/drawing/2014/main" id="{56FBA27D-FF4E-9342-AFF1-4DE4B21C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Line 20">
              <a:extLst>
                <a:ext uri="{FF2B5EF4-FFF2-40B4-BE49-F238E27FC236}">
                  <a16:creationId xmlns:a16="http://schemas.microsoft.com/office/drawing/2014/main" id="{B139AB8E-BB13-234E-A448-307B47AB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Line 21">
              <a:extLst>
                <a:ext uri="{FF2B5EF4-FFF2-40B4-BE49-F238E27FC236}">
                  <a16:creationId xmlns:a16="http://schemas.microsoft.com/office/drawing/2014/main" id="{3B59225F-D507-2D4B-8F74-014D8E2A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Line 22">
              <a:extLst>
                <a:ext uri="{FF2B5EF4-FFF2-40B4-BE49-F238E27FC236}">
                  <a16:creationId xmlns:a16="http://schemas.microsoft.com/office/drawing/2014/main" id="{A2537747-7737-F444-BF25-6072B4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Line 23">
              <a:extLst>
                <a:ext uri="{FF2B5EF4-FFF2-40B4-BE49-F238E27FC236}">
                  <a16:creationId xmlns:a16="http://schemas.microsoft.com/office/drawing/2014/main" id="{257E31B8-9F3E-EA48-9F67-535E9D17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Line 24">
              <a:extLst>
                <a:ext uri="{FF2B5EF4-FFF2-40B4-BE49-F238E27FC236}">
                  <a16:creationId xmlns:a16="http://schemas.microsoft.com/office/drawing/2014/main" id="{44A74C01-A0F1-EF4F-9FC8-4B390B93F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Line 25">
              <a:extLst>
                <a:ext uri="{FF2B5EF4-FFF2-40B4-BE49-F238E27FC236}">
                  <a16:creationId xmlns:a16="http://schemas.microsoft.com/office/drawing/2014/main" id="{84547CF7-833D-0A40-945B-F3ACCB0A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Line 26">
              <a:extLst>
                <a:ext uri="{FF2B5EF4-FFF2-40B4-BE49-F238E27FC236}">
                  <a16:creationId xmlns:a16="http://schemas.microsoft.com/office/drawing/2014/main" id="{64148AB6-7597-1847-A234-C3D99EB0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Line 27">
              <a:extLst>
                <a:ext uri="{FF2B5EF4-FFF2-40B4-BE49-F238E27FC236}">
                  <a16:creationId xmlns:a16="http://schemas.microsoft.com/office/drawing/2014/main" id="{3FA5ACEA-78DE-3946-98BF-10FC90C84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Line 28">
              <a:extLst>
                <a:ext uri="{FF2B5EF4-FFF2-40B4-BE49-F238E27FC236}">
                  <a16:creationId xmlns:a16="http://schemas.microsoft.com/office/drawing/2014/main" id="{42EFC996-EC3A-9540-8971-CFE2E86A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Line 29">
              <a:extLst>
                <a:ext uri="{FF2B5EF4-FFF2-40B4-BE49-F238E27FC236}">
                  <a16:creationId xmlns:a16="http://schemas.microsoft.com/office/drawing/2014/main" id="{08962A2D-96D7-694F-9E23-19FC90D66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Line 30">
              <a:extLst>
                <a:ext uri="{FF2B5EF4-FFF2-40B4-BE49-F238E27FC236}">
                  <a16:creationId xmlns:a16="http://schemas.microsoft.com/office/drawing/2014/main" id="{5AD0A123-EE31-9E42-89A4-8CE0CDAA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Line 31">
              <a:extLst>
                <a:ext uri="{FF2B5EF4-FFF2-40B4-BE49-F238E27FC236}">
                  <a16:creationId xmlns:a16="http://schemas.microsoft.com/office/drawing/2014/main" id="{C96D0090-859D-824E-ADAE-8C418E16D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Line 32">
              <a:extLst>
                <a:ext uri="{FF2B5EF4-FFF2-40B4-BE49-F238E27FC236}">
                  <a16:creationId xmlns:a16="http://schemas.microsoft.com/office/drawing/2014/main" id="{DEAB2412-56E5-F24E-A249-11FDE77B1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Line 33">
              <a:extLst>
                <a:ext uri="{FF2B5EF4-FFF2-40B4-BE49-F238E27FC236}">
                  <a16:creationId xmlns:a16="http://schemas.microsoft.com/office/drawing/2014/main" id="{B4FD9C69-2D43-E245-A522-37A473AD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Line 34">
              <a:extLst>
                <a:ext uri="{FF2B5EF4-FFF2-40B4-BE49-F238E27FC236}">
                  <a16:creationId xmlns:a16="http://schemas.microsoft.com/office/drawing/2014/main" id="{BD35C56F-7941-384D-89A1-86B382B45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5">
              <a:extLst>
                <a:ext uri="{FF2B5EF4-FFF2-40B4-BE49-F238E27FC236}">
                  <a16:creationId xmlns:a16="http://schemas.microsoft.com/office/drawing/2014/main" id="{5E27020D-3B7D-5B41-8F02-AE3AB201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6">
              <a:extLst>
                <a:ext uri="{FF2B5EF4-FFF2-40B4-BE49-F238E27FC236}">
                  <a16:creationId xmlns:a16="http://schemas.microsoft.com/office/drawing/2014/main" id="{DB0E4399-AD23-E249-869A-14D339D53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7">
              <a:extLst>
                <a:ext uri="{FF2B5EF4-FFF2-40B4-BE49-F238E27FC236}">
                  <a16:creationId xmlns:a16="http://schemas.microsoft.com/office/drawing/2014/main" id="{3D31E9D1-011C-FE45-9896-046786D0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38">
              <a:extLst>
                <a:ext uri="{FF2B5EF4-FFF2-40B4-BE49-F238E27FC236}">
                  <a16:creationId xmlns:a16="http://schemas.microsoft.com/office/drawing/2014/main" id="{4D7C7641-F32A-904C-8396-C69F595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39">
              <a:extLst>
                <a:ext uri="{FF2B5EF4-FFF2-40B4-BE49-F238E27FC236}">
                  <a16:creationId xmlns:a16="http://schemas.microsoft.com/office/drawing/2014/main" id="{42507781-5EA9-9546-B44F-3D54F04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0">
              <a:extLst>
                <a:ext uri="{FF2B5EF4-FFF2-40B4-BE49-F238E27FC236}">
                  <a16:creationId xmlns:a16="http://schemas.microsoft.com/office/drawing/2014/main" id="{F6E65CC2-4011-4E40-9004-01262EFB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1">
              <a:extLst>
                <a:ext uri="{FF2B5EF4-FFF2-40B4-BE49-F238E27FC236}">
                  <a16:creationId xmlns:a16="http://schemas.microsoft.com/office/drawing/2014/main" id="{BD9EA5AE-2985-6A43-8A6E-314422F2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2">
              <a:extLst>
                <a:ext uri="{FF2B5EF4-FFF2-40B4-BE49-F238E27FC236}">
                  <a16:creationId xmlns:a16="http://schemas.microsoft.com/office/drawing/2014/main" id="{69C8F27A-599C-1B4D-9E96-53C177A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3">
              <a:extLst>
                <a:ext uri="{FF2B5EF4-FFF2-40B4-BE49-F238E27FC236}">
                  <a16:creationId xmlns:a16="http://schemas.microsoft.com/office/drawing/2014/main" id="{0A1F2AC7-863E-F242-80F5-CC85A37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4">
              <a:extLst>
                <a:ext uri="{FF2B5EF4-FFF2-40B4-BE49-F238E27FC236}">
                  <a16:creationId xmlns:a16="http://schemas.microsoft.com/office/drawing/2014/main" id="{3442AA9E-4D0F-B449-8F2C-F2A42343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5">
              <a:extLst>
                <a:ext uri="{FF2B5EF4-FFF2-40B4-BE49-F238E27FC236}">
                  <a16:creationId xmlns:a16="http://schemas.microsoft.com/office/drawing/2014/main" id="{05343F81-15FB-224E-9800-A4BFC597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6">
              <a:extLst>
                <a:ext uri="{FF2B5EF4-FFF2-40B4-BE49-F238E27FC236}">
                  <a16:creationId xmlns:a16="http://schemas.microsoft.com/office/drawing/2014/main" id="{77157965-7D73-FE4F-A9A0-ECBA9A0C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7">
              <a:extLst>
                <a:ext uri="{FF2B5EF4-FFF2-40B4-BE49-F238E27FC236}">
                  <a16:creationId xmlns:a16="http://schemas.microsoft.com/office/drawing/2014/main" id="{8B970823-9E3B-844F-9C0D-4BF8EA0F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Rectangle 48">
              <a:extLst>
                <a:ext uri="{FF2B5EF4-FFF2-40B4-BE49-F238E27FC236}">
                  <a16:creationId xmlns:a16="http://schemas.microsoft.com/office/drawing/2014/main" id="{848F3DF6-52E8-6346-893C-20660C2F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69011" name="Rectangle 49">
              <a:extLst>
                <a:ext uri="{FF2B5EF4-FFF2-40B4-BE49-F238E27FC236}">
                  <a16:creationId xmlns:a16="http://schemas.microsoft.com/office/drawing/2014/main" id="{AD09174F-C031-C74E-916D-A62AD12F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69012" name="Rectangle 50">
              <a:extLst>
                <a:ext uri="{FF2B5EF4-FFF2-40B4-BE49-F238E27FC236}">
                  <a16:creationId xmlns:a16="http://schemas.microsoft.com/office/drawing/2014/main" id="{0B6BA470-1159-5C44-B50D-FD5C3199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69013" name="Rectangle 51">
              <a:extLst>
                <a:ext uri="{FF2B5EF4-FFF2-40B4-BE49-F238E27FC236}">
                  <a16:creationId xmlns:a16="http://schemas.microsoft.com/office/drawing/2014/main" id="{D44BECDC-02E5-1A49-B6EC-DFE86E04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69014" name="Rectangle 52">
              <a:extLst>
                <a:ext uri="{FF2B5EF4-FFF2-40B4-BE49-F238E27FC236}">
                  <a16:creationId xmlns:a16="http://schemas.microsoft.com/office/drawing/2014/main" id="{18075991-18F2-784E-A4B6-7DF20578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69015" name="Rectangle 53">
              <a:extLst>
                <a:ext uri="{FF2B5EF4-FFF2-40B4-BE49-F238E27FC236}">
                  <a16:creationId xmlns:a16="http://schemas.microsoft.com/office/drawing/2014/main" id="{AC92B497-EE44-8242-ADA9-DC3C1AF0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69016" name="Rectangle 54">
              <a:extLst>
                <a:ext uri="{FF2B5EF4-FFF2-40B4-BE49-F238E27FC236}">
                  <a16:creationId xmlns:a16="http://schemas.microsoft.com/office/drawing/2014/main" id="{C10439AC-2CC5-4843-A0CC-0A453C02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69017" name="Rectangle 55">
              <a:extLst>
                <a:ext uri="{FF2B5EF4-FFF2-40B4-BE49-F238E27FC236}">
                  <a16:creationId xmlns:a16="http://schemas.microsoft.com/office/drawing/2014/main" id="{59B32048-AE39-2545-A9B1-1550607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69018" name="Rectangle 56">
              <a:extLst>
                <a:ext uri="{FF2B5EF4-FFF2-40B4-BE49-F238E27FC236}">
                  <a16:creationId xmlns:a16="http://schemas.microsoft.com/office/drawing/2014/main" id="{78EB01FB-4C8D-A447-AFE0-418E17BA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69019" name="Rectangle 57">
              <a:extLst>
                <a:ext uri="{FF2B5EF4-FFF2-40B4-BE49-F238E27FC236}">
                  <a16:creationId xmlns:a16="http://schemas.microsoft.com/office/drawing/2014/main" id="{1DF85807-FBCC-6244-841D-A6784B27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69020" name="Rectangle 58">
              <a:extLst>
                <a:ext uri="{FF2B5EF4-FFF2-40B4-BE49-F238E27FC236}">
                  <a16:creationId xmlns:a16="http://schemas.microsoft.com/office/drawing/2014/main" id="{CC7CB30D-C15D-7C4E-83D6-6EA9FD60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69021" name="Rectangle 59">
              <a:extLst>
                <a:ext uri="{FF2B5EF4-FFF2-40B4-BE49-F238E27FC236}">
                  <a16:creationId xmlns:a16="http://schemas.microsoft.com/office/drawing/2014/main" id="{1FFA97C5-A986-3F48-927E-CA16B7DA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69022" name="Rectangle 60">
              <a:extLst>
                <a:ext uri="{FF2B5EF4-FFF2-40B4-BE49-F238E27FC236}">
                  <a16:creationId xmlns:a16="http://schemas.microsoft.com/office/drawing/2014/main" id="{DCE640DF-8FA2-4543-818D-4D16E07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69023" name="Rectangle 61">
              <a:extLst>
                <a:ext uri="{FF2B5EF4-FFF2-40B4-BE49-F238E27FC236}">
                  <a16:creationId xmlns:a16="http://schemas.microsoft.com/office/drawing/2014/main" id="{8BA44076-E2F7-3049-B711-A9EB93B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69024" name="Rectangle 62">
              <a:extLst>
                <a:ext uri="{FF2B5EF4-FFF2-40B4-BE49-F238E27FC236}">
                  <a16:creationId xmlns:a16="http://schemas.microsoft.com/office/drawing/2014/main" id="{C1F4920A-74CF-3C4A-873F-4FDC02B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69025" name="Rectangle 63">
              <a:extLst>
                <a:ext uri="{FF2B5EF4-FFF2-40B4-BE49-F238E27FC236}">
                  <a16:creationId xmlns:a16="http://schemas.microsoft.com/office/drawing/2014/main" id="{4ACC6E2D-2982-364F-99A8-32CE42BF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69027" name="Rectangle 65">
              <a:extLst>
                <a:ext uri="{FF2B5EF4-FFF2-40B4-BE49-F238E27FC236}">
                  <a16:creationId xmlns:a16="http://schemas.microsoft.com/office/drawing/2014/main" id="{F698C85F-98A8-534C-B827-C5409AEFB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8216" y="3646361"/>
              <a:ext cx="96" cy="54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endParaRPr lang="en-US" altLang="en-US" sz="2400" dirty="0"/>
            </a:p>
          </p:txBody>
        </p:sp>
        <p:sp>
          <p:nvSpPr>
            <p:cNvPr id="169028" name="Text Box 66">
              <a:extLst>
                <a:ext uri="{FF2B5EF4-FFF2-40B4-BE49-F238E27FC236}">
                  <a16:creationId xmlns:a16="http://schemas.microsoft.com/office/drawing/2014/main" id="{DBB2C41A-6F50-2548-B79D-222976DF0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69029" name="Line 67">
              <a:extLst>
                <a:ext uri="{FF2B5EF4-FFF2-40B4-BE49-F238E27FC236}">
                  <a16:creationId xmlns:a16="http://schemas.microsoft.com/office/drawing/2014/main" id="{3C066012-940B-E347-AFB2-4921092C6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7A53958-6C66-8540-BAAA-E7BD7618302A}"/>
              </a:ext>
            </a:extLst>
          </p:cNvPr>
          <p:cNvGrpSpPr>
            <a:grpSpLocks noChangeAspect="1"/>
          </p:cNvGrpSpPr>
          <p:nvPr/>
        </p:nvGrpSpPr>
        <p:grpSpPr>
          <a:xfrm>
            <a:off x="4770838" y="3547143"/>
            <a:ext cx="3507827" cy="1629099"/>
            <a:chOff x="2016125" y="3581400"/>
            <a:chExt cx="4283075" cy="1989138"/>
          </a:xfrm>
        </p:grpSpPr>
        <p:sp>
          <p:nvSpPr>
            <p:cNvPr id="73" name="Line 2">
              <a:extLst>
                <a:ext uri="{FF2B5EF4-FFF2-40B4-BE49-F238E27FC236}">
                  <a16:creationId xmlns:a16="http://schemas.microsoft.com/office/drawing/2014/main" id="{750092F7-FB2B-1B42-8B06-B21CCFC05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3">
              <a:extLst>
                <a:ext uri="{FF2B5EF4-FFF2-40B4-BE49-F238E27FC236}">
                  <a16:creationId xmlns:a16="http://schemas.microsoft.com/office/drawing/2014/main" id="{8D52DFF6-CDCD-A741-BEE8-75EE5051F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05" name="Group 4">
                <a:extLst>
                  <a:ext uri="{FF2B5EF4-FFF2-40B4-BE49-F238E27FC236}">
                    <a16:creationId xmlns:a16="http://schemas.microsoft.com/office/drawing/2014/main" id="{E6E303B6-E47D-8542-90D5-4CD6E1D6F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07" name="Oval 5">
                  <a:extLst>
                    <a:ext uri="{FF2B5EF4-FFF2-40B4-BE49-F238E27FC236}">
                      <a16:creationId xmlns:a16="http://schemas.microsoft.com/office/drawing/2014/main" id="{8731923D-A33D-774F-89A0-D1D8A4F5D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" name="Line 6">
                  <a:extLst>
                    <a:ext uri="{FF2B5EF4-FFF2-40B4-BE49-F238E27FC236}">
                      <a16:creationId xmlns:a16="http://schemas.microsoft.com/office/drawing/2014/main" id="{4FA7D8B8-71F9-714A-AF1C-272409C4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" name="Oval 7">
                <a:extLst>
                  <a:ext uri="{FF2B5EF4-FFF2-40B4-BE49-F238E27FC236}">
                    <a16:creationId xmlns:a16="http://schemas.microsoft.com/office/drawing/2014/main" id="{B29377A2-D0E8-E647-9B58-DA8ADA0AD9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5" name="Group 8">
              <a:extLst>
                <a:ext uri="{FF2B5EF4-FFF2-40B4-BE49-F238E27FC236}">
                  <a16:creationId xmlns:a16="http://schemas.microsoft.com/office/drawing/2014/main" id="{B420F5E4-B66E-2F48-AE02-1C064DFF6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01" name="Group 9">
                <a:extLst>
                  <a:ext uri="{FF2B5EF4-FFF2-40B4-BE49-F238E27FC236}">
                    <a16:creationId xmlns:a16="http://schemas.microsoft.com/office/drawing/2014/main" id="{FAFC52FD-6B6B-4942-8FAE-30598C972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03" name="Oval 10">
                  <a:extLst>
                    <a:ext uri="{FF2B5EF4-FFF2-40B4-BE49-F238E27FC236}">
                      <a16:creationId xmlns:a16="http://schemas.microsoft.com/office/drawing/2014/main" id="{A8C4F173-1656-CD4F-9924-198E98A53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" name="Line 11">
                  <a:extLst>
                    <a:ext uri="{FF2B5EF4-FFF2-40B4-BE49-F238E27FC236}">
                      <a16:creationId xmlns:a16="http://schemas.microsoft.com/office/drawing/2014/main" id="{8DA80EB3-5841-8643-8F0A-A3F66698D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Oval 12">
                <a:extLst>
                  <a:ext uri="{FF2B5EF4-FFF2-40B4-BE49-F238E27FC236}">
                    <a16:creationId xmlns:a16="http://schemas.microsoft.com/office/drawing/2014/main" id="{236B53A7-D35F-7B41-96C6-F9B3F3179D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0005DEBD-4797-3244-95FD-2244FC84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30279C46-9C8F-D046-8639-E5CF6763B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5ADE651C-7FD8-FD43-905E-66663D3D8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>
              <a:extLst>
                <a:ext uri="{FF2B5EF4-FFF2-40B4-BE49-F238E27FC236}">
                  <a16:creationId xmlns:a16="http://schemas.microsoft.com/office/drawing/2014/main" id="{B25E9071-96E6-D74E-87E6-B6C5862A6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20">
              <a:extLst>
                <a:ext uri="{FF2B5EF4-FFF2-40B4-BE49-F238E27FC236}">
                  <a16:creationId xmlns:a16="http://schemas.microsoft.com/office/drawing/2014/main" id="{A0BA2E58-77E4-C448-AF00-93FFEC777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81" name="Text Box 21">
              <a:extLst>
                <a:ext uri="{FF2B5EF4-FFF2-40B4-BE49-F238E27FC236}">
                  <a16:creationId xmlns:a16="http://schemas.microsoft.com/office/drawing/2014/main" id="{BAE83995-735F-FF47-84EA-C922D72EC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82" name="Oval 22">
              <a:extLst>
                <a:ext uri="{FF2B5EF4-FFF2-40B4-BE49-F238E27FC236}">
                  <a16:creationId xmlns:a16="http://schemas.microsoft.com/office/drawing/2014/main" id="{F0B42EBE-19C5-9740-8306-8D1A05361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Line 23">
              <a:extLst>
                <a:ext uri="{FF2B5EF4-FFF2-40B4-BE49-F238E27FC236}">
                  <a16:creationId xmlns:a16="http://schemas.microsoft.com/office/drawing/2014/main" id="{B3A62361-99CE-C84D-9A9F-8F72A5822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4">
              <a:extLst>
                <a:ext uri="{FF2B5EF4-FFF2-40B4-BE49-F238E27FC236}">
                  <a16:creationId xmlns:a16="http://schemas.microsoft.com/office/drawing/2014/main" id="{956CEB9B-5335-CE4C-B94C-6D251F3AF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25">
              <a:extLst>
                <a:ext uri="{FF2B5EF4-FFF2-40B4-BE49-F238E27FC236}">
                  <a16:creationId xmlns:a16="http://schemas.microsoft.com/office/drawing/2014/main" id="{16F2EA11-0504-D145-9CDB-BEF18713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20A50D58-F646-E64C-B36E-6CA21AE4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7">
              <a:extLst>
                <a:ext uri="{FF2B5EF4-FFF2-40B4-BE49-F238E27FC236}">
                  <a16:creationId xmlns:a16="http://schemas.microsoft.com/office/drawing/2014/main" id="{8A951E7A-CF34-6244-B442-453574A82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0A26F4CD-7EBD-9F43-B5D0-8F143204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C41E8C32-21F7-1849-87F7-5A4F1929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Line 30">
              <a:extLst>
                <a:ext uri="{FF2B5EF4-FFF2-40B4-BE49-F238E27FC236}">
                  <a16:creationId xmlns:a16="http://schemas.microsoft.com/office/drawing/2014/main" id="{5AAFF829-7A54-6C4C-BA6D-62B9BBCF8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D0E9C320-288A-5245-A239-6DD84711E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5D519DAF-8630-7547-8775-B002E9B9B8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4F9C68C9-29F2-8C43-A93D-4AFC9789C4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931E7423-2EA1-AF4A-B062-0D74A87101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E59B97EF-8B8A-7745-BA16-38C7080FA8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368D3E9E-AA84-0F46-85A1-7A43115368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37">
              <a:extLst>
                <a:ext uri="{FF2B5EF4-FFF2-40B4-BE49-F238E27FC236}">
                  <a16:creationId xmlns:a16="http://schemas.microsoft.com/office/drawing/2014/main" id="{35E69577-12C8-2244-AB59-C1DD0EC34D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8">
              <a:extLst>
                <a:ext uri="{FF2B5EF4-FFF2-40B4-BE49-F238E27FC236}">
                  <a16:creationId xmlns:a16="http://schemas.microsoft.com/office/drawing/2014/main" id="{839E3298-3AE2-4E4C-B20D-7E68418A5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9">
              <a:extLst>
                <a:ext uri="{FF2B5EF4-FFF2-40B4-BE49-F238E27FC236}">
                  <a16:creationId xmlns:a16="http://schemas.microsoft.com/office/drawing/2014/main" id="{1503516D-4547-EB49-8E46-DE60559C1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0">
              <a:extLst>
                <a:ext uri="{FF2B5EF4-FFF2-40B4-BE49-F238E27FC236}">
                  <a16:creationId xmlns:a16="http://schemas.microsoft.com/office/drawing/2014/main" id="{5F53B485-9832-1243-9042-54B7E0452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AD479CA3-5918-524E-9461-16726CBD5C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569" y="259122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2305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Date Placeholder 3">
            <a:extLst>
              <a:ext uri="{FF2B5EF4-FFF2-40B4-BE49-F238E27FC236}">
                <a16:creationId xmlns:a16="http://schemas.microsoft.com/office/drawing/2014/main" id="{4B90CFBA-9ACF-1940-B7EE-7A0040798C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7330" name="Footer Placeholder 4">
            <a:extLst>
              <a:ext uri="{FF2B5EF4-FFF2-40B4-BE49-F238E27FC236}">
                <a16:creationId xmlns:a16="http://schemas.microsoft.com/office/drawing/2014/main" id="{E9BF1AC1-BFF0-F847-9BA4-057AACAF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7331" name="Slide Number Placeholder 5">
            <a:extLst>
              <a:ext uri="{FF2B5EF4-FFF2-40B4-BE49-F238E27FC236}">
                <a16:creationId xmlns:a16="http://schemas.microsoft.com/office/drawing/2014/main" id="{C7B22B2B-1DE2-2848-B42F-4810FCEA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C736398-75F6-A640-B3AD-9337E12A4EB4}" type="slidenum">
              <a:rPr lang="en-US" altLang="en-US" sz="1400"/>
              <a:pPr algn="r"/>
              <a:t>128</a:t>
            </a:fld>
            <a:endParaRPr lang="en-US" altLang="en-US" sz="1400"/>
          </a:p>
        </p:txBody>
      </p:sp>
      <p:sp>
        <p:nvSpPr>
          <p:cNvPr id="227332" name="Rectangle 2050">
            <a:extLst>
              <a:ext uri="{FF2B5EF4-FFF2-40B4-BE49-F238E27FC236}">
                <a16:creationId xmlns:a16="http://schemas.microsoft.com/office/drawing/2014/main" id="{4CEA3A75-7A12-B542-A652-E5609DF9F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Resources: software and urls</a:t>
            </a:r>
          </a:p>
        </p:txBody>
      </p:sp>
      <p:sp>
        <p:nvSpPr>
          <p:cNvPr id="227333" name="Rectangle 2051">
            <a:extLst>
              <a:ext uri="{FF2B5EF4-FFF2-40B4-BE49-F238E27FC236}">
                <a16:creationId xmlns:a16="http://schemas.microsoft.com/office/drawing/2014/main" id="{C4F95F29-2CFA-9546-B533-73726EAC2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0" y="2135188"/>
            <a:ext cx="7691438" cy="304958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http://cran.r-project.org/</a:t>
            </a:r>
            <a:r>
              <a:rPr lang="en-US" altLang="en-US" dirty="0">
                <a:ea typeface="ＭＳ Ｐゴシック" panose="020B0600070205080204" pitchFamily="34" charset="-128"/>
              </a:rPr>
              <a:t> (’R’ system)</a:t>
            </a:r>
          </a:p>
          <a:p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https://www.statsmodels.org/</a:t>
            </a:r>
            <a:r>
              <a:rPr lang="en-US" altLang="en-US" dirty="0">
                <a:ea typeface="ＭＳ Ｐゴシック" panose="020B0600070205080204" pitchFamily="34" charset="-128"/>
              </a:rPr>
              <a:t> (python)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…&lt;many more&gt;</a:t>
            </a:r>
          </a:p>
        </p:txBody>
      </p:sp>
    </p:spTree>
    <p:extLst>
      <p:ext uri="{BB962C8B-B14F-4D97-AF65-F5344CB8AC3E}">
        <p14:creationId xmlns:p14="http://schemas.microsoft.com/office/powerpoint/2010/main" val="810642405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Date Placeholder 3">
            <a:extLst>
              <a:ext uri="{FF2B5EF4-FFF2-40B4-BE49-F238E27FC236}">
                <a16:creationId xmlns:a16="http://schemas.microsoft.com/office/drawing/2014/main" id="{38A1CF56-8541-F244-988B-465D2202A6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8354" name="Footer Placeholder 4">
            <a:extLst>
              <a:ext uri="{FF2B5EF4-FFF2-40B4-BE49-F238E27FC236}">
                <a16:creationId xmlns:a16="http://schemas.microsoft.com/office/drawing/2014/main" id="{B0ED5931-E251-DD46-BB50-B14D6326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8355" name="Slide Number Placeholder 5">
            <a:extLst>
              <a:ext uri="{FF2B5EF4-FFF2-40B4-BE49-F238E27FC236}">
                <a16:creationId xmlns:a16="http://schemas.microsoft.com/office/drawing/2014/main" id="{BAD99DA4-D4C4-FF4F-935C-97A84D26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80EDF93-3E15-1248-90B3-ADCC3082AA7E}" type="slidenum">
              <a:rPr lang="en-US" altLang="en-US" sz="1400"/>
              <a:pPr algn="r"/>
              <a:t>129</a:t>
            </a:fld>
            <a:endParaRPr lang="en-US" altLang="en-US" sz="1400"/>
          </a:p>
        </p:txBody>
      </p:sp>
      <p:sp>
        <p:nvSpPr>
          <p:cNvPr id="228356" name="Rectangle 1026">
            <a:extLst>
              <a:ext uri="{FF2B5EF4-FFF2-40B4-BE49-F238E27FC236}">
                <a16:creationId xmlns:a16="http://schemas.microsoft.com/office/drawing/2014/main" id="{99888699-4FAB-4C49-8C36-3939C6C84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Books</a:t>
            </a:r>
          </a:p>
        </p:txBody>
      </p:sp>
      <p:sp>
        <p:nvSpPr>
          <p:cNvPr id="228357" name="Rectangle 1027">
            <a:extLst>
              <a:ext uri="{FF2B5EF4-FFF2-40B4-BE49-F238E27FC236}">
                <a16:creationId xmlns:a16="http://schemas.microsoft.com/office/drawing/2014/main" id="{A2582D92-EDB1-2249-ACA9-EF8E0F6D8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George E.P. Box and Gwilym M. Jenkins and Gregory C. Reinsel, </a:t>
            </a:r>
            <a:r>
              <a:rPr lang="en-US" altLang="en-US" sz="2400" i="1">
                <a:ea typeface="ＭＳ Ｐゴシック" panose="020B0600070205080204" pitchFamily="34" charset="-128"/>
              </a:rPr>
              <a:t>Time Series Analysis: Forecasting and Control</a:t>
            </a:r>
            <a:r>
              <a:rPr lang="en-US" altLang="en-US" sz="2400">
                <a:ea typeface="ＭＳ Ｐゴシック" panose="020B0600070205080204" pitchFamily="34" charset="-128"/>
              </a:rPr>
              <a:t>, Prentice Hall, 1994 (the classic book on ARIMA, 3rd ed.)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Brockwell, P. J. and R. A. Davis (1987). Time Series: Theory and Methods. New York, Springer Verlag.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D398174C-4EB4-494F-8E3D-85F2F13CF4E3}"/>
              </a:ext>
            </a:extLst>
          </p:cNvPr>
          <p:cNvSpPr/>
          <p:nvPr/>
        </p:nvSpPr>
        <p:spPr bwMode="auto">
          <a:xfrm>
            <a:off x="327991" y="1620078"/>
            <a:ext cx="258418" cy="228600"/>
          </a:xfrm>
          <a:prstGeom prst="star5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75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D075FC10-337E-2748-B161-4DA6A722B5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BDEDA008-9461-8643-944D-90A9754D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9A36401A-E2C2-EB43-93D4-52A61F54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7DE7EE2-61F8-0D48-B97F-3CB26733FE4C}" type="slidenum">
              <a:rPr lang="en-US" altLang="en-US" sz="1400"/>
              <a:pPr algn="r"/>
              <a:t>13</a:t>
            </a:fld>
            <a:endParaRPr lang="en-US" altLang="en-US" sz="1400"/>
          </a:p>
        </p:txBody>
      </p:sp>
      <p:sp>
        <p:nvSpPr>
          <p:cNvPr id="28676" name="Rectangle 2050">
            <a:extLst>
              <a:ext uri="{FF2B5EF4-FFF2-40B4-BE49-F238E27FC236}">
                <a16:creationId xmlns:a16="http://schemas.microsoft.com/office/drawing/2014/main" id="{68BC6C71-C6AA-514F-8AD7-480959816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59295"/>
            <a:ext cx="77724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Motivation - Applications (cont’d)</a:t>
            </a:r>
          </a:p>
        </p:txBody>
      </p:sp>
      <p:sp>
        <p:nvSpPr>
          <p:cNvPr id="28677" name="Rectangle 2051">
            <a:extLst>
              <a:ext uri="{FF2B5EF4-FFF2-40B4-BE49-F238E27FC236}">
                <a16:creationId xmlns:a16="http://schemas.microsoft.com/office/drawing/2014/main" id="{F02A031A-C57A-2E4E-833A-E93BCF866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96885"/>
            <a:ext cx="7772400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ea typeface="ＭＳ Ｐゴシック" panose="020B0600070205080204" pitchFamily="34" charset="-128"/>
              </a:rPr>
              <a:t>civil/automobile infrastructure</a:t>
            </a:r>
          </a:p>
          <a:p>
            <a:pPr lvl="1">
              <a:spcBef>
                <a:spcPct val="500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bridge vibrations [Oppenheim+02]</a:t>
            </a:r>
          </a:p>
          <a:p>
            <a:pPr marL="457200" lvl="1" indent="0">
              <a:spcBef>
                <a:spcPct val="500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7AFDE1-FE3F-7040-8769-BA1C0C236A99}"/>
              </a:ext>
            </a:extLst>
          </p:cNvPr>
          <p:cNvGrpSpPr/>
          <p:nvPr/>
        </p:nvGrpSpPr>
        <p:grpSpPr>
          <a:xfrm>
            <a:off x="7325434" y="1318395"/>
            <a:ext cx="1602619" cy="1352748"/>
            <a:chOff x="6062492" y="3807158"/>
            <a:chExt cx="2100352" cy="2201985"/>
          </a:xfrm>
        </p:grpSpPr>
        <p:pic>
          <p:nvPicPr>
            <p:cNvPr id="11" name="Picture 11" descr="Tokyo_Gate_Bridge-3">
              <a:extLst>
                <a:ext uri="{FF2B5EF4-FFF2-40B4-BE49-F238E27FC236}">
                  <a16:creationId xmlns:a16="http://schemas.microsoft.com/office/drawing/2014/main" id="{920B63E6-A528-5246-925D-EECA68121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492" y="3807158"/>
              <a:ext cx="2088232" cy="179160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6">
              <a:extLst>
                <a:ext uri="{FF2B5EF4-FFF2-40B4-BE49-F238E27FC236}">
                  <a16:creationId xmlns:a16="http://schemas.microsoft.com/office/drawing/2014/main" id="{498D7098-8566-504D-B955-693E4E5A3D53}"/>
                </a:ext>
              </a:extLst>
            </p:cNvPr>
            <p:cNvSpPr txBox="1"/>
            <p:nvPr/>
          </p:nvSpPr>
          <p:spPr>
            <a:xfrm>
              <a:off x="6186159" y="5577742"/>
              <a:ext cx="1976685" cy="431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0" lang="en-US" altLang="ja-JP" sz="1600" dirty="0">
                  <a:latin typeface="Times New Roman" charset="0"/>
                  <a:ea typeface="ＭＳ Ｐゴシック" charset="0"/>
                  <a:cs typeface="ＭＳ Ｐゴシック" charset="0"/>
                </a:rPr>
                <a:t>Tokyo Gate </a:t>
              </a:r>
              <a:r>
                <a:rPr kumimoji="0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Bridge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987943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Date Placeholder 3">
            <a:extLst>
              <a:ext uri="{FF2B5EF4-FFF2-40B4-BE49-F238E27FC236}">
                <a16:creationId xmlns:a16="http://schemas.microsoft.com/office/drawing/2014/main" id="{B70E716D-27C7-2243-9C1B-63D2313E56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9378" name="Footer Placeholder 4">
            <a:extLst>
              <a:ext uri="{FF2B5EF4-FFF2-40B4-BE49-F238E27FC236}">
                <a16:creationId xmlns:a16="http://schemas.microsoft.com/office/drawing/2014/main" id="{C5A3B982-33B6-4A44-A3F9-AE924739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9379" name="Slide Number Placeholder 5">
            <a:extLst>
              <a:ext uri="{FF2B5EF4-FFF2-40B4-BE49-F238E27FC236}">
                <a16:creationId xmlns:a16="http://schemas.microsoft.com/office/drawing/2014/main" id="{1BCD2B0E-0E5C-F948-B07C-6756CE35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5AB19AE-DABA-E341-99B0-D6FBED9E5492}" type="slidenum">
              <a:rPr lang="en-US" altLang="en-US" sz="1400"/>
              <a:pPr algn="r"/>
              <a:t>130</a:t>
            </a:fld>
            <a:endParaRPr lang="en-US" altLang="en-US" sz="1400"/>
          </a:p>
        </p:txBody>
      </p:sp>
      <p:sp>
        <p:nvSpPr>
          <p:cNvPr id="229380" name="Rectangle 1026">
            <a:extLst>
              <a:ext uri="{FF2B5EF4-FFF2-40B4-BE49-F238E27FC236}">
                <a16:creationId xmlns:a16="http://schemas.microsoft.com/office/drawing/2014/main" id="{C3D0D10F-99C8-BC47-B3FE-81B47CABF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Reading</a:t>
            </a:r>
          </a:p>
        </p:txBody>
      </p:sp>
      <p:sp>
        <p:nvSpPr>
          <p:cNvPr id="229381" name="Rectangle 1027">
            <a:extLst>
              <a:ext uri="{FF2B5EF4-FFF2-40B4-BE49-F238E27FC236}">
                <a16:creationId xmlns:a16="http://schemas.microsoft.com/office/drawing/2014/main" id="{7D196382-8EB6-7942-8F7E-3001729A2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[Yi+00]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Byoung</a:t>
            </a:r>
            <a:r>
              <a:rPr lang="en-US" altLang="en-US" sz="2400" dirty="0">
                <a:ea typeface="ＭＳ Ｐゴシック" panose="020B0600070205080204" pitchFamily="34" charset="-128"/>
              </a:rPr>
              <a:t>-Kee Yi et al.: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Online Data Mining for Co-Evolving Time Sequences</a:t>
            </a:r>
            <a:r>
              <a:rPr lang="en-US" altLang="en-US" sz="2400" dirty="0">
                <a:ea typeface="ＭＳ Ｐゴシック" panose="020B0600070205080204" pitchFamily="34" charset="-128"/>
              </a:rPr>
              <a:t>, ICDE 2000. (Describes MUSCLES and Recursive Least Squares)</a:t>
            </a:r>
          </a:p>
        </p:txBody>
      </p:sp>
    </p:spTree>
    <p:extLst>
      <p:ext uri="{BB962C8B-B14F-4D97-AF65-F5344CB8AC3E}">
        <p14:creationId xmlns:p14="http://schemas.microsoft.com/office/powerpoint/2010/main" val="1799636103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Date Placeholder 1">
            <a:extLst>
              <a:ext uri="{FF2B5EF4-FFF2-40B4-BE49-F238E27FC236}">
                <a16:creationId xmlns:a16="http://schemas.microsoft.com/office/drawing/2014/main" id="{0C606C5E-E65A-2B46-AF3B-3B83A64688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87746" name="Footer Placeholder 2">
            <a:extLst>
              <a:ext uri="{FF2B5EF4-FFF2-40B4-BE49-F238E27FC236}">
                <a16:creationId xmlns:a16="http://schemas.microsoft.com/office/drawing/2014/main" id="{0F1DD199-9D6F-D340-8A68-0E4247D9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87747" name="Slide Number Placeholder 3">
            <a:extLst>
              <a:ext uri="{FF2B5EF4-FFF2-40B4-BE49-F238E27FC236}">
                <a16:creationId xmlns:a16="http://schemas.microsoft.com/office/drawing/2014/main" id="{4A28F664-5D61-EF40-BF29-92D15661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9DFB3DB-ADB8-DB4F-9C0A-E390BD714FCC}" type="slidenum">
              <a:rPr lang="en-US" altLang="en-US" sz="1400"/>
              <a:pPr algn="r"/>
              <a:t>131</a:t>
            </a:fld>
            <a:endParaRPr lang="en-US" altLang="en-US" sz="1400"/>
          </a:p>
        </p:txBody>
      </p:sp>
      <p:sp>
        <p:nvSpPr>
          <p:cNvPr id="287748" name="WordArt 2">
            <a:extLst>
              <a:ext uri="{FF2B5EF4-FFF2-40B4-BE49-F238E27FC236}">
                <a16:creationId xmlns:a16="http://schemas.microsoft.com/office/drawing/2014/main" id="{602FDE8B-6113-2249-9E49-00CA01CDB6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04950" y="2247900"/>
            <a:ext cx="5695950" cy="300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Part 4: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chaos and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non-linear forecasting</a:t>
            </a:r>
          </a:p>
        </p:txBody>
      </p:sp>
      <p:pic>
        <p:nvPicPr>
          <p:cNvPr id="6" name="Picture 5" descr="energygen-roads.jpg">
            <a:extLst>
              <a:ext uri="{FF2B5EF4-FFF2-40B4-BE49-F238E27FC236}">
                <a16:creationId xmlns:a16="http://schemas.microsoft.com/office/drawing/2014/main" id="{95879BB4-52A8-2640-BA6C-1FBF249340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560457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EFF38AC-E39B-2245-983B-B699779AC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D5E7B3A-DD6B-1A4F-BACE-6A74D155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66B77C4-958B-A440-963A-7FC5FEB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327227-961C-C645-88C3-D594F89BC339}" type="slidenum">
              <a:rPr lang="en-US" altLang="en-US" sz="1400"/>
              <a:pPr algn="r"/>
              <a:t>132</a:t>
            </a:fld>
            <a:endParaRPr lang="en-US" altLang="en-US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0BBEFEE-AA1F-F447-8E36-61F5AD79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023820D-BB52-0242-A52B-D0BB4CB6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54627E0E-8EA1-C840-9E01-734F8AC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14028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6F830879-A964-A745-A5AA-6240875F8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1871008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Date Placeholder 3">
            <a:extLst>
              <a:ext uri="{FF2B5EF4-FFF2-40B4-BE49-F238E27FC236}">
                <a16:creationId xmlns:a16="http://schemas.microsoft.com/office/drawing/2014/main" id="{460DE15D-41B9-1743-8015-3F0FC95A0A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89795" name="Footer Placeholder 4">
            <a:extLst>
              <a:ext uri="{FF2B5EF4-FFF2-40B4-BE49-F238E27FC236}">
                <a16:creationId xmlns:a16="http://schemas.microsoft.com/office/drawing/2014/main" id="{D917309B-0B5F-3F45-8A63-9D042D90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89796" name="Slide Number Placeholder 5">
            <a:extLst>
              <a:ext uri="{FF2B5EF4-FFF2-40B4-BE49-F238E27FC236}">
                <a16:creationId xmlns:a16="http://schemas.microsoft.com/office/drawing/2014/main" id="{19E29A50-A367-EE42-9B3A-3602AB94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F48BF4B-B155-5E43-BD09-5FA93C609861}" type="slidenum">
              <a:rPr lang="en-US" altLang="en-US" sz="1400"/>
              <a:pPr algn="r"/>
              <a:t>133</a:t>
            </a:fld>
            <a:endParaRPr lang="en-US" altLang="en-US" sz="1400"/>
          </a:p>
        </p:txBody>
      </p:sp>
      <p:sp>
        <p:nvSpPr>
          <p:cNvPr id="289797" name="Rectangle 2">
            <a:extLst>
              <a:ext uri="{FF2B5EF4-FFF2-40B4-BE49-F238E27FC236}">
                <a16:creationId xmlns:a16="http://schemas.microsoft.com/office/drawing/2014/main" id="{8BD89BAA-AEA8-7C4E-B0C5-69809C66A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Detailed Outline</a:t>
            </a:r>
          </a:p>
        </p:txBody>
      </p:sp>
      <p:sp>
        <p:nvSpPr>
          <p:cNvPr id="289798" name="Rectangle 3">
            <a:extLst>
              <a:ext uri="{FF2B5EF4-FFF2-40B4-BE49-F238E27FC236}">
                <a16:creationId xmlns:a16="http://schemas.microsoft.com/office/drawing/2014/main" id="{240775CE-446B-874F-9208-E7DE87581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P3. Linear forecasting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P4. Non-linear forecasting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Problem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Idea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How-to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Experiments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 descr="energygen-roads.jpg">
            <a:extLst>
              <a:ext uri="{FF2B5EF4-FFF2-40B4-BE49-F238E27FC236}">
                <a16:creationId xmlns:a16="http://schemas.microsoft.com/office/drawing/2014/main" id="{F236BE50-A65F-5246-9A06-583E9FED8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D2179A65-662D-634F-88BC-82C292E38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79749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209702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134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Problem: Forecast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3629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   (‘chaotic’/non-linear)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</p:txBody>
      </p:sp>
      <p:pic>
        <p:nvPicPr>
          <p:cNvPr id="72" name="Picture 4" descr="linear">
            <a:extLst>
              <a:ext uri="{FF2B5EF4-FFF2-40B4-BE49-F238E27FC236}">
                <a16:creationId xmlns:a16="http://schemas.microsoft.com/office/drawing/2014/main" id="{F673E5F5-FE03-794B-90E5-E2F03C0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08578"/>
            <a:ext cx="2750460" cy="14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A509EF-CD8B-F847-8F4E-AB749031F4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80503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70866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135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3629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   (‘chaotic’/non-linear)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A: lag-plots + sim. search (= ‘Delayed Coordinate Embedding’)</a:t>
            </a:r>
          </a:p>
        </p:txBody>
      </p:sp>
      <p:pic>
        <p:nvPicPr>
          <p:cNvPr id="72" name="Picture 4" descr="linear">
            <a:extLst>
              <a:ext uri="{FF2B5EF4-FFF2-40B4-BE49-F238E27FC236}">
                <a16:creationId xmlns:a16="http://schemas.microsoft.com/office/drawing/2014/main" id="{F673E5F5-FE03-794B-90E5-E2F03C0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08578"/>
            <a:ext cx="2750460" cy="14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5E1BF-05ED-D348-B069-8F8DE4B5514D}"/>
              </a:ext>
            </a:extLst>
          </p:cNvPr>
          <p:cNvGrpSpPr>
            <a:grpSpLocks noChangeAspect="1"/>
          </p:cNvGrpSpPr>
          <p:nvPr/>
        </p:nvGrpSpPr>
        <p:grpSpPr>
          <a:xfrm>
            <a:off x="5035565" y="3901031"/>
            <a:ext cx="3216012" cy="1695618"/>
            <a:chOff x="1466850" y="3429000"/>
            <a:chExt cx="5448300" cy="2872567"/>
          </a:xfrm>
        </p:grpSpPr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126C5CC2-D12B-2B41-9EF5-FDF3147F0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250" y="3505200"/>
              <a:ext cx="2895600" cy="2286000"/>
              <a:chOff x="1488" y="2208"/>
              <a:chExt cx="1824" cy="1440"/>
            </a:xfrm>
          </p:grpSpPr>
          <p:sp>
            <p:nvSpPr>
              <p:cNvPr id="58" name="Line 6">
                <a:extLst>
                  <a:ext uri="{FF2B5EF4-FFF2-40B4-BE49-F238E27FC236}">
                    <a16:creationId xmlns:a16="http://schemas.microsoft.com/office/drawing/2014/main" id="{814F76CF-C258-2A43-8D70-DA07F6D54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7">
                <a:extLst>
                  <a:ext uri="{FF2B5EF4-FFF2-40B4-BE49-F238E27FC236}">
                    <a16:creationId xmlns:a16="http://schemas.microsoft.com/office/drawing/2014/main" id="{34AC0174-3969-A740-82C7-5C2E711BC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220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BCDEFBFE-9653-FE4C-9C01-9BC0A028B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2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FF137C35-14A8-7342-A87E-63DBB55D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Oval 10">
                <a:extLst>
                  <a:ext uri="{FF2B5EF4-FFF2-40B4-BE49-F238E27FC236}">
                    <a16:creationId xmlns:a16="http://schemas.microsoft.com/office/drawing/2014/main" id="{38749208-1385-8141-A71B-E0B77C64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62DB3D03-65D3-4F42-A208-5DC9DF15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Oval 12">
                <a:extLst>
                  <a:ext uri="{FF2B5EF4-FFF2-40B4-BE49-F238E27FC236}">
                    <a16:creationId xmlns:a16="http://schemas.microsoft.com/office/drawing/2014/main" id="{0499B773-9B9C-CF40-9DA9-80432C648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Oval 13">
                <a:extLst>
                  <a:ext uri="{FF2B5EF4-FFF2-40B4-BE49-F238E27FC236}">
                    <a16:creationId xmlns:a16="http://schemas.microsoft.com/office/drawing/2014/main" id="{5A25CE7F-12FF-F349-A9BD-70D2588F5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C6B104-6A83-6C46-B74D-D0BB3ACFEAF8}"/>
                </a:ext>
              </a:extLst>
            </p:cNvPr>
            <p:cNvGrpSpPr/>
            <p:nvPr/>
          </p:nvGrpSpPr>
          <p:grpSpPr>
            <a:xfrm>
              <a:off x="1466850" y="3429000"/>
              <a:ext cx="5448300" cy="2872567"/>
              <a:chOff x="1466850" y="3429000"/>
              <a:chExt cx="5448300" cy="2872567"/>
            </a:xfrm>
          </p:grpSpPr>
          <p:sp>
            <p:nvSpPr>
              <p:cNvPr id="50" name="Text Box 14">
                <a:extLst>
                  <a:ext uri="{FF2B5EF4-FFF2-40B4-BE49-F238E27FC236}">
                    <a16:creationId xmlns:a16="http://schemas.microsoft.com/office/drawing/2014/main" id="{A267BF0E-E7EB-5F44-B705-1C2251ED0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1149" y="5676900"/>
                <a:ext cx="1524001" cy="62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dirty="0"/>
                  <a:t>X</a:t>
                </a:r>
                <a:r>
                  <a:rPr lang="en-US" altLang="en-US" sz="1200" baseline="-25000" dirty="0"/>
                  <a:t>t-1</a:t>
                </a:r>
                <a:endParaRPr lang="en-US" altLang="en-US" sz="1200" dirty="0"/>
              </a:p>
            </p:txBody>
          </p:sp>
          <p:sp>
            <p:nvSpPr>
              <p:cNvPr id="51" name="Text Box 15">
                <a:extLst>
                  <a:ext uri="{FF2B5EF4-FFF2-40B4-BE49-F238E27FC236}">
                    <a16:creationId xmlns:a16="http://schemas.microsoft.com/office/drawing/2014/main" id="{5F40A613-61C7-D245-825A-B1D214099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6850" y="3429000"/>
                <a:ext cx="838200" cy="763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dirty="0" err="1"/>
                  <a:t>x</a:t>
                </a:r>
                <a:r>
                  <a:rPr lang="en-US" altLang="en-US" sz="1600" baseline="-25000" dirty="0" err="1"/>
                  <a:t>t</a:t>
                </a:r>
                <a:endParaRPr lang="en-US" altLang="en-US" sz="1600" dirty="0"/>
              </a:p>
            </p:txBody>
          </p:sp>
          <p:sp>
            <p:nvSpPr>
              <p:cNvPr id="52" name="Line 16">
                <a:extLst>
                  <a:ext uri="{FF2B5EF4-FFF2-40B4-BE49-F238E27FC236}">
                    <a16:creationId xmlns:a16="http://schemas.microsoft.com/office/drawing/2014/main" id="{ACEE4AEC-1913-E947-B6E9-9F8EAAE1A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5600" y="4495800"/>
                <a:ext cx="990600" cy="6858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7">
                <a:extLst>
                  <a:ext uri="{FF2B5EF4-FFF2-40B4-BE49-F238E27FC236}">
                    <a16:creationId xmlns:a16="http://schemas.microsoft.com/office/drawing/2014/main" id="{AE8C4D7E-7D63-2B4B-B0FB-D75957E9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0" y="5715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4" name="Group 18">
                <a:extLst>
                  <a:ext uri="{FF2B5EF4-FFF2-40B4-BE49-F238E27FC236}">
                    <a16:creationId xmlns:a16="http://schemas.microsoft.com/office/drawing/2014/main" id="{8A3C6EA8-7CE2-CE42-80DA-E0B7F12DB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0" y="4876800"/>
                <a:ext cx="990600" cy="914400"/>
                <a:chOff x="1440" y="3072"/>
                <a:chExt cx="624" cy="576"/>
              </a:xfrm>
            </p:grpSpPr>
            <p:sp>
              <p:nvSpPr>
                <p:cNvPr id="55" name="Line 19">
                  <a:extLst>
                    <a:ext uri="{FF2B5EF4-FFF2-40B4-BE49-F238E27FC236}">
                      <a16:creationId xmlns:a16="http://schemas.microsoft.com/office/drawing/2014/main" id="{9CC5363B-9A91-634A-A9DD-85B021728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4" y="3120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0233F692-57AF-B04F-9D58-2030280F4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8" y="3120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Oval 21">
                  <a:extLst>
                    <a:ext uri="{FF2B5EF4-FFF2-40B4-BE49-F238E27FC236}">
                      <a16:creationId xmlns:a16="http://schemas.microsoft.com/office/drawing/2014/main" id="{85438ABC-3BA1-6748-8FAE-C95385F26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072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E58364C7-31BB-424C-978D-63B8C202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468678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1497B250-02EF-5743-B175-B230E310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560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23B21974-8AC9-2B41-8D2C-F6CB679E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975" y="498820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13">
              <a:extLst>
                <a:ext uri="{FF2B5EF4-FFF2-40B4-BE49-F238E27FC236}">
                  <a16:creationId xmlns:a16="http://schemas.microsoft.com/office/drawing/2014/main" id="{F2AC109F-88B9-814A-A26F-128894688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959" y="553559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B3683008-0182-9742-84A7-B07C5BD1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36872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2EFAAB3A-C022-694F-AF36-69F350B2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515459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2BB6CFEE-9739-2040-AA37-8F1575ABA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252" y="52848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BD5F6912-E42A-454A-B182-6CEAA6744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652" y="54372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E9C97D93-2E3D-C441-9DD8-3B50C88D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050" y="51705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554D19A-F2D2-6E41-886F-D5F42F213688}"/>
                </a:ext>
              </a:extLst>
            </p:cNvPr>
            <p:cNvSpPr/>
            <p:nvPr/>
          </p:nvSpPr>
          <p:spPr bwMode="auto">
            <a:xfrm>
              <a:off x="2623930" y="4757885"/>
              <a:ext cx="2305879" cy="903444"/>
            </a:xfrm>
            <a:custGeom>
              <a:avLst/>
              <a:gdLst>
                <a:gd name="connsiteX0" fmla="*/ 0 w 2305879"/>
                <a:gd name="connsiteY0" fmla="*/ 871638 h 903444"/>
                <a:gd name="connsiteX1" fmla="*/ 787180 w 2305879"/>
                <a:gd name="connsiteY1" fmla="*/ 140118 h 903444"/>
                <a:gd name="connsiteX2" fmla="*/ 1526651 w 2305879"/>
                <a:gd name="connsiteY2" fmla="*/ 68557 h 903444"/>
                <a:gd name="connsiteX3" fmla="*/ 2305879 w 2305879"/>
                <a:gd name="connsiteY3" fmla="*/ 903444 h 903444"/>
                <a:gd name="connsiteX4" fmla="*/ 2305879 w 2305879"/>
                <a:gd name="connsiteY4" fmla="*/ 903444 h 90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879" h="903444">
                  <a:moveTo>
                    <a:pt x="0" y="871638"/>
                  </a:moveTo>
                  <a:cubicBezTo>
                    <a:pt x="266369" y="572801"/>
                    <a:pt x="532738" y="273965"/>
                    <a:pt x="787180" y="140118"/>
                  </a:cubicBezTo>
                  <a:cubicBezTo>
                    <a:pt x="1041622" y="6271"/>
                    <a:pt x="1273535" y="-58664"/>
                    <a:pt x="1526651" y="68557"/>
                  </a:cubicBezTo>
                  <a:cubicBezTo>
                    <a:pt x="1779767" y="195778"/>
                    <a:pt x="2305879" y="903444"/>
                    <a:pt x="2305879" y="903444"/>
                  </a:cubicBezTo>
                  <a:lnTo>
                    <a:pt x="2305879" y="903444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C3300CA2-5349-A54C-BBF0-E796338F13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569" y="259122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0075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Date Placeholder 2">
            <a:extLst>
              <a:ext uri="{FF2B5EF4-FFF2-40B4-BE49-F238E27FC236}">
                <a16:creationId xmlns:a16="http://schemas.microsoft.com/office/drawing/2014/main" id="{4540136B-937E-F042-ACD2-ADB2337C17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90818" name="Footer Placeholder 3">
            <a:extLst>
              <a:ext uri="{FF2B5EF4-FFF2-40B4-BE49-F238E27FC236}">
                <a16:creationId xmlns:a16="http://schemas.microsoft.com/office/drawing/2014/main" id="{B020D31B-23BE-F141-AB49-673671BD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90819" name="Slide Number Placeholder 4">
            <a:extLst>
              <a:ext uri="{FF2B5EF4-FFF2-40B4-BE49-F238E27FC236}">
                <a16:creationId xmlns:a16="http://schemas.microsoft.com/office/drawing/2014/main" id="{3FCE3CD2-E58E-2443-AD61-F5420242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E70954F-0DE4-7F48-A705-6254CACF6238}" type="slidenum">
              <a:rPr lang="en-US" altLang="en-US" sz="1400"/>
              <a:pPr algn="r"/>
              <a:t>136</a:t>
            </a:fld>
            <a:endParaRPr lang="en-US" altLang="en-US" sz="1400"/>
          </a:p>
        </p:txBody>
      </p:sp>
      <p:sp>
        <p:nvSpPr>
          <p:cNvPr id="290820" name="Rectangle 2">
            <a:extLst>
              <a:ext uri="{FF2B5EF4-FFF2-40B4-BE49-F238E27FC236}">
                <a16:creationId xmlns:a16="http://schemas.microsoft.com/office/drawing/2014/main" id="{C3CB07F3-15C3-4740-8A8D-B5E4B40FD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Recall: Problem #3</a:t>
            </a:r>
          </a:p>
        </p:txBody>
      </p:sp>
      <p:sp>
        <p:nvSpPr>
          <p:cNvPr id="290821" name="Text Box 3">
            <a:extLst>
              <a:ext uri="{FF2B5EF4-FFF2-40B4-BE49-F238E27FC236}">
                <a16:creationId xmlns:a16="http://schemas.microsoft.com/office/drawing/2014/main" id="{25CA8187-05E5-DC4E-9E33-B3C7BEF3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Given a time series {x</a:t>
            </a:r>
            <a:r>
              <a:rPr lang="en-US" altLang="en-US" sz="2800" baseline="-25000"/>
              <a:t>t</a:t>
            </a:r>
            <a:r>
              <a:rPr lang="en-US" altLang="en-US" sz="2800"/>
              <a:t>}, predict its future course, that is, x</a:t>
            </a:r>
            <a:r>
              <a:rPr lang="en-US" altLang="en-US" sz="2800" baseline="-25000"/>
              <a:t>t+1</a:t>
            </a:r>
            <a:r>
              <a:rPr lang="en-US" altLang="en-US" sz="2800"/>
              <a:t>, x</a:t>
            </a:r>
            <a:r>
              <a:rPr lang="en-US" altLang="en-US" sz="2800" baseline="-25000"/>
              <a:t>t+2</a:t>
            </a:r>
            <a:r>
              <a:rPr lang="en-US" altLang="en-US" sz="2800"/>
              <a:t>, ...</a:t>
            </a:r>
          </a:p>
        </p:txBody>
      </p:sp>
      <p:pic>
        <p:nvPicPr>
          <p:cNvPr id="290822" name="Picture 4" descr="linear">
            <a:extLst>
              <a:ext uri="{FF2B5EF4-FFF2-40B4-BE49-F238E27FC236}">
                <a16:creationId xmlns:a16="http://schemas.microsoft.com/office/drawing/2014/main" id="{D54402A6-3416-B04F-A3F7-A6533DFA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77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3" name="Text Box 5">
            <a:extLst>
              <a:ext uri="{FF2B5EF4-FFF2-40B4-BE49-F238E27FC236}">
                <a16:creationId xmlns:a16="http://schemas.microsoft.com/office/drawing/2014/main" id="{E5899A95-68AD-7D48-90E7-27CE2333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95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</a:t>
            </a:r>
          </a:p>
        </p:txBody>
      </p:sp>
      <p:sp>
        <p:nvSpPr>
          <p:cNvPr id="290824" name="Text Box 6">
            <a:extLst>
              <a:ext uri="{FF2B5EF4-FFF2-40B4-BE49-F238E27FC236}">
                <a16:creationId xmlns:a16="http://schemas.microsoft.com/office/drawing/2014/main" id="{547E9245-3248-A040-B151-5005258A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3158845105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Date Placeholder 3">
            <a:extLst>
              <a:ext uri="{FF2B5EF4-FFF2-40B4-BE49-F238E27FC236}">
                <a16:creationId xmlns:a16="http://schemas.microsoft.com/office/drawing/2014/main" id="{3CF45025-82A2-0049-8F5D-8C477D257D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91842" name="Footer Placeholder 4">
            <a:extLst>
              <a:ext uri="{FF2B5EF4-FFF2-40B4-BE49-F238E27FC236}">
                <a16:creationId xmlns:a16="http://schemas.microsoft.com/office/drawing/2014/main" id="{6F2CC532-76C1-5848-BE14-B9F60E4C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91843" name="Slide Number Placeholder 5">
            <a:extLst>
              <a:ext uri="{FF2B5EF4-FFF2-40B4-BE49-F238E27FC236}">
                <a16:creationId xmlns:a16="http://schemas.microsoft.com/office/drawing/2014/main" id="{A3315664-BA8C-3444-84E9-B34D4F27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24BE4E8-56D7-1B48-8F2A-F58091F4B0BD}" type="slidenum">
              <a:rPr lang="en-US" altLang="en-US" sz="1400"/>
              <a:pPr algn="r"/>
              <a:t>137</a:t>
            </a:fld>
            <a:endParaRPr lang="en-US" altLang="en-US" sz="1400"/>
          </a:p>
        </p:txBody>
      </p:sp>
      <p:sp>
        <p:nvSpPr>
          <p:cNvPr id="291844" name="Rectangle 2">
            <a:extLst>
              <a:ext uri="{FF2B5EF4-FFF2-40B4-BE49-F238E27FC236}">
                <a16:creationId xmlns:a16="http://schemas.microsoft.com/office/drawing/2014/main" id="{F6CC4476-335B-4A40-8A70-DA88FFAF3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forecast?</a:t>
            </a:r>
          </a:p>
        </p:txBody>
      </p:sp>
      <p:sp>
        <p:nvSpPr>
          <p:cNvPr id="291845" name="Rectangle 3">
            <a:extLst>
              <a:ext uri="{FF2B5EF4-FFF2-40B4-BE49-F238E27FC236}">
                <a16:creationId xmlns:a16="http://schemas.microsoft.com/office/drawing/2014/main" id="{1C256558-0FDA-F84C-8E01-E2F80CB69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could go wrong with ARIMA?</a:t>
            </a: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979668D-FB2C-0441-A407-58FFCB7B31D0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4159250"/>
            <a:ext cx="2436813" cy="1898650"/>
            <a:chOff x="3876" y="2620"/>
            <a:chExt cx="1535" cy="1196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33008CBF-5E20-7C4D-A7AA-2B749847D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40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614E4FFE-2079-5842-AE40-1297A3368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312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8D1C4E6C-D2F3-FC42-BCF1-5843EAF75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217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3DE84140-8602-6C47-BCBD-A3AF84115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126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47429576-F356-174B-98AE-63A52D184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031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2A7FF2AF-2B31-C84C-BB07-D3C25C854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939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5C0CAB9E-C4DC-E540-B75B-186C8A153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845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94E96DEC-CD94-C545-BFEE-798E08B24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75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087F8C0A-402B-1C43-8BC8-B7AAAF78E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659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169A198B-0F44-A14F-843F-97E983EFB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659"/>
              <a:ext cx="0" cy="83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A06C9138-D36F-9E42-A8A5-C7F8F7C3B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498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E174FF71-BEEA-D34B-9F14-E41A5A1F0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404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49D2777C-4A98-0147-B07B-12A78B0EE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126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2A1DD367-A132-F44C-B759-509762454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031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0CFDE278-0D98-434E-AB6C-0300E98C6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939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4704DA01-0E35-064C-B1AD-C7FF8003B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845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901F3DAC-240A-BC46-928A-8A849FB4EB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754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07A7F6D6-8AA1-2A43-9B67-AFA8D43B8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659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20A5C93A-D306-C840-97A0-16A6A4CD4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49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E7156DFF-3BDD-EE46-B73F-4814FF2AF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2845E824-D010-8D4E-B321-82196355A9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0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2C89D92B-E419-D846-8B71-9A6687DA8B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3498"/>
              <a:ext cx="1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A24B9F04-F5DE-7F4C-890F-8FBD43201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9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4A6F59EE-1055-0D40-8976-6CE2B4447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4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FF806E02-7B39-7349-AB09-FDE155685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9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F207CEBE-5F4A-7E4B-9334-D6DBE82B3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2996"/>
              <a:ext cx="127" cy="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B47709EA-B97A-0444-AC84-52B3CF97E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2" y="2827"/>
              <a:ext cx="128" cy="16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09DCDB77-C6B1-3C42-9DCA-AD2FA7E10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2827"/>
              <a:ext cx="127" cy="27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08425636-594F-3448-A394-0F3D38EE0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2996"/>
              <a:ext cx="127" cy="10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06402B07-0A3B-EA43-BCF5-9760C971D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2949"/>
              <a:ext cx="128" cy="4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920C3723-37CE-D64C-AEC9-85A287974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2" y="2742"/>
              <a:ext cx="127" cy="20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26BAC29C-7756-094D-824F-931C7884B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" y="2742"/>
              <a:ext cx="127" cy="76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6F62737F-C5D9-A24B-93C9-52A2B47AE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" y="2818"/>
              <a:ext cx="128" cy="1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42CEB11A-6B43-D24C-9228-F15E757EB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" y="2949"/>
              <a:ext cx="128" cy="9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90721847-99FA-4641-9665-45B05F77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76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9A2D0D34-FB82-924E-9987-9AB95652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2975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31E97FD9-6800-9F4A-979A-D835C169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806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4ABEAD62-5F8D-9944-B92A-940930D9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084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CFFC6822-8E45-5E46-A088-42801F4C7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975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5479C943-65B8-C34F-AD3B-9A931DF25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928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F85E7C1B-8BD7-804F-9D4F-AE721B55B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2721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8C2BF1AB-711D-FA49-B168-2D56594AE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798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EE97D08A-3F4D-1940-B86A-3B353C708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2928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D082EC77-BD62-A949-9ABD-6DF60B54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20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AE0C3CF0-1E83-B644-8665-5806D077A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345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E05A8407-EE18-E846-99EA-D0243211D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36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6F0AEA34-D8D9-A641-A230-9B74F1A11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273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BC22B90B-BD05-9748-8CF4-C360E4B3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179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53C7F9AE-ECBA-2C47-9E10-AEC17F936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087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F6E3CE4E-0B0B-154A-9589-F648FF49D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993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3192E256-34F6-BE49-9BE0-785EB3367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901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2CE71DCF-D766-FA43-A550-E3380A98B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806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FF520328-EF0C-8E43-98FB-FC385985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71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8DA8D774-12C8-9E41-A828-83F6B2BC7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620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4978137E-3C1D-CE47-B50D-47FD8D3BB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C35A73B1-08DD-9742-9DA8-CBD74E925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C233C64C-DCB1-6F40-BA3A-CD6E803A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8ADED98E-06A3-3545-9A6D-07303518B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25415CCE-B06A-5545-8211-D33E07F8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F9D8F4EB-3844-CD44-B092-B14DE6AD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3557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94935969-271E-F648-AFDD-7026595B1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3672"/>
              <a:ext cx="5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500" b="1">
                  <a:solidFill>
                    <a:srgbClr val="0066FF"/>
                  </a:solidFill>
                </a:rPr>
                <a:t>Time Tick</a:t>
              </a:r>
              <a:endParaRPr lang="en-US" altLang="en-US" sz="2400"/>
            </a:p>
          </p:txBody>
        </p:sp>
        <p:sp>
          <p:nvSpPr>
            <p:cNvPr id="69" name="Text Box 66">
              <a:extLst>
                <a:ext uri="{FF2B5EF4-FFF2-40B4-BE49-F238E27FC236}">
                  <a16:creationId xmlns:a16="http://schemas.microsoft.com/office/drawing/2014/main" id="{4D7FCBBA-2553-0F4C-AA46-F97858DF3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289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77A8F1C3-2A48-E041-96C7-5C42447A4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3" y="3119"/>
              <a:ext cx="0" cy="35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1" name="Object 2">
            <a:extLst>
              <a:ext uri="{FF2B5EF4-FFF2-40B4-BE49-F238E27FC236}">
                <a16:creationId xmlns:a16="http://schemas.microsoft.com/office/drawing/2014/main" id="{FCB0B754-9229-D647-9D12-D8923EA78D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563" y="4549775"/>
          <a:ext cx="5387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6" name="Equation" r:id="rId4" imgW="43599100" imgH="5270500" progId="Equation.3">
                  <p:embed/>
                </p:oleObj>
              </mc:Choice>
              <mc:Fallback>
                <p:oleObj name="Equation" r:id="rId4" imgW="43599100" imgH="5270500" progId="Equation.3">
                  <p:embed/>
                  <p:pic>
                    <p:nvPicPr>
                      <p:cNvPr id="173063" name="Object 2">
                        <a:extLst>
                          <a:ext uri="{FF2B5EF4-FFF2-40B4-BE49-F238E27FC236}">
                            <a16:creationId xmlns:a16="http://schemas.microsoft.com/office/drawing/2014/main" id="{4D81ECA2-88CB-2744-AE9C-03337DBC8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549775"/>
                        <a:ext cx="53879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69">
            <a:extLst>
              <a:ext uri="{FF2B5EF4-FFF2-40B4-BE49-F238E27FC236}">
                <a16:creationId xmlns:a16="http://schemas.microsoft.com/office/drawing/2014/main" id="{4BAF5E78-E11F-D440-A91A-8B1D00C3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76750"/>
            <a:ext cx="5695950" cy="876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77" name="Content Placeholder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A2F17021-A299-A248-B138-B287205957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7525578" y="167309"/>
            <a:ext cx="1394791" cy="139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7266110-D766-3849-873F-5EC516C73D19}"/>
              </a:ext>
            </a:extLst>
          </p:cNvPr>
          <p:cNvGrpSpPr>
            <a:grpSpLocks noChangeAspect="1"/>
          </p:cNvGrpSpPr>
          <p:nvPr/>
        </p:nvGrpSpPr>
        <p:grpSpPr>
          <a:xfrm>
            <a:off x="641350" y="2510273"/>
            <a:ext cx="3507827" cy="1629099"/>
            <a:chOff x="2016125" y="3581400"/>
            <a:chExt cx="4283075" cy="1989138"/>
          </a:xfrm>
        </p:grpSpPr>
        <p:sp>
          <p:nvSpPr>
            <p:cNvPr id="75" name="Line 2">
              <a:extLst>
                <a:ext uri="{FF2B5EF4-FFF2-40B4-BE49-F238E27FC236}">
                  <a16:creationId xmlns:a16="http://schemas.microsoft.com/office/drawing/2014/main" id="{1612B2BC-C6B5-AB40-9795-19C1A45796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" name="Group 3">
              <a:extLst>
                <a:ext uri="{FF2B5EF4-FFF2-40B4-BE49-F238E27FC236}">
                  <a16:creationId xmlns:a16="http://schemas.microsoft.com/office/drawing/2014/main" id="{E1881399-68D9-6540-81D3-532034E42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08" name="Group 4">
                <a:extLst>
                  <a:ext uri="{FF2B5EF4-FFF2-40B4-BE49-F238E27FC236}">
                    <a16:creationId xmlns:a16="http://schemas.microsoft.com/office/drawing/2014/main" id="{2A67F505-ECBB-2F47-AC97-3A423A7E2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10" name="Oval 5">
                  <a:extLst>
                    <a:ext uri="{FF2B5EF4-FFF2-40B4-BE49-F238E27FC236}">
                      <a16:creationId xmlns:a16="http://schemas.microsoft.com/office/drawing/2014/main" id="{71A045C3-D91B-7643-9AFA-14445939C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1" name="Line 6">
                  <a:extLst>
                    <a:ext uri="{FF2B5EF4-FFF2-40B4-BE49-F238E27FC236}">
                      <a16:creationId xmlns:a16="http://schemas.microsoft.com/office/drawing/2014/main" id="{458F8CA3-D46A-0249-9E8C-D010AD92F8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Oval 7">
                <a:extLst>
                  <a:ext uri="{FF2B5EF4-FFF2-40B4-BE49-F238E27FC236}">
                    <a16:creationId xmlns:a16="http://schemas.microsoft.com/office/drawing/2014/main" id="{4B24C6DD-FFF3-6947-B4D1-6973E163D3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8" name="Group 8">
              <a:extLst>
                <a:ext uri="{FF2B5EF4-FFF2-40B4-BE49-F238E27FC236}">
                  <a16:creationId xmlns:a16="http://schemas.microsoft.com/office/drawing/2014/main" id="{C490FF4D-5460-864D-AB25-43B1B0C2A4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04" name="Group 9">
                <a:extLst>
                  <a:ext uri="{FF2B5EF4-FFF2-40B4-BE49-F238E27FC236}">
                    <a16:creationId xmlns:a16="http://schemas.microsoft.com/office/drawing/2014/main" id="{E674AFD2-99E7-5948-92F5-6CDA88F780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06" name="Oval 10">
                  <a:extLst>
                    <a:ext uri="{FF2B5EF4-FFF2-40B4-BE49-F238E27FC236}">
                      <a16:creationId xmlns:a16="http://schemas.microsoft.com/office/drawing/2014/main" id="{0D678E89-B066-174C-9737-A1FE34806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7" name="Line 11">
                  <a:extLst>
                    <a:ext uri="{FF2B5EF4-FFF2-40B4-BE49-F238E27FC236}">
                      <a16:creationId xmlns:a16="http://schemas.microsoft.com/office/drawing/2014/main" id="{5C8F140C-4CB1-BE4B-8704-13015297A2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" name="Oval 12">
                <a:extLst>
                  <a:ext uri="{FF2B5EF4-FFF2-40B4-BE49-F238E27FC236}">
                    <a16:creationId xmlns:a16="http://schemas.microsoft.com/office/drawing/2014/main" id="{B498FD2D-8BC1-7241-BE45-1C7C039C25A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3E5B357-8899-074F-8D7D-6E5D9B8F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6">
              <a:extLst>
                <a:ext uri="{FF2B5EF4-FFF2-40B4-BE49-F238E27FC236}">
                  <a16:creationId xmlns:a16="http://schemas.microsoft.com/office/drawing/2014/main" id="{9B4262C3-E849-554A-A80E-ADC9B2BFB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9015B529-F90A-8E48-8D1F-1625A4B4E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">
              <a:extLst>
                <a:ext uri="{FF2B5EF4-FFF2-40B4-BE49-F238E27FC236}">
                  <a16:creationId xmlns:a16="http://schemas.microsoft.com/office/drawing/2014/main" id="{25DB789A-7FEE-0C4A-8818-A73A4CF4D1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20">
              <a:extLst>
                <a:ext uri="{FF2B5EF4-FFF2-40B4-BE49-F238E27FC236}">
                  <a16:creationId xmlns:a16="http://schemas.microsoft.com/office/drawing/2014/main" id="{2B43585F-CF85-7C44-814B-DDB2C3189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84" name="Text Box 21">
              <a:extLst>
                <a:ext uri="{FF2B5EF4-FFF2-40B4-BE49-F238E27FC236}">
                  <a16:creationId xmlns:a16="http://schemas.microsoft.com/office/drawing/2014/main" id="{9F8DE96E-05C8-4F4A-9239-59950DFD0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85" name="Oval 22">
              <a:extLst>
                <a:ext uri="{FF2B5EF4-FFF2-40B4-BE49-F238E27FC236}">
                  <a16:creationId xmlns:a16="http://schemas.microsoft.com/office/drawing/2014/main" id="{F7F08C45-F9E4-1947-AF1B-55F3D7978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Line 23">
              <a:extLst>
                <a:ext uri="{FF2B5EF4-FFF2-40B4-BE49-F238E27FC236}">
                  <a16:creationId xmlns:a16="http://schemas.microsoft.com/office/drawing/2014/main" id="{1490038A-8E3E-7F43-87F8-4128CF8B3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4">
              <a:extLst>
                <a:ext uri="{FF2B5EF4-FFF2-40B4-BE49-F238E27FC236}">
                  <a16:creationId xmlns:a16="http://schemas.microsoft.com/office/drawing/2014/main" id="{BB99A94B-AC6F-3D41-B89E-1BCB75BC0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Oval 25">
              <a:extLst>
                <a:ext uri="{FF2B5EF4-FFF2-40B4-BE49-F238E27FC236}">
                  <a16:creationId xmlns:a16="http://schemas.microsoft.com/office/drawing/2014/main" id="{6062E158-6C02-D643-B29B-548CCC6CC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Line 26">
              <a:extLst>
                <a:ext uri="{FF2B5EF4-FFF2-40B4-BE49-F238E27FC236}">
                  <a16:creationId xmlns:a16="http://schemas.microsoft.com/office/drawing/2014/main" id="{85C585A6-C39D-9D46-883F-66A0383E6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7">
              <a:extLst>
                <a:ext uri="{FF2B5EF4-FFF2-40B4-BE49-F238E27FC236}">
                  <a16:creationId xmlns:a16="http://schemas.microsoft.com/office/drawing/2014/main" id="{1E29FBAA-7EB3-A94F-A824-42CE4A202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8">
              <a:extLst>
                <a:ext uri="{FF2B5EF4-FFF2-40B4-BE49-F238E27FC236}">
                  <a16:creationId xmlns:a16="http://schemas.microsoft.com/office/drawing/2014/main" id="{F5ED798F-3742-AF42-BE0E-E5A77247D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Oval 29">
              <a:extLst>
                <a:ext uri="{FF2B5EF4-FFF2-40B4-BE49-F238E27FC236}">
                  <a16:creationId xmlns:a16="http://schemas.microsoft.com/office/drawing/2014/main" id="{838D2897-E614-794E-A32E-EB7FA9DD9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Line 30">
              <a:extLst>
                <a:ext uri="{FF2B5EF4-FFF2-40B4-BE49-F238E27FC236}">
                  <a16:creationId xmlns:a16="http://schemas.microsoft.com/office/drawing/2014/main" id="{FCFD6EB0-8E08-2E4C-84FC-768AA64CA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1">
              <a:extLst>
                <a:ext uri="{FF2B5EF4-FFF2-40B4-BE49-F238E27FC236}">
                  <a16:creationId xmlns:a16="http://schemas.microsoft.com/office/drawing/2014/main" id="{3B4F5FB6-D4D8-B74C-A225-B3E5F5E0F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32">
              <a:extLst>
                <a:ext uri="{FF2B5EF4-FFF2-40B4-BE49-F238E27FC236}">
                  <a16:creationId xmlns:a16="http://schemas.microsoft.com/office/drawing/2014/main" id="{1EC4B483-6C25-AA4B-88A7-C65660DD36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33">
              <a:extLst>
                <a:ext uri="{FF2B5EF4-FFF2-40B4-BE49-F238E27FC236}">
                  <a16:creationId xmlns:a16="http://schemas.microsoft.com/office/drawing/2014/main" id="{C322FBC7-6E54-8A45-9966-4D26AA87C7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Oval 34">
              <a:extLst>
                <a:ext uri="{FF2B5EF4-FFF2-40B4-BE49-F238E27FC236}">
                  <a16:creationId xmlns:a16="http://schemas.microsoft.com/office/drawing/2014/main" id="{AE839C7B-8E56-334B-AFF6-511756D1BF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Oval 35">
              <a:extLst>
                <a:ext uri="{FF2B5EF4-FFF2-40B4-BE49-F238E27FC236}">
                  <a16:creationId xmlns:a16="http://schemas.microsoft.com/office/drawing/2014/main" id="{AC3B3E7B-FEEE-3B4F-AAF0-5783CC153A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Oval 36">
              <a:extLst>
                <a:ext uri="{FF2B5EF4-FFF2-40B4-BE49-F238E27FC236}">
                  <a16:creationId xmlns:a16="http://schemas.microsoft.com/office/drawing/2014/main" id="{FDEFCE07-1F3C-D94A-9A62-41C98841F2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Line 37">
              <a:extLst>
                <a:ext uri="{FF2B5EF4-FFF2-40B4-BE49-F238E27FC236}">
                  <a16:creationId xmlns:a16="http://schemas.microsoft.com/office/drawing/2014/main" id="{B6F50E7B-3B5B-AF43-ADC6-E54DFE5006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38">
              <a:extLst>
                <a:ext uri="{FF2B5EF4-FFF2-40B4-BE49-F238E27FC236}">
                  <a16:creationId xmlns:a16="http://schemas.microsoft.com/office/drawing/2014/main" id="{D5E2D4D5-FE09-D847-A5BD-DC1464FCF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9">
              <a:extLst>
                <a:ext uri="{FF2B5EF4-FFF2-40B4-BE49-F238E27FC236}">
                  <a16:creationId xmlns:a16="http://schemas.microsoft.com/office/drawing/2014/main" id="{9E1A74A7-73F7-7742-A734-AB9ED7D05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0">
              <a:extLst>
                <a:ext uri="{FF2B5EF4-FFF2-40B4-BE49-F238E27FC236}">
                  <a16:creationId xmlns:a16="http://schemas.microsoft.com/office/drawing/2014/main" id="{C492DC56-9124-5D4E-935B-B3EF48891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7116675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Date Placeholder 3">
            <a:extLst>
              <a:ext uri="{FF2B5EF4-FFF2-40B4-BE49-F238E27FC236}">
                <a16:creationId xmlns:a16="http://schemas.microsoft.com/office/drawing/2014/main" id="{3CF45025-82A2-0049-8F5D-8C477D257D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91842" name="Footer Placeholder 4">
            <a:extLst>
              <a:ext uri="{FF2B5EF4-FFF2-40B4-BE49-F238E27FC236}">
                <a16:creationId xmlns:a16="http://schemas.microsoft.com/office/drawing/2014/main" id="{6F2CC532-76C1-5848-BE14-B9F60E4C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91843" name="Slide Number Placeholder 5">
            <a:extLst>
              <a:ext uri="{FF2B5EF4-FFF2-40B4-BE49-F238E27FC236}">
                <a16:creationId xmlns:a16="http://schemas.microsoft.com/office/drawing/2014/main" id="{A3315664-BA8C-3444-84E9-B34D4F27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24BE4E8-56D7-1B48-8F2A-F58091F4B0BD}" type="slidenum">
              <a:rPr lang="en-US" altLang="en-US" sz="1400"/>
              <a:pPr algn="r"/>
              <a:t>138</a:t>
            </a:fld>
            <a:endParaRPr lang="en-US" altLang="en-US" sz="1400"/>
          </a:p>
        </p:txBody>
      </p:sp>
      <p:sp>
        <p:nvSpPr>
          <p:cNvPr id="291844" name="Rectangle 2">
            <a:extLst>
              <a:ext uri="{FF2B5EF4-FFF2-40B4-BE49-F238E27FC236}">
                <a16:creationId xmlns:a16="http://schemas.microsoft.com/office/drawing/2014/main" id="{F6CC4476-335B-4A40-8A70-DA88FFAF3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forecast?</a:t>
            </a:r>
          </a:p>
        </p:txBody>
      </p:sp>
      <p:sp>
        <p:nvSpPr>
          <p:cNvPr id="291845" name="Rectangle 3">
            <a:extLst>
              <a:ext uri="{FF2B5EF4-FFF2-40B4-BE49-F238E27FC236}">
                <a16:creationId xmlns:a16="http://schemas.microsoft.com/office/drawing/2014/main" id="{1C256558-0FDA-F84C-8E01-E2F80CB69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could go wrong with ARIMA?</a:t>
            </a: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A: </a:t>
            </a:r>
            <a:r>
              <a:rPr lang="en-US" altLang="en-US" b="1" dirty="0">
                <a:ea typeface="ＭＳ Ｐゴシック" panose="020B0600070205080204" pitchFamily="34" charset="-128"/>
                <a:sym typeface="Wingdings" pitchFamily="2" charset="2"/>
              </a:rPr>
              <a:t>linearity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 assumption might not hold!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846FE13A-A4C7-C64A-8E07-BECA83889806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4159250"/>
            <a:ext cx="2436813" cy="1898650"/>
            <a:chOff x="3876" y="2620"/>
            <a:chExt cx="1535" cy="1196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066E24AA-7C65-3040-8D0C-EE98988EC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40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39AF8B48-8823-BD44-AC50-91B49BD5F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312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54268F19-A5D4-AC43-9542-8E247C216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217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3711027D-2953-E74C-8EE2-90BA39B72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126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91510724-FF97-554D-B7D8-43B9367F2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031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133F79E2-A952-F04B-B719-E664E1354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939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F2B955AB-15B8-FC4F-856B-6B782023F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845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6DE67102-EB27-A84B-8453-4099363D7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75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E4340DF8-94B4-7B4B-B0CD-107086870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659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798FCB08-38FB-2849-9957-9290255DF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659"/>
              <a:ext cx="0" cy="83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EEDE9B2F-C1BF-8043-9D47-C52705462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498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8F36FC40-91A7-4C48-8D33-F4DAB4C4C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404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3372F61D-AD2D-3C41-AD73-BCF277D9E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126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E213630-A8CB-124F-ABA4-FD1EE387F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031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EA637983-A836-8E42-8A31-9DC9F6B01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939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EEBDD1EB-5B00-174A-A025-FF91E875B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845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BD4E27E3-634D-4A46-98C2-621E12EE0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754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FBD8DE16-D8AC-0743-9F87-CDE230B7C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659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CA4B6060-CD62-474C-AFD0-888FFFDFE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49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757DCCD6-F3F6-024A-B376-76094BF55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9B773C8C-B40F-8B4B-86D9-7D22E2DDA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0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1A333F77-ACE1-7140-8404-BDBDEE5D8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3498"/>
              <a:ext cx="1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88CE834D-3F8F-FB41-989C-BBC0A89BC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9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5F8C6C89-3887-6743-8502-FD1D01D89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4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2074AD73-1192-2C41-BF1F-49FBB335D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9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4C3AC587-B150-3644-8BC4-2F2B09AEE8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2996"/>
              <a:ext cx="127" cy="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98B9211B-D7C3-A543-8BD6-A41E50A74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2" y="2827"/>
              <a:ext cx="128" cy="16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A14F0FEA-7B50-9145-9163-B6DB07759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2827"/>
              <a:ext cx="127" cy="27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2B173F4E-D8D3-DA49-A75F-0A26FD909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2996"/>
              <a:ext cx="127" cy="10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01F2DCB0-7362-6044-9580-0C15D7E51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2949"/>
              <a:ext cx="128" cy="4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D3D21E8C-3E41-9143-8C38-E7AD0B89A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2" y="2742"/>
              <a:ext cx="127" cy="20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500E5F88-CA94-6D46-ABDE-C0861534F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" y="2742"/>
              <a:ext cx="127" cy="76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F99FEB4A-A87F-3044-8C4C-96F3E8241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" y="2818"/>
              <a:ext cx="128" cy="1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F5BC0B26-1144-E248-AA21-CC35D2BC9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" y="2949"/>
              <a:ext cx="128" cy="9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11C9192F-5AD9-0F43-83F1-FCE02D39C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76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32AA7765-F240-3143-BD39-608DD7D3E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2975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4E3A60CB-7923-6141-B368-A8FEBB6E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806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21C735BC-65AD-B94C-83AC-62D9BCCB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084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A76DE4FB-F45A-C04E-AE76-9CCCA5E6A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975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2F67A812-D9CA-C34E-B7EE-BBB83FAA3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928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E4B2295B-F881-7D4A-BA48-D5EF62FEE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2721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BA4BC9EC-96D3-EB4A-A60E-577B3E7DD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798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7E3E4177-AE91-6D49-B0C2-AC4F3354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2928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04E05CAF-FC16-2542-B926-A726BEC2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20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1A2DD2E0-6B98-C94A-9DF5-E7C0EA592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345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0A38CA60-5DA7-3743-A8FF-F09687803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36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235B6E5B-7398-4940-BB35-189A46B68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273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F10F3047-0D81-214F-B9A4-86610A588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179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A041DBC0-F3C5-F04B-AB3E-B831C8C4A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087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9BA31956-C349-F546-8904-9F92DB9DD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993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BA8381C2-504D-6342-9281-2756300DB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901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78CBA26E-C424-2C49-90B5-188F9EE7F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806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2CEBB591-74DD-FF4C-8BD8-4AD399D10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71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BA5772FA-5CE2-B744-91F2-E258C3CF7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620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C958AADD-B572-9648-8952-8F1CE5B2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370D1C91-8723-454F-A52A-0477F7A55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67CBAC6D-3BCE-F544-8B8D-F2837F2C9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96AE78CF-4DBA-534B-AE96-E96CE092D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307A2723-8FD1-2F47-9EA5-D8F7D11D2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59F6F7E2-1181-854D-B11B-8E8DE6C5B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3557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66EBE6AE-DC39-A84C-A6B7-201E0AFD8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3672"/>
              <a:ext cx="5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500" b="1">
                  <a:solidFill>
                    <a:srgbClr val="0066FF"/>
                  </a:solidFill>
                </a:rPr>
                <a:t>Time Tick</a:t>
              </a:r>
              <a:endParaRPr lang="en-US" altLang="en-US" sz="2400"/>
            </a:p>
          </p:txBody>
        </p:sp>
        <p:sp>
          <p:nvSpPr>
            <p:cNvPr id="69" name="Text Box 66">
              <a:extLst>
                <a:ext uri="{FF2B5EF4-FFF2-40B4-BE49-F238E27FC236}">
                  <a16:creationId xmlns:a16="http://schemas.microsoft.com/office/drawing/2014/main" id="{50396085-8EA6-9F4C-AC46-F0F7B000F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289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9A271507-4DC5-0941-8742-EAA8AB267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3" y="3119"/>
              <a:ext cx="0" cy="35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1" name="Object 2">
            <a:extLst>
              <a:ext uri="{FF2B5EF4-FFF2-40B4-BE49-F238E27FC236}">
                <a16:creationId xmlns:a16="http://schemas.microsoft.com/office/drawing/2014/main" id="{521DE553-1E9C-7347-9C6B-1E8DFBDFB0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563" y="4549775"/>
          <a:ext cx="5387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0" name="Equation" r:id="rId4" imgW="43599100" imgH="5270500" progId="Equation.3">
                  <p:embed/>
                </p:oleObj>
              </mc:Choice>
              <mc:Fallback>
                <p:oleObj name="Equation" r:id="rId4" imgW="43599100" imgH="5270500" progId="Equation.3">
                  <p:embed/>
                  <p:pic>
                    <p:nvPicPr>
                      <p:cNvPr id="71" name="Object 2">
                        <a:extLst>
                          <a:ext uri="{FF2B5EF4-FFF2-40B4-BE49-F238E27FC236}">
                            <a16:creationId xmlns:a16="http://schemas.microsoft.com/office/drawing/2014/main" id="{FCB0B754-9229-D647-9D12-D8923EA78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549775"/>
                        <a:ext cx="53879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69">
            <a:extLst>
              <a:ext uri="{FF2B5EF4-FFF2-40B4-BE49-F238E27FC236}">
                <a16:creationId xmlns:a16="http://schemas.microsoft.com/office/drawing/2014/main" id="{6EF91E1E-70B2-0B4F-9670-B8EF3923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76750"/>
            <a:ext cx="5695950" cy="876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73" name="Content Placeholder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30FB1936-5508-4F4A-A2AB-C8256D86B7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7525578" y="167309"/>
            <a:ext cx="1394791" cy="139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57816597-1931-1F4E-A0A0-9B951549B91A}"/>
              </a:ext>
            </a:extLst>
          </p:cNvPr>
          <p:cNvSpPr/>
          <p:nvPr/>
        </p:nvSpPr>
        <p:spPr bwMode="auto">
          <a:xfrm>
            <a:off x="2663687" y="4310063"/>
            <a:ext cx="1461052" cy="1439863"/>
          </a:xfrm>
          <a:prstGeom prst="noSmoking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893FEC4-0A35-A64C-9804-CA1DE488F741}"/>
              </a:ext>
            </a:extLst>
          </p:cNvPr>
          <p:cNvGrpSpPr>
            <a:grpSpLocks noChangeAspect="1"/>
          </p:cNvGrpSpPr>
          <p:nvPr/>
        </p:nvGrpSpPr>
        <p:grpSpPr>
          <a:xfrm>
            <a:off x="641350" y="2510273"/>
            <a:ext cx="3507827" cy="1629099"/>
            <a:chOff x="2016125" y="3581400"/>
            <a:chExt cx="4283075" cy="1989138"/>
          </a:xfrm>
        </p:grpSpPr>
        <p:sp>
          <p:nvSpPr>
            <p:cNvPr id="76" name="Line 2">
              <a:extLst>
                <a:ext uri="{FF2B5EF4-FFF2-40B4-BE49-F238E27FC236}">
                  <a16:creationId xmlns:a16="http://schemas.microsoft.com/office/drawing/2014/main" id="{1DF7BBA8-5E0D-BF40-9360-84A4BD554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" name="Group 3">
              <a:extLst>
                <a:ext uri="{FF2B5EF4-FFF2-40B4-BE49-F238E27FC236}">
                  <a16:creationId xmlns:a16="http://schemas.microsoft.com/office/drawing/2014/main" id="{DD4968CD-D8BB-1F48-B072-01CCF3EC1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08" name="Group 4">
                <a:extLst>
                  <a:ext uri="{FF2B5EF4-FFF2-40B4-BE49-F238E27FC236}">
                    <a16:creationId xmlns:a16="http://schemas.microsoft.com/office/drawing/2014/main" id="{08A1822B-5422-2045-9ABD-E3CB57BBC1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10" name="Oval 5">
                  <a:extLst>
                    <a:ext uri="{FF2B5EF4-FFF2-40B4-BE49-F238E27FC236}">
                      <a16:creationId xmlns:a16="http://schemas.microsoft.com/office/drawing/2014/main" id="{52517F00-A672-9747-8514-A5368D789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1" name="Line 6">
                  <a:extLst>
                    <a:ext uri="{FF2B5EF4-FFF2-40B4-BE49-F238E27FC236}">
                      <a16:creationId xmlns:a16="http://schemas.microsoft.com/office/drawing/2014/main" id="{404AED9E-CC25-1242-8E9E-154637DF6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Oval 7">
                <a:extLst>
                  <a:ext uri="{FF2B5EF4-FFF2-40B4-BE49-F238E27FC236}">
                    <a16:creationId xmlns:a16="http://schemas.microsoft.com/office/drawing/2014/main" id="{8E73AB39-8906-6A40-84AB-6539EA87B6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8" name="Group 8">
              <a:extLst>
                <a:ext uri="{FF2B5EF4-FFF2-40B4-BE49-F238E27FC236}">
                  <a16:creationId xmlns:a16="http://schemas.microsoft.com/office/drawing/2014/main" id="{2671F2DE-27F6-384E-B124-DAFA119FF1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04" name="Group 9">
                <a:extLst>
                  <a:ext uri="{FF2B5EF4-FFF2-40B4-BE49-F238E27FC236}">
                    <a16:creationId xmlns:a16="http://schemas.microsoft.com/office/drawing/2014/main" id="{02DBCCFA-C84B-1E41-B379-1F620F0A83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06" name="Oval 10">
                  <a:extLst>
                    <a:ext uri="{FF2B5EF4-FFF2-40B4-BE49-F238E27FC236}">
                      <a16:creationId xmlns:a16="http://schemas.microsoft.com/office/drawing/2014/main" id="{DCA89663-58C7-1A45-8C31-F0AAB9318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7" name="Line 11">
                  <a:extLst>
                    <a:ext uri="{FF2B5EF4-FFF2-40B4-BE49-F238E27FC236}">
                      <a16:creationId xmlns:a16="http://schemas.microsoft.com/office/drawing/2014/main" id="{2526A886-4E9B-E74A-A746-A7BE19A84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" name="Oval 12">
                <a:extLst>
                  <a:ext uri="{FF2B5EF4-FFF2-40B4-BE49-F238E27FC236}">
                    <a16:creationId xmlns:a16="http://schemas.microsoft.com/office/drawing/2014/main" id="{D0282AB3-2A62-7D4D-9E88-3478BB42C8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220C5B2-A9DE-824C-9C68-C2F00F2E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6">
              <a:extLst>
                <a:ext uri="{FF2B5EF4-FFF2-40B4-BE49-F238E27FC236}">
                  <a16:creationId xmlns:a16="http://schemas.microsoft.com/office/drawing/2014/main" id="{089DE949-374F-F54C-A597-BD49DA3A1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2182F674-2EAF-4D47-8506-0455AE410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">
              <a:extLst>
                <a:ext uri="{FF2B5EF4-FFF2-40B4-BE49-F238E27FC236}">
                  <a16:creationId xmlns:a16="http://schemas.microsoft.com/office/drawing/2014/main" id="{5D62AD2D-00D5-D943-AA91-C3046FE5E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20">
              <a:extLst>
                <a:ext uri="{FF2B5EF4-FFF2-40B4-BE49-F238E27FC236}">
                  <a16:creationId xmlns:a16="http://schemas.microsoft.com/office/drawing/2014/main" id="{5ACA5FB3-6092-684B-A3D6-951681C43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84" name="Text Box 21">
              <a:extLst>
                <a:ext uri="{FF2B5EF4-FFF2-40B4-BE49-F238E27FC236}">
                  <a16:creationId xmlns:a16="http://schemas.microsoft.com/office/drawing/2014/main" id="{E76A078B-D50A-3F4E-9A22-5CE4A0B7D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85" name="Oval 22">
              <a:extLst>
                <a:ext uri="{FF2B5EF4-FFF2-40B4-BE49-F238E27FC236}">
                  <a16:creationId xmlns:a16="http://schemas.microsoft.com/office/drawing/2014/main" id="{4AA6017E-AFFE-3443-BFB8-FA86EEC0F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Line 23">
              <a:extLst>
                <a:ext uri="{FF2B5EF4-FFF2-40B4-BE49-F238E27FC236}">
                  <a16:creationId xmlns:a16="http://schemas.microsoft.com/office/drawing/2014/main" id="{0E06FB21-05AD-5D46-998D-DDEB2C954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4">
              <a:extLst>
                <a:ext uri="{FF2B5EF4-FFF2-40B4-BE49-F238E27FC236}">
                  <a16:creationId xmlns:a16="http://schemas.microsoft.com/office/drawing/2014/main" id="{184F94D6-8598-3641-83CE-BC99549EF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Oval 25">
              <a:extLst>
                <a:ext uri="{FF2B5EF4-FFF2-40B4-BE49-F238E27FC236}">
                  <a16:creationId xmlns:a16="http://schemas.microsoft.com/office/drawing/2014/main" id="{0CC50DE3-AA06-4640-B1BE-57A5111BE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Line 26">
              <a:extLst>
                <a:ext uri="{FF2B5EF4-FFF2-40B4-BE49-F238E27FC236}">
                  <a16:creationId xmlns:a16="http://schemas.microsoft.com/office/drawing/2014/main" id="{63B3744C-77CF-1746-ADA0-C53FB0B15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7">
              <a:extLst>
                <a:ext uri="{FF2B5EF4-FFF2-40B4-BE49-F238E27FC236}">
                  <a16:creationId xmlns:a16="http://schemas.microsoft.com/office/drawing/2014/main" id="{D3C69AE5-02E3-8144-A691-D1C97666F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8">
              <a:extLst>
                <a:ext uri="{FF2B5EF4-FFF2-40B4-BE49-F238E27FC236}">
                  <a16:creationId xmlns:a16="http://schemas.microsoft.com/office/drawing/2014/main" id="{B3E27BB3-BBC3-154C-90A4-38B3D69CF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Oval 29">
              <a:extLst>
                <a:ext uri="{FF2B5EF4-FFF2-40B4-BE49-F238E27FC236}">
                  <a16:creationId xmlns:a16="http://schemas.microsoft.com/office/drawing/2014/main" id="{2633F64D-F1D5-EB4A-8F88-6AE306F80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Line 30">
              <a:extLst>
                <a:ext uri="{FF2B5EF4-FFF2-40B4-BE49-F238E27FC236}">
                  <a16:creationId xmlns:a16="http://schemas.microsoft.com/office/drawing/2014/main" id="{73A12384-8CB5-9140-A23E-FC5A58444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1">
              <a:extLst>
                <a:ext uri="{FF2B5EF4-FFF2-40B4-BE49-F238E27FC236}">
                  <a16:creationId xmlns:a16="http://schemas.microsoft.com/office/drawing/2014/main" id="{DD536F45-1ACB-7241-9347-BB19925A9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32">
              <a:extLst>
                <a:ext uri="{FF2B5EF4-FFF2-40B4-BE49-F238E27FC236}">
                  <a16:creationId xmlns:a16="http://schemas.microsoft.com/office/drawing/2014/main" id="{3747756D-4901-F24E-BAD7-2A48FA587A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33">
              <a:extLst>
                <a:ext uri="{FF2B5EF4-FFF2-40B4-BE49-F238E27FC236}">
                  <a16:creationId xmlns:a16="http://schemas.microsoft.com/office/drawing/2014/main" id="{B5FF1D97-8153-7645-A99F-BDDE6F10A2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Oval 34">
              <a:extLst>
                <a:ext uri="{FF2B5EF4-FFF2-40B4-BE49-F238E27FC236}">
                  <a16:creationId xmlns:a16="http://schemas.microsoft.com/office/drawing/2014/main" id="{48822EEF-4D87-2F49-9F5B-1FAFF6C84B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Oval 35">
              <a:extLst>
                <a:ext uri="{FF2B5EF4-FFF2-40B4-BE49-F238E27FC236}">
                  <a16:creationId xmlns:a16="http://schemas.microsoft.com/office/drawing/2014/main" id="{5C2B8892-568E-F845-A3EA-FBDC724373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Oval 36">
              <a:extLst>
                <a:ext uri="{FF2B5EF4-FFF2-40B4-BE49-F238E27FC236}">
                  <a16:creationId xmlns:a16="http://schemas.microsoft.com/office/drawing/2014/main" id="{1ED10C95-A460-9C4F-936F-7CB8366A05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Line 37">
              <a:extLst>
                <a:ext uri="{FF2B5EF4-FFF2-40B4-BE49-F238E27FC236}">
                  <a16:creationId xmlns:a16="http://schemas.microsoft.com/office/drawing/2014/main" id="{D8FF993C-86F0-634D-9F40-0BDAEA09F89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38">
              <a:extLst>
                <a:ext uri="{FF2B5EF4-FFF2-40B4-BE49-F238E27FC236}">
                  <a16:creationId xmlns:a16="http://schemas.microsoft.com/office/drawing/2014/main" id="{C0D0C388-FE68-B446-8D23-A2359204D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9">
              <a:extLst>
                <a:ext uri="{FF2B5EF4-FFF2-40B4-BE49-F238E27FC236}">
                  <a16:creationId xmlns:a16="http://schemas.microsoft.com/office/drawing/2014/main" id="{11B873AB-7197-264E-A6BE-F4299DD17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0">
              <a:extLst>
                <a:ext uri="{FF2B5EF4-FFF2-40B4-BE49-F238E27FC236}">
                  <a16:creationId xmlns:a16="http://schemas.microsoft.com/office/drawing/2014/main" id="{F95A4E58-79CB-A141-8935-E6C748A6C2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654213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67100"/>
            <a:ext cx="7662553" cy="756062"/>
          </a:xfrm>
        </p:spPr>
        <p:txBody>
          <a:bodyPr/>
          <a:lstStyle/>
          <a:p>
            <a:r>
              <a:rPr kumimoji="1" lang="en-US" altLang="ja-JP" dirty="0"/>
              <a:t>ARIMA pitfall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34994"/>
            <a:ext cx="8229601" cy="512135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>
                <a:solidFill>
                  <a:srgbClr val="800000"/>
                </a:solidFill>
              </a:rPr>
              <a:t>Example: logistic parabola</a:t>
            </a:r>
          </a:p>
          <a:p>
            <a:pPr marL="914400" lvl="2" indent="0">
              <a:buNone/>
            </a:pPr>
            <a:r>
              <a:rPr lang="en-US" altLang="ja-JP" dirty="0"/>
              <a:t>Models population of flies [R. May/1976]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CMU Exec Ed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©️ 2019-2021 C. Faloutsos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4E4E-B10B-0A48-9F32-A055BF8ED0E9}" type="slidenum">
              <a:rPr kumimoji="1" lang="ja-JP" altLang="en-US" smtClean="0"/>
              <a:t>139</a:t>
            </a:fld>
            <a:endParaRPr kumimoji="1" lang="ja-JP" altLang="en-US"/>
          </a:p>
        </p:txBody>
      </p:sp>
      <p:pic>
        <p:nvPicPr>
          <p:cNvPr id="7" name="Picture 4" descr="line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171" y="4509199"/>
            <a:ext cx="4345202" cy="186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823570" y="595565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Time t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518311" y="3154404"/>
            <a:ext cx="6056567" cy="655911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12" descr="parabol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579" y="3968338"/>
            <a:ext cx="247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CodeCogsEqn (4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401" y="3154403"/>
            <a:ext cx="4778780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5471162" y="4125695"/>
            <a:ext cx="1067126" cy="655911"/>
          </a:xfrm>
          <a:prstGeom prst="rect">
            <a:avLst/>
          </a:prstGeom>
        </p:spPr>
      </p:pic>
      <p:pic>
        <p:nvPicPr>
          <p:cNvPr id="22" name="図 21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467390" y="4646925"/>
            <a:ext cx="562299" cy="655911"/>
          </a:xfrm>
          <a:prstGeom prst="rect">
            <a:avLst/>
          </a:prstGeom>
        </p:spPr>
      </p:pic>
      <p:pic>
        <p:nvPicPr>
          <p:cNvPr id="23" name="図 22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7260939" y="5955655"/>
            <a:ext cx="562299" cy="65591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377416" y="3954303"/>
            <a:ext cx="2685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Time-series plot</a:t>
            </a:r>
            <a:endParaRPr kumimoji="1" lang="ja-JP" altLang="en-US" sz="2800" dirty="0"/>
          </a:p>
        </p:txBody>
      </p:sp>
      <p:pic>
        <p:nvPicPr>
          <p:cNvPr id="432130" name="Picture 2">
            <a:extLst>
              <a:ext uri="{FF2B5EF4-FFF2-40B4-BE49-F238E27FC236}">
                <a16:creationId xmlns:a16="http://schemas.microsoft.com/office/drawing/2014/main" id="{EECDB84D-2CCD-FD4E-B27A-7DEA7360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71" y="1638300"/>
            <a:ext cx="77742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9BEA1C-64F2-3243-95E7-62F9CCA92F46}"/>
              </a:ext>
            </a:extLst>
          </p:cNvPr>
          <p:cNvSpPr txBox="1"/>
          <p:nvPr/>
        </p:nvSpPr>
        <p:spPr>
          <a:xfrm>
            <a:off x="5311037" y="3159192"/>
            <a:ext cx="5693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+mj-lt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B5634-71EA-9F41-A3CA-4976244D5DF3}"/>
              </a:ext>
            </a:extLst>
          </p:cNvPr>
          <p:cNvSpPr txBox="1"/>
          <p:nvPr/>
        </p:nvSpPr>
        <p:spPr>
          <a:xfrm>
            <a:off x="496005" y="2547074"/>
            <a:ext cx="1484701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#flies(t+1)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E65E0D-16F1-244D-A5FB-75A63891A088}"/>
              </a:ext>
            </a:extLst>
          </p:cNvPr>
          <p:cNvSpPr txBox="1"/>
          <p:nvPr/>
        </p:nvSpPr>
        <p:spPr>
          <a:xfrm>
            <a:off x="2934337" y="2250573"/>
            <a:ext cx="184056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Reproductive</a:t>
            </a:r>
          </a:p>
          <a:p>
            <a:r>
              <a:rPr lang="en-US" sz="2400" dirty="0">
                <a:latin typeface="+mn-lt"/>
              </a:rPr>
              <a:t>rate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C3CA-A23F-D44F-91C5-B7AB463483E4}"/>
              </a:ext>
            </a:extLst>
          </p:cNvPr>
          <p:cNvSpPr txBox="1"/>
          <p:nvPr/>
        </p:nvSpPr>
        <p:spPr>
          <a:xfrm>
            <a:off x="5211276" y="2416770"/>
            <a:ext cx="1508747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Max# flies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B4E90B-FA31-9744-93C2-DE2298A0EE62}"/>
              </a:ext>
            </a:extLst>
          </p:cNvPr>
          <p:cNvCxnSpPr>
            <a:endCxn id="9" idx="1"/>
          </p:cNvCxnSpPr>
          <p:nvPr/>
        </p:nvCxnSpPr>
        <p:spPr bwMode="auto">
          <a:xfrm>
            <a:off x="1638300" y="2996380"/>
            <a:ext cx="549101" cy="48597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6A6B59-1B72-F345-9C57-BA6969320933}"/>
              </a:ext>
            </a:extLst>
          </p:cNvPr>
          <p:cNvCxnSpPr>
            <a:cxnSpLocks/>
          </p:cNvCxnSpPr>
          <p:nvPr/>
        </p:nvCxnSpPr>
        <p:spPr bwMode="auto">
          <a:xfrm>
            <a:off x="3838159" y="3009634"/>
            <a:ext cx="225159" cy="352238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35CFCB-6158-924A-ACEB-8667788C16DF}"/>
              </a:ext>
            </a:extLst>
          </p:cNvPr>
          <p:cNvCxnSpPr>
            <a:cxnSpLocks/>
          </p:cNvCxnSpPr>
          <p:nvPr/>
        </p:nvCxnSpPr>
        <p:spPr bwMode="auto">
          <a:xfrm>
            <a:off x="5481359" y="2796249"/>
            <a:ext cx="114371" cy="55908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128625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D075FC10-337E-2748-B161-4DA6A722B5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BDEDA008-9461-8643-944D-90A9754D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9A36401A-E2C2-EB43-93D4-52A61F54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7DE7EE2-61F8-0D48-B97F-3CB26733FE4C}" type="slidenum">
              <a:rPr lang="en-US" altLang="en-US" sz="1400"/>
              <a:pPr algn="r"/>
              <a:t>14</a:t>
            </a:fld>
            <a:endParaRPr lang="en-US" altLang="en-US" sz="1400"/>
          </a:p>
        </p:txBody>
      </p:sp>
      <p:sp>
        <p:nvSpPr>
          <p:cNvPr id="28676" name="Rectangle 2050">
            <a:extLst>
              <a:ext uri="{FF2B5EF4-FFF2-40B4-BE49-F238E27FC236}">
                <a16:creationId xmlns:a16="http://schemas.microsoft.com/office/drawing/2014/main" id="{68BC6C71-C6AA-514F-8AD7-480959816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59295"/>
            <a:ext cx="77724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Motivation - Applications (cont’d)</a:t>
            </a:r>
          </a:p>
        </p:txBody>
      </p:sp>
      <p:sp>
        <p:nvSpPr>
          <p:cNvPr id="28677" name="Rectangle 2051">
            <a:extLst>
              <a:ext uri="{FF2B5EF4-FFF2-40B4-BE49-F238E27FC236}">
                <a16:creationId xmlns:a16="http://schemas.microsoft.com/office/drawing/2014/main" id="{F02A031A-C57A-2E4E-833A-E93BCF866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96885"/>
            <a:ext cx="7772400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ea typeface="ＭＳ Ｐゴシック" panose="020B0600070205080204" pitchFamily="34" charset="-128"/>
              </a:rPr>
              <a:t>civil/automobile infrastructure</a:t>
            </a:r>
          </a:p>
          <a:p>
            <a:pPr lvl="1">
              <a:spcBef>
                <a:spcPct val="500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bridge vibrations [Oppenheim+02]</a:t>
            </a:r>
          </a:p>
          <a:p>
            <a:pPr lvl="1">
              <a:spcBef>
                <a:spcPct val="50000"/>
              </a:spcBef>
            </a:pPr>
            <a:r>
              <a:rPr lang="en-US" sz="3200" dirty="0">
                <a:hlinkClick r:id="rId3"/>
              </a:rPr>
              <a:t>https://www.dm.sanken.osaka-u.ac.jp/~yasuko/TALKS/17-KDD-tut/</a:t>
            </a:r>
            <a:endParaRPr lang="en-US" sz="3200" dirty="0"/>
          </a:p>
          <a:p>
            <a:pPr marL="457200" lvl="1" indent="0">
              <a:spcBef>
                <a:spcPct val="500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7AFDE1-FE3F-7040-8769-BA1C0C236A99}"/>
              </a:ext>
            </a:extLst>
          </p:cNvPr>
          <p:cNvGrpSpPr/>
          <p:nvPr/>
        </p:nvGrpSpPr>
        <p:grpSpPr>
          <a:xfrm>
            <a:off x="7325434" y="1318395"/>
            <a:ext cx="1602619" cy="1352748"/>
            <a:chOff x="6062492" y="3807158"/>
            <a:chExt cx="2100352" cy="2201985"/>
          </a:xfrm>
        </p:grpSpPr>
        <p:pic>
          <p:nvPicPr>
            <p:cNvPr id="11" name="Picture 11" descr="Tokyo_Gate_Bridge-3">
              <a:extLst>
                <a:ext uri="{FF2B5EF4-FFF2-40B4-BE49-F238E27FC236}">
                  <a16:creationId xmlns:a16="http://schemas.microsoft.com/office/drawing/2014/main" id="{920B63E6-A528-5246-925D-EECA68121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492" y="3807158"/>
              <a:ext cx="2088232" cy="179160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6">
              <a:extLst>
                <a:ext uri="{FF2B5EF4-FFF2-40B4-BE49-F238E27FC236}">
                  <a16:creationId xmlns:a16="http://schemas.microsoft.com/office/drawing/2014/main" id="{498D7098-8566-504D-B955-693E4E5A3D53}"/>
                </a:ext>
              </a:extLst>
            </p:cNvPr>
            <p:cNvSpPr txBox="1"/>
            <p:nvPr/>
          </p:nvSpPr>
          <p:spPr>
            <a:xfrm>
              <a:off x="6186159" y="5577742"/>
              <a:ext cx="1976685" cy="431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0" lang="en-US" altLang="ja-JP" sz="1600" dirty="0">
                  <a:latin typeface="Times New Roman" charset="0"/>
                  <a:ea typeface="ＭＳ Ｐゴシック" charset="0"/>
                  <a:cs typeface="ＭＳ Ｐゴシック" charset="0"/>
                </a:rPr>
                <a:t>Tokyo Gate </a:t>
              </a:r>
              <a:r>
                <a:rPr kumimoji="0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Bridge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75D0E2D-1FE3-7D4E-938E-94E823C658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868" y="4267909"/>
            <a:ext cx="1173167" cy="1262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C7FCCB-CFEA-7343-A9E5-34D37FA328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9697" y="4267909"/>
            <a:ext cx="973591" cy="1262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3FCDB-D0C7-E84E-99A8-DA795F74D259}"/>
              </a:ext>
            </a:extLst>
          </p:cNvPr>
          <p:cNvSpPr txBox="1"/>
          <p:nvPr/>
        </p:nvSpPr>
        <p:spPr>
          <a:xfrm>
            <a:off x="679470" y="5566868"/>
            <a:ext cx="3054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Prof. Yasushi Sakurai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D98C4-9C21-2142-A8E6-CDAA28557543}"/>
              </a:ext>
            </a:extLst>
          </p:cNvPr>
          <p:cNvSpPr txBox="1"/>
          <p:nvPr/>
        </p:nvSpPr>
        <p:spPr>
          <a:xfrm>
            <a:off x="3773562" y="5566867"/>
            <a:ext cx="33858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Prof. Yasuko Matsubara</a:t>
            </a:r>
          </a:p>
        </p:txBody>
      </p:sp>
      <p:pic>
        <p:nvPicPr>
          <p:cNvPr id="15" name="Picture 2" descr="photo">
            <a:extLst>
              <a:ext uri="{FF2B5EF4-FFF2-40B4-BE49-F238E27FC236}">
                <a16:creationId xmlns:a16="http://schemas.microsoft.com/office/drawing/2014/main" id="{F0FE8CE2-D839-CA41-B0CB-9714DDA0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2154" y="4354115"/>
            <a:ext cx="973591" cy="11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88070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67100"/>
            <a:ext cx="7662553" cy="756062"/>
          </a:xfrm>
        </p:spPr>
        <p:txBody>
          <a:bodyPr/>
          <a:lstStyle/>
          <a:p>
            <a:r>
              <a:rPr kumimoji="1" lang="en-US" altLang="ja-JP" dirty="0"/>
              <a:t>ARIMA pitfall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34994"/>
            <a:ext cx="8229601" cy="512135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>
                <a:solidFill>
                  <a:srgbClr val="800000"/>
                </a:solidFill>
              </a:rPr>
              <a:t>Example: logistic parabola</a:t>
            </a:r>
          </a:p>
          <a:p>
            <a:pPr marL="914400" lvl="2" indent="0">
              <a:buNone/>
            </a:pPr>
            <a:r>
              <a:rPr lang="en-US" altLang="ja-JP" dirty="0"/>
              <a:t>Models population of flies [R. May/1976]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CMU Exec Ed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©️ 2019-2021 C. Faloutsos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4E4E-B10B-0A48-9F32-A055BF8ED0E9}" type="slidenum">
              <a:rPr kumimoji="1" lang="ja-JP" altLang="en-US" smtClean="0"/>
              <a:t>140</a:t>
            </a:fld>
            <a:endParaRPr kumimoji="1" lang="ja-JP" altLang="en-US"/>
          </a:p>
        </p:txBody>
      </p:sp>
      <p:pic>
        <p:nvPicPr>
          <p:cNvPr id="7" name="Picture 4" descr="line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171" y="4509199"/>
            <a:ext cx="4345202" cy="186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823570" y="595565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Time t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518311" y="3154404"/>
            <a:ext cx="6056567" cy="655911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12" descr="parabol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579" y="3968338"/>
            <a:ext cx="247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CodeCogsEqn (4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401" y="3154403"/>
            <a:ext cx="4778780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5471162" y="4125695"/>
            <a:ext cx="1067126" cy="655911"/>
          </a:xfrm>
          <a:prstGeom prst="rect">
            <a:avLst/>
          </a:prstGeom>
        </p:spPr>
      </p:pic>
      <p:pic>
        <p:nvPicPr>
          <p:cNvPr id="22" name="図 21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467390" y="4646925"/>
            <a:ext cx="562299" cy="655911"/>
          </a:xfrm>
          <a:prstGeom prst="rect">
            <a:avLst/>
          </a:prstGeom>
        </p:spPr>
      </p:pic>
      <p:pic>
        <p:nvPicPr>
          <p:cNvPr id="23" name="図 22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7260939" y="5955655"/>
            <a:ext cx="562299" cy="6559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13715" y="3416403"/>
            <a:ext cx="172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Logistic map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77416" y="3954303"/>
            <a:ext cx="2685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Time-series plot</a:t>
            </a:r>
            <a:endParaRPr kumimoji="1" lang="ja-JP" altLang="en-US" sz="2800" dirty="0"/>
          </a:p>
        </p:txBody>
      </p:sp>
      <p:pic>
        <p:nvPicPr>
          <p:cNvPr id="432130" name="Picture 2">
            <a:extLst>
              <a:ext uri="{FF2B5EF4-FFF2-40B4-BE49-F238E27FC236}">
                <a16:creationId xmlns:a16="http://schemas.microsoft.com/office/drawing/2014/main" id="{EECDB84D-2CCD-FD4E-B27A-7DEA7360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71" y="1638300"/>
            <a:ext cx="77742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74804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67100"/>
            <a:ext cx="7662553" cy="756062"/>
          </a:xfrm>
        </p:spPr>
        <p:txBody>
          <a:bodyPr/>
          <a:lstStyle/>
          <a:p>
            <a:r>
              <a:rPr kumimoji="1" lang="en-US" altLang="ja-JP" dirty="0"/>
              <a:t>ARIMA pitfall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34994"/>
            <a:ext cx="8229601" cy="512135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>
                <a:solidFill>
                  <a:srgbClr val="800000"/>
                </a:solidFill>
              </a:rPr>
              <a:t>Example: logistic parabola</a:t>
            </a:r>
          </a:p>
          <a:p>
            <a:pPr marL="914400" lvl="2" indent="0">
              <a:buNone/>
            </a:pPr>
            <a:r>
              <a:rPr lang="en-US" altLang="ja-JP" dirty="0"/>
              <a:t>Models population of flies [R. May/1976]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CMU Exec Ed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©️ 2019-2021 C. Faloutsos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4E4E-B10B-0A48-9F32-A055BF8ED0E9}" type="slidenum">
              <a:rPr kumimoji="1" lang="ja-JP" altLang="en-US" smtClean="0"/>
              <a:t>141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18311" y="3154404"/>
            <a:ext cx="6056567" cy="655911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579" y="3968338"/>
            <a:ext cx="247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CodeCogsEqn (4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401" y="3154403"/>
            <a:ext cx="4778780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5471162" y="4125695"/>
            <a:ext cx="1067126" cy="655911"/>
          </a:xfrm>
          <a:prstGeom prst="rect">
            <a:avLst/>
          </a:prstGeom>
        </p:spPr>
      </p:pic>
      <p:pic>
        <p:nvPicPr>
          <p:cNvPr id="23" name="図 22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7260939" y="5955655"/>
            <a:ext cx="562299" cy="6559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13715" y="3416403"/>
            <a:ext cx="172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Logistic map</a:t>
            </a:r>
            <a:endParaRPr kumimoji="1" lang="ja-JP" altLang="en-US" sz="2800" dirty="0"/>
          </a:p>
        </p:txBody>
      </p:sp>
      <p:pic>
        <p:nvPicPr>
          <p:cNvPr id="432130" name="Picture 2">
            <a:extLst>
              <a:ext uri="{FF2B5EF4-FFF2-40B4-BE49-F238E27FC236}">
                <a16:creationId xmlns:a16="http://schemas.microsoft.com/office/drawing/2014/main" id="{EECDB84D-2CCD-FD4E-B27A-7DEA7360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71" y="1638300"/>
            <a:ext cx="77742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4C69B8-2C81-9A47-90A4-8482AB4B7EA0}"/>
              </a:ext>
            </a:extLst>
          </p:cNvPr>
          <p:cNvSpPr txBox="1"/>
          <p:nvPr/>
        </p:nvSpPr>
        <p:spPr>
          <a:xfrm>
            <a:off x="62734" y="4024332"/>
            <a:ext cx="5949064" cy="16927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= SI virus prop. model (covid: S.I.R.)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~ Bass equation (market penetration)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Special case of </a:t>
            </a:r>
            <a:r>
              <a:rPr lang="en-US" b="1" dirty="0" err="1">
                <a:solidFill>
                  <a:srgbClr val="00B050"/>
                </a:solidFill>
                <a:latin typeface="+mn-lt"/>
              </a:rPr>
              <a:t>Lotka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-Volterra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Competing species / products</a:t>
            </a:r>
          </a:p>
        </p:txBody>
      </p:sp>
    </p:spTree>
    <p:extLst>
      <p:ext uri="{BB962C8B-B14F-4D97-AF65-F5344CB8AC3E}">
        <p14:creationId xmlns:p14="http://schemas.microsoft.com/office/powerpoint/2010/main" val="2353490116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600"/>
            <a:ext cx="7772400" cy="1143000"/>
          </a:xfrm>
        </p:spPr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ARIMA pitfall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229601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Linear equations, e.g., AR, ARIMA, …</a:t>
            </a: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CMU Exec Ed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©️ 2019-2021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142</a:t>
            </a:fld>
            <a:endParaRPr lang="en-US" altLang="ja-JP" sz="1400"/>
          </a:p>
        </p:txBody>
      </p:sp>
      <p:pic>
        <p:nvPicPr>
          <p:cNvPr id="19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33" y="3437444"/>
            <a:ext cx="3255387" cy="27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345851" y="3620110"/>
            <a:ext cx="1067126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135628" y="5778025"/>
            <a:ext cx="562299" cy="65591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FE8AC93-4FFE-994B-AE8B-7BEB5094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71" y="1638300"/>
            <a:ext cx="77742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71818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ARIMA pitfall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229601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Linear equations, e.g., AR, ARIMA, …</a:t>
            </a: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CMU Exec Ed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©️ 2019-2021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143</a:t>
            </a:fld>
            <a:endParaRPr lang="en-US" altLang="ja-JP" sz="1400"/>
          </a:p>
        </p:txBody>
      </p:sp>
      <p:pic>
        <p:nvPicPr>
          <p:cNvPr id="19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33" y="3437444"/>
            <a:ext cx="3255387" cy="27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345851" y="3620110"/>
            <a:ext cx="1067126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135628" y="5778025"/>
            <a:ext cx="562299" cy="655911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14794" y="4670627"/>
            <a:ext cx="20082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dirty="0">
                <a:solidFill>
                  <a:schemeClr val="tx2"/>
                </a:solidFill>
              </a:rPr>
              <a:t>e.g., AR(1)</a:t>
            </a:r>
            <a:endParaRPr lang="en-US" altLang="ja-JP" dirty="0"/>
          </a:p>
        </p:txBody>
      </p:sp>
      <p:sp>
        <p:nvSpPr>
          <p:cNvPr id="14" name="正方形/長方形 13"/>
          <p:cNvSpPr/>
          <p:nvPr/>
        </p:nvSpPr>
        <p:spPr>
          <a:xfrm>
            <a:off x="844375" y="4670627"/>
            <a:ext cx="3751983" cy="11591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pic>
        <p:nvPicPr>
          <p:cNvPr id="15" name="図 14" descr="CodeCogsEqn (6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425" y="5339167"/>
            <a:ext cx="2485717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0279"/>
      </p:ext>
    </p:extLst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ARIMA pitfall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229601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Linear equations, e.g., AR, ARIMA, …</a:t>
            </a: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CMU Exec Ed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©️ 2019-2021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144</a:t>
            </a:fld>
            <a:endParaRPr lang="en-US" altLang="ja-JP" sz="1400"/>
          </a:p>
        </p:txBody>
      </p:sp>
      <p:pic>
        <p:nvPicPr>
          <p:cNvPr id="8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33" y="3437444"/>
            <a:ext cx="3255387" cy="27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345851" y="3620110"/>
            <a:ext cx="1067126" cy="655911"/>
          </a:xfrm>
          <a:prstGeom prst="rect">
            <a:avLst/>
          </a:prstGeom>
        </p:spPr>
      </p:pic>
      <p:pic>
        <p:nvPicPr>
          <p:cNvPr id="10" name="図 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135628" y="5778025"/>
            <a:ext cx="562299" cy="655911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56187" y="4465540"/>
            <a:ext cx="21451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dirty="0">
                <a:solidFill>
                  <a:schemeClr val="tx2"/>
                </a:solidFill>
              </a:rPr>
              <a:t>AR fit: fails</a:t>
            </a:r>
            <a:endParaRPr lang="en-US" altLang="ja-JP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629425" y="4757928"/>
            <a:ext cx="2538710" cy="74214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14794" y="4670627"/>
            <a:ext cx="20082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dirty="0">
                <a:solidFill>
                  <a:schemeClr val="tx2"/>
                </a:solidFill>
              </a:rPr>
              <a:t>e.g., AR(1)</a:t>
            </a:r>
            <a:endParaRPr lang="en-US" altLang="ja-JP" dirty="0"/>
          </a:p>
        </p:txBody>
      </p:sp>
      <p:sp>
        <p:nvSpPr>
          <p:cNvPr id="16" name="正方形/長方形 15"/>
          <p:cNvSpPr/>
          <p:nvPr/>
        </p:nvSpPr>
        <p:spPr>
          <a:xfrm>
            <a:off x="844375" y="4670627"/>
            <a:ext cx="3751983" cy="11591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pic>
        <p:nvPicPr>
          <p:cNvPr id="5" name="図 4" descr="CodeCogsEqn (6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425" y="5339167"/>
            <a:ext cx="2485717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61092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Solution?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685619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Delayed Coordinate Embedding</a:t>
            </a:r>
            <a:r>
              <a:rPr lang="en-US" altLang="en-US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 =  Lag Plots [Sauer94]</a:t>
            </a:r>
          </a:p>
          <a:p>
            <a:pPr marL="0" indent="0">
              <a:buNone/>
            </a:pPr>
            <a:r>
              <a:rPr lang="en-US" altLang="ja-JP" sz="3600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 k-nearest neighbor search</a:t>
            </a:r>
          </a:p>
          <a:p>
            <a:pPr>
              <a:buFontTx/>
              <a:buChar char="-"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CMU Exec Ed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©️ 2019-2021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145</a:t>
            </a:fld>
            <a:endParaRPr lang="en-US" altLang="ja-JP" sz="1400"/>
          </a:p>
        </p:txBody>
      </p:sp>
      <p:pic>
        <p:nvPicPr>
          <p:cNvPr id="17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321" y="3791933"/>
            <a:ext cx="3000461" cy="25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732231" y="4529790"/>
            <a:ext cx="983560" cy="604547"/>
          </a:xfrm>
          <a:prstGeom prst="rect">
            <a:avLst/>
          </a:prstGeom>
        </p:spPr>
      </p:pic>
      <p:pic>
        <p:nvPicPr>
          <p:cNvPr id="20" name="図 1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878647" y="6054075"/>
            <a:ext cx="518266" cy="604547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 flipV="1">
            <a:off x="7678746" y="4832064"/>
            <a:ext cx="23304" cy="1222011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6105710" y="4832064"/>
            <a:ext cx="157303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5468185-B582-9943-963F-5777761C7F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5076" y="1947078"/>
            <a:ext cx="342123" cy="6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34700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Date Placeholder 2">
            <a:extLst>
              <a:ext uri="{FF2B5EF4-FFF2-40B4-BE49-F238E27FC236}">
                <a16:creationId xmlns:a16="http://schemas.microsoft.com/office/drawing/2014/main" id="{B97162D8-5E2B-2E4C-8D2E-38BD563726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92866" name="Footer Placeholder 3">
            <a:extLst>
              <a:ext uri="{FF2B5EF4-FFF2-40B4-BE49-F238E27FC236}">
                <a16:creationId xmlns:a16="http://schemas.microsoft.com/office/drawing/2014/main" id="{5F827E7E-37BE-B641-BE87-71D83061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92867" name="Slide Number Placeholder 4">
            <a:extLst>
              <a:ext uri="{FF2B5EF4-FFF2-40B4-BE49-F238E27FC236}">
                <a16:creationId xmlns:a16="http://schemas.microsoft.com/office/drawing/2014/main" id="{B7C095C9-C200-5D44-874D-364F8693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A68BE6E-4770-7E44-9572-C86D3D20DEF3}" type="slidenum">
              <a:rPr lang="en-US" altLang="en-US" sz="1400"/>
              <a:pPr algn="r"/>
              <a:t>146</a:t>
            </a:fld>
            <a:endParaRPr lang="en-US" altLang="en-US" sz="1400"/>
          </a:p>
        </p:txBody>
      </p:sp>
      <p:sp>
        <p:nvSpPr>
          <p:cNvPr id="292868" name="Rectangle 2">
            <a:extLst>
              <a:ext uri="{FF2B5EF4-FFF2-40B4-BE49-F238E27FC236}">
                <a16:creationId xmlns:a16="http://schemas.microsoft.com/office/drawing/2014/main" id="{891E4A71-5A95-DC46-819E-03070652E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Intuition (Lag Plot)</a:t>
            </a:r>
          </a:p>
        </p:txBody>
      </p:sp>
      <p:sp>
        <p:nvSpPr>
          <p:cNvPr id="292869" name="Line 3">
            <a:extLst>
              <a:ext uri="{FF2B5EF4-FFF2-40B4-BE49-F238E27FC236}">
                <a16:creationId xmlns:a16="http://schemas.microsoft.com/office/drawing/2014/main" id="{E99FF87B-4EFC-CC4B-91F3-D637CAB0E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2133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2870" name="Line 4">
            <a:extLst>
              <a:ext uri="{FF2B5EF4-FFF2-40B4-BE49-F238E27FC236}">
                <a16:creationId xmlns:a16="http://schemas.microsoft.com/office/drawing/2014/main" id="{FF0D0601-4876-7F4B-9B04-D6A339D48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029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2871" name="Text Box 5">
            <a:extLst>
              <a:ext uri="{FF2B5EF4-FFF2-40B4-BE49-F238E27FC236}">
                <a16:creationId xmlns:a16="http://schemas.microsoft.com/office/drawing/2014/main" id="{0BCBCDEF-78E8-3144-AACB-25A7DE0B1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105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x</a:t>
            </a:r>
            <a:r>
              <a:rPr lang="en-US" altLang="en-US" sz="2400" baseline="-25000"/>
              <a:t>t-1</a:t>
            </a:r>
            <a:endParaRPr lang="en-US" altLang="en-US" sz="2400"/>
          </a:p>
        </p:txBody>
      </p:sp>
      <p:sp>
        <p:nvSpPr>
          <p:cNvPr id="1988614" name="Text Box 6">
            <a:extLst>
              <a:ext uri="{FF2B5EF4-FFF2-40B4-BE49-F238E27FC236}">
                <a16:creationId xmlns:a16="http://schemas.microsoft.com/office/drawing/2014/main" id="{05AECACD-DDBA-124F-AB55-5FB27DF32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en-US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2873" name="AutoShape 7">
            <a:extLst>
              <a:ext uri="{FF2B5EF4-FFF2-40B4-BE49-F238E27FC236}">
                <a16:creationId xmlns:a16="http://schemas.microsoft.com/office/drawing/2014/main" id="{E40B6750-4363-7E49-B652-F39A4A7E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4" name="AutoShape 8">
            <a:extLst>
              <a:ext uri="{FF2B5EF4-FFF2-40B4-BE49-F238E27FC236}">
                <a16:creationId xmlns:a16="http://schemas.microsoft.com/office/drawing/2014/main" id="{0FC7DFD4-293B-D94E-9460-284A7AD3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91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5" name="AutoShape 9">
            <a:extLst>
              <a:ext uri="{FF2B5EF4-FFF2-40B4-BE49-F238E27FC236}">
                <a16:creationId xmlns:a16="http://schemas.microsoft.com/office/drawing/2014/main" id="{66665AF4-8699-5546-B7DA-22AF03735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86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6" name="AutoShape 10">
            <a:extLst>
              <a:ext uri="{FF2B5EF4-FFF2-40B4-BE49-F238E27FC236}">
                <a16:creationId xmlns:a16="http://schemas.microsoft.com/office/drawing/2014/main" id="{2AC2A757-A4C4-1347-8D45-2E3802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657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7" name="AutoShape 11">
            <a:extLst>
              <a:ext uri="{FF2B5EF4-FFF2-40B4-BE49-F238E27FC236}">
                <a16:creationId xmlns:a16="http://schemas.microsoft.com/office/drawing/2014/main" id="{FBD331E1-FD54-AC4A-BC6E-857F90FE8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05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8" name="AutoShape 12">
            <a:extLst>
              <a:ext uri="{FF2B5EF4-FFF2-40B4-BE49-F238E27FC236}">
                <a16:creationId xmlns:a16="http://schemas.microsoft.com/office/drawing/2014/main" id="{03AA642E-67A0-C540-B60C-E55ECB65A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9" name="AutoShape 13">
            <a:extLst>
              <a:ext uri="{FF2B5EF4-FFF2-40B4-BE49-F238E27FC236}">
                <a16:creationId xmlns:a16="http://schemas.microsoft.com/office/drawing/2014/main" id="{258E2E7B-1C8A-3342-965C-E37DA6BA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0" name="AutoShape 14">
            <a:extLst>
              <a:ext uri="{FF2B5EF4-FFF2-40B4-BE49-F238E27FC236}">
                <a16:creationId xmlns:a16="http://schemas.microsoft.com/office/drawing/2014/main" id="{3B5C3D98-C596-5348-A3CA-3CCA6138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4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1" name="AutoShape 15">
            <a:extLst>
              <a:ext uri="{FF2B5EF4-FFF2-40B4-BE49-F238E27FC236}">
                <a16:creationId xmlns:a16="http://schemas.microsoft.com/office/drawing/2014/main" id="{0794E51E-1AE3-814D-A3FD-FDA32F01C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429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2" name="AutoShape 16">
            <a:extLst>
              <a:ext uri="{FF2B5EF4-FFF2-40B4-BE49-F238E27FC236}">
                <a16:creationId xmlns:a16="http://schemas.microsoft.com/office/drawing/2014/main" id="{416AEB7E-5A8F-8544-8A31-EB5E234D4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48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3" name="AutoShape 17">
            <a:extLst>
              <a:ext uri="{FF2B5EF4-FFF2-40B4-BE49-F238E27FC236}">
                <a16:creationId xmlns:a16="http://schemas.microsoft.com/office/drawing/2014/main" id="{A5DC10E7-0E8B-3749-ACDC-6ECFC9495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00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4" name="AutoShape 18">
            <a:extLst>
              <a:ext uri="{FF2B5EF4-FFF2-40B4-BE49-F238E27FC236}">
                <a16:creationId xmlns:a16="http://schemas.microsoft.com/office/drawing/2014/main" id="{FC8AEECF-DAEE-4D4E-80B6-1DAC77E3C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62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5" name="AutoShape 19">
            <a:extLst>
              <a:ext uri="{FF2B5EF4-FFF2-40B4-BE49-F238E27FC236}">
                <a16:creationId xmlns:a16="http://schemas.microsoft.com/office/drawing/2014/main" id="{2C5A83CD-4E50-7C45-81BA-8F1A4B47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6" name="AutoShape 20">
            <a:extLst>
              <a:ext uri="{FF2B5EF4-FFF2-40B4-BE49-F238E27FC236}">
                <a16:creationId xmlns:a16="http://schemas.microsoft.com/office/drawing/2014/main" id="{12DF78B8-85D9-BD4D-BDE8-0B8423106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76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7" name="AutoShape 21">
            <a:extLst>
              <a:ext uri="{FF2B5EF4-FFF2-40B4-BE49-F238E27FC236}">
                <a16:creationId xmlns:a16="http://schemas.microsoft.com/office/drawing/2014/main" id="{12990594-E7A4-B14E-9A87-3C797741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90EB7EAE-5BE5-5A4F-84E6-98FB109EC6D6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971800"/>
            <a:ext cx="1066800" cy="3124200"/>
            <a:chOff x="2688" y="1872"/>
            <a:chExt cx="672" cy="1968"/>
          </a:xfrm>
        </p:grpSpPr>
        <p:sp>
          <p:nvSpPr>
            <p:cNvPr id="292907" name="Line 23">
              <a:extLst>
                <a:ext uri="{FF2B5EF4-FFF2-40B4-BE49-F238E27FC236}">
                  <a16:creationId xmlns:a16="http://schemas.microsoft.com/office/drawing/2014/main" id="{6C6BF1BC-0CEE-6D4B-B7CF-B10EB1410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016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8" name="Line 24">
              <a:extLst>
                <a:ext uri="{FF2B5EF4-FFF2-40B4-BE49-F238E27FC236}">
                  <a16:creationId xmlns:a16="http://schemas.microsoft.com/office/drawing/2014/main" id="{887E13C9-4269-E64D-BC63-AFA648D18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1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9" name="Line 25">
              <a:extLst>
                <a:ext uri="{FF2B5EF4-FFF2-40B4-BE49-F238E27FC236}">
                  <a16:creationId xmlns:a16="http://schemas.microsoft.com/office/drawing/2014/main" id="{CA61EBBC-2778-E44C-8682-B1B32C5A3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10" name="Line 26">
              <a:extLst>
                <a:ext uri="{FF2B5EF4-FFF2-40B4-BE49-F238E27FC236}">
                  <a16:creationId xmlns:a16="http://schemas.microsoft.com/office/drawing/2014/main" id="{27512FBE-D489-464B-8986-0C70E9AAC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87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11" name="AutoShape 27">
              <a:extLst>
                <a:ext uri="{FF2B5EF4-FFF2-40B4-BE49-F238E27FC236}">
                  <a16:creationId xmlns:a16="http://schemas.microsoft.com/office/drawing/2014/main" id="{D7A0FAB5-CC4A-B44D-97BE-280D34B4CCA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80" y="3120"/>
              <a:ext cx="288" cy="480"/>
            </a:xfrm>
            <a:prstGeom prst="leftBrace">
              <a:avLst>
                <a:gd name="adj1" fmla="val 13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2912" name="Text Box 28">
              <a:extLst>
                <a:ext uri="{FF2B5EF4-FFF2-40B4-BE49-F238E27FC236}">
                  <a16:creationId xmlns:a16="http://schemas.microsoft.com/office/drawing/2014/main" id="{382350CC-459C-A145-A9AC-395C200B4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5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4-NN</a:t>
              </a:r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5CF2756C-B434-6A4F-BF77-5F525570FB0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953000"/>
            <a:ext cx="2438400" cy="1371600"/>
            <a:chOff x="2976" y="3120"/>
            <a:chExt cx="1536" cy="864"/>
          </a:xfrm>
        </p:grpSpPr>
        <p:grpSp>
          <p:nvGrpSpPr>
            <p:cNvPr id="292903" name="Group 30">
              <a:extLst>
                <a:ext uri="{FF2B5EF4-FFF2-40B4-BE49-F238E27FC236}">
                  <a16:creationId xmlns:a16="http://schemas.microsoft.com/office/drawing/2014/main" id="{44AD33DE-E4DE-CB4B-9F91-FDCE75375F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216"/>
              <a:ext cx="1488" cy="768"/>
              <a:chOff x="3024" y="3216"/>
              <a:chExt cx="1488" cy="768"/>
            </a:xfrm>
          </p:grpSpPr>
          <p:sp>
            <p:nvSpPr>
              <p:cNvPr id="292905" name="Text Box 31">
                <a:extLst>
                  <a:ext uri="{FF2B5EF4-FFF2-40B4-BE49-F238E27FC236}">
                    <a16:creationId xmlns:a16="http://schemas.microsoft.com/office/drawing/2014/main" id="{E14D3E03-44BA-4244-935B-C75F55AA6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696"/>
                <a:ext cx="10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2400"/>
                  <a:t>New Point</a:t>
                </a:r>
              </a:p>
            </p:txBody>
          </p:sp>
          <p:cxnSp>
            <p:nvCxnSpPr>
              <p:cNvPr id="292906" name="AutoShape 32">
                <a:extLst>
                  <a:ext uri="{FF2B5EF4-FFF2-40B4-BE49-F238E27FC236}">
                    <a16:creationId xmlns:a16="http://schemas.microsoft.com/office/drawing/2014/main" id="{F4A8B5B3-411E-A24A-866E-FD76701365C6}"/>
                  </a:ext>
                </a:extLst>
              </p:cNvPr>
              <p:cNvCxnSpPr>
                <a:cxnSpLocks noChangeShapeType="1"/>
                <a:stCxn id="292904" idx="4"/>
                <a:endCxn id="292905" idx="0"/>
              </p:cNvCxnSpPr>
              <p:nvPr/>
            </p:nvCxnSpPr>
            <p:spPr bwMode="auto">
              <a:xfrm rot="16200000" flipH="1">
                <a:off x="3276" y="2964"/>
                <a:ext cx="480" cy="984"/>
              </a:xfrm>
              <a:prstGeom prst="bentConnector3">
                <a:avLst>
                  <a:gd name="adj1" fmla="val 1416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2904" name="AutoShape 33">
              <a:extLst>
                <a:ext uri="{FF2B5EF4-FFF2-40B4-BE49-F238E27FC236}">
                  <a16:creationId xmlns:a16="http://schemas.microsoft.com/office/drawing/2014/main" id="{0EB72B2A-FC94-664D-BA45-DA3CCB224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120"/>
              <a:ext cx="96" cy="96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BA2B7912-4741-204F-B449-5217A077AE8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971800"/>
            <a:ext cx="1828800" cy="381000"/>
            <a:chOff x="2064" y="1872"/>
            <a:chExt cx="1152" cy="240"/>
          </a:xfrm>
        </p:grpSpPr>
        <p:sp>
          <p:nvSpPr>
            <p:cNvPr id="292899" name="Line 35">
              <a:extLst>
                <a:ext uri="{FF2B5EF4-FFF2-40B4-BE49-F238E27FC236}">
                  <a16:creationId xmlns:a16="http://schemas.microsoft.com/office/drawing/2014/main" id="{5E395BF6-E8E6-0240-9BF8-DB2DB5D78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11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0" name="Line 36">
              <a:extLst>
                <a:ext uri="{FF2B5EF4-FFF2-40B4-BE49-F238E27FC236}">
                  <a16:creationId xmlns:a16="http://schemas.microsoft.com/office/drawing/2014/main" id="{39D38BAC-AA19-2940-B3CC-E5C0EA9E9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01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1" name="Line 37">
              <a:extLst>
                <a:ext uri="{FF2B5EF4-FFF2-40B4-BE49-F238E27FC236}">
                  <a16:creationId xmlns:a16="http://schemas.microsoft.com/office/drawing/2014/main" id="{089B2582-4D43-E044-9071-D94A9DBBA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18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2" name="Line 38">
              <a:extLst>
                <a:ext uri="{FF2B5EF4-FFF2-40B4-BE49-F238E27FC236}">
                  <a16:creationId xmlns:a16="http://schemas.microsoft.com/office/drawing/2014/main" id="{37572367-5835-E74C-96E1-31AA669AC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196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C5BFBE94-A184-964B-9696-3AAC70C6448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895600"/>
            <a:ext cx="2057400" cy="822325"/>
            <a:chOff x="672" y="1824"/>
            <a:chExt cx="1296" cy="518"/>
          </a:xfrm>
        </p:grpSpPr>
        <p:sp>
          <p:nvSpPr>
            <p:cNvPr id="292897" name="AutoShape 40">
              <a:extLst>
                <a:ext uri="{FF2B5EF4-FFF2-40B4-BE49-F238E27FC236}">
                  <a16:creationId xmlns:a16="http://schemas.microsoft.com/office/drawing/2014/main" id="{79AD1D80-BF84-C749-A368-9CAA4224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824"/>
              <a:ext cx="240" cy="336"/>
            </a:xfrm>
            <a:prstGeom prst="leftBrace">
              <a:avLst>
                <a:gd name="adj1" fmla="val 1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2898" name="Text Box 41">
              <a:extLst>
                <a:ext uri="{FF2B5EF4-FFF2-40B4-BE49-F238E27FC236}">
                  <a16:creationId xmlns:a16="http://schemas.microsoft.com/office/drawing/2014/main" id="{F60771AD-32F8-7E40-8A5C-B82E08FF9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824"/>
              <a:ext cx="10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Interpolate these…</a:t>
              </a:r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id="{F644C145-B7D8-964A-9EED-3EDF088B2C1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124200"/>
            <a:ext cx="2971800" cy="1736725"/>
            <a:chOff x="240" y="1968"/>
            <a:chExt cx="1872" cy="1094"/>
          </a:xfrm>
        </p:grpSpPr>
        <p:sp>
          <p:nvSpPr>
            <p:cNvPr id="292894" name="AutoShape 43">
              <a:extLst>
                <a:ext uri="{FF2B5EF4-FFF2-40B4-BE49-F238E27FC236}">
                  <a16:creationId xmlns:a16="http://schemas.microsoft.com/office/drawing/2014/main" id="{9FF6FAA9-FD80-D548-A58D-F902454C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968"/>
              <a:ext cx="96" cy="96"/>
            </a:xfrm>
            <a:prstGeom prst="flowChartSummingJunct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2895" name="Text Box 44">
              <a:extLst>
                <a:ext uri="{FF2B5EF4-FFF2-40B4-BE49-F238E27FC236}">
                  <a16:creationId xmlns:a16="http://schemas.microsoft.com/office/drawing/2014/main" id="{284A93DD-A298-CF43-99CB-48D9EA89A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544"/>
              <a:ext cx="12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To get the final prediction</a:t>
              </a:r>
            </a:p>
          </p:txBody>
        </p:sp>
        <p:cxnSp>
          <p:nvCxnSpPr>
            <p:cNvPr id="292896" name="AutoShape 45">
              <a:extLst>
                <a:ext uri="{FF2B5EF4-FFF2-40B4-BE49-F238E27FC236}">
                  <a16:creationId xmlns:a16="http://schemas.microsoft.com/office/drawing/2014/main" id="{E3E3BFB9-6A54-7D40-9833-BB0FF90570A8}"/>
                </a:ext>
              </a:extLst>
            </p:cNvPr>
            <p:cNvCxnSpPr>
              <a:cxnSpLocks noChangeShapeType="1"/>
              <a:stCxn id="292895" idx="3"/>
              <a:endCxn id="292894" idx="2"/>
            </p:cNvCxnSpPr>
            <p:nvPr/>
          </p:nvCxnSpPr>
          <p:spPr bwMode="auto">
            <a:xfrm flipV="1">
              <a:off x="1536" y="2016"/>
              <a:ext cx="480" cy="78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2893" name="Text Box 46">
            <a:extLst>
              <a:ext uri="{FF2B5EF4-FFF2-40B4-BE49-F238E27FC236}">
                <a16:creationId xmlns:a16="http://schemas.microsoft.com/office/drawing/2014/main" id="{AE9219B2-ADBD-804E-87B7-60A0F821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Lag = 1,</a:t>
            </a:r>
            <a:br>
              <a:rPr lang="en-US" altLang="en-US" sz="2400" b="1"/>
            </a:br>
            <a:r>
              <a:rPr lang="en-US" altLang="en-US" sz="2400" b="1"/>
              <a:t>k = 4 NN</a:t>
            </a:r>
            <a:endParaRPr lang="en-US" altLang="en-US" sz="240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0E61ADE-3276-064D-985B-6DBE0410220B}"/>
              </a:ext>
            </a:extLst>
          </p:cNvPr>
          <p:cNvSpPr/>
          <p:nvPr/>
        </p:nvSpPr>
        <p:spPr bwMode="auto">
          <a:xfrm>
            <a:off x="3520966" y="3005948"/>
            <a:ext cx="3153103" cy="1660645"/>
          </a:xfrm>
          <a:custGeom>
            <a:avLst/>
            <a:gdLst>
              <a:gd name="connsiteX0" fmla="*/ 0 w 3153103"/>
              <a:gd name="connsiteY0" fmla="*/ 1660645 h 1660645"/>
              <a:gd name="connsiteX1" fmla="*/ 1418896 w 3153103"/>
              <a:gd name="connsiteY1" fmla="*/ 11 h 1660645"/>
              <a:gd name="connsiteX2" fmla="*/ 3153103 w 3153103"/>
              <a:gd name="connsiteY2" fmla="*/ 1639624 h 166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3103" h="1660645">
                <a:moveTo>
                  <a:pt x="0" y="1660645"/>
                </a:moveTo>
                <a:cubicBezTo>
                  <a:pt x="446689" y="832079"/>
                  <a:pt x="893379" y="3514"/>
                  <a:pt x="1418896" y="11"/>
                </a:cubicBezTo>
                <a:cubicBezTo>
                  <a:pt x="1944413" y="-3492"/>
                  <a:pt x="2548758" y="818066"/>
                  <a:pt x="3153103" y="1639624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96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Date Placeholder 3">
            <a:extLst>
              <a:ext uri="{FF2B5EF4-FFF2-40B4-BE49-F238E27FC236}">
                <a16:creationId xmlns:a16="http://schemas.microsoft.com/office/drawing/2014/main" id="{6349EC55-AB34-4E48-8CA9-963081BE602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96962" name="Footer Placeholder 4">
            <a:extLst>
              <a:ext uri="{FF2B5EF4-FFF2-40B4-BE49-F238E27FC236}">
                <a16:creationId xmlns:a16="http://schemas.microsoft.com/office/drawing/2014/main" id="{3C848056-8D64-9E46-9E31-B8066320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96963" name="Slide Number Placeholder 5">
            <a:extLst>
              <a:ext uri="{FF2B5EF4-FFF2-40B4-BE49-F238E27FC236}">
                <a16:creationId xmlns:a16="http://schemas.microsoft.com/office/drawing/2014/main" id="{E86D15C2-D9AD-924D-949E-137FD4A5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407CA5E-E2DD-794E-8D84-0E7DB3D105D7}" type="slidenum">
              <a:rPr lang="en-US" altLang="en-US" sz="1400"/>
              <a:pPr algn="r"/>
              <a:t>147</a:t>
            </a:fld>
            <a:endParaRPr lang="en-US" altLang="en-US" sz="1400"/>
          </a:p>
        </p:txBody>
      </p:sp>
      <p:sp>
        <p:nvSpPr>
          <p:cNvPr id="296964" name="Rectangle 2">
            <a:extLst>
              <a:ext uri="{FF2B5EF4-FFF2-40B4-BE49-F238E27FC236}">
                <a16:creationId xmlns:a16="http://schemas.microsoft.com/office/drawing/2014/main" id="{0766A35D-3A14-8341-B6C2-F5910D443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439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How to interpolate?</a:t>
            </a:r>
          </a:p>
        </p:txBody>
      </p:sp>
      <p:sp>
        <p:nvSpPr>
          <p:cNvPr id="296965" name="Text Box 3">
            <a:extLst>
              <a:ext uri="{FF2B5EF4-FFF2-40B4-BE49-F238E27FC236}">
                <a16:creationId xmlns:a16="http://schemas.microsoft.com/office/drawing/2014/main" id="{2864D0B5-7F53-864B-8A49-3402ECC5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7924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 dirty="0"/>
              <a:t>How do we interpolate between the</a:t>
            </a:r>
            <a:br>
              <a:rPr lang="en-US" altLang="en-US" sz="3600" dirty="0"/>
            </a:br>
            <a:r>
              <a:rPr lang="en-US" altLang="en-US" sz="3600" dirty="0"/>
              <a:t>    </a:t>
            </a:r>
            <a:r>
              <a:rPr lang="en-US" altLang="en-US" sz="3600" i="1" dirty="0"/>
              <a:t>k</a:t>
            </a:r>
            <a:r>
              <a:rPr lang="en-US" altLang="en-US" sz="3600" dirty="0"/>
              <a:t> nearest neighbors?</a:t>
            </a:r>
          </a:p>
          <a:p>
            <a:pPr algn="l">
              <a:spcBef>
                <a:spcPct val="50000"/>
              </a:spcBef>
            </a:pPr>
            <a:r>
              <a:rPr lang="en-US" altLang="en-US" sz="3600" dirty="0"/>
              <a:t>A1: Average</a:t>
            </a:r>
          </a:p>
          <a:p>
            <a:pPr algn="l">
              <a:spcBef>
                <a:spcPct val="50000"/>
              </a:spcBef>
            </a:pPr>
            <a:r>
              <a:rPr lang="en-US" altLang="en-US" sz="3600" dirty="0"/>
              <a:t>A2: Weighted average (weights drop with distance - how?)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0A174953-6187-2244-A841-9FFBE22BC051}"/>
              </a:ext>
            </a:extLst>
          </p:cNvPr>
          <p:cNvSpPr/>
          <p:nvPr/>
        </p:nvSpPr>
        <p:spPr bwMode="auto">
          <a:xfrm>
            <a:off x="7185992" y="183874"/>
            <a:ext cx="1729408" cy="546652"/>
          </a:xfrm>
          <a:prstGeom prst="homePlate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554143957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Date Placeholder 3">
            <a:extLst>
              <a:ext uri="{FF2B5EF4-FFF2-40B4-BE49-F238E27FC236}">
                <a16:creationId xmlns:a16="http://schemas.microsoft.com/office/drawing/2014/main" id="{2FB9072B-EC13-FF4C-9878-C0C2359106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97986" name="Footer Placeholder 4">
            <a:extLst>
              <a:ext uri="{FF2B5EF4-FFF2-40B4-BE49-F238E27FC236}">
                <a16:creationId xmlns:a16="http://schemas.microsoft.com/office/drawing/2014/main" id="{F6CD6D75-95B8-9C4E-9984-4B314D4B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97987" name="Slide Number Placeholder 5">
            <a:extLst>
              <a:ext uri="{FF2B5EF4-FFF2-40B4-BE49-F238E27FC236}">
                <a16:creationId xmlns:a16="http://schemas.microsoft.com/office/drawing/2014/main" id="{FFFE21C4-84ED-3645-912E-87FB4302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24DCC5-60BA-D24B-A344-574199DA0172}" type="slidenum">
              <a:rPr lang="en-US" altLang="en-US" sz="1400"/>
              <a:pPr algn="r"/>
              <a:t>148</a:t>
            </a:fld>
            <a:endParaRPr lang="en-US" altLang="en-US" sz="1400"/>
          </a:p>
        </p:txBody>
      </p:sp>
      <p:sp>
        <p:nvSpPr>
          <p:cNvPr id="297988" name="Rectangle 2">
            <a:extLst>
              <a:ext uri="{FF2B5EF4-FFF2-40B4-BE49-F238E27FC236}">
                <a16:creationId xmlns:a16="http://schemas.microsoft.com/office/drawing/2014/main" id="{54FFC4E6-C281-ED40-A5BA-E42A1FA3B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How to interpolate?</a:t>
            </a:r>
          </a:p>
        </p:txBody>
      </p:sp>
      <p:grpSp>
        <p:nvGrpSpPr>
          <p:cNvPr id="297989" name="Group 3">
            <a:extLst>
              <a:ext uri="{FF2B5EF4-FFF2-40B4-BE49-F238E27FC236}">
                <a16:creationId xmlns:a16="http://schemas.microsoft.com/office/drawing/2014/main" id="{951AB42C-253C-4F42-BF09-72C0D5867902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2057400"/>
            <a:ext cx="7924800" cy="3733800"/>
            <a:chOff x="480" y="1296"/>
            <a:chExt cx="4992" cy="2352"/>
          </a:xfrm>
        </p:grpSpPr>
        <p:sp>
          <p:nvSpPr>
            <p:cNvPr id="297998" name="Text Box 4">
              <a:extLst>
                <a:ext uri="{FF2B5EF4-FFF2-40B4-BE49-F238E27FC236}">
                  <a16:creationId xmlns:a16="http://schemas.microsoft.com/office/drawing/2014/main" id="{92A568B7-44FA-A94B-A92B-124EEBDBD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296"/>
              <a:ext cx="499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dirty="0"/>
                <a:t>A3: Using SVD - seems to perform best ([Sauer94] - first place in the Santa Fe forecasting competition)</a:t>
              </a:r>
            </a:p>
          </p:txBody>
        </p:sp>
        <p:grpSp>
          <p:nvGrpSpPr>
            <p:cNvPr id="297999" name="Group 5">
              <a:extLst>
                <a:ext uri="{FF2B5EF4-FFF2-40B4-BE49-F238E27FC236}">
                  <a16:creationId xmlns:a16="http://schemas.microsoft.com/office/drawing/2014/main" id="{A2BCCAF4-A6B7-9041-BD09-58770BBCC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208"/>
              <a:ext cx="1824" cy="1440"/>
              <a:chOff x="1488" y="2208"/>
              <a:chExt cx="1824" cy="1440"/>
            </a:xfrm>
          </p:grpSpPr>
          <p:sp>
            <p:nvSpPr>
              <p:cNvPr id="298000" name="Line 6">
                <a:extLst>
                  <a:ext uri="{FF2B5EF4-FFF2-40B4-BE49-F238E27FC236}">
                    <a16:creationId xmlns:a16="http://schemas.microsoft.com/office/drawing/2014/main" id="{095166E4-53B2-0648-A946-224F3CC36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1" name="Line 7">
                <a:extLst>
                  <a:ext uri="{FF2B5EF4-FFF2-40B4-BE49-F238E27FC236}">
                    <a16:creationId xmlns:a16="http://schemas.microsoft.com/office/drawing/2014/main" id="{47649D80-0077-1941-9393-0867AE328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220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2" name="Oval 8">
                <a:extLst>
                  <a:ext uri="{FF2B5EF4-FFF2-40B4-BE49-F238E27FC236}">
                    <a16:creationId xmlns:a16="http://schemas.microsoft.com/office/drawing/2014/main" id="{9BC08D82-1C94-D94F-A6F9-72965AAA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2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3" name="Oval 9">
                <a:extLst>
                  <a:ext uri="{FF2B5EF4-FFF2-40B4-BE49-F238E27FC236}">
                    <a16:creationId xmlns:a16="http://schemas.microsoft.com/office/drawing/2014/main" id="{D8B39DB2-8A4E-6547-8E84-BAD5B2449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4" name="Oval 10">
                <a:extLst>
                  <a:ext uri="{FF2B5EF4-FFF2-40B4-BE49-F238E27FC236}">
                    <a16:creationId xmlns:a16="http://schemas.microsoft.com/office/drawing/2014/main" id="{6CD5AE5A-378E-B340-98F6-C0A4F9A79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5" name="Oval 11">
                <a:extLst>
                  <a:ext uri="{FF2B5EF4-FFF2-40B4-BE49-F238E27FC236}">
                    <a16:creationId xmlns:a16="http://schemas.microsoft.com/office/drawing/2014/main" id="{34EE1756-BDF0-6847-BCC9-8549A7439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6" name="Oval 12">
                <a:extLst>
                  <a:ext uri="{FF2B5EF4-FFF2-40B4-BE49-F238E27FC236}">
                    <a16:creationId xmlns:a16="http://schemas.microsoft.com/office/drawing/2014/main" id="{28E15A81-B3D3-114A-94BD-71EA0D654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7" name="Oval 13">
                <a:extLst>
                  <a:ext uri="{FF2B5EF4-FFF2-40B4-BE49-F238E27FC236}">
                    <a16:creationId xmlns:a16="http://schemas.microsoft.com/office/drawing/2014/main" id="{3527BE96-CC65-814D-BC9E-64F993DA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B0DC70-4CB3-1840-8AA4-FB27842408A1}"/>
              </a:ext>
            </a:extLst>
          </p:cNvPr>
          <p:cNvGrpSpPr/>
          <p:nvPr/>
        </p:nvGrpSpPr>
        <p:grpSpPr>
          <a:xfrm>
            <a:off x="1466850" y="3429000"/>
            <a:ext cx="5448300" cy="2767013"/>
            <a:chOff x="1466850" y="3429000"/>
            <a:chExt cx="5448300" cy="2767013"/>
          </a:xfrm>
        </p:grpSpPr>
        <p:sp>
          <p:nvSpPr>
            <p:cNvPr id="297990" name="Text Box 14">
              <a:extLst>
                <a:ext uri="{FF2B5EF4-FFF2-40B4-BE49-F238E27FC236}">
                  <a16:creationId xmlns:a16="http://schemas.microsoft.com/office/drawing/2014/main" id="{73D165A9-3A51-EE44-BE21-E3D035712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1150" y="5676900"/>
              <a:ext cx="1524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/>
                <a:t>X</a:t>
              </a:r>
              <a:r>
                <a:rPr lang="en-US" altLang="en-US" sz="2800" baseline="-25000"/>
                <a:t>t-1</a:t>
              </a:r>
              <a:endParaRPr lang="en-US" altLang="en-US" sz="2800"/>
            </a:p>
          </p:txBody>
        </p:sp>
        <p:sp>
          <p:nvSpPr>
            <p:cNvPr id="297991" name="Text Box 15">
              <a:extLst>
                <a:ext uri="{FF2B5EF4-FFF2-40B4-BE49-F238E27FC236}">
                  <a16:creationId xmlns:a16="http://schemas.microsoft.com/office/drawing/2014/main" id="{861B5318-5E63-3445-8EE4-B03137566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3429000"/>
              <a:ext cx="838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x</a:t>
              </a:r>
              <a:r>
                <a:rPr lang="en-US" altLang="en-US" baseline="-25000"/>
                <a:t>t</a:t>
              </a:r>
              <a:endParaRPr lang="en-US" altLang="en-US"/>
            </a:p>
          </p:txBody>
        </p:sp>
        <p:sp>
          <p:nvSpPr>
            <p:cNvPr id="1993744" name="Line 16">
              <a:extLst>
                <a:ext uri="{FF2B5EF4-FFF2-40B4-BE49-F238E27FC236}">
                  <a16:creationId xmlns:a16="http://schemas.microsoft.com/office/drawing/2014/main" id="{8D39213C-EB6A-3544-B7CB-00EFE75F9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5600" y="4495800"/>
              <a:ext cx="990600" cy="6858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3745" name="Oval 17">
              <a:extLst>
                <a:ext uri="{FF2B5EF4-FFF2-40B4-BE49-F238E27FC236}">
                  <a16:creationId xmlns:a16="http://schemas.microsoft.com/office/drawing/2014/main" id="{0A22776A-619F-FC42-AA04-008264DC1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5715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" name="Group 18">
              <a:extLst>
                <a:ext uri="{FF2B5EF4-FFF2-40B4-BE49-F238E27FC236}">
                  <a16:creationId xmlns:a16="http://schemas.microsoft.com/office/drawing/2014/main" id="{FE8AD255-4857-6E4D-B669-A3E8AD378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4876800"/>
              <a:ext cx="990600" cy="914400"/>
              <a:chOff x="1440" y="3072"/>
              <a:chExt cx="624" cy="576"/>
            </a:xfrm>
          </p:grpSpPr>
          <p:sp>
            <p:nvSpPr>
              <p:cNvPr id="297995" name="Line 19">
                <a:extLst>
                  <a:ext uri="{FF2B5EF4-FFF2-40B4-BE49-F238E27FC236}">
                    <a16:creationId xmlns:a16="http://schemas.microsoft.com/office/drawing/2014/main" id="{AFA2DCA6-93C7-BF49-BA40-A6DC6FEE0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6" name="Line 20">
                <a:extLst>
                  <a:ext uri="{FF2B5EF4-FFF2-40B4-BE49-F238E27FC236}">
                    <a16:creationId xmlns:a16="http://schemas.microsoft.com/office/drawing/2014/main" id="{628E8E16-0137-0E4E-B9AA-79F78BD6E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7" name="Oval 21">
                <a:extLst>
                  <a:ext uri="{FF2B5EF4-FFF2-40B4-BE49-F238E27FC236}">
                    <a16:creationId xmlns:a16="http://schemas.microsoft.com/office/drawing/2014/main" id="{8AB937C3-DE98-D541-B91C-CCDC7688D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307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6" name="Oval 13">
            <a:extLst>
              <a:ext uri="{FF2B5EF4-FFF2-40B4-BE49-F238E27FC236}">
                <a16:creationId xmlns:a16="http://schemas.microsoft.com/office/drawing/2014/main" id="{B647B2A2-0A31-584D-89CA-9F7189542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468678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DC5E803D-85BF-074C-9CFD-2427ED9C6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56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4BBDF01F-BD15-B94C-A0AB-5EEFD7743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498820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F209A521-2F07-F347-90F9-E4B9E79B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959" y="553559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06FF5427-41BD-6D45-8F30-E8FAEA9EA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536872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2E55D33E-AC5A-5D42-9F05-37C98176F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515459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0FDA9472-6CEC-0644-865A-5E9E55C01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252" y="52848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6E17C3A6-BFB2-7245-9AB7-38DDBDF7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652" y="54372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260AA2B4-249F-424A-B33E-8394B8E34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51705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6F922A8-AB16-BD45-BFB1-FF54FEB8414F}"/>
              </a:ext>
            </a:extLst>
          </p:cNvPr>
          <p:cNvSpPr/>
          <p:nvPr/>
        </p:nvSpPr>
        <p:spPr bwMode="auto">
          <a:xfrm>
            <a:off x="2623930" y="4757885"/>
            <a:ext cx="2305879" cy="903444"/>
          </a:xfrm>
          <a:custGeom>
            <a:avLst/>
            <a:gdLst>
              <a:gd name="connsiteX0" fmla="*/ 0 w 2305879"/>
              <a:gd name="connsiteY0" fmla="*/ 871638 h 903444"/>
              <a:gd name="connsiteX1" fmla="*/ 787180 w 2305879"/>
              <a:gd name="connsiteY1" fmla="*/ 140118 h 903444"/>
              <a:gd name="connsiteX2" fmla="*/ 1526651 w 2305879"/>
              <a:gd name="connsiteY2" fmla="*/ 68557 h 903444"/>
              <a:gd name="connsiteX3" fmla="*/ 2305879 w 2305879"/>
              <a:gd name="connsiteY3" fmla="*/ 903444 h 903444"/>
              <a:gd name="connsiteX4" fmla="*/ 2305879 w 2305879"/>
              <a:gd name="connsiteY4" fmla="*/ 903444 h 90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903444">
                <a:moveTo>
                  <a:pt x="0" y="871638"/>
                </a:moveTo>
                <a:cubicBezTo>
                  <a:pt x="266369" y="572801"/>
                  <a:pt x="532738" y="273965"/>
                  <a:pt x="787180" y="140118"/>
                </a:cubicBezTo>
                <a:cubicBezTo>
                  <a:pt x="1041622" y="6271"/>
                  <a:pt x="1273535" y="-58664"/>
                  <a:pt x="1526651" y="68557"/>
                </a:cubicBezTo>
                <a:cubicBezTo>
                  <a:pt x="1779767" y="195778"/>
                  <a:pt x="2305879" y="903444"/>
                  <a:pt x="2305879" y="903444"/>
                </a:cubicBezTo>
                <a:lnTo>
                  <a:pt x="2305879" y="903444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6" name="Pentagon 35">
            <a:extLst>
              <a:ext uri="{FF2B5EF4-FFF2-40B4-BE49-F238E27FC236}">
                <a16:creationId xmlns:a16="http://schemas.microsoft.com/office/drawing/2014/main" id="{42A3E5EE-C023-1D4A-8385-9E686F07C736}"/>
              </a:ext>
            </a:extLst>
          </p:cNvPr>
          <p:cNvSpPr/>
          <p:nvPr/>
        </p:nvSpPr>
        <p:spPr bwMode="auto">
          <a:xfrm>
            <a:off x="7185992" y="183874"/>
            <a:ext cx="1729408" cy="546652"/>
          </a:xfrm>
          <a:prstGeom prst="homePlate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Details</a:t>
            </a:r>
          </a:p>
        </p:txBody>
      </p:sp>
      <p:pic>
        <p:nvPicPr>
          <p:cNvPr id="37" name="Picture 36" descr="Shape&#10;&#10;Description automatically generated">
            <a:extLst>
              <a:ext uri="{FF2B5EF4-FFF2-40B4-BE49-F238E27FC236}">
                <a16:creationId xmlns:a16="http://schemas.microsoft.com/office/drawing/2014/main" id="{3CCEC9D9-AE73-2545-8FC2-C0D00F363F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600" y="2699343"/>
            <a:ext cx="342123" cy="6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5522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Date Placeholder 3">
            <a:extLst>
              <a:ext uri="{FF2B5EF4-FFF2-40B4-BE49-F238E27FC236}">
                <a16:creationId xmlns:a16="http://schemas.microsoft.com/office/drawing/2014/main" id="{9A77455F-17A6-1A42-A3FF-4DB649C2E5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04130" name="Footer Placeholder 4">
            <a:extLst>
              <a:ext uri="{FF2B5EF4-FFF2-40B4-BE49-F238E27FC236}">
                <a16:creationId xmlns:a16="http://schemas.microsoft.com/office/drawing/2014/main" id="{896B7075-C0AF-0E43-8DDA-8D8230D4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04131" name="Slide Number Placeholder 5">
            <a:extLst>
              <a:ext uri="{FF2B5EF4-FFF2-40B4-BE49-F238E27FC236}">
                <a16:creationId xmlns:a16="http://schemas.microsoft.com/office/drawing/2014/main" id="{907732CA-1892-8D4D-A6F4-2FC5A667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E466AA9-74CC-F742-9207-D0AA2A5E2D3B}" type="slidenum">
              <a:rPr lang="en-US" altLang="en-US" sz="1400"/>
              <a:pPr algn="r"/>
              <a:t>149</a:t>
            </a:fld>
            <a:endParaRPr lang="en-US" altLang="en-US" sz="1400"/>
          </a:p>
        </p:txBody>
      </p:sp>
      <p:sp>
        <p:nvSpPr>
          <p:cNvPr id="304132" name="Rectangle 2">
            <a:extLst>
              <a:ext uri="{FF2B5EF4-FFF2-40B4-BE49-F238E27FC236}">
                <a16:creationId xmlns:a16="http://schemas.microsoft.com/office/drawing/2014/main" id="{3E585897-C06F-AA42-A8D1-768E62429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Detailed Outline</a:t>
            </a:r>
          </a:p>
        </p:txBody>
      </p:sp>
      <p:sp>
        <p:nvSpPr>
          <p:cNvPr id="304133" name="Rectangle 3">
            <a:extLst>
              <a:ext uri="{FF2B5EF4-FFF2-40B4-BE49-F238E27FC236}">
                <a16:creationId xmlns:a16="http://schemas.microsoft.com/office/drawing/2014/main" id="{1BF5A982-DACF-8F4A-8A30-807C600F2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Non-linear forecasting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Problem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Idea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How-to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Experiments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304134" name="AutoShape 4">
            <a:extLst>
              <a:ext uri="{FF2B5EF4-FFF2-40B4-BE49-F238E27FC236}">
                <a16:creationId xmlns:a16="http://schemas.microsoft.com/office/drawing/2014/main" id="{6DD4F369-41EA-1646-BB41-4453DB71F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29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972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D075FC10-337E-2748-B161-4DA6A722B5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BDEDA008-9461-8643-944D-90A9754D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9A36401A-E2C2-EB43-93D4-52A61F54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7DE7EE2-61F8-0D48-B97F-3CB26733FE4C}" type="slidenum">
              <a:rPr lang="en-US" altLang="en-US" sz="1400"/>
              <a:pPr algn="r"/>
              <a:t>15</a:t>
            </a:fld>
            <a:endParaRPr lang="en-US" altLang="en-US" sz="1400"/>
          </a:p>
        </p:txBody>
      </p:sp>
      <p:sp>
        <p:nvSpPr>
          <p:cNvPr id="28676" name="Rectangle 2050">
            <a:extLst>
              <a:ext uri="{FF2B5EF4-FFF2-40B4-BE49-F238E27FC236}">
                <a16:creationId xmlns:a16="http://schemas.microsoft.com/office/drawing/2014/main" id="{68BC6C71-C6AA-514F-8AD7-480959816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Motivation - Applications (cont’d)</a:t>
            </a:r>
          </a:p>
        </p:txBody>
      </p:sp>
      <p:sp>
        <p:nvSpPr>
          <p:cNvPr id="28677" name="Rectangle 2051">
            <a:extLst>
              <a:ext uri="{FF2B5EF4-FFF2-40B4-BE49-F238E27FC236}">
                <a16:creationId xmlns:a16="http://schemas.microsoft.com/office/drawing/2014/main" id="{F02A031A-C57A-2E4E-833A-E93BCF866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ea typeface="ＭＳ Ｐゴシック" panose="020B0600070205080204" pitchFamily="34" charset="-128"/>
              </a:rPr>
              <a:t>civil/automobile infrastructure</a:t>
            </a:r>
          </a:p>
          <a:p>
            <a:pPr lvl="1">
              <a:spcBef>
                <a:spcPct val="500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road conditions / traffic monitoring</a:t>
            </a:r>
          </a:p>
        </p:txBody>
      </p:sp>
      <p:pic>
        <p:nvPicPr>
          <p:cNvPr id="28678" name="Picture 2052" descr="Presentation1">
            <a:extLst>
              <a:ext uri="{FF2B5EF4-FFF2-40B4-BE49-F238E27FC236}">
                <a16:creationId xmlns:a16="http://schemas.microsoft.com/office/drawing/2014/main" id="{EB4CC33B-9CB4-FF48-AC7E-EB64675FD58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0" y="3727184"/>
            <a:ext cx="2611484" cy="1959183"/>
          </a:xfr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6CA083-F0D6-E84B-828A-A61D3CD7A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771" y="3965713"/>
            <a:ext cx="1266945" cy="8373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DFCCF-25D8-AC41-861C-60A8D855EDFD}"/>
              </a:ext>
            </a:extLst>
          </p:cNvPr>
          <p:cNvSpPr txBox="1"/>
          <p:nvPr/>
        </p:nvSpPr>
        <p:spPr>
          <a:xfrm>
            <a:off x="3786722" y="4886980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From </a:t>
            </a:r>
          </a:p>
          <a:p>
            <a:pPr algn="l"/>
            <a:r>
              <a:rPr lang="en-US" sz="1400" dirty="0" err="1">
                <a:latin typeface="+mn-lt"/>
              </a:rPr>
              <a:t>www.transportation.gov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337474"/>
      </p:ext>
    </p:extLst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Date Placeholder 3">
            <a:extLst>
              <a:ext uri="{FF2B5EF4-FFF2-40B4-BE49-F238E27FC236}">
                <a16:creationId xmlns:a16="http://schemas.microsoft.com/office/drawing/2014/main" id="{E8BAB240-A056-744D-8BFD-40F4CA0271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05154" name="Footer Placeholder 4">
            <a:extLst>
              <a:ext uri="{FF2B5EF4-FFF2-40B4-BE49-F238E27FC236}">
                <a16:creationId xmlns:a16="http://schemas.microsoft.com/office/drawing/2014/main" id="{2BFD65E6-4169-D34E-A943-1A7A2306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05155" name="Slide Number Placeholder 5">
            <a:extLst>
              <a:ext uri="{FF2B5EF4-FFF2-40B4-BE49-F238E27FC236}">
                <a16:creationId xmlns:a16="http://schemas.microsoft.com/office/drawing/2014/main" id="{1E96C6E3-B0EC-DD46-AAAF-44F0D6B3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EB6A4DE-3187-B34B-A30B-AC5AAE6A31A8}" type="slidenum">
              <a:rPr lang="en-US" altLang="en-US" sz="1400"/>
              <a:pPr algn="r"/>
              <a:t>150</a:t>
            </a:fld>
            <a:endParaRPr lang="en-US" altLang="en-US" sz="1400"/>
          </a:p>
        </p:txBody>
      </p:sp>
      <p:sp>
        <p:nvSpPr>
          <p:cNvPr id="305156" name="Rectangle 2">
            <a:extLst>
              <a:ext uri="{FF2B5EF4-FFF2-40B4-BE49-F238E27FC236}">
                <a16:creationId xmlns:a16="http://schemas.microsoft.com/office/drawing/2014/main" id="{7E6E4AF1-7568-4A49-A655-22155D1C5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Datasets</a:t>
            </a:r>
          </a:p>
        </p:txBody>
      </p:sp>
      <p:sp>
        <p:nvSpPr>
          <p:cNvPr id="305157" name="Rectangle 3">
            <a:extLst>
              <a:ext uri="{FF2B5EF4-FFF2-40B4-BE49-F238E27FC236}">
                <a16:creationId xmlns:a16="http://schemas.microsoft.com/office/drawing/2014/main" id="{F3E86E18-1A17-2F42-AD32-8BE44192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53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/>
              <a:t>Logistic Parabola:</a:t>
            </a:r>
            <a:br>
              <a:rPr lang="en-US" altLang="en-US"/>
            </a:br>
            <a:r>
              <a:rPr lang="en-US" altLang="en-US"/>
              <a:t>   x</a:t>
            </a:r>
            <a:r>
              <a:rPr lang="en-US" altLang="en-US" baseline="-25000"/>
              <a:t>t</a:t>
            </a:r>
            <a:r>
              <a:rPr lang="en-US" altLang="en-US"/>
              <a:t> = ax</a:t>
            </a:r>
            <a:r>
              <a:rPr lang="en-US" altLang="en-US" baseline="-25000"/>
              <a:t>t-1</a:t>
            </a:r>
            <a:r>
              <a:rPr lang="en-US" altLang="en-US"/>
              <a:t>(1-x</a:t>
            </a:r>
            <a:r>
              <a:rPr lang="en-US" altLang="en-US" baseline="-25000"/>
              <a:t>t-1</a:t>
            </a:r>
            <a:r>
              <a:rPr lang="en-US" altLang="en-US"/>
              <a:t>) + noise </a:t>
            </a:r>
            <a:br>
              <a:rPr lang="en-US" altLang="en-US"/>
            </a:br>
            <a:r>
              <a:rPr lang="en-US" altLang="en-US"/>
              <a:t>   Models population of flies [R. May/1976]</a:t>
            </a:r>
            <a:endParaRPr lang="en-US" altLang="en-US" sz="2400"/>
          </a:p>
        </p:txBody>
      </p:sp>
      <p:grpSp>
        <p:nvGrpSpPr>
          <p:cNvPr id="305158" name="Group 5">
            <a:extLst>
              <a:ext uri="{FF2B5EF4-FFF2-40B4-BE49-F238E27FC236}">
                <a16:creationId xmlns:a16="http://schemas.microsoft.com/office/drawing/2014/main" id="{6561E24D-5857-7A46-B526-0278BA42A78C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474663"/>
            <a:ext cx="2876550" cy="1914525"/>
            <a:chOff x="2880" y="2315"/>
            <a:chExt cx="2628" cy="1649"/>
          </a:xfrm>
        </p:grpSpPr>
        <p:pic>
          <p:nvPicPr>
            <p:cNvPr id="305161" name="Picture 6" descr="linear">
              <a:extLst>
                <a:ext uri="{FF2B5EF4-FFF2-40B4-BE49-F238E27FC236}">
                  <a16:creationId xmlns:a16="http://schemas.microsoft.com/office/drawing/2014/main" id="{D88E7D1B-517A-6C4A-B689-48B71B548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88"/>
              <a:ext cx="1786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5162" name="Text Box 7">
              <a:extLst>
                <a:ext uri="{FF2B5EF4-FFF2-40B4-BE49-F238E27FC236}">
                  <a16:creationId xmlns:a16="http://schemas.microsoft.com/office/drawing/2014/main" id="{A2D25E1B-62F6-6745-937B-54AF50778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3648"/>
              <a:ext cx="91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time</a:t>
              </a:r>
            </a:p>
          </p:txBody>
        </p:sp>
        <p:sp>
          <p:nvSpPr>
            <p:cNvPr id="305163" name="Text Box 8">
              <a:extLst>
                <a:ext uri="{FF2B5EF4-FFF2-40B4-BE49-F238E27FC236}">
                  <a16:creationId xmlns:a16="http://schemas.microsoft.com/office/drawing/2014/main" id="{F39362FB-F34E-C842-9C94-B4D63CA19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801" y="2394"/>
              <a:ext cx="575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 </a:t>
              </a:r>
              <a:r>
                <a:rPr lang="en-US" altLang="en-US" sz="1800"/>
                <a:t>x(t)</a:t>
              </a:r>
            </a:p>
          </p:txBody>
        </p:sp>
      </p:grpSp>
      <p:sp>
        <p:nvSpPr>
          <p:cNvPr id="305159" name="Text Box 9">
            <a:extLst>
              <a:ext uri="{FF2B5EF4-FFF2-40B4-BE49-F238E27FC236}">
                <a16:creationId xmlns:a16="http://schemas.microsoft.com/office/drawing/2014/main" id="{89598C19-D83F-CD4B-990A-7E2092B64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4419600"/>
            <a:ext cx="1582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Lag-plot</a:t>
            </a:r>
          </a:p>
        </p:txBody>
      </p:sp>
      <p:pic>
        <p:nvPicPr>
          <p:cNvPr id="305160" name="Picture 12">
            <a:extLst>
              <a:ext uri="{FF2B5EF4-FFF2-40B4-BE49-F238E27FC236}">
                <a16:creationId xmlns:a16="http://schemas.microsoft.com/office/drawing/2014/main" id="{6908AEAC-82F5-D041-980B-BFCCCACED8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3756025"/>
            <a:ext cx="247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959524"/>
      </p:ext>
    </p:extLst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Date Placeholder 2">
            <a:extLst>
              <a:ext uri="{FF2B5EF4-FFF2-40B4-BE49-F238E27FC236}">
                <a16:creationId xmlns:a16="http://schemas.microsoft.com/office/drawing/2014/main" id="{8A5B1A44-E805-1641-AD52-9A70DF6AA6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07202" name="Footer Placeholder 3">
            <a:extLst>
              <a:ext uri="{FF2B5EF4-FFF2-40B4-BE49-F238E27FC236}">
                <a16:creationId xmlns:a16="http://schemas.microsoft.com/office/drawing/2014/main" id="{06CE6618-D11D-6142-816C-92339E98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07203" name="Slide Number Placeholder 4">
            <a:extLst>
              <a:ext uri="{FF2B5EF4-FFF2-40B4-BE49-F238E27FC236}">
                <a16:creationId xmlns:a16="http://schemas.microsoft.com/office/drawing/2014/main" id="{0D327E1D-E2CD-274C-95F8-C22B3B43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C7E02A7-1DEE-5143-8FEF-DAE4F948AAA2}" type="slidenum">
              <a:rPr lang="en-US" altLang="en-US" sz="1400"/>
              <a:pPr algn="r"/>
              <a:t>151</a:t>
            </a:fld>
            <a:endParaRPr lang="en-US" altLang="en-US" sz="1400"/>
          </a:p>
        </p:txBody>
      </p:sp>
      <p:sp>
        <p:nvSpPr>
          <p:cNvPr id="307204" name="Rectangle 2">
            <a:extLst>
              <a:ext uri="{FF2B5EF4-FFF2-40B4-BE49-F238E27FC236}">
                <a16:creationId xmlns:a16="http://schemas.microsoft.com/office/drawing/2014/main" id="{47319407-4972-574B-82FC-101AF982E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038600" cy="9906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Logistic Parabola</a:t>
            </a:r>
          </a:p>
        </p:txBody>
      </p:sp>
      <p:sp>
        <p:nvSpPr>
          <p:cNvPr id="307205" name="Text Box 3">
            <a:extLst>
              <a:ext uri="{FF2B5EF4-FFF2-40B4-BE49-F238E27FC236}">
                <a16:creationId xmlns:a16="http://schemas.microsoft.com/office/drawing/2014/main" id="{647A704C-96B4-6040-B0A6-36F3AD28B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Timesteps</a:t>
            </a:r>
          </a:p>
        </p:txBody>
      </p:sp>
      <p:sp>
        <p:nvSpPr>
          <p:cNvPr id="307206" name="Text Box 4">
            <a:extLst>
              <a:ext uri="{FF2B5EF4-FFF2-40B4-BE49-F238E27FC236}">
                <a16:creationId xmlns:a16="http://schemas.microsoft.com/office/drawing/2014/main" id="{30427BC0-8DDE-864D-BBE7-45D52A463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pic>
        <p:nvPicPr>
          <p:cNvPr id="307207" name="Picture 5" descr="Parabola">
            <a:extLst>
              <a:ext uri="{FF2B5EF4-FFF2-40B4-BE49-F238E27FC236}">
                <a16:creationId xmlns:a16="http://schemas.microsoft.com/office/drawing/2014/main" id="{13DAB4C6-45CD-9149-9B1F-83F807A4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8" name="Text Box 6">
            <a:extLst>
              <a:ext uri="{FF2B5EF4-FFF2-40B4-BE49-F238E27FC236}">
                <a16:creationId xmlns:a16="http://schemas.microsoft.com/office/drawing/2014/main" id="{FEF8E524-0E3B-FA46-AA66-EC7FB5791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9600"/>
            <a:ext cx="358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Our Prediction from here</a:t>
            </a:r>
          </a:p>
        </p:txBody>
      </p:sp>
      <p:sp>
        <p:nvSpPr>
          <p:cNvPr id="307209" name="Line 7">
            <a:extLst>
              <a:ext uri="{FF2B5EF4-FFF2-40B4-BE49-F238E27FC236}">
                <a16:creationId xmlns:a16="http://schemas.microsoft.com/office/drawing/2014/main" id="{CDB80EC8-A74E-7043-8D5A-BB4E3CA68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676400"/>
            <a:ext cx="0" cy="419100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Line 8">
            <a:extLst>
              <a:ext uri="{FF2B5EF4-FFF2-40B4-BE49-F238E27FC236}">
                <a16:creationId xmlns:a16="http://schemas.microsoft.com/office/drawing/2014/main" id="{6ADCE99E-A91E-F64A-A500-47D19EEE66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143000"/>
            <a:ext cx="4572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70157"/>
      </p:ext>
    </p:extLst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Date Placeholder 2">
            <a:extLst>
              <a:ext uri="{FF2B5EF4-FFF2-40B4-BE49-F238E27FC236}">
                <a16:creationId xmlns:a16="http://schemas.microsoft.com/office/drawing/2014/main" id="{CA669AB1-6D06-9142-B85A-713CB61678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08226" name="Footer Placeholder 3">
            <a:extLst>
              <a:ext uri="{FF2B5EF4-FFF2-40B4-BE49-F238E27FC236}">
                <a16:creationId xmlns:a16="http://schemas.microsoft.com/office/drawing/2014/main" id="{2DC04458-020A-584D-B066-34F80F38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08227" name="Slide Number Placeholder 4">
            <a:extLst>
              <a:ext uri="{FF2B5EF4-FFF2-40B4-BE49-F238E27FC236}">
                <a16:creationId xmlns:a16="http://schemas.microsoft.com/office/drawing/2014/main" id="{E41189D6-D5F7-4C47-BA69-46983427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BDADC8D-3E98-124D-ACD7-8D479148BE5B}" type="slidenum">
              <a:rPr lang="en-US" altLang="en-US" sz="1400"/>
              <a:pPr algn="r"/>
              <a:t>152</a:t>
            </a:fld>
            <a:endParaRPr lang="en-US" altLang="en-US" sz="1400"/>
          </a:p>
        </p:txBody>
      </p:sp>
      <p:sp>
        <p:nvSpPr>
          <p:cNvPr id="308228" name="Rectangle 2">
            <a:extLst>
              <a:ext uri="{FF2B5EF4-FFF2-40B4-BE49-F238E27FC236}">
                <a16:creationId xmlns:a16="http://schemas.microsoft.com/office/drawing/2014/main" id="{6273FF8E-39CF-2244-AC41-65621B5E0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038600" cy="9906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Logistic Parabola</a:t>
            </a:r>
          </a:p>
        </p:txBody>
      </p:sp>
      <p:sp>
        <p:nvSpPr>
          <p:cNvPr id="308229" name="Text Box 3">
            <a:extLst>
              <a:ext uri="{FF2B5EF4-FFF2-40B4-BE49-F238E27FC236}">
                <a16:creationId xmlns:a16="http://schemas.microsoft.com/office/drawing/2014/main" id="{C49E5377-2103-2B44-A483-DA7B46D4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Timesteps</a:t>
            </a:r>
          </a:p>
        </p:txBody>
      </p:sp>
      <p:sp>
        <p:nvSpPr>
          <p:cNvPr id="308230" name="Text Box 4">
            <a:extLst>
              <a:ext uri="{FF2B5EF4-FFF2-40B4-BE49-F238E27FC236}">
                <a16:creationId xmlns:a16="http://schemas.microsoft.com/office/drawing/2014/main" id="{7912FA97-4FA7-A147-B08D-6A23D9A73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pic>
        <p:nvPicPr>
          <p:cNvPr id="308231" name="Picture 5" descr="Parabola">
            <a:extLst>
              <a:ext uri="{FF2B5EF4-FFF2-40B4-BE49-F238E27FC236}">
                <a16:creationId xmlns:a16="http://schemas.microsoft.com/office/drawing/2014/main" id="{A90393FF-0AA1-D74A-923D-35DBA81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32" name="Picture 6" descr="Parabola">
            <a:extLst>
              <a:ext uri="{FF2B5EF4-FFF2-40B4-BE49-F238E27FC236}">
                <a16:creationId xmlns:a16="http://schemas.microsoft.com/office/drawing/2014/main" id="{55352934-2DBA-EA4D-9B03-24229D22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33" name="Line 7">
            <a:extLst>
              <a:ext uri="{FF2B5EF4-FFF2-40B4-BE49-F238E27FC236}">
                <a16:creationId xmlns:a16="http://schemas.microsoft.com/office/drawing/2014/main" id="{61DFFA2E-3D10-2B44-8C1D-CBDDED2F9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048000"/>
            <a:ext cx="0" cy="3200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Line 8">
            <a:extLst>
              <a:ext uri="{FF2B5EF4-FFF2-40B4-BE49-F238E27FC236}">
                <a16:creationId xmlns:a16="http://schemas.microsoft.com/office/drawing/2014/main" id="{4BA61E68-DD70-754D-BF06-0CE03FFE7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6248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5" name="Line 9">
            <a:extLst>
              <a:ext uri="{FF2B5EF4-FFF2-40B4-BE49-F238E27FC236}">
                <a16:creationId xmlns:a16="http://schemas.microsoft.com/office/drawing/2014/main" id="{2FD826E7-421D-0448-BE1D-CD0D05E86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048000"/>
            <a:ext cx="0" cy="3200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6" name="Line 10">
            <a:extLst>
              <a:ext uri="{FF2B5EF4-FFF2-40B4-BE49-F238E27FC236}">
                <a16:creationId xmlns:a16="http://schemas.microsoft.com/office/drawing/2014/main" id="{D546E3AC-AF2E-6744-B451-0677A72761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0480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7" name="Line 11">
            <a:extLst>
              <a:ext uri="{FF2B5EF4-FFF2-40B4-BE49-F238E27FC236}">
                <a16:creationId xmlns:a16="http://schemas.microsoft.com/office/drawing/2014/main" id="{328AD293-F89B-C94A-AF8E-2B5F663B6B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57200"/>
            <a:ext cx="914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8" name="Line 12">
            <a:extLst>
              <a:ext uri="{FF2B5EF4-FFF2-40B4-BE49-F238E27FC236}">
                <a16:creationId xmlns:a16="http://schemas.microsoft.com/office/drawing/2014/main" id="{BCFEFE34-DE96-5D4F-9B68-7ADC2133D4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733800"/>
            <a:ext cx="449580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9" name="Text Box 13">
            <a:extLst>
              <a:ext uri="{FF2B5EF4-FFF2-40B4-BE49-F238E27FC236}">
                <a16:creationId xmlns:a16="http://schemas.microsoft.com/office/drawing/2014/main" id="{DB017969-651B-D14F-8257-F5A36D61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Comparison of prediction to correct values</a:t>
            </a:r>
          </a:p>
        </p:txBody>
      </p:sp>
    </p:spTree>
    <p:extLst>
      <p:ext uri="{BB962C8B-B14F-4D97-AF65-F5344CB8AC3E}">
        <p14:creationId xmlns:p14="http://schemas.microsoft.com/office/powerpoint/2010/main" val="3982295331"/>
      </p:ext>
    </p:ext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Date Placeholder 3">
            <a:extLst>
              <a:ext uri="{FF2B5EF4-FFF2-40B4-BE49-F238E27FC236}">
                <a16:creationId xmlns:a16="http://schemas.microsoft.com/office/drawing/2014/main" id="{BFDBC7AA-84BA-D840-8011-E325A049E4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09250" name="Footer Placeholder 4">
            <a:extLst>
              <a:ext uri="{FF2B5EF4-FFF2-40B4-BE49-F238E27FC236}">
                <a16:creationId xmlns:a16="http://schemas.microsoft.com/office/drawing/2014/main" id="{8F8DEABF-0A30-2A48-BC1D-5C704022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09251" name="Slide Number Placeholder 5">
            <a:extLst>
              <a:ext uri="{FF2B5EF4-FFF2-40B4-BE49-F238E27FC236}">
                <a16:creationId xmlns:a16="http://schemas.microsoft.com/office/drawing/2014/main" id="{81FD29EA-5320-AD47-88D9-3B7E3E55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360D902-38F9-594D-AF88-1379444B2F7C}" type="slidenum">
              <a:rPr lang="en-US" altLang="en-US" sz="1400"/>
              <a:pPr algn="r"/>
              <a:t>153</a:t>
            </a:fld>
            <a:endParaRPr lang="en-US" altLang="en-US" sz="1400"/>
          </a:p>
        </p:txBody>
      </p:sp>
      <p:sp>
        <p:nvSpPr>
          <p:cNvPr id="309252" name="Rectangle 2">
            <a:extLst>
              <a:ext uri="{FF2B5EF4-FFF2-40B4-BE49-F238E27FC236}">
                <a16:creationId xmlns:a16="http://schemas.microsoft.com/office/drawing/2014/main" id="{CF810FB3-17F0-2547-9DA3-97C8A3E11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Datasets</a:t>
            </a:r>
          </a:p>
        </p:txBody>
      </p:sp>
      <p:sp>
        <p:nvSpPr>
          <p:cNvPr id="309253" name="Rectangle 3">
            <a:extLst>
              <a:ext uri="{FF2B5EF4-FFF2-40B4-BE49-F238E27FC236}">
                <a16:creationId xmlns:a16="http://schemas.microsoft.com/office/drawing/2014/main" id="{58374863-CD4F-0F40-B6CC-745509AE2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943100"/>
            <a:ext cx="51816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/>
              <a:t>LORENZ: Models convection currents in the air</a:t>
            </a:r>
          </a:p>
          <a:p>
            <a:pPr algn="l"/>
            <a:r>
              <a:rPr lang="en-US" altLang="en-US"/>
              <a:t>dx / dt = a (y - x) </a:t>
            </a:r>
          </a:p>
          <a:p>
            <a:pPr algn="l"/>
            <a:r>
              <a:rPr lang="en-US" altLang="en-US"/>
              <a:t>dy / dt = x (b - z) - y </a:t>
            </a:r>
          </a:p>
          <a:p>
            <a:pPr algn="l"/>
            <a:r>
              <a:rPr lang="en-US" altLang="en-US"/>
              <a:t>dz / dt = xy - c z</a:t>
            </a:r>
            <a:endParaRPr lang="en-US" altLang="en-US" sz="2400"/>
          </a:p>
          <a:p>
            <a:pPr algn="l">
              <a:lnSpc>
                <a:spcPct val="90000"/>
              </a:lnSpc>
            </a:pPr>
            <a:endParaRPr lang="en-US" altLang="en-US" sz="2400"/>
          </a:p>
        </p:txBody>
      </p:sp>
      <p:grpSp>
        <p:nvGrpSpPr>
          <p:cNvPr id="309254" name="Group 4">
            <a:extLst>
              <a:ext uri="{FF2B5EF4-FFF2-40B4-BE49-F238E27FC236}">
                <a16:creationId xmlns:a16="http://schemas.microsoft.com/office/drawing/2014/main" id="{EF4D90C5-CBB6-074F-9EF9-B5F714999C0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24300" y="3600450"/>
            <a:ext cx="2133600" cy="2743200"/>
            <a:chOff x="3648" y="144"/>
            <a:chExt cx="1920" cy="1344"/>
          </a:xfrm>
        </p:grpSpPr>
        <p:sp>
          <p:nvSpPr>
            <p:cNvPr id="309257" name="Rectangle 5">
              <a:extLst>
                <a:ext uri="{FF2B5EF4-FFF2-40B4-BE49-F238E27FC236}">
                  <a16:creationId xmlns:a16="http://schemas.microsoft.com/office/drawing/2014/main" id="{6F244286-CDE9-1C46-BE24-D1EF9F71E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"/>
              <a:ext cx="1920" cy="13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58" name="Line 6">
              <a:extLst>
                <a:ext uri="{FF2B5EF4-FFF2-40B4-BE49-F238E27FC236}">
                  <a16:creationId xmlns:a16="http://schemas.microsoft.com/office/drawing/2014/main" id="{6715A9D3-9BB6-3D40-82A3-708BFAE36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0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9" name="Line 7">
              <a:extLst>
                <a:ext uri="{FF2B5EF4-FFF2-40B4-BE49-F238E27FC236}">
                  <a16:creationId xmlns:a16="http://schemas.microsoft.com/office/drawing/2014/main" id="{A3E9FBE0-B6E4-4146-82DB-877854A37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0" name="Rectangle 8">
              <a:extLst>
                <a:ext uri="{FF2B5EF4-FFF2-40B4-BE49-F238E27FC236}">
                  <a16:creationId xmlns:a16="http://schemas.microsoft.com/office/drawing/2014/main" id="{10F83D34-D89F-C342-9FA4-A72108873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" y="1416"/>
              <a:ext cx="7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61" name="Freeform 9">
              <a:extLst>
                <a:ext uri="{FF2B5EF4-FFF2-40B4-BE49-F238E27FC236}">
                  <a16:creationId xmlns:a16="http://schemas.microsoft.com/office/drawing/2014/main" id="{7AE0B4C2-A0ED-A74F-8CD5-BFAB53B5E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394"/>
              <a:ext cx="60" cy="19"/>
            </a:xfrm>
            <a:custGeom>
              <a:avLst/>
              <a:gdLst>
                <a:gd name="T0" fmla="*/ 1 w 120"/>
                <a:gd name="T1" fmla="*/ 0 h 58"/>
                <a:gd name="T2" fmla="*/ 1 w 120"/>
                <a:gd name="T3" fmla="*/ 0 h 58"/>
                <a:gd name="T4" fmla="*/ 1 w 120"/>
                <a:gd name="T5" fmla="*/ 0 h 58"/>
                <a:gd name="T6" fmla="*/ 1 w 120"/>
                <a:gd name="T7" fmla="*/ 0 h 58"/>
                <a:gd name="T8" fmla="*/ 1 w 120"/>
                <a:gd name="T9" fmla="*/ 0 h 58"/>
                <a:gd name="T10" fmla="*/ 1 w 120"/>
                <a:gd name="T11" fmla="*/ 0 h 58"/>
                <a:gd name="T12" fmla="*/ 1 w 120"/>
                <a:gd name="T13" fmla="*/ 0 h 58"/>
                <a:gd name="T14" fmla="*/ 1 w 120"/>
                <a:gd name="T15" fmla="*/ 0 h 58"/>
                <a:gd name="T16" fmla="*/ 1 w 120"/>
                <a:gd name="T17" fmla="*/ 0 h 58"/>
                <a:gd name="T18" fmla="*/ 1 w 120"/>
                <a:gd name="T19" fmla="*/ 0 h 58"/>
                <a:gd name="T20" fmla="*/ 1 w 120"/>
                <a:gd name="T21" fmla="*/ 0 h 58"/>
                <a:gd name="T22" fmla="*/ 1 w 120"/>
                <a:gd name="T23" fmla="*/ 0 h 58"/>
                <a:gd name="T24" fmla="*/ 1 w 120"/>
                <a:gd name="T25" fmla="*/ 0 h 58"/>
                <a:gd name="T26" fmla="*/ 1 w 120"/>
                <a:gd name="T27" fmla="*/ 0 h 58"/>
                <a:gd name="T28" fmla="*/ 1 w 120"/>
                <a:gd name="T29" fmla="*/ 0 h 58"/>
                <a:gd name="T30" fmla="*/ 1 w 120"/>
                <a:gd name="T31" fmla="*/ 0 h 58"/>
                <a:gd name="T32" fmla="*/ 1 w 120"/>
                <a:gd name="T33" fmla="*/ 0 h 58"/>
                <a:gd name="T34" fmla="*/ 1 w 120"/>
                <a:gd name="T35" fmla="*/ 0 h 58"/>
                <a:gd name="T36" fmla="*/ 1 w 120"/>
                <a:gd name="T37" fmla="*/ 0 h 58"/>
                <a:gd name="T38" fmla="*/ 1 w 120"/>
                <a:gd name="T39" fmla="*/ 0 h 58"/>
                <a:gd name="T40" fmla="*/ 1 w 120"/>
                <a:gd name="T41" fmla="*/ 0 h 58"/>
                <a:gd name="T42" fmla="*/ 1 w 120"/>
                <a:gd name="T43" fmla="*/ 0 h 58"/>
                <a:gd name="T44" fmla="*/ 1 w 120"/>
                <a:gd name="T45" fmla="*/ 0 h 58"/>
                <a:gd name="T46" fmla="*/ 1 w 120"/>
                <a:gd name="T47" fmla="*/ 0 h 58"/>
                <a:gd name="T48" fmla="*/ 1 w 120"/>
                <a:gd name="T49" fmla="*/ 0 h 58"/>
                <a:gd name="T50" fmla="*/ 1 w 120"/>
                <a:gd name="T51" fmla="*/ 0 h 58"/>
                <a:gd name="T52" fmla="*/ 1 w 120"/>
                <a:gd name="T53" fmla="*/ 0 h 58"/>
                <a:gd name="T54" fmla="*/ 1 w 120"/>
                <a:gd name="T55" fmla="*/ 0 h 58"/>
                <a:gd name="T56" fmla="*/ 1 w 120"/>
                <a:gd name="T57" fmla="*/ 0 h 58"/>
                <a:gd name="T58" fmla="*/ 1 w 120"/>
                <a:gd name="T59" fmla="*/ 0 h 58"/>
                <a:gd name="T60" fmla="*/ 1 w 120"/>
                <a:gd name="T61" fmla="*/ 0 h 58"/>
                <a:gd name="T62" fmla="*/ 1 w 120"/>
                <a:gd name="T63" fmla="*/ 0 h 58"/>
                <a:gd name="T64" fmla="*/ 1 w 120"/>
                <a:gd name="T65" fmla="*/ 0 h 58"/>
                <a:gd name="T66" fmla="*/ 0 w 120"/>
                <a:gd name="T67" fmla="*/ 0 h 58"/>
                <a:gd name="T68" fmla="*/ 0 w 120"/>
                <a:gd name="T69" fmla="*/ 0 h 58"/>
                <a:gd name="T70" fmla="*/ 1 w 120"/>
                <a:gd name="T71" fmla="*/ 0 h 58"/>
                <a:gd name="T72" fmla="*/ 1 w 120"/>
                <a:gd name="T73" fmla="*/ 0 h 58"/>
                <a:gd name="T74" fmla="*/ 1 w 120"/>
                <a:gd name="T75" fmla="*/ 0 h 58"/>
                <a:gd name="T76" fmla="*/ 1 w 120"/>
                <a:gd name="T77" fmla="*/ 0 h 58"/>
                <a:gd name="T78" fmla="*/ 1 w 120"/>
                <a:gd name="T79" fmla="*/ 0 h 58"/>
                <a:gd name="T80" fmla="*/ 1 w 120"/>
                <a:gd name="T81" fmla="*/ 0 h 58"/>
                <a:gd name="T82" fmla="*/ 1 w 120"/>
                <a:gd name="T83" fmla="*/ 0 h 58"/>
                <a:gd name="T84" fmla="*/ 1 w 120"/>
                <a:gd name="T85" fmla="*/ 0 h 58"/>
                <a:gd name="T86" fmla="*/ 1 w 120"/>
                <a:gd name="T87" fmla="*/ 0 h 58"/>
                <a:gd name="T88" fmla="*/ 1 w 120"/>
                <a:gd name="T89" fmla="*/ 0 h 58"/>
                <a:gd name="T90" fmla="*/ 1 w 120"/>
                <a:gd name="T91" fmla="*/ 0 h 58"/>
                <a:gd name="T92" fmla="*/ 1 w 120"/>
                <a:gd name="T93" fmla="*/ 0 h 58"/>
                <a:gd name="T94" fmla="*/ 1 w 120"/>
                <a:gd name="T95" fmla="*/ 0 h 58"/>
                <a:gd name="T96" fmla="*/ 1 w 120"/>
                <a:gd name="T97" fmla="*/ 0 h 58"/>
                <a:gd name="T98" fmla="*/ 1 w 120"/>
                <a:gd name="T99" fmla="*/ 0 h 58"/>
                <a:gd name="T100" fmla="*/ 1 w 120"/>
                <a:gd name="T101" fmla="*/ 0 h 58"/>
                <a:gd name="T102" fmla="*/ 1 w 120"/>
                <a:gd name="T103" fmla="*/ 0 h 58"/>
                <a:gd name="T104" fmla="*/ 1 w 120"/>
                <a:gd name="T105" fmla="*/ 0 h 58"/>
                <a:gd name="T106" fmla="*/ 1 w 120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8"/>
                <a:gd name="T164" fmla="*/ 120 w 120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8">
                  <a:moveTo>
                    <a:pt x="105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114" y="58"/>
                  </a:lnTo>
                  <a:lnTo>
                    <a:pt x="110" y="56"/>
                  </a:lnTo>
                  <a:lnTo>
                    <a:pt x="101" y="55"/>
                  </a:lnTo>
                  <a:lnTo>
                    <a:pt x="93" y="51"/>
                  </a:lnTo>
                  <a:lnTo>
                    <a:pt x="88" y="46"/>
                  </a:lnTo>
                  <a:lnTo>
                    <a:pt x="82" y="42"/>
                  </a:lnTo>
                  <a:lnTo>
                    <a:pt x="74" y="37"/>
                  </a:lnTo>
                  <a:lnTo>
                    <a:pt x="67" y="30"/>
                  </a:lnTo>
                  <a:lnTo>
                    <a:pt x="61" y="25"/>
                  </a:lnTo>
                  <a:lnTo>
                    <a:pt x="55" y="21"/>
                  </a:lnTo>
                  <a:lnTo>
                    <a:pt x="50" y="17"/>
                  </a:lnTo>
                  <a:lnTo>
                    <a:pt x="42" y="14"/>
                  </a:lnTo>
                  <a:lnTo>
                    <a:pt x="32" y="13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19" y="41"/>
                  </a:lnTo>
                  <a:lnTo>
                    <a:pt x="23" y="44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2" y="56"/>
                  </a:lnTo>
                  <a:lnTo>
                    <a:pt x="23" y="55"/>
                  </a:lnTo>
                  <a:lnTo>
                    <a:pt x="15" y="52"/>
                  </a:lnTo>
                  <a:lnTo>
                    <a:pt x="8" y="48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4"/>
                  </a:lnTo>
                  <a:lnTo>
                    <a:pt x="10" y="9"/>
                  </a:lnTo>
                  <a:lnTo>
                    <a:pt x="17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48" y="3"/>
                  </a:lnTo>
                  <a:lnTo>
                    <a:pt x="55" y="6"/>
                  </a:lnTo>
                  <a:lnTo>
                    <a:pt x="61" y="10"/>
                  </a:lnTo>
                  <a:lnTo>
                    <a:pt x="67" y="14"/>
                  </a:lnTo>
                  <a:lnTo>
                    <a:pt x="74" y="18"/>
                  </a:lnTo>
                  <a:lnTo>
                    <a:pt x="82" y="25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7" y="38"/>
                  </a:lnTo>
                  <a:lnTo>
                    <a:pt x="101" y="41"/>
                  </a:lnTo>
                  <a:lnTo>
                    <a:pt x="105" y="4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2" name="Freeform 10">
              <a:extLst>
                <a:ext uri="{FF2B5EF4-FFF2-40B4-BE49-F238E27FC236}">
                  <a16:creationId xmlns:a16="http://schemas.microsoft.com/office/drawing/2014/main" id="{26B011F8-581F-244B-B730-63A45A7D2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8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23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3" y="7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90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7" y="34"/>
                  </a:lnTo>
                  <a:lnTo>
                    <a:pt x="109" y="30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3" name="Line 11">
              <a:extLst>
                <a:ext uri="{FF2B5EF4-FFF2-40B4-BE49-F238E27FC236}">
                  <a16:creationId xmlns:a16="http://schemas.microsoft.com/office/drawing/2014/main" id="{DAFCA2A2-776F-104E-8FC7-C57A2C3A6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4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4" name="Line 12">
              <a:extLst>
                <a:ext uri="{FF2B5EF4-FFF2-40B4-BE49-F238E27FC236}">
                  <a16:creationId xmlns:a16="http://schemas.microsoft.com/office/drawing/2014/main" id="{7DF25321-C444-ED4F-B0F0-95E3000D7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4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5" name="Rectangle 13">
              <a:extLst>
                <a:ext uri="{FF2B5EF4-FFF2-40B4-BE49-F238E27FC236}">
                  <a16:creationId xmlns:a16="http://schemas.microsoft.com/office/drawing/2014/main" id="{33919E3C-F51F-934D-8DA7-99C3B31D6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" y="1416"/>
              <a:ext cx="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66" name="Freeform 14">
              <a:extLst>
                <a:ext uri="{FF2B5EF4-FFF2-40B4-BE49-F238E27FC236}">
                  <a16:creationId xmlns:a16="http://schemas.microsoft.com/office/drawing/2014/main" id="{04EC3C27-1139-B141-89F6-8FF555D3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399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30" y="32"/>
                  </a:lnTo>
                  <a:lnTo>
                    <a:pt x="24" y="24"/>
                  </a:lnTo>
                  <a:lnTo>
                    <a:pt x="17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7" name="Freeform 15">
              <a:extLst>
                <a:ext uri="{FF2B5EF4-FFF2-40B4-BE49-F238E27FC236}">
                  <a16:creationId xmlns:a16="http://schemas.microsoft.com/office/drawing/2014/main" id="{CD0055B2-5F47-6348-973D-8B11FC18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1370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0 w 120"/>
                <a:gd name="T51" fmla="*/ 0 h 59"/>
                <a:gd name="T52" fmla="*/ 0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1 w 120"/>
                <a:gd name="T67" fmla="*/ 0 h 59"/>
                <a:gd name="T68" fmla="*/ 1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"/>
                <a:gd name="T151" fmla="*/ 0 h 59"/>
                <a:gd name="T152" fmla="*/ 120 w 120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" h="59">
                  <a:moveTo>
                    <a:pt x="87" y="59"/>
                  </a:moveTo>
                  <a:lnTo>
                    <a:pt x="85" y="46"/>
                  </a:lnTo>
                  <a:lnTo>
                    <a:pt x="91" y="46"/>
                  </a:lnTo>
                  <a:lnTo>
                    <a:pt x="97" y="44"/>
                  </a:lnTo>
                  <a:lnTo>
                    <a:pt x="101" y="42"/>
                  </a:lnTo>
                  <a:lnTo>
                    <a:pt x="104" y="38"/>
                  </a:lnTo>
                  <a:lnTo>
                    <a:pt x="106" y="35"/>
                  </a:lnTo>
                  <a:lnTo>
                    <a:pt x="106" y="31"/>
                  </a:lnTo>
                  <a:lnTo>
                    <a:pt x="106" y="25"/>
                  </a:lnTo>
                  <a:lnTo>
                    <a:pt x="102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5" y="13"/>
                  </a:lnTo>
                  <a:lnTo>
                    <a:pt x="78" y="13"/>
                  </a:lnTo>
                  <a:lnTo>
                    <a:pt x="70" y="13"/>
                  </a:lnTo>
                  <a:lnTo>
                    <a:pt x="64" y="14"/>
                  </a:lnTo>
                  <a:lnTo>
                    <a:pt x="59" y="17"/>
                  </a:lnTo>
                  <a:lnTo>
                    <a:pt x="55" y="20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2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5" y="44"/>
                  </a:lnTo>
                  <a:lnTo>
                    <a:pt x="41" y="38"/>
                  </a:lnTo>
                  <a:lnTo>
                    <a:pt x="40" y="32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3" y="14"/>
                  </a:lnTo>
                  <a:lnTo>
                    <a:pt x="49" y="9"/>
                  </a:lnTo>
                  <a:lnTo>
                    <a:pt x="57" y="4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87" y="2"/>
                  </a:lnTo>
                  <a:lnTo>
                    <a:pt x="97" y="4"/>
                  </a:lnTo>
                  <a:lnTo>
                    <a:pt x="106" y="7"/>
                  </a:lnTo>
                  <a:lnTo>
                    <a:pt x="116" y="17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2" y="51"/>
                  </a:lnTo>
                  <a:lnTo>
                    <a:pt x="104" y="55"/>
                  </a:lnTo>
                  <a:lnTo>
                    <a:pt x="97" y="58"/>
                  </a:lnTo>
                  <a:lnTo>
                    <a:pt x="87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8" name="Line 16">
              <a:extLst>
                <a:ext uri="{FF2B5EF4-FFF2-40B4-BE49-F238E27FC236}">
                  <a16:creationId xmlns:a16="http://schemas.microsoft.com/office/drawing/2014/main" id="{D8467913-6668-D340-AE4E-0B25384F7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7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9" name="Line 17">
              <a:extLst>
                <a:ext uri="{FF2B5EF4-FFF2-40B4-BE49-F238E27FC236}">
                  <a16:creationId xmlns:a16="http://schemas.microsoft.com/office/drawing/2014/main" id="{C247951D-0CAA-AE42-8EE3-17E96C1B4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0" name="Rectangle 18">
              <a:extLst>
                <a:ext uri="{FF2B5EF4-FFF2-40B4-BE49-F238E27FC236}">
                  <a16:creationId xmlns:a16="http://schemas.microsoft.com/office/drawing/2014/main" id="{CF6FDB4A-0AD0-D14C-A511-9FCD73ED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1416"/>
              <a:ext cx="7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71" name="Freeform 19">
              <a:extLst>
                <a:ext uri="{FF2B5EF4-FFF2-40B4-BE49-F238E27FC236}">
                  <a16:creationId xmlns:a16="http://schemas.microsoft.com/office/drawing/2014/main" id="{B3523150-0576-5D40-97E4-8722B818D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399"/>
              <a:ext cx="61" cy="11"/>
            </a:xfrm>
            <a:custGeom>
              <a:avLst/>
              <a:gdLst>
                <a:gd name="T0" fmla="*/ 1 w 122"/>
                <a:gd name="T1" fmla="*/ 0 h 32"/>
                <a:gd name="T2" fmla="*/ 1 w 122"/>
                <a:gd name="T3" fmla="*/ 0 h 32"/>
                <a:gd name="T4" fmla="*/ 1 w 122"/>
                <a:gd name="T5" fmla="*/ 0 h 32"/>
                <a:gd name="T6" fmla="*/ 1 w 122"/>
                <a:gd name="T7" fmla="*/ 0 h 32"/>
                <a:gd name="T8" fmla="*/ 1 w 122"/>
                <a:gd name="T9" fmla="*/ 0 h 32"/>
                <a:gd name="T10" fmla="*/ 1 w 122"/>
                <a:gd name="T11" fmla="*/ 0 h 32"/>
                <a:gd name="T12" fmla="*/ 1 w 122"/>
                <a:gd name="T13" fmla="*/ 0 h 32"/>
                <a:gd name="T14" fmla="*/ 1 w 122"/>
                <a:gd name="T15" fmla="*/ 0 h 32"/>
                <a:gd name="T16" fmla="*/ 1 w 122"/>
                <a:gd name="T17" fmla="*/ 0 h 32"/>
                <a:gd name="T18" fmla="*/ 1 w 122"/>
                <a:gd name="T19" fmla="*/ 0 h 32"/>
                <a:gd name="T20" fmla="*/ 1 w 122"/>
                <a:gd name="T21" fmla="*/ 0 h 32"/>
                <a:gd name="T22" fmla="*/ 0 w 122"/>
                <a:gd name="T23" fmla="*/ 0 h 32"/>
                <a:gd name="T24" fmla="*/ 0 w 122"/>
                <a:gd name="T25" fmla="*/ 0 h 32"/>
                <a:gd name="T26" fmla="*/ 1 w 122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32"/>
                <a:gd name="T44" fmla="*/ 122 w 12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32">
                  <a:moveTo>
                    <a:pt x="122" y="0"/>
                  </a:moveTo>
                  <a:lnTo>
                    <a:pt x="122" y="11"/>
                  </a:lnTo>
                  <a:lnTo>
                    <a:pt x="27" y="11"/>
                  </a:lnTo>
                  <a:lnTo>
                    <a:pt x="33" y="15"/>
                  </a:lnTo>
                  <a:lnTo>
                    <a:pt x="38" y="21"/>
                  </a:lnTo>
                  <a:lnTo>
                    <a:pt x="42" y="27"/>
                  </a:lnTo>
                  <a:lnTo>
                    <a:pt x="46" y="32"/>
                  </a:lnTo>
                  <a:lnTo>
                    <a:pt x="31" y="32"/>
                  </a:lnTo>
                  <a:lnTo>
                    <a:pt x="25" y="24"/>
                  </a:lnTo>
                  <a:lnTo>
                    <a:pt x="17" y="17"/>
                  </a:lnTo>
                  <a:lnTo>
                    <a:pt x="8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2" name="Freeform 20">
              <a:extLst>
                <a:ext uri="{FF2B5EF4-FFF2-40B4-BE49-F238E27FC236}">
                  <a16:creationId xmlns:a16="http://schemas.microsoft.com/office/drawing/2014/main" id="{A9A67848-63E4-C343-9DB1-EE7E338C2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5" y="1370"/>
              <a:ext cx="62" cy="20"/>
            </a:xfrm>
            <a:custGeom>
              <a:avLst/>
              <a:gdLst>
                <a:gd name="T0" fmla="*/ 1 w 124"/>
                <a:gd name="T1" fmla="*/ 0 h 59"/>
                <a:gd name="T2" fmla="*/ 1 w 124"/>
                <a:gd name="T3" fmla="*/ 0 h 59"/>
                <a:gd name="T4" fmla="*/ 1 w 124"/>
                <a:gd name="T5" fmla="*/ 0 h 59"/>
                <a:gd name="T6" fmla="*/ 1 w 124"/>
                <a:gd name="T7" fmla="*/ 0 h 59"/>
                <a:gd name="T8" fmla="*/ 1 w 124"/>
                <a:gd name="T9" fmla="*/ 0 h 59"/>
                <a:gd name="T10" fmla="*/ 1 w 124"/>
                <a:gd name="T11" fmla="*/ 0 h 59"/>
                <a:gd name="T12" fmla="*/ 1 w 124"/>
                <a:gd name="T13" fmla="*/ 0 h 59"/>
                <a:gd name="T14" fmla="*/ 1 w 124"/>
                <a:gd name="T15" fmla="*/ 0 h 59"/>
                <a:gd name="T16" fmla="*/ 0 w 124"/>
                <a:gd name="T17" fmla="*/ 0 h 59"/>
                <a:gd name="T18" fmla="*/ 1 w 124"/>
                <a:gd name="T19" fmla="*/ 0 h 59"/>
                <a:gd name="T20" fmla="*/ 1 w 124"/>
                <a:gd name="T21" fmla="*/ 0 h 59"/>
                <a:gd name="T22" fmla="*/ 1 w 124"/>
                <a:gd name="T23" fmla="*/ 0 h 59"/>
                <a:gd name="T24" fmla="*/ 1 w 124"/>
                <a:gd name="T25" fmla="*/ 0 h 59"/>
                <a:gd name="T26" fmla="*/ 1 w 124"/>
                <a:gd name="T27" fmla="*/ 0 h 59"/>
                <a:gd name="T28" fmla="*/ 1 w 124"/>
                <a:gd name="T29" fmla="*/ 0 h 59"/>
                <a:gd name="T30" fmla="*/ 1 w 124"/>
                <a:gd name="T31" fmla="*/ 0 h 59"/>
                <a:gd name="T32" fmla="*/ 1 w 124"/>
                <a:gd name="T33" fmla="*/ 0 h 59"/>
                <a:gd name="T34" fmla="*/ 1 w 124"/>
                <a:gd name="T35" fmla="*/ 0 h 59"/>
                <a:gd name="T36" fmla="*/ 1 w 124"/>
                <a:gd name="T37" fmla="*/ 0 h 59"/>
                <a:gd name="T38" fmla="*/ 1 w 124"/>
                <a:gd name="T39" fmla="*/ 0 h 59"/>
                <a:gd name="T40" fmla="*/ 1 w 124"/>
                <a:gd name="T41" fmla="*/ 0 h 59"/>
                <a:gd name="T42" fmla="*/ 1 w 124"/>
                <a:gd name="T43" fmla="*/ 0 h 59"/>
                <a:gd name="T44" fmla="*/ 1 w 124"/>
                <a:gd name="T45" fmla="*/ 0 h 59"/>
                <a:gd name="T46" fmla="*/ 1 w 124"/>
                <a:gd name="T47" fmla="*/ 0 h 59"/>
                <a:gd name="T48" fmla="*/ 1 w 124"/>
                <a:gd name="T49" fmla="*/ 0 h 59"/>
                <a:gd name="T50" fmla="*/ 1 w 124"/>
                <a:gd name="T51" fmla="*/ 0 h 59"/>
                <a:gd name="T52" fmla="*/ 1 w 124"/>
                <a:gd name="T53" fmla="*/ 0 h 59"/>
                <a:gd name="T54" fmla="*/ 1 w 124"/>
                <a:gd name="T55" fmla="*/ 0 h 59"/>
                <a:gd name="T56" fmla="*/ 1 w 124"/>
                <a:gd name="T57" fmla="*/ 0 h 59"/>
                <a:gd name="T58" fmla="*/ 1 w 124"/>
                <a:gd name="T59" fmla="*/ 0 h 59"/>
                <a:gd name="T60" fmla="*/ 1 w 124"/>
                <a:gd name="T61" fmla="*/ 0 h 59"/>
                <a:gd name="T62" fmla="*/ 1 w 124"/>
                <a:gd name="T63" fmla="*/ 0 h 59"/>
                <a:gd name="T64" fmla="*/ 1 w 124"/>
                <a:gd name="T65" fmla="*/ 0 h 59"/>
                <a:gd name="T66" fmla="*/ 1 w 124"/>
                <a:gd name="T67" fmla="*/ 0 h 59"/>
                <a:gd name="T68" fmla="*/ 1 w 124"/>
                <a:gd name="T69" fmla="*/ 0 h 59"/>
                <a:gd name="T70" fmla="*/ 1 w 124"/>
                <a:gd name="T71" fmla="*/ 0 h 59"/>
                <a:gd name="T72" fmla="*/ 1 w 124"/>
                <a:gd name="T73" fmla="*/ 0 h 59"/>
                <a:gd name="T74" fmla="*/ 1 w 124"/>
                <a:gd name="T75" fmla="*/ 0 h 59"/>
                <a:gd name="T76" fmla="*/ 1 w 124"/>
                <a:gd name="T77" fmla="*/ 0 h 59"/>
                <a:gd name="T78" fmla="*/ 1 w 124"/>
                <a:gd name="T79" fmla="*/ 0 h 59"/>
                <a:gd name="T80" fmla="*/ 1 w 124"/>
                <a:gd name="T81" fmla="*/ 0 h 59"/>
                <a:gd name="T82" fmla="*/ 1 w 124"/>
                <a:gd name="T83" fmla="*/ 0 h 59"/>
                <a:gd name="T84" fmla="*/ 1 w 124"/>
                <a:gd name="T85" fmla="*/ 0 h 59"/>
                <a:gd name="T86" fmla="*/ 1 w 124"/>
                <a:gd name="T87" fmla="*/ 0 h 59"/>
                <a:gd name="T88" fmla="*/ 1 w 124"/>
                <a:gd name="T89" fmla="*/ 0 h 59"/>
                <a:gd name="T90" fmla="*/ 1 w 124"/>
                <a:gd name="T91" fmla="*/ 0 h 59"/>
                <a:gd name="T92" fmla="*/ 1 w 124"/>
                <a:gd name="T93" fmla="*/ 0 h 59"/>
                <a:gd name="T94" fmla="*/ 1 w 124"/>
                <a:gd name="T95" fmla="*/ 0 h 59"/>
                <a:gd name="T96" fmla="*/ 1 w 124"/>
                <a:gd name="T97" fmla="*/ 0 h 59"/>
                <a:gd name="T98" fmla="*/ 1 w 124"/>
                <a:gd name="T99" fmla="*/ 0 h 59"/>
                <a:gd name="T100" fmla="*/ 1 w 124"/>
                <a:gd name="T101" fmla="*/ 0 h 59"/>
                <a:gd name="T102" fmla="*/ 1 w 124"/>
                <a:gd name="T103" fmla="*/ 0 h 59"/>
                <a:gd name="T104" fmla="*/ 1 w 124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59"/>
                <a:gd name="T161" fmla="*/ 124 w 124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4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10" y="11"/>
                  </a:lnTo>
                  <a:lnTo>
                    <a:pt x="16" y="9"/>
                  </a:lnTo>
                  <a:lnTo>
                    <a:pt x="25" y="6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61" y="0"/>
                  </a:lnTo>
                  <a:lnTo>
                    <a:pt x="82" y="2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1" y="10"/>
                  </a:lnTo>
                  <a:lnTo>
                    <a:pt x="117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4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7" y="46"/>
                  </a:lnTo>
                  <a:lnTo>
                    <a:pt x="111" y="49"/>
                  </a:lnTo>
                  <a:lnTo>
                    <a:pt x="92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5" y="17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9" y="38"/>
                  </a:lnTo>
                  <a:lnTo>
                    <a:pt x="23" y="42"/>
                  </a:lnTo>
                  <a:lnTo>
                    <a:pt x="38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3" name="Line 21">
              <a:extLst>
                <a:ext uri="{FF2B5EF4-FFF2-40B4-BE49-F238E27FC236}">
                  <a16:creationId xmlns:a16="http://schemas.microsoft.com/office/drawing/2014/main" id="{59E7CCA0-F24A-2E4C-B77A-E88D2AEB1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1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4" name="Line 22">
              <a:extLst>
                <a:ext uri="{FF2B5EF4-FFF2-40B4-BE49-F238E27FC236}">
                  <a16:creationId xmlns:a16="http://schemas.microsoft.com/office/drawing/2014/main" id="{6951A9C9-514B-0747-8559-3CBF33DAD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1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5" name="Rectangle 23">
              <a:extLst>
                <a:ext uri="{FF2B5EF4-FFF2-40B4-BE49-F238E27FC236}">
                  <a16:creationId xmlns:a16="http://schemas.microsoft.com/office/drawing/2014/main" id="{51E61280-BA3A-984E-B10F-4F67E30D9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" y="1393"/>
              <a:ext cx="8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76" name="Freeform 24">
              <a:extLst>
                <a:ext uri="{FF2B5EF4-FFF2-40B4-BE49-F238E27FC236}">
                  <a16:creationId xmlns:a16="http://schemas.microsoft.com/office/drawing/2014/main" id="{A950C867-D8BB-C34D-88E6-1A015DD2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1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0 w 122"/>
                <a:gd name="T51" fmla="*/ 0 h 59"/>
                <a:gd name="T52" fmla="*/ 0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59"/>
                <a:gd name="T152" fmla="*/ 122 w 122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59">
                  <a:moveTo>
                    <a:pt x="88" y="59"/>
                  </a:moveTo>
                  <a:lnTo>
                    <a:pt x="86" y="46"/>
                  </a:lnTo>
                  <a:lnTo>
                    <a:pt x="93" y="46"/>
                  </a:lnTo>
                  <a:lnTo>
                    <a:pt x="97" y="44"/>
                  </a:lnTo>
                  <a:lnTo>
                    <a:pt x="103" y="42"/>
                  </a:lnTo>
                  <a:lnTo>
                    <a:pt x="105" y="38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8" y="13"/>
                  </a:lnTo>
                  <a:lnTo>
                    <a:pt x="80" y="13"/>
                  </a:lnTo>
                  <a:lnTo>
                    <a:pt x="72" y="13"/>
                  </a:lnTo>
                  <a:lnTo>
                    <a:pt x="65" y="14"/>
                  </a:lnTo>
                  <a:lnTo>
                    <a:pt x="61" y="17"/>
                  </a:lnTo>
                  <a:lnTo>
                    <a:pt x="57" y="20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3" y="46"/>
                  </a:lnTo>
                  <a:lnTo>
                    <a:pt x="63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7" y="6"/>
                  </a:lnTo>
                  <a:lnTo>
                    <a:pt x="17" y="39"/>
                  </a:lnTo>
                  <a:lnTo>
                    <a:pt x="48" y="44"/>
                  </a:lnTo>
                  <a:lnTo>
                    <a:pt x="44" y="38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49" y="9"/>
                  </a:lnTo>
                  <a:lnTo>
                    <a:pt x="59" y="4"/>
                  </a:lnTo>
                  <a:lnTo>
                    <a:pt x="68" y="2"/>
                  </a:lnTo>
                  <a:lnTo>
                    <a:pt x="78" y="0"/>
                  </a:lnTo>
                  <a:lnTo>
                    <a:pt x="89" y="2"/>
                  </a:lnTo>
                  <a:lnTo>
                    <a:pt x="99" y="4"/>
                  </a:lnTo>
                  <a:lnTo>
                    <a:pt x="107" y="7"/>
                  </a:lnTo>
                  <a:lnTo>
                    <a:pt x="118" y="17"/>
                  </a:lnTo>
                  <a:lnTo>
                    <a:pt x="122" y="31"/>
                  </a:lnTo>
                  <a:lnTo>
                    <a:pt x="120" y="38"/>
                  </a:lnTo>
                  <a:lnTo>
                    <a:pt x="118" y="45"/>
                  </a:lnTo>
                  <a:lnTo>
                    <a:pt x="112" y="51"/>
                  </a:lnTo>
                  <a:lnTo>
                    <a:pt x="105" y="55"/>
                  </a:lnTo>
                  <a:lnTo>
                    <a:pt x="97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7" name="Line 25">
              <a:extLst>
                <a:ext uri="{FF2B5EF4-FFF2-40B4-BE49-F238E27FC236}">
                  <a16:creationId xmlns:a16="http://schemas.microsoft.com/office/drawing/2014/main" id="{AAE59D93-ED97-3246-99DE-580FAFEC8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8" name="Line 26">
              <a:extLst>
                <a:ext uri="{FF2B5EF4-FFF2-40B4-BE49-F238E27FC236}">
                  <a16:creationId xmlns:a16="http://schemas.microsoft.com/office/drawing/2014/main" id="{D928EE01-A1B1-DA41-92DA-F57DD8FDC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9" name="Freeform 27">
              <a:extLst>
                <a:ext uri="{FF2B5EF4-FFF2-40B4-BE49-F238E27FC236}">
                  <a16:creationId xmlns:a16="http://schemas.microsoft.com/office/drawing/2014/main" id="{CD8F8350-AFE9-E648-9134-91CF85EEA2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" y="1370"/>
              <a:ext cx="61" cy="20"/>
            </a:xfrm>
            <a:custGeom>
              <a:avLst/>
              <a:gdLst>
                <a:gd name="T0" fmla="*/ 1 w 121"/>
                <a:gd name="T1" fmla="*/ 0 h 59"/>
                <a:gd name="T2" fmla="*/ 1 w 121"/>
                <a:gd name="T3" fmla="*/ 0 h 59"/>
                <a:gd name="T4" fmla="*/ 1 w 121"/>
                <a:gd name="T5" fmla="*/ 0 h 59"/>
                <a:gd name="T6" fmla="*/ 1 w 121"/>
                <a:gd name="T7" fmla="*/ 0 h 59"/>
                <a:gd name="T8" fmla="*/ 1 w 121"/>
                <a:gd name="T9" fmla="*/ 0 h 59"/>
                <a:gd name="T10" fmla="*/ 1 w 121"/>
                <a:gd name="T11" fmla="*/ 0 h 59"/>
                <a:gd name="T12" fmla="*/ 1 w 121"/>
                <a:gd name="T13" fmla="*/ 0 h 59"/>
                <a:gd name="T14" fmla="*/ 0 w 121"/>
                <a:gd name="T15" fmla="*/ 0 h 59"/>
                <a:gd name="T16" fmla="*/ 0 w 121"/>
                <a:gd name="T17" fmla="*/ 0 h 59"/>
                <a:gd name="T18" fmla="*/ 0 w 121"/>
                <a:gd name="T19" fmla="*/ 0 h 59"/>
                <a:gd name="T20" fmla="*/ 1 w 121"/>
                <a:gd name="T21" fmla="*/ 0 h 59"/>
                <a:gd name="T22" fmla="*/ 1 w 121"/>
                <a:gd name="T23" fmla="*/ 0 h 59"/>
                <a:gd name="T24" fmla="*/ 1 w 121"/>
                <a:gd name="T25" fmla="*/ 0 h 59"/>
                <a:gd name="T26" fmla="*/ 1 w 121"/>
                <a:gd name="T27" fmla="*/ 0 h 59"/>
                <a:gd name="T28" fmla="*/ 1 w 121"/>
                <a:gd name="T29" fmla="*/ 0 h 59"/>
                <a:gd name="T30" fmla="*/ 1 w 121"/>
                <a:gd name="T31" fmla="*/ 0 h 59"/>
                <a:gd name="T32" fmla="*/ 1 w 121"/>
                <a:gd name="T33" fmla="*/ 0 h 59"/>
                <a:gd name="T34" fmla="*/ 1 w 121"/>
                <a:gd name="T35" fmla="*/ 0 h 59"/>
                <a:gd name="T36" fmla="*/ 1 w 121"/>
                <a:gd name="T37" fmla="*/ 0 h 59"/>
                <a:gd name="T38" fmla="*/ 1 w 121"/>
                <a:gd name="T39" fmla="*/ 0 h 59"/>
                <a:gd name="T40" fmla="*/ 1 w 121"/>
                <a:gd name="T41" fmla="*/ 0 h 59"/>
                <a:gd name="T42" fmla="*/ 1 w 121"/>
                <a:gd name="T43" fmla="*/ 0 h 59"/>
                <a:gd name="T44" fmla="*/ 1 w 121"/>
                <a:gd name="T45" fmla="*/ 0 h 59"/>
                <a:gd name="T46" fmla="*/ 1 w 121"/>
                <a:gd name="T47" fmla="*/ 0 h 59"/>
                <a:gd name="T48" fmla="*/ 1 w 121"/>
                <a:gd name="T49" fmla="*/ 0 h 59"/>
                <a:gd name="T50" fmla="*/ 1 w 121"/>
                <a:gd name="T51" fmla="*/ 0 h 59"/>
                <a:gd name="T52" fmla="*/ 1 w 121"/>
                <a:gd name="T53" fmla="*/ 0 h 59"/>
                <a:gd name="T54" fmla="*/ 1 w 121"/>
                <a:gd name="T55" fmla="*/ 0 h 59"/>
                <a:gd name="T56" fmla="*/ 1 w 121"/>
                <a:gd name="T57" fmla="*/ 0 h 59"/>
                <a:gd name="T58" fmla="*/ 1 w 121"/>
                <a:gd name="T59" fmla="*/ 0 h 59"/>
                <a:gd name="T60" fmla="*/ 1 w 121"/>
                <a:gd name="T61" fmla="*/ 0 h 59"/>
                <a:gd name="T62" fmla="*/ 1 w 121"/>
                <a:gd name="T63" fmla="*/ 0 h 59"/>
                <a:gd name="T64" fmla="*/ 1 w 121"/>
                <a:gd name="T65" fmla="*/ 0 h 59"/>
                <a:gd name="T66" fmla="*/ 1 w 121"/>
                <a:gd name="T67" fmla="*/ 0 h 59"/>
                <a:gd name="T68" fmla="*/ 1 w 121"/>
                <a:gd name="T69" fmla="*/ 0 h 59"/>
                <a:gd name="T70" fmla="*/ 1 w 121"/>
                <a:gd name="T71" fmla="*/ 0 h 59"/>
                <a:gd name="T72" fmla="*/ 1 w 121"/>
                <a:gd name="T73" fmla="*/ 0 h 59"/>
                <a:gd name="T74" fmla="*/ 1 w 121"/>
                <a:gd name="T75" fmla="*/ 0 h 59"/>
                <a:gd name="T76" fmla="*/ 1 w 121"/>
                <a:gd name="T77" fmla="*/ 0 h 59"/>
                <a:gd name="T78" fmla="*/ 1 w 121"/>
                <a:gd name="T79" fmla="*/ 0 h 59"/>
                <a:gd name="T80" fmla="*/ 1 w 121"/>
                <a:gd name="T81" fmla="*/ 0 h 59"/>
                <a:gd name="T82" fmla="*/ 1 w 121"/>
                <a:gd name="T83" fmla="*/ 0 h 59"/>
                <a:gd name="T84" fmla="*/ 1 w 121"/>
                <a:gd name="T85" fmla="*/ 0 h 59"/>
                <a:gd name="T86" fmla="*/ 1 w 121"/>
                <a:gd name="T87" fmla="*/ 0 h 59"/>
                <a:gd name="T88" fmla="*/ 1 w 121"/>
                <a:gd name="T89" fmla="*/ 0 h 59"/>
                <a:gd name="T90" fmla="*/ 1 w 121"/>
                <a:gd name="T91" fmla="*/ 0 h 59"/>
                <a:gd name="T92" fmla="*/ 1 w 121"/>
                <a:gd name="T93" fmla="*/ 0 h 59"/>
                <a:gd name="T94" fmla="*/ 1 w 121"/>
                <a:gd name="T95" fmla="*/ 0 h 59"/>
                <a:gd name="T96" fmla="*/ 1 w 121"/>
                <a:gd name="T97" fmla="*/ 0 h 59"/>
                <a:gd name="T98" fmla="*/ 1 w 121"/>
                <a:gd name="T99" fmla="*/ 0 h 59"/>
                <a:gd name="T100" fmla="*/ 1 w 121"/>
                <a:gd name="T101" fmla="*/ 0 h 59"/>
                <a:gd name="T102" fmla="*/ 1 w 121"/>
                <a:gd name="T103" fmla="*/ 0 h 59"/>
                <a:gd name="T104" fmla="*/ 1 w 121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1"/>
                <a:gd name="T160" fmla="*/ 0 h 59"/>
                <a:gd name="T161" fmla="*/ 121 w 121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1" h="59">
                  <a:moveTo>
                    <a:pt x="61" y="59"/>
                  </a:moveTo>
                  <a:lnTo>
                    <a:pt x="41" y="58"/>
                  </a:lnTo>
                  <a:lnTo>
                    <a:pt x="26" y="55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5" y="46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9"/>
                  </a:lnTo>
                  <a:lnTo>
                    <a:pt x="22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7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18" y="18"/>
                  </a:lnTo>
                  <a:lnTo>
                    <a:pt x="121" y="24"/>
                  </a:lnTo>
                  <a:lnTo>
                    <a:pt x="121" y="30"/>
                  </a:lnTo>
                  <a:lnTo>
                    <a:pt x="121" y="35"/>
                  </a:lnTo>
                  <a:lnTo>
                    <a:pt x="118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6"/>
                  </a:lnTo>
                  <a:lnTo>
                    <a:pt x="99" y="42"/>
                  </a:lnTo>
                  <a:lnTo>
                    <a:pt x="102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2" y="21"/>
                  </a:lnTo>
                  <a:lnTo>
                    <a:pt x="99" y="17"/>
                  </a:lnTo>
                  <a:lnTo>
                    <a:pt x="83" y="14"/>
                  </a:lnTo>
                  <a:lnTo>
                    <a:pt x="61" y="13"/>
                  </a:lnTo>
                  <a:lnTo>
                    <a:pt x="36" y="1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1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0" name="Line 28">
              <a:extLst>
                <a:ext uri="{FF2B5EF4-FFF2-40B4-BE49-F238E27FC236}">
                  <a16:creationId xmlns:a16="http://schemas.microsoft.com/office/drawing/2014/main" id="{ACC26E6A-765F-4D46-85B5-1CEA33318E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1" name="Line 29">
              <a:extLst>
                <a:ext uri="{FF2B5EF4-FFF2-40B4-BE49-F238E27FC236}">
                  <a16:creationId xmlns:a16="http://schemas.microsoft.com/office/drawing/2014/main" id="{4122448B-712A-7246-8C0B-B415662C8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2" name="Freeform 30">
              <a:extLst>
                <a:ext uri="{FF2B5EF4-FFF2-40B4-BE49-F238E27FC236}">
                  <a16:creationId xmlns:a16="http://schemas.microsoft.com/office/drawing/2014/main" id="{765510DC-B93F-0442-8D41-0BDB8E06F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1370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0 w 120"/>
                <a:gd name="T51" fmla="*/ 0 h 59"/>
                <a:gd name="T52" fmla="*/ 0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1 w 120"/>
                <a:gd name="T67" fmla="*/ 0 h 59"/>
                <a:gd name="T68" fmla="*/ 1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"/>
                <a:gd name="T151" fmla="*/ 0 h 59"/>
                <a:gd name="T152" fmla="*/ 120 w 120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" h="59">
                  <a:moveTo>
                    <a:pt x="88" y="59"/>
                  </a:moveTo>
                  <a:lnTo>
                    <a:pt x="86" y="46"/>
                  </a:lnTo>
                  <a:lnTo>
                    <a:pt x="92" y="46"/>
                  </a:lnTo>
                  <a:lnTo>
                    <a:pt x="97" y="44"/>
                  </a:lnTo>
                  <a:lnTo>
                    <a:pt x="101" y="42"/>
                  </a:lnTo>
                  <a:lnTo>
                    <a:pt x="105" y="38"/>
                  </a:lnTo>
                  <a:lnTo>
                    <a:pt x="105" y="35"/>
                  </a:lnTo>
                  <a:lnTo>
                    <a:pt x="107" y="31"/>
                  </a:lnTo>
                  <a:lnTo>
                    <a:pt x="105" y="25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78" y="13"/>
                  </a:lnTo>
                  <a:lnTo>
                    <a:pt x="71" y="13"/>
                  </a:lnTo>
                  <a:lnTo>
                    <a:pt x="65" y="14"/>
                  </a:lnTo>
                  <a:lnTo>
                    <a:pt x="59" y="17"/>
                  </a:lnTo>
                  <a:lnTo>
                    <a:pt x="55" y="20"/>
                  </a:lnTo>
                  <a:lnTo>
                    <a:pt x="53" y="25"/>
                  </a:lnTo>
                  <a:lnTo>
                    <a:pt x="52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3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6" y="44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9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8" y="0"/>
                  </a:lnTo>
                  <a:lnTo>
                    <a:pt x="88" y="2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6" y="17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1" y="51"/>
                  </a:lnTo>
                  <a:lnTo>
                    <a:pt x="105" y="55"/>
                  </a:lnTo>
                  <a:lnTo>
                    <a:pt x="97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3" name="Line 31">
              <a:extLst>
                <a:ext uri="{FF2B5EF4-FFF2-40B4-BE49-F238E27FC236}">
                  <a16:creationId xmlns:a16="http://schemas.microsoft.com/office/drawing/2014/main" id="{DFA8BB5A-365F-3D4D-87CA-D457F322A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1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4" name="Line 32">
              <a:extLst>
                <a:ext uri="{FF2B5EF4-FFF2-40B4-BE49-F238E27FC236}">
                  <a16:creationId xmlns:a16="http://schemas.microsoft.com/office/drawing/2014/main" id="{046881C9-6124-BB4C-AAE3-46F3DC412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1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5" name="Freeform 33">
              <a:extLst>
                <a:ext uri="{FF2B5EF4-FFF2-40B4-BE49-F238E27FC236}">
                  <a16:creationId xmlns:a16="http://schemas.microsoft.com/office/drawing/2014/main" id="{E0691411-49EB-8041-BE71-BEB9B23A7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1399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7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30" y="32"/>
                  </a:lnTo>
                  <a:lnTo>
                    <a:pt x="25" y="24"/>
                  </a:lnTo>
                  <a:lnTo>
                    <a:pt x="17" y="17"/>
                  </a:lnTo>
                  <a:lnTo>
                    <a:pt x="8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6" name="Freeform 34">
              <a:extLst>
                <a:ext uri="{FF2B5EF4-FFF2-40B4-BE49-F238E27FC236}">
                  <a16:creationId xmlns:a16="http://schemas.microsoft.com/office/drawing/2014/main" id="{BD46A8F8-2F43-7544-95B0-53F5A0AC62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0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9" y="11"/>
                  </a:lnTo>
                  <a:lnTo>
                    <a:pt x="15" y="9"/>
                  </a:lnTo>
                  <a:lnTo>
                    <a:pt x="23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5" y="7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91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7" y="34"/>
                  </a:lnTo>
                  <a:lnTo>
                    <a:pt x="108" y="30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2"/>
                  </a:lnTo>
                  <a:lnTo>
                    <a:pt x="38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7" name="Line 35">
              <a:extLst>
                <a:ext uri="{FF2B5EF4-FFF2-40B4-BE49-F238E27FC236}">
                  <a16:creationId xmlns:a16="http://schemas.microsoft.com/office/drawing/2014/main" id="{D52BFE07-81EF-1747-BDB7-F823FC803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5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8" name="Line 36">
              <a:extLst>
                <a:ext uri="{FF2B5EF4-FFF2-40B4-BE49-F238E27FC236}">
                  <a16:creationId xmlns:a16="http://schemas.microsoft.com/office/drawing/2014/main" id="{C2F8BA41-88C2-2741-BC86-0D99BB4E1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9" name="Freeform 37">
              <a:extLst>
                <a:ext uri="{FF2B5EF4-FFF2-40B4-BE49-F238E27FC236}">
                  <a16:creationId xmlns:a16="http://schemas.microsoft.com/office/drawing/2014/main" id="{6C76BDC6-091D-E640-9E85-3DADD15DF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399"/>
              <a:ext cx="61" cy="11"/>
            </a:xfrm>
            <a:custGeom>
              <a:avLst/>
              <a:gdLst>
                <a:gd name="T0" fmla="*/ 1 w 121"/>
                <a:gd name="T1" fmla="*/ 0 h 32"/>
                <a:gd name="T2" fmla="*/ 1 w 121"/>
                <a:gd name="T3" fmla="*/ 0 h 32"/>
                <a:gd name="T4" fmla="*/ 1 w 121"/>
                <a:gd name="T5" fmla="*/ 0 h 32"/>
                <a:gd name="T6" fmla="*/ 1 w 121"/>
                <a:gd name="T7" fmla="*/ 0 h 32"/>
                <a:gd name="T8" fmla="*/ 1 w 121"/>
                <a:gd name="T9" fmla="*/ 0 h 32"/>
                <a:gd name="T10" fmla="*/ 1 w 121"/>
                <a:gd name="T11" fmla="*/ 0 h 32"/>
                <a:gd name="T12" fmla="*/ 1 w 121"/>
                <a:gd name="T13" fmla="*/ 0 h 32"/>
                <a:gd name="T14" fmla="*/ 1 w 121"/>
                <a:gd name="T15" fmla="*/ 0 h 32"/>
                <a:gd name="T16" fmla="*/ 1 w 121"/>
                <a:gd name="T17" fmla="*/ 0 h 32"/>
                <a:gd name="T18" fmla="*/ 1 w 121"/>
                <a:gd name="T19" fmla="*/ 0 h 32"/>
                <a:gd name="T20" fmla="*/ 1 w 121"/>
                <a:gd name="T21" fmla="*/ 0 h 32"/>
                <a:gd name="T22" fmla="*/ 0 w 121"/>
                <a:gd name="T23" fmla="*/ 0 h 32"/>
                <a:gd name="T24" fmla="*/ 0 w 121"/>
                <a:gd name="T25" fmla="*/ 0 h 32"/>
                <a:gd name="T26" fmla="*/ 1 w 121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32"/>
                <a:gd name="T44" fmla="*/ 121 w 12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32">
                  <a:moveTo>
                    <a:pt x="121" y="0"/>
                  </a:moveTo>
                  <a:lnTo>
                    <a:pt x="121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8" y="21"/>
                  </a:lnTo>
                  <a:lnTo>
                    <a:pt x="41" y="27"/>
                  </a:lnTo>
                  <a:lnTo>
                    <a:pt x="45" y="32"/>
                  </a:lnTo>
                  <a:lnTo>
                    <a:pt x="30" y="32"/>
                  </a:lnTo>
                  <a:lnTo>
                    <a:pt x="24" y="24"/>
                  </a:lnTo>
                  <a:lnTo>
                    <a:pt x="17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0" name="Freeform 38">
              <a:extLst>
                <a:ext uri="{FF2B5EF4-FFF2-40B4-BE49-F238E27FC236}">
                  <a16:creationId xmlns:a16="http://schemas.microsoft.com/office/drawing/2014/main" id="{BBCC40E8-DBAD-2340-A0CC-15C71EB84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1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0 w 122"/>
                <a:gd name="T51" fmla="*/ 0 h 59"/>
                <a:gd name="T52" fmla="*/ 0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59"/>
                <a:gd name="T152" fmla="*/ 122 w 122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59">
                  <a:moveTo>
                    <a:pt x="88" y="59"/>
                  </a:moveTo>
                  <a:lnTo>
                    <a:pt x="86" y="46"/>
                  </a:lnTo>
                  <a:lnTo>
                    <a:pt x="94" y="46"/>
                  </a:lnTo>
                  <a:lnTo>
                    <a:pt x="98" y="44"/>
                  </a:lnTo>
                  <a:lnTo>
                    <a:pt x="101" y="42"/>
                  </a:lnTo>
                  <a:lnTo>
                    <a:pt x="105" y="38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03" y="21"/>
                  </a:lnTo>
                  <a:lnTo>
                    <a:pt x="100" y="17"/>
                  </a:lnTo>
                  <a:lnTo>
                    <a:pt x="94" y="14"/>
                  </a:lnTo>
                  <a:lnTo>
                    <a:pt x="88" y="13"/>
                  </a:lnTo>
                  <a:lnTo>
                    <a:pt x="79" y="13"/>
                  </a:lnTo>
                  <a:lnTo>
                    <a:pt x="73" y="13"/>
                  </a:lnTo>
                  <a:lnTo>
                    <a:pt x="65" y="14"/>
                  </a:lnTo>
                  <a:lnTo>
                    <a:pt x="60" y="17"/>
                  </a:lnTo>
                  <a:lnTo>
                    <a:pt x="56" y="20"/>
                  </a:lnTo>
                  <a:lnTo>
                    <a:pt x="54" y="25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6" y="39"/>
                  </a:lnTo>
                  <a:lnTo>
                    <a:pt x="60" y="44"/>
                  </a:lnTo>
                  <a:lnTo>
                    <a:pt x="63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8" y="39"/>
                  </a:lnTo>
                  <a:lnTo>
                    <a:pt x="48" y="44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9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9"/>
                  </a:lnTo>
                  <a:lnTo>
                    <a:pt x="58" y="4"/>
                  </a:lnTo>
                  <a:lnTo>
                    <a:pt x="67" y="2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107" y="7"/>
                  </a:lnTo>
                  <a:lnTo>
                    <a:pt x="119" y="17"/>
                  </a:lnTo>
                  <a:lnTo>
                    <a:pt x="122" y="31"/>
                  </a:lnTo>
                  <a:lnTo>
                    <a:pt x="120" y="38"/>
                  </a:lnTo>
                  <a:lnTo>
                    <a:pt x="117" y="45"/>
                  </a:lnTo>
                  <a:lnTo>
                    <a:pt x="113" y="51"/>
                  </a:lnTo>
                  <a:lnTo>
                    <a:pt x="105" y="55"/>
                  </a:lnTo>
                  <a:lnTo>
                    <a:pt x="98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1" name="Line 39">
              <a:extLst>
                <a:ext uri="{FF2B5EF4-FFF2-40B4-BE49-F238E27FC236}">
                  <a16:creationId xmlns:a16="http://schemas.microsoft.com/office/drawing/2014/main" id="{D3C75505-FBDB-1549-9064-BF82F5CD7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9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2" name="Line 40">
              <a:extLst>
                <a:ext uri="{FF2B5EF4-FFF2-40B4-BE49-F238E27FC236}">
                  <a16:creationId xmlns:a16="http://schemas.microsoft.com/office/drawing/2014/main" id="{18890C50-DBE1-7B45-9720-0CA7A533C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3" name="Freeform 41">
              <a:extLst>
                <a:ext uri="{FF2B5EF4-FFF2-40B4-BE49-F238E27FC236}">
                  <a16:creationId xmlns:a16="http://schemas.microsoft.com/office/drawing/2014/main" id="{97E1023B-8265-AF4A-A08B-646E7C21E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394"/>
              <a:ext cx="60" cy="19"/>
            </a:xfrm>
            <a:custGeom>
              <a:avLst/>
              <a:gdLst>
                <a:gd name="T0" fmla="*/ 1 w 120"/>
                <a:gd name="T1" fmla="*/ 0 h 58"/>
                <a:gd name="T2" fmla="*/ 1 w 120"/>
                <a:gd name="T3" fmla="*/ 0 h 58"/>
                <a:gd name="T4" fmla="*/ 1 w 120"/>
                <a:gd name="T5" fmla="*/ 0 h 58"/>
                <a:gd name="T6" fmla="*/ 1 w 120"/>
                <a:gd name="T7" fmla="*/ 0 h 58"/>
                <a:gd name="T8" fmla="*/ 1 w 120"/>
                <a:gd name="T9" fmla="*/ 0 h 58"/>
                <a:gd name="T10" fmla="*/ 1 w 120"/>
                <a:gd name="T11" fmla="*/ 0 h 58"/>
                <a:gd name="T12" fmla="*/ 1 w 120"/>
                <a:gd name="T13" fmla="*/ 0 h 58"/>
                <a:gd name="T14" fmla="*/ 1 w 120"/>
                <a:gd name="T15" fmla="*/ 0 h 58"/>
                <a:gd name="T16" fmla="*/ 1 w 120"/>
                <a:gd name="T17" fmla="*/ 0 h 58"/>
                <a:gd name="T18" fmla="*/ 1 w 120"/>
                <a:gd name="T19" fmla="*/ 0 h 58"/>
                <a:gd name="T20" fmla="*/ 1 w 120"/>
                <a:gd name="T21" fmla="*/ 0 h 58"/>
                <a:gd name="T22" fmla="*/ 1 w 120"/>
                <a:gd name="T23" fmla="*/ 0 h 58"/>
                <a:gd name="T24" fmla="*/ 1 w 120"/>
                <a:gd name="T25" fmla="*/ 0 h 58"/>
                <a:gd name="T26" fmla="*/ 1 w 120"/>
                <a:gd name="T27" fmla="*/ 0 h 58"/>
                <a:gd name="T28" fmla="*/ 1 w 120"/>
                <a:gd name="T29" fmla="*/ 0 h 58"/>
                <a:gd name="T30" fmla="*/ 1 w 120"/>
                <a:gd name="T31" fmla="*/ 0 h 58"/>
                <a:gd name="T32" fmla="*/ 1 w 120"/>
                <a:gd name="T33" fmla="*/ 0 h 58"/>
                <a:gd name="T34" fmla="*/ 1 w 120"/>
                <a:gd name="T35" fmla="*/ 0 h 58"/>
                <a:gd name="T36" fmla="*/ 1 w 120"/>
                <a:gd name="T37" fmla="*/ 0 h 58"/>
                <a:gd name="T38" fmla="*/ 1 w 120"/>
                <a:gd name="T39" fmla="*/ 0 h 58"/>
                <a:gd name="T40" fmla="*/ 1 w 120"/>
                <a:gd name="T41" fmla="*/ 0 h 58"/>
                <a:gd name="T42" fmla="*/ 1 w 120"/>
                <a:gd name="T43" fmla="*/ 0 h 58"/>
                <a:gd name="T44" fmla="*/ 1 w 120"/>
                <a:gd name="T45" fmla="*/ 0 h 58"/>
                <a:gd name="T46" fmla="*/ 1 w 120"/>
                <a:gd name="T47" fmla="*/ 0 h 58"/>
                <a:gd name="T48" fmla="*/ 1 w 120"/>
                <a:gd name="T49" fmla="*/ 0 h 58"/>
                <a:gd name="T50" fmla="*/ 1 w 120"/>
                <a:gd name="T51" fmla="*/ 0 h 58"/>
                <a:gd name="T52" fmla="*/ 1 w 120"/>
                <a:gd name="T53" fmla="*/ 0 h 58"/>
                <a:gd name="T54" fmla="*/ 1 w 120"/>
                <a:gd name="T55" fmla="*/ 0 h 58"/>
                <a:gd name="T56" fmla="*/ 1 w 120"/>
                <a:gd name="T57" fmla="*/ 0 h 58"/>
                <a:gd name="T58" fmla="*/ 1 w 120"/>
                <a:gd name="T59" fmla="*/ 0 h 58"/>
                <a:gd name="T60" fmla="*/ 1 w 120"/>
                <a:gd name="T61" fmla="*/ 0 h 58"/>
                <a:gd name="T62" fmla="*/ 1 w 120"/>
                <a:gd name="T63" fmla="*/ 0 h 58"/>
                <a:gd name="T64" fmla="*/ 1 w 120"/>
                <a:gd name="T65" fmla="*/ 0 h 58"/>
                <a:gd name="T66" fmla="*/ 0 w 120"/>
                <a:gd name="T67" fmla="*/ 0 h 58"/>
                <a:gd name="T68" fmla="*/ 0 w 120"/>
                <a:gd name="T69" fmla="*/ 0 h 58"/>
                <a:gd name="T70" fmla="*/ 0 w 120"/>
                <a:gd name="T71" fmla="*/ 0 h 58"/>
                <a:gd name="T72" fmla="*/ 1 w 120"/>
                <a:gd name="T73" fmla="*/ 0 h 58"/>
                <a:gd name="T74" fmla="*/ 1 w 120"/>
                <a:gd name="T75" fmla="*/ 0 h 58"/>
                <a:gd name="T76" fmla="*/ 1 w 120"/>
                <a:gd name="T77" fmla="*/ 0 h 58"/>
                <a:gd name="T78" fmla="*/ 1 w 120"/>
                <a:gd name="T79" fmla="*/ 0 h 58"/>
                <a:gd name="T80" fmla="*/ 1 w 120"/>
                <a:gd name="T81" fmla="*/ 0 h 58"/>
                <a:gd name="T82" fmla="*/ 1 w 120"/>
                <a:gd name="T83" fmla="*/ 0 h 58"/>
                <a:gd name="T84" fmla="*/ 1 w 120"/>
                <a:gd name="T85" fmla="*/ 0 h 58"/>
                <a:gd name="T86" fmla="*/ 1 w 120"/>
                <a:gd name="T87" fmla="*/ 0 h 58"/>
                <a:gd name="T88" fmla="*/ 1 w 120"/>
                <a:gd name="T89" fmla="*/ 0 h 58"/>
                <a:gd name="T90" fmla="*/ 1 w 120"/>
                <a:gd name="T91" fmla="*/ 0 h 58"/>
                <a:gd name="T92" fmla="*/ 1 w 120"/>
                <a:gd name="T93" fmla="*/ 0 h 58"/>
                <a:gd name="T94" fmla="*/ 1 w 120"/>
                <a:gd name="T95" fmla="*/ 0 h 58"/>
                <a:gd name="T96" fmla="*/ 1 w 120"/>
                <a:gd name="T97" fmla="*/ 0 h 58"/>
                <a:gd name="T98" fmla="*/ 1 w 120"/>
                <a:gd name="T99" fmla="*/ 0 h 58"/>
                <a:gd name="T100" fmla="*/ 1 w 120"/>
                <a:gd name="T101" fmla="*/ 0 h 58"/>
                <a:gd name="T102" fmla="*/ 1 w 120"/>
                <a:gd name="T103" fmla="*/ 0 h 58"/>
                <a:gd name="T104" fmla="*/ 1 w 120"/>
                <a:gd name="T105" fmla="*/ 0 h 58"/>
                <a:gd name="T106" fmla="*/ 1 w 120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8"/>
                <a:gd name="T164" fmla="*/ 120 w 120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8">
                  <a:moveTo>
                    <a:pt x="105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114" y="58"/>
                  </a:lnTo>
                  <a:lnTo>
                    <a:pt x="109" y="56"/>
                  </a:lnTo>
                  <a:lnTo>
                    <a:pt x="101" y="55"/>
                  </a:lnTo>
                  <a:lnTo>
                    <a:pt x="92" y="51"/>
                  </a:lnTo>
                  <a:lnTo>
                    <a:pt x="88" y="46"/>
                  </a:lnTo>
                  <a:lnTo>
                    <a:pt x="80" y="42"/>
                  </a:lnTo>
                  <a:lnTo>
                    <a:pt x="74" y="37"/>
                  </a:lnTo>
                  <a:lnTo>
                    <a:pt x="67" y="30"/>
                  </a:lnTo>
                  <a:lnTo>
                    <a:pt x="59" y="25"/>
                  </a:lnTo>
                  <a:lnTo>
                    <a:pt x="53" y="21"/>
                  </a:lnTo>
                  <a:lnTo>
                    <a:pt x="50" y="17"/>
                  </a:lnTo>
                  <a:lnTo>
                    <a:pt x="40" y="14"/>
                  </a:lnTo>
                  <a:lnTo>
                    <a:pt x="33" y="13"/>
                  </a:lnTo>
                  <a:lnTo>
                    <a:pt x="27" y="13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3" y="34"/>
                  </a:lnTo>
                  <a:lnTo>
                    <a:pt x="15" y="37"/>
                  </a:lnTo>
                  <a:lnTo>
                    <a:pt x="19" y="41"/>
                  </a:lnTo>
                  <a:lnTo>
                    <a:pt x="23" y="44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3" y="56"/>
                  </a:lnTo>
                  <a:lnTo>
                    <a:pt x="23" y="55"/>
                  </a:lnTo>
                  <a:lnTo>
                    <a:pt x="13" y="52"/>
                  </a:lnTo>
                  <a:lnTo>
                    <a:pt x="8" y="48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23" y="2"/>
                  </a:lnTo>
                  <a:lnTo>
                    <a:pt x="33" y="2"/>
                  </a:lnTo>
                  <a:lnTo>
                    <a:pt x="40" y="2"/>
                  </a:lnTo>
                  <a:lnTo>
                    <a:pt x="46" y="3"/>
                  </a:lnTo>
                  <a:lnTo>
                    <a:pt x="53" y="6"/>
                  </a:lnTo>
                  <a:lnTo>
                    <a:pt x="61" y="10"/>
                  </a:lnTo>
                  <a:lnTo>
                    <a:pt x="67" y="14"/>
                  </a:lnTo>
                  <a:lnTo>
                    <a:pt x="74" y="18"/>
                  </a:lnTo>
                  <a:lnTo>
                    <a:pt x="82" y="25"/>
                  </a:lnTo>
                  <a:lnTo>
                    <a:pt x="88" y="31"/>
                  </a:lnTo>
                  <a:lnTo>
                    <a:pt x="93" y="35"/>
                  </a:lnTo>
                  <a:lnTo>
                    <a:pt x="97" y="38"/>
                  </a:lnTo>
                  <a:lnTo>
                    <a:pt x="101" y="41"/>
                  </a:lnTo>
                  <a:lnTo>
                    <a:pt x="105" y="4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4" name="Freeform 42">
              <a:extLst>
                <a:ext uri="{FF2B5EF4-FFF2-40B4-BE49-F238E27FC236}">
                  <a16:creationId xmlns:a16="http://schemas.microsoft.com/office/drawing/2014/main" id="{1C204D84-5921-414C-9E8A-F81782AA2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7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5" y="55"/>
                  </a:lnTo>
                  <a:lnTo>
                    <a:pt x="17" y="53"/>
                  </a:lnTo>
                  <a:lnTo>
                    <a:pt x="12" y="49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3" y="9"/>
                  </a:lnTo>
                  <a:lnTo>
                    <a:pt x="23" y="6"/>
                  </a:lnTo>
                  <a:lnTo>
                    <a:pt x="33" y="3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4" y="14"/>
                  </a:lnTo>
                  <a:lnTo>
                    <a:pt x="118" y="18"/>
                  </a:lnTo>
                  <a:lnTo>
                    <a:pt x="120" y="24"/>
                  </a:lnTo>
                  <a:lnTo>
                    <a:pt x="122" y="30"/>
                  </a:lnTo>
                  <a:lnTo>
                    <a:pt x="120" y="35"/>
                  </a:lnTo>
                  <a:lnTo>
                    <a:pt x="118" y="41"/>
                  </a:lnTo>
                  <a:lnTo>
                    <a:pt x="114" y="46"/>
                  </a:lnTo>
                  <a:lnTo>
                    <a:pt x="111" y="49"/>
                  </a:lnTo>
                  <a:lnTo>
                    <a:pt x="90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4" y="46"/>
                  </a:lnTo>
                  <a:lnTo>
                    <a:pt x="99" y="42"/>
                  </a:lnTo>
                  <a:lnTo>
                    <a:pt x="103" y="38"/>
                  </a:lnTo>
                  <a:lnTo>
                    <a:pt x="107" y="34"/>
                  </a:lnTo>
                  <a:lnTo>
                    <a:pt x="107" y="30"/>
                  </a:lnTo>
                  <a:lnTo>
                    <a:pt x="107" y="25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84" y="14"/>
                  </a:lnTo>
                  <a:lnTo>
                    <a:pt x="61" y="13"/>
                  </a:lnTo>
                  <a:lnTo>
                    <a:pt x="36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3" y="25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7" y="38"/>
                  </a:lnTo>
                  <a:lnTo>
                    <a:pt x="21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5" name="Line 43">
              <a:extLst>
                <a:ext uri="{FF2B5EF4-FFF2-40B4-BE49-F238E27FC236}">
                  <a16:creationId xmlns:a16="http://schemas.microsoft.com/office/drawing/2014/main" id="{860CBF4D-9013-F242-B9AD-CE3CE8592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134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6" name="Line 44">
              <a:extLst>
                <a:ext uri="{FF2B5EF4-FFF2-40B4-BE49-F238E27FC236}">
                  <a16:creationId xmlns:a16="http://schemas.microsoft.com/office/drawing/2014/main" id="{35852072-FE8A-6141-9223-C4BED0435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134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7" name="Freeform 45">
              <a:extLst>
                <a:ext uri="{FF2B5EF4-FFF2-40B4-BE49-F238E27FC236}">
                  <a16:creationId xmlns:a16="http://schemas.microsoft.com/office/drawing/2014/main" id="{C6729AAC-7346-3A46-BF55-CFB4E8106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334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4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2" y="5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5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9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7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7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6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8" name="Line 46">
              <a:extLst>
                <a:ext uri="{FF2B5EF4-FFF2-40B4-BE49-F238E27FC236}">
                  <a16:creationId xmlns:a16="http://schemas.microsoft.com/office/drawing/2014/main" id="{F29E1767-9649-CA42-8B16-EE221619E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111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9" name="Line 47">
              <a:extLst>
                <a:ext uri="{FF2B5EF4-FFF2-40B4-BE49-F238E27FC236}">
                  <a16:creationId xmlns:a16="http://schemas.microsoft.com/office/drawing/2014/main" id="{334EEB88-4C50-AA40-AC2F-5A8FF2283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11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0" name="Freeform 48">
              <a:extLst>
                <a:ext uri="{FF2B5EF4-FFF2-40B4-BE49-F238E27FC236}">
                  <a16:creationId xmlns:a16="http://schemas.microsoft.com/office/drawing/2014/main" id="{37C46567-D31F-A446-B182-0CE85522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1131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1 w 120"/>
                <a:gd name="T51" fmla="*/ 0 h 59"/>
                <a:gd name="T52" fmla="*/ 1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0 w 120"/>
                <a:gd name="T67" fmla="*/ 0 h 59"/>
                <a:gd name="T68" fmla="*/ 0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1 w 120"/>
                <a:gd name="T101" fmla="*/ 0 h 59"/>
                <a:gd name="T102" fmla="*/ 1 w 120"/>
                <a:gd name="T103" fmla="*/ 0 h 59"/>
                <a:gd name="T104" fmla="*/ 1 w 120"/>
                <a:gd name="T105" fmla="*/ 0 h 59"/>
                <a:gd name="T106" fmla="*/ 1 w 120"/>
                <a:gd name="T107" fmla="*/ 0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9"/>
                <a:gd name="T164" fmla="*/ 120 w 120"/>
                <a:gd name="T165" fmla="*/ 59 h 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9">
                  <a:moveTo>
                    <a:pt x="104" y="0"/>
                  </a:moveTo>
                  <a:lnTo>
                    <a:pt x="120" y="0"/>
                  </a:lnTo>
                  <a:lnTo>
                    <a:pt x="120" y="59"/>
                  </a:lnTo>
                  <a:lnTo>
                    <a:pt x="114" y="59"/>
                  </a:lnTo>
                  <a:lnTo>
                    <a:pt x="110" y="58"/>
                  </a:lnTo>
                  <a:lnTo>
                    <a:pt x="101" y="55"/>
                  </a:lnTo>
                  <a:lnTo>
                    <a:pt x="93" y="51"/>
                  </a:lnTo>
                  <a:lnTo>
                    <a:pt x="87" y="48"/>
                  </a:lnTo>
                  <a:lnTo>
                    <a:pt x="82" y="44"/>
                  </a:lnTo>
                  <a:lnTo>
                    <a:pt x="74" y="37"/>
                  </a:lnTo>
                  <a:lnTo>
                    <a:pt x="66" y="31"/>
                  </a:lnTo>
                  <a:lnTo>
                    <a:pt x="61" y="26"/>
                  </a:lnTo>
                  <a:lnTo>
                    <a:pt x="55" y="21"/>
                  </a:lnTo>
                  <a:lnTo>
                    <a:pt x="49" y="19"/>
                  </a:lnTo>
                  <a:lnTo>
                    <a:pt x="42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19" y="41"/>
                  </a:lnTo>
                  <a:lnTo>
                    <a:pt x="22" y="44"/>
                  </a:lnTo>
                  <a:lnTo>
                    <a:pt x="28" y="45"/>
                  </a:lnTo>
                  <a:lnTo>
                    <a:pt x="34" y="47"/>
                  </a:lnTo>
                  <a:lnTo>
                    <a:pt x="32" y="58"/>
                  </a:lnTo>
                  <a:lnTo>
                    <a:pt x="22" y="56"/>
                  </a:lnTo>
                  <a:lnTo>
                    <a:pt x="15" y="54"/>
                  </a:lnTo>
                  <a:lnTo>
                    <a:pt x="7" y="49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1"/>
                  </a:lnTo>
                  <a:lnTo>
                    <a:pt x="3" y="14"/>
                  </a:lnTo>
                  <a:lnTo>
                    <a:pt x="9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2"/>
                  </a:lnTo>
                  <a:lnTo>
                    <a:pt x="40" y="3"/>
                  </a:lnTo>
                  <a:lnTo>
                    <a:pt x="47" y="5"/>
                  </a:lnTo>
                  <a:lnTo>
                    <a:pt x="55" y="7"/>
                  </a:lnTo>
                  <a:lnTo>
                    <a:pt x="61" y="10"/>
                  </a:lnTo>
                  <a:lnTo>
                    <a:pt x="66" y="14"/>
                  </a:lnTo>
                  <a:lnTo>
                    <a:pt x="74" y="20"/>
                  </a:lnTo>
                  <a:lnTo>
                    <a:pt x="82" y="27"/>
                  </a:lnTo>
                  <a:lnTo>
                    <a:pt x="89" y="33"/>
                  </a:lnTo>
                  <a:lnTo>
                    <a:pt x="93" y="37"/>
                  </a:lnTo>
                  <a:lnTo>
                    <a:pt x="97" y="40"/>
                  </a:lnTo>
                  <a:lnTo>
                    <a:pt x="101" y="42"/>
                  </a:lnTo>
                  <a:lnTo>
                    <a:pt x="104" y="4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1" name="Freeform 49">
              <a:extLst>
                <a:ext uri="{FF2B5EF4-FFF2-40B4-BE49-F238E27FC236}">
                  <a16:creationId xmlns:a16="http://schemas.microsoft.com/office/drawing/2014/main" id="{0883E068-87C3-7345-A1F8-8956D3B07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109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3"/>
                  </a:lnTo>
                  <a:lnTo>
                    <a:pt x="102" y="5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0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4"/>
                  </a:lnTo>
                  <a:lnTo>
                    <a:pt x="104" y="19"/>
                  </a:lnTo>
                  <a:lnTo>
                    <a:pt x="99" y="17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22" y="40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2" name="Freeform 50">
              <a:extLst>
                <a:ext uri="{FF2B5EF4-FFF2-40B4-BE49-F238E27FC236}">
                  <a16:creationId xmlns:a16="http://schemas.microsoft.com/office/drawing/2014/main" id="{00361CD8-7C72-C740-9EAA-61BF8069E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086"/>
              <a:ext cx="61" cy="19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9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3" name="Line 51">
              <a:extLst>
                <a:ext uri="{FF2B5EF4-FFF2-40B4-BE49-F238E27FC236}">
                  <a16:creationId xmlns:a16="http://schemas.microsoft.com/office/drawing/2014/main" id="{A960042E-619B-3B4A-B5A1-25126D8D0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89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4" name="Line 52">
              <a:extLst>
                <a:ext uri="{FF2B5EF4-FFF2-40B4-BE49-F238E27FC236}">
                  <a16:creationId xmlns:a16="http://schemas.microsoft.com/office/drawing/2014/main" id="{9277B599-910B-C141-ABAD-B8A538A9D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89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5" name="Freeform 53">
              <a:extLst>
                <a:ext uri="{FF2B5EF4-FFF2-40B4-BE49-F238E27FC236}">
                  <a16:creationId xmlns:a16="http://schemas.microsoft.com/office/drawing/2014/main" id="{032747EC-C63B-7645-9CF9-11A3530D9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3" y="905"/>
              <a:ext cx="59" cy="21"/>
            </a:xfrm>
            <a:custGeom>
              <a:avLst/>
              <a:gdLst>
                <a:gd name="T0" fmla="*/ 1 w 118"/>
                <a:gd name="T1" fmla="*/ 0 h 62"/>
                <a:gd name="T2" fmla="*/ 1 w 118"/>
                <a:gd name="T3" fmla="*/ 0 h 62"/>
                <a:gd name="T4" fmla="*/ 1 w 118"/>
                <a:gd name="T5" fmla="*/ 0 h 62"/>
                <a:gd name="T6" fmla="*/ 1 w 118"/>
                <a:gd name="T7" fmla="*/ 0 h 62"/>
                <a:gd name="T8" fmla="*/ 0 w 118"/>
                <a:gd name="T9" fmla="*/ 0 h 62"/>
                <a:gd name="T10" fmla="*/ 0 w 118"/>
                <a:gd name="T11" fmla="*/ 0 h 62"/>
                <a:gd name="T12" fmla="*/ 1 w 118"/>
                <a:gd name="T13" fmla="*/ 0 h 62"/>
                <a:gd name="T14" fmla="*/ 1 w 118"/>
                <a:gd name="T15" fmla="*/ 0 h 62"/>
                <a:gd name="T16" fmla="*/ 1 w 118"/>
                <a:gd name="T17" fmla="*/ 0 h 62"/>
                <a:gd name="T18" fmla="*/ 1 w 118"/>
                <a:gd name="T19" fmla="*/ 0 h 62"/>
                <a:gd name="T20" fmla="*/ 1 w 118"/>
                <a:gd name="T21" fmla="*/ 0 h 62"/>
                <a:gd name="T22" fmla="*/ 1 w 118"/>
                <a:gd name="T23" fmla="*/ 0 h 62"/>
                <a:gd name="T24" fmla="*/ 1 w 118"/>
                <a:gd name="T25" fmla="*/ 0 h 62"/>
                <a:gd name="T26" fmla="*/ 1 w 118"/>
                <a:gd name="T27" fmla="*/ 0 h 62"/>
                <a:gd name="T28" fmla="*/ 1 w 118"/>
                <a:gd name="T29" fmla="*/ 0 h 62"/>
                <a:gd name="T30" fmla="*/ 1 w 118"/>
                <a:gd name="T31" fmla="*/ 0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62"/>
                <a:gd name="T50" fmla="*/ 118 w 118"/>
                <a:gd name="T51" fmla="*/ 62 h 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62">
                  <a:moveTo>
                    <a:pt x="118" y="23"/>
                  </a:moveTo>
                  <a:lnTo>
                    <a:pt x="91" y="23"/>
                  </a:lnTo>
                  <a:lnTo>
                    <a:pt x="91" y="62"/>
                  </a:lnTo>
                  <a:lnTo>
                    <a:pt x="74" y="62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74" y="10"/>
                  </a:lnTo>
                  <a:lnTo>
                    <a:pt x="74" y="0"/>
                  </a:lnTo>
                  <a:lnTo>
                    <a:pt x="91" y="0"/>
                  </a:lnTo>
                  <a:lnTo>
                    <a:pt x="91" y="10"/>
                  </a:lnTo>
                  <a:lnTo>
                    <a:pt x="118" y="10"/>
                  </a:lnTo>
                  <a:lnTo>
                    <a:pt x="118" y="23"/>
                  </a:lnTo>
                  <a:close/>
                  <a:moveTo>
                    <a:pt x="74" y="23"/>
                  </a:moveTo>
                  <a:lnTo>
                    <a:pt x="28" y="23"/>
                  </a:lnTo>
                  <a:lnTo>
                    <a:pt x="74" y="48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6" name="Freeform 54">
              <a:extLst>
                <a:ext uri="{FF2B5EF4-FFF2-40B4-BE49-F238E27FC236}">
                  <a16:creationId xmlns:a16="http://schemas.microsoft.com/office/drawing/2014/main" id="{6D09643D-04AB-4743-97C5-5A59AF23E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883"/>
              <a:ext cx="61" cy="19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8"/>
                  </a:lnTo>
                  <a:lnTo>
                    <a:pt x="5" y="45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8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7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6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6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7" name="Freeform 55">
              <a:extLst>
                <a:ext uri="{FF2B5EF4-FFF2-40B4-BE49-F238E27FC236}">
                  <a16:creationId xmlns:a16="http://schemas.microsoft.com/office/drawing/2014/main" id="{0A51D951-6864-5E43-AE57-339FA23FD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860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1"/>
                  </a:lnTo>
                  <a:lnTo>
                    <a:pt x="11" y="49"/>
                  </a:lnTo>
                  <a:lnTo>
                    <a:pt x="5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2"/>
                  </a:lnTo>
                  <a:lnTo>
                    <a:pt x="102" y="5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4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4"/>
                  </a:lnTo>
                  <a:lnTo>
                    <a:pt x="99" y="40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3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22" y="40"/>
                  </a:lnTo>
                  <a:lnTo>
                    <a:pt x="36" y="44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8" name="Line 56">
              <a:extLst>
                <a:ext uri="{FF2B5EF4-FFF2-40B4-BE49-F238E27FC236}">
                  <a16:creationId xmlns:a16="http://schemas.microsoft.com/office/drawing/2014/main" id="{29C568DC-2534-A846-8014-5F84BDDA2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66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9" name="Line 57">
              <a:extLst>
                <a:ext uri="{FF2B5EF4-FFF2-40B4-BE49-F238E27FC236}">
                  <a16:creationId xmlns:a16="http://schemas.microsoft.com/office/drawing/2014/main" id="{9740ECC7-4CC2-4742-A57B-1E8D61C5A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66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0" name="Freeform 58">
              <a:extLst>
                <a:ext uri="{FF2B5EF4-FFF2-40B4-BE49-F238E27FC236}">
                  <a16:creationId xmlns:a16="http://schemas.microsoft.com/office/drawing/2014/main" id="{6B78D8BC-3FC7-C548-9248-D9010B027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79"/>
              <a:ext cx="61" cy="20"/>
            </a:xfrm>
            <a:custGeom>
              <a:avLst/>
              <a:gdLst>
                <a:gd name="T0" fmla="*/ 1 w 122"/>
                <a:gd name="T1" fmla="*/ 0 h 61"/>
                <a:gd name="T2" fmla="*/ 1 w 122"/>
                <a:gd name="T3" fmla="*/ 0 h 61"/>
                <a:gd name="T4" fmla="*/ 1 w 122"/>
                <a:gd name="T5" fmla="*/ 0 h 61"/>
                <a:gd name="T6" fmla="*/ 1 w 122"/>
                <a:gd name="T7" fmla="*/ 0 h 61"/>
                <a:gd name="T8" fmla="*/ 1 w 122"/>
                <a:gd name="T9" fmla="*/ 0 h 61"/>
                <a:gd name="T10" fmla="*/ 1 w 122"/>
                <a:gd name="T11" fmla="*/ 0 h 61"/>
                <a:gd name="T12" fmla="*/ 1 w 122"/>
                <a:gd name="T13" fmla="*/ 0 h 61"/>
                <a:gd name="T14" fmla="*/ 1 w 122"/>
                <a:gd name="T15" fmla="*/ 0 h 61"/>
                <a:gd name="T16" fmla="*/ 1 w 122"/>
                <a:gd name="T17" fmla="*/ 0 h 61"/>
                <a:gd name="T18" fmla="*/ 1 w 122"/>
                <a:gd name="T19" fmla="*/ 0 h 61"/>
                <a:gd name="T20" fmla="*/ 1 w 122"/>
                <a:gd name="T21" fmla="*/ 0 h 61"/>
                <a:gd name="T22" fmla="*/ 1 w 122"/>
                <a:gd name="T23" fmla="*/ 0 h 61"/>
                <a:gd name="T24" fmla="*/ 1 w 122"/>
                <a:gd name="T25" fmla="*/ 0 h 61"/>
                <a:gd name="T26" fmla="*/ 1 w 122"/>
                <a:gd name="T27" fmla="*/ 0 h 61"/>
                <a:gd name="T28" fmla="*/ 1 w 122"/>
                <a:gd name="T29" fmla="*/ 0 h 61"/>
                <a:gd name="T30" fmla="*/ 1 w 122"/>
                <a:gd name="T31" fmla="*/ 0 h 61"/>
                <a:gd name="T32" fmla="*/ 1 w 122"/>
                <a:gd name="T33" fmla="*/ 0 h 61"/>
                <a:gd name="T34" fmla="*/ 1 w 122"/>
                <a:gd name="T35" fmla="*/ 0 h 61"/>
                <a:gd name="T36" fmla="*/ 1 w 122"/>
                <a:gd name="T37" fmla="*/ 0 h 61"/>
                <a:gd name="T38" fmla="*/ 1 w 122"/>
                <a:gd name="T39" fmla="*/ 0 h 61"/>
                <a:gd name="T40" fmla="*/ 0 w 122"/>
                <a:gd name="T41" fmla="*/ 0 h 61"/>
                <a:gd name="T42" fmla="*/ 1 w 122"/>
                <a:gd name="T43" fmla="*/ 0 h 61"/>
                <a:gd name="T44" fmla="*/ 1 w 122"/>
                <a:gd name="T45" fmla="*/ 0 h 61"/>
                <a:gd name="T46" fmla="*/ 1 w 122"/>
                <a:gd name="T47" fmla="*/ 0 h 61"/>
                <a:gd name="T48" fmla="*/ 1 w 122"/>
                <a:gd name="T49" fmla="*/ 0 h 61"/>
                <a:gd name="T50" fmla="*/ 1 w 122"/>
                <a:gd name="T51" fmla="*/ 0 h 61"/>
                <a:gd name="T52" fmla="*/ 1 w 122"/>
                <a:gd name="T53" fmla="*/ 0 h 61"/>
                <a:gd name="T54" fmla="*/ 1 w 122"/>
                <a:gd name="T55" fmla="*/ 0 h 61"/>
                <a:gd name="T56" fmla="*/ 1 w 122"/>
                <a:gd name="T57" fmla="*/ 0 h 61"/>
                <a:gd name="T58" fmla="*/ 1 w 122"/>
                <a:gd name="T59" fmla="*/ 0 h 61"/>
                <a:gd name="T60" fmla="*/ 1 w 122"/>
                <a:gd name="T61" fmla="*/ 0 h 61"/>
                <a:gd name="T62" fmla="*/ 1 w 122"/>
                <a:gd name="T63" fmla="*/ 0 h 61"/>
                <a:gd name="T64" fmla="*/ 1 w 122"/>
                <a:gd name="T65" fmla="*/ 0 h 61"/>
                <a:gd name="T66" fmla="*/ 1 w 122"/>
                <a:gd name="T67" fmla="*/ 0 h 61"/>
                <a:gd name="T68" fmla="*/ 1 w 122"/>
                <a:gd name="T69" fmla="*/ 0 h 61"/>
                <a:gd name="T70" fmla="*/ 1 w 122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2"/>
                <a:gd name="T109" fmla="*/ 0 h 61"/>
                <a:gd name="T110" fmla="*/ 122 w 122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2" h="61">
                  <a:moveTo>
                    <a:pt x="30" y="2"/>
                  </a:moveTo>
                  <a:lnTo>
                    <a:pt x="32" y="14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0" y="45"/>
                  </a:lnTo>
                  <a:lnTo>
                    <a:pt x="38" y="47"/>
                  </a:lnTo>
                  <a:lnTo>
                    <a:pt x="47" y="48"/>
                  </a:lnTo>
                  <a:lnTo>
                    <a:pt x="57" y="48"/>
                  </a:lnTo>
                  <a:lnTo>
                    <a:pt x="51" y="44"/>
                  </a:lnTo>
                  <a:lnTo>
                    <a:pt x="45" y="38"/>
                  </a:lnTo>
                  <a:lnTo>
                    <a:pt x="42" y="33"/>
                  </a:lnTo>
                  <a:lnTo>
                    <a:pt x="42" y="27"/>
                  </a:lnTo>
                  <a:lnTo>
                    <a:pt x="43" y="20"/>
                  </a:lnTo>
                  <a:lnTo>
                    <a:pt x="45" y="14"/>
                  </a:lnTo>
                  <a:lnTo>
                    <a:pt x="53" y="9"/>
                  </a:lnTo>
                  <a:lnTo>
                    <a:pt x="61" y="5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91" y="2"/>
                  </a:lnTo>
                  <a:lnTo>
                    <a:pt x="102" y="5"/>
                  </a:lnTo>
                  <a:lnTo>
                    <a:pt x="108" y="7"/>
                  </a:lnTo>
                  <a:lnTo>
                    <a:pt x="112" y="10"/>
                  </a:lnTo>
                  <a:lnTo>
                    <a:pt x="116" y="14"/>
                  </a:lnTo>
                  <a:lnTo>
                    <a:pt x="120" y="21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18" y="41"/>
                  </a:lnTo>
                  <a:lnTo>
                    <a:pt x="114" y="47"/>
                  </a:lnTo>
                  <a:lnTo>
                    <a:pt x="108" y="51"/>
                  </a:lnTo>
                  <a:lnTo>
                    <a:pt x="91" y="58"/>
                  </a:lnTo>
                  <a:lnTo>
                    <a:pt x="64" y="61"/>
                  </a:lnTo>
                  <a:lnTo>
                    <a:pt x="43" y="59"/>
                  </a:lnTo>
                  <a:lnTo>
                    <a:pt x="26" y="55"/>
                  </a:lnTo>
                  <a:lnTo>
                    <a:pt x="13" y="51"/>
                  </a:lnTo>
                  <a:lnTo>
                    <a:pt x="3" y="4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5" y="6"/>
                  </a:lnTo>
                  <a:lnTo>
                    <a:pt x="22" y="3"/>
                  </a:lnTo>
                  <a:lnTo>
                    <a:pt x="30" y="2"/>
                  </a:lnTo>
                  <a:close/>
                  <a:moveTo>
                    <a:pt x="80" y="48"/>
                  </a:moveTo>
                  <a:lnTo>
                    <a:pt x="87" y="48"/>
                  </a:lnTo>
                  <a:lnTo>
                    <a:pt x="95" y="47"/>
                  </a:lnTo>
                  <a:lnTo>
                    <a:pt x="101" y="42"/>
                  </a:lnTo>
                  <a:lnTo>
                    <a:pt x="104" y="40"/>
                  </a:lnTo>
                  <a:lnTo>
                    <a:pt x="106" y="35"/>
                  </a:lnTo>
                  <a:lnTo>
                    <a:pt x="108" y="30"/>
                  </a:lnTo>
                  <a:lnTo>
                    <a:pt x="106" y="26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3"/>
                  </a:lnTo>
                  <a:lnTo>
                    <a:pt x="82" y="13"/>
                  </a:lnTo>
                  <a:lnTo>
                    <a:pt x="74" y="13"/>
                  </a:lnTo>
                  <a:lnTo>
                    <a:pt x="68" y="14"/>
                  </a:lnTo>
                  <a:lnTo>
                    <a:pt x="62" y="17"/>
                  </a:lnTo>
                  <a:lnTo>
                    <a:pt x="59" y="21"/>
                  </a:lnTo>
                  <a:lnTo>
                    <a:pt x="57" y="26"/>
                  </a:lnTo>
                  <a:lnTo>
                    <a:pt x="55" y="30"/>
                  </a:lnTo>
                  <a:lnTo>
                    <a:pt x="57" y="35"/>
                  </a:lnTo>
                  <a:lnTo>
                    <a:pt x="59" y="40"/>
                  </a:lnTo>
                  <a:lnTo>
                    <a:pt x="62" y="42"/>
                  </a:lnTo>
                  <a:lnTo>
                    <a:pt x="68" y="47"/>
                  </a:lnTo>
                  <a:lnTo>
                    <a:pt x="74" y="48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1" name="Freeform 59">
              <a:extLst>
                <a:ext uri="{FF2B5EF4-FFF2-40B4-BE49-F238E27FC236}">
                  <a16:creationId xmlns:a16="http://schemas.microsoft.com/office/drawing/2014/main" id="{7C399523-77B1-FE49-8F40-6BB844CC1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56"/>
              <a:ext cx="61" cy="20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8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6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2" name="Freeform 60">
              <a:extLst>
                <a:ext uri="{FF2B5EF4-FFF2-40B4-BE49-F238E27FC236}">
                  <a16:creationId xmlns:a16="http://schemas.microsoft.com/office/drawing/2014/main" id="{B0D73DAE-A262-4E49-B428-1D3D7DFDC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34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1"/>
                  </a:lnTo>
                  <a:lnTo>
                    <a:pt x="11" y="49"/>
                  </a:lnTo>
                  <a:lnTo>
                    <a:pt x="5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2"/>
                  </a:lnTo>
                  <a:lnTo>
                    <a:pt x="102" y="5"/>
                  </a:lnTo>
                  <a:lnTo>
                    <a:pt x="110" y="9"/>
                  </a:lnTo>
                  <a:lnTo>
                    <a:pt x="116" y="12"/>
                  </a:lnTo>
                  <a:lnTo>
                    <a:pt x="120" y="18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4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4"/>
                  </a:lnTo>
                  <a:lnTo>
                    <a:pt x="99" y="42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6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22" y="40"/>
                  </a:lnTo>
                  <a:lnTo>
                    <a:pt x="36" y="44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3" name="Line 61">
              <a:extLst>
                <a:ext uri="{FF2B5EF4-FFF2-40B4-BE49-F238E27FC236}">
                  <a16:creationId xmlns:a16="http://schemas.microsoft.com/office/drawing/2014/main" id="{BF6EFCF4-4795-394D-A9C0-9336CD311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4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4" name="Line 62">
              <a:extLst>
                <a:ext uri="{FF2B5EF4-FFF2-40B4-BE49-F238E27FC236}">
                  <a16:creationId xmlns:a16="http://schemas.microsoft.com/office/drawing/2014/main" id="{8B1950B0-FD0B-4644-B96A-C209DB20E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44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5" name="Freeform 63">
              <a:extLst>
                <a:ext uri="{FF2B5EF4-FFF2-40B4-BE49-F238E27FC236}">
                  <a16:creationId xmlns:a16="http://schemas.microsoft.com/office/drawing/2014/main" id="{26D33D97-C233-564F-8FFB-377234FD2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53"/>
              <a:ext cx="61" cy="19"/>
            </a:xfrm>
            <a:custGeom>
              <a:avLst/>
              <a:gdLst>
                <a:gd name="T0" fmla="*/ 1 w 122"/>
                <a:gd name="T1" fmla="*/ 0 h 56"/>
                <a:gd name="T2" fmla="*/ 1 w 122"/>
                <a:gd name="T3" fmla="*/ 0 h 56"/>
                <a:gd name="T4" fmla="*/ 1 w 122"/>
                <a:gd name="T5" fmla="*/ 0 h 56"/>
                <a:gd name="T6" fmla="*/ 1 w 122"/>
                <a:gd name="T7" fmla="*/ 0 h 56"/>
                <a:gd name="T8" fmla="*/ 1 w 122"/>
                <a:gd name="T9" fmla="*/ 0 h 56"/>
                <a:gd name="T10" fmla="*/ 0 w 122"/>
                <a:gd name="T11" fmla="*/ 0 h 56"/>
                <a:gd name="T12" fmla="*/ 1 w 122"/>
                <a:gd name="T13" fmla="*/ 0 h 56"/>
                <a:gd name="T14" fmla="*/ 1 w 122"/>
                <a:gd name="T15" fmla="*/ 0 h 56"/>
                <a:gd name="T16" fmla="*/ 1 w 122"/>
                <a:gd name="T17" fmla="*/ 0 h 56"/>
                <a:gd name="T18" fmla="*/ 1 w 122"/>
                <a:gd name="T19" fmla="*/ 0 h 56"/>
                <a:gd name="T20" fmla="*/ 1 w 122"/>
                <a:gd name="T21" fmla="*/ 0 h 56"/>
                <a:gd name="T22" fmla="*/ 1 w 122"/>
                <a:gd name="T23" fmla="*/ 0 h 56"/>
                <a:gd name="T24" fmla="*/ 1 w 122"/>
                <a:gd name="T25" fmla="*/ 0 h 56"/>
                <a:gd name="T26" fmla="*/ 1 w 122"/>
                <a:gd name="T27" fmla="*/ 0 h 56"/>
                <a:gd name="T28" fmla="*/ 1 w 122"/>
                <a:gd name="T29" fmla="*/ 0 h 56"/>
                <a:gd name="T30" fmla="*/ 1 w 122"/>
                <a:gd name="T31" fmla="*/ 0 h 56"/>
                <a:gd name="T32" fmla="*/ 1 w 122"/>
                <a:gd name="T33" fmla="*/ 0 h 56"/>
                <a:gd name="T34" fmla="*/ 1 w 122"/>
                <a:gd name="T35" fmla="*/ 0 h 56"/>
                <a:gd name="T36" fmla="*/ 1 w 122"/>
                <a:gd name="T37" fmla="*/ 0 h 56"/>
                <a:gd name="T38" fmla="*/ 1 w 122"/>
                <a:gd name="T39" fmla="*/ 0 h 56"/>
                <a:gd name="T40" fmla="*/ 1 w 122"/>
                <a:gd name="T41" fmla="*/ 0 h 56"/>
                <a:gd name="T42" fmla="*/ 1 w 122"/>
                <a:gd name="T43" fmla="*/ 0 h 56"/>
                <a:gd name="T44" fmla="*/ 1 w 122"/>
                <a:gd name="T45" fmla="*/ 0 h 56"/>
                <a:gd name="T46" fmla="*/ 1 w 122"/>
                <a:gd name="T47" fmla="*/ 0 h 56"/>
                <a:gd name="T48" fmla="*/ 1 w 122"/>
                <a:gd name="T49" fmla="*/ 0 h 56"/>
                <a:gd name="T50" fmla="*/ 1 w 122"/>
                <a:gd name="T51" fmla="*/ 0 h 56"/>
                <a:gd name="T52" fmla="*/ 1 w 122"/>
                <a:gd name="T53" fmla="*/ 0 h 56"/>
                <a:gd name="T54" fmla="*/ 1 w 122"/>
                <a:gd name="T55" fmla="*/ 0 h 56"/>
                <a:gd name="T56" fmla="*/ 1 w 122"/>
                <a:gd name="T57" fmla="*/ 0 h 56"/>
                <a:gd name="T58" fmla="*/ 1 w 122"/>
                <a:gd name="T59" fmla="*/ 0 h 56"/>
                <a:gd name="T60" fmla="*/ 1 w 122"/>
                <a:gd name="T61" fmla="*/ 0 h 56"/>
                <a:gd name="T62" fmla="*/ 1 w 122"/>
                <a:gd name="T63" fmla="*/ 0 h 56"/>
                <a:gd name="T64" fmla="*/ 1 w 122"/>
                <a:gd name="T65" fmla="*/ 0 h 56"/>
                <a:gd name="T66" fmla="*/ 1 w 122"/>
                <a:gd name="T67" fmla="*/ 0 h 56"/>
                <a:gd name="T68" fmla="*/ 1 w 122"/>
                <a:gd name="T69" fmla="*/ 0 h 56"/>
                <a:gd name="T70" fmla="*/ 1 w 122"/>
                <a:gd name="T71" fmla="*/ 0 h 56"/>
                <a:gd name="T72" fmla="*/ 1 w 122"/>
                <a:gd name="T73" fmla="*/ 0 h 56"/>
                <a:gd name="T74" fmla="*/ 1 w 122"/>
                <a:gd name="T75" fmla="*/ 0 h 56"/>
                <a:gd name="T76" fmla="*/ 1 w 122"/>
                <a:gd name="T77" fmla="*/ 0 h 56"/>
                <a:gd name="T78" fmla="*/ 1 w 122"/>
                <a:gd name="T79" fmla="*/ 0 h 56"/>
                <a:gd name="T80" fmla="*/ 1 w 122"/>
                <a:gd name="T81" fmla="*/ 0 h 56"/>
                <a:gd name="T82" fmla="*/ 1 w 122"/>
                <a:gd name="T83" fmla="*/ 0 h 56"/>
                <a:gd name="T84" fmla="*/ 1 w 122"/>
                <a:gd name="T85" fmla="*/ 0 h 56"/>
                <a:gd name="T86" fmla="*/ 1 w 122"/>
                <a:gd name="T87" fmla="*/ 0 h 56"/>
                <a:gd name="T88" fmla="*/ 1 w 122"/>
                <a:gd name="T89" fmla="*/ 0 h 56"/>
                <a:gd name="T90" fmla="*/ 1 w 122"/>
                <a:gd name="T91" fmla="*/ 0 h 56"/>
                <a:gd name="T92" fmla="*/ 1 w 122"/>
                <a:gd name="T93" fmla="*/ 0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"/>
                <a:gd name="T142" fmla="*/ 0 h 56"/>
                <a:gd name="T143" fmla="*/ 122 w 122"/>
                <a:gd name="T144" fmla="*/ 56 h 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" h="56">
                  <a:moveTo>
                    <a:pt x="53" y="41"/>
                  </a:moveTo>
                  <a:lnTo>
                    <a:pt x="51" y="45"/>
                  </a:lnTo>
                  <a:lnTo>
                    <a:pt x="47" y="48"/>
                  </a:lnTo>
                  <a:lnTo>
                    <a:pt x="43" y="51"/>
                  </a:lnTo>
                  <a:lnTo>
                    <a:pt x="38" y="53"/>
                  </a:lnTo>
                  <a:lnTo>
                    <a:pt x="30" y="53"/>
                  </a:lnTo>
                  <a:lnTo>
                    <a:pt x="21" y="53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2" y="3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3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7" y="11"/>
                  </a:lnTo>
                  <a:lnTo>
                    <a:pt x="61" y="7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2" y="3"/>
                  </a:lnTo>
                  <a:lnTo>
                    <a:pt x="112" y="7"/>
                  </a:lnTo>
                  <a:lnTo>
                    <a:pt x="116" y="11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4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102" y="53"/>
                  </a:lnTo>
                  <a:lnTo>
                    <a:pt x="95" y="56"/>
                  </a:lnTo>
                  <a:lnTo>
                    <a:pt x="83" y="56"/>
                  </a:lnTo>
                  <a:lnTo>
                    <a:pt x="76" y="56"/>
                  </a:lnTo>
                  <a:lnTo>
                    <a:pt x="70" y="55"/>
                  </a:lnTo>
                  <a:lnTo>
                    <a:pt x="64" y="52"/>
                  </a:lnTo>
                  <a:lnTo>
                    <a:pt x="59" y="49"/>
                  </a:lnTo>
                  <a:lnTo>
                    <a:pt x="55" y="45"/>
                  </a:lnTo>
                  <a:lnTo>
                    <a:pt x="53" y="41"/>
                  </a:lnTo>
                  <a:close/>
                  <a:moveTo>
                    <a:pt x="30" y="42"/>
                  </a:moveTo>
                  <a:lnTo>
                    <a:pt x="34" y="42"/>
                  </a:lnTo>
                  <a:lnTo>
                    <a:pt x="38" y="41"/>
                  </a:lnTo>
                  <a:lnTo>
                    <a:pt x="42" y="39"/>
                  </a:lnTo>
                  <a:lnTo>
                    <a:pt x="45" y="37"/>
                  </a:lnTo>
                  <a:lnTo>
                    <a:pt x="45" y="32"/>
                  </a:lnTo>
                  <a:lnTo>
                    <a:pt x="47" y="28"/>
                  </a:lnTo>
                  <a:lnTo>
                    <a:pt x="45" y="24"/>
                  </a:lnTo>
                  <a:lnTo>
                    <a:pt x="45" y="21"/>
                  </a:lnTo>
                  <a:lnTo>
                    <a:pt x="42" y="18"/>
                  </a:lnTo>
                  <a:lnTo>
                    <a:pt x="36" y="16"/>
                  </a:lnTo>
                  <a:lnTo>
                    <a:pt x="30" y="14"/>
                  </a:lnTo>
                  <a:lnTo>
                    <a:pt x="24" y="16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2"/>
                  </a:lnTo>
                  <a:lnTo>
                    <a:pt x="15" y="35"/>
                  </a:lnTo>
                  <a:lnTo>
                    <a:pt x="19" y="38"/>
                  </a:lnTo>
                  <a:lnTo>
                    <a:pt x="24" y="41"/>
                  </a:lnTo>
                  <a:lnTo>
                    <a:pt x="30" y="42"/>
                  </a:lnTo>
                  <a:close/>
                  <a:moveTo>
                    <a:pt x="83" y="45"/>
                  </a:moveTo>
                  <a:lnTo>
                    <a:pt x="89" y="45"/>
                  </a:lnTo>
                  <a:lnTo>
                    <a:pt x="95" y="44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6" y="32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1" y="11"/>
                  </a:lnTo>
                  <a:lnTo>
                    <a:pt x="85" y="11"/>
                  </a:lnTo>
                  <a:lnTo>
                    <a:pt x="78" y="11"/>
                  </a:lnTo>
                  <a:lnTo>
                    <a:pt x="72" y="14"/>
                  </a:lnTo>
                  <a:lnTo>
                    <a:pt x="68" y="16"/>
                  </a:lnTo>
                  <a:lnTo>
                    <a:pt x="64" y="20"/>
                  </a:lnTo>
                  <a:lnTo>
                    <a:pt x="61" y="24"/>
                  </a:lnTo>
                  <a:lnTo>
                    <a:pt x="61" y="28"/>
                  </a:lnTo>
                  <a:lnTo>
                    <a:pt x="61" y="34"/>
                  </a:lnTo>
                  <a:lnTo>
                    <a:pt x="64" y="38"/>
                  </a:lnTo>
                  <a:lnTo>
                    <a:pt x="68" y="41"/>
                  </a:lnTo>
                  <a:lnTo>
                    <a:pt x="72" y="44"/>
                  </a:lnTo>
                  <a:lnTo>
                    <a:pt x="78" y="45"/>
                  </a:lnTo>
                  <a:lnTo>
                    <a:pt x="8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6" name="Freeform 64">
              <a:extLst>
                <a:ext uri="{FF2B5EF4-FFF2-40B4-BE49-F238E27FC236}">
                  <a16:creationId xmlns:a16="http://schemas.microsoft.com/office/drawing/2014/main" id="{1C09F2C9-4557-914E-A9A8-8455D3578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3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7" name="Freeform 65">
              <a:extLst>
                <a:ext uri="{FF2B5EF4-FFF2-40B4-BE49-F238E27FC236}">
                  <a16:creationId xmlns:a16="http://schemas.microsoft.com/office/drawing/2014/main" id="{B2FF9946-E07F-FE41-B369-BD4EC111D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08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8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8" name="Line 66">
              <a:extLst>
                <a:ext uri="{FF2B5EF4-FFF2-40B4-BE49-F238E27FC236}">
                  <a16:creationId xmlns:a16="http://schemas.microsoft.com/office/drawing/2014/main" id="{24D467B0-AADA-154D-B936-12462E5E1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21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9" name="Line 67">
              <a:extLst>
                <a:ext uri="{FF2B5EF4-FFF2-40B4-BE49-F238E27FC236}">
                  <a16:creationId xmlns:a16="http://schemas.microsoft.com/office/drawing/2014/main" id="{D89A6502-332E-EF4B-956E-5A844CE77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2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20" name="Freeform 68">
              <a:extLst>
                <a:ext uri="{FF2B5EF4-FFF2-40B4-BE49-F238E27FC236}">
                  <a16:creationId xmlns:a16="http://schemas.microsoft.com/office/drawing/2014/main" id="{E9313949-791C-6145-8F29-0A29EE65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244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30" y="32"/>
                  </a:lnTo>
                  <a:lnTo>
                    <a:pt x="22" y="24"/>
                  </a:lnTo>
                  <a:lnTo>
                    <a:pt x="15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1" name="Freeform 69">
              <a:extLst>
                <a:ext uri="{FF2B5EF4-FFF2-40B4-BE49-F238E27FC236}">
                  <a16:creationId xmlns:a16="http://schemas.microsoft.com/office/drawing/2014/main" id="{8AF83ACE-6906-334A-B5E8-9C0B9E64F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215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2" name="Freeform 70">
              <a:extLst>
                <a:ext uri="{FF2B5EF4-FFF2-40B4-BE49-F238E27FC236}">
                  <a16:creationId xmlns:a16="http://schemas.microsoft.com/office/drawing/2014/main" id="{891C592F-50F8-9A4F-BBA7-CD1F67190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93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8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5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3" name="Freeform 71">
              <a:extLst>
                <a:ext uri="{FF2B5EF4-FFF2-40B4-BE49-F238E27FC236}">
                  <a16:creationId xmlns:a16="http://schemas.microsoft.com/office/drawing/2014/main" id="{5B212037-A72B-F648-9B9D-0DBC8801A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70"/>
              <a:ext cx="61" cy="19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2" y="5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9"/>
                  </a:lnTo>
                  <a:lnTo>
                    <a:pt x="122" y="23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8"/>
                  </a:lnTo>
                  <a:close/>
                  <a:moveTo>
                    <a:pt x="61" y="47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2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4" name="Rectangle 72">
              <a:extLst>
                <a:ext uri="{FF2B5EF4-FFF2-40B4-BE49-F238E27FC236}">
                  <a16:creationId xmlns:a16="http://schemas.microsoft.com/office/drawing/2014/main" id="{3DC2E86A-8948-E148-94BE-5A2D65477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14"/>
              <a:ext cx="1651" cy="113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25" name="Freeform 73">
              <a:extLst>
                <a:ext uri="{FF2B5EF4-FFF2-40B4-BE49-F238E27FC236}">
                  <a16:creationId xmlns:a16="http://schemas.microsoft.com/office/drawing/2014/main" id="{38D1FDA3-2664-AE4C-9DC9-E1CBB83BA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675"/>
              <a:ext cx="22" cy="10"/>
            </a:xfrm>
            <a:custGeom>
              <a:avLst/>
              <a:gdLst>
                <a:gd name="T0" fmla="*/ 1 w 43"/>
                <a:gd name="T1" fmla="*/ 0 h 32"/>
                <a:gd name="T2" fmla="*/ 1 w 43"/>
                <a:gd name="T3" fmla="*/ 0 h 32"/>
                <a:gd name="T4" fmla="*/ 0 w 43"/>
                <a:gd name="T5" fmla="*/ 0 h 32"/>
                <a:gd name="T6" fmla="*/ 0 w 43"/>
                <a:gd name="T7" fmla="*/ 0 h 32"/>
                <a:gd name="T8" fmla="*/ 1 w 43"/>
                <a:gd name="T9" fmla="*/ 0 h 32"/>
                <a:gd name="T10" fmla="*/ 1 w 43"/>
                <a:gd name="T11" fmla="*/ 0 h 32"/>
                <a:gd name="T12" fmla="*/ 1 w 43"/>
                <a:gd name="T13" fmla="*/ 0 h 32"/>
                <a:gd name="T14" fmla="*/ 1 w 43"/>
                <a:gd name="T15" fmla="*/ 0 h 32"/>
                <a:gd name="T16" fmla="*/ 1 w 43"/>
                <a:gd name="T17" fmla="*/ 0 h 32"/>
                <a:gd name="T18" fmla="*/ 0 w 43"/>
                <a:gd name="T19" fmla="*/ 0 h 32"/>
                <a:gd name="T20" fmla="*/ 0 w 43"/>
                <a:gd name="T21" fmla="*/ 0 h 32"/>
                <a:gd name="T22" fmla="*/ 1 w 43"/>
                <a:gd name="T23" fmla="*/ 0 h 32"/>
                <a:gd name="T24" fmla="*/ 1 w 43"/>
                <a:gd name="T25" fmla="*/ 0 h 32"/>
                <a:gd name="T26" fmla="*/ 1 w 43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32"/>
                <a:gd name="T44" fmla="*/ 43 w 43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32">
                  <a:moveTo>
                    <a:pt x="43" y="29"/>
                  </a:moveTo>
                  <a:lnTo>
                    <a:pt x="19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19" y="21"/>
                  </a:lnTo>
                  <a:lnTo>
                    <a:pt x="43" y="24"/>
                  </a:lnTo>
                  <a:lnTo>
                    <a:pt x="43" y="29"/>
                  </a:lnTo>
                  <a:close/>
                  <a:moveTo>
                    <a:pt x="43" y="8"/>
                  </a:moveTo>
                  <a:lnTo>
                    <a:pt x="19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6" name="Freeform 74">
              <a:extLst>
                <a:ext uri="{FF2B5EF4-FFF2-40B4-BE49-F238E27FC236}">
                  <a16:creationId xmlns:a16="http://schemas.microsoft.com/office/drawing/2014/main" id="{622AB084-7785-784B-A2E2-77C0336C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651"/>
              <a:ext cx="60" cy="18"/>
            </a:xfrm>
            <a:custGeom>
              <a:avLst/>
              <a:gdLst>
                <a:gd name="T0" fmla="*/ 1 w 120"/>
                <a:gd name="T1" fmla="*/ 0 h 54"/>
                <a:gd name="T2" fmla="*/ 0 w 120"/>
                <a:gd name="T3" fmla="*/ 0 h 54"/>
                <a:gd name="T4" fmla="*/ 0 w 120"/>
                <a:gd name="T5" fmla="*/ 0 h 54"/>
                <a:gd name="T6" fmla="*/ 1 w 120"/>
                <a:gd name="T7" fmla="*/ 0 h 54"/>
                <a:gd name="T8" fmla="*/ 1 w 120"/>
                <a:gd name="T9" fmla="*/ 0 h 54"/>
                <a:gd name="T10" fmla="*/ 1 w 120"/>
                <a:gd name="T11" fmla="*/ 0 h 54"/>
                <a:gd name="T12" fmla="*/ 1 w 120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54"/>
                <a:gd name="T23" fmla="*/ 120 w 120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54">
                  <a:moveTo>
                    <a:pt x="120" y="54"/>
                  </a:moveTo>
                  <a:lnTo>
                    <a:pt x="0" y="54"/>
                  </a:lnTo>
                  <a:lnTo>
                    <a:pt x="0" y="42"/>
                  </a:lnTo>
                  <a:lnTo>
                    <a:pt x="106" y="42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7" name="Freeform 75">
              <a:extLst>
                <a:ext uri="{FF2B5EF4-FFF2-40B4-BE49-F238E27FC236}">
                  <a16:creationId xmlns:a16="http://schemas.microsoft.com/office/drawing/2014/main" id="{429D6F84-5465-0840-B4B7-77438CB28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" y="620"/>
              <a:ext cx="62" cy="28"/>
            </a:xfrm>
            <a:custGeom>
              <a:avLst/>
              <a:gdLst>
                <a:gd name="T0" fmla="*/ 1 w 123"/>
                <a:gd name="T1" fmla="*/ 0 h 84"/>
                <a:gd name="T2" fmla="*/ 1 w 123"/>
                <a:gd name="T3" fmla="*/ 0 h 84"/>
                <a:gd name="T4" fmla="*/ 1 w 123"/>
                <a:gd name="T5" fmla="*/ 0 h 84"/>
                <a:gd name="T6" fmla="*/ 1 w 123"/>
                <a:gd name="T7" fmla="*/ 0 h 84"/>
                <a:gd name="T8" fmla="*/ 0 w 123"/>
                <a:gd name="T9" fmla="*/ 0 h 84"/>
                <a:gd name="T10" fmla="*/ 0 w 123"/>
                <a:gd name="T11" fmla="*/ 0 h 84"/>
                <a:gd name="T12" fmla="*/ 1 w 123"/>
                <a:gd name="T13" fmla="*/ 0 h 84"/>
                <a:gd name="T14" fmla="*/ 1 w 123"/>
                <a:gd name="T15" fmla="*/ 0 h 84"/>
                <a:gd name="T16" fmla="*/ 1 w 123"/>
                <a:gd name="T17" fmla="*/ 0 h 84"/>
                <a:gd name="T18" fmla="*/ 1 w 123"/>
                <a:gd name="T19" fmla="*/ 0 h 84"/>
                <a:gd name="T20" fmla="*/ 1 w 123"/>
                <a:gd name="T21" fmla="*/ 0 h 84"/>
                <a:gd name="T22" fmla="*/ 1 w 123"/>
                <a:gd name="T23" fmla="*/ 0 h 84"/>
                <a:gd name="T24" fmla="*/ 1 w 123"/>
                <a:gd name="T25" fmla="*/ 0 h 84"/>
                <a:gd name="T26" fmla="*/ 1 w 123"/>
                <a:gd name="T27" fmla="*/ 0 h 84"/>
                <a:gd name="T28" fmla="*/ 1 w 123"/>
                <a:gd name="T29" fmla="*/ 0 h 84"/>
                <a:gd name="T30" fmla="*/ 1 w 123"/>
                <a:gd name="T31" fmla="*/ 0 h 84"/>
                <a:gd name="T32" fmla="*/ 1 w 123"/>
                <a:gd name="T33" fmla="*/ 0 h 84"/>
                <a:gd name="T34" fmla="*/ 1 w 123"/>
                <a:gd name="T35" fmla="*/ 0 h 84"/>
                <a:gd name="T36" fmla="*/ 1 w 123"/>
                <a:gd name="T37" fmla="*/ 0 h 84"/>
                <a:gd name="T38" fmla="*/ 1 w 123"/>
                <a:gd name="T39" fmla="*/ 0 h 84"/>
                <a:gd name="T40" fmla="*/ 1 w 123"/>
                <a:gd name="T41" fmla="*/ 0 h 84"/>
                <a:gd name="T42" fmla="*/ 1 w 123"/>
                <a:gd name="T43" fmla="*/ 0 h 84"/>
                <a:gd name="T44" fmla="*/ 1 w 123"/>
                <a:gd name="T45" fmla="*/ 0 h 84"/>
                <a:gd name="T46" fmla="*/ 1 w 123"/>
                <a:gd name="T47" fmla="*/ 0 h 84"/>
                <a:gd name="T48" fmla="*/ 1 w 123"/>
                <a:gd name="T49" fmla="*/ 0 h 84"/>
                <a:gd name="T50" fmla="*/ 1 w 123"/>
                <a:gd name="T51" fmla="*/ 0 h 84"/>
                <a:gd name="T52" fmla="*/ 1 w 123"/>
                <a:gd name="T53" fmla="*/ 0 h 84"/>
                <a:gd name="T54" fmla="*/ 1 w 123"/>
                <a:gd name="T55" fmla="*/ 0 h 84"/>
                <a:gd name="T56" fmla="*/ 1 w 123"/>
                <a:gd name="T57" fmla="*/ 0 h 84"/>
                <a:gd name="T58" fmla="*/ 1 w 123"/>
                <a:gd name="T59" fmla="*/ 0 h 84"/>
                <a:gd name="T60" fmla="*/ 1 w 123"/>
                <a:gd name="T61" fmla="*/ 0 h 84"/>
                <a:gd name="T62" fmla="*/ 1 w 123"/>
                <a:gd name="T63" fmla="*/ 0 h 84"/>
                <a:gd name="T64" fmla="*/ 1 w 123"/>
                <a:gd name="T65" fmla="*/ 0 h 84"/>
                <a:gd name="T66" fmla="*/ 1 w 123"/>
                <a:gd name="T67" fmla="*/ 0 h 84"/>
                <a:gd name="T68" fmla="*/ 1 w 123"/>
                <a:gd name="T69" fmla="*/ 0 h 84"/>
                <a:gd name="T70" fmla="*/ 1 w 123"/>
                <a:gd name="T71" fmla="*/ 0 h 84"/>
                <a:gd name="T72" fmla="*/ 1 w 123"/>
                <a:gd name="T73" fmla="*/ 0 h 84"/>
                <a:gd name="T74" fmla="*/ 1 w 123"/>
                <a:gd name="T75" fmla="*/ 0 h 84"/>
                <a:gd name="T76" fmla="*/ 1 w 123"/>
                <a:gd name="T77" fmla="*/ 0 h 84"/>
                <a:gd name="T78" fmla="*/ 1 w 123"/>
                <a:gd name="T79" fmla="*/ 0 h 84"/>
                <a:gd name="T80" fmla="*/ 1 w 123"/>
                <a:gd name="T81" fmla="*/ 0 h 84"/>
                <a:gd name="T82" fmla="*/ 1 w 123"/>
                <a:gd name="T83" fmla="*/ 0 h 84"/>
                <a:gd name="T84" fmla="*/ 1 w 123"/>
                <a:gd name="T85" fmla="*/ 0 h 84"/>
                <a:gd name="T86" fmla="*/ 1 w 123"/>
                <a:gd name="T87" fmla="*/ 0 h 84"/>
                <a:gd name="T88" fmla="*/ 1 w 123"/>
                <a:gd name="T89" fmla="*/ 0 h 84"/>
                <a:gd name="T90" fmla="*/ 1 w 123"/>
                <a:gd name="T91" fmla="*/ 0 h 84"/>
                <a:gd name="T92" fmla="*/ 1 w 123"/>
                <a:gd name="T93" fmla="*/ 0 h 84"/>
                <a:gd name="T94" fmla="*/ 1 w 123"/>
                <a:gd name="T95" fmla="*/ 0 h 84"/>
                <a:gd name="T96" fmla="*/ 1 w 123"/>
                <a:gd name="T97" fmla="*/ 0 h 84"/>
                <a:gd name="T98" fmla="*/ 1 w 123"/>
                <a:gd name="T99" fmla="*/ 0 h 84"/>
                <a:gd name="T100" fmla="*/ 1 w 123"/>
                <a:gd name="T101" fmla="*/ 0 h 84"/>
                <a:gd name="T102" fmla="*/ 1 w 123"/>
                <a:gd name="T103" fmla="*/ 0 h 84"/>
                <a:gd name="T104" fmla="*/ 1 w 123"/>
                <a:gd name="T105" fmla="*/ 0 h 84"/>
                <a:gd name="T106" fmla="*/ 1 w 123"/>
                <a:gd name="T107" fmla="*/ 0 h 84"/>
                <a:gd name="T108" fmla="*/ 1 w 123"/>
                <a:gd name="T109" fmla="*/ 0 h 84"/>
                <a:gd name="T110" fmla="*/ 1 w 123"/>
                <a:gd name="T111" fmla="*/ 0 h 84"/>
                <a:gd name="T112" fmla="*/ 1 w 123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"/>
                <a:gd name="T172" fmla="*/ 0 h 84"/>
                <a:gd name="T173" fmla="*/ 123 w 123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" h="84">
                  <a:moveTo>
                    <a:pt x="63" y="84"/>
                  </a:moveTo>
                  <a:lnTo>
                    <a:pt x="36" y="81"/>
                  </a:lnTo>
                  <a:lnTo>
                    <a:pt x="17" y="71"/>
                  </a:lnTo>
                  <a:lnTo>
                    <a:pt x="3" y="59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3" y="14"/>
                  </a:lnTo>
                  <a:lnTo>
                    <a:pt x="21" y="10"/>
                  </a:lnTo>
                  <a:lnTo>
                    <a:pt x="30" y="6"/>
                  </a:lnTo>
                  <a:lnTo>
                    <a:pt x="45" y="1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6"/>
                  </a:lnTo>
                  <a:lnTo>
                    <a:pt x="103" y="10"/>
                  </a:lnTo>
                  <a:lnTo>
                    <a:pt x="110" y="14"/>
                  </a:lnTo>
                  <a:lnTo>
                    <a:pt x="116" y="21"/>
                  </a:lnTo>
                  <a:lnTo>
                    <a:pt x="120" y="28"/>
                  </a:lnTo>
                  <a:lnTo>
                    <a:pt x="122" y="35"/>
                  </a:lnTo>
                  <a:lnTo>
                    <a:pt x="123" y="42"/>
                  </a:lnTo>
                  <a:lnTo>
                    <a:pt x="122" y="50"/>
                  </a:lnTo>
                  <a:lnTo>
                    <a:pt x="120" y="57"/>
                  </a:lnTo>
                  <a:lnTo>
                    <a:pt x="116" y="64"/>
                  </a:lnTo>
                  <a:lnTo>
                    <a:pt x="108" y="70"/>
                  </a:lnTo>
                  <a:lnTo>
                    <a:pt x="103" y="74"/>
                  </a:lnTo>
                  <a:lnTo>
                    <a:pt x="93" y="78"/>
                  </a:lnTo>
                  <a:lnTo>
                    <a:pt x="83" y="81"/>
                  </a:lnTo>
                  <a:lnTo>
                    <a:pt x="74" y="83"/>
                  </a:lnTo>
                  <a:lnTo>
                    <a:pt x="63" y="84"/>
                  </a:lnTo>
                  <a:close/>
                  <a:moveTo>
                    <a:pt x="63" y="71"/>
                  </a:moveTo>
                  <a:lnTo>
                    <a:pt x="82" y="70"/>
                  </a:lnTo>
                  <a:lnTo>
                    <a:pt x="97" y="63"/>
                  </a:lnTo>
                  <a:lnTo>
                    <a:pt x="103" y="59"/>
                  </a:lnTo>
                  <a:lnTo>
                    <a:pt x="106" y="53"/>
                  </a:lnTo>
                  <a:lnTo>
                    <a:pt x="108" y="48"/>
                  </a:lnTo>
                  <a:lnTo>
                    <a:pt x="110" y="42"/>
                  </a:lnTo>
                  <a:lnTo>
                    <a:pt x="108" y="35"/>
                  </a:lnTo>
                  <a:lnTo>
                    <a:pt x="106" y="29"/>
                  </a:lnTo>
                  <a:lnTo>
                    <a:pt x="103" y="25"/>
                  </a:lnTo>
                  <a:lnTo>
                    <a:pt x="97" y="20"/>
                  </a:lnTo>
                  <a:lnTo>
                    <a:pt x="82" y="14"/>
                  </a:lnTo>
                  <a:lnTo>
                    <a:pt x="61" y="11"/>
                  </a:lnTo>
                  <a:lnTo>
                    <a:pt x="53" y="13"/>
                  </a:lnTo>
                  <a:lnTo>
                    <a:pt x="43" y="14"/>
                  </a:lnTo>
                  <a:lnTo>
                    <a:pt x="36" y="15"/>
                  </a:lnTo>
                  <a:lnTo>
                    <a:pt x="30" y="18"/>
                  </a:lnTo>
                  <a:lnTo>
                    <a:pt x="24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6"/>
                  </a:lnTo>
                  <a:lnTo>
                    <a:pt x="13" y="42"/>
                  </a:lnTo>
                  <a:lnTo>
                    <a:pt x="15" y="49"/>
                  </a:lnTo>
                  <a:lnTo>
                    <a:pt x="19" y="57"/>
                  </a:lnTo>
                  <a:lnTo>
                    <a:pt x="24" y="63"/>
                  </a:lnTo>
                  <a:lnTo>
                    <a:pt x="40" y="70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8" name="Freeform 76">
              <a:extLst>
                <a:ext uri="{FF2B5EF4-FFF2-40B4-BE49-F238E27FC236}">
                  <a16:creationId xmlns:a16="http://schemas.microsoft.com/office/drawing/2014/main" id="{9F48E556-8BE4-8644-8C9A-F02C701E4A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590"/>
              <a:ext cx="60" cy="24"/>
            </a:xfrm>
            <a:custGeom>
              <a:avLst/>
              <a:gdLst>
                <a:gd name="T0" fmla="*/ 1 w 120"/>
                <a:gd name="T1" fmla="*/ 0 h 74"/>
                <a:gd name="T2" fmla="*/ 0 w 120"/>
                <a:gd name="T3" fmla="*/ 0 h 74"/>
                <a:gd name="T4" fmla="*/ 0 w 120"/>
                <a:gd name="T5" fmla="*/ 0 h 74"/>
                <a:gd name="T6" fmla="*/ 0 w 120"/>
                <a:gd name="T7" fmla="*/ 0 h 74"/>
                <a:gd name="T8" fmla="*/ 0 w 120"/>
                <a:gd name="T9" fmla="*/ 0 h 74"/>
                <a:gd name="T10" fmla="*/ 1 w 120"/>
                <a:gd name="T11" fmla="*/ 0 h 74"/>
                <a:gd name="T12" fmla="*/ 1 w 120"/>
                <a:gd name="T13" fmla="*/ 0 h 74"/>
                <a:gd name="T14" fmla="*/ 1 w 120"/>
                <a:gd name="T15" fmla="*/ 0 h 74"/>
                <a:gd name="T16" fmla="*/ 1 w 120"/>
                <a:gd name="T17" fmla="*/ 0 h 74"/>
                <a:gd name="T18" fmla="*/ 1 w 120"/>
                <a:gd name="T19" fmla="*/ 0 h 74"/>
                <a:gd name="T20" fmla="*/ 1 w 120"/>
                <a:gd name="T21" fmla="*/ 0 h 74"/>
                <a:gd name="T22" fmla="*/ 1 w 120"/>
                <a:gd name="T23" fmla="*/ 0 h 74"/>
                <a:gd name="T24" fmla="*/ 1 w 120"/>
                <a:gd name="T25" fmla="*/ 0 h 74"/>
                <a:gd name="T26" fmla="*/ 1 w 120"/>
                <a:gd name="T27" fmla="*/ 0 h 74"/>
                <a:gd name="T28" fmla="*/ 1 w 120"/>
                <a:gd name="T29" fmla="*/ 0 h 74"/>
                <a:gd name="T30" fmla="*/ 1 w 120"/>
                <a:gd name="T31" fmla="*/ 0 h 74"/>
                <a:gd name="T32" fmla="*/ 1 w 120"/>
                <a:gd name="T33" fmla="*/ 0 h 74"/>
                <a:gd name="T34" fmla="*/ 1 w 120"/>
                <a:gd name="T35" fmla="*/ 0 h 74"/>
                <a:gd name="T36" fmla="*/ 1 w 120"/>
                <a:gd name="T37" fmla="*/ 0 h 74"/>
                <a:gd name="T38" fmla="*/ 1 w 120"/>
                <a:gd name="T39" fmla="*/ 0 h 74"/>
                <a:gd name="T40" fmla="*/ 1 w 120"/>
                <a:gd name="T41" fmla="*/ 0 h 74"/>
                <a:gd name="T42" fmla="*/ 1 w 120"/>
                <a:gd name="T43" fmla="*/ 0 h 74"/>
                <a:gd name="T44" fmla="*/ 1 w 120"/>
                <a:gd name="T45" fmla="*/ 0 h 74"/>
                <a:gd name="T46" fmla="*/ 1 w 120"/>
                <a:gd name="T47" fmla="*/ 0 h 74"/>
                <a:gd name="T48" fmla="*/ 1 w 120"/>
                <a:gd name="T49" fmla="*/ 0 h 74"/>
                <a:gd name="T50" fmla="*/ 1 w 120"/>
                <a:gd name="T51" fmla="*/ 0 h 74"/>
                <a:gd name="T52" fmla="*/ 1 w 120"/>
                <a:gd name="T53" fmla="*/ 0 h 74"/>
                <a:gd name="T54" fmla="*/ 1 w 120"/>
                <a:gd name="T55" fmla="*/ 0 h 74"/>
                <a:gd name="T56" fmla="*/ 1 w 120"/>
                <a:gd name="T57" fmla="*/ 0 h 74"/>
                <a:gd name="T58" fmla="*/ 1 w 120"/>
                <a:gd name="T59" fmla="*/ 0 h 74"/>
                <a:gd name="T60" fmla="*/ 1 w 120"/>
                <a:gd name="T61" fmla="*/ 0 h 74"/>
                <a:gd name="T62" fmla="*/ 1 w 120"/>
                <a:gd name="T63" fmla="*/ 0 h 74"/>
                <a:gd name="T64" fmla="*/ 1 w 120"/>
                <a:gd name="T65" fmla="*/ 0 h 74"/>
                <a:gd name="T66" fmla="*/ 1 w 120"/>
                <a:gd name="T67" fmla="*/ 0 h 74"/>
                <a:gd name="T68" fmla="*/ 1 w 120"/>
                <a:gd name="T69" fmla="*/ 0 h 74"/>
                <a:gd name="T70" fmla="*/ 1 w 120"/>
                <a:gd name="T71" fmla="*/ 0 h 74"/>
                <a:gd name="T72" fmla="*/ 1 w 120"/>
                <a:gd name="T73" fmla="*/ 0 h 74"/>
                <a:gd name="T74" fmla="*/ 1 w 120"/>
                <a:gd name="T75" fmla="*/ 0 h 74"/>
                <a:gd name="T76" fmla="*/ 1 w 120"/>
                <a:gd name="T77" fmla="*/ 0 h 74"/>
                <a:gd name="T78" fmla="*/ 1 w 120"/>
                <a:gd name="T79" fmla="*/ 0 h 74"/>
                <a:gd name="T80" fmla="*/ 1 w 120"/>
                <a:gd name="T81" fmla="*/ 0 h 74"/>
                <a:gd name="T82" fmla="*/ 1 w 120"/>
                <a:gd name="T83" fmla="*/ 0 h 74"/>
                <a:gd name="T84" fmla="*/ 1 w 120"/>
                <a:gd name="T85" fmla="*/ 0 h 74"/>
                <a:gd name="T86" fmla="*/ 1 w 120"/>
                <a:gd name="T87" fmla="*/ 0 h 74"/>
                <a:gd name="T88" fmla="*/ 1 w 120"/>
                <a:gd name="T89" fmla="*/ 0 h 74"/>
                <a:gd name="T90" fmla="*/ 1 w 120"/>
                <a:gd name="T91" fmla="*/ 0 h 74"/>
                <a:gd name="T92" fmla="*/ 1 w 120"/>
                <a:gd name="T93" fmla="*/ 0 h 74"/>
                <a:gd name="T94" fmla="*/ 1 w 120"/>
                <a:gd name="T95" fmla="*/ 0 h 74"/>
                <a:gd name="T96" fmla="*/ 1 w 120"/>
                <a:gd name="T97" fmla="*/ 0 h 74"/>
                <a:gd name="T98" fmla="*/ 1 w 120"/>
                <a:gd name="T99" fmla="*/ 0 h 74"/>
                <a:gd name="T100" fmla="*/ 1 w 120"/>
                <a:gd name="T101" fmla="*/ 0 h 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74"/>
                <a:gd name="T155" fmla="*/ 120 w 120"/>
                <a:gd name="T156" fmla="*/ 74 h 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74">
                  <a:moveTo>
                    <a:pt x="120" y="74"/>
                  </a:moveTo>
                  <a:lnTo>
                    <a:pt x="0" y="7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22" y="7"/>
                  </a:lnTo>
                  <a:lnTo>
                    <a:pt x="32" y="7"/>
                  </a:lnTo>
                  <a:lnTo>
                    <a:pt x="40" y="7"/>
                  </a:lnTo>
                  <a:lnTo>
                    <a:pt x="47" y="10"/>
                  </a:lnTo>
                  <a:lnTo>
                    <a:pt x="53" y="13"/>
                  </a:lnTo>
                  <a:lnTo>
                    <a:pt x="59" y="17"/>
                  </a:lnTo>
                  <a:lnTo>
                    <a:pt x="61" y="22"/>
                  </a:lnTo>
                  <a:lnTo>
                    <a:pt x="64" y="31"/>
                  </a:lnTo>
                  <a:lnTo>
                    <a:pt x="66" y="27"/>
                  </a:lnTo>
                  <a:lnTo>
                    <a:pt x="70" y="24"/>
                  </a:lnTo>
                  <a:lnTo>
                    <a:pt x="78" y="20"/>
                  </a:lnTo>
                  <a:lnTo>
                    <a:pt x="85" y="15"/>
                  </a:lnTo>
                  <a:lnTo>
                    <a:pt x="120" y="0"/>
                  </a:lnTo>
                  <a:lnTo>
                    <a:pt x="120" y="14"/>
                  </a:lnTo>
                  <a:lnTo>
                    <a:pt x="95" y="25"/>
                  </a:lnTo>
                  <a:lnTo>
                    <a:pt x="83" y="29"/>
                  </a:lnTo>
                  <a:lnTo>
                    <a:pt x="78" y="34"/>
                  </a:lnTo>
                  <a:lnTo>
                    <a:pt x="72" y="36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66" y="63"/>
                  </a:lnTo>
                  <a:lnTo>
                    <a:pt x="120" y="63"/>
                  </a:lnTo>
                  <a:lnTo>
                    <a:pt x="120" y="74"/>
                  </a:lnTo>
                  <a:close/>
                  <a:moveTo>
                    <a:pt x="51" y="63"/>
                  </a:moveTo>
                  <a:lnTo>
                    <a:pt x="51" y="39"/>
                  </a:lnTo>
                  <a:lnTo>
                    <a:pt x="51" y="32"/>
                  </a:lnTo>
                  <a:lnTo>
                    <a:pt x="49" y="27"/>
                  </a:lnTo>
                  <a:lnTo>
                    <a:pt x="47" y="22"/>
                  </a:lnTo>
                  <a:lnTo>
                    <a:pt x="41" y="21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9" y="22"/>
                  </a:lnTo>
                  <a:lnTo>
                    <a:pt x="15" y="25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3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9" name="Freeform 77">
              <a:extLst>
                <a:ext uri="{FF2B5EF4-FFF2-40B4-BE49-F238E27FC236}">
                  <a16:creationId xmlns:a16="http://schemas.microsoft.com/office/drawing/2014/main" id="{DBC05D22-7DAB-FF44-B741-DDC06DD1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63"/>
              <a:ext cx="60" cy="22"/>
            </a:xfrm>
            <a:custGeom>
              <a:avLst/>
              <a:gdLst>
                <a:gd name="T0" fmla="*/ 1 w 120"/>
                <a:gd name="T1" fmla="*/ 0 h 66"/>
                <a:gd name="T2" fmla="*/ 0 w 120"/>
                <a:gd name="T3" fmla="*/ 0 h 66"/>
                <a:gd name="T4" fmla="*/ 0 w 120"/>
                <a:gd name="T5" fmla="*/ 0 h 66"/>
                <a:gd name="T6" fmla="*/ 1 w 120"/>
                <a:gd name="T7" fmla="*/ 0 h 66"/>
                <a:gd name="T8" fmla="*/ 1 w 120"/>
                <a:gd name="T9" fmla="*/ 0 h 66"/>
                <a:gd name="T10" fmla="*/ 1 w 120"/>
                <a:gd name="T11" fmla="*/ 0 h 66"/>
                <a:gd name="T12" fmla="*/ 1 w 120"/>
                <a:gd name="T13" fmla="*/ 0 h 66"/>
                <a:gd name="T14" fmla="*/ 1 w 120"/>
                <a:gd name="T15" fmla="*/ 0 h 66"/>
                <a:gd name="T16" fmla="*/ 1 w 120"/>
                <a:gd name="T17" fmla="*/ 0 h 66"/>
                <a:gd name="T18" fmla="*/ 1 w 120"/>
                <a:gd name="T19" fmla="*/ 0 h 66"/>
                <a:gd name="T20" fmla="*/ 1 w 120"/>
                <a:gd name="T21" fmla="*/ 0 h 66"/>
                <a:gd name="T22" fmla="*/ 1 w 120"/>
                <a:gd name="T23" fmla="*/ 0 h 66"/>
                <a:gd name="T24" fmla="*/ 1 w 120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66"/>
                <a:gd name="T41" fmla="*/ 120 w 120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66">
                  <a:moveTo>
                    <a:pt x="120" y="66"/>
                  </a:moveTo>
                  <a:lnTo>
                    <a:pt x="0" y="6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55"/>
                  </a:lnTo>
                  <a:lnTo>
                    <a:pt x="49" y="55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64" y="55"/>
                  </a:lnTo>
                  <a:lnTo>
                    <a:pt x="106" y="55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0" name="Freeform 78">
              <a:extLst>
                <a:ext uri="{FF2B5EF4-FFF2-40B4-BE49-F238E27FC236}">
                  <a16:creationId xmlns:a16="http://schemas.microsoft.com/office/drawing/2014/main" id="{C0FCA42D-4F1E-4F49-B479-22E1EA05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35"/>
              <a:ext cx="60" cy="22"/>
            </a:xfrm>
            <a:custGeom>
              <a:avLst/>
              <a:gdLst>
                <a:gd name="T0" fmla="*/ 1 w 120"/>
                <a:gd name="T1" fmla="*/ 0 h 67"/>
                <a:gd name="T2" fmla="*/ 0 w 120"/>
                <a:gd name="T3" fmla="*/ 0 h 67"/>
                <a:gd name="T4" fmla="*/ 0 w 120"/>
                <a:gd name="T5" fmla="*/ 0 h 67"/>
                <a:gd name="T6" fmla="*/ 1 w 120"/>
                <a:gd name="T7" fmla="*/ 0 h 67"/>
                <a:gd name="T8" fmla="*/ 0 w 120"/>
                <a:gd name="T9" fmla="*/ 0 h 67"/>
                <a:gd name="T10" fmla="*/ 0 w 120"/>
                <a:gd name="T11" fmla="*/ 0 h 67"/>
                <a:gd name="T12" fmla="*/ 1 w 120"/>
                <a:gd name="T13" fmla="*/ 0 h 67"/>
                <a:gd name="T14" fmla="*/ 1 w 120"/>
                <a:gd name="T15" fmla="*/ 0 h 67"/>
                <a:gd name="T16" fmla="*/ 1 w 120"/>
                <a:gd name="T17" fmla="*/ 0 h 67"/>
                <a:gd name="T18" fmla="*/ 1 w 120"/>
                <a:gd name="T19" fmla="*/ 0 h 67"/>
                <a:gd name="T20" fmla="*/ 1 w 120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120" y="67"/>
                  </a:moveTo>
                  <a:lnTo>
                    <a:pt x="0" y="67"/>
                  </a:lnTo>
                  <a:lnTo>
                    <a:pt x="0" y="56"/>
                  </a:lnTo>
                  <a:lnTo>
                    <a:pt x="9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"/>
                  </a:lnTo>
                  <a:lnTo>
                    <a:pt x="26" y="56"/>
                  </a:lnTo>
                  <a:lnTo>
                    <a:pt x="120" y="56"/>
                  </a:lnTo>
                  <a:lnTo>
                    <a:pt x="120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1" name="Freeform 79">
              <a:extLst>
                <a:ext uri="{FF2B5EF4-FFF2-40B4-BE49-F238E27FC236}">
                  <a16:creationId xmlns:a16="http://schemas.microsoft.com/office/drawing/2014/main" id="{A0FCFC0A-3C17-DE42-9146-0999D5908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07"/>
              <a:ext cx="60" cy="24"/>
            </a:xfrm>
            <a:custGeom>
              <a:avLst/>
              <a:gdLst>
                <a:gd name="T0" fmla="*/ 1 w 120"/>
                <a:gd name="T1" fmla="*/ 0 h 72"/>
                <a:gd name="T2" fmla="*/ 1 w 120"/>
                <a:gd name="T3" fmla="*/ 0 h 72"/>
                <a:gd name="T4" fmla="*/ 1 w 120"/>
                <a:gd name="T5" fmla="*/ 0 h 72"/>
                <a:gd name="T6" fmla="*/ 1 w 120"/>
                <a:gd name="T7" fmla="*/ 0 h 72"/>
                <a:gd name="T8" fmla="*/ 1 w 120"/>
                <a:gd name="T9" fmla="*/ 0 h 72"/>
                <a:gd name="T10" fmla="*/ 1 w 120"/>
                <a:gd name="T11" fmla="*/ 0 h 72"/>
                <a:gd name="T12" fmla="*/ 0 w 120"/>
                <a:gd name="T13" fmla="*/ 0 h 72"/>
                <a:gd name="T14" fmla="*/ 0 w 120"/>
                <a:gd name="T15" fmla="*/ 0 h 72"/>
                <a:gd name="T16" fmla="*/ 1 w 120"/>
                <a:gd name="T17" fmla="*/ 0 h 72"/>
                <a:gd name="T18" fmla="*/ 1 w 120"/>
                <a:gd name="T19" fmla="*/ 0 h 72"/>
                <a:gd name="T20" fmla="*/ 1 w 120"/>
                <a:gd name="T21" fmla="*/ 0 h 72"/>
                <a:gd name="T22" fmla="*/ 1 w 120"/>
                <a:gd name="T23" fmla="*/ 0 h 72"/>
                <a:gd name="T24" fmla="*/ 1 w 120"/>
                <a:gd name="T25" fmla="*/ 0 h 72"/>
                <a:gd name="T26" fmla="*/ 1 w 120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72"/>
                <a:gd name="T44" fmla="*/ 120 w 120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72">
                  <a:moveTo>
                    <a:pt x="120" y="72"/>
                  </a:moveTo>
                  <a:lnTo>
                    <a:pt x="104" y="72"/>
                  </a:lnTo>
                  <a:lnTo>
                    <a:pt x="28" y="25"/>
                  </a:lnTo>
                  <a:lnTo>
                    <a:pt x="21" y="21"/>
                  </a:lnTo>
                  <a:lnTo>
                    <a:pt x="13" y="1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97" y="52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2" name="Rectangle 80">
              <a:extLst>
                <a:ext uri="{FF2B5EF4-FFF2-40B4-BE49-F238E27FC236}">
                  <a16:creationId xmlns:a16="http://schemas.microsoft.com/office/drawing/2014/main" id="{C1FB7B27-819F-694E-8300-9CC38EA6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499"/>
              <a:ext cx="7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33" name="Freeform 81">
              <a:extLst>
                <a:ext uri="{FF2B5EF4-FFF2-40B4-BE49-F238E27FC236}">
                  <a16:creationId xmlns:a16="http://schemas.microsoft.com/office/drawing/2014/main" id="{2D50435C-2AE4-8A46-8A8D-EA3C9753F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67"/>
              <a:ext cx="60" cy="24"/>
            </a:xfrm>
            <a:custGeom>
              <a:avLst/>
              <a:gdLst>
                <a:gd name="T0" fmla="*/ 1 w 120"/>
                <a:gd name="T1" fmla="*/ 0 h 72"/>
                <a:gd name="T2" fmla="*/ 0 w 120"/>
                <a:gd name="T3" fmla="*/ 0 h 72"/>
                <a:gd name="T4" fmla="*/ 0 w 120"/>
                <a:gd name="T5" fmla="*/ 0 h 72"/>
                <a:gd name="T6" fmla="*/ 0 w 120"/>
                <a:gd name="T7" fmla="*/ 0 h 72"/>
                <a:gd name="T8" fmla="*/ 0 w 120"/>
                <a:gd name="T9" fmla="*/ 0 h 72"/>
                <a:gd name="T10" fmla="*/ 1 w 120"/>
                <a:gd name="T11" fmla="*/ 0 h 72"/>
                <a:gd name="T12" fmla="*/ 1 w 120"/>
                <a:gd name="T13" fmla="*/ 0 h 72"/>
                <a:gd name="T14" fmla="*/ 1 w 120"/>
                <a:gd name="T15" fmla="*/ 0 h 72"/>
                <a:gd name="T16" fmla="*/ 1 w 120"/>
                <a:gd name="T17" fmla="*/ 0 h 72"/>
                <a:gd name="T18" fmla="*/ 1 w 120"/>
                <a:gd name="T19" fmla="*/ 0 h 72"/>
                <a:gd name="T20" fmla="*/ 1 w 120"/>
                <a:gd name="T21" fmla="*/ 0 h 72"/>
                <a:gd name="T22" fmla="*/ 1 w 120"/>
                <a:gd name="T23" fmla="*/ 0 h 72"/>
                <a:gd name="T24" fmla="*/ 1 w 120"/>
                <a:gd name="T25" fmla="*/ 0 h 72"/>
                <a:gd name="T26" fmla="*/ 1 w 120"/>
                <a:gd name="T27" fmla="*/ 0 h 72"/>
                <a:gd name="T28" fmla="*/ 1 w 120"/>
                <a:gd name="T29" fmla="*/ 0 h 72"/>
                <a:gd name="T30" fmla="*/ 1 w 120"/>
                <a:gd name="T31" fmla="*/ 0 h 72"/>
                <a:gd name="T32" fmla="*/ 1 w 120"/>
                <a:gd name="T33" fmla="*/ 0 h 72"/>
                <a:gd name="T34" fmla="*/ 1 w 120"/>
                <a:gd name="T35" fmla="*/ 0 h 72"/>
                <a:gd name="T36" fmla="*/ 1 w 120"/>
                <a:gd name="T37" fmla="*/ 0 h 72"/>
                <a:gd name="T38" fmla="*/ 1 w 120"/>
                <a:gd name="T39" fmla="*/ 0 h 72"/>
                <a:gd name="T40" fmla="*/ 1 w 120"/>
                <a:gd name="T41" fmla="*/ 0 h 72"/>
                <a:gd name="T42" fmla="*/ 1 w 120"/>
                <a:gd name="T43" fmla="*/ 0 h 72"/>
                <a:gd name="T44" fmla="*/ 1 w 120"/>
                <a:gd name="T45" fmla="*/ 0 h 72"/>
                <a:gd name="T46" fmla="*/ 1 w 120"/>
                <a:gd name="T47" fmla="*/ 0 h 72"/>
                <a:gd name="T48" fmla="*/ 1 w 120"/>
                <a:gd name="T49" fmla="*/ 0 h 72"/>
                <a:gd name="T50" fmla="*/ 1 w 120"/>
                <a:gd name="T51" fmla="*/ 0 h 72"/>
                <a:gd name="T52" fmla="*/ 1 w 120"/>
                <a:gd name="T53" fmla="*/ 0 h 72"/>
                <a:gd name="T54" fmla="*/ 1 w 120"/>
                <a:gd name="T55" fmla="*/ 0 h 72"/>
                <a:gd name="T56" fmla="*/ 1 w 120"/>
                <a:gd name="T57" fmla="*/ 0 h 72"/>
                <a:gd name="T58" fmla="*/ 1 w 120"/>
                <a:gd name="T59" fmla="*/ 0 h 72"/>
                <a:gd name="T60" fmla="*/ 1 w 120"/>
                <a:gd name="T61" fmla="*/ 0 h 72"/>
                <a:gd name="T62" fmla="*/ 1 w 120"/>
                <a:gd name="T63" fmla="*/ 0 h 72"/>
                <a:gd name="T64" fmla="*/ 1 w 120"/>
                <a:gd name="T65" fmla="*/ 0 h 72"/>
                <a:gd name="T66" fmla="*/ 1 w 120"/>
                <a:gd name="T67" fmla="*/ 0 h 72"/>
                <a:gd name="T68" fmla="*/ 1 w 120"/>
                <a:gd name="T69" fmla="*/ 0 h 72"/>
                <a:gd name="T70" fmla="*/ 1 w 120"/>
                <a:gd name="T71" fmla="*/ 0 h 72"/>
                <a:gd name="T72" fmla="*/ 1 w 120"/>
                <a:gd name="T73" fmla="*/ 0 h 72"/>
                <a:gd name="T74" fmla="*/ 1 w 120"/>
                <a:gd name="T75" fmla="*/ 0 h 72"/>
                <a:gd name="T76" fmla="*/ 1 w 120"/>
                <a:gd name="T77" fmla="*/ 0 h 72"/>
                <a:gd name="T78" fmla="*/ 1 w 120"/>
                <a:gd name="T79" fmla="*/ 0 h 72"/>
                <a:gd name="T80" fmla="*/ 1 w 120"/>
                <a:gd name="T81" fmla="*/ 0 h 72"/>
                <a:gd name="T82" fmla="*/ 1 w 120"/>
                <a:gd name="T83" fmla="*/ 0 h 72"/>
                <a:gd name="T84" fmla="*/ 1 w 120"/>
                <a:gd name="T85" fmla="*/ 0 h 72"/>
                <a:gd name="T86" fmla="*/ 1 w 120"/>
                <a:gd name="T87" fmla="*/ 0 h 72"/>
                <a:gd name="T88" fmla="*/ 1 w 120"/>
                <a:gd name="T89" fmla="*/ 0 h 72"/>
                <a:gd name="T90" fmla="*/ 1 w 120"/>
                <a:gd name="T91" fmla="*/ 0 h 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72"/>
                <a:gd name="T140" fmla="*/ 120 w 120"/>
                <a:gd name="T141" fmla="*/ 72 h 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72">
                  <a:moveTo>
                    <a:pt x="120" y="72"/>
                  </a:moveTo>
                  <a:lnTo>
                    <a:pt x="0" y="7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9" y="14"/>
                  </a:lnTo>
                  <a:lnTo>
                    <a:pt x="15" y="10"/>
                  </a:lnTo>
                  <a:lnTo>
                    <a:pt x="22" y="6"/>
                  </a:lnTo>
                  <a:lnTo>
                    <a:pt x="30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72" y="0"/>
                  </a:lnTo>
                  <a:lnTo>
                    <a:pt x="83" y="3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2" y="16"/>
                  </a:lnTo>
                  <a:lnTo>
                    <a:pt x="116" y="21"/>
                  </a:lnTo>
                  <a:lnTo>
                    <a:pt x="118" y="27"/>
                  </a:lnTo>
                  <a:lnTo>
                    <a:pt x="120" y="34"/>
                  </a:lnTo>
                  <a:lnTo>
                    <a:pt x="120" y="41"/>
                  </a:lnTo>
                  <a:lnTo>
                    <a:pt x="120" y="72"/>
                  </a:lnTo>
                  <a:close/>
                  <a:moveTo>
                    <a:pt x="106" y="60"/>
                  </a:moveTo>
                  <a:lnTo>
                    <a:pt x="106" y="42"/>
                  </a:lnTo>
                  <a:lnTo>
                    <a:pt x="104" y="34"/>
                  </a:lnTo>
                  <a:lnTo>
                    <a:pt x="102" y="28"/>
                  </a:lnTo>
                  <a:lnTo>
                    <a:pt x="101" y="24"/>
                  </a:lnTo>
                  <a:lnTo>
                    <a:pt x="97" y="20"/>
                  </a:lnTo>
                  <a:lnTo>
                    <a:pt x="91" y="17"/>
                  </a:lnTo>
                  <a:lnTo>
                    <a:pt x="81" y="14"/>
                  </a:lnTo>
                  <a:lnTo>
                    <a:pt x="72" y="13"/>
                  </a:lnTo>
                  <a:lnTo>
                    <a:pt x="59" y="11"/>
                  </a:lnTo>
                  <a:lnTo>
                    <a:pt x="47" y="13"/>
                  </a:lnTo>
                  <a:lnTo>
                    <a:pt x="38" y="14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3" y="35"/>
                  </a:lnTo>
                  <a:lnTo>
                    <a:pt x="13" y="42"/>
                  </a:lnTo>
                  <a:lnTo>
                    <a:pt x="13" y="60"/>
                  </a:lnTo>
                  <a:lnTo>
                    <a:pt x="10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4" name="Freeform 82">
              <a:extLst>
                <a:ext uri="{FF2B5EF4-FFF2-40B4-BE49-F238E27FC236}">
                  <a16:creationId xmlns:a16="http://schemas.microsoft.com/office/drawing/2014/main" id="{622F7EF8-E59E-564A-977F-85A844C14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38"/>
              <a:ext cx="60" cy="28"/>
            </a:xfrm>
            <a:custGeom>
              <a:avLst/>
              <a:gdLst>
                <a:gd name="T0" fmla="*/ 1 w 120"/>
                <a:gd name="T1" fmla="*/ 0 h 83"/>
                <a:gd name="T2" fmla="*/ 0 w 120"/>
                <a:gd name="T3" fmla="*/ 0 h 83"/>
                <a:gd name="T4" fmla="*/ 0 w 120"/>
                <a:gd name="T5" fmla="*/ 0 h 83"/>
                <a:gd name="T6" fmla="*/ 1 w 120"/>
                <a:gd name="T7" fmla="*/ 0 h 83"/>
                <a:gd name="T8" fmla="*/ 1 w 120"/>
                <a:gd name="T9" fmla="*/ 0 h 83"/>
                <a:gd name="T10" fmla="*/ 1 w 120"/>
                <a:gd name="T11" fmla="*/ 0 h 83"/>
                <a:gd name="T12" fmla="*/ 1 w 120"/>
                <a:gd name="T13" fmla="*/ 0 h 83"/>
                <a:gd name="T14" fmla="*/ 1 w 120"/>
                <a:gd name="T15" fmla="*/ 0 h 83"/>
                <a:gd name="T16" fmla="*/ 1 w 120"/>
                <a:gd name="T17" fmla="*/ 0 h 83"/>
                <a:gd name="T18" fmla="*/ 1 w 120"/>
                <a:gd name="T19" fmla="*/ 0 h 83"/>
                <a:gd name="T20" fmla="*/ 1 w 120"/>
                <a:gd name="T21" fmla="*/ 0 h 83"/>
                <a:gd name="T22" fmla="*/ 1 w 120"/>
                <a:gd name="T23" fmla="*/ 0 h 83"/>
                <a:gd name="T24" fmla="*/ 1 w 120"/>
                <a:gd name="T25" fmla="*/ 0 h 83"/>
                <a:gd name="T26" fmla="*/ 1 w 120"/>
                <a:gd name="T27" fmla="*/ 0 h 83"/>
                <a:gd name="T28" fmla="*/ 1 w 120"/>
                <a:gd name="T29" fmla="*/ 0 h 83"/>
                <a:gd name="T30" fmla="*/ 1 w 120"/>
                <a:gd name="T31" fmla="*/ 0 h 83"/>
                <a:gd name="T32" fmla="*/ 1 w 120"/>
                <a:gd name="T33" fmla="*/ 0 h 83"/>
                <a:gd name="T34" fmla="*/ 1 w 120"/>
                <a:gd name="T35" fmla="*/ 0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83"/>
                <a:gd name="T56" fmla="*/ 120 w 120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83">
                  <a:moveTo>
                    <a:pt x="120" y="83"/>
                  </a:moveTo>
                  <a:lnTo>
                    <a:pt x="0" y="48"/>
                  </a:lnTo>
                  <a:lnTo>
                    <a:pt x="0" y="35"/>
                  </a:lnTo>
                  <a:lnTo>
                    <a:pt x="120" y="0"/>
                  </a:lnTo>
                  <a:lnTo>
                    <a:pt x="120" y="13"/>
                  </a:lnTo>
                  <a:lnTo>
                    <a:pt x="83" y="22"/>
                  </a:lnTo>
                  <a:lnTo>
                    <a:pt x="83" y="60"/>
                  </a:lnTo>
                  <a:lnTo>
                    <a:pt x="120" y="70"/>
                  </a:lnTo>
                  <a:lnTo>
                    <a:pt x="120" y="83"/>
                  </a:lnTo>
                  <a:close/>
                  <a:moveTo>
                    <a:pt x="68" y="56"/>
                  </a:moveTo>
                  <a:lnTo>
                    <a:pt x="68" y="27"/>
                  </a:lnTo>
                  <a:lnTo>
                    <a:pt x="36" y="35"/>
                  </a:lnTo>
                  <a:lnTo>
                    <a:pt x="28" y="38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24" y="45"/>
                  </a:lnTo>
                  <a:lnTo>
                    <a:pt x="36" y="48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5" name="Freeform 83">
              <a:extLst>
                <a:ext uri="{FF2B5EF4-FFF2-40B4-BE49-F238E27FC236}">
                  <a16:creationId xmlns:a16="http://schemas.microsoft.com/office/drawing/2014/main" id="{2BD6AFD4-AB49-904E-9944-0A401A59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413"/>
              <a:ext cx="60" cy="24"/>
            </a:xfrm>
            <a:custGeom>
              <a:avLst/>
              <a:gdLst>
                <a:gd name="T0" fmla="*/ 1 w 120"/>
                <a:gd name="T1" fmla="*/ 0 h 71"/>
                <a:gd name="T2" fmla="*/ 1 w 120"/>
                <a:gd name="T3" fmla="*/ 0 h 71"/>
                <a:gd name="T4" fmla="*/ 1 w 120"/>
                <a:gd name="T5" fmla="*/ 0 h 71"/>
                <a:gd name="T6" fmla="*/ 0 w 120"/>
                <a:gd name="T7" fmla="*/ 0 h 71"/>
                <a:gd name="T8" fmla="*/ 0 w 120"/>
                <a:gd name="T9" fmla="*/ 0 h 71"/>
                <a:gd name="T10" fmla="*/ 1 w 120"/>
                <a:gd name="T11" fmla="*/ 0 h 71"/>
                <a:gd name="T12" fmla="*/ 1 w 120"/>
                <a:gd name="T13" fmla="*/ 0 h 71"/>
                <a:gd name="T14" fmla="*/ 1 w 120"/>
                <a:gd name="T15" fmla="*/ 0 h 71"/>
                <a:gd name="T16" fmla="*/ 1 w 120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1"/>
                <a:gd name="T29" fmla="*/ 120 w 120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1">
                  <a:moveTo>
                    <a:pt x="120" y="42"/>
                  </a:moveTo>
                  <a:lnTo>
                    <a:pt x="13" y="42"/>
                  </a:lnTo>
                  <a:lnTo>
                    <a:pt x="13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9"/>
                  </a:lnTo>
                  <a:lnTo>
                    <a:pt x="120" y="29"/>
                  </a:lnTo>
                  <a:lnTo>
                    <a:pt x="12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6" name="Freeform 84">
              <a:extLst>
                <a:ext uri="{FF2B5EF4-FFF2-40B4-BE49-F238E27FC236}">
                  <a16:creationId xmlns:a16="http://schemas.microsoft.com/office/drawing/2014/main" id="{429EE720-05BB-814B-A89D-6A7D4004D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00"/>
              <a:ext cx="22" cy="11"/>
            </a:xfrm>
            <a:custGeom>
              <a:avLst/>
              <a:gdLst>
                <a:gd name="T0" fmla="*/ 1 w 43"/>
                <a:gd name="T1" fmla="*/ 0 h 34"/>
                <a:gd name="T2" fmla="*/ 1 w 43"/>
                <a:gd name="T3" fmla="*/ 0 h 34"/>
                <a:gd name="T4" fmla="*/ 0 w 43"/>
                <a:gd name="T5" fmla="*/ 0 h 34"/>
                <a:gd name="T6" fmla="*/ 0 w 43"/>
                <a:gd name="T7" fmla="*/ 0 h 34"/>
                <a:gd name="T8" fmla="*/ 1 w 43"/>
                <a:gd name="T9" fmla="*/ 0 h 34"/>
                <a:gd name="T10" fmla="*/ 1 w 43"/>
                <a:gd name="T11" fmla="*/ 0 h 34"/>
                <a:gd name="T12" fmla="*/ 1 w 43"/>
                <a:gd name="T13" fmla="*/ 0 h 34"/>
                <a:gd name="T14" fmla="*/ 1 w 43"/>
                <a:gd name="T15" fmla="*/ 0 h 34"/>
                <a:gd name="T16" fmla="*/ 1 w 43"/>
                <a:gd name="T17" fmla="*/ 0 h 34"/>
                <a:gd name="T18" fmla="*/ 0 w 43"/>
                <a:gd name="T19" fmla="*/ 0 h 34"/>
                <a:gd name="T20" fmla="*/ 0 w 43"/>
                <a:gd name="T21" fmla="*/ 0 h 34"/>
                <a:gd name="T22" fmla="*/ 1 w 43"/>
                <a:gd name="T23" fmla="*/ 0 h 34"/>
                <a:gd name="T24" fmla="*/ 1 w 43"/>
                <a:gd name="T25" fmla="*/ 0 h 34"/>
                <a:gd name="T26" fmla="*/ 1 w 43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34"/>
                <a:gd name="T44" fmla="*/ 43 w 43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34">
                  <a:moveTo>
                    <a:pt x="43" y="31"/>
                  </a:moveTo>
                  <a:lnTo>
                    <a:pt x="19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9" y="23"/>
                  </a:lnTo>
                  <a:lnTo>
                    <a:pt x="43" y="24"/>
                  </a:lnTo>
                  <a:lnTo>
                    <a:pt x="43" y="31"/>
                  </a:lnTo>
                  <a:close/>
                  <a:moveTo>
                    <a:pt x="43" y="9"/>
                  </a:moveTo>
                  <a:lnTo>
                    <a:pt x="19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"/>
                  </a:lnTo>
                  <a:lnTo>
                    <a:pt x="4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7" name="Line 85">
              <a:extLst>
                <a:ext uri="{FF2B5EF4-FFF2-40B4-BE49-F238E27FC236}">
                  <a16:creationId xmlns:a16="http://schemas.microsoft.com/office/drawing/2014/main" id="{592428B7-156B-9B4E-B332-D7467D6D5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5" y="263"/>
              <a:ext cx="1" cy="1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8" name="Freeform 86">
              <a:extLst>
                <a:ext uri="{FF2B5EF4-FFF2-40B4-BE49-F238E27FC236}">
                  <a16:creationId xmlns:a16="http://schemas.microsoft.com/office/drawing/2014/main" id="{ACEE6CE6-48DA-3347-B1DC-0B62EE9B4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895"/>
              <a:ext cx="1464" cy="449"/>
            </a:xfrm>
            <a:custGeom>
              <a:avLst/>
              <a:gdLst>
                <a:gd name="T0" fmla="*/ 1 w 2928"/>
                <a:gd name="T1" fmla="*/ 0 h 1347"/>
                <a:gd name="T2" fmla="*/ 2 w 2928"/>
                <a:gd name="T3" fmla="*/ 0 h 1347"/>
                <a:gd name="T4" fmla="*/ 3 w 2928"/>
                <a:gd name="T5" fmla="*/ 0 h 1347"/>
                <a:gd name="T6" fmla="*/ 3 w 2928"/>
                <a:gd name="T7" fmla="*/ 0 h 1347"/>
                <a:gd name="T8" fmla="*/ 3 w 2928"/>
                <a:gd name="T9" fmla="*/ 0 h 1347"/>
                <a:gd name="T10" fmla="*/ 3 w 2928"/>
                <a:gd name="T11" fmla="*/ 0 h 1347"/>
                <a:gd name="T12" fmla="*/ 3 w 2928"/>
                <a:gd name="T13" fmla="*/ 0 h 1347"/>
                <a:gd name="T14" fmla="*/ 3 w 2928"/>
                <a:gd name="T15" fmla="*/ 0 h 1347"/>
                <a:gd name="T16" fmla="*/ 3 w 2928"/>
                <a:gd name="T17" fmla="*/ 0 h 1347"/>
                <a:gd name="T18" fmla="*/ 3 w 2928"/>
                <a:gd name="T19" fmla="*/ 0 h 1347"/>
                <a:gd name="T20" fmla="*/ 3 w 2928"/>
                <a:gd name="T21" fmla="*/ 0 h 1347"/>
                <a:gd name="T22" fmla="*/ 3 w 2928"/>
                <a:gd name="T23" fmla="*/ 0 h 1347"/>
                <a:gd name="T24" fmla="*/ 3 w 2928"/>
                <a:gd name="T25" fmla="*/ 0 h 1347"/>
                <a:gd name="T26" fmla="*/ 3 w 2928"/>
                <a:gd name="T27" fmla="*/ 0 h 1347"/>
                <a:gd name="T28" fmla="*/ 3 w 2928"/>
                <a:gd name="T29" fmla="*/ 0 h 1347"/>
                <a:gd name="T30" fmla="*/ 3 w 2928"/>
                <a:gd name="T31" fmla="*/ 0 h 1347"/>
                <a:gd name="T32" fmla="*/ 3 w 2928"/>
                <a:gd name="T33" fmla="*/ 0 h 1347"/>
                <a:gd name="T34" fmla="*/ 3 w 2928"/>
                <a:gd name="T35" fmla="*/ 0 h 1347"/>
                <a:gd name="T36" fmla="*/ 3 w 2928"/>
                <a:gd name="T37" fmla="*/ 0 h 1347"/>
                <a:gd name="T38" fmla="*/ 3 w 2928"/>
                <a:gd name="T39" fmla="*/ 0 h 1347"/>
                <a:gd name="T40" fmla="*/ 3 w 2928"/>
                <a:gd name="T41" fmla="*/ 0 h 1347"/>
                <a:gd name="T42" fmla="*/ 3 w 2928"/>
                <a:gd name="T43" fmla="*/ 0 h 1347"/>
                <a:gd name="T44" fmla="*/ 3 w 2928"/>
                <a:gd name="T45" fmla="*/ 0 h 1347"/>
                <a:gd name="T46" fmla="*/ 3 w 2928"/>
                <a:gd name="T47" fmla="*/ 0 h 1347"/>
                <a:gd name="T48" fmla="*/ 3 w 2928"/>
                <a:gd name="T49" fmla="*/ 0 h 1347"/>
                <a:gd name="T50" fmla="*/ 3 w 2928"/>
                <a:gd name="T51" fmla="*/ 0 h 1347"/>
                <a:gd name="T52" fmla="*/ 3 w 2928"/>
                <a:gd name="T53" fmla="*/ 0 h 1347"/>
                <a:gd name="T54" fmla="*/ 3 w 2928"/>
                <a:gd name="T55" fmla="*/ 0 h 1347"/>
                <a:gd name="T56" fmla="*/ 3 w 2928"/>
                <a:gd name="T57" fmla="*/ 0 h 1347"/>
                <a:gd name="T58" fmla="*/ 3 w 2928"/>
                <a:gd name="T59" fmla="*/ 0 h 1347"/>
                <a:gd name="T60" fmla="*/ 3 w 2928"/>
                <a:gd name="T61" fmla="*/ 0 h 1347"/>
                <a:gd name="T62" fmla="*/ 3 w 2928"/>
                <a:gd name="T63" fmla="*/ 0 h 1347"/>
                <a:gd name="T64" fmla="*/ 3 w 2928"/>
                <a:gd name="T65" fmla="*/ 0 h 1347"/>
                <a:gd name="T66" fmla="*/ 3 w 2928"/>
                <a:gd name="T67" fmla="*/ 0 h 1347"/>
                <a:gd name="T68" fmla="*/ 3 w 2928"/>
                <a:gd name="T69" fmla="*/ 0 h 1347"/>
                <a:gd name="T70" fmla="*/ 2 w 2928"/>
                <a:gd name="T71" fmla="*/ 0 h 1347"/>
                <a:gd name="T72" fmla="*/ 3 w 2928"/>
                <a:gd name="T73" fmla="*/ 0 h 1347"/>
                <a:gd name="T74" fmla="*/ 2 w 2928"/>
                <a:gd name="T75" fmla="*/ 0 h 1347"/>
                <a:gd name="T76" fmla="*/ 3 w 2928"/>
                <a:gd name="T77" fmla="*/ 0 h 1347"/>
                <a:gd name="T78" fmla="*/ 2 w 2928"/>
                <a:gd name="T79" fmla="*/ 0 h 1347"/>
                <a:gd name="T80" fmla="*/ 3 w 2928"/>
                <a:gd name="T81" fmla="*/ 0 h 1347"/>
                <a:gd name="T82" fmla="*/ 2 w 2928"/>
                <a:gd name="T83" fmla="*/ 0 h 1347"/>
                <a:gd name="T84" fmla="*/ 3 w 2928"/>
                <a:gd name="T85" fmla="*/ 0 h 1347"/>
                <a:gd name="T86" fmla="*/ 2 w 2928"/>
                <a:gd name="T87" fmla="*/ 0 h 1347"/>
                <a:gd name="T88" fmla="*/ 3 w 2928"/>
                <a:gd name="T89" fmla="*/ 0 h 1347"/>
                <a:gd name="T90" fmla="*/ 2 w 2928"/>
                <a:gd name="T91" fmla="*/ 0 h 1347"/>
                <a:gd name="T92" fmla="*/ 3 w 2928"/>
                <a:gd name="T93" fmla="*/ 0 h 1347"/>
                <a:gd name="T94" fmla="*/ 2 w 2928"/>
                <a:gd name="T95" fmla="*/ 0 h 1347"/>
                <a:gd name="T96" fmla="*/ 1 w 2928"/>
                <a:gd name="T97" fmla="*/ 0 h 1347"/>
                <a:gd name="T98" fmla="*/ 2 w 2928"/>
                <a:gd name="T99" fmla="*/ 0 h 1347"/>
                <a:gd name="T100" fmla="*/ 3 w 2928"/>
                <a:gd name="T101" fmla="*/ 0 h 1347"/>
                <a:gd name="T102" fmla="*/ 2 w 2928"/>
                <a:gd name="T103" fmla="*/ 0 h 1347"/>
                <a:gd name="T104" fmla="*/ 2 w 2928"/>
                <a:gd name="T105" fmla="*/ 0 h 1347"/>
                <a:gd name="T106" fmla="*/ 3 w 2928"/>
                <a:gd name="T107" fmla="*/ 0 h 1347"/>
                <a:gd name="T108" fmla="*/ 2 w 2928"/>
                <a:gd name="T109" fmla="*/ 0 h 1347"/>
                <a:gd name="T110" fmla="*/ 1 w 2928"/>
                <a:gd name="T111" fmla="*/ 0 h 1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8"/>
                <a:gd name="T169" fmla="*/ 0 h 1347"/>
                <a:gd name="T170" fmla="*/ 2928 w 2928"/>
                <a:gd name="T171" fmla="*/ 1347 h 13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8" h="1347">
                  <a:moveTo>
                    <a:pt x="1621" y="1347"/>
                  </a:moveTo>
                  <a:lnTo>
                    <a:pt x="1585" y="1344"/>
                  </a:lnTo>
                  <a:lnTo>
                    <a:pt x="1545" y="1340"/>
                  </a:lnTo>
                  <a:lnTo>
                    <a:pt x="1482" y="1337"/>
                  </a:lnTo>
                  <a:lnTo>
                    <a:pt x="1368" y="1333"/>
                  </a:lnTo>
                  <a:lnTo>
                    <a:pt x="1170" y="1330"/>
                  </a:lnTo>
                  <a:lnTo>
                    <a:pt x="840" y="1327"/>
                  </a:lnTo>
                  <a:lnTo>
                    <a:pt x="372" y="1323"/>
                  </a:lnTo>
                  <a:lnTo>
                    <a:pt x="0" y="1320"/>
                  </a:lnTo>
                  <a:lnTo>
                    <a:pt x="176" y="1316"/>
                  </a:lnTo>
                  <a:lnTo>
                    <a:pt x="810" y="1313"/>
                  </a:lnTo>
                  <a:lnTo>
                    <a:pt x="1408" y="1309"/>
                  </a:lnTo>
                  <a:lnTo>
                    <a:pt x="1791" y="1306"/>
                  </a:lnTo>
                  <a:lnTo>
                    <a:pt x="2006" y="1302"/>
                  </a:lnTo>
                  <a:lnTo>
                    <a:pt x="2126" y="1299"/>
                  </a:lnTo>
                  <a:lnTo>
                    <a:pt x="2202" y="1296"/>
                  </a:lnTo>
                  <a:lnTo>
                    <a:pt x="2261" y="1292"/>
                  </a:lnTo>
                  <a:lnTo>
                    <a:pt x="2315" y="1289"/>
                  </a:lnTo>
                  <a:lnTo>
                    <a:pt x="2358" y="1285"/>
                  </a:lnTo>
                  <a:lnTo>
                    <a:pt x="2389" y="1282"/>
                  </a:lnTo>
                  <a:lnTo>
                    <a:pt x="2398" y="1280"/>
                  </a:lnTo>
                  <a:lnTo>
                    <a:pt x="2385" y="1275"/>
                  </a:lnTo>
                  <a:lnTo>
                    <a:pt x="2353" y="1273"/>
                  </a:lnTo>
                  <a:lnTo>
                    <a:pt x="2313" y="1268"/>
                  </a:lnTo>
                  <a:lnTo>
                    <a:pt x="2273" y="1266"/>
                  </a:lnTo>
                  <a:lnTo>
                    <a:pt x="2248" y="1263"/>
                  </a:lnTo>
                  <a:lnTo>
                    <a:pt x="2238" y="1259"/>
                  </a:lnTo>
                  <a:lnTo>
                    <a:pt x="2248" y="1254"/>
                  </a:lnTo>
                  <a:lnTo>
                    <a:pt x="2275" y="1252"/>
                  </a:lnTo>
                  <a:lnTo>
                    <a:pt x="2313" y="1249"/>
                  </a:lnTo>
                  <a:lnTo>
                    <a:pt x="2355" y="1245"/>
                  </a:lnTo>
                  <a:lnTo>
                    <a:pt x="2389" y="1242"/>
                  </a:lnTo>
                  <a:lnTo>
                    <a:pt x="2406" y="1238"/>
                  </a:lnTo>
                  <a:lnTo>
                    <a:pt x="2398" y="1235"/>
                  </a:lnTo>
                  <a:lnTo>
                    <a:pt x="2370" y="1232"/>
                  </a:lnTo>
                  <a:lnTo>
                    <a:pt x="2328" y="1228"/>
                  </a:lnTo>
                  <a:lnTo>
                    <a:pt x="2284" y="1225"/>
                  </a:lnTo>
                  <a:lnTo>
                    <a:pt x="2250" y="1221"/>
                  </a:lnTo>
                  <a:lnTo>
                    <a:pt x="2235" y="1218"/>
                  </a:lnTo>
                  <a:lnTo>
                    <a:pt x="2237" y="1215"/>
                  </a:lnTo>
                  <a:lnTo>
                    <a:pt x="2259" y="1211"/>
                  </a:lnTo>
                  <a:lnTo>
                    <a:pt x="2296" y="1208"/>
                  </a:lnTo>
                  <a:lnTo>
                    <a:pt x="2339" y="1204"/>
                  </a:lnTo>
                  <a:lnTo>
                    <a:pt x="2381" y="1201"/>
                  </a:lnTo>
                  <a:lnTo>
                    <a:pt x="2408" y="1198"/>
                  </a:lnTo>
                  <a:lnTo>
                    <a:pt x="2408" y="1194"/>
                  </a:lnTo>
                  <a:lnTo>
                    <a:pt x="2385" y="1190"/>
                  </a:lnTo>
                  <a:lnTo>
                    <a:pt x="2345" y="1187"/>
                  </a:lnTo>
                  <a:lnTo>
                    <a:pt x="2298" y="1184"/>
                  </a:lnTo>
                  <a:lnTo>
                    <a:pt x="2258" y="1180"/>
                  </a:lnTo>
                  <a:lnTo>
                    <a:pt x="2233" y="1177"/>
                  </a:lnTo>
                  <a:lnTo>
                    <a:pt x="2229" y="1173"/>
                  </a:lnTo>
                  <a:lnTo>
                    <a:pt x="2244" y="1170"/>
                  </a:lnTo>
                  <a:lnTo>
                    <a:pt x="2278" y="1168"/>
                  </a:lnTo>
                  <a:lnTo>
                    <a:pt x="2322" y="1163"/>
                  </a:lnTo>
                  <a:lnTo>
                    <a:pt x="2370" y="1161"/>
                  </a:lnTo>
                  <a:lnTo>
                    <a:pt x="2404" y="1156"/>
                  </a:lnTo>
                  <a:lnTo>
                    <a:pt x="2418" y="1154"/>
                  </a:lnTo>
                  <a:lnTo>
                    <a:pt x="2402" y="1151"/>
                  </a:lnTo>
                  <a:lnTo>
                    <a:pt x="2364" y="1147"/>
                  </a:lnTo>
                  <a:lnTo>
                    <a:pt x="2315" y="1144"/>
                  </a:lnTo>
                  <a:lnTo>
                    <a:pt x="2267" y="1140"/>
                  </a:lnTo>
                  <a:lnTo>
                    <a:pt x="2235" y="1137"/>
                  </a:lnTo>
                  <a:lnTo>
                    <a:pt x="2221" y="1133"/>
                  </a:lnTo>
                  <a:lnTo>
                    <a:pt x="2231" y="1130"/>
                  </a:lnTo>
                  <a:lnTo>
                    <a:pt x="2259" y="1126"/>
                  </a:lnTo>
                  <a:lnTo>
                    <a:pt x="2303" y="1123"/>
                  </a:lnTo>
                  <a:lnTo>
                    <a:pt x="2353" y="1120"/>
                  </a:lnTo>
                  <a:lnTo>
                    <a:pt x="2397" y="1116"/>
                  </a:lnTo>
                  <a:lnTo>
                    <a:pt x="2421" y="1113"/>
                  </a:lnTo>
                  <a:lnTo>
                    <a:pt x="2418" y="1109"/>
                  </a:lnTo>
                  <a:lnTo>
                    <a:pt x="2385" y="1106"/>
                  </a:lnTo>
                  <a:lnTo>
                    <a:pt x="2334" y="1103"/>
                  </a:lnTo>
                  <a:lnTo>
                    <a:pt x="2282" y="1099"/>
                  </a:lnTo>
                  <a:lnTo>
                    <a:pt x="2240" y="1096"/>
                  </a:lnTo>
                  <a:lnTo>
                    <a:pt x="2218" y="1092"/>
                  </a:lnTo>
                  <a:lnTo>
                    <a:pt x="2218" y="1089"/>
                  </a:lnTo>
                  <a:lnTo>
                    <a:pt x="2240" y="1086"/>
                  </a:lnTo>
                  <a:lnTo>
                    <a:pt x="2282" y="1082"/>
                  </a:lnTo>
                  <a:lnTo>
                    <a:pt x="2334" y="1079"/>
                  </a:lnTo>
                  <a:lnTo>
                    <a:pt x="2385" y="1075"/>
                  </a:lnTo>
                  <a:lnTo>
                    <a:pt x="2419" y="1072"/>
                  </a:lnTo>
                  <a:lnTo>
                    <a:pt x="2429" y="1068"/>
                  </a:lnTo>
                  <a:lnTo>
                    <a:pt x="2406" y="1065"/>
                  </a:lnTo>
                  <a:lnTo>
                    <a:pt x="2358" y="1061"/>
                  </a:lnTo>
                  <a:lnTo>
                    <a:pt x="2299" y="1058"/>
                  </a:lnTo>
                  <a:lnTo>
                    <a:pt x="2250" y="1056"/>
                  </a:lnTo>
                  <a:lnTo>
                    <a:pt x="2218" y="1051"/>
                  </a:lnTo>
                  <a:lnTo>
                    <a:pt x="2208" y="1049"/>
                  </a:lnTo>
                  <a:lnTo>
                    <a:pt x="2223" y="1044"/>
                  </a:lnTo>
                  <a:lnTo>
                    <a:pt x="2259" y="1042"/>
                  </a:lnTo>
                  <a:lnTo>
                    <a:pt x="2311" y="1039"/>
                  </a:lnTo>
                  <a:lnTo>
                    <a:pt x="2366" y="1035"/>
                  </a:lnTo>
                  <a:lnTo>
                    <a:pt x="2414" y="1032"/>
                  </a:lnTo>
                  <a:lnTo>
                    <a:pt x="2437" y="1028"/>
                  </a:lnTo>
                  <a:lnTo>
                    <a:pt x="2425" y="1025"/>
                  </a:lnTo>
                  <a:lnTo>
                    <a:pt x="2381" y="1022"/>
                  </a:lnTo>
                  <a:lnTo>
                    <a:pt x="2322" y="1018"/>
                  </a:lnTo>
                  <a:lnTo>
                    <a:pt x="2263" y="1015"/>
                  </a:lnTo>
                  <a:lnTo>
                    <a:pt x="2221" y="1011"/>
                  </a:lnTo>
                  <a:lnTo>
                    <a:pt x="2200" y="1008"/>
                  </a:lnTo>
                  <a:lnTo>
                    <a:pt x="2206" y="1004"/>
                  </a:lnTo>
                  <a:lnTo>
                    <a:pt x="2237" y="1001"/>
                  </a:lnTo>
                  <a:lnTo>
                    <a:pt x="2286" y="997"/>
                  </a:lnTo>
                  <a:lnTo>
                    <a:pt x="2345" y="994"/>
                  </a:lnTo>
                  <a:lnTo>
                    <a:pt x="2400" y="991"/>
                  </a:lnTo>
                  <a:lnTo>
                    <a:pt x="2438" y="987"/>
                  </a:lnTo>
                  <a:lnTo>
                    <a:pt x="2440" y="984"/>
                  </a:lnTo>
                  <a:lnTo>
                    <a:pt x="2408" y="980"/>
                  </a:lnTo>
                  <a:lnTo>
                    <a:pt x="2349" y="977"/>
                  </a:lnTo>
                  <a:lnTo>
                    <a:pt x="2284" y="974"/>
                  </a:lnTo>
                  <a:lnTo>
                    <a:pt x="2231" y="970"/>
                  </a:lnTo>
                  <a:lnTo>
                    <a:pt x="2198" y="967"/>
                  </a:lnTo>
                  <a:lnTo>
                    <a:pt x="2193" y="963"/>
                  </a:lnTo>
                  <a:lnTo>
                    <a:pt x="2214" y="960"/>
                  </a:lnTo>
                  <a:lnTo>
                    <a:pt x="2258" y="958"/>
                  </a:lnTo>
                  <a:lnTo>
                    <a:pt x="2317" y="953"/>
                  </a:lnTo>
                  <a:lnTo>
                    <a:pt x="2381" y="949"/>
                  </a:lnTo>
                  <a:lnTo>
                    <a:pt x="2431" y="946"/>
                  </a:lnTo>
                  <a:lnTo>
                    <a:pt x="2452" y="944"/>
                  </a:lnTo>
                  <a:lnTo>
                    <a:pt x="2435" y="939"/>
                  </a:lnTo>
                  <a:lnTo>
                    <a:pt x="2381" y="937"/>
                  </a:lnTo>
                  <a:lnTo>
                    <a:pt x="2313" y="932"/>
                  </a:lnTo>
                  <a:lnTo>
                    <a:pt x="2246" y="930"/>
                  </a:lnTo>
                  <a:lnTo>
                    <a:pt x="2202" y="927"/>
                  </a:lnTo>
                  <a:lnTo>
                    <a:pt x="2183" y="923"/>
                  </a:lnTo>
                  <a:lnTo>
                    <a:pt x="2193" y="920"/>
                  </a:lnTo>
                  <a:lnTo>
                    <a:pt x="2229" y="916"/>
                  </a:lnTo>
                  <a:lnTo>
                    <a:pt x="2286" y="913"/>
                  </a:lnTo>
                  <a:lnTo>
                    <a:pt x="2353" y="910"/>
                  </a:lnTo>
                  <a:lnTo>
                    <a:pt x="2416" y="906"/>
                  </a:lnTo>
                  <a:lnTo>
                    <a:pt x="2456" y="903"/>
                  </a:lnTo>
                  <a:lnTo>
                    <a:pt x="2456" y="899"/>
                  </a:lnTo>
                  <a:lnTo>
                    <a:pt x="2414" y="896"/>
                  </a:lnTo>
                  <a:lnTo>
                    <a:pt x="2345" y="892"/>
                  </a:lnTo>
                  <a:lnTo>
                    <a:pt x="2271" y="889"/>
                  </a:lnTo>
                  <a:lnTo>
                    <a:pt x="2212" y="885"/>
                  </a:lnTo>
                  <a:lnTo>
                    <a:pt x="2179" y="882"/>
                  </a:lnTo>
                  <a:lnTo>
                    <a:pt x="2176" y="879"/>
                  </a:lnTo>
                  <a:lnTo>
                    <a:pt x="2200" y="875"/>
                  </a:lnTo>
                  <a:lnTo>
                    <a:pt x="2250" y="872"/>
                  </a:lnTo>
                  <a:lnTo>
                    <a:pt x="2318" y="868"/>
                  </a:lnTo>
                  <a:lnTo>
                    <a:pt x="2391" y="865"/>
                  </a:lnTo>
                  <a:lnTo>
                    <a:pt x="2448" y="862"/>
                  </a:lnTo>
                  <a:lnTo>
                    <a:pt x="2471" y="858"/>
                  </a:lnTo>
                  <a:lnTo>
                    <a:pt x="2446" y="855"/>
                  </a:lnTo>
                  <a:lnTo>
                    <a:pt x="2383" y="851"/>
                  </a:lnTo>
                  <a:lnTo>
                    <a:pt x="2303" y="848"/>
                  </a:lnTo>
                  <a:lnTo>
                    <a:pt x="2231" y="846"/>
                  </a:lnTo>
                  <a:lnTo>
                    <a:pt x="2181" y="841"/>
                  </a:lnTo>
                  <a:lnTo>
                    <a:pt x="2162" y="839"/>
                  </a:lnTo>
                  <a:lnTo>
                    <a:pt x="2176" y="834"/>
                  </a:lnTo>
                  <a:lnTo>
                    <a:pt x="2216" y="832"/>
                  </a:lnTo>
                  <a:lnTo>
                    <a:pt x="2280" y="827"/>
                  </a:lnTo>
                  <a:lnTo>
                    <a:pt x="2357" y="825"/>
                  </a:lnTo>
                  <a:lnTo>
                    <a:pt x="2429" y="820"/>
                  </a:lnTo>
                  <a:lnTo>
                    <a:pt x="2475" y="818"/>
                  </a:lnTo>
                  <a:lnTo>
                    <a:pt x="2473" y="815"/>
                  </a:lnTo>
                  <a:lnTo>
                    <a:pt x="2423" y="811"/>
                  </a:lnTo>
                  <a:lnTo>
                    <a:pt x="2343" y="808"/>
                  </a:lnTo>
                  <a:lnTo>
                    <a:pt x="2259" y="804"/>
                  </a:lnTo>
                  <a:lnTo>
                    <a:pt x="2193" y="801"/>
                  </a:lnTo>
                  <a:lnTo>
                    <a:pt x="2157" y="798"/>
                  </a:lnTo>
                  <a:lnTo>
                    <a:pt x="2153" y="794"/>
                  </a:lnTo>
                  <a:lnTo>
                    <a:pt x="2181" y="791"/>
                  </a:lnTo>
                  <a:lnTo>
                    <a:pt x="2238" y="787"/>
                  </a:lnTo>
                  <a:lnTo>
                    <a:pt x="2313" y="784"/>
                  </a:lnTo>
                  <a:lnTo>
                    <a:pt x="2397" y="781"/>
                  </a:lnTo>
                  <a:lnTo>
                    <a:pt x="2463" y="777"/>
                  </a:lnTo>
                  <a:lnTo>
                    <a:pt x="2492" y="774"/>
                  </a:lnTo>
                  <a:lnTo>
                    <a:pt x="2465" y="770"/>
                  </a:lnTo>
                  <a:lnTo>
                    <a:pt x="2393" y="767"/>
                  </a:lnTo>
                  <a:lnTo>
                    <a:pt x="2301" y="763"/>
                  </a:lnTo>
                  <a:lnTo>
                    <a:pt x="2218" y="760"/>
                  </a:lnTo>
                  <a:lnTo>
                    <a:pt x="2160" y="756"/>
                  </a:lnTo>
                  <a:lnTo>
                    <a:pt x="2139" y="753"/>
                  </a:lnTo>
                  <a:lnTo>
                    <a:pt x="2151" y="750"/>
                  </a:lnTo>
                  <a:lnTo>
                    <a:pt x="2195" y="746"/>
                  </a:lnTo>
                  <a:lnTo>
                    <a:pt x="2263" y="743"/>
                  </a:lnTo>
                  <a:lnTo>
                    <a:pt x="2351" y="739"/>
                  </a:lnTo>
                  <a:lnTo>
                    <a:pt x="2435" y="736"/>
                  </a:lnTo>
                  <a:lnTo>
                    <a:pt x="2494" y="734"/>
                  </a:lnTo>
                  <a:lnTo>
                    <a:pt x="2498" y="729"/>
                  </a:lnTo>
                  <a:lnTo>
                    <a:pt x="2446" y="727"/>
                  </a:lnTo>
                  <a:lnTo>
                    <a:pt x="2355" y="722"/>
                  </a:lnTo>
                  <a:lnTo>
                    <a:pt x="2256" y="720"/>
                  </a:lnTo>
                  <a:lnTo>
                    <a:pt x="2179" y="717"/>
                  </a:lnTo>
                  <a:lnTo>
                    <a:pt x="2134" y="713"/>
                  </a:lnTo>
                  <a:lnTo>
                    <a:pt x="2126" y="708"/>
                  </a:lnTo>
                  <a:lnTo>
                    <a:pt x="2153" y="706"/>
                  </a:lnTo>
                  <a:lnTo>
                    <a:pt x="2212" y="703"/>
                  </a:lnTo>
                  <a:lnTo>
                    <a:pt x="2294" y="699"/>
                  </a:lnTo>
                  <a:lnTo>
                    <a:pt x="2389" y="696"/>
                  </a:lnTo>
                  <a:lnTo>
                    <a:pt x="2473" y="692"/>
                  </a:lnTo>
                  <a:lnTo>
                    <a:pt x="2515" y="689"/>
                  </a:lnTo>
                  <a:lnTo>
                    <a:pt x="2494" y="686"/>
                  </a:lnTo>
                  <a:lnTo>
                    <a:pt x="2416" y="682"/>
                  </a:lnTo>
                  <a:lnTo>
                    <a:pt x="2311" y="679"/>
                  </a:lnTo>
                  <a:lnTo>
                    <a:pt x="2212" y="675"/>
                  </a:lnTo>
                  <a:lnTo>
                    <a:pt x="2143" y="672"/>
                  </a:lnTo>
                  <a:lnTo>
                    <a:pt x="2111" y="669"/>
                  </a:lnTo>
                  <a:lnTo>
                    <a:pt x="2118" y="665"/>
                  </a:lnTo>
                  <a:lnTo>
                    <a:pt x="2160" y="662"/>
                  </a:lnTo>
                  <a:lnTo>
                    <a:pt x="2233" y="658"/>
                  </a:lnTo>
                  <a:lnTo>
                    <a:pt x="2328" y="655"/>
                  </a:lnTo>
                  <a:lnTo>
                    <a:pt x="2429" y="652"/>
                  </a:lnTo>
                  <a:lnTo>
                    <a:pt x="2507" y="648"/>
                  </a:lnTo>
                  <a:lnTo>
                    <a:pt x="2530" y="644"/>
                  </a:lnTo>
                  <a:lnTo>
                    <a:pt x="2480" y="641"/>
                  </a:lnTo>
                  <a:lnTo>
                    <a:pt x="2381" y="638"/>
                  </a:lnTo>
                  <a:lnTo>
                    <a:pt x="2267" y="634"/>
                  </a:lnTo>
                  <a:lnTo>
                    <a:pt x="2170" y="631"/>
                  </a:lnTo>
                  <a:lnTo>
                    <a:pt x="2111" y="627"/>
                  </a:lnTo>
                  <a:lnTo>
                    <a:pt x="2094" y="624"/>
                  </a:lnTo>
                  <a:lnTo>
                    <a:pt x="2113" y="622"/>
                  </a:lnTo>
                  <a:lnTo>
                    <a:pt x="2168" y="617"/>
                  </a:lnTo>
                  <a:lnTo>
                    <a:pt x="2254" y="615"/>
                  </a:lnTo>
                  <a:lnTo>
                    <a:pt x="2360" y="610"/>
                  </a:lnTo>
                  <a:lnTo>
                    <a:pt x="2465" y="608"/>
                  </a:lnTo>
                  <a:lnTo>
                    <a:pt x="2536" y="605"/>
                  </a:lnTo>
                  <a:lnTo>
                    <a:pt x="2538" y="601"/>
                  </a:lnTo>
                  <a:lnTo>
                    <a:pt x="2463" y="598"/>
                  </a:lnTo>
                  <a:lnTo>
                    <a:pt x="2345" y="594"/>
                  </a:lnTo>
                  <a:lnTo>
                    <a:pt x="2225" y="591"/>
                  </a:lnTo>
                  <a:lnTo>
                    <a:pt x="2134" y="587"/>
                  </a:lnTo>
                  <a:lnTo>
                    <a:pt x="2084" y="584"/>
                  </a:lnTo>
                  <a:lnTo>
                    <a:pt x="2077" y="580"/>
                  </a:lnTo>
                  <a:lnTo>
                    <a:pt x="2107" y="577"/>
                  </a:lnTo>
                  <a:lnTo>
                    <a:pt x="2176" y="574"/>
                  </a:lnTo>
                  <a:lnTo>
                    <a:pt x="2273" y="570"/>
                  </a:lnTo>
                  <a:lnTo>
                    <a:pt x="2389" y="567"/>
                  </a:lnTo>
                  <a:lnTo>
                    <a:pt x="2499" y="563"/>
                  </a:lnTo>
                  <a:lnTo>
                    <a:pt x="2560" y="560"/>
                  </a:lnTo>
                  <a:lnTo>
                    <a:pt x="2541" y="557"/>
                  </a:lnTo>
                  <a:lnTo>
                    <a:pt x="2446" y="553"/>
                  </a:lnTo>
                  <a:lnTo>
                    <a:pt x="2311" y="550"/>
                  </a:lnTo>
                  <a:lnTo>
                    <a:pt x="2185" y="546"/>
                  </a:lnTo>
                  <a:lnTo>
                    <a:pt x="2099" y="543"/>
                  </a:lnTo>
                  <a:lnTo>
                    <a:pt x="2056" y="540"/>
                  </a:lnTo>
                  <a:lnTo>
                    <a:pt x="2058" y="536"/>
                  </a:lnTo>
                  <a:lnTo>
                    <a:pt x="2099" y="533"/>
                  </a:lnTo>
                  <a:lnTo>
                    <a:pt x="2176" y="529"/>
                  </a:lnTo>
                  <a:lnTo>
                    <a:pt x="2284" y="526"/>
                  </a:lnTo>
                  <a:lnTo>
                    <a:pt x="2412" y="522"/>
                  </a:lnTo>
                  <a:lnTo>
                    <a:pt x="2528" y="519"/>
                  </a:lnTo>
                  <a:lnTo>
                    <a:pt x="2585" y="515"/>
                  </a:lnTo>
                  <a:lnTo>
                    <a:pt x="2549" y="512"/>
                  </a:lnTo>
                  <a:lnTo>
                    <a:pt x="2433" y="510"/>
                  </a:lnTo>
                  <a:lnTo>
                    <a:pt x="2282" y="505"/>
                  </a:lnTo>
                  <a:lnTo>
                    <a:pt x="2153" y="503"/>
                  </a:lnTo>
                  <a:lnTo>
                    <a:pt x="2067" y="498"/>
                  </a:lnTo>
                  <a:lnTo>
                    <a:pt x="2029" y="496"/>
                  </a:lnTo>
                  <a:lnTo>
                    <a:pt x="2035" y="493"/>
                  </a:lnTo>
                  <a:lnTo>
                    <a:pt x="2082" y="489"/>
                  </a:lnTo>
                  <a:lnTo>
                    <a:pt x="2166" y="486"/>
                  </a:lnTo>
                  <a:lnTo>
                    <a:pt x="2284" y="482"/>
                  </a:lnTo>
                  <a:lnTo>
                    <a:pt x="2423" y="479"/>
                  </a:lnTo>
                  <a:lnTo>
                    <a:pt x="2549" y="476"/>
                  </a:lnTo>
                  <a:lnTo>
                    <a:pt x="2608" y="472"/>
                  </a:lnTo>
                  <a:lnTo>
                    <a:pt x="2564" y="468"/>
                  </a:lnTo>
                  <a:lnTo>
                    <a:pt x="2431" y="465"/>
                  </a:lnTo>
                  <a:lnTo>
                    <a:pt x="2267" y="462"/>
                  </a:lnTo>
                  <a:lnTo>
                    <a:pt x="2128" y="458"/>
                  </a:lnTo>
                  <a:lnTo>
                    <a:pt x="2038" y="455"/>
                  </a:lnTo>
                  <a:lnTo>
                    <a:pt x="1998" y="451"/>
                  </a:lnTo>
                  <a:lnTo>
                    <a:pt x="2006" y="448"/>
                  </a:lnTo>
                  <a:lnTo>
                    <a:pt x="2054" y="445"/>
                  </a:lnTo>
                  <a:lnTo>
                    <a:pt x="2141" y="441"/>
                  </a:lnTo>
                  <a:lnTo>
                    <a:pt x="2265" y="438"/>
                  </a:lnTo>
                  <a:lnTo>
                    <a:pt x="2416" y="434"/>
                  </a:lnTo>
                  <a:lnTo>
                    <a:pt x="2557" y="431"/>
                  </a:lnTo>
                  <a:lnTo>
                    <a:pt x="2635" y="428"/>
                  </a:lnTo>
                  <a:lnTo>
                    <a:pt x="2597" y="424"/>
                  </a:lnTo>
                  <a:lnTo>
                    <a:pt x="2454" y="421"/>
                  </a:lnTo>
                  <a:lnTo>
                    <a:pt x="2271" y="417"/>
                  </a:lnTo>
                  <a:lnTo>
                    <a:pt x="2115" y="414"/>
                  </a:lnTo>
                  <a:lnTo>
                    <a:pt x="2014" y="412"/>
                  </a:lnTo>
                  <a:lnTo>
                    <a:pt x="1966" y="407"/>
                  </a:lnTo>
                  <a:lnTo>
                    <a:pt x="1966" y="403"/>
                  </a:lnTo>
                  <a:lnTo>
                    <a:pt x="2006" y="400"/>
                  </a:lnTo>
                  <a:lnTo>
                    <a:pt x="2088" y="398"/>
                  </a:lnTo>
                  <a:lnTo>
                    <a:pt x="2210" y="393"/>
                  </a:lnTo>
                  <a:lnTo>
                    <a:pt x="2368" y="391"/>
                  </a:lnTo>
                  <a:lnTo>
                    <a:pt x="2536" y="386"/>
                  </a:lnTo>
                  <a:lnTo>
                    <a:pt x="2656" y="384"/>
                  </a:lnTo>
                  <a:lnTo>
                    <a:pt x="2654" y="381"/>
                  </a:lnTo>
                  <a:lnTo>
                    <a:pt x="2520" y="377"/>
                  </a:lnTo>
                  <a:lnTo>
                    <a:pt x="2318" y="374"/>
                  </a:lnTo>
                  <a:lnTo>
                    <a:pt x="2132" y="370"/>
                  </a:lnTo>
                  <a:lnTo>
                    <a:pt x="2002" y="367"/>
                  </a:lnTo>
                  <a:lnTo>
                    <a:pt x="1932" y="364"/>
                  </a:lnTo>
                  <a:lnTo>
                    <a:pt x="1915" y="360"/>
                  </a:lnTo>
                  <a:lnTo>
                    <a:pt x="1939" y="357"/>
                  </a:lnTo>
                  <a:lnTo>
                    <a:pt x="2002" y="353"/>
                  </a:lnTo>
                  <a:lnTo>
                    <a:pt x="2107" y="350"/>
                  </a:lnTo>
                  <a:lnTo>
                    <a:pt x="2256" y="346"/>
                  </a:lnTo>
                  <a:lnTo>
                    <a:pt x="2442" y="343"/>
                  </a:lnTo>
                  <a:lnTo>
                    <a:pt x="2621" y="339"/>
                  </a:lnTo>
                  <a:lnTo>
                    <a:pt x="2715" y="336"/>
                  </a:lnTo>
                  <a:lnTo>
                    <a:pt x="2650" y="333"/>
                  </a:lnTo>
                  <a:lnTo>
                    <a:pt x="2450" y="329"/>
                  </a:lnTo>
                  <a:lnTo>
                    <a:pt x="2218" y="326"/>
                  </a:lnTo>
                  <a:lnTo>
                    <a:pt x="2033" y="322"/>
                  </a:lnTo>
                  <a:lnTo>
                    <a:pt x="1917" y="319"/>
                  </a:lnTo>
                  <a:lnTo>
                    <a:pt x="1863" y="316"/>
                  </a:lnTo>
                  <a:lnTo>
                    <a:pt x="1856" y="312"/>
                  </a:lnTo>
                  <a:lnTo>
                    <a:pt x="1884" y="309"/>
                  </a:lnTo>
                  <a:lnTo>
                    <a:pt x="1951" y="305"/>
                  </a:lnTo>
                  <a:lnTo>
                    <a:pt x="2058" y="302"/>
                  </a:lnTo>
                  <a:lnTo>
                    <a:pt x="2214" y="300"/>
                  </a:lnTo>
                  <a:lnTo>
                    <a:pt x="2418" y="295"/>
                  </a:lnTo>
                  <a:lnTo>
                    <a:pt x="2635" y="293"/>
                  </a:lnTo>
                  <a:lnTo>
                    <a:pt x="2770" y="288"/>
                  </a:lnTo>
                  <a:lnTo>
                    <a:pt x="2718" y="286"/>
                  </a:lnTo>
                  <a:lnTo>
                    <a:pt x="2494" y="281"/>
                  </a:lnTo>
                  <a:lnTo>
                    <a:pt x="2218" y="279"/>
                  </a:lnTo>
                  <a:lnTo>
                    <a:pt x="1997" y="274"/>
                  </a:lnTo>
                  <a:lnTo>
                    <a:pt x="1858" y="272"/>
                  </a:lnTo>
                  <a:lnTo>
                    <a:pt x="1785" y="269"/>
                  </a:lnTo>
                  <a:lnTo>
                    <a:pt x="1758" y="265"/>
                  </a:lnTo>
                  <a:lnTo>
                    <a:pt x="1764" y="262"/>
                  </a:lnTo>
                  <a:lnTo>
                    <a:pt x="1797" y="258"/>
                  </a:lnTo>
                  <a:lnTo>
                    <a:pt x="1858" y="255"/>
                  </a:lnTo>
                  <a:lnTo>
                    <a:pt x="1955" y="252"/>
                  </a:lnTo>
                  <a:lnTo>
                    <a:pt x="2101" y="248"/>
                  </a:lnTo>
                  <a:lnTo>
                    <a:pt x="2315" y="245"/>
                  </a:lnTo>
                  <a:lnTo>
                    <a:pt x="2581" y="241"/>
                  </a:lnTo>
                  <a:lnTo>
                    <a:pt x="2819" y="238"/>
                  </a:lnTo>
                  <a:lnTo>
                    <a:pt x="2865" y="235"/>
                  </a:lnTo>
                  <a:lnTo>
                    <a:pt x="2642" y="231"/>
                  </a:lnTo>
                  <a:lnTo>
                    <a:pt x="2294" y="228"/>
                  </a:lnTo>
                  <a:lnTo>
                    <a:pt x="1989" y="224"/>
                  </a:lnTo>
                  <a:lnTo>
                    <a:pt x="1787" y="221"/>
                  </a:lnTo>
                  <a:lnTo>
                    <a:pt x="1673" y="217"/>
                  </a:lnTo>
                  <a:lnTo>
                    <a:pt x="1610" y="214"/>
                  </a:lnTo>
                  <a:lnTo>
                    <a:pt x="1570" y="210"/>
                  </a:lnTo>
                  <a:lnTo>
                    <a:pt x="1539" y="207"/>
                  </a:lnTo>
                  <a:lnTo>
                    <a:pt x="1501" y="204"/>
                  </a:lnTo>
                  <a:lnTo>
                    <a:pt x="1448" y="200"/>
                  </a:lnTo>
                  <a:lnTo>
                    <a:pt x="1366" y="197"/>
                  </a:lnTo>
                  <a:lnTo>
                    <a:pt x="1238" y="193"/>
                  </a:lnTo>
                  <a:lnTo>
                    <a:pt x="1046" y="190"/>
                  </a:lnTo>
                  <a:lnTo>
                    <a:pt x="778" y="188"/>
                  </a:lnTo>
                  <a:lnTo>
                    <a:pt x="475" y="183"/>
                  </a:lnTo>
                  <a:lnTo>
                    <a:pt x="301" y="181"/>
                  </a:lnTo>
                  <a:lnTo>
                    <a:pt x="433" y="176"/>
                  </a:lnTo>
                  <a:lnTo>
                    <a:pt x="802" y="174"/>
                  </a:lnTo>
                  <a:lnTo>
                    <a:pt x="1181" y="171"/>
                  </a:lnTo>
                  <a:lnTo>
                    <a:pt x="1450" y="167"/>
                  </a:lnTo>
                  <a:lnTo>
                    <a:pt x="1610" y="162"/>
                  </a:lnTo>
                  <a:lnTo>
                    <a:pt x="1703" y="160"/>
                  </a:lnTo>
                  <a:lnTo>
                    <a:pt x="1766" y="157"/>
                  </a:lnTo>
                  <a:lnTo>
                    <a:pt x="1827" y="153"/>
                  </a:lnTo>
                  <a:lnTo>
                    <a:pt x="1903" y="150"/>
                  </a:lnTo>
                  <a:lnTo>
                    <a:pt x="2012" y="146"/>
                  </a:lnTo>
                  <a:lnTo>
                    <a:pt x="2168" y="143"/>
                  </a:lnTo>
                  <a:lnTo>
                    <a:pt x="2378" y="140"/>
                  </a:lnTo>
                  <a:lnTo>
                    <a:pt x="2618" y="136"/>
                  </a:lnTo>
                  <a:lnTo>
                    <a:pt x="2793" y="133"/>
                  </a:lnTo>
                  <a:lnTo>
                    <a:pt x="2776" y="129"/>
                  </a:lnTo>
                  <a:lnTo>
                    <a:pt x="2549" y="126"/>
                  </a:lnTo>
                  <a:lnTo>
                    <a:pt x="2246" y="123"/>
                  </a:lnTo>
                  <a:lnTo>
                    <a:pt x="1995" y="119"/>
                  </a:lnTo>
                  <a:lnTo>
                    <a:pt x="1833" y="116"/>
                  </a:lnTo>
                  <a:lnTo>
                    <a:pt x="1743" y="112"/>
                  </a:lnTo>
                  <a:lnTo>
                    <a:pt x="1703" y="109"/>
                  </a:lnTo>
                  <a:lnTo>
                    <a:pt x="1692" y="106"/>
                  </a:lnTo>
                  <a:lnTo>
                    <a:pt x="1699" y="102"/>
                  </a:lnTo>
                  <a:lnTo>
                    <a:pt x="1722" y="98"/>
                  </a:lnTo>
                  <a:lnTo>
                    <a:pt x="1762" y="95"/>
                  </a:lnTo>
                  <a:lnTo>
                    <a:pt x="1829" y="92"/>
                  </a:lnTo>
                  <a:lnTo>
                    <a:pt x="1938" y="88"/>
                  </a:lnTo>
                  <a:lnTo>
                    <a:pt x="2103" y="85"/>
                  </a:lnTo>
                  <a:lnTo>
                    <a:pt x="2349" y="81"/>
                  </a:lnTo>
                  <a:lnTo>
                    <a:pt x="2663" y="78"/>
                  </a:lnTo>
                  <a:lnTo>
                    <a:pt x="2928" y="76"/>
                  </a:lnTo>
                  <a:lnTo>
                    <a:pt x="2922" y="71"/>
                  </a:lnTo>
                  <a:lnTo>
                    <a:pt x="2600" y="69"/>
                  </a:lnTo>
                  <a:lnTo>
                    <a:pt x="2181" y="64"/>
                  </a:lnTo>
                  <a:lnTo>
                    <a:pt x="1856" y="62"/>
                  </a:lnTo>
                  <a:lnTo>
                    <a:pt x="1650" y="59"/>
                  </a:lnTo>
                  <a:lnTo>
                    <a:pt x="1532" y="55"/>
                  </a:lnTo>
                  <a:lnTo>
                    <a:pt x="1456" y="52"/>
                  </a:lnTo>
                  <a:lnTo>
                    <a:pt x="1387" y="48"/>
                  </a:lnTo>
                  <a:lnTo>
                    <a:pt x="1307" y="45"/>
                  </a:lnTo>
                  <a:lnTo>
                    <a:pt x="1197" y="41"/>
                  </a:lnTo>
                  <a:lnTo>
                    <a:pt x="1040" y="38"/>
                  </a:lnTo>
                  <a:lnTo>
                    <a:pt x="838" y="34"/>
                  </a:lnTo>
                  <a:lnTo>
                    <a:pt x="621" y="31"/>
                  </a:lnTo>
                  <a:lnTo>
                    <a:pt x="480" y="28"/>
                  </a:lnTo>
                  <a:lnTo>
                    <a:pt x="518" y="24"/>
                  </a:lnTo>
                  <a:lnTo>
                    <a:pt x="734" y="21"/>
                  </a:lnTo>
                  <a:lnTo>
                    <a:pt x="1006" y="17"/>
                  </a:lnTo>
                  <a:lnTo>
                    <a:pt x="1231" y="14"/>
                  </a:lnTo>
                  <a:lnTo>
                    <a:pt x="1374" y="11"/>
                  </a:lnTo>
                  <a:lnTo>
                    <a:pt x="1448" y="7"/>
                  </a:lnTo>
                  <a:lnTo>
                    <a:pt x="1475" y="4"/>
                  </a:lnTo>
                  <a:lnTo>
                    <a:pt x="14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9" name="Freeform 87">
              <a:extLst>
                <a:ext uri="{FF2B5EF4-FFF2-40B4-BE49-F238E27FC236}">
                  <a16:creationId xmlns:a16="http://schemas.microsoft.com/office/drawing/2014/main" id="{D525CD61-2B54-0140-AC48-FAA139E4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443"/>
              <a:ext cx="1381" cy="452"/>
            </a:xfrm>
            <a:custGeom>
              <a:avLst/>
              <a:gdLst>
                <a:gd name="T0" fmla="*/ 1 w 2762"/>
                <a:gd name="T1" fmla="*/ 0 h 1357"/>
                <a:gd name="T2" fmla="*/ 2 w 2762"/>
                <a:gd name="T3" fmla="*/ 0 h 1357"/>
                <a:gd name="T4" fmla="*/ 2 w 2762"/>
                <a:gd name="T5" fmla="*/ 0 h 1357"/>
                <a:gd name="T6" fmla="*/ 2 w 2762"/>
                <a:gd name="T7" fmla="*/ 0 h 1357"/>
                <a:gd name="T8" fmla="*/ 1 w 2762"/>
                <a:gd name="T9" fmla="*/ 0 h 1357"/>
                <a:gd name="T10" fmla="*/ 1 w 2762"/>
                <a:gd name="T11" fmla="*/ 0 h 1357"/>
                <a:gd name="T12" fmla="*/ 2 w 2762"/>
                <a:gd name="T13" fmla="*/ 0 h 1357"/>
                <a:gd name="T14" fmla="*/ 1 w 2762"/>
                <a:gd name="T15" fmla="*/ 0 h 1357"/>
                <a:gd name="T16" fmla="*/ 2 w 2762"/>
                <a:gd name="T17" fmla="*/ 0 h 1357"/>
                <a:gd name="T18" fmla="*/ 3 w 2762"/>
                <a:gd name="T19" fmla="*/ 0 h 1357"/>
                <a:gd name="T20" fmla="*/ 2 w 2762"/>
                <a:gd name="T21" fmla="*/ 0 h 1357"/>
                <a:gd name="T22" fmla="*/ 1 w 2762"/>
                <a:gd name="T23" fmla="*/ 0 h 1357"/>
                <a:gd name="T24" fmla="*/ 2 w 2762"/>
                <a:gd name="T25" fmla="*/ 0 h 1357"/>
                <a:gd name="T26" fmla="*/ 1 w 2762"/>
                <a:gd name="T27" fmla="*/ 0 h 1357"/>
                <a:gd name="T28" fmla="*/ 2 w 2762"/>
                <a:gd name="T29" fmla="*/ 0 h 1357"/>
                <a:gd name="T30" fmla="*/ 2 w 2762"/>
                <a:gd name="T31" fmla="*/ 0 h 1357"/>
                <a:gd name="T32" fmla="*/ 3 w 2762"/>
                <a:gd name="T33" fmla="*/ 0 h 1357"/>
                <a:gd name="T34" fmla="*/ 2 w 2762"/>
                <a:gd name="T35" fmla="*/ 0 h 1357"/>
                <a:gd name="T36" fmla="*/ 1 w 2762"/>
                <a:gd name="T37" fmla="*/ 0 h 1357"/>
                <a:gd name="T38" fmla="*/ 2 w 2762"/>
                <a:gd name="T39" fmla="*/ 0 h 1357"/>
                <a:gd name="T40" fmla="*/ 1 w 2762"/>
                <a:gd name="T41" fmla="*/ 0 h 1357"/>
                <a:gd name="T42" fmla="*/ 2 w 2762"/>
                <a:gd name="T43" fmla="*/ 0 h 1357"/>
                <a:gd name="T44" fmla="*/ 2 w 2762"/>
                <a:gd name="T45" fmla="*/ 0 h 1357"/>
                <a:gd name="T46" fmla="*/ 2 w 2762"/>
                <a:gd name="T47" fmla="*/ 0 h 1357"/>
                <a:gd name="T48" fmla="*/ 1 w 2762"/>
                <a:gd name="T49" fmla="*/ 0 h 1357"/>
                <a:gd name="T50" fmla="*/ 2 w 2762"/>
                <a:gd name="T51" fmla="*/ 0 h 1357"/>
                <a:gd name="T52" fmla="*/ 1 w 2762"/>
                <a:gd name="T53" fmla="*/ 0 h 1357"/>
                <a:gd name="T54" fmla="*/ 2 w 2762"/>
                <a:gd name="T55" fmla="*/ 0 h 1357"/>
                <a:gd name="T56" fmla="*/ 2 w 2762"/>
                <a:gd name="T57" fmla="*/ 0 h 1357"/>
                <a:gd name="T58" fmla="*/ 1 w 2762"/>
                <a:gd name="T59" fmla="*/ 0 h 1357"/>
                <a:gd name="T60" fmla="*/ 2 w 2762"/>
                <a:gd name="T61" fmla="*/ 0 h 1357"/>
                <a:gd name="T62" fmla="*/ 3 w 2762"/>
                <a:gd name="T63" fmla="*/ 0 h 1357"/>
                <a:gd name="T64" fmla="*/ 2 w 2762"/>
                <a:gd name="T65" fmla="*/ 0 h 1357"/>
                <a:gd name="T66" fmla="*/ 2 w 2762"/>
                <a:gd name="T67" fmla="*/ 0 h 1357"/>
                <a:gd name="T68" fmla="*/ 1 w 2762"/>
                <a:gd name="T69" fmla="*/ 0 h 1357"/>
                <a:gd name="T70" fmla="*/ 2 w 2762"/>
                <a:gd name="T71" fmla="*/ 0 h 1357"/>
                <a:gd name="T72" fmla="*/ 2 w 2762"/>
                <a:gd name="T73" fmla="*/ 0 h 1357"/>
                <a:gd name="T74" fmla="*/ 3 w 2762"/>
                <a:gd name="T75" fmla="*/ 0 h 1357"/>
                <a:gd name="T76" fmla="*/ 2 w 2762"/>
                <a:gd name="T77" fmla="*/ 0 h 1357"/>
                <a:gd name="T78" fmla="*/ 3 w 2762"/>
                <a:gd name="T79" fmla="*/ 0 h 1357"/>
                <a:gd name="T80" fmla="*/ 2 w 2762"/>
                <a:gd name="T81" fmla="*/ 0 h 1357"/>
                <a:gd name="T82" fmla="*/ 3 w 2762"/>
                <a:gd name="T83" fmla="*/ 0 h 1357"/>
                <a:gd name="T84" fmla="*/ 2 w 2762"/>
                <a:gd name="T85" fmla="*/ 0 h 1357"/>
                <a:gd name="T86" fmla="*/ 2 w 2762"/>
                <a:gd name="T87" fmla="*/ 0 h 1357"/>
                <a:gd name="T88" fmla="*/ 2 w 2762"/>
                <a:gd name="T89" fmla="*/ 0 h 1357"/>
                <a:gd name="T90" fmla="*/ 2 w 2762"/>
                <a:gd name="T91" fmla="*/ 0 h 1357"/>
                <a:gd name="T92" fmla="*/ 3 w 2762"/>
                <a:gd name="T93" fmla="*/ 0 h 1357"/>
                <a:gd name="T94" fmla="*/ 2 w 2762"/>
                <a:gd name="T95" fmla="*/ 0 h 1357"/>
                <a:gd name="T96" fmla="*/ 1 w 2762"/>
                <a:gd name="T97" fmla="*/ 0 h 1357"/>
                <a:gd name="T98" fmla="*/ 2 w 2762"/>
                <a:gd name="T99" fmla="*/ 0 h 1357"/>
                <a:gd name="T100" fmla="*/ 1 w 2762"/>
                <a:gd name="T101" fmla="*/ 0 h 1357"/>
                <a:gd name="T102" fmla="*/ 2 w 2762"/>
                <a:gd name="T103" fmla="*/ 0 h 1357"/>
                <a:gd name="T104" fmla="*/ 2 w 2762"/>
                <a:gd name="T105" fmla="*/ 0 h 1357"/>
                <a:gd name="T106" fmla="*/ 1 w 2762"/>
                <a:gd name="T107" fmla="*/ 0 h 1357"/>
                <a:gd name="T108" fmla="*/ 2 w 2762"/>
                <a:gd name="T109" fmla="*/ 0 h 1357"/>
                <a:gd name="T110" fmla="*/ 2 w 2762"/>
                <a:gd name="T111" fmla="*/ 0 h 1357"/>
                <a:gd name="T112" fmla="*/ 2 w 2762"/>
                <a:gd name="T113" fmla="*/ 0 h 1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2"/>
                <a:gd name="T172" fmla="*/ 0 h 1357"/>
                <a:gd name="T173" fmla="*/ 2762 w 2762"/>
                <a:gd name="T174" fmla="*/ 1357 h 13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2" h="1357">
                  <a:moveTo>
                    <a:pt x="1261" y="1357"/>
                  </a:moveTo>
                  <a:lnTo>
                    <a:pt x="1229" y="1354"/>
                  </a:lnTo>
                  <a:lnTo>
                    <a:pt x="1168" y="1351"/>
                  </a:lnTo>
                  <a:lnTo>
                    <a:pt x="1069" y="1347"/>
                  </a:lnTo>
                  <a:lnTo>
                    <a:pt x="916" y="1344"/>
                  </a:lnTo>
                  <a:lnTo>
                    <a:pt x="701" y="1340"/>
                  </a:lnTo>
                  <a:lnTo>
                    <a:pt x="436" y="1337"/>
                  </a:lnTo>
                  <a:lnTo>
                    <a:pt x="211" y="1333"/>
                  </a:lnTo>
                  <a:lnTo>
                    <a:pt x="185" y="1330"/>
                  </a:lnTo>
                  <a:lnTo>
                    <a:pt x="417" y="1326"/>
                  </a:lnTo>
                  <a:lnTo>
                    <a:pt x="760" y="1323"/>
                  </a:lnTo>
                  <a:lnTo>
                    <a:pt x="1053" y="1321"/>
                  </a:lnTo>
                  <a:lnTo>
                    <a:pt x="1246" y="1316"/>
                  </a:lnTo>
                  <a:lnTo>
                    <a:pt x="1354" y="1314"/>
                  </a:lnTo>
                  <a:lnTo>
                    <a:pt x="1413" y="1309"/>
                  </a:lnTo>
                  <a:lnTo>
                    <a:pt x="1450" y="1307"/>
                  </a:lnTo>
                  <a:lnTo>
                    <a:pt x="1476" y="1304"/>
                  </a:lnTo>
                  <a:lnTo>
                    <a:pt x="1505" y="1300"/>
                  </a:lnTo>
                  <a:lnTo>
                    <a:pt x="1549" y="1297"/>
                  </a:lnTo>
                  <a:lnTo>
                    <a:pt x="1613" y="1293"/>
                  </a:lnTo>
                  <a:lnTo>
                    <a:pt x="1716" y="1290"/>
                  </a:lnTo>
                  <a:lnTo>
                    <a:pt x="1876" y="1287"/>
                  </a:lnTo>
                  <a:lnTo>
                    <a:pt x="2114" y="1283"/>
                  </a:lnTo>
                  <a:lnTo>
                    <a:pt x="2425" y="1279"/>
                  </a:lnTo>
                  <a:lnTo>
                    <a:pt x="2703" y="1276"/>
                  </a:lnTo>
                  <a:lnTo>
                    <a:pt x="2731" y="1273"/>
                  </a:lnTo>
                  <a:lnTo>
                    <a:pt x="2432" y="1269"/>
                  </a:lnTo>
                  <a:lnTo>
                    <a:pt x="2013" y="1266"/>
                  </a:lnTo>
                  <a:lnTo>
                    <a:pt x="1672" y="1262"/>
                  </a:lnTo>
                  <a:lnTo>
                    <a:pt x="1459" y="1259"/>
                  </a:lnTo>
                  <a:lnTo>
                    <a:pt x="1333" y="1256"/>
                  </a:lnTo>
                  <a:lnTo>
                    <a:pt x="1255" y="1252"/>
                  </a:lnTo>
                  <a:lnTo>
                    <a:pt x="1187" y="1249"/>
                  </a:lnTo>
                  <a:lnTo>
                    <a:pt x="1109" y="1245"/>
                  </a:lnTo>
                  <a:lnTo>
                    <a:pt x="1000" y="1242"/>
                  </a:lnTo>
                  <a:lnTo>
                    <a:pt x="850" y="1239"/>
                  </a:lnTo>
                  <a:lnTo>
                    <a:pt x="653" y="1235"/>
                  </a:lnTo>
                  <a:lnTo>
                    <a:pt x="434" y="1232"/>
                  </a:lnTo>
                  <a:lnTo>
                    <a:pt x="280" y="1228"/>
                  </a:lnTo>
                  <a:lnTo>
                    <a:pt x="297" y="1225"/>
                  </a:lnTo>
                  <a:lnTo>
                    <a:pt x="499" y="1223"/>
                  </a:lnTo>
                  <a:lnTo>
                    <a:pt x="771" y="1218"/>
                  </a:lnTo>
                  <a:lnTo>
                    <a:pt x="1004" y="1214"/>
                  </a:lnTo>
                  <a:lnTo>
                    <a:pt x="1154" y="1211"/>
                  </a:lnTo>
                  <a:lnTo>
                    <a:pt x="1236" y="1209"/>
                  </a:lnTo>
                  <a:lnTo>
                    <a:pt x="1267" y="1204"/>
                  </a:lnTo>
                  <a:lnTo>
                    <a:pt x="1263" y="1202"/>
                  </a:lnTo>
                  <a:lnTo>
                    <a:pt x="1232" y="1197"/>
                  </a:lnTo>
                  <a:lnTo>
                    <a:pt x="1175" y="1195"/>
                  </a:lnTo>
                  <a:lnTo>
                    <a:pt x="1080" y="1192"/>
                  </a:lnTo>
                  <a:lnTo>
                    <a:pt x="933" y="1188"/>
                  </a:lnTo>
                  <a:lnTo>
                    <a:pt x="726" y="1185"/>
                  </a:lnTo>
                  <a:lnTo>
                    <a:pt x="463" y="1181"/>
                  </a:lnTo>
                  <a:lnTo>
                    <a:pt x="227" y="1178"/>
                  </a:lnTo>
                  <a:lnTo>
                    <a:pt x="175" y="1175"/>
                  </a:lnTo>
                  <a:lnTo>
                    <a:pt x="387" y="1171"/>
                  </a:lnTo>
                  <a:lnTo>
                    <a:pt x="728" y="1168"/>
                  </a:lnTo>
                  <a:lnTo>
                    <a:pt x="1030" y="1164"/>
                  </a:lnTo>
                  <a:lnTo>
                    <a:pt x="1232" y="1161"/>
                  </a:lnTo>
                  <a:lnTo>
                    <a:pt x="1347" y="1157"/>
                  </a:lnTo>
                  <a:lnTo>
                    <a:pt x="1410" y="1154"/>
                  </a:lnTo>
                  <a:lnTo>
                    <a:pt x="1446" y="1150"/>
                  </a:lnTo>
                  <a:lnTo>
                    <a:pt x="1472" y="1147"/>
                  </a:lnTo>
                  <a:lnTo>
                    <a:pt x="1501" y="1144"/>
                  </a:lnTo>
                  <a:lnTo>
                    <a:pt x="1543" y="1140"/>
                  </a:lnTo>
                  <a:lnTo>
                    <a:pt x="1604" y="1137"/>
                  </a:lnTo>
                  <a:lnTo>
                    <a:pt x="1701" y="1133"/>
                  </a:lnTo>
                  <a:lnTo>
                    <a:pt x="1853" y="1130"/>
                  </a:lnTo>
                  <a:lnTo>
                    <a:pt x="2084" y="1127"/>
                  </a:lnTo>
                  <a:lnTo>
                    <a:pt x="2389" y="1123"/>
                  </a:lnTo>
                  <a:lnTo>
                    <a:pt x="2680" y="1120"/>
                  </a:lnTo>
                  <a:lnTo>
                    <a:pt x="2747" y="1116"/>
                  </a:lnTo>
                  <a:lnTo>
                    <a:pt x="2476" y="1113"/>
                  </a:lnTo>
                  <a:lnTo>
                    <a:pt x="2055" y="1111"/>
                  </a:lnTo>
                  <a:lnTo>
                    <a:pt x="1703" y="1106"/>
                  </a:lnTo>
                  <a:lnTo>
                    <a:pt x="1476" y="1104"/>
                  </a:lnTo>
                  <a:lnTo>
                    <a:pt x="1343" y="1099"/>
                  </a:lnTo>
                  <a:lnTo>
                    <a:pt x="1261" y="1097"/>
                  </a:lnTo>
                  <a:lnTo>
                    <a:pt x="1194" y="1092"/>
                  </a:lnTo>
                  <a:lnTo>
                    <a:pt x="1116" y="1090"/>
                  </a:lnTo>
                  <a:lnTo>
                    <a:pt x="1013" y="1085"/>
                  </a:lnTo>
                  <a:lnTo>
                    <a:pt x="867" y="1083"/>
                  </a:lnTo>
                  <a:lnTo>
                    <a:pt x="672" y="1080"/>
                  </a:lnTo>
                  <a:lnTo>
                    <a:pt x="455" y="1076"/>
                  </a:lnTo>
                  <a:lnTo>
                    <a:pt x="288" y="1073"/>
                  </a:lnTo>
                  <a:lnTo>
                    <a:pt x="286" y="1069"/>
                  </a:lnTo>
                  <a:lnTo>
                    <a:pt x="472" y="1066"/>
                  </a:lnTo>
                  <a:lnTo>
                    <a:pt x="745" y="1063"/>
                  </a:lnTo>
                  <a:lnTo>
                    <a:pt x="983" y="1059"/>
                  </a:lnTo>
                  <a:lnTo>
                    <a:pt x="1141" y="1056"/>
                  </a:lnTo>
                  <a:lnTo>
                    <a:pt x="1229" y="1052"/>
                  </a:lnTo>
                  <a:lnTo>
                    <a:pt x="1263" y="1049"/>
                  </a:lnTo>
                  <a:lnTo>
                    <a:pt x="1263" y="1046"/>
                  </a:lnTo>
                  <a:lnTo>
                    <a:pt x="1236" y="1042"/>
                  </a:lnTo>
                  <a:lnTo>
                    <a:pt x="1181" y="1039"/>
                  </a:lnTo>
                  <a:lnTo>
                    <a:pt x="1090" y="1035"/>
                  </a:lnTo>
                  <a:lnTo>
                    <a:pt x="949" y="1032"/>
                  </a:lnTo>
                  <a:lnTo>
                    <a:pt x="747" y="1028"/>
                  </a:lnTo>
                  <a:lnTo>
                    <a:pt x="488" y="1025"/>
                  </a:lnTo>
                  <a:lnTo>
                    <a:pt x="244" y="1021"/>
                  </a:lnTo>
                  <a:lnTo>
                    <a:pt x="170" y="1018"/>
                  </a:lnTo>
                  <a:lnTo>
                    <a:pt x="360" y="1015"/>
                  </a:lnTo>
                  <a:lnTo>
                    <a:pt x="695" y="1011"/>
                  </a:lnTo>
                  <a:lnTo>
                    <a:pt x="1006" y="1008"/>
                  </a:lnTo>
                  <a:lnTo>
                    <a:pt x="1217" y="1004"/>
                  </a:lnTo>
                  <a:lnTo>
                    <a:pt x="1339" y="1001"/>
                  </a:lnTo>
                  <a:lnTo>
                    <a:pt x="1404" y="999"/>
                  </a:lnTo>
                  <a:lnTo>
                    <a:pt x="1442" y="994"/>
                  </a:lnTo>
                  <a:lnTo>
                    <a:pt x="1469" y="992"/>
                  </a:lnTo>
                  <a:lnTo>
                    <a:pt x="1495" y="987"/>
                  </a:lnTo>
                  <a:lnTo>
                    <a:pt x="1533" y="985"/>
                  </a:lnTo>
                  <a:lnTo>
                    <a:pt x="1590" y="982"/>
                  </a:lnTo>
                  <a:lnTo>
                    <a:pt x="1682" y="978"/>
                  </a:lnTo>
                  <a:lnTo>
                    <a:pt x="1825" y="973"/>
                  </a:lnTo>
                  <a:lnTo>
                    <a:pt x="2042" y="971"/>
                  </a:lnTo>
                  <a:lnTo>
                    <a:pt x="2337" y="968"/>
                  </a:lnTo>
                  <a:lnTo>
                    <a:pt x="2646" y="964"/>
                  </a:lnTo>
                  <a:lnTo>
                    <a:pt x="2762" y="961"/>
                  </a:lnTo>
                  <a:lnTo>
                    <a:pt x="2537" y="957"/>
                  </a:lnTo>
                  <a:lnTo>
                    <a:pt x="2120" y="954"/>
                  </a:lnTo>
                  <a:lnTo>
                    <a:pt x="1747" y="951"/>
                  </a:lnTo>
                  <a:lnTo>
                    <a:pt x="1501" y="947"/>
                  </a:lnTo>
                  <a:lnTo>
                    <a:pt x="1356" y="944"/>
                  </a:lnTo>
                  <a:lnTo>
                    <a:pt x="1269" y="940"/>
                  </a:lnTo>
                  <a:lnTo>
                    <a:pt x="1200" y="937"/>
                  </a:lnTo>
                  <a:lnTo>
                    <a:pt x="1124" y="934"/>
                  </a:lnTo>
                  <a:lnTo>
                    <a:pt x="1025" y="930"/>
                  </a:lnTo>
                  <a:lnTo>
                    <a:pt x="884" y="927"/>
                  </a:lnTo>
                  <a:lnTo>
                    <a:pt x="697" y="923"/>
                  </a:lnTo>
                  <a:lnTo>
                    <a:pt x="480" y="920"/>
                  </a:lnTo>
                  <a:lnTo>
                    <a:pt x="305" y="916"/>
                  </a:lnTo>
                  <a:lnTo>
                    <a:pt x="280" y="913"/>
                  </a:lnTo>
                  <a:lnTo>
                    <a:pt x="446" y="909"/>
                  </a:lnTo>
                  <a:lnTo>
                    <a:pt x="710" y="906"/>
                  </a:lnTo>
                  <a:lnTo>
                    <a:pt x="954" y="903"/>
                  </a:lnTo>
                  <a:lnTo>
                    <a:pt x="1124" y="899"/>
                  </a:lnTo>
                  <a:lnTo>
                    <a:pt x="1217" y="896"/>
                  </a:lnTo>
                  <a:lnTo>
                    <a:pt x="1255" y="892"/>
                  </a:lnTo>
                  <a:lnTo>
                    <a:pt x="1259" y="889"/>
                  </a:lnTo>
                  <a:lnTo>
                    <a:pt x="1232" y="887"/>
                  </a:lnTo>
                  <a:lnTo>
                    <a:pt x="1177" y="882"/>
                  </a:lnTo>
                  <a:lnTo>
                    <a:pt x="1086" y="880"/>
                  </a:lnTo>
                  <a:lnTo>
                    <a:pt x="947" y="875"/>
                  </a:lnTo>
                  <a:lnTo>
                    <a:pt x="747" y="873"/>
                  </a:lnTo>
                  <a:lnTo>
                    <a:pt x="490" y="870"/>
                  </a:lnTo>
                  <a:lnTo>
                    <a:pt x="251" y="866"/>
                  </a:lnTo>
                  <a:lnTo>
                    <a:pt x="177" y="863"/>
                  </a:lnTo>
                  <a:lnTo>
                    <a:pt x="360" y="859"/>
                  </a:lnTo>
                  <a:lnTo>
                    <a:pt x="691" y="856"/>
                  </a:lnTo>
                  <a:lnTo>
                    <a:pt x="998" y="852"/>
                  </a:lnTo>
                  <a:lnTo>
                    <a:pt x="1206" y="849"/>
                  </a:lnTo>
                  <a:lnTo>
                    <a:pt x="1328" y="845"/>
                  </a:lnTo>
                  <a:lnTo>
                    <a:pt x="1392" y="842"/>
                  </a:lnTo>
                  <a:lnTo>
                    <a:pt x="1427" y="839"/>
                  </a:lnTo>
                  <a:lnTo>
                    <a:pt x="1450" y="835"/>
                  </a:lnTo>
                  <a:lnTo>
                    <a:pt x="1470" y="832"/>
                  </a:lnTo>
                  <a:lnTo>
                    <a:pt x="1499" y="828"/>
                  </a:lnTo>
                  <a:lnTo>
                    <a:pt x="1541" y="825"/>
                  </a:lnTo>
                  <a:lnTo>
                    <a:pt x="1608" y="822"/>
                  </a:lnTo>
                  <a:lnTo>
                    <a:pt x="1712" y="818"/>
                  </a:lnTo>
                  <a:lnTo>
                    <a:pt x="1880" y="815"/>
                  </a:lnTo>
                  <a:lnTo>
                    <a:pt x="2130" y="811"/>
                  </a:lnTo>
                  <a:lnTo>
                    <a:pt x="2455" y="808"/>
                  </a:lnTo>
                  <a:lnTo>
                    <a:pt x="2741" y="805"/>
                  </a:lnTo>
                  <a:lnTo>
                    <a:pt x="2747" y="801"/>
                  </a:lnTo>
                  <a:lnTo>
                    <a:pt x="2410" y="798"/>
                  </a:lnTo>
                  <a:lnTo>
                    <a:pt x="1966" y="794"/>
                  </a:lnTo>
                  <a:lnTo>
                    <a:pt x="1623" y="791"/>
                  </a:lnTo>
                  <a:lnTo>
                    <a:pt x="1410" y="787"/>
                  </a:lnTo>
                  <a:lnTo>
                    <a:pt x="1286" y="784"/>
                  </a:lnTo>
                  <a:lnTo>
                    <a:pt x="1202" y="780"/>
                  </a:lnTo>
                  <a:lnTo>
                    <a:pt x="1126" y="777"/>
                  </a:lnTo>
                  <a:lnTo>
                    <a:pt x="1034" y="775"/>
                  </a:lnTo>
                  <a:lnTo>
                    <a:pt x="909" y="770"/>
                  </a:lnTo>
                  <a:lnTo>
                    <a:pt x="745" y="768"/>
                  </a:lnTo>
                  <a:lnTo>
                    <a:pt x="547" y="763"/>
                  </a:lnTo>
                  <a:lnTo>
                    <a:pt x="371" y="761"/>
                  </a:lnTo>
                  <a:lnTo>
                    <a:pt x="307" y="758"/>
                  </a:lnTo>
                  <a:lnTo>
                    <a:pt x="411" y="754"/>
                  </a:lnTo>
                  <a:lnTo>
                    <a:pt x="636" y="751"/>
                  </a:lnTo>
                  <a:lnTo>
                    <a:pt x="870" y="747"/>
                  </a:lnTo>
                  <a:lnTo>
                    <a:pt x="1048" y="744"/>
                  </a:lnTo>
                  <a:lnTo>
                    <a:pt x="1150" y="741"/>
                  </a:lnTo>
                  <a:lnTo>
                    <a:pt x="1196" y="737"/>
                  </a:lnTo>
                  <a:lnTo>
                    <a:pt x="1198" y="733"/>
                  </a:lnTo>
                  <a:lnTo>
                    <a:pt x="1164" y="730"/>
                  </a:lnTo>
                  <a:lnTo>
                    <a:pt x="1097" y="727"/>
                  </a:lnTo>
                  <a:lnTo>
                    <a:pt x="987" y="723"/>
                  </a:lnTo>
                  <a:lnTo>
                    <a:pt x="827" y="720"/>
                  </a:lnTo>
                  <a:lnTo>
                    <a:pt x="615" y="716"/>
                  </a:lnTo>
                  <a:lnTo>
                    <a:pt x="387" y="713"/>
                  </a:lnTo>
                  <a:lnTo>
                    <a:pt x="244" y="710"/>
                  </a:lnTo>
                  <a:lnTo>
                    <a:pt x="299" y="706"/>
                  </a:lnTo>
                  <a:lnTo>
                    <a:pt x="539" y="703"/>
                  </a:lnTo>
                  <a:lnTo>
                    <a:pt x="827" y="699"/>
                  </a:lnTo>
                  <a:lnTo>
                    <a:pt x="1057" y="696"/>
                  </a:lnTo>
                  <a:lnTo>
                    <a:pt x="1202" y="693"/>
                  </a:lnTo>
                  <a:lnTo>
                    <a:pt x="1276" y="689"/>
                  </a:lnTo>
                  <a:lnTo>
                    <a:pt x="1307" y="686"/>
                  </a:lnTo>
                  <a:lnTo>
                    <a:pt x="1309" y="682"/>
                  </a:lnTo>
                  <a:lnTo>
                    <a:pt x="1288" y="679"/>
                  </a:lnTo>
                  <a:lnTo>
                    <a:pt x="1246" y="677"/>
                  </a:lnTo>
                  <a:lnTo>
                    <a:pt x="1175" y="672"/>
                  </a:lnTo>
                  <a:lnTo>
                    <a:pt x="1065" y="668"/>
                  </a:lnTo>
                  <a:lnTo>
                    <a:pt x="895" y="665"/>
                  </a:lnTo>
                  <a:lnTo>
                    <a:pt x="651" y="663"/>
                  </a:lnTo>
                  <a:lnTo>
                    <a:pt x="358" y="658"/>
                  </a:lnTo>
                  <a:lnTo>
                    <a:pt x="133" y="656"/>
                  </a:lnTo>
                  <a:lnTo>
                    <a:pt x="170" y="651"/>
                  </a:lnTo>
                  <a:lnTo>
                    <a:pt x="478" y="649"/>
                  </a:lnTo>
                  <a:lnTo>
                    <a:pt x="861" y="646"/>
                  </a:lnTo>
                  <a:lnTo>
                    <a:pt x="1156" y="642"/>
                  </a:lnTo>
                  <a:lnTo>
                    <a:pt x="1341" y="639"/>
                  </a:lnTo>
                  <a:lnTo>
                    <a:pt x="1446" y="635"/>
                  </a:lnTo>
                  <a:lnTo>
                    <a:pt x="1510" y="632"/>
                  </a:lnTo>
                  <a:lnTo>
                    <a:pt x="1562" y="629"/>
                  </a:lnTo>
                  <a:lnTo>
                    <a:pt x="1621" y="625"/>
                  </a:lnTo>
                  <a:lnTo>
                    <a:pt x="1703" y="622"/>
                  </a:lnTo>
                  <a:lnTo>
                    <a:pt x="1825" y="618"/>
                  </a:lnTo>
                  <a:lnTo>
                    <a:pt x="2000" y="615"/>
                  </a:lnTo>
                  <a:lnTo>
                    <a:pt x="2232" y="611"/>
                  </a:lnTo>
                  <a:lnTo>
                    <a:pt x="2486" y="608"/>
                  </a:lnTo>
                  <a:lnTo>
                    <a:pt x="2636" y="604"/>
                  </a:lnTo>
                  <a:lnTo>
                    <a:pt x="2552" y="601"/>
                  </a:lnTo>
                  <a:lnTo>
                    <a:pt x="2267" y="598"/>
                  </a:lnTo>
                  <a:lnTo>
                    <a:pt x="1945" y="594"/>
                  </a:lnTo>
                  <a:lnTo>
                    <a:pt x="1703" y="591"/>
                  </a:lnTo>
                  <a:lnTo>
                    <a:pt x="1554" y="587"/>
                  </a:lnTo>
                  <a:lnTo>
                    <a:pt x="1474" y="584"/>
                  </a:lnTo>
                  <a:lnTo>
                    <a:pt x="1434" y="581"/>
                  </a:lnTo>
                  <a:lnTo>
                    <a:pt x="1415" y="577"/>
                  </a:lnTo>
                  <a:lnTo>
                    <a:pt x="1404" y="574"/>
                  </a:lnTo>
                  <a:lnTo>
                    <a:pt x="1394" y="570"/>
                  </a:lnTo>
                  <a:lnTo>
                    <a:pt x="1385" y="567"/>
                  </a:lnTo>
                  <a:lnTo>
                    <a:pt x="1370" y="565"/>
                  </a:lnTo>
                  <a:lnTo>
                    <a:pt x="1345" y="560"/>
                  </a:lnTo>
                  <a:lnTo>
                    <a:pt x="1305" y="558"/>
                  </a:lnTo>
                  <a:lnTo>
                    <a:pt x="1240" y="553"/>
                  </a:lnTo>
                  <a:lnTo>
                    <a:pt x="1133" y="551"/>
                  </a:lnTo>
                  <a:lnTo>
                    <a:pt x="958" y="546"/>
                  </a:lnTo>
                  <a:lnTo>
                    <a:pt x="688" y="544"/>
                  </a:lnTo>
                  <a:lnTo>
                    <a:pt x="320" y="539"/>
                  </a:lnTo>
                  <a:lnTo>
                    <a:pt x="0" y="537"/>
                  </a:lnTo>
                  <a:lnTo>
                    <a:pt x="25" y="534"/>
                  </a:lnTo>
                  <a:lnTo>
                    <a:pt x="444" y="530"/>
                  </a:lnTo>
                  <a:lnTo>
                    <a:pt x="943" y="527"/>
                  </a:lnTo>
                  <a:lnTo>
                    <a:pt x="1309" y="523"/>
                  </a:lnTo>
                  <a:lnTo>
                    <a:pt x="1530" y="520"/>
                  </a:lnTo>
                  <a:lnTo>
                    <a:pt x="1661" y="517"/>
                  </a:lnTo>
                  <a:lnTo>
                    <a:pt x="1754" y="513"/>
                  </a:lnTo>
                  <a:lnTo>
                    <a:pt x="1846" y="510"/>
                  </a:lnTo>
                  <a:lnTo>
                    <a:pt x="1954" y="506"/>
                  </a:lnTo>
                  <a:lnTo>
                    <a:pt x="2090" y="503"/>
                  </a:lnTo>
                  <a:lnTo>
                    <a:pt x="2238" y="500"/>
                  </a:lnTo>
                  <a:lnTo>
                    <a:pt x="2364" y="496"/>
                  </a:lnTo>
                  <a:lnTo>
                    <a:pt x="2413" y="492"/>
                  </a:lnTo>
                  <a:lnTo>
                    <a:pt x="2350" y="489"/>
                  </a:lnTo>
                  <a:lnTo>
                    <a:pt x="2200" y="486"/>
                  </a:lnTo>
                  <a:lnTo>
                    <a:pt x="2029" y="482"/>
                  </a:lnTo>
                  <a:lnTo>
                    <a:pt x="1891" y="479"/>
                  </a:lnTo>
                  <a:lnTo>
                    <a:pt x="1806" y="475"/>
                  </a:lnTo>
                  <a:lnTo>
                    <a:pt x="1773" y="472"/>
                  </a:lnTo>
                  <a:lnTo>
                    <a:pt x="1785" y="469"/>
                  </a:lnTo>
                  <a:lnTo>
                    <a:pt x="1836" y="465"/>
                  </a:lnTo>
                  <a:lnTo>
                    <a:pt x="1930" y="462"/>
                  </a:lnTo>
                  <a:lnTo>
                    <a:pt x="2059" y="458"/>
                  </a:lnTo>
                  <a:lnTo>
                    <a:pt x="2217" y="455"/>
                  </a:lnTo>
                  <a:lnTo>
                    <a:pt x="2368" y="453"/>
                  </a:lnTo>
                  <a:lnTo>
                    <a:pt x="2444" y="448"/>
                  </a:lnTo>
                  <a:lnTo>
                    <a:pt x="2396" y="446"/>
                  </a:lnTo>
                  <a:lnTo>
                    <a:pt x="2240" y="441"/>
                  </a:lnTo>
                  <a:lnTo>
                    <a:pt x="2048" y="439"/>
                  </a:lnTo>
                  <a:lnTo>
                    <a:pt x="1888" y="436"/>
                  </a:lnTo>
                  <a:lnTo>
                    <a:pt x="1783" y="432"/>
                  </a:lnTo>
                  <a:lnTo>
                    <a:pt x="1737" y="427"/>
                  </a:lnTo>
                  <a:lnTo>
                    <a:pt x="1737" y="425"/>
                  </a:lnTo>
                  <a:lnTo>
                    <a:pt x="1779" y="422"/>
                  </a:lnTo>
                  <a:lnTo>
                    <a:pt x="1859" y="418"/>
                  </a:lnTo>
                  <a:lnTo>
                    <a:pt x="1983" y="415"/>
                  </a:lnTo>
                  <a:lnTo>
                    <a:pt x="2147" y="411"/>
                  </a:lnTo>
                  <a:lnTo>
                    <a:pt x="2324" y="408"/>
                  </a:lnTo>
                  <a:lnTo>
                    <a:pt x="2459" y="405"/>
                  </a:lnTo>
                  <a:lnTo>
                    <a:pt x="2470" y="401"/>
                  </a:lnTo>
                  <a:lnTo>
                    <a:pt x="2335" y="398"/>
                  </a:lnTo>
                  <a:lnTo>
                    <a:pt x="2122" y="394"/>
                  </a:lnTo>
                  <a:lnTo>
                    <a:pt x="1922" y="391"/>
                  </a:lnTo>
                  <a:lnTo>
                    <a:pt x="1781" y="388"/>
                  </a:lnTo>
                  <a:lnTo>
                    <a:pt x="1703" y="384"/>
                  </a:lnTo>
                  <a:lnTo>
                    <a:pt x="1678" y="381"/>
                  </a:lnTo>
                  <a:lnTo>
                    <a:pt x="1697" y="377"/>
                  </a:lnTo>
                  <a:lnTo>
                    <a:pt x="1752" y="374"/>
                  </a:lnTo>
                  <a:lnTo>
                    <a:pt x="1848" y="370"/>
                  </a:lnTo>
                  <a:lnTo>
                    <a:pt x="1989" y="367"/>
                  </a:lnTo>
                  <a:lnTo>
                    <a:pt x="2177" y="363"/>
                  </a:lnTo>
                  <a:lnTo>
                    <a:pt x="2379" y="360"/>
                  </a:lnTo>
                  <a:lnTo>
                    <a:pt x="2520" y="357"/>
                  </a:lnTo>
                  <a:lnTo>
                    <a:pt x="2503" y="353"/>
                  </a:lnTo>
                  <a:lnTo>
                    <a:pt x="2318" y="350"/>
                  </a:lnTo>
                  <a:lnTo>
                    <a:pt x="2067" y="346"/>
                  </a:lnTo>
                  <a:lnTo>
                    <a:pt x="1850" y="343"/>
                  </a:lnTo>
                  <a:lnTo>
                    <a:pt x="1705" y="341"/>
                  </a:lnTo>
                  <a:lnTo>
                    <a:pt x="1629" y="336"/>
                  </a:lnTo>
                  <a:lnTo>
                    <a:pt x="1604" y="334"/>
                  </a:lnTo>
                  <a:lnTo>
                    <a:pt x="1617" y="329"/>
                  </a:lnTo>
                  <a:lnTo>
                    <a:pt x="1661" y="327"/>
                  </a:lnTo>
                  <a:lnTo>
                    <a:pt x="1739" y="324"/>
                  </a:lnTo>
                  <a:lnTo>
                    <a:pt x="1863" y="320"/>
                  </a:lnTo>
                  <a:lnTo>
                    <a:pt x="2040" y="317"/>
                  </a:lnTo>
                  <a:lnTo>
                    <a:pt x="2270" y="313"/>
                  </a:lnTo>
                  <a:lnTo>
                    <a:pt x="2501" y="310"/>
                  </a:lnTo>
                  <a:lnTo>
                    <a:pt x="2611" y="306"/>
                  </a:lnTo>
                  <a:lnTo>
                    <a:pt x="2497" y="303"/>
                  </a:lnTo>
                  <a:lnTo>
                    <a:pt x="2215" y="299"/>
                  </a:lnTo>
                  <a:lnTo>
                    <a:pt x="1922" y="296"/>
                  </a:lnTo>
                  <a:lnTo>
                    <a:pt x="1705" y="293"/>
                  </a:lnTo>
                  <a:lnTo>
                    <a:pt x="1573" y="289"/>
                  </a:lnTo>
                  <a:lnTo>
                    <a:pt x="1507" y="286"/>
                  </a:lnTo>
                  <a:lnTo>
                    <a:pt x="1480" y="282"/>
                  </a:lnTo>
                  <a:lnTo>
                    <a:pt x="1476" y="279"/>
                  </a:lnTo>
                  <a:lnTo>
                    <a:pt x="1486" y="276"/>
                  </a:lnTo>
                  <a:lnTo>
                    <a:pt x="1510" y="272"/>
                  </a:lnTo>
                  <a:lnTo>
                    <a:pt x="1552" y="269"/>
                  </a:lnTo>
                  <a:lnTo>
                    <a:pt x="1623" y="265"/>
                  </a:lnTo>
                  <a:lnTo>
                    <a:pt x="1733" y="262"/>
                  </a:lnTo>
                  <a:lnTo>
                    <a:pt x="1905" y="259"/>
                  </a:lnTo>
                  <a:lnTo>
                    <a:pt x="2162" y="255"/>
                  </a:lnTo>
                  <a:lnTo>
                    <a:pt x="2486" y="252"/>
                  </a:lnTo>
                  <a:lnTo>
                    <a:pt x="2745" y="248"/>
                  </a:lnTo>
                  <a:lnTo>
                    <a:pt x="2712" y="245"/>
                  </a:lnTo>
                  <a:lnTo>
                    <a:pt x="2364" y="241"/>
                  </a:lnTo>
                  <a:lnTo>
                    <a:pt x="1935" y="238"/>
                  </a:lnTo>
                  <a:lnTo>
                    <a:pt x="1611" y="234"/>
                  </a:lnTo>
                  <a:lnTo>
                    <a:pt x="1413" y="231"/>
                  </a:lnTo>
                  <a:lnTo>
                    <a:pt x="1297" y="229"/>
                  </a:lnTo>
                  <a:lnTo>
                    <a:pt x="1219" y="224"/>
                  </a:lnTo>
                  <a:lnTo>
                    <a:pt x="1145" y="222"/>
                  </a:lnTo>
                  <a:lnTo>
                    <a:pt x="1057" y="217"/>
                  </a:lnTo>
                  <a:lnTo>
                    <a:pt x="935" y="215"/>
                  </a:lnTo>
                  <a:lnTo>
                    <a:pt x="770" y="212"/>
                  </a:lnTo>
                  <a:lnTo>
                    <a:pt x="566" y="208"/>
                  </a:lnTo>
                  <a:lnTo>
                    <a:pt x="371" y="205"/>
                  </a:lnTo>
                  <a:lnTo>
                    <a:pt x="284" y="201"/>
                  </a:lnTo>
                  <a:lnTo>
                    <a:pt x="377" y="198"/>
                  </a:lnTo>
                  <a:lnTo>
                    <a:pt x="610" y="195"/>
                  </a:lnTo>
                  <a:lnTo>
                    <a:pt x="861" y="191"/>
                  </a:lnTo>
                  <a:lnTo>
                    <a:pt x="1053" y="187"/>
                  </a:lnTo>
                  <a:lnTo>
                    <a:pt x="1168" y="184"/>
                  </a:lnTo>
                  <a:lnTo>
                    <a:pt x="1223" y="181"/>
                  </a:lnTo>
                  <a:lnTo>
                    <a:pt x="1232" y="177"/>
                  </a:lnTo>
                  <a:lnTo>
                    <a:pt x="1210" y="174"/>
                  </a:lnTo>
                  <a:lnTo>
                    <a:pt x="1156" y="170"/>
                  </a:lnTo>
                  <a:lnTo>
                    <a:pt x="1067" y="167"/>
                  </a:lnTo>
                  <a:lnTo>
                    <a:pt x="930" y="164"/>
                  </a:lnTo>
                  <a:lnTo>
                    <a:pt x="733" y="160"/>
                  </a:lnTo>
                  <a:lnTo>
                    <a:pt x="490" y="157"/>
                  </a:lnTo>
                  <a:lnTo>
                    <a:pt x="269" y="153"/>
                  </a:lnTo>
                  <a:lnTo>
                    <a:pt x="210" y="150"/>
                  </a:lnTo>
                  <a:lnTo>
                    <a:pt x="383" y="147"/>
                  </a:lnTo>
                  <a:lnTo>
                    <a:pt x="691" y="143"/>
                  </a:lnTo>
                  <a:lnTo>
                    <a:pt x="979" y="140"/>
                  </a:lnTo>
                  <a:lnTo>
                    <a:pt x="1177" y="136"/>
                  </a:lnTo>
                  <a:lnTo>
                    <a:pt x="1290" y="133"/>
                  </a:lnTo>
                  <a:lnTo>
                    <a:pt x="1347" y="129"/>
                  </a:lnTo>
                  <a:lnTo>
                    <a:pt x="1371" y="126"/>
                  </a:lnTo>
                  <a:lnTo>
                    <a:pt x="1379" y="122"/>
                  </a:lnTo>
                  <a:lnTo>
                    <a:pt x="1375" y="119"/>
                  </a:lnTo>
                  <a:lnTo>
                    <a:pt x="1362" y="117"/>
                  </a:lnTo>
                  <a:lnTo>
                    <a:pt x="1339" y="112"/>
                  </a:lnTo>
                  <a:lnTo>
                    <a:pt x="1303" y="110"/>
                  </a:lnTo>
                  <a:lnTo>
                    <a:pt x="1244" y="105"/>
                  </a:lnTo>
                  <a:lnTo>
                    <a:pt x="1145" y="103"/>
                  </a:lnTo>
                  <a:lnTo>
                    <a:pt x="987" y="100"/>
                  </a:lnTo>
                  <a:lnTo>
                    <a:pt x="741" y="96"/>
                  </a:lnTo>
                  <a:lnTo>
                    <a:pt x="404" y="93"/>
                  </a:lnTo>
                  <a:lnTo>
                    <a:pt x="78" y="89"/>
                  </a:lnTo>
                  <a:lnTo>
                    <a:pt x="19" y="86"/>
                  </a:lnTo>
                  <a:lnTo>
                    <a:pt x="352" y="83"/>
                  </a:lnTo>
                  <a:lnTo>
                    <a:pt x="829" y="79"/>
                  </a:lnTo>
                  <a:lnTo>
                    <a:pt x="1210" y="76"/>
                  </a:lnTo>
                  <a:lnTo>
                    <a:pt x="1446" y="72"/>
                  </a:lnTo>
                  <a:lnTo>
                    <a:pt x="1585" y="69"/>
                  </a:lnTo>
                  <a:lnTo>
                    <a:pt x="1678" y="65"/>
                  </a:lnTo>
                  <a:lnTo>
                    <a:pt x="1762" y="62"/>
                  </a:lnTo>
                  <a:lnTo>
                    <a:pt x="1863" y="58"/>
                  </a:lnTo>
                  <a:lnTo>
                    <a:pt x="1992" y="55"/>
                  </a:lnTo>
                  <a:lnTo>
                    <a:pt x="2152" y="52"/>
                  </a:lnTo>
                  <a:lnTo>
                    <a:pt x="2324" y="48"/>
                  </a:lnTo>
                  <a:lnTo>
                    <a:pt x="2446" y="45"/>
                  </a:lnTo>
                  <a:lnTo>
                    <a:pt x="2448" y="41"/>
                  </a:lnTo>
                  <a:lnTo>
                    <a:pt x="2316" y="38"/>
                  </a:lnTo>
                  <a:lnTo>
                    <a:pt x="2116" y="35"/>
                  </a:lnTo>
                  <a:lnTo>
                    <a:pt x="1926" y="31"/>
                  </a:lnTo>
                  <a:lnTo>
                    <a:pt x="1794" y="28"/>
                  </a:lnTo>
                  <a:lnTo>
                    <a:pt x="1724" y="24"/>
                  </a:lnTo>
                  <a:lnTo>
                    <a:pt x="1705" y="21"/>
                  </a:lnTo>
                  <a:lnTo>
                    <a:pt x="1728" y="19"/>
                  </a:lnTo>
                  <a:lnTo>
                    <a:pt x="1789" y="14"/>
                  </a:lnTo>
                  <a:lnTo>
                    <a:pt x="1893" y="12"/>
                  </a:lnTo>
                  <a:lnTo>
                    <a:pt x="2040" y="7"/>
                  </a:lnTo>
                  <a:lnTo>
                    <a:pt x="2225" y="5"/>
                  </a:lnTo>
                  <a:lnTo>
                    <a:pt x="24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0" name="Freeform 88">
              <a:extLst>
                <a:ext uri="{FF2B5EF4-FFF2-40B4-BE49-F238E27FC236}">
                  <a16:creationId xmlns:a16="http://schemas.microsoft.com/office/drawing/2014/main" id="{7A7AF744-5AB7-BF45-B6DE-19C00FA80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14"/>
              <a:ext cx="1473" cy="229"/>
            </a:xfrm>
            <a:custGeom>
              <a:avLst/>
              <a:gdLst>
                <a:gd name="T0" fmla="*/ 2 w 2947"/>
                <a:gd name="T1" fmla="*/ 0 h 687"/>
                <a:gd name="T2" fmla="*/ 1 w 2947"/>
                <a:gd name="T3" fmla="*/ 0 h 687"/>
                <a:gd name="T4" fmla="*/ 1 w 2947"/>
                <a:gd name="T5" fmla="*/ 0 h 687"/>
                <a:gd name="T6" fmla="*/ 2 w 2947"/>
                <a:gd name="T7" fmla="*/ 0 h 687"/>
                <a:gd name="T8" fmla="*/ 1 w 2947"/>
                <a:gd name="T9" fmla="*/ 0 h 687"/>
                <a:gd name="T10" fmla="*/ 1 w 2947"/>
                <a:gd name="T11" fmla="*/ 0 h 687"/>
                <a:gd name="T12" fmla="*/ 1 w 2947"/>
                <a:gd name="T13" fmla="*/ 0 h 687"/>
                <a:gd name="T14" fmla="*/ 2 w 2947"/>
                <a:gd name="T15" fmla="*/ 0 h 687"/>
                <a:gd name="T16" fmla="*/ 1 w 2947"/>
                <a:gd name="T17" fmla="*/ 0 h 687"/>
                <a:gd name="T18" fmla="*/ 1 w 2947"/>
                <a:gd name="T19" fmla="*/ 0 h 687"/>
                <a:gd name="T20" fmla="*/ 1 w 2947"/>
                <a:gd name="T21" fmla="*/ 0 h 687"/>
                <a:gd name="T22" fmla="*/ 0 w 2947"/>
                <a:gd name="T23" fmla="*/ 0 h 687"/>
                <a:gd name="T24" fmla="*/ 1 w 2947"/>
                <a:gd name="T25" fmla="*/ 0 h 687"/>
                <a:gd name="T26" fmla="*/ 1 w 2947"/>
                <a:gd name="T27" fmla="*/ 0 h 687"/>
                <a:gd name="T28" fmla="*/ 2 w 2947"/>
                <a:gd name="T29" fmla="*/ 0 h 687"/>
                <a:gd name="T30" fmla="*/ 2 w 2947"/>
                <a:gd name="T31" fmla="*/ 0 h 687"/>
                <a:gd name="T32" fmla="*/ 1 w 2947"/>
                <a:gd name="T33" fmla="*/ 0 h 687"/>
                <a:gd name="T34" fmla="*/ 1 w 2947"/>
                <a:gd name="T35" fmla="*/ 0 h 687"/>
                <a:gd name="T36" fmla="*/ 1 w 2947"/>
                <a:gd name="T37" fmla="*/ 0 h 687"/>
                <a:gd name="T38" fmla="*/ 1 w 2947"/>
                <a:gd name="T39" fmla="*/ 0 h 687"/>
                <a:gd name="T40" fmla="*/ 2 w 2947"/>
                <a:gd name="T41" fmla="*/ 0 h 687"/>
                <a:gd name="T42" fmla="*/ 1 w 2947"/>
                <a:gd name="T43" fmla="*/ 0 h 687"/>
                <a:gd name="T44" fmla="*/ 0 w 2947"/>
                <a:gd name="T45" fmla="*/ 0 h 687"/>
                <a:gd name="T46" fmla="*/ 0 w 2947"/>
                <a:gd name="T47" fmla="*/ 0 h 687"/>
                <a:gd name="T48" fmla="*/ 0 w 2947"/>
                <a:gd name="T49" fmla="*/ 0 h 687"/>
                <a:gd name="T50" fmla="*/ 1 w 2947"/>
                <a:gd name="T51" fmla="*/ 0 h 687"/>
                <a:gd name="T52" fmla="*/ 0 w 2947"/>
                <a:gd name="T53" fmla="*/ 0 h 687"/>
                <a:gd name="T54" fmla="*/ 0 w 2947"/>
                <a:gd name="T55" fmla="*/ 0 h 687"/>
                <a:gd name="T56" fmla="*/ 1 w 2947"/>
                <a:gd name="T57" fmla="*/ 0 h 687"/>
                <a:gd name="T58" fmla="*/ 0 w 2947"/>
                <a:gd name="T59" fmla="*/ 0 h 687"/>
                <a:gd name="T60" fmla="*/ 0 w 2947"/>
                <a:gd name="T61" fmla="*/ 0 h 687"/>
                <a:gd name="T62" fmla="*/ 1 w 2947"/>
                <a:gd name="T63" fmla="*/ 0 h 687"/>
                <a:gd name="T64" fmla="*/ 0 w 2947"/>
                <a:gd name="T65" fmla="*/ 0 h 687"/>
                <a:gd name="T66" fmla="*/ 0 w 2947"/>
                <a:gd name="T67" fmla="*/ 0 h 687"/>
                <a:gd name="T68" fmla="*/ 1 w 2947"/>
                <a:gd name="T69" fmla="*/ 0 h 687"/>
                <a:gd name="T70" fmla="*/ 1 w 2947"/>
                <a:gd name="T71" fmla="*/ 0 h 687"/>
                <a:gd name="T72" fmla="*/ 0 w 2947"/>
                <a:gd name="T73" fmla="*/ 0 h 687"/>
                <a:gd name="T74" fmla="*/ 0 w 2947"/>
                <a:gd name="T75" fmla="*/ 0 h 687"/>
                <a:gd name="T76" fmla="*/ 1 w 2947"/>
                <a:gd name="T77" fmla="*/ 0 h 687"/>
                <a:gd name="T78" fmla="*/ 0 w 2947"/>
                <a:gd name="T79" fmla="*/ 0 h 687"/>
                <a:gd name="T80" fmla="*/ 0 w 2947"/>
                <a:gd name="T81" fmla="*/ 0 h 687"/>
                <a:gd name="T82" fmla="*/ 1 w 2947"/>
                <a:gd name="T83" fmla="*/ 0 h 687"/>
                <a:gd name="T84" fmla="*/ 1 w 2947"/>
                <a:gd name="T85" fmla="*/ 0 h 687"/>
                <a:gd name="T86" fmla="*/ 0 w 2947"/>
                <a:gd name="T87" fmla="*/ 0 h 687"/>
                <a:gd name="T88" fmla="*/ 0 w 2947"/>
                <a:gd name="T89" fmla="*/ 0 h 687"/>
                <a:gd name="T90" fmla="*/ 1 w 2947"/>
                <a:gd name="T91" fmla="*/ 0 h 687"/>
                <a:gd name="T92" fmla="*/ 1 w 2947"/>
                <a:gd name="T93" fmla="*/ 0 h 687"/>
                <a:gd name="T94" fmla="*/ 1 w 2947"/>
                <a:gd name="T95" fmla="*/ 0 h 687"/>
                <a:gd name="T96" fmla="*/ 1 w 2947"/>
                <a:gd name="T97" fmla="*/ 0 h 687"/>
                <a:gd name="T98" fmla="*/ 0 w 2947"/>
                <a:gd name="T99" fmla="*/ 0 h 687"/>
                <a:gd name="T100" fmla="*/ 1 w 2947"/>
                <a:gd name="T101" fmla="*/ 0 h 6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47"/>
                <a:gd name="T154" fmla="*/ 0 h 687"/>
                <a:gd name="T155" fmla="*/ 2947 w 2947"/>
                <a:gd name="T156" fmla="*/ 687 h 6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47" h="687">
                  <a:moveTo>
                    <a:pt x="2488" y="687"/>
                  </a:moveTo>
                  <a:lnTo>
                    <a:pt x="2587" y="685"/>
                  </a:lnTo>
                  <a:lnTo>
                    <a:pt x="2526" y="680"/>
                  </a:lnTo>
                  <a:lnTo>
                    <a:pt x="2329" y="678"/>
                  </a:lnTo>
                  <a:lnTo>
                    <a:pt x="2095" y="675"/>
                  </a:lnTo>
                  <a:lnTo>
                    <a:pt x="1907" y="671"/>
                  </a:lnTo>
                  <a:lnTo>
                    <a:pt x="1787" y="668"/>
                  </a:lnTo>
                  <a:lnTo>
                    <a:pt x="1731" y="664"/>
                  </a:lnTo>
                  <a:lnTo>
                    <a:pt x="1722" y="661"/>
                  </a:lnTo>
                  <a:lnTo>
                    <a:pt x="1748" y="658"/>
                  </a:lnTo>
                  <a:lnTo>
                    <a:pt x="1813" y="654"/>
                  </a:lnTo>
                  <a:lnTo>
                    <a:pt x="1916" y="651"/>
                  </a:lnTo>
                  <a:lnTo>
                    <a:pt x="2068" y="647"/>
                  </a:lnTo>
                  <a:lnTo>
                    <a:pt x="2272" y="644"/>
                  </a:lnTo>
                  <a:lnTo>
                    <a:pt x="2491" y="641"/>
                  </a:lnTo>
                  <a:lnTo>
                    <a:pt x="2640" y="637"/>
                  </a:lnTo>
                  <a:lnTo>
                    <a:pt x="2602" y="633"/>
                  </a:lnTo>
                  <a:lnTo>
                    <a:pt x="2383" y="630"/>
                  </a:lnTo>
                  <a:lnTo>
                    <a:pt x="2105" y="627"/>
                  </a:lnTo>
                  <a:lnTo>
                    <a:pt x="1878" y="623"/>
                  </a:lnTo>
                  <a:lnTo>
                    <a:pt x="1731" y="620"/>
                  </a:lnTo>
                  <a:lnTo>
                    <a:pt x="1653" y="616"/>
                  </a:lnTo>
                  <a:lnTo>
                    <a:pt x="1625" y="613"/>
                  </a:lnTo>
                  <a:lnTo>
                    <a:pt x="1628" y="610"/>
                  </a:lnTo>
                  <a:lnTo>
                    <a:pt x="1657" y="606"/>
                  </a:lnTo>
                  <a:lnTo>
                    <a:pt x="1712" y="603"/>
                  </a:lnTo>
                  <a:lnTo>
                    <a:pt x="1802" y="599"/>
                  </a:lnTo>
                  <a:lnTo>
                    <a:pt x="1943" y="596"/>
                  </a:lnTo>
                  <a:lnTo>
                    <a:pt x="2145" y="594"/>
                  </a:lnTo>
                  <a:lnTo>
                    <a:pt x="2408" y="589"/>
                  </a:lnTo>
                  <a:lnTo>
                    <a:pt x="2665" y="587"/>
                  </a:lnTo>
                  <a:lnTo>
                    <a:pt x="2750" y="582"/>
                  </a:lnTo>
                  <a:lnTo>
                    <a:pt x="2564" y="580"/>
                  </a:lnTo>
                  <a:lnTo>
                    <a:pt x="2217" y="577"/>
                  </a:lnTo>
                  <a:lnTo>
                    <a:pt x="1895" y="573"/>
                  </a:lnTo>
                  <a:lnTo>
                    <a:pt x="1676" y="568"/>
                  </a:lnTo>
                  <a:lnTo>
                    <a:pt x="1548" y="566"/>
                  </a:lnTo>
                  <a:lnTo>
                    <a:pt x="1478" y="563"/>
                  </a:lnTo>
                  <a:lnTo>
                    <a:pt x="1436" y="559"/>
                  </a:lnTo>
                  <a:lnTo>
                    <a:pt x="1400" y="556"/>
                  </a:lnTo>
                  <a:lnTo>
                    <a:pt x="1360" y="552"/>
                  </a:lnTo>
                  <a:lnTo>
                    <a:pt x="1303" y="549"/>
                  </a:lnTo>
                  <a:lnTo>
                    <a:pt x="1213" y="546"/>
                  </a:lnTo>
                  <a:lnTo>
                    <a:pt x="1078" y="542"/>
                  </a:lnTo>
                  <a:lnTo>
                    <a:pt x="876" y="539"/>
                  </a:lnTo>
                  <a:lnTo>
                    <a:pt x="602" y="535"/>
                  </a:lnTo>
                  <a:lnTo>
                    <a:pt x="314" y="532"/>
                  </a:lnTo>
                  <a:lnTo>
                    <a:pt x="183" y="529"/>
                  </a:lnTo>
                  <a:lnTo>
                    <a:pt x="356" y="525"/>
                  </a:lnTo>
                  <a:lnTo>
                    <a:pt x="729" y="522"/>
                  </a:lnTo>
                  <a:lnTo>
                    <a:pt x="1086" y="518"/>
                  </a:lnTo>
                  <a:lnTo>
                    <a:pt x="1333" y="515"/>
                  </a:lnTo>
                  <a:lnTo>
                    <a:pt x="1478" y="511"/>
                  </a:lnTo>
                  <a:lnTo>
                    <a:pt x="1562" y="508"/>
                  </a:lnTo>
                  <a:lnTo>
                    <a:pt x="1619" y="504"/>
                  </a:lnTo>
                  <a:lnTo>
                    <a:pt x="1674" y="501"/>
                  </a:lnTo>
                  <a:lnTo>
                    <a:pt x="1745" y="498"/>
                  </a:lnTo>
                  <a:lnTo>
                    <a:pt x="1846" y="494"/>
                  </a:lnTo>
                  <a:lnTo>
                    <a:pt x="1992" y="491"/>
                  </a:lnTo>
                  <a:lnTo>
                    <a:pt x="2200" y="487"/>
                  </a:lnTo>
                  <a:lnTo>
                    <a:pt x="2449" y="484"/>
                  </a:lnTo>
                  <a:lnTo>
                    <a:pt x="2663" y="482"/>
                  </a:lnTo>
                  <a:lnTo>
                    <a:pt x="2693" y="477"/>
                  </a:lnTo>
                  <a:lnTo>
                    <a:pt x="2486" y="475"/>
                  </a:lnTo>
                  <a:lnTo>
                    <a:pt x="2166" y="470"/>
                  </a:lnTo>
                  <a:lnTo>
                    <a:pt x="1886" y="468"/>
                  </a:lnTo>
                  <a:lnTo>
                    <a:pt x="1699" y="465"/>
                  </a:lnTo>
                  <a:lnTo>
                    <a:pt x="1592" y="461"/>
                  </a:lnTo>
                  <a:lnTo>
                    <a:pt x="1539" y="458"/>
                  </a:lnTo>
                  <a:lnTo>
                    <a:pt x="1514" y="454"/>
                  </a:lnTo>
                  <a:lnTo>
                    <a:pt x="1505" y="451"/>
                  </a:lnTo>
                  <a:lnTo>
                    <a:pt x="1501" y="447"/>
                  </a:lnTo>
                  <a:lnTo>
                    <a:pt x="1503" y="444"/>
                  </a:lnTo>
                  <a:lnTo>
                    <a:pt x="1508" y="440"/>
                  </a:lnTo>
                  <a:lnTo>
                    <a:pt x="1516" y="437"/>
                  </a:lnTo>
                  <a:lnTo>
                    <a:pt x="1531" y="434"/>
                  </a:lnTo>
                  <a:lnTo>
                    <a:pt x="1554" y="430"/>
                  </a:lnTo>
                  <a:lnTo>
                    <a:pt x="1592" y="427"/>
                  </a:lnTo>
                  <a:lnTo>
                    <a:pt x="1659" y="423"/>
                  </a:lnTo>
                  <a:lnTo>
                    <a:pt x="1768" y="420"/>
                  </a:lnTo>
                  <a:lnTo>
                    <a:pt x="1948" y="417"/>
                  </a:lnTo>
                  <a:lnTo>
                    <a:pt x="2234" y="413"/>
                  </a:lnTo>
                  <a:lnTo>
                    <a:pt x="2621" y="410"/>
                  </a:lnTo>
                  <a:lnTo>
                    <a:pt x="2947" y="406"/>
                  </a:lnTo>
                  <a:lnTo>
                    <a:pt x="2889" y="403"/>
                  </a:lnTo>
                  <a:lnTo>
                    <a:pt x="2425" y="400"/>
                  </a:lnTo>
                  <a:lnTo>
                    <a:pt x="1905" y="396"/>
                  </a:lnTo>
                  <a:lnTo>
                    <a:pt x="1537" y="392"/>
                  </a:lnTo>
                  <a:lnTo>
                    <a:pt x="1320" y="389"/>
                  </a:lnTo>
                  <a:lnTo>
                    <a:pt x="1188" y="386"/>
                  </a:lnTo>
                  <a:lnTo>
                    <a:pt x="1093" y="382"/>
                  </a:lnTo>
                  <a:lnTo>
                    <a:pt x="1000" y="379"/>
                  </a:lnTo>
                  <a:lnTo>
                    <a:pt x="891" y="375"/>
                  </a:lnTo>
                  <a:lnTo>
                    <a:pt x="766" y="372"/>
                  </a:lnTo>
                  <a:lnTo>
                    <a:pt x="640" y="370"/>
                  </a:lnTo>
                  <a:lnTo>
                    <a:pt x="552" y="365"/>
                  </a:lnTo>
                  <a:lnTo>
                    <a:pt x="541" y="363"/>
                  </a:lnTo>
                  <a:lnTo>
                    <a:pt x="621" y="358"/>
                  </a:lnTo>
                  <a:lnTo>
                    <a:pt x="758" y="356"/>
                  </a:lnTo>
                  <a:lnTo>
                    <a:pt x="897" y="353"/>
                  </a:lnTo>
                  <a:lnTo>
                    <a:pt x="1004" y="349"/>
                  </a:lnTo>
                  <a:lnTo>
                    <a:pt x="1063" y="346"/>
                  </a:lnTo>
                  <a:lnTo>
                    <a:pt x="1076" y="342"/>
                  </a:lnTo>
                  <a:lnTo>
                    <a:pt x="1048" y="339"/>
                  </a:lnTo>
                  <a:lnTo>
                    <a:pt x="983" y="336"/>
                  </a:lnTo>
                  <a:lnTo>
                    <a:pt x="880" y="332"/>
                  </a:lnTo>
                  <a:lnTo>
                    <a:pt x="750" y="328"/>
                  </a:lnTo>
                  <a:lnTo>
                    <a:pt x="617" y="325"/>
                  </a:lnTo>
                  <a:lnTo>
                    <a:pt x="526" y="322"/>
                  </a:lnTo>
                  <a:lnTo>
                    <a:pt x="522" y="318"/>
                  </a:lnTo>
                  <a:lnTo>
                    <a:pt x="619" y="315"/>
                  </a:lnTo>
                  <a:lnTo>
                    <a:pt x="773" y="311"/>
                  </a:lnTo>
                  <a:lnTo>
                    <a:pt x="924" y="308"/>
                  </a:lnTo>
                  <a:lnTo>
                    <a:pt x="1034" y="305"/>
                  </a:lnTo>
                  <a:lnTo>
                    <a:pt x="1093" y="301"/>
                  </a:lnTo>
                  <a:lnTo>
                    <a:pt x="1105" y="298"/>
                  </a:lnTo>
                  <a:lnTo>
                    <a:pt x="1074" y="294"/>
                  </a:lnTo>
                  <a:lnTo>
                    <a:pt x="1004" y="291"/>
                  </a:lnTo>
                  <a:lnTo>
                    <a:pt x="895" y="288"/>
                  </a:lnTo>
                  <a:lnTo>
                    <a:pt x="756" y="284"/>
                  </a:lnTo>
                  <a:lnTo>
                    <a:pt x="609" y="281"/>
                  </a:lnTo>
                  <a:lnTo>
                    <a:pt x="503" y="277"/>
                  </a:lnTo>
                  <a:lnTo>
                    <a:pt x="495" y="274"/>
                  </a:lnTo>
                  <a:lnTo>
                    <a:pt x="598" y="270"/>
                  </a:lnTo>
                  <a:lnTo>
                    <a:pt x="769" y="267"/>
                  </a:lnTo>
                  <a:lnTo>
                    <a:pt x="935" y="263"/>
                  </a:lnTo>
                  <a:lnTo>
                    <a:pt x="1057" y="260"/>
                  </a:lnTo>
                  <a:lnTo>
                    <a:pt x="1124" y="258"/>
                  </a:lnTo>
                  <a:lnTo>
                    <a:pt x="1139" y="253"/>
                  </a:lnTo>
                  <a:lnTo>
                    <a:pt x="1112" y="251"/>
                  </a:lnTo>
                  <a:lnTo>
                    <a:pt x="1046" y="246"/>
                  </a:lnTo>
                  <a:lnTo>
                    <a:pt x="939" y="244"/>
                  </a:lnTo>
                  <a:lnTo>
                    <a:pt x="796" y="241"/>
                  </a:lnTo>
                  <a:lnTo>
                    <a:pt x="632" y="237"/>
                  </a:lnTo>
                  <a:lnTo>
                    <a:pt x="495" y="234"/>
                  </a:lnTo>
                  <a:lnTo>
                    <a:pt x="453" y="230"/>
                  </a:lnTo>
                  <a:lnTo>
                    <a:pt x="545" y="227"/>
                  </a:lnTo>
                  <a:lnTo>
                    <a:pt x="728" y="224"/>
                  </a:lnTo>
                  <a:lnTo>
                    <a:pt x="918" y="220"/>
                  </a:lnTo>
                  <a:lnTo>
                    <a:pt x="1065" y="217"/>
                  </a:lnTo>
                  <a:lnTo>
                    <a:pt x="1150" y="213"/>
                  </a:lnTo>
                  <a:lnTo>
                    <a:pt x="1181" y="210"/>
                  </a:lnTo>
                  <a:lnTo>
                    <a:pt x="1169" y="206"/>
                  </a:lnTo>
                  <a:lnTo>
                    <a:pt x="1116" y="203"/>
                  </a:lnTo>
                  <a:lnTo>
                    <a:pt x="1021" y="199"/>
                  </a:lnTo>
                  <a:lnTo>
                    <a:pt x="886" y="196"/>
                  </a:lnTo>
                  <a:lnTo>
                    <a:pt x="712" y="193"/>
                  </a:lnTo>
                  <a:lnTo>
                    <a:pt x="531" y="189"/>
                  </a:lnTo>
                  <a:lnTo>
                    <a:pt x="419" y="186"/>
                  </a:lnTo>
                  <a:lnTo>
                    <a:pt x="449" y="182"/>
                  </a:lnTo>
                  <a:lnTo>
                    <a:pt x="619" y="179"/>
                  </a:lnTo>
                  <a:lnTo>
                    <a:pt x="842" y="176"/>
                  </a:lnTo>
                  <a:lnTo>
                    <a:pt x="1034" y="172"/>
                  </a:lnTo>
                  <a:lnTo>
                    <a:pt x="1160" y="169"/>
                  </a:lnTo>
                  <a:lnTo>
                    <a:pt x="1225" y="165"/>
                  </a:lnTo>
                  <a:lnTo>
                    <a:pt x="1238" y="162"/>
                  </a:lnTo>
                  <a:lnTo>
                    <a:pt x="1211" y="160"/>
                  </a:lnTo>
                  <a:lnTo>
                    <a:pt x="1150" y="155"/>
                  </a:lnTo>
                  <a:lnTo>
                    <a:pt x="1046" y="153"/>
                  </a:lnTo>
                  <a:lnTo>
                    <a:pt x="893" y="148"/>
                  </a:lnTo>
                  <a:lnTo>
                    <a:pt x="697" y="146"/>
                  </a:lnTo>
                  <a:lnTo>
                    <a:pt x="491" y="141"/>
                  </a:lnTo>
                  <a:lnTo>
                    <a:pt x="364" y="139"/>
                  </a:lnTo>
                  <a:lnTo>
                    <a:pt x="409" y="134"/>
                  </a:lnTo>
                  <a:lnTo>
                    <a:pt x="619" y="132"/>
                  </a:lnTo>
                  <a:lnTo>
                    <a:pt x="880" y="129"/>
                  </a:lnTo>
                  <a:lnTo>
                    <a:pt x="1093" y="125"/>
                  </a:lnTo>
                  <a:lnTo>
                    <a:pt x="1228" y="122"/>
                  </a:lnTo>
                  <a:lnTo>
                    <a:pt x="1299" y="118"/>
                  </a:lnTo>
                  <a:lnTo>
                    <a:pt x="1320" y="115"/>
                  </a:lnTo>
                  <a:lnTo>
                    <a:pt x="1307" y="112"/>
                  </a:lnTo>
                  <a:lnTo>
                    <a:pt x="1265" y="108"/>
                  </a:lnTo>
                  <a:lnTo>
                    <a:pt x="1188" y="105"/>
                  </a:lnTo>
                  <a:lnTo>
                    <a:pt x="1068" y="101"/>
                  </a:lnTo>
                  <a:lnTo>
                    <a:pt x="893" y="98"/>
                  </a:lnTo>
                  <a:lnTo>
                    <a:pt x="661" y="95"/>
                  </a:lnTo>
                  <a:lnTo>
                    <a:pt x="413" y="91"/>
                  </a:lnTo>
                  <a:lnTo>
                    <a:pt x="274" y="87"/>
                  </a:lnTo>
                  <a:lnTo>
                    <a:pt x="368" y="84"/>
                  </a:lnTo>
                  <a:lnTo>
                    <a:pt x="651" y="81"/>
                  </a:lnTo>
                  <a:lnTo>
                    <a:pt x="966" y="77"/>
                  </a:lnTo>
                  <a:lnTo>
                    <a:pt x="1202" y="74"/>
                  </a:lnTo>
                  <a:lnTo>
                    <a:pt x="1345" y="70"/>
                  </a:lnTo>
                  <a:lnTo>
                    <a:pt x="1421" y="67"/>
                  </a:lnTo>
                  <a:lnTo>
                    <a:pt x="1459" y="64"/>
                  </a:lnTo>
                  <a:lnTo>
                    <a:pt x="1474" y="60"/>
                  </a:lnTo>
                  <a:lnTo>
                    <a:pt x="1480" y="57"/>
                  </a:lnTo>
                  <a:lnTo>
                    <a:pt x="1480" y="53"/>
                  </a:lnTo>
                  <a:lnTo>
                    <a:pt x="1476" y="50"/>
                  </a:lnTo>
                  <a:lnTo>
                    <a:pt x="1470" y="48"/>
                  </a:lnTo>
                  <a:lnTo>
                    <a:pt x="1459" y="43"/>
                  </a:lnTo>
                  <a:lnTo>
                    <a:pt x="1442" y="41"/>
                  </a:lnTo>
                  <a:lnTo>
                    <a:pt x="1411" y="36"/>
                  </a:lnTo>
                  <a:lnTo>
                    <a:pt x="1360" y="34"/>
                  </a:lnTo>
                  <a:lnTo>
                    <a:pt x="1276" y="31"/>
                  </a:lnTo>
                  <a:lnTo>
                    <a:pt x="1135" y="27"/>
                  </a:lnTo>
                  <a:lnTo>
                    <a:pt x="907" y="22"/>
                  </a:lnTo>
                  <a:lnTo>
                    <a:pt x="564" y="20"/>
                  </a:lnTo>
                  <a:lnTo>
                    <a:pt x="171" y="17"/>
                  </a:lnTo>
                  <a:lnTo>
                    <a:pt x="0" y="13"/>
                  </a:lnTo>
                  <a:lnTo>
                    <a:pt x="289" y="10"/>
                  </a:lnTo>
                  <a:lnTo>
                    <a:pt x="827" y="6"/>
                  </a:lnTo>
                  <a:lnTo>
                    <a:pt x="1280" y="3"/>
                  </a:lnTo>
                  <a:lnTo>
                    <a:pt x="156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1" name="Line 89">
              <a:extLst>
                <a:ext uri="{FF2B5EF4-FFF2-40B4-BE49-F238E27FC236}">
                  <a16:creationId xmlns:a16="http://schemas.microsoft.com/office/drawing/2014/main" id="{A8A69660-FB93-5B4A-881B-353CC3DE6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2" y="134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2" name="Line 90">
              <a:extLst>
                <a:ext uri="{FF2B5EF4-FFF2-40B4-BE49-F238E27FC236}">
                  <a16:creationId xmlns:a16="http://schemas.microsoft.com/office/drawing/2014/main" id="{768B41F9-4EB0-CA44-BB74-15F16D214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" y="133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3" name="Line 91">
              <a:extLst>
                <a:ext uri="{FF2B5EF4-FFF2-40B4-BE49-F238E27FC236}">
                  <a16:creationId xmlns:a16="http://schemas.microsoft.com/office/drawing/2014/main" id="{86AF256B-A8C6-3D4D-8DEC-4DDB61AEA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4" y="134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4" name="Line 92">
              <a:extLst>
                <a:ext uri="{FF2B5EF4-FFF2-40B4-BE49-F238E27FC236}">
                  <a16:creationId xmlns:a16="http://schemas.microsoft.com/office/drawing/2014/main" id="{BBC66057-FA7D-1C4B-A992-2D7E9B89D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7" y="133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5" name="Line 93">
              <a:extLst>
                <a:ext uri="{FF2B5EF4-FFF2-40B4-BE49-F238E27FC236}">
                  <a16:creationId xmlns:a16="http://schemas.microsoft.com/office/drawing/2014/main" id="{F073DA2C-92FC-EC48-93D1-905460EDF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5" y="134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6" name="Line 94">
              <a:extLst>
                <a:ext uri="{FF2B5EF4-FFF2-40B4-BE49-F238E27FC236}">
                  <a16:creationId xmlns:a16="http://schemas.microsoft.com/office/drawing/2014/main" id="{12A725D7-11BC-CF4E-A097-C3720DEC0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133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7" name="Line 95">
              <a:extLst>
                <a:ext uri="{FF2B5EF4-FFF2-40B4-BE49-F238E27FC236}">
                  <a16:creationId xmlns:a16="http://schemas.microsoft.com/office/drawing/2014/main" id="{64AFAB53-D62B-4B4A-B163-72315A65F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3" y="134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8" name="Line 96">
              <a:extLst>
                <a:ext uri="{FF2B5EF4-FFF2-40B4-BE49-F238E27FC236}">
                  <a16:creationId xmlns:a16="http://schemas.microsoft.com/office/drawing/2014/main" id="{E01A127A-00AD-B54E-8902-27BAB3A5F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5" y="13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9" name="Line 97">
              <a:extLst>
                <a:ext uri="{FF2B5EF4-FFF2-40B4-BE49-F238E27FC236}">
                  <a16:creationId xmlns:a16="http://schemas.microsoft.com/office/drawing/2014/main" id="{E6A6DF35-36F7-BC42-8E53-D2920F00B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7" y="13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0" name="Line 98">
              <a:extLst>
                <a:ext uri="{FF2B5EF4-FFF2-40B4-BE49-F238E27FC236}">
                  <a16:creationId xmlns:a16="http://schemas.microsoft.com/office/drawing/2014/main" id="{6E087023-83AD-7746-B925-D34E558E8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8" y="133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1" name="Line 99">
              <a:extLst>
                <a:ext uri="{FF2B5EF4-FFF2-40B4-BE49-F238E27FC236}">
                  <a16:creationId xmlns:a16="http://schemas.microsoft.com/office/drawing/2014/main" id="{81FE13F4-5C26-1344-9152-41FCE3F33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8" y="133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2" name="Line 100">
              <a:extLst>
                <a:ext uri="{FF2B5EF4-FFF2-40B4-BE49-F238E27FC236}">
                  <a16:creationId xmlns:a16="http://schemas.microsoft.com/office/drawing/2014/main" id="{6E5A8A04-1165-C141-9C19-ACE67402D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9" y="133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3" name="Line 101">
              <a:extLst>
                <a:ext uri="{FF2B5EF4-FFF2-40B4-BE49-F238E27FC236}">
                  <a16:creationId xmlns:a16="http://schemas.microsoft.com/office/drawing/2014/main" id="{F43892B1-033C-7A48-88E7-D0B5182BF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2" y="133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4" name="Line 102">
              <a:extLst>
                <a:ext uri="{FF2B5EF4-FFF2-40B4-BE49-F238E27FC236}">
                  <a16:creationId xmlns:a16="http://schemas.microsoft.com/office/drawing/2014/main" id="{374FA46E-F068-E04C-9FA2-586D82F4E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4" y="133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5" name="Line 103">
              <a:extLst>
                <a:ext uri="{FF2B5EF4-FFF2-40B4-BE49-F238E27FC236}">
                  <a16:creationId xmlns:a16="http://schemas.microsoft.com/office/drawing/2014/main" id="{BAE190BE-6A0A-6E47-90F8-C7A632E65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" y="133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6" name="Line 104">
              <a:extLst>
                <a:ext uri="{FF2B5EF4-FFF2-40B4-BE49-F238E27FC236}">
                  <a16:creationId xmlns:a16="http://schemas.microsoft.com/office/drawing/2014/main" id="{F9E4021F-09D8-7045-A0F2-1AF1AB927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133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7" name="Line 105">
              <a:extLst>
                <a:ext uri="{FF2B5EF4-FFF2-40B4-BE49-F238E27FC236}">
                  <a16:creationId xmlns:a16="http://schemas.microsoft.com/office/drawing/2014/main" id="{FF8D459B-D90E-4A43-96A9-E6616C08E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3" y="13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8" name="Line 106">
              <a:extLst>
                <a:ext uri="{FF2B5EF4-FFF2-40B4-BE49-F238E27FC236}">
                  <a16:creationId xmlns:a16="http://schemas.microsoft.com/office/drawing/2014/main" id="{2FE126A6-C2B6-504E-8905-7576408C1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4" y="132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9" name="Line 107">
              <a:extLst>
                <a:ext uri="{FF2B5EF4-FFF2-40B4-BE49-F238E27FC236}">
                  <a16:creationId xmlns:a16="http://schemas.microsoft.com/office/drawing/2014/main" id="{65D515D8-3B66-6347-9005-6C86145F4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33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0" name="Line 108">
              <a:extLst>
                <a:ext uri="{FF2B5EF4-FFF2-40B4-BE49-F238E27FC236}">
                  <a16:creationId xmlns:a16="http://schemas.microsoft.com/office/drawing/2014/main" id="{6770856A-74C2-BC41-B783-29A69AEA8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2" y="132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1" name="Line 109">
              <a:extLst>
                <a:ext uri="{FF2B5EF4-FFF2-40B4-BE49-F238E27FC236}">
                  <a16:creationId xmlns:a16="http://schemas.microsoft.com/office/drawing/2014/main" id="{66107DB2-78D1-5F4C-8ECA-79C6603EDE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7" y="133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2" name="Line 110">
              <a:extLst>
                <a:ext uri="{FF2B5EF4-FFF2-40B4-BE49-F238E27FC236}">
                  <a16:creationId xmlns:a16="http://schemas.microsoft.com/office/drawing/2014/main" id="{2AA73F3A-48DE-3149-B4A0-3217A9B5F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9" y="132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3" name="Line 111">
              <a:extLst>
                <a:ext uri="{FF2B5EF4-FFF2-40B4-BE49-F238E27FC236}">
                  <a16:creationId xmlns:a16="http://schemas.microsoft.com/office/drawing/2014/main" id="{42FF2173-6361-694B-AEA5-D875B4F56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7" y="133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4" name="Line 112">
              <a:extLst>
                <a:ext uri="{FF2B5EF4-FFF2-40B4-BE49-F238E27FC236}">
                  <a16:creationId xmlns:a16="http://schemas.microsoft.com/office/drawing/2014/main" id="{3BB9C0B5-BF42-3F4A-80CC-B013BF051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132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5" name="Line 113">
              <a:extLst>
                <a:ext uri="{FF2B5EF4-FFF2-40B4-BE49-F238E27FC236}">
                  <a16:creationId xmlns:a16="http://schemas.microsoft.com/office/drawing/2014/main" id="{D53D8A28-B2C6-1A4D-B19A-F43490392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8" y="133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6" name="Line 114">
              <a:extLst>
                <a:ext uri="{FF2B5EF4-FFF2-40B4-BE49-F238E27FC236}">
                  <a16:creationId xmlns:a16="http://schemas.microsoft.com/office/drawing/2014/main" id="{CA0F0DDD-F47C-E044-8029-50E79CFAD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9" y="132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7" name="Line 115">
              <a:extLst>
                <a:ext uri="{FF2B5EF4-FFF2-40B4-BE49-F238E27FC236}">
                  <a16:creationId xmlns:a16="http://schemas.microsoft.com/office/drawing/2014/main" id="{63FFD19E-D2AD-D84C-A39C-3054E6F62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5" y="132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8" name="Line 116">
              <a:extLst>
                <a:ext uri="{FF2B5EF4-FFF2-40B4-BE49-F238E27FC236}">
                  <a16:creationId xmlns:a16="http://schemas.microsoft.com/office/drawing/2014/main" id="{8B698A04-7955-E442-99A2-1251BAE77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7" y="1324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9" name="Line 117">
              <a:extLst>
                <a:ext uri="{FF2B5EF4-FFF2-40B4-BE49-F238E27FC236}">
                  <a16:creationId xmlns:a16="http://schemas.microsoft.com/office/drawing/2014/main" id="{22A45049-EC15-C248-B678-BF12112E1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5" y="132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0" name="Line 118">
              <a:extLst>
                <a:ext uri="{FF2B5EF4-FFF2-40B4-BE49-F238E27FC236}">
                  <a16:creationId xmlns:a16="http://schemas.microsoft.com/office/drawing/2014/main" id="{82DE006F-462D-A74D-B55F-C836E2904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" y="132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1" name="Line 119">
              <a:extLst>
                <a:ext uri="{FF2B5EF4-FFF2-40B4-BE49-F238E27FC236}">
                  <a16:creationId xmlns:a16="http://schemas.microsoft.com/office/drawing/2014/main" id="{3EA3B04D-D161-9042-88F1-982C8D806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54" y="132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2" name="Line 120">
              <a:extLst>
                <a:ext uri="{FF2B5EF4-FFF2-40B4-BE49-F238E27FC236}">
                  <a16:creationId xmlns:a16="http://schemas.microsoft.com/office/drawing/2014/main" id="{CC4632A8-2860-284C-9822-DEC369490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5" y="132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3" name="Line 121">
              <a:extLst>
                <a:ext uri="{FF2B5EF4-FFF2-40B4-BE49-F238E27FC236}">
                  <a16:creationId xmlns:a16="http://schemas.microsoft.com/office/drawing/2014/main" id="{81D15A9A-AD87-D64C-910E-E31347D6C0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3" y="132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4" name="Line 122">
              <a:extLst>
                <a:ext uri="{FF2B5EF4-FFF2-40B4-BE49-F238E27FC236}">
                  <a16:creationId xmlns:a16="http://schemas.microsoft.com/office/drawing/2014/main" id="{1CC24B46-999C-4E4A-93BF-5F1F84198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" y="132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5" name="Line 123">
              <a:extLst>
                <a:ext uri="{FF2B5EF4-FFF2-40B4-BE49-F238E27FC236}">
                  <a16:creationId xmlns:a16="http://schemas.microsoft.com/office/drawing/2014/main" id="{7F5C30BD-EFC5-6743-A775-8EEEC3F35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9" y="132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6" name="Line 124">
              <a:extLst>
                <a:ext uri="{FF2B5EF4-FFF2-40B4-BE49-F238E27FC236}">
                  <a16:creationId xmlns:a16="http://schemas.microsoft.com/office/drawing/2014/main" id="{3038D61E-1703-A142-9AB8-C7CAB2B62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1" y="131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7" name="Line 125">
              <a:extLst>
                <a:ext uri="{FF2B5EF4-FFF2-40B4-BE49-F238E27FC236}">
                  <a16:creationId xmlns:a16="http://schemas.microsoft.com/office/drawing/2014/main" id="{1CC06F61-16FE-AB44-9E05-98CB04F88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1" y="132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8" name="Line 126">
              <a:extLst>
                <a:ext uri="{FF2B5EF4-FFF2-40B4-BE49-F238E27FC236}">
                  <a16:creationId xmlns:a16="http://schemas.microsoft.com/office/drawing/2014/main" id="{3635548A-2DA6-0F45-9A96-6C8D92F0C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3" y="1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9" name="Line 127">
              <a:extLst>
                <a:ext uri="{FF2B5EF4-FFF2-40B4-BE49-F238E27FC236}">
                  <a16:creationId xmlns:a16="http://schemas.microsoft.com/office/drawing/2014/main" id="{811CF4BF-44D3-5C40-BE66-9798A4C28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2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0" name="Line 128">
              <a:extLst>
                <a:ext uri="{FF2B5EF4-FFF2-40B4-BE49-F238E27FC236}">
                  <a16:creationId xmlns:a16="http://schemas.microsoft.com/office/drawing/2014/main" id="{9561912D-4248-764D-B0FC-5210A5397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8" y="131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1" name="Line 129">
              <a:extLst>
                <a:ext uri="{FF2B5EF4-FFF2-40B4-BE49-F238E27FC236}">
                  <a16:creationId xmlns:a16="http://schemas.microsoft.com/office/drawing/2014/main" id="{11D5BCE2-944B-BC49-9D6B-5B8CBC510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2" y="13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2" name="Line 130">
              <a:extLst>
                <a:ext uri="{FF2B5EF4-FFF2-40B4-BE49-F238E27FC236}">
                  <a16:creationId xmlns:a16="http://schemas.microsoft.com/office/drawing/2014/main" id="{258442E9-27CC-B043-8626-940FD638F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3" y="131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3" name="Line 131">
              <a:extLst>
                <a:ext uri="{FF2B5EF4-FFF2-40B4-BE49-F238E27FC236}">
                  <a16:creationId xmlns:a16="http://schemas.microsoft.com/office/drawing/2014/main" id="{89998F65-6DDC-6840-807A-521EE0A623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32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4" name="Line 132">
              <a:extLst>
                <a:ext uri="{FF2B5EF4-FFF2-40B4-BE49-F238E27FC236}">
                  <a16:creationId xmlns:a16="http://schemas.microsoft.com/office/drawing/2014/main" id="{87FF9780-85F9-A44F-BDF2-8BB28152B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7" y="131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5" name="Line 133">
              <a:extLst>
                <a:ext uri="{FF2B5EF4-FFF2-40B4-BE49-F238E27FC236}">
                  <a16:creationId xmlns:a16="http://schemas.microsoft.com/office/drawing/2014/main" id="{7D3B27D1-1522-984D-A168-D3AE178AD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8" y="132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6" name="Line 134">
              <a:extLst>
                <a:ext uri="{FF2B5EF4-FFF2-40B4-BE49-F238E27FC236}">
                  <a16:creationId xmlns:a16="http://schemas.microsoft.com/office/drawing/2014/main" id="{A601A3CA-7110-D249-AE19-2F105F5CD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0" y="13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7" name="Line 135">
              <a:extLst>
                <a:ext uri="{FF2B5EF4-FFF2-40B4-BE49-F238E27FC236}">
                  <a16:creationId xmlns:a16="http://schemas.microsoft.com/office/drawing/2014/main" id="{49D5CCF5-434E-1D45-A524-8A79C6FAA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8" y="13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8" name="Line 136">
              <a:extLst>
                <a:ext uri="{FF2B5EF4-FFF2-40B4-BE49-F238E27FC236}">
                  <a16:creationId xmlns:a16="http://schemas.microsoft.com/office/drawing/2014/main" id="{07484315-675E-CF4E-931E-ADCF379EF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0" y="13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9" name="Line 137">
              <a:extLst>
                <a:ext uri="{FF2B5EF4-FFF2-40B4-BE49-F238E27FC236}">
                  <a16:creationId xmlns:a16="http://schemas.microsoft.com/office/drawing/2014/main" id="{B56646F8-8614-E242-9270-321F99D31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131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0" name="Line 138">
              <a:extLst>
                <a:ext uri="{FF2B5EF4-FFF2-40B4-BE49-F238E27FC236}">
                  <a16:creationId xmlns:a16="http://schemas.microsoft.com/office/drawing/2014/main" id="{D8195831-7AF1-874C-A3DC-FDC95A5F6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" y="13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1" name="Line 139">
              <a:extLst>
                <a:ext uri="{FF2B5EF4-FFF2-40B4-BE49-F238E27FC236}">
                  <a16:creationId xmlns:a16="http://schemas.microsoft.com/office/drawing/2014/main" id="{05FA20B2-A8A5-DC41-9B73-031D7E588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6" y="131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2" name="Line 140">
              <a:extLst>
                <a:ext uri="{FF2B5EF4-FFF2-40B4-BE49-F238E27FC236}">
                  <a16:creationId xmlns:a16="http://schemas.microsoft.com/office/drawing/2014/main" id="{1D6E38CC-F8FA-A34E-9ED5-23ADEAB1F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" y="131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3" name="Line 141">
              <a:extLst>
                <a:ext uri="{FF2B5EF4-FFF2-40B4-BE49-F238E27FC236}">
                  <a16:creationId xmlns:a16="http://schemas.microsoft.com/office/drawing/2014/main" id="{D378D3A2-7F5E-2749-9FF8-042ECCCB5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2" y="131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4" name="Line 142">
              <a:extLst>
                <a:ext uri="{FF2B5EF4-FFF2-40B4-BE49-F238E27FC236}">
                  <a16:creationId xmlns:a16="http://schemas.microsoft.com/office/drawing/2014/main" id="{18CB5A2D-FE62-8846-9C63-77E55955B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3" y="130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5" name="Line 143">
              <a:extLst>
                <a:ext uri="{FF2B5EF4-FFF2-40B4-BE49-F238E27FC236}">
                  <a16:creationId xmlns:a16="http://schemas.microsoft.com/office/drawing/2014/main" id="{69BE21BF-6FC9-8746-9B9E-4AF848F46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7" y="131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6" name="Line 144">
              <a:extLst>
                <a:ext uri="{FF2B5EF4-FFF2-40B4-BE49-F238E27FC236}">
                  <a16:creationId xmlns:a16="http://schemas.microsoft.com/office/drawing/2014/main" id="{E6A42947-7082-9B4C-96F0-D762FB426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" y="130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7" name="Line 145">
              <a:extLst>
                <a:ext uri="{FF2B5EF4-FFF2-40B4-BE49-F238E27FC236}">
                  <a16:creationId xmlns:a16="http://schemas.microsoft.com/office/drawing/2014/main" id="{A58F4D9F-9785-1445-B96B-3DF8D0A97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131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8" name="Line 146">
              <a:extLst>
                <a:ext uri="{FF2B5EF4-FFF2-40B4-BE49-F238E27FC236}">
                  <a16:creationId xmlns:a16="http://schemas.microsoft.com/office/drawing/2014/main" id="{C89C0002-3306-734D-91D6-475892584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1" y="130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9" name="Line 147">
              <a:extLst>
                <a:ext uri="{FF2B5EF4-FFF2-40B4-BE49-F238E27FC236}">
                  <a16:creationId xmlns:a16="http://schemas.microsoft.com/office/drawing/2014/main" id="{C4B3390C-A665-7640-804B-0AE8159CC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8" y="131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0" name="Line 148">
              <a:extLst>
                <a:ext uri="{FF2B5EF4-FFF2-40B4-BE49-F238E27FC236}">
                  <a16:creationId xmlns:a16="http://schemas.microsoft.com/office/drawing/2014/main" id="{C3338220-51A2-9944-A47B-80BDC8D5B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0" y="130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1" name="Line 149">
              <a:extLst>
                <a:ext uri="{FF2B5EF4-FFF2-40B4-BE49-F238E27FC236}">
                  <a16:creationId xmlns:a16="http://schemas.microsoft.com/office/drawing/2014/main" id="{CD3D73D5-8313-AB47-B679-0FC175F43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9" y="131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2" name="Line 150">
              <a:extLst>
                <a:ext uri="{FF2B5EF4-FFF2-40B4-BE49-F238E27FC236}">
                  <a16:creationId xmlns:a16="http://schemas.microsoft.com/office/drawing/2014/main" id="{B3D70414-51A2-2146-9004-DE8209700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3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3" name="Line 151">
              <a:extLst>
                <a:ext uri="{FF2B5EF4-FFF2-40B4-BE49-F238E27FC236}">
                  <a16:creationId xmlns:a16="http://schemas.microsoft.com/office/drawing/2014/main" id="{D453D106-9C92-0548-AD43-6BED7B098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0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4" name="Line 152">
              <a:extLst>
                <a:ext uri="{FF2B5EF4-FFF2-40B4-BE49-F238E27FC236}">
                  <a16:creationId xmlns:a16="http://schemas.microsoft.com/office/drawing/2014/main" id="{0BE7E126-0ED9-1A49-970E-88C41C82C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8" y="130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5" name="Line 153">
              <a:extLst>
                <a:ext uri="{FF2B5EF4-FFF2-40B4-BE49-F238E27FC236}">
                  <a16:creationId xmlns:a16="http://schemas.microsoft.com/office/drawing/2014/main" id="{BDFE9C5C-D31A-EB40-9BB6-63848ADE5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5" y="130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6" name="Line 154">
              <a:extLst>
                <a:ext uri="{FF2B5EF4-FFF2-40B4-BE49-F238E27FC236}">
                  <a16:creationId xmlns:a16="http://schemas.microsoft.com/office/drawing/2014/main" id="{B3A6E7BF-FC4E-074B-B572-7B2BFCDDE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7" y="130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7" name="Line 155">
              <a:extLst>
                <a:ext uri="{FF2B5EF4-FFF2-40B4-BE49-F238E27FC236}">
                  <a16:creationId xmlns:a16="http://schemas.microsoft.com/office/drawing/2014/main" id="{58A251FD-3464-E241-83AA-F945785C2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" y="130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8" name="Line 156">
              <a:extLst>
                <a:ext uri="{FF2B5EF4-FFF2-40B4-BE49-F238E27FC236}">
                  <a16:creationId xmlns:a16="http://schemas.microsoft.com/office/drawing/2014/main" id="{C98658F1-5BB1-6B4F-82B2-C428E14BA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3" y="130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9" name="Line 157">
              <a:extLst>
                <a:ext uri="{FF2B5EF4-FFF2-40B4-BE49-F238E27FC236}">
                  <a16:creationId xmlns:a16="http://schemas.microsoft.com/office/drawing/2014/main" id="{9CF60706-BACF-C240-B466-6E50D4468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7" y="130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0" name="Line 158">
              <a:extLst>
                <a:ext uri="{FF2B5EF4-FFF2-40B4-BE49-F238E27FC236}">
                  <a16:creationId xmlns:a16="http://schemas.microsoft.com/office/drawing/2014/main" id="{C9A2B5DC-FAFE-4845-89DA-69926A8E8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9" y="130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1" name="Line 159">
              <a:extLst>
                <a:ext uri="{FF2B5EF4-FFF2-40B4-BE49-F238E27FC236}">
                  <a16:creationId xmlns:a16="http://schemas.microsoft.com/office/drawing/2014/main" id="{9FF2EF7F-9708-DD42-8A83-8A8B5BA76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6" y="130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2" name="Line 160">
              <a:extLst>
                <a:ext uri="{FF2B5EF4-FFF2-40B4-BE49-F238E27FC236}">
                  <a16:creationId xmlns:a16="http://schemas.microsoft.com/office/drawing/2014/main" id="{3D39A840-68F1-3A48-9042-6F8A78B6A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8" y="129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3" name="Line 161">
              <a:extLst>
                <a:ext uri="{FF2B5EF4-FFF2-40B4-BE49-F238E27FC236}">
                  <a16:creationId xmlns:a16="http://schemas.microsoft.com/office/drawing/2014/main" id="{1F5770A6-C69C-A24C-9E49-09E32BC8C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4" y="130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4" name="Line 162">
              <a:extLst>
                <a:ext uri="{FF2B5EF4-FFF2-40B4-BE49-F238E27FC236}">
                  <a16:creationId xmlns:a16="http://schemas.microsoft.com/office/drawing/2014/main" id="{4E0C407F-8B36-E645-B397-8850E4812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6" y="12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5" name="Line 163">
              <a:extLst>
                <a:ext uri="{FF2B5EF4-FFF2-40B4-BE49-F238E27FC236}">
                  <a16:creationId xmlns:a16="http://schemas.microsoft.com/office/drawing/2014/main" id="{A339075A-3617-BF4A-908E-14E5CB54C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8" y="130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6" name="Line 164">
              <a:extLst>
                <a:ext uri="{FF2B5EF4-FFF2-40B4-BE49-F238E27FC236}">
                  <a16:creationId xmlns:a16="http://schemas.microsoft.com/office/drawing/2014/main" id="{A41604EC-5250-434A-84BE-40F5B7734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9" y="129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7" name="Line 165">
              <a:extLst>
                <a:ext uri="{FF2B5EF4-FFF2-40B4-BE49-F238E27FC236}">
                  <a16:creationId xmlns:a16="http://schemas.microsoft.com/office/drawing/2014/main" id="{A841BF80-BCE1-7546-981B-81A293D52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9" y="130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8" name="Line 166">
              <a:extLst>
                <a:ext uri="{FF2B5EF4-FFF2-40B4-BE49-F238E27FC236}">
                  <a16:creationId xmlns:a16="http://schemas.microsoft.com/office/drawing/2014/main" id="{93CF72BF-E573-0B4E-8276-B3686685D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1" y="129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9" name="Line 167">
              <a:extLst>
                <a:ext uri="{FF2B5EF4-FFF2-40B4-BE49-F238E27FC236}">
                  <a16:creationId xmlns:a16="http://schemas.microsoft.com/office/drawing/2014/main" id="{1D407660-3A8B-4B4D-9676-4FA051AFA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1" y="130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0" name="Line 168">
              <a:extLst>
                <a:ext uri="{FF2B5EF4-FFF2-40B4-BE49-F238E27FC236}">
                  <a16:creationId xmlns:a16="http://schemas.microsoft.com/office/drawing/2014/main" id="{C48BA0BB-9E64-4244-AAB0-ACBB7045E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2" y="12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1" name="Line 169">
              <a:extLst>
                <a:ext uri="{FF2B5EF4-FFF2-40B4-BE49-F238E27FC236}">
                  <a16:creationId xmlns:a16="http://schemas.microsoft.com/office/drawing/2014/main" id="{43DB1505-6C97-9147-817B-14FD2C059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1" y="129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2" name="Line 170">
              <a:extLst>
                <a:ext uri="{FF2B5EF4-FFF2-40B4-BE49-F238E27FC236}">
                  <a16:creationId xmlns:a16="http://schemas.microsoft.com/office/drawing/2014/main" id="{51775A88-8232-1149-A3D0-F8CDBDF2D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4" y="129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3" name="Line 171">
              <a:extLst>
                <a:ext uri="{FF2B5EF4-FFF2-40B4-BE49-F238E27FC236}">
                  <a16:creationId xmlns:a16="http://schemas.microsoft.com/office/drawing/2014/main" id="{16C93850-A40E-B94D-BB8A-5903F6F62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0" y="129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4" name="Line 172">
              <a:extLst>
                <a:ext uri="{FF2B5EF4-FFF2-40B4-BE49-F238E27FC236}">
                  <a16:creationId xmlns:a16="http://schemas.microsoft.com/office/drawing/2014/main" id="{235013FE-71F9-194C-BEB8-0B04F9ECA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2" y="12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5" name="Line 173">
              <a:extLst>
                <a:ext uri="{FF2B5EF4-FFF2-40B4-BE49-F238E27FC236}">
                  <a16:creationId xmlns:a16="http://schemas.microsoft.com/office/drawing/2014/main" id="{740DF452-B8F9-7F43-82A3-AA14D082B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2" y="12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6" name="Line 174">
              <a:extLst>
                <a:ext uri="{FF2B5EF4-FFF2-40B4-BE49-F238E27FC236}">
                  <a16:creationId xmlns:a16="http://schemas.microsoft.com/office/drawing/2014/main" id="{E0F59399-DD9F-7142-883B-63A62C786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4" y="129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7" name="Line 175">
              <a:extLst>
                <a:ext uri="{FF2B5EF4-FFF2-40B4-BE49-F238E27FC236}">
                  <a16:creationId xmlns:a16="http://schemas.microsoft.com/office/drawing/2014/main" id="{43BF52D1-6473-D54D-A929-D8BD95E2F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2" y="129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8" name="Line 176">
              <a:extLst>
                <a:ext uri="{FF2B5EF4-FFF2-40B4-BE49-F238E27FC236}">
                  <a16:creationId xmlns:a16="http://schemas.microsoft.com/office/drawing/2014/main" id="{A749DA0E-2A61-C94C-9687-1F062B6A6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5" y="129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9" name="Line 177">
              <a:extLst>
                <a:ext uri="{FF2B5EF4-FFF2-40B4-BE49-F238E27FC236}">
                  <a16:creationId xmlns:a16="http://schemas.microsoft.com/office/drawing/2014/main" id="{A9DACDD9-6DC9-9743-BCE6-17A9776EF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6" y="129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0" name="Line 178">
              <a:extLst>
                <a:ext uri="{FF2B5EF4-FFF2-40B4-BE49-F238E27FC236}">
                  <a16:creationId xmlns:a16="http://schemas.microsoft.com/office/drawing/2014/main" id="{2716CC06-BD47-E94B-B391-8CD73681B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8" y="128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1" name="Line 179">
              <a:extLst>
                <a:ext uri="{FF2B5EF4-FFF2-40B4-BE49-F238E27FC236}">
                  <a16:creationId xmlns:a16="http://schemas.microsoft.com/office/drawing/2014/main" id="{08E7AEB4-A006-F04E-BECF-1DC23F8A0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7" y="129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2" name="Line 180">
              <a:extLst>
                <a:ext uri="{FF2B5EF4-FFF2-40B4-BE49-F238E27FC236}">
                  <a16:creationId xmlns:a16="http://schemas.microsoft.com/office/drawing/2014/main" id="{63DE7DC7-3FF4-2E48-8DB3-50EB78405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8" y="128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3" name="Line 181">
              <a:extLst>
                <a:ext uri="{FF2B5EF4-FFF2-40B4-BE49-F238E27FC236}">
                  <a16:creationId xmlns:a16="http://schemas.microsoft.com/office/drawing/2014/main" id="{81343A2F-9B72-B541-A01A-CE41EA9CE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129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4" name="Line 182">
              <a:extLst>
                <a:ext uri="{FF2B5EF4-FFF2-40B4-BE49-F238E27FC236}">
                  <a16:creationId xmlns:a16="http://schemas.microsoft.com/office/drawing/2014/main" id="{F0401DE1-0731-4647-BA8A-7B8AAA15C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7" y="128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5" name="Line 183">
              <a:extLst>
                <a:ext uri="{FF2B5EF4-FFF2-40B4-BE49-F238E27FC236}">
                  <a16:creationId xmlns:a16="http://schemas.microsoft.com/office/drawing/2014/main" id="{2047DE5C-E380-2C46-B708-E8205DE22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129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6" name="Line 184">
              <a:extLst>
                <a:ext uri="{FF2B5EF4-FFF2-40B4-BE49-F238E27FC236}">
                  <a16:creationId xmlns:a16="http://schemas.microsoft.com/office/drawing/2014/main" id="{9D6563A7-7E2D-D24B-A77D-815AD2293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7" y="128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7" name="Line 185">
              <a:extLst>
                <a:ext uri="{FF2B5EF4-FFF2-40B4-BE49-F238E27FC236}">
                  <a16:creationId xmlns:a16="http://schemas.microsoft.com/office/drawing/2014/main" id="{981819AE-8FDE-E54A-BE32-600570306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0" y="129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8" name="Line 186">
              <a:extLst>
                <a:ext uri="{FF2B5EF4-FFF2-40B4-BE49-F238E27FC236}">
                  <a16:creationId xmlns:a16="http://schemas.microsoft.com/office/drawing/2014/main" id="{C88574CD-70A0-F442-8890-FFF4309CC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3" y="128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9" name="Line 187">
              <a:extLst>
                <a:ext uri="{FF2B5EF4-FFF2-40B4-BE49-F238E27FC236}">
                  <a16:creationId xmlns:a16="http://schemas.microsoft.com/office/drawing/2014/main" id="{7315152F-74B3-4D40-9873-45E21224C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0" y="128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0" name="Line 188">
              <a:extLst>
                <a:ext uri="{FF2B5EF4-FFF2-40B4-BE49-F238E27FC236}">
                  <a16:creationId xmlns:a16="http://schemas.microsoft.com/office/drawing/2014/main" id="{BE40E689-EFAF-C941-8EA7-BA3DEE746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3" y="128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1" name="Line 189">
              <a:extLst>
                <a:ext uri="{FF2B5EF4-FFF2-40B4-BE49-F238E27FC236}">
                  <a16:creationId xmlns:a16="http://schemas.microsoft.com/office/drawing/2014/main" id="{381A91F6-5586-BA49-9E43-2AD3705E4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8" y="128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2" name="Line 190">
              <a:extLst>
                <a:ext uri="{FF2B5EF4-FFF2-40B4-BE49-F238E27FC236}">
                  <a16:creationId xmlns:a16="http://schemas.microsoft.com/office/drawing/2014/main" id="{3704B91C-7359-AC41-B97C-E55131941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3" name="Line 191">
              <a:extLst>
                <a:ext uri="{FF2B5EF4-FFF2-40B4-BE49-F238E27FC236}">
                  <a16:creationId xmlns:a16="http://schemas.microsoft.com/office/drawing/2014/main" id="{F5D6D611-BF1D-6D44-94B0-589DE2809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6" y="128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4" name="Line 192">
              <a:extLst>
                <a:ext uri="{FF2B5EF4-FFF2-40B4-BE49-F238E27FC236}">
                  <a16:creationId xmlns:a16="http://schemas.microsoft.com/office/drawing/2014/main" id="{036912FE-24B3-114F-B0D6-D37419C50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8" y="128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5" name="Line 193">
              <a:extLst>
                <a:ext uri="{FF2B5EF4-FFF2-40B4-BE49-F238E27FC236}">
                  <a16:creationId xmlns:a16="http://schemas.microsoft.com/office/drawing/2014/main" id="{3C91D738-0C91-3048-BCAC-1E8ED9DE9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5" y="128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6" name="Line 194">
              <a:extLst>
                <a:ext uri="{FF2B5EF4-FFF2-40B4-BE49-F238E27FC236}">
                  <a16:creationId xmlns:a16="http://schemas.microsoft.com/office/drawing/2014/main" id="{553AEE10-3E9D-2A4E-B8F1-A41940218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6" y="127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7" name="Line 195">
              <a:extLst>
                <a:ext uri="{FF2B5EF4-FFF2-40B4-BE49-F238E27FC236}">
                  <a16:creationId xmlns:a16="http://schemas.microsoft.com/office/drawing/2014/main" id="{44ED09C1-6AEF-1049-8277-D855BE84B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1" y="128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8" name="Line 196">
              <a:extLst>
                <a:ext uri="{FF2B5EF4-FFF2-40B4-BE49-F238E27FC236}">
                  <a16:creationId xmlns:a16="http://schemas.microsoft.com/office/drawing/2014/main" id="{8F916297-A6F4-784B-AEEE-EE1F933CC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3" y="127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9" name="Line 197">
              <a:extLst>
                <a:ext uri="{FF2B5EF4-FFF2-40B4-BE49-F238E27FC236}">
                  <a16:creationId xmlns:a16="http://schemas.microsoft.com/office/drawing/2014/main" id="{D2C4D34D-AFA2-4D40-80D6-4CF58B6AE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4" y="128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0" name="Line 198">
              <a:extLst>
                <a:ext uri="{FF2B5EF4-FFF2-40B4-BE49-F238E27FC236}">
                  <a16:creationId xmlns:a16="http://schemas.microsoft.com/office/drawing/2014/main" id="{593B6A25-19E7-6C47-B48F-F94300019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5" y="127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1" name="Line 199">
              <a:extLst>
                <a:ext uri="{FF2B5EF4-FFF2-40B4-BE49-F238E27FC236}">
                  <a16:creationId xmlns:a16="http://schemas.microsoft.com/office/drawing/2014/main" id="{5DB46C50-A2C5-4F40-AA64-562752912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7" y="128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2" name="Line 200">
              <a:extLst>
                <a:ext uri="{FF2B5EF4-FFF2-40B4-BE49-F238E27FC236}">
                  <a16:creationId xmlns:a16="http://schemas.microsoft.com/office/drawing/2014/main" id="{134544E4-CD2A-CA4C-B9E8-26A1A8E5D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9" y="127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3" name="Line 201">
              <a:extLst>
                <a:ext uri="{FF2B5EF4-FFF2-40B4-BE49-F238E27FC236}">
                  <a16:creationId xmlns:a16="http://schemas.microsoft.com/office/drawing/2014/main" id="{E58E92E0-4607-654D-89C3-80C1EB1FF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4" y="128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4" name="Line 202">
              <a:extLst>
                <a:ext uri="{FF2B5EF4-FFF2-40B4-BE49-F238E27FC236}">
                  <a16:creationId xmlns:a16="http://schemas.microsoft.com/office/drawing/2014/main" id="{53122DDA-9050-E049-9EA5-7ED88F899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6" y="12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5" name="Line 203">
              <a:extLst>
                <a:ext uri="{FF2B5EF4-FFF2-40B4-BE49-F238E27FC236}">
                  <a16:creationId xmlns:a16="http://schemas.microsoft.com/office/drawing/2014/main" id="{EAFE9347-B41C-4E40-B363-168923514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0" y="128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6" name="Line 204">
              <a:extLst>
                <a:ext uri="{FF2B5EF4-FFF2-40B4-BE49-F238E27FC236}">
                  <a16:creationId xmlns:a16="http://schemas.microsoft.com/office/drawing/2014/main" id="{FAE43155-B228-A44D-9F51-29473FBFF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3" y="127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9255" name="Object 2">
            <a:extLst>
              <a:ext uri="{FF2B5EF4-FFF2-40B4-BE49-F238E27FC236}">
                <a16:creationId xmlns:a16="http://schemas.microsoft.com/office/drawing/2014/main" id="{92EA92A6-ED8D-8042-A3E3-1456EB9F49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705100"/>
          <a:ext cx="211455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7" name="Photo Editor Photo" r:id="rId4" imgW="3175000" imgH="4914900" progId="MSPhotoEd.3">
                  <p:embed/>
                </p:oleObj>
              </mc:Choice>
              <mc:Fallback>
                <p:oleObj name="Photo Editor Photo" r:id="rId4" imgW="3175000" imgH="4914900" progId="MSPhotoEd.3">
                  <p:embed/>
                  <p:pic>
                    <p:nvPicPr>
                      <p:cNvPr id="309255" name="Object 2">
                        <a:extLst>
                          <a:ext uri="{FF2B5EF4-FFF2-40B4-BE49-F238E27FC236}">
                            <a16:creationId xmlns:a16="http://schemas.microsoft.com/office/drawing/2014/main" id="{92EA92A6-ED8D-8042-A3E3-1456EB9F49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05100"/>
                        <a:ext cx="2114550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694074-DE03-7C4E-A827-E4C8810B7097}"/>
              </a:ext>
            </a:extLst>
          </p:cNvPr>
          <p:cNvSpPr txBox="1"/>
          <p:nvPr/>
        </p:nvSpPr>
        <p:spPr>
          <a:xfrm>
            <a:off x="59719" y="4979968"/>
            <a:ext cx="3666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Deterministic chaos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‘butterfly effect’</a:t>
            </a:r>
          </a:p>
        </p:txBody>
      </p:sp>
      <p:pic>
        <p:nvPicPr>
          <p:cNvPr id="4" name="Graphic 3" descr="Butterfly with solid fill">
            <a:extLst>
              <a:ext uri="{FF2B5EF4-FFF2-40B4-BE49-F238E27FC236}">
                <a16:creationId xmlns:a16="http://schemas.microsoft.com/office/drawing/2014/main" id="{6DEF22C7-F661-9B4E-8027-44AAE89D3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5939" y="5791200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085A9-0AD6-554E-AB57-53C59D8672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22" y="609600"/>
            <a:ext cx="755375" cy="9645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06E30A-812E-2F43-BBE3-80268CBFBE21}"/>
              </a:ext>
            </a:extLst>
          </p:cNvPr>
          <p:cNvSpPr txBox="1"/>
          <p:nvPr/>
        </p:nvSpPr>
        <p:spPr>
          <a:xfrm>
            <a:off x="285750" y="1532355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Edward Lorenz</a:t>
            </a:r>
          </a:p>
        </p:txBody>
      </p:sp>
    </p:spTree>
    <p:extLst>
      <p:ext uri="{BB962C8B-B14F-4D97-AF65-F5344CB8AC3E}">
        <p14:creationId xmlns:p14="http://schemas.microsoft.com/office/powerpoint/2010/main" val="4167635277"/>
      </p:ext>
    </p:extLst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Date Placeholder 2">
            <a:extLst>
              <a:ext uri="{FF2B5EF4-FFF2-40B4-BE49-F238E27FC236}">
                <a16:creationId xmlns:a16="http://schemas.microsoft.com/office/drawing/2014/main" id="{4FDD1586-9ED4-E542-9CB6-14225009EF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10274" name="Footer Placeholder 3">
            <a:extLst>
              <a:ext uri="{FF2B5EF4-FFF2-40B4-BE49-F238E27FC236}">
                <a16:creationId xmlns:a16="http://schemas.microsoft.com/office/drawing/2014/main" id="{8CD6900E-EC5C-0C4F-B03C-B1DB21E2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10275" name="Slide Number Placeholder 4">
            <a:extLst>
              <a:ext uri="{FF2B5EF4-FFF2-40B4-BE49-F238E27FC236}">
                <a16:creationId xmlns:a16="http://schemas.microsoft.com/office/drawing/2014/main" id="{85A9D78B-77A4-5642-970B-8E6E7BBF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9FC2A60-9AED-3E48-A16F-06D3F379294A}" type="slidenum">
              <a:rPr lang="en-US" altLang="en-US" sz="1400"/>
              <a:pPr algn="r"/>
              <a:t>154</a:t>
            </a:fld>
            <a:endParaRPr lang="en-US" altLang="en-US" sz="1400"/>
          </a:p>
        </p:txBody>
      </p:sp>
      <p:sp>
        <p:nvSpPr>
          <p:cNvPr id="310276" name="Rectangle 2">
            <a:extLst>
              <a:ext uri="{FF2B5EF4-FFF2-40B4-BE49-F238E27FC236}">
                <a16:creationId xmlns:a16="http://schemas.microsoft.com/office/drawing/2014/main" id="{462C74D4-4D93-9043-9564-C3EF49E49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ea typeface="ＭＳ Ｐゴシック" panose="020B0600070205080204" pitchFamily="34" charset="-128"/>
              </a:rPr>
              <a:t>LORENZ</a:t>
            </a:r>
          </a:p>
        </p:txBody>
      </p:sp>
      <p:pic>
        <p:nvPicPr>
          <p:cNvPr id="310277" name="Picture 3" descr="Lorenz">
            <a:extLst>
              <a:ext uri="{FF2B5EF4-FFF2-40B4-BE49-F238E27FC236}">
                <a16:creationId xmlns:a16="http://schemas.microsoft.com/office/drawing/2014/main" id="{707EDC90-4A0D-1F4B-9693-BB77763C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78" name="Picture 4" descr="Lorenz">
            <a:extLst>
              <a:ext uri="{FF2B5EF4-FFF2-40B4-BE49-F238E27FC236}">
                <a16:creationId xmlns:a16="http://schemas.microsoft.com/office/drawing/2014/main" id="{9AB5EEB9-AB02-4B43-945A-4E4EA5D38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9" name="Text Box 5">
            <a:extLst>
              <a:ext uri="{FF2B5EF4-FFF2-40B4-BE49-F238E27FC236}">
                <a16:creationId xmlns:a16="http://schemas.microsoft.com/office/drawing/2014/main" id="{04F293CF-5556-CC43-85DA-9FE69E7F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Timesteps</a:t>
            </a:r>
          </a:p>
        </p:txBody>
      </p:sp>
      <p:sp>
        <p:nvSpPr>
          <p:cNvPr id="310280" name="Text Box 6">
            <a:extLst>
              <a:ext uri="{FF2B5EF4-FFF2-40B4-BE49-F238E27FC236}">
                <a16:creationId xmlns:a16="http://schemas.microsoft.com/office/drawing/2014/main" id="{B510DAA7-6FD6-5B40-919E-FC3C46F6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8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sp>
        <p:nvSpPr>
          <p:cNvPr id="310281" name="Line 7">
            <a:extLst>
              <a:ext uri="{FF2B5EF4-FFF2-40B4-BE49-F238E27FC236}">
                <a16:creationId xmlns:a16="http://schemas.microsoft.com/office/drawing/2014/main" id="{8F331EB0-8B8C-534B-A420-523EE89D9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95600"/>
            <a:ext cx="76200" cy="3276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Line 8">
            <a:extLst>
              <a:ext uri="{FF2B5EF4-FFF2-40B4-BE49-F238E27FC236}">
                <a16:creationId xmlns:a16="http://schemas.microsoft.com/office/drawing/2014/main" id="{88838793-F232-E047-A288-235805A38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6172200"/>
            <a:ext cx="12954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Line 9">
            <a:extLst>
              <a:ext uri="{FF2B5EF4-FFF2-40B4-BE49-F238E27FC236}">
                <a16:creationId xmlns:a16="http://schemas.microsoft.com/office/drawing/2014/main" id="{72D2B64F-F524-674E-864D-E8D30829A9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895600"/>
            <a:ext cx="0" cy="3276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Line 10">
            <a:extLst>
              <a:ext uri="{FF2B5EF4-FFF2-40B4-BE49-F238E27FC236}">
                <a16:creationId xmlns:a16="http://schemas.microsoft.com/office/drawing/2014/main" id="{73D0D737-931C-BA40-9305-545042B19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895600"/>
            <a:ext cx="13716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Line 11">
            <a:extLst>
              <a:ext uri="{FF2B5EF4-FFF2-40B4-BE49-F238E27FC236}">
                <a16:creationId xmlns:a16="http://schemas.microsoft.com/office/drawing/2014/main" id="{1BF11EAA-82E9-F34D-B7C9-79A8E80DE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28600"/>
            <a:ext cx="15240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Line 12">
            <a:extLst>
              <a:ext uri="{FF2B5EF4-FFF2-40B4-BE49-F238E27FC236}">
                <a16:creationId xmlns:a16="http://schemas.microsoft.com/office/drawing/2014/main" id="{F1772221-C5AE-F049-8C66-B148CA1898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505200"/>
            <a:ext cx="44196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Text Box 13">
            <a:extLst>
              <a:ext uri="{FF2B5EF4-FFF2-40B4-BE49-F238E27FC236}">
                <a16:creationId xmlns:a16="http://schemas.microsoft.com/office/drawing/2014/main" id="{092C978B-37DA-564E-B795-935BFB625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Comparison of prediction to correct values</a:t>
            </a:r>
          </a:p>
        </p:txBody>
      </p:sp>
    </p:spTree>
    <p:extLst>
      <p:ext uri="{BB962C8B-B14F-4D97-AF65-F5344CB8AC3E}">
        <p14:creationId xmlns:p14="http://schemas.microsoft.com/office/powerpoint/2010/main" val="4134646180"/>
      </p:ext>
    </p:extLst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Date Placeholder 3">
            <a:extLst>
              <a:ext uri="{FF2B5EF4-FFF2-40B4-BE49-F238E27FC236}">
                <a16:creationId xmlns:a16="http://schemas.microsoft.com/office/drawing/2014/main" id="{32F002E1-C375-E342-9776-214DDF66D0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11298" name="Footer Placeholder 4">
            <a:extLst>
              <a:ext uri="{FF2B5EF4-FFF2-40B4-BE49-F238E27FC236}">
                <a16:creationId xmlns:a16="http://schemas.microsoft.com/office/drawing/2014/main" id="{0905778E-AB9E-A448-8F3E-52E3880E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11299" name="Slide Number Placeholder 5">
            <a:extLst>
              <a:ext uri="{FF2B5EF4-FFF2-40B4-BE49-F238E27FC236}">
                <a16:creationId xmlns:a16="http://schemas.microsoft.com/office/drawing/2014/main" id="{5477913D-2468-9C49-B1B1-A166F4AC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BB86457-9E82-0444-AD65-3982DD2D53B5}" type="slidenum">
              <a:rPr lang="en-US" altLang="en-US" sz="1400"/>
              <a:pPr algn="r"/>
              <a:t>155</a:t>
            </a:fld>
            <a:endParaRPr lang="en-US" altLang="en-US" sz="1400"/>
          </a:p>
        </p:txBody>
      </p:sp>
      <p:sp>
        <p:nvSpPr>
          <p:cNvPr id="311300" name="Rectangle 2">
            <a:extLst>
              <a:ext uri="{FF2B5EF4-FFF2-40B4-BE49-F238E27FC236}">
                <a16:creationId xmlns:a16="http://schemas.microsoft.com/office/drawing/2014/main" id="{B7CAA211-F93C-BE44-80E5-8475F8A30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Datasets</a:t>
            </a:r>
          </a:p>
        </p:txBody>
      </p:sp>
      <p:sp>
        <p:nvSpPr>
          <p:cNvPr id="311301" name="Rectangle 3">
            <a:extLst>
              <a:ext uri="{FF2B5EF4-FFF2-40B4-BE49-F238E27FC236}">
                <a16:creationId xmlns:a16="http://schemas.microsoft.com/office/drawing/2014/main" id="{22CEB19E-E9CA-D44F-A78A-E3C95A11D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48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en-US" altLang="en-US" sz="2400"/>
          </a:p>
        </p:txBody>
      </p:sp>
      <p:grpSp>
        <p:nvGrpSpPr>
          <p:cNvPr id="311302" name="Group 4">
            <a:extLst>
              <a:ext uri="{FF2B5EF4-FFF2-40B4-BE49-F238E27FC236}">
                <a16:creationId xmlns:a16="http://schemas.microsoft.com/office/drawing/2014/main" id="{1BD78F74-5E6E-3548-B56B-E6CE2873FC4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086600" y="228600"/>
            <a:ext cx="1752600" cy="1752600"/>
            <a:chOff x="3648" y="144"/>
            <a:chExt cx="1968" cy="1377"/>
          </a:xfrm>
        </p:grpSpPr>
        <p:sp>
          <p:nvSpPr>
            <p:cNvPr id="311309" name="Rectangle 5">
              <a:extLst>
                <a:ext uri="{FF2B5EF4-FFF2-40B4-BE49-F238E27FC236}">
                  <a16:creationId xmlns:a16="http://schemas.microsoft.com/office/drawing/2014/main" id="{4F2D584A-3B60-7A41-A9AB-DA9CAD6E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"/>
              <a:ext cx="1968" cy="137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310" name="Line 6">
              <a:extLst>
                <a:ext uri="{FF2B5EF4-FFF2-40B4-BE49-F238E27FC236}">
                  <a16:creationId xmlns:a16="http://schemas.microsoft.com/office/drawing/2014/main" id="{6E51D224-A15A-0A41-A5A4-D43104129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4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1" name="Line 7">
              <a:extLst>
                <a:ext uri="{FF2B5EF4-FFF2-40B4-BE49-F238E27FC236}">
                  <a16:creationId xmlns:a16="http://schemas.microsoft.com/office/drawing/2014/main" id="{73065591-4524-8C4D-B9F9-2D1651200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4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2" name="Freeform 8">
              <a:extLst>
                <a:ext uri="{FF2B5EF4-FFF2-40B4-BE49-F238E27FC236}">
                  <a16:creationId xmlns:a16="http://schemas.microsoft.com/office/drawing/2014/main" id="{7658758D-7A41-6A49-910F-4B3C5539B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1" y="1401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8"/>
                  </a:lnTo>
                  <a:lnTo>
                    <a:pt x="27" y="55"/>
                  </a:lnTo>
                  <a:lnTo>
                    <a:pt x="20" y="54"/>
                  </a:lnTo>
                  <a:lnTo>
                    <a:pt x="12" y="50"/>
                  </a:lnTo>
                  <a:lnTo>
                    <a:pt x="6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6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8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9" y="14"/>
                  </a:lnTo>
                  <a:lnTo>
                    <a:pt x="123" y="18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23" y="41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8" y="47"/>
                  </a:lnTo>
                  <a:lnTo>
                    <a:pt x="102" y="43"/>
                  </a:lnTo>
                  <a:lnTo>
                    <a:pt x="107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1"/>
                  </a:lnTo>
                  <a:lnTo>
                    <a:pt x="102" y="17"/>
                  </a:lnTo>
                  <a:lnTo>
                    <a:pt x="88" y="14"/>
                  </a:lnTo>
                  <a:lnTo>
                    <a:pt x="62" y="12"/>
                  </a:lnTo>
                  <a:lnTo>
                    <a:pt x="39" y="14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8"/>
                  </a:lnTo>
                  <a:lnTo>
                    <a:pt x="23" y="43"/>
                  </a:lnTo>
                  <a:lnTo>
                    <a:pt x="37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13" name="Line 9">
              <a:extLst>
                <a:ext uri="{FF2B5EF4-FFF2-40B4-BE49-F238E27FC236}">
                  <a16:creationId xmlns:a16="http://schemas.microsoft.com/office/drawing/2014/main" id="{AE59014B-DBD9-F143-A388-7225711E0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2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4" name="Line 10">
              <a:extLst>
                <a:ext uri="{FF2B5EF4-FFF2-40B4-BE49-F238E27FC236}">
                  <a16:creationId xmlns:a16="http://schemas.microsoft.com/office/drawing/2014/main" id="{6018FAAF-7A0C-0449-9BCA-5C810121D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2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5" name="Freeform 11">
              <a:extLst>
                <a:ext uri="{FF2B5EF4-FFF2-40B4-BE49-F238E27FC236}">
                  <a16:creationId xmlns:a16="http://schemas.microsoft.com/office/drawing/2014/main" id="{99675C81-ACF3-7341-B2A8-D9C65E721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1424"/>
              <a:ext cx="61" cy="20"/>
            </a:xfrm>
            <a:custGeom>
              <a:avLst/>
              <a:gdLst>
                <a:gd name="T0" fmla="*/ 0 w 123"/>
                <a:gd name="T1" fmla="*/ 0 h 59"/>
                <a:gd name="T2" fmla="*/ 0 w 123"/>
                <a:gd name="T3" fmla="*/ 0 h 59"/>
                <a:gd name="T4" fmla="*/ 0 w 123"/>
                <a:gd name="T5" fmla="*/ 0 h 59"/>
                <a:gd name="T6" fmla="*/ 0 w 123"/>
                <a:gd name="T7" fmla="*/ 0 h 59"/>
                <a:gd name="T8" fmla="*/ 0 w 123"/>
                <a:gd name="T9" fmla="*/ 0 h 59"/>
                <a:gd name="T10" fmla="*/ 0 w 123"/>
                <a:gd name="T11" fmla="*/ 0 h 59"/>
                <a:gd name="T12" fmla="*/ 0 w 123"/>
                <a:gd name="T13" fmla="*/ 0 h 59"/>
                <a:gd name="T14" fmla="*/ 0 w 123"/>
                <a:gd name="T15" fmla="*/ 0 h 59"/>
                <a:gd name="T16" fmla="*/ 0 w 123"/>
                <a:gd name="T17" fmla="*/ 0 h 59"/>
                <a:gd name="T18" fmla="*/ 0 w 123"/>
                <a:gd name="T19" fmla="*/ 0 h 59"/>
                <a:gd name="T20" fmla="*/ 0 w 123"/>
                <a:gd name="T21" fmla="*/ 0 h 59"/>
                <a:gd name="T22" fmla="*/ 0 w 123"/>
                <a:gd name="T23" fmla="*/ 0 h 59"/>
                <a:gd name="T24" fmla="*/ 0 w 123"/>
                <a:gd name="T25" fmla="*/ 0 h 59"/>
                <a:gd name="T26" fmla="*/ 0 w 123"/>
                <a:gd name="T27" fmla="*/ 0 h 59"/>
                <a:gd name="T28" fmla="*/ 0 w 123"/>
                <a:gd name="T29" fmla="*/ 0 h 59"/>
                <a:gd name="T30" fmla="*/ 0 w 123"/>
                <a:gd name="T31" fmla="*/ 0 h 59"/>
                <a:gd name="T32" fmla="*/ 0 w 123"/>
                <a:gd name="T33" fmla="*/ 0 h 59"/>
                <a:gd name="T34" fmla="*/ 0 w 123"/>
                <a:gd name="T35" fmla="*/ 0 h 59"/>
                <a:gd name="T36" fmla="*/ 0 w 123"/>
                <a:gd name="T37" fmla="*/ 0 h 59"/>
                <a:gd name="T38" fmla="*/ 0 w 123"/>
                <a:gd name="T39" fmla="*/ 0 h 59"/>
                <a:gd name="T40" fmla="*/ 0 w 123"/>
                <a:gd name="T41" fmla="*/ 0 h 59"/>
                <a:gd name="T42" fmla="*/ 0 w 123"/>
                <a:gd name="T43" fmla="*/ 0 h 59"/>
                <a:gd name="T44" fmla="*/ 0 w 123"/>
                <a:gd name="T45" fmla="*/ 0 h 59"/>
                <a:gd name="T46" fmla="*/ 0 w 123"/>
                <a:gd name="T47" fmla="*/ 0 h 59"/>
                <a:gd name="T48" fmla="*/ 0 w 123"/>
                <a:gd name="T49" fmla="*/ 0 h 59"/>
                <a:gd name="T50" fmla="*/ 0 w 123"/>
                <a:gd name="T51" fmla="*/ 0 h 59"/>
                <a:gd name="T52" fmla="*/ 0 w 123"/>
                <a:gd name="T53" fmla="*/ 0 h 59"/>
                <a:gd name="T54" fmla="*/ 0 w 123"/>
                <a:gd name="T55" fmla="*/ 0 h 59"/>
                <a:gd name="T56" fmla="*/ 0 w 123"/>
                <a:gd name="T57" fmla="*/ 0 h 59"/>
                <a:gd name="T58" fmla="*/ 0 w 123"/>
                <a:gd name="T59" fmla="*/ 0 h 59"/>
                <a:gd name="T60" fmla="*/ 0 w 123"/>
                <a:gd name="T61" fmla="*/ 0 h 59"/>
                <a:gd name="T62" fmla="*/ 0 w 123"/>
                <a:gd name="T63" fmla="*/ 0 h 59"/>
                <a:gd name="T64" fmla="*/ 0 w 123"/>
                <a:gd name="T65" fmla="*/ 0 h 59"/>
                <a:gd name="T66" fmla="*/ 0 w 123"/>
                <a:gd name="T67" fmla="*/ 0 h 59"/>
                <a:gd name="T68" fmla="*/ 0 w 123"/>
                <a:gd name="T69" fmla="*/ 0 h 59"/>
                <a:gd name="T70" fmla="*/ 0 w 123"/>
                <a:gd name="T71" fmla="*/ 0 h 59"/>
                <a:gd name="T72" fmla="*/ 0 w 123"/>
                <a:gd name="T73" fmla="*/ 0 h 59"/>
                <a:gd name="T74" fmla="*/ 0 w 123"/>
                <a:gd name="T75" fmla="*/ 0 h 59"/>
                <a:gd name="T76" fmla="*/ 0 w 123"/>
                <a:gd name="T77" fmla="*/ 0 h 59"/>
                <a:gd name="T78" fmla="*/ 0 w 123"/>
                <a:gd name="T79" fmla="*/ 0 h 59"/>
                <a:gd name="T80" fmla="*/ 0 w 123"/>
                <a:gd name="T81" fmla="*/ 0 h 59"/>
                <a:gd name="T82" fmla="*/ 0 w 123"/>
                <a:gd name="T83" fmla="*/ 0 h 59"/>
                <a:gd name="T84" fmla="*/ 0 w 123"/>
                <a:gd name="T85" fmla="*/ 0 h 59"/>
                <a:gd name="T86" fmla="*/ 0 w 123"/>
                <a:gd name="T87" fmla="*/ 0 h 59"/>
                <a:gd name="T88" fmla="*/ 0 w 123"/>
                <a:gd name="T89" fmla="*/ 0 h 59"/>
                <a:gd name="T90" fmla="*/ 0 w 123"/>
                <a:gd name="T91" fmla="*/ 0 h 59"/>
                <a:gd name="T92" fmla="*/ 0 w 123"/>
                <a:gd name="T93" fmla="*/ 0 h 59"/>
                <a:gd name="T94" fmla="*/ 0 w 123"/>
                <a:gd name="T95" fmla="*/ 0 h 59"/>
                <a:gd name="T96" fmla="*/ 0 w 123"/>
                <a:gd name="T97" fmla="*/ 0 h 59"/>
                <a:gd name="T98" fmla="*/ 0 w 123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3"/>
                <a:gd name="T151" fmla="*/ 0 h 59"/>
                <a:gd name="T152" fmla="*/ 123 w 123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3" h="59">
                  <a:moveTo>
                    <a:pt x="90" y="59"/>
                  </a:moveTo>
                  <a:lnTo>
                    <a:pt x="88" y="47"/>
                  </a:lnTo>
                  <a:lnTo>
                    <a:pt x="93" y="46"/>
                  </a:lnTo>
                  <a:lnTo>
                    <a:pt x="99" y="44"/>
                  </a:lnTo>
                  <a:lnTo>
                    <a:pt x="103" y="41"/>
                  </a:lnTo>
                  <a:lnTo>
                    <a:pt x="105" y="39"/>
                  </a:lnTo>
                  <a:lnTo>
                    <a:pt x="107" y="34"/>
                  </a:lnTo>
                  <a:lnTo>
                    <a:pt x="109" y="30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8" y="13"/>
                  </a:lnTo>
                  <a:lnTo>
                    <a:pt x="80" y="11"/>
                  </a:lnTo>
                  <a:lnTo>
                    <a:pt x="72" y="13"/>
                  </a:lnTo>
                  <a:lnTo>
                    <a:pt x="66" y="14"/>
                  </a:lnTo>
                  <a:lnTo>
                    <a:pt x="60" y="17"/>
                  </a:lnTo>
                  <a:lnTo>
                    <a:pt x="56" y="20"/>
                  </a:lnTo>
                  <a:lnTo>
                    <a:pt x="54" y="24"/>
                  </a:lnTo>
                  <a:lnTo>
                    <a:pt x="52" y="30"/>
                  </a:lnTo>
                  <a:lnTo>
                    <a:pt x="54" y="36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4" y="46"/>
                  </a:lnTo>
                  <a:lnTo>
                    <a:pt x="62" y="57"/>
                  </a:lnTo>
                  <a:lnTo>
                    <a:pt x="0" y="49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7" y="43"/>
                  </a:lnTo>
                  <a:lnTo>
                    <a:pt x="43" y="39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43" y="13"/>
                  </a:lnTo>
                  <a:lnTo>
                    <a:pt x="50" y="8"/>
                  </a:lnTo>
                  <a:lnTo>
                    <a:pt x="58" y="3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90" y="1"/>
                  </a:lnTo>
                  <a:lnTo>
                    <a:pt x="99" y="3"/>
                  </a:lnTo>
                  <a:lnTo>
                    <a:pt x="107" y="7"/>
                  </a:lnTo>
                  <a:lnTo>
                    <a:pt x="119" y="17"/>
                  </a:lnTo>
                  <a:lnTo>
                    <a:pt x="123" y="30"/>
                  </a:lnTo>
                  <a:lnTo>
                    <a:pt x="121" y="39"/>
                  </a:lnTo>
                  <a:lnTo>
                    <a:pt x="119" y="44"/>
                  </a:lnTo>
                  <a:lnTo>
                    <a:pt x="113" y="50"/>
                  </a:lnTo>
                  <a:lnTo>
                    <a:pt x="107" y="54"/>
                  </a:lnTo>
                  <a:lnTo>
                    <a:pt x="97" y="57"/>
                  </a:lnTo>
                  <a:lnTo>
                    <a:pt x="90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16" name="Freeform 12">
              <a:extLst>
                <a:ext uri="{FF2B5EF4-FFF2-40B4-BE49-F238E27FC236}">
                  <a16:creationId xmlns:a16="http://schemas.microsoft.com/office/drawing/2014/main" id="{76B17604-9655-CB4F-8575-E441B4F7A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9" y="1401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8"/>
                  </a:lnTo>
                  <a:lnTo>
                    <a:pt x="27" y="55"/>
                  </a:lnTo>
                  <a:lnTo>
                    <a:pt x="17" y="54"/>
                  </a:lnTo>
                  <a:lnTo>
                    <a:pt x="11" y="50"/>
                  </a:lnTo>
                  <a:lnTo>
                    <a:pt x="6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21" y="41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8" y="47"/>
                  </a:lnTo>
                  <a:lnTo>
                    <a:pt x="101" y="43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101" y="17"/>
                  </a:lnTo>
                  <a:lnTo>
                    <a:pt x="86" y="14"/>
                  </a:lnTo>
                  <a:lnTo>
                    <a:pt x="62" y="12"/>
                  </a:lnTo>
                  <a:lnTo>
                    <a:pt x="37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1" y="43"/>
                  </a:lnTo>
                  <a:lnTo>
                    <a:pt x="37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17" name="Line 13">
              <a:extLst>
                <a:ext uri="{FF2B5EF4-FFF2-40B4-BE49-F238E27FC236}">
                  <a16:creationId xmlns:a16="http://schemas.microsoft.com/office/drawing/2014/main" id="{14DDA7C9-8982-3048-B0CA-2C8E9C001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8" name="Line 14">
              <a:extLst>
                <a:ext uri="{FF2B5EF4-FFF2-40B4-BE49-F238E27FC236}">
                  <a16:creationId xmlns:a16="http://schemas.microsoft.com/office/drawing/2014/main" id="{D53B5AE1-C1B3-554E-9326-B420AEFC9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9" name="Freeform 15">
              <a:extLst>
                <a:ext uri="{FF2B5EF4-FFF2-40B4-BE49-F238E27FC236}">
                  <a16:creationId xmlns:a16="http://schemas.microsoft.com/office/drawing/2014/main" id="{D44A77AB-7CDF-EB47-A3AB-7DCAE7F4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453"/>
              <a:ext cx="61" cy="11"/>
            </a:xfrm>
            <a:custGeom>
              <a:avLst/>
              <a:gdLst>
                <a:gd name="T0" fmla="*/ 0 w 123"/>
                <a:gd name="T1" fmla="*/ 0 h 33"/>
                <a:gd name="T2" fmla="*/ 0 w 123"/>
                <a:gd name="T3" fmla="*/ 0 h 33"/>
                <a:gd name="T4" fmla="*/ 0 w 123"/>
                <a:gd name="T5" fmla="*/ 0 h 33"/>
                <a:gd name="T6" fmla="*/ 0 w 123"/>
                <a:gd name="T7" fmla="*/ 0 h 33"/>
                <a:gd name="T8" fmla="*/ 0 w 123"/>
                <a:gd name="T9" fmla="*/ 0 h 33"/>
                <a:gd name="T10" fmla="*/ 0 w 123"/>
                <a:gd name="T11" fmla="*/ 0 h 33"/>
                <a:gd name="T12" fmla="*/ 0 w 123"/>
                <a:gd name="T13" fmla="*/ 0 h 33"/>
                <a:gd name="T14" fmla="*/ 0 w 123"/>
                <a:gd name="T15" fmla="*/ 0 h 33"/>
                <a:gd name="T16" fmla="*/ 0 w 123"/>
                <a:gd name="T17" fmla="*/ 0 h 33"/>
                <a:gd name="T18" fmla="*/ 0 w 123"/>
                <a:gd name="T19" fmla="*/ 0 h 33"/>
                <a:gd name="T20" fmla="*/ 0 w 123"/>
                <a:gd name="T21" fmla="*/ 0 h 33"/>
                <a:gd name="T22" fmla="*/ 0 w 123"/>
                <a:gd name="T23" fmla="*/ 0 h 33"/>
                <a:gd name="T24" fmla="*/ 0 w 123"/>
                <a:gd name="T25" fmla="*/ 0 h 33"/>
                <a:gd name="T26" fmla="*/ 0 w 123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"/>
                <a:gd name="T43" fmla="*/ 0 h 33"/>
                <a:gd name="T44" fmla="*/ 123 w 123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" h="33">
                  <a:moveTo>
                    <a:pt x="123" y="0"/>
                  </a:moveTo>
                  <a:lnTo>
                    <a:pt x="123" y="13"/>
                  </a:lnTo>
                  <a:lnTo>
                    <a:pt x="27" y="13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4" y="33"/>
                  </a:lnTo>
                  <a:lnTo>
                    <a:pt x="31" y="33"/>
                  </a:lnTo>
                  <a:lnTo>
                    <a:pt x="23" y="26"/>
                  </a:lnTo>
                  <a:lnTo>
                    <a:pt x="15" y="18"/>
                  </a:lnTo>
                  <a:lnTo>
                    <a:pt x="7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0" name="Freeform 16">
              <a:extLst>
                <a:ext uri="{FF2B5EF4-FFF2-40B4-BE49-F238E27FC236}">
                  <a16:creationId xmlns:a16="http://schemas.microsoft.com/office/drawing/2014/main" id="{EED6A8A4-8B69-0942-90FE-97911DD72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7" y="1424"/>
              <a:ext cx="62" cy="20"/>
            </a:xfrm>
            <a:custGeom>
              <a:avLst/>
              <a:gdLst>
                <a:gd name="T0" fmla="*/ 1 w 124"/>
                <a:gd name="T1" fmla="*/ 0 h 59"/>
                <a:gd name="T2" fmla="*/ 1 w 124"/>
                <a:gd name="T3" fmla="*/ 0 h 59"/>
                <a:gd name="T4" fmla="*/ 1 w 124"/>
                <a:gd name="T5" fmla="*/ 0 h 59"/>
                <a:gd name="T6" fmla="*/ 1 w 124"/>
                <a:gd name="T7" fmla="*/ 0 h 59"/>
                <a:gd name="T8" fmla="*/ 1 w 124"/>
                <a:gd name="T9" fmla="*/ 0 h 59"/>
                <a:gd name="T10" fmla="*/ 1 w 124"/>
                <a:gd name="T11" fmla="*/ 0 h 59"/>
                <a:gd name="T12" fmla="*/ 1 w 124"/>
                <a:gd name="T13" fmla="*/ 0 h 59"/>
                <a:gd name="T14" fmla="*/ 0 w 124"/>
                <a:gd name="T15" fmla="*/ 0 h 59"/>
                <a:gd name="T16" fmla="*/ 0 w 124"/>
                <a:gd name="T17" fmla="*/ 0 h 59"/>
                <a:gd name="T18" fmla="*/ 0 w 124"/>
                <a:gd name="T19" fmla="*/ 0 h 59"/>
                <a:gd name="T20" fmla="*/ 1 w 124"/>
                <a:gd name="T21" fmla="*/ 0 h 59"/>
                <a:gd name="T22" fmla="*/ 1 w 124"/>
                <a:gd name="T23" fmla="*/ 0 h 59"/>
                <a:gd name="T24" fmla="*/ 1 w 124"/>
                <a:gd name="T25" fmla="*/ 0 h 59"/>
                <a:gd name="T26" fmla="*/ 1 w 124"/>
                <a:gd name="T27" fmla="*/ 0 h 59"/>
                <a:gd name="T28" fmla="*/ 1 w 124"/>
                <a:gd name="T29" fmla="*/ 0 h 59"/>
                <a:gd name="T30" fmla="*/ 1 w 124"/>
                <a:gd name="T31" fmla="*/ 0 h 59"/>
                <a:gd name="T32" fmla="*/ 1 w 124"/>
                <a:gd name="T33" fmla="*/ 0 h 59"/>
                <a:gd name="T34" fmla="*/ 1 w 124"/>
                <a:gd name="T35" fmla="*/ 0 h 59"/>
                <a:gd name="T36" fmla="*/ 1 w 124"/>
                <a:gd name="T37" fmla="*/ 0 h 59"/>
                <a:gd name="T38" fmla="*/ 1 w 124"/>
                <a:gd name="T39" fmla="*/ 0 h 59"/>
                <a:gd name="T40" fmla="*/ 1 w 124"/>
                <a:gd name="T41" fmla="*/ 0 h 59"/>
                <a:gd name="T42" fmla="*/ 1 w 124"/>
                <a:gd name="T43" fmla="*/ 0 h 59"/>
                <a:gd name="T44" fmla="*/ 1 w 124"/>
                <a:gd name="T45" fmla="*/ 0 h 59"/>
                <a:gd name="T46" fmla="*/ 1 w 124"/>
                <a:gd name="T47" fmla="*/ 0 h 59"/>
                <a:gd name="T48" fmla="*/ 1 w 124"/>
                <a:gd name="T49" fmla="*/ 0 h 59"/>
                <a:gd name="T50" fmla="*/ 1 w 124"/>
                <a:gd name="T51" fmla="*/ 0 h 59"/>
                <a:gd name="T52" fmla="*/ 1 w 124"/>
                <a:gd name="T53" fmla="*/ 0 h 59"/>
                <a:gd name="T54" fmla="*/ 1 w 124"/>
                <a:gd name="T55" fmla="*/ 0 h 59"/>
                <a:gd name="T56" fmla="*/ 1 w 124"/>
                <a:gd name="T57" fmla="*/ 0 h 59"/>
                <a:gd name="T58" fmla="*/ 1 w 124"/>
                <a:gd name="T59" fmla="*/ 0 h 59"/>
                <a:gd name="T60" fmla="*/ 1 w 124"/>
                <a:gd name="T61" fmla="*/ 0 h 59"/>
                <a:gd name="T62" fmla="*/ 1 w 124"/>
                <a:gd name="T63" fmla="*/ 0 h 59"/>
                <a:gd name="T64" fmla="*/ 1 w 124"/>
                <a:gd name="T65" fmla="*/ 0 h 59"/>
                <a:gd name="T66" fmla="*/ 1 w 124"/>
                <a:gd name="T67" fmla="*/ 0 h 59"/>
                <a:gd name="T68" fmla="*/ 1 w 124"/>
                <a:gd name="T69" fmla="*/ 0 h 59"/>
                <a:gd name="T70" fmla="*/ 1 w 124"/>
                <a:gd name="T71" fmla="*/ 0 h 59"/>
                <a:gd name="T72" fmla="*/ 1 w 124"/>
                <a:gd name="T73" fmla="*/ 0 h 59"/>
                <a:gd name="T74" fmla="*/ 1 w 124"/>
                <a:gd name="T75" fmla="*/ 0 h 59"/>
                <a:gd name="T76" fmla="*/ 1 w 124"/>
                <a:gd name="T77" fmla="*/ 0 h 59"/>
                <a:gd name="T78" fmla="*/ 1 w 124"/>
                <a:gd name="T79" fmla="*/ 0 h 59"/>
                <a:gd name="T80" fmla="*/ 1 w 124"/>
                <a:gd name="T81" fmla="*/ 0 h 59"/>
                <a:gd name="T82" fmla="*/ 1 w 124"/>
                <a:gd name="T83" fmla="*/ 0 h 59"/>
                <a:gd name="T84" fmla="*/ 1 w 124"/>
                <a:gd name="T85" fmla="*/ 0 h 59"/>
                <a:gd name="T86" fmla="*/ 1 w 124"/>
                <a:gd name="T87" fmla="*/ 0 h 59"/>
                <a:gd name="T88" fmla="*/ 1 w 124"/>
                <a:gd name="T89" fmla="*/ 0 h 59"/>
                <a:gd name="T90" fmla="*/ 1 w 124"/>
                <a:gd name="T91" fmla="*/ 0 h 59"/>
                <a:gd name="T92" fmla="*/ 1 w 124"/>
                <a:gd name="T93" fmla="*/ 0 h 59"/>
                <a:gd name="T94" fmla="*/ 1 w 124"/>
                <a:gd name="T95" fmla="*/ 0 h 59"/>
                <a:gd name="T96" fmla="*/ 1 w 124"/>
                <a:gd name="T97" fmla="*/ 0 h 59"/>
                <a:gd name="T98" fmla="*/ 1 w 124"/>
                <a:gd name="T99" fmla="*/ 0 h 59"/>
                <a:gd name="T100" fmla="*/ 1 w 124"/>
                <a:gd name="T101" fmla="*/ 0 h 59"/>
                <a:gd name="T102" fmla="*/ 1 w 124"/>
                <a:gd name="T103" fmla="*/ 0 h 59"/>
                <a:gd name="T104" fmla="*/ 1 w 124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59"/>
                <a:gd name="T161" fmla="*/ 124 w 124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59">
                  <a:moveTo>
                    <a:pt x="62" y="59"/>
                  </a:moveTo>
                  <a:lnTo>
                    <a:pt x="42" y="59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1" y="50"/>
                  </a:lnTo>
                  <a:lnTo>
                    <a:pt x="5" y="46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8"/>
                  </a:lnTo>
                  <a:lnTo>
                    <a:pt x="119" y="13"/>
                  </a:lnTo>
                  <a:lnTo>
                    <a:pt x="123" y="17"/>
                  </a:lnTo>
                  <a:lnTo>
                    <a:pt x="124" y="23"/>
                  </a:lnTo>
                  <a:lnTo>
                    <a:pt x="124" y="30"/>
                  </a:lnTo>
                  <a:lnTo>
                    <a:pt x="124" y="36"/>
                  </a:lnTo>
                  <a:lnTo>
                    <a:pt x="123" y="41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1" y="57"/>
                  </a:lnTo>
                  <a:lnTo>
                    <a:pt x="62" y="59"/>
                  </a:lnTo>
                  <a:close/>
                  <a:moveTo>
                    <a:pt x="62" y="47"/>
                  </a:moveTo>
                  <a:lnTo>
                    <a:pt x="87" y="46"/>
                  </a:lnTo>
                  <a:lnTo>
                    <a:pt x="101" y="41"/>
                  </a:lnTo>
                  <a:lnTo>
                    <a:pt x="107" y="39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1" y="17"/>
                  </a:lnTo>
                  <a:lnTo>
                    <a:pt x="87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9"/>
                  </a:lnTo>
                  <a:lnTo>
                    <a:pt x="23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1" name="Freeform 17">
              <a:extLst>
                <a:ext uri="{FF2B5EF4-FFF2-40B4-BE49-F238E27FC236}">
                  <a16:creationId xmlns:a16="http://schemas.microsoft.com/office/drawing/2014/main" id="{1D7B32E4-190A-8648-9DA2-C0BCB81CD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7" y="1401"/>
              <a:ext cx="62" cy="20"/>
            </a:xfrm>
            <a:custGeom>
              <a:avLst/>
              <a:gdLst>
                <a:gd name="T0" fmla="*/ 1 w 124"/>
                <a:gd name="T1" fmla="*/ 0 h 60"/>
                <a:gd name="T2" fmla="*/ 1 w 124"/>
                <a:gd name="T3" fmla="*/ 0 h 60"/>
                <a:gd name="T4" fmla="*/ 1 w 124"/>
                <a:gd name="T5" fmla="*/ 0 h 60"/>
                <a:gd name="T6" fmla="*/ 1 w 124"/>
                <a:gd name="T7" fmla="*/ 0 h 60"/>
                <a:gd name="T8" fmla="*/ 1 w 124"/>
                <a:gd name="T9" fmla="*/ 0 h 60"/>
                <a:gd name="T10" fmla="*/ 1 w 124"/>
                <a:gd name="T11" fmla="*/ 0 h 60"/>
                <a:gd name="T12" fmla="*/ 1 w 124"/>
                <a:gd name="T13" fmla="*/ 0 h 60"/>
                <a:gd name="T14" fmla="*/ 0 w 124"/>
                <a:gd name="T15" fmla="*/ 0 h 60"/>
                <a:gd name="T16" fmla="*/ 0 w 124"/>
                <a:gd name="T17" fmla="*/ 0 h 60"/>
                <a:gd name="T18" fmla="*/ 0 w 124"/>
                <a:gd name="T19" fmla="*/ 0 h 60"/>
                <a:gd name="T20" fmla="*/ 1 w 124"/>
                <a:gd name="T21" fmla="*/ 0 h 60"/>
                <a:gd name="T22" fmla="*/ 1 w 124"/>
                <a:gd name="T23" fmla="*/ 0 h 60"/>
                <a:gd name="T24" fmla="*/ 1 w 124"/>
                <a:gd name="T25" fmla="*/ 0 h 60"/>
                <a:gd name="T26" fmla="*/ 1 w 124"/>
                <a:gd name="T27" fmla="*/ 0 h 60"/>
                <a:gd name="T28" fmla="*/ 1 w 124"/>
                <a:gd name="T29" fmla="*/ 0 h 60"/>
                <a:gd name="T30" fmla="*/ 1 w 124"/>
                <a:gd name="T31" fmla="*/ 0 h 60"/>
                <a:gd name="T32" fmla="*/ 1 w 124"/>
                <a:gd name="T33" fmla="*/ 0 h 60"/>
                <a:gd name="T34" fmla="*/ 1 w 124"/>
                <a:gd name="T35" fmla="*/ 0 h 60"/>
                <a:gd name="T36" fmla="*/ 1 w 124"/>
                <a:gd name="T37" fmla="*/ 0 h 60"/>
                <a:gd name="T38" fmla="*/ 1 w 124"/>
                <a:gd name="T39" fmla="*/ 0 h 60"/>
                <a:gd name="T40" fmla="*/ 1 w 124"/>
                <a:gd name="T41" fmla="*/ 0 h 60"/>
                <a:gd name="T42" fmla="*/ 1 w 124"/>
                <a:gd name="T43" fmla="*/ 0 h 60"/>
                <a:gd name="T44" fmla="*/ 1 w 124"/>
                <a:gd name="T45" fmla="*/ 0 h 60"/>
                <a:gd name="T46" fmla="*/ 1 w 124"/>
                <a:gd name="T47" fmla="*/ 0 h 60"/>
                <a:gd name="T48" fmla="*/ 1 w 124"/>
                <a:gd name="T49" fmla="*/ 0 h 60"/>
                <a:gd name="T50" fmla="*/ 1 w 124"/>
                <a:gd name="T51" fmla="*/ 0 h 60"/>
                <a:gd name="T52" fmla="*/ 1 w 124"/>
                <a:gd name="T53" fmla="*/ 0 h 60"/>
                <a:gd name="T54" fmla="*/ 1 w 124"/>
                <a:gd name="T55" fmla="*/ 0 h 60"/>
                <a:gd name="T56" fmla="*/ 1 w 124"/>
                <a:gd name="T57" fmla="*/ 0 h 60"/>
                <a:gd name="T58" fmla="*/ 1 w 124"/>
                <a:gd name="T59" fmla="*/ 0 h 60"/>
                <a:gd name="T60" fmla="*/ 1 w 124"/>
                <a:gd name="T61" fmla="*/ 0 h 60"/>
                <a:gd name="T62" fmla="*/ 1 w 124"/>
                <a:gd name="T63" fmla="*/ 0 h 60"/>
                <a:gd name="T64" fmla="*/ 1 w 124"/>
                <a:gd name="T65" fmla="*/ 0 h 60"/>
                <a:gd name="T66" fmla="*/ 1 w 124"/>
                <a:gd name="T67" fmla="*/ 0 h 60"/>
                <a:gd name="T68" fmla="*/ 1 w 124"/>
                <a:gd name="T69" fmla="*/ 0 h 60"/>
                <a:gd name="T70" fmla="*/ 1 w 124"/>
                <a:gd name="T71" fmla="*/ 0 h 60"/>
                <a:gd name="T72" fmla="*/ 1 w 124"/>
                <a:gd name="T73" fmla="*/ 0 h 60"/>
                <a:gd name="T74" fmla="*/ 1 w 124"/>
                <a:gd name="T75" fmla="*/ 0 h 60"/>
                <a:gd name="T76" fmla="*/ 1 w 124"/>
                <a:gd name="T77" fmla="*/ 0 h 60"/>
                <a:gd name="T78" fmla="*/ 1 w 124"/>
                <a:gd name="T79" fmla="*/ 0 h 60"/>
                <a:gd name="T80" fmla="*/ 1 w 124"/>
                <a:gd name="T81" fmla="*/ 0 h 60"/>
                <a:gd name="T82" fmla="*/ 1 w 124"/>
                <a:gd name="T83" fmla="*/ 0 h 60"/>
                <a:gd name="T84" fmla="*/ 1 w 124"/>
                <a:gd name="T85" fmla="*/ 0 h 60"/>
                <a:gd name="T86" fmla="*/ 1 w 124"/>
                <a:gd name="T87" fmla="*/ 0 h 60"/>
                <a:gd name="T88" fmla="*/ 1 w 124"/>
                <a:gd name="T89" fmla="*/ 0 h 60"/>
                <a:gd name="T90" fmla="*/ 1 w 124"/>
                <a:gd name="T91" fmla="*/ 0 h 60"/>
                <a:gd name="T92" fmla="*/ 1 w 124"/>
                <a:gd name="T93" fmla="*/ 0 h 60"/>
                <a:gd name="T94" fmla="*/ 1 w 124"/>
                <a:gd name="T95" fmla="*/ 0 h 60"/>
                <a:gd name="T96" fmla="*/ 1 w 124"/>
                <a:gd name="T97" fmla="*/ 0 h 60"/>
                <a:gd name="T98" fmla="*/ 1 w 124"/>
                <a:gd name="T99" fmla="*/ 0 h 60"/>
                <a:gd name="T100" fmla="*/ 1 w 124"/>
                <a:gd name="T101" fmla="*/ 0 h 60"/>
                <a:gd name="T102" fmla="*/ 1 w 124"/>
                <a:gd name="T103" fmla="*/ 0 h 60"/>
                <a:gd name="T104" fmla="*/ 1 w 124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60"/>
                <a:gd name="T161" fmla="*/ 124 w 124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60">
                  <a:moveTo>
                    <a:pt x="62" y="60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4"/>
                  </a:lnTo>
                  <a:lnTo>
                    <a:pt x="11" y="50"/>
                  </a:lnTo>
                  <a:lnTo>
                    <a:pt x="5" y="47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9" y="14"/>
                  </a:lnTo>
                  <a:lnTo>
                    <a:pt x="123" y="18"/>
                  </a:lnTo>
                  <a:lnTo>
                    <a:pt x="124" y="24"/>
                  </a:lnTo>
                  <a:lnTo>
                    <a:pt x="124" y="30"/>
                  </a:lnTo>
                  <a:lnTo>
                    <a:pt x="124" y="35"/>
                  </a:lnTo>
                  <a:lnTo>
                    <a:pt x="123" y="41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1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7" y="47"/>
                  </a:lnTo>
                  <a:lnTo>
                    <a:pt x="101" y="43"/>
                  </a:lnTo>
                  <a:lnTo>
                    <a:pt x="107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1"/>
                  </a:lnTo>
                  <a:lnTo>
                    <a:pt x="101" y="17"/>
                  </a:lnTo>
                  <a:lnTo>
                    <a:pt x="87" y="14"/>
                  </a:lnTo>
                  <a:lnTo>
                    <a:pt x="62" y="12"/>
                  </a:lnTo>
                  <a:lnTo>
                    <a:pt x="39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3"/>
                  </a:lnTo>
                  <a:lnTo>
                    <a:pt x="37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2" name="Line 18">
              <a:extLst>
                <a:ext uri="{FF2B5EF4-FFF2-40B4-BE49-F238E27FC236}">
                  <a16:creationId xmlns:a16="http://schemas.microsoft.com/office/drawing/2014/main" id="{7C7C97EC-DE4F-C444-B392-87CA2FDC11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8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3" name="Line 19">
              <a:extLst>
                <a:ext uri="{FF2B5EF4-FFF2-40B4-BE49-F238E27FC236}">
                  <a16:creationId xmlns:a16="http://schemas.microsoft.com/office/drawing/2014/main" id="{BD5DB96D-5476-0943-BBBD-D89BFA18B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4" name="Freeform 20">
              <a:extLst>
                <a:ext uri="{FF2B5EF4-FFF2-40B4-BE49-F238E27FC236}">
                  <a16:creationId xmlns:a16="http://schemas.microsoft.com/office/drawing/2014/main" id="{BA264F02-EAE3-B74B-BEB1-27F9FA8B8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1453"/>
              <a:ext cx="61" cy="11"/>
            </a:xfrm>
            <a:custGeom>
              <a:avLst/>
              <a:gdLst>
                <a:gd name="T0" fmla="*/ 0 w 123"/>
                <a:gd name="T1" fmla="*/ 0 h 33"/>
                <a:gd name="T2" fmla="*/ 0 w 123"/>
                <a:gd name="T3" fmla="*/ 0 h 33"/>
                <a:gd name="T4" fmla="*/ 0 w 123"/>
                <a:gd name="T5" fmla="*/ 0 h 33"/>
                <a:gd name="T6" fmla="*/ 0 w 123"/>
                <a:gd name="T7" fmla="*/ 0 h 33"/>
                <a:gd name="T8" fmla="*/ 0 w 123"/>
                <a:gd name="T9" fmla="*/ 0 h 33"/>
                <a:gd name="T10" fmla="*/ 0 w 123"/>
                <a:gd name="T11" fmla="*/ 0 h 33"/>
                <a:gd name="T12" fmla="*/ 0 w 123"/>
                <a:gd name="T13" fmla="*/ 0 h 33"/>
                <a:gd name="T14" fmla="*/ 0 w 123"/>
                <a:gd name="T15" fmla="*/ 0 h 33"/>
                <a:gd name="T16" fmla="*/ 0 w 123"/>
                <a:gd name="T17" fmla="*/ 0 h 33"/>
                <a:gd name="T18" fmla="*/ 0 w 123"/>
                <a:gd name="T19" fmla="*/ 0 h 33"/>
                <a:gd name="T20" fmla="*/ 0 w 123"/>
                <a:gd name="T21" fmla="*/ 0 h 33"/>
                <a:gd name="T22" fmla="*/ 0 w 123"/>
                <a:gd name="T23" fmla="*/ 0 h 33"/>
                <a:gd name="T24" fmla="*/ 0 w 123"/>
                <a:gd name="T25" fmla="*/ 0 h 33"/>
                <a:gd name="T26" fmla="*/ 0 w 123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"/>
                <a:gd name="T43" fmla="*/ 0 h 33"/>
                <a:gd name="T44" fmla="*/ 123 w 123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" h="33">
                  <a:moveTo>
                    <a:pt x="123" y="0"/>
                  </a:moveTo>
                  <a:lnTo>
                    <a:pt x="123" y="13"/>
                  </a:lnTo>
                  <a:lnTo>
                    <a:pt x="28" y="13"/>
                  </a:lnTo>
                  <a:lnTo>
                    <a:pt x="32" y="18"/>
                  </a:lnTo>
                  <a:lnTo>
                    <a:pt x="37" y="23"/>
                  </a:lnTo>
                  <a:lnTo>
                    <a:pt x="41" y="29"/>
                  </a:lnTo>
                  <a:lnTo>
                    <a:pt x="45" y="33"/>
                  </a:lnTo>
                  <a:lnTo>
                    <a:pt x="32" y="33"/>
                  </a:lnTo>
                  <a:lnTo>
                    <a:pt x="24" y="26"/>
                  </a:lnTo>
                  <a:lnTo>
                    <a:pt x="16" y="18"/>
                  </a:lnTo>
                  <a:lnTo>
                    <a:pt x="8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5" name="Freeform 21">
              <a:extLst>
                <a:ext uri="{FF2B5EF4-FFF2-40B4-BE49-F238E27FC236}">
                  <a16:creationId xmlns:a16="http://schemas.microsoft.com/office/drawing/2014/main" id="{23EB5230-1336-2541-8486-A1FC7A1C3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1424"/>
              <a:ext cx="61" cy="20"/>
            </a:xfrm>
            <a:custGeom>
              <a:avLst/>
              <a:gdLst>
                <a:gd name="T0" fmla="*/ 0 w 123"/>
                <a:gd name="T1" fmla="*/ 0 h 59"/>
                <a:gd name="T2" fmla="*/ 0 w 123"/>
                <a:gd name="T3" fmla="*/ 0 h 59"/>
                <a:gd name="T4" fmla="*/ 0 w 123"/>
                <a:gd name="T5" fmla="*/ 0 h 59"/>
                <a:gd name="T6" fmla="*/ 0 w 123"/>
                <a:gd name="T7" fmla="*/ 0 h 59"/>
                <a:gd name="T8" fmla="*/ 0 w 123"/>
                <a:gd name="T9" fmla="*/ 0 h 59"/>
                <a:gd name="T10" fmla="*/ 0 w 123"/>
                <a:gd name="T11" fmla="*/ 0 h 59"/>
                <a:gd name="T12" fmla="*/ 0 w 123"/>
                <a:gd name="T13" fmla="*/ 0 h 59"/>
                <a:gd name="T14" fmla="*/ 0 w 123"/>
                <a:gd name="T15" fmla="*/ 0 h 59"/>
                <a:gd name="T16" fmla="*/ 0 w 123"/>
                <a:gd name="T17" fmla="*/ 0 h 59"/>
                <a:gd name="T18" fmla="*/ 0 w 123"/>
                <a:gd name="T19" fmla="*/ 0 h 59"/>
                <a:gd name="T20" fmla="*/ 0 w 123"/>
                <a:gd name="T21" fmla="*/ 0 h 59"/>
                <a:gd name="T22" fmla="*/ 0 w 123"/>
                <a:gd name="T23" fmla="*/ 0 h 59"/>
                <a:gd name="T24" fmla="*/ 0 w 123"/>
                <a:gd name="T25" fmla="*/ 0 h 59"/>
                <a:gd name="T26" fmla="*/ 0 w 123"/>
                <a:gd name="T27" fmla="*/ 0 h 59"/>
                <a:gd name="T28" fmla="*/ 0 w 123"/>
                <a:gd name="T29" fmla="*/ 0 h 59"/>
                <a:gd name="T30" fmla="*/ 0 w 123"/>
                <a:gd name="T31" fmla="*/ 0 h 59"/>
                <a:gd name="T32" fmla="*/ 0 w 123"/>
                <a:gd name="T33" fmla="*/ 0 h 59"/>
                <a:gd name="T34" fmla="*/ 0 w 123"/>
                <a:gd name="T35" fmla="*/ 0 h 59"/>
                <a:gd name="T36" fmla="*/ 0 w 123"/>
                <a:gd name="T37" fmla="*/ 0 h 59"/>
                <a:gd name="T38" fmla="*/ 0 w 123"/>
                <a:gd name="T39" fmla="*/ 0 h 59"/>
                <a:gd name="T40" fmla="*/ 0 w 123"/>
                <a:gd name="T41" fmla="*/ 0 h 59"/>
                <a:gd name="T42" fmla="*/ 0 w 123"/>
                <a:gd name="T43" fmla="*/ 0 h 59"/>
                <a:gd name="T44" fmla="*/ 0 w 123"/>
                <a:gd name="T45" fmla="*/ 0 h 59"/>
                <a:gd name="T46" fmla="*/ 0 w 123"/>
                <a:gd name="T47" fmla="*/ 0 h 59"/>
                <a:gd name="T48" fmla="*/ 0 w 123"/>
                <a:gd name="T49" fmla="*/ 0 h 59"/>
                <a:gd name="T50" fmla="*/ 0 w 123"/>
                <a:gd name="T51" fmla="*/ 0 h 59"/>
                <a:gd name="T52" fmla="*/ 0 w 123"/>
                <a:gd name="T53" fmla="*/ 0 h 59"/>
                <a:gd name="T54" fmla="*/ 0 w 123"/>
                <a:gd name="T55" fmla="*/ 0 h 59"/>
                <a:gd name="T56" fmla="*/ 0 w 123"/>
                <a:gd name="T57" fmla="*/ 0 h 59"/>
                <a:gd name="T58" fmla="*/ 0 w 123"/>
                <a:gd name="T59" fmla="*/ 0 h 59"/>
                <a:gd name="T60" fmla="*/ 0 w 123"/>
                <a:gd name="T61" fmla="*/ 0 h 59"/>
                <a:gd name="T62" fmla="*/ 0 w 123"/>
                <a:gd name="T63" fmla="*/ 0 h 59"/>
                <a:gd name="T64" fmla="*/ 0 w 123"/>
                <a:gd name="T65" fmla="*/ 0 h 59"/>
                <a:gd name="T66" fmla="*/ 0 w 123"/>
                <a:gd name="T67" fmla="*/ 0 h 59"/>
                <a:gd name="T68" fmla="*/ 0 w 123"/>
                <a:gd name="T69" fmla="*/ 0 h 59"/>
                <a:gd name="T70" fmla="*/ 0 w 123"/>
                <a:gd name="T71" fmla="*/ 0 h 59"/>
                <a:gd name="T72" fmla="*/ 0 w 123"/>
                <a:gd name="T73" fmla="*/ 0 h 59"/>
                <a:gd name="T74" fmla="*/ 0 w 123"/>
                <a:gd name="T75" fmla="*/ 0 h 59"/>
                <a:gd name="T76" fmla="*/ 0 w 123"/>
                <a:gd name="T77" fmla="*/ 0 h 59"/>
                <a:gd name="T78" fmla="*/ 0 w 123"/>
                <a:gd name="T79" fmla="*/ 0 h 59"/>
                <a:gd name="T80" fmla="*/ 0 w 123"/>
                <a:gd name="T81" fmla="*/ 0 h 59"/>
                <a:gd name="T82" fmla="*/ 0 w 123"/>
                <a:gd name="T83" fmla="*/ 0 h 59"/>
                <a:gd name="T84" fmla="*/ 0 w 123"/>
                <a:gd name="T85" fmla="*/ 0 h 59"/>
                <a:gd name="T86" fmla="*/ 0 w 123"/>
                <a:gd name="T87" fmla="*/ 0 h 59"/>
                <a:gd name="T88" fmla="*/ 0 w 123"/>
                <a:gd name="T89" fmla="*/ 0 h 59"/>
                <a:gd name="T90" fmla="*/ 0 w 123"/>
                <a:gd name="T91" fmla="*/ 0 h 59"/>
                <a:gd name="T92" fmla="*/ 0 w 123"/>
                <a:gd name="T93" fmla="*/ 0 h 59"/>
                <a:gd name="T94" fmla="*/ 0 w 123"/>
                <a:gd name="T95" fmla="*/ 0 h 59"/>
                <a:gd name="T96" fmla="*/ 0 w 123"/>
                <a:gd name="T97" fmla="*/ 0 h 59"/>
                <a:gd name="T98" fmla="*/ 0 w 123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3"/>
                <a:gd name="T151" fmla="*/ 0 h 59"/>
                <a:gd name="T152" fmla="*/ 123 w 123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3" h="59">
                  <a:moveTo>
                    <a:pt x="88" y="59"/>
                  </a:moveTo>
                  <a:lnTo>
                    <a:pt x="88" y="47"/>
                  </a:lnTo>
                  <a:lnTo>
                    <a:pt x="94" y="46"/>
                  </a:lnTo>
                  <a:lnTo>
                    <a:pt x="100" y="44"/>
                  </a:lnTo>
                  <a:lnTo>
                    <a:pt x="104" y="41"/>
                  </a:lnTo>
                  <a:lnTo>
                    <a:pt x="106" y="39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08" y="24"/>
                  </a:lnTo>
                  <a:lnTo>
                    <a:pt x="106" y="20"/>
                  </a:lnTo>
                  <a:lnTo>
                    <a:pt x="102" y="17"/>
                  </a:lnTo>
                  <a:lnTo>
                    <a:pt x="96" y="14"/>
                  </a:lnTo>
                  <a:lnTo>
                    <a:pt x="88" y="13"/>
                  </a:lnTo>
                  <a:lnTo>
                    <a:pt x="80" y="11"/>
                  </a:lnTo>
                  <a:lnTo>
                    <a:pt x="72" y="13"/>
                  </a:lnTo>
                  <a:lnTo>
                    <a:pt x="67" y="14"/>
                  </a:lnTo>
                  <a:lnTo>
                    <a:pt x="61" y="17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3" y="30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59" y="43"/>
                  </a:lnTo>
                  <a:lnTo>
                    <a:pt x="65" y="46"/>
                  </a:lnTo>
                  <a:lnTo>
                    <a:pt x="63" y="57"/>
                  </a:lnTo>
                  <a:lnTo>
                    <a:pt x="0" y="49"/>
                  </a:lnTo>
                  <a:lnTo>
                    <a:pt x="0" y="6"/>
                  </a:lnTo>
                  <a:lnTo>
                    <a:pt x="16" y="6"/>
                  </a:lnTo>
                  <a:lnTo>
                    <a:pt x="16" y="39"/>
                  </a:lnTo>
                  <a:lnTo>
                    <a:pt x="47" y="43"/>
                  </a:lnTo>
                  <a:lnTo>
                    <a:pt x="43" y="39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43" y="13"/>
                  </a:lnTo>
                  <a:lnTo>
                    <a:pt x="51" y="8"/>
                  </a:lnTo>
                  <a:lnTo>
                    <a:pt x="59" y="3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90" y="1"/>
                  </a:lnTo>
                  <a:lnTo>
                    <a:pt x="100" y="3"/>
                  </a:lnTo>
                  <a:lnTo>
                    <a:pt x="108" y="7"/>
                  </a:lnTo>
                  <a:lnTo>
                    <a:pt x="119" y="17"/>
                  </a:lnTo>
                  <a:lnTo>
                    <a:pt x="123" y="30"/>
                  </a:lnTo>
                  <a:lnTo>
                    <a:pt x="121" y="39"/>
                  </a:lnTo>
                  <a:lnTo>
                    <a:pt x="119" y="44"/>
                  </a:lnTo>
                  <a:lnTo>
                    <a:pt x="113" y="50"/>
                  </a:lnTo>
                  <a:lnTo>
                    <a:pt x="108" y="54"/>
                  </a:lnTo>
                  <a:lnTo>
                    <a:pt x="98" y="57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6" name="Freeform 22">
              <a:extLst>
                <a:ext uri="{FF2B5EF4-FFF2-40B4-BE49-F238E27FC236}">
                  <a16:creationId xmlns:a16="http://schemas.microsoft.com/office/drawing/2014/main" id="{A8157C4C-E6A0-F14B-9132-2C6200536F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5" y="1401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3" y="60"/>
                  </a:moveTo>
                  <a:lnTo>
                    <a:pt x="43" y="58"/>
                  </a:lnTo>
                  <a:lnTo>
                    <a:pt x="28" y="55"/>
                  </a:lnTo>
                  <a:lnTo>
                    <a:pt x="18" y="54"/>
                  </a:lnTo>
                  <a:lnTo>
                    <a:pt x="12" y="50"/>
                  </a:lnTo>
                  <a:lnTo>
                    <a:pt x="6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3" y="0"/>
                  </a:lnTo>
                  <a:lnTo>
                    <a:pt x="82" y="1"/>
                  </a:lnTo>
                  <a:lnTo>
                    <a:pt x="98" y="4"/>
                  </a:lnTo>
                  <a:lnTo>
                    <a:pt x="106" y="7"/>
                  </a:lnTo>
                  <a:lnTo>
                    <a:pt x="114" y="10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21" y="41"/>
                  </a:lnTo>
                  <a:lnTo>
                    <a:pt x="119" y="47"/>
                  </a:lnTo>
                  <a:lnTo>
                    <a:pt x="114" y="50"/>
                  </a:lnTo>
                  <a:lnTo>
                    <a:pt x="92" y="57"/>
                  </a:lnTo>
                  <a:lnTo>
                    <a:pt x="63" y="60"/>
                  </a:lnTo>
                  <a:close/>
                  <a:moveTo>
                    <a:pt x="63" y="47"/>
                  </a:moveTo>
                  <a:lnTo>
                    <a:pt x="88" y="47"/>
                  </a:lnTo>
                  <a:lnTo>
                    <a:pt x="102" y="43"/>
                  </a:lnTo>
                  <a:lnTo>
                    <a:pt x="106" y="38"/>
                  </a:lnTo>
                  <a:lnTo>
                    <a:pt x="110" y="34"/>
                  </a:lnTo>
                  <a:lnTo>
                    <a:pt x="112" y="30"/>
                  </a:lnTo>
                  <a:lnTo>
                    <a:pt x="110" y="25"/>
                  </a:lnTo>
                  <a:lnTo>
                    <a:pt x="106" y="21"/>
                  </a:lnTo>
                  <a:lnTo>
                    <a:pt x="102" y="17"/>
                  </a:lnTo>
                  <a:lnTo>
                    <a:pt x="86" y="14"/>
                  </a:lnTo>
                  <a:lnTo>
                    <a:pt x="63" y="12"/>
                  </a:lnTo>
                  <a:lnTo>
                    <a:pt x="37" y="14"/>
                  </a:lnTo>
                  <a:lnTo>
                    <a:pt x="24" y="17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8"/>
                  </a:lnTo>
                  <a:lnTo>
                    <a:pt x="22" y="43"/>
                  </a:lnTo>
                  <a:lnTo>
                    <a:pt x="37" y="47"/>
                  </a:lnTo>
                  <a:lnTo>
                    <a:pt x="6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7" name="Line 23">
              <a:extLst>
                <a:ext uri="{FF2B5EF4-FFF2-40B4-BE49-F238E27FC236}">
                  <a16:creationId xmlns:a16="http://schemas.microsoft.com/office/drawing/2014/main" id="{3D7654AE-EE05-404D-B0B0-A8CAD9A0B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6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8" name="Line 24">
              <a:extLst>
                <a:ext uri="{FF2B5EF4-FFF2-40B4-BE49-F238E27FC236}">
                  <a16:creationId xmlns:a16="http://schemas.microsoft.com/office/drawing/2014/main" id="{F90EB1AD-B5E9-8245-89F8-61A3E5C0A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6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9" name="Freeform 25">
              <a:extLst>
                <a:ext uri="{FF2B5EF4-FFF2-40B4-BE49-F238E27FC236}">
                  <a16:creationId xmlns:a16="http://schemas.microsoft.com/office/drawing/2014/main" id="{F870CB45-182D-EC42-8ED4-CA925FD6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1448"/>
              <a:ext cx="61" cy="19"/>
            </a:xfrm>
            <a:custGeom>
              <a:avLst/>
              <a:gdLst>
                <a:gd name="T0" fmla="*/ 0 w 123"/>
                <a:gd name="T1" fmla="*/ 0 h 58"/>
                <a:gd name="T2" fmla="*/ 0 w 123"/>
                <a:gd name="T3" fmla="*/ 0 h 58"/>
                <a:gd name="T4" fmla="*/ 0 w 123"/>
                <a:gd name="T5" fmla="*/ 0 h 58"/>
                <a:gd name="T6" fmla="*/ 0 w 123"/>
                <a:gd name="T7" fmla="*/ 0 h 58"/>
                <a:gd name="T8" fmla="*/ 0 w 123"/>
                <a:gd name="T9" fmla="*/ 0 h 58"/>
                <a:gd name="T10" fmla="*/ 0 w 123"/>
                <a:gd name="T11" fmla="*/ 0 h 58"/>
                <a:gd name="T12" fmla="*/ 0 w 123"/>
                <a:gd name="T13" fmla="*/ 0 h 58"/>
                <a:gd name="T14" fmla="*/ 0 w 123"/>
                <a:gd name="T15" fmla="*/ 0 h 58"/>
                <a:gd name="T16" fmla="*/ 0 w 123"/>
                <a:gd name="T17" fmla="*/ 0 h 58"/>
                <a:gd name="T18" fmla="*/ 0 w 123"/>
                <a:gd name="T19" fmla="*/ 0 h 58"/>
                <a:gd name="T20" fmla="*/ 0 w 123"/>
                <a:gd name="T21" fmla="*/ 0 h 58"/>
                <a:gd name="T22" fmla="*/ 0 w 123"/>
                <a:gd name="T23" fmla="*/ 0 h 58"/>
                <a:gd name="T24" fmla="*/ 0 w 123"/>
                <a:gd name="T25" fmla="*/ 0 h 58"/>
                <a:gd name="T26" fmla="*/ 0 w 123"/>
                <a:gd name="T27" fmla="*/ 0 h 58"/>
                <a:gd name="T28" fmla="*/ 0 w 123"/>
                <a:gd name="T29" fmla="*/ 0 h 58"/>
                <a:gd name="T30" fmla="*/ 0 w 123"/>
                <a:gd name="T31" fmla="*/ 0 h 58"/>
                <a:gd name="T32" fmla="*/ 0 w 123"/>
                <a:gd name="T33" fmla="*/ 0 h 58"/>
                <a:gd name="T34" fmla="*/ 0 w 123"/>
                <a:gd name="T35" fmla="*/ 0 h 58"/>
                <a:gd name="T36" fmla="*/ 0 w 123"/>
                <a:gd name="T37" fmla="*/ 0 h 58"/>
                <a:gd name="T38" fmla="*/ 0 w 123"/>
                <a:gd name="T39" fmla="*/ 0 h 58"/>
                <a:gd name="T40" fmla="*/ 0 w 123"/>
                <a:gd name="T41" fmla="*/ 0 h 58"/>
                <a:gd name="T42" fmla="*/ 0 w 123"/>
                <a:gd name="T43" fmla="*/ 0 h 58"/>
                <a:gd name="T44" fmla="*/ 0 w 123"/>
                <a:gd name="T45" fmla="*/ 0 h 58"/>
                <a:gd name="T46" fmla="*/ 0 w 123"/>
                <a:gd name="T47" fmla="*/ 0 h 58"/>
                <a:gd name="T48" fmla="*/ 0 w 123"/>
                <a:gd name="T49" fmla="*/ 0 h 58"/>
                <a:gd name="T50" fmla="*/ 0 w 123"/>
                <a:gd name="T51" fmla="*/ 0 h 58"/>
                <a:gd name="T52" fmla="*/ 0 w 123"/>
                <a:gd name="T53" fmla="*/ 0 h 58"/>
                <a:gd name="T54" fmla="*/ 0 w 123"/>
                <a:gd name="T55" fmla="*/ 0 h 58"/>
                <a:gd name="T56" fmla="*/ 0 w 123"/>
                <a:gd name="T57" fmla="*/ 0 h 58"/>
                <a:gd name="T58" fmla="*/ 0 w 123"/>
                <a:gd name="T59" fmla="*/ 0 h 58"/>
                <a:gd name="T60" fmla="*/ 0 w 123"/>
                <a:gd name="T61" fmla="*/ 0 h 58"/>
                <a:gd name="T62" fmla="*/ 0 w 123"/>
                <a:gd name="T63" fmla="*/ 0 h 58"/>
                <a:gd name="T64" fmla="*/ 0 w 123"/>
                <a:gd name="T65" fmla="*/ 0 h 58"/>
                <a:gd name="T66" fmla="*/ 0 w 123"/>
                <a:gd name="T67" fmla="*/ 0 h 58"/>
                <a:gd name="T68" fmla="*/ 0 w 123"/>
                <a:gd name="T69" fmla="*/ 0 h 58"/>
                <a:gd name="T70" fmla="*/ 0 w 123"/>
                <a:gd name="T71" fmla="*/ 0 h 58"/>
                <a:gd name="T72" fmla="*/ 0 w 123"/>
                <a:gd name="T73" fmla="*/ 0 h 58"/>
                <a:gd name="T74" fmla="*/ 0 w 123"/>
                <a:gd name="T75" fmla="*/ 0 h 58"/>
                <a:gd name="T76" fmla="*/ 0 w 123"/>
                <a:gd name="T77" fmla="*/ 0 h 58"/>
                <a:gd name="T78" fmla="*/ 0 w 123"/>
                <a:gd name="T79" fmla="*/ 0 h 58"/>
                <a:gd name="T80" fmla="*/ 0 w 123"/>
                <a:gd name="T81" fmla="*/ 0 h 58"/>
                <a:gd name="T82" fmla="*/ 0 w 123"/>
                <a:gd name="T83" fmla="*/ 0 h 58"/>
                <a:gd name="T84" fmla="*/ 0 w 123"/>
                <a:gd name="T85" fmla="*/ 0 h 58"/>
                <a:gd name="T86" fmla="*/ 0 w 123"/>
                <a:gd name="T87" fmla="*/ 0 h 58"/>
                <a:gd name="T88" fmla="*/ 0 w 123"/>
                <a:gd name="T89" fmla="*/ 0 h 58"/>
                <a:gd name="T90" fmla="*/ 0 w 123"/>
                <a:gd name="T91" fmla="*/ 0 h 58"/>
                <a:gd name="T92" fmla="*/ 0 w 123"/>
                <a:gd name="T93" fmla="*/ 0 h 58"/>
                <a:gd name="T94" fmla="*/ 0 w 123"/>
                <a:gd name="T95" fmla="*/ 0 h 58"/>
                <a:gd name="T96" fmla="*/ 0 w 123"/>
                <a:gd name="T97" fmla="*/ 0 h 58"/>
                <a:gd name="T98" fmla="*/ 0 w 123"/>
                <a:gd name="T99" fmla="*/ 0 h 58"/>
                <a:gd name="T100" fmla="*/ 0 w 123"/>
                <a:gd name="T101" fmla="*/ 0 h 58"/>
                <a:gd name="T102" fmla="*/ 0 w 123"/>
                <a:gd name="T103" fmla="*/ 0 h 58"/>
                <a:gd name="T104" fmla="*/ 0 w 123"/>
                <a:gd name="T105" fmla="*/ 0 h 58"/>
                <a:gd name="T106" fmla="*/ 0 w 123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58"/>
                <a:gd name="T164" fmla="*/ 123 w 123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58">
                  <a:moveTo>
                    <a:pt x="107" y="0"/>
                  </a:moveTo>
                  <a:lnTo>
                    <a:pt x="123" y="0"/>
                  </a:lnTo>
                  <a:lnTo>
                    <a:pt x="123" y="58"/>
                  </a:lnTo>
                  <a:lnTo>
                    <a:pt x="117" y="58"/>
                  </a:lnTo>
                  <a:lnTo>
                    <a:pt x="111" y="57"/>
                  </a:lnTo>
                  <a:lnTo>
                    <a:pt x="104" y="54"/>
                  </a:lnTo>
                  <a:lnTo>
                    <a:pt x="94" y="50"/>
                  </a:lnTo>
                  <a:lnTo>
                    <a:pt x="90" y="47"/>
                  </a:lnTo>
                  <a:lnTo>
                    <a:pt x="82" y="43"/>
                  </a:lnTo>
                  <a:lnTo>
                    <a:pt x="76" y="37"/>
                  </a:lnTo>
                  <a:lnTo>
                    <a:pt x="68" y="30"/>
                  </a:lnTo>
                  <a:lnTo>
                    <a:pt x="61" y="24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41" y="14"/>
                  </a:lnTo>
                  <a:lnTo>
                    <a:pt x="33" y="12"/>
                  </a:lnTo>
                  <a:lnTo>
                    <a:pt x="27" y="12"/>
                  </a:lnTo>
                  <a:lnTo>
                    <a:pt x="23" y="14"/>
                  </a:lnTo>
                  <a:lnTo>
                    <a:pt x="20" y="17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6" y="37"/>
                  </a:lnTo>
                  <a:lnTo>
                    <a:pt x="20" y="40"/>
                  </a:lnTo>
                  <a:lnTo>
                    <a:pt x="23" y="43"/>
                  </a:lnTo>
                  <a:lnTo>
                    <a:pt x="29" y="44"/>
                  </a:lnTo>
                  <a:lnTo>
                    <a:pt x="35" y="45"/>
                  </a:lnTo>
                  <a:lnTo>
                    <a:pt x="33" y="57"/>
                  </a:lnTo>
                  <a:lnTo>
                    <a:pt x="23" y="55"/>
                  </a:lnTo>
                  <a:lnTo>
                    <a:pt x="14" y="53"/>
                  </a:lnTo>
                  <a:lnTo>
                    <a:pt x="8" y="48"/>
                  </a:lnTo>
                  <a:lnTo>
                    <a:pt x="4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3" y="1"/>
                  </a:lnTo>
                  <a:lnTo>
                    <a:pt x="33" y="0"/>
                  </a:lnTo>
                  <a:lnTo>
                    <a:pt x="41" y="1"/>
                  </a:lnTo>
                  <a:lnTo>
                    <a:pt x="47" y="2"/>
                  </a:lnTo>
                  <a:lnTo>
                    <a:pt x="55" y="5"/>
                  </a:lnTo>
                  <a:lnTo>
                    <a:pt x="63" y="10"/>
                  </a:lnTo>
                  <a:lnTo>
                    <a:pt x="68" y="12"/>
                  </a:lnTo>
                  <a:lnTo>
                    <a:pt x="76" y="18"/>
                  </a:lnTo>
                  <a:lnTo>
                    <a:pt x="84" y="25"/>
                  </a:lnTo>
                  <a:lnTo>
                    <a:pt x="90" y="31"/>
                  </a:lnTo>
                  <a:lnTo>
                    <a:pt x="96" y="35"/>
                  </a:lnTo>
                  <a:lnTo>
                    <a:pt x="100" y="38"/>
                  </a:lnTo>
                  <a:lnTo>
                    <a:pt x="104" y="41"/>
                  </a:lnTo>
                  <a:lnTo>
                    <a:pt x="107" y="4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0" name="Freeform 26">
              <a:extLst>
                <a:ext uri="{FF2B5EF4-FFF2-40B4-BE49-F238E27FC236}">
                  <a16:creationId xmlns:a16="http://schemas.microsoft.com/office/drawing/2014/main" id="{A2D2FDAE-6284-8649-B785-9E3A7B771A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3" y="1424"/>
              <a:ext cx="62" cy="20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3" y="59"/>
                  </a:moveTo>
                  <a:lnTo>
                    <a:pt x="43" y="59"/>
                  </a:lnTo>
                  <a:lnTo>
                    <a:pt x="25" y="56"/>
                  </a:lnTo>
                  <a:lnTo>
                    <a:pt x="18" y="53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82" y="1"/>
                  </a:lnTo>
                  <a:lnTo>
                    <a:pt x="98" y="3"/>
                  </a:lnTo>
                  <a:lnTo>
                    <a:pt x="105" y="6"/>
                  </a:lnTo>
                  <a:lnTo>
                    <a:pt x="113" y="8"/>
                  </a:lnTo>
                  <a:lnTo>
                    <a:pt x="117" y="13"/>
                  </a:lnTo>
                  <a:lnTo>
                    <a:pt x="121" y="17"/>
                  </a:lnTo>
                  <a:lnTo>
                    <a:pt x="123" y="23"/>
                  </a:lnTo>
                  <a:lnTo>
                    <a:pt x="125" y="30"/>
                  </a:lnTo>
                  <a:lnTo>
                    <a:pt x="123" y="36"/>
                  </a:lnTo>
                  <a:lnTo>
                    <a:pt x="121" y="41"/>
                  </a:lnTo>
                  <a:lnTo>
                    <a:pt x="117" y="46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3" y="59"/>
                  </a:lnTo>
                  <a:close/>
                  <a:moveTo>
                    <a:pt x="63" y="47"/>
                  </a:moveTo>
                  <a:lnTo>
                    <a:pt x="86" y="46"/>
                  </a:lnTo>
                  <a:lnTo>
                    <a:pt x="102" y="41"/>
                  </a:lnTo>
                  <a:lnTo>
                    <a:pt x="105" y="39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4"/>
                  </a:lnTo>
                  <a:lnTo>
                    <a:pt x="105" y="20"/>
                  </a:lnTo>
                  <a:lnTo>
                    <a:pt x="102" y="17"/>
                  </a:lnTo>
                  <a:lnTo>
                    <a:pt x="86" y="13"/>
                  </a:lnTo>
                  <a:lnTo>
                    <a:pt x="63" y="11"/>
                  </a:lnTo>
                  <a:lnTo>
                    <a:pt x="37" y="13"/>
                  </a:lnTo>
                  <a:lnTo>
                    <a:pt x="23" y="17"/>
                  </a:lnTo>
                  <a:lnTo>
                    <a:pt x="18" y="20"/>
                  </a:lnTo>
                  <a:lnTo>
                    <a:pt x="14" y="24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8" y="39"/>
                  </a:lnTo>
                  <a:lnTo>
                    <a:pt x="22" y="41"/>
                  </a:lnTo>
                  <a:lnTo>
                    <a:pt x="37" y="46"/>
                  </a:lnTo>
                  <a:lnTo>
                    <a:pt x="6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1" name="Freeform 27">
              <a:extLst>
                <a:ext uri="{FF2B5EF4-FFF2-40B4-BE49-F238E27FC236}">
                  <a16:creationId xmlns:a16="http://schemas.microsoft.com/office/drawing/2014/main" id="{48DCFE5D-DD40-934A-993B-B9D8831AB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3" y="1401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3" y="60"/>
                  </a:moveTo>
                  <a:lnTo>
                    <a:pt x="43" y="58"/>
                  </a:lnTo>
                  <a:lnTo>
                    <a:pt x="25" y="55"/>
                  </a:lnTo>
                  <a:lnTo>
                    <a:pt x="18" y="54"/>
                  </a:lnTo>
                  <a:lnTo>
                    <a:pt x="12" y="50"/>
                  </a:lnTo>
                  <a:lnTo>
                    <a:pt x="6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3" y="0"/>
                  </a:lnTo>
                  <a:lnTo>
                    <a:pt x="82" y="1"/>
                  </a:lnTo>
                  <a:lnTo>
                    <a:pt x="98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3" y="24"/>
                  </a:lnTo>
                  <a:lnTo>
                    <a:pt x="125" y="30"/>
                  </a:lnTo>
                  <a:lnTo>
                    <a:pt x="123" y="35"/>
                  </a:lnTo>
                  <a:lnTo>
                    <a:pt x="121" y="41"/>
                  </a:lnTo>
                  <a:lnTo>
                    <a:pt x="117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3" y="60"/>
                  </a:lnTo>
                  <a:close/>
                  <a:moveTo>
                    <a:pt x="63" y="47"/>
                  </a:moveTo>
                  <a:lnTo>
                    <a:pt x="86" y="47"/>
                  </a:lnTo>
                  <a:lnTo>
                    <a:pt x="102" y="43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102" y="17"/>
                  </a:lnTo>
                  <a:lnTo>
                    <a:pt x="86" y="14"/>
                  </a:lnTo>
                  <a:lnTo>
                    <a:pt x="63" y="12"/>
                  </a:lnTo>
                  <a:lnTo>
                    <a:pt x="37" y="14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8" y="38"/>
                  </a:lnTo>
                  <a:lnTo>
                    <a:pt x="22" y="43"/>
                  </a:lnTo>
                  <a:lnTo>
                    <a:pt x="37" y="47"/>
                  </a:lnTo>
                  <a:lnTo>
                    <a:pt x="6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2" name="Line 28">
              <a:extLst>
                <a:ext uri="{FF2B5EF4-FFF2-40B4-BE49-F238E27FC236}">
                  <a16:creationId xmlns:a16="http://schemas.microsoft.com/office/drawing/2014/main" id="{2208CD43-0DD2-B84B-8B20-EF14CFD42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3" name="Line 29">
              <a:extLst>
                <a:ext uri="{FF2B5EF4-FFF2-40B4-BE49-F238E27FC236}">
                  <a16:creationId xmlns:a16="http://schemas.microsoft.com/office/drawing/2014/main" id="{FC767042-ED1A-C947-9F2E-737AB8A8F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4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4" name="Freeform 30">
              <a:extLst>
                <a:ext uri="{FF2B5EF4-FFF2-40B4-BE49-F238E27FC236}">
                  <a16:creationId xmlns:a16="http://schemas.microsoft.com/office/drawing/2014/main" id="{A9E38872-6D26-BA40-9290-C4C8DB62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1448"/>
              <a:ext cx="62" cy="19"/>
            </a:xfrm>
            <a:custGeom>
              <a:avLst/>
              <a:gdLst>
                <a:gd name="T0" fmla="*/ 1 w 123"/>
                <a:gd name="T1" fmla="*/ 0 h 58"/>
                <a:gd name="T2" fmla="*/ 1 w 123"/>
                <a:gd name="T3" fmla="*/ 0 h 58"/>
                <a:gd name="T4" fmla="*/ 1 w 123"/>
                <a:gd name="T5" fmla="*/ 0 h 58"/>
                <a:gd name="T6" fmla="*/ 1 w 123"/>
                <a:gd name="T7" fmla="*/ 0 h 58"/>
                <a:gd name="T8" fmla="*/ 1 w 123"/>
                <a:gd name="T9" fmla="*/ 0 h 58"/>
                <a:gd name="T10" fmla="*/ 1 w 123"/>
                <a:gd name="T11" fmla="*/ 0 h 58"/>
                <a:gd name="T12" fmla="*/ 1 w 123"/>
                <a:gd name="T13" fmla="*/ 0 h 58"/>
                <a:gd name="T14" fmla="*/ 1 w 123"/>
                <a:gd name="T15" fmla="*/ 0 h 58"/>
                <a:gd name="T16" fmla="*/ 1 w 123"/>
                <a:gd name="T17" fmla="*/ 0 h 58"/>
                <a:gd name="T18" fmla="*/ 1 w 123"/>
                <a:gd name="T19" fmla="*/ 0 h 58"/>
                <a:gd name="T20" fmla="*/ 1 w 123"/>
                <a:gd name="T21" fmla="*/ 0 h 58"/>
                <a:gd name="T22" fmla="*/ 1 w 123"/>
                <a:gd name="T23" fmla="*/ 0 h 58"/>
                <a:gd name="T24" fmla="*/ 1 w 123"/>
                <a:gd name="T25" fmla="*/ 0 h 58"/>
                <a:gd name="T26" fmla="*/ 1 w 123"/>
                <a:gd name="T27" fmla="*/ 0 h 58"/>
                <a:gd name="T28" fmla="*/ 1 w 123"/>
                <a:gd name="T29" fmla="*/ 0 h 58"/>
                <a:gd name="T30" fmla="*/ 1 w 123"/>
                <a:gd name="T31" fmla="*/ 0 h 58"/>
                <a:gd name="T32" fmla="*/ 1 w 123"/>
                <a:gd name="T33" fmla="*/ 0 h 58"/>
                <a:gd name="T34" fmla="*/ 1 w 123"/>
                <a:gd name="T35" fmla="*/ 0 h 58"/>
                <a:gd name="T36" fmla="*/ 1 w 123"/>
                <a:gd name="T37" fmla="*/ 0 h 58"/>
                <a:gd name="T38" fmla="*/ 1 w 123"/>
                <a:gd name="T39" fmla="*/ 0 h 58"/>
                <a:gd name="T40" fmla="*/ 1 w 123"/>
                <a:gd name="T41" fmla="*/ 0 h 58"/>
                <a:gd name="T42" fmla="*/ 1 w 123"/>
                <a:gd name="T43" fmla="*/ 0 h 58"/>
                <a:gd name="T44" fmla="*/ 1 w 123"/>
                <a:gd name="T45" fmla="*/ 0 h 58"/>
                <a:gd name="T46" fmla="*/ 1 w 123"/>
                <a:gd name="T47" fmla="*/ 0 h 58"/>
                <a:gd name="T48" fmla="*/ 1 w 123"/>
                <a:gd name="T49" fmla="*/ 0 h 58"/>
                <a:gd name="T50" fmla="*/ 1 w 123"/>
                <a:gd name="T51" fmla="*/ 0 h 58"/>
                <a:gd name="T52" fmla="*/ 1 w 123"/>
                <a:gd name="T53" fmla="*/ 0 h 58"/>
                <a:gd name="T54" fmla="*/ 1 w 123"/>
                <a:gd name="T55" fmla="*/ 0 h 58"/>
                <a:gd name="T56" fmla="*/ 1 w 123"/>
                <a:gd name="T57" fmla="*/ 0 h 58"/>
                <a:gd name="T58" fmla="*/ 1 w 123"/>
                <a:gd name="T59" fmla="*/ 0 h 58"/>
                <a:gd name="T60" fmla="*/ 1 w 123"/>
                <a:gd name="T61" fmla="*/ 0 h 58"/>
                <a:gd name="T62" fmla="*/ 1 w 123"/>
                <a:gd name="T63" fmla="*/ 0 h 58"/>
                <a:gd name="T64" fmla="*/ 1 w 123"/>
                <a:gd name="T65" fmla="*/ 0 h 58"/>
                <a:gd name="T66" fmla="*/ 0 w 123"/>
                <a:gd name="T67" fmla="*/ 0 h 58"/>
                <a:gd name="T68" fmla="*/ 0 w 123"/>
                <a:gd name="T69" fmla="*/ 0 h 58"/>
                <a:gd name="T70" fmla="*/ 0 w 123"/>
                <a:gd name="T71" fmla="*/ 0 h 58"/>
                <a:gd name="T72" fmla="*/ 1 w 123"/>
                <a:gd name="T73" fmla="*/ 0 h 58"/>
                <a:gd name="T74" fmla="*/ 1 w 123"/>
                <a:gd name="T75" fmla="*/ 0 h 58"/>
                <a:gd name="T76" fmla="*/ 1 w 123"/>
                <a:gd name="T77" fmla="*/ 0 h 58"/>
                <a:gd name="T78" fmla="*/ 1 w 123"/>
                <a:gd name="T79" fmla="*/ 0 h 58"/>
                <a:gd name="T80" fmla="*/ 1 w 123"/>
                <a:gd name="T81" fmla="*/ 0 h 58"/>
                <a:gd name="T82" fmla="*/ 1 w 123"/>
                <a:gd name="T83" fmla="*/ 0 h 58"/>
                <a:gd name="T84" fmla="*/ 1 w 123"/>
                <a:gd name="T85" fmla="*/ 0 h 58"/>
                <a:gd name="T86" fmla="*/ 1 w 123"/>
                <a:gd name="T87" fmla="*/ 0 h 58"/>
                <a:gd name="T88" fmla="*/ 1 w 123"/>
                <a:gd name="T89" fmla="*/ 0 h 58"/>
                <a:gd name="T90" fmla="*/ 1 w 123"/>
                <a:gd name="T91" fmla="*/ 0 h 58"/>
                <a:gd name="T92" fmla="*/ 1 w 123"/>
                <a:gd name="T93" fmla="*/ 0 h 58"/>
                <a:gd name="T94" fmla="*/ 1 w 123"/>
                <a:gd name="T95" fmla="*/ 0 h 58"/>
                <a:gd name="T96" fmla="*/ 1 w 123"/>
                <a:gd name="T97" fmla="*/ 0 h 58"/>
                <a:gd name="T98" fmla="*/ 1 w 123"/>
                <a:gd name="T99" fmla="*/ 0 h 58"/>
                <a:gd name="T100" fmla="*/ 1 w 123"/>
                <a:gd name="T101" fmla="*/ 0 h 58"/>
                <a:gd name="T102" fmla="*/ 1 w 123"/>
                <a:gd name="T103" fmla="*/ 0 h 58"/>
                <a:gd name="T104" fmla="*/ 1 w 123"/>
                <a:gd name="T105" fmla="*/ 0 h 58"/>
                <a:gd name="T106" fmla="*/ 1 w 123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58"/>
                <a:gd name="T164" fmla="*/ 123 w 123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58">
                  <a:moveTo>
                    <a:pt x="107" y="0"/>
                  </a:moveTo>
                  <a:lnTo>
                    <a:pt x="123" y="0"/>
                  </a:lnTo>
                  <a:lnTo>
                    <a:pt x="123" y="58"/>
                  </a:lnTo>
                  <a:lnTo>
                    <a:pt x="117" y="58"/>
                  </a:lnTo>
                  <a:lnTo>
                    <a:pt x="111" y="57"/>
                  </a:lnTo>
                  <a:lnTo>
                    <a:pt x="103" y="54"/>
                  </a:lnTo>
                  <a:lnTo>
                    <a:pt x="95" y="50"/>
                  </a:lnTo>
                  <a:lnTo>
                    <a:pt x="90" y="47"/>
                  </a:lnTo>
                  <a:lnTo>
                    <a:pt x="84" y="43"/>
                  </a:lnTo>
                  <a:lnTo>
                    <a:pt x="76" y="37"/>
                  </a:lnTo>
                  <a:lnTo>
                    <a:pt x="68" y="30"/>
                  </a:lnTo>
                  <a:lnTo>
                    <a:pt x="62" y="24"/>
                  </a:lnTo>
                  <a:lnTo>
                    <a:pt x="56" y="20"/>
                  </a:lnTo>
                  <a:lnTo>
                    <a:pt x="51" y="17"/>
                  </a:lnTo>
                  <a:lnTo>
                    <a:pt x="43" y="14"/>
                  </a:lnTo>
                  <a:lnTo>
                    <a:pt x="33" y="12"/>
                  </a:lnTo>
                  <a:lnTo>
                    <a:pt x="29" y="12"/>
                  </a:lnTo>
                  <a:lnTo>
                    <a:pt x="23" y="14"/>
                  </a:lnTo>
                  <a:lnTo>
                    <a:pt x="19" y="17"/>
                  </a:lnTo>
                  <a:lnTo>
                    <a:pt x="15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15" y="37"/>
                  </a:lnTo>
                  <a:lnTo>
                    <a:pt x="19" y="40"/>
                  </a:lnTo>
                  <a:lnTo>
                    <a:pt x="23" y="43"/>
                  </a:lnTo>
                  <a:lnTo>
                    <a:pt x="29" y="44"/>
                  </a:lnTo>
                  <a:lnTo>
                    <a:pt x="35" y="45"/>
                  </a:lnTo>
                  <a:lnTo>
                    <a:pt x="33" y="57"/>
                  </a:lnTo>
                  <a:lnTo>
                    <a:pt x="23" y="55"/>
                  </a:lnTo>
                  <a:lnTo>
                    <a:pt x="15" y="53"/>
                  </a:lnTo>
                  <a:lnTo>
                    <a:pt x="8" y="48"/>
                  </a:lnTo>
                  <a:lnTo>
                    <a:pt x="4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0" y="8"/>
                  </a:lnTo>
                  <a:lnTo>
                    <a:pt x="15" y="4"/>
                  </a:lnTo>
                  <a:lnTo>
                    <a:pt x="23" y="1"/>
                  </a:lnTo>
                  <a:lnTo>
                    <a:pt x="33" y="0"/>
                  </a:lnTo>
                  <a:lnTo>
                    <a:pt x="41" y="1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62" y="10"/>
                  </a:lnTo>
                  <a:lnTo>
                    <a:pt x="68" y="12"/>
                  </a:lnTo>
                  <a:lnTo>
                    <a:pt x="76" y="18"/>
                  </a:lnTo>
                  <a:lnTo>
                    <a:pt x="84" y="25"/>
                  </a:lnTo>
                  <a:lnTo>
                    <a:pt x="90" y="31"/>
                  </a:lnTo>
                  <a:lnTo>
                    <a:pt x="95" y="35"/>
                  </a:lnTo>
                  <a:lnTo>
                    <a:pt x="99" y="38"/>
                  </a:lnTo>
                  <a:lnTo>
                    <a:pt x="103" y="41"/>
                  </a:lnTo>
                  <a:lnTo>
                    <a:pt x="107" y="4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5" name="Freeform 31">
              <a:extLst>
                <a:ext uri="{FF2B5EF4-FFF2-40B4-BE49-F238E27FC236}">
                  <a16:creationId xmlns:a16="http://schemas.microsoft.com/office/drawing/2014/main" id="{4D82C9D7-9F62-B34B-BAB7-DB24979BA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424"/>
              <a:ext cx="62" cy="20"/>
            </a:xfrm>
            <a:custGeom>
              <a:avLst/>
              <a:gdLst>
                <a:gd name="T0" fmla="*/ 1 w 123"/>
                <a:gd name="T1" fmla="*/ 0 h 59"/>
                <a:gd name="T2" fmla="*/ 1 w 123"/>
                <a:gd name="T3" fmla="*/ 0 h 59"/>
                <a:gd name="T4" fmla="*/ 1 w 123"/>
                <a:gd name="T5" fmla="*/ 0 h 59"/>
                <a:gd name="T6" fmla="*/ 1 w 123"/>
                <a:gd name="T7" fmla="*/ 0 h 59"/>
                <a:gd name="T8" fmla="*/ 1 w 123"/>
                <a:gd name="T9" fmla="*/ 0 h 59"/>
                <a:gd name="T10" fmla="*/ 1 w 123"/>
                <a:gd name="T11" fmla="*/ 0 h 59"/>
                <a:gd name="T12" fmla="*/ 1 w 123"/>
                <a:gd name="T13" fmla="*/ 0 h 59"/>
                <a:gd name="T14" fmla="*/ 1 w 123"/>
                <a:gd name="T15" fmla="*/ 0 h 59"/>
                <a:gd name="T16" fmla="*/ 1 w 123"/>
                <a:gd name="T17" fmla="*/ 0 h 59"/>
                <a:gd name="T18" fmla="*/ 1 w 123"/>
                <a:gd name="T19" fmla="*/ 0 h 59"/>
                <a:gd name="T20" fmla="*/ 1 w 123"/>
                <a:gd name="T21" fmla="*/ 0 h 59"/>
                <a:gd name="T22" fmla="*/ 1 w 123"/>
                <a:gd name="T23" fmla="*/ 0 h 59"/>
                <a:gd name="T24" fmla="*/ 1 w 123"/>
                <a:gd name="T25" fmla="*/ 0 h 59"/>
                <a:gd name="T26" fmla="*/ 1 w 123"/>
                <a:gd name="T27" fmla="*/ 0 h 59"/>
                <a:gd name="T28" fmla="*/ 1 w 123"/>
                <a:gd name="T29" fmla="*/ 0 h 59"/>
                <a:gd name="T30" fmla="*/ 1 w 123"/>
                <a:gd name="T31" fmla="*/ 0 h 59"/>
                <a:gd name="T32" fmla="*/ 1 w 123"/>
                <a:gd name="T33" fmla="*/ 0 h 59"/>
                <a:gd name="T34" fmla="*/ 1 w 123"/>
                <a:gd name="T35" fmla="*/ 0 h 59"/>
                <a:gd name="T36" fmla="*/ 1 w 123"/>
                <a:gd name="T37" fmla="*/ 0 h 59"/>
                <a:gd name="T38" fmla="*/ 1 w 123"/>
                <a:gd name="T39" fmla="*/ 0 h 59"/>
                <a:gd name="T40" fmla="*/ 1 w 123"/>
                <a:gd name="T41" fmla="*/ 0 h 59"/>
                <a:gd name="T42" fmla="*/ 1 w 123"/>
                <a:gd name="T43" fmla="*/ 0 h 59"/>
                <a:gd name="T44" fmla="*/ 1 w 123"/>
                <a:gd name="T45" fmla="*/ 0 h 59"/>
                <a:gd name="T46" fmla="*/ 1 w 123"/>
                <a:gd name="T47" fmla="*/ 0 h 59"/>
                <a:gd name="T48" fmla="*/ 1 w 123"/>
                <a:gd name="T49" fmla="*/ 0 h 59"/>
                <a:gd name="T50" fmla="*/ 0 w 123"/>
                <a:gd name="T51" fmla="*/ 0 h 59"/>
                <a:gd name="T52" fmla="*/ 0 w 123"/>
                <a:gd name="T53" fmla="*/ 0 h 59"/>
                <a:gd name="T54" fmla="*/ 1 w 123"/>
                <a:gd name="T55" fmla="*/ 0 h 59"/>
                <a:gd name="T56" fmla="*/ 1 w 123"/>
                <a:gd name="T57" fmla="*/ 0 h 59"/>
                <a:gd name="T58" fmla="*/ 1 w 123"/>
                <a:gd name="T59" fmla="*/ 0 h 59"/>
                <a:gd name="T60" fmla="*/ 1 w 123"/>
                <a:gd name="T61" fmla="*/ 0 h 59"/>
                <a:gd name="T62" fmla="*/ 1 w 123"/>
                <a:gd name="T63" fmla="*/ 0 h 59"/>
                <a:gd name="T64" fmla="*/ 1 w 123"/>
                <a:gd name="T65" fmla="*/ 0 h 59"/>
                <a:gd name="T66" fmla="*/ 1 w 123"/>
                <a:gd name="T67" fmla="*/ 0 h 59"/>
                <a:gd name="T68" fmla="*/ 1 w 123"/>
                <a:gd name="T69" fmla="*/ 0 h 59"/>
                <a:gd name="T70" fmla="*/ 1 w 123"/>
                <a:gd name="T71" fmla="*/ 0 h 59"/>
                <a:gd name="T72" fmla="*/ 1 w 123"/>
                <a:gd name="T73" fmla="*/ 0 h 59"/>
                <a:gd name="T74" fmla="*/ 1 w 123"/>
                <a:gd name="T75" fmla="*/ 0 h 59"/>
                <a:gd name="T76" fmla="*/ 1 w 123"/>
                <a:gd name="T77" fmla="*/ 0 h 59"/>
                <a:gd name="T78" fmla="*/ 1 w 123"/>
                <a:gd name="T79" fmla="*/ 0 h 59"/>
                <a:gd name="T80" fmla="*/ 1 w 123"/>
                <a:gd name="T81" fmla="*/ 0 h 59"/>
                <a:gd name="T82" fmla="*/ 1 w 123"/>
                <a:gd name="T83" fmla="*/ 0 h 59"/>
                <a:gd name="T84" fmla="*/ 1 w 123"/>
                <a:gd name="T85" fmla="*/ 0 h 59"/>
                <a:gd name="T86" fmla="*/ 1 w 123"/>
                <a:gd name="T87" fmla="*/ 0 h 59"/>
                <a:gd name="T88" fmla="*/ 1 w 123"/>
                <a:gd name="T89" fmla="*/ 0 h 59"/>
                <a:gd name="T90" fmla="*/ 1 w 123"/>
                <a:gd name="T91" fmla="*/ 0 h 59"/>
                <a:gd name="T92" fmla="*/ 1 w 123"/>
                <a:gd name="T93" fmla="*/ 0 h 59"/>
                <a:gd name="T94" fmla="*/ 1 w 123"/>
                <a:gd name="T95" fmla="*/ 0 h 59"/>
                <a:gd name="T96" fmla="*/ 1 w 123"/>
                <a:gd name="T97" fmla="*/ 0 h 59"/>
                <a:gd name="T98" fmla="*/ 1 w 123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3"/>
                <a:gd name="T151" fmla="*/ 0 h 59"/>
                <a:gd name="T152" fmla="*/ 123 w 123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3" h="59">
                  <a:moveTo>
                    <a:pt x="90" y="59"/>
                  </a:moveTo>
                  <a:lnTo>
                    <a:pt x="88" y="47"/>
                  </a:lnTo>
                  <a:lnTo>
                    <a:pt x="93" y="46"/>
                  </a:lnTo>
                  <a:lnTo>
                    <a:pt x="99" y="44"/>
                  </a:lnTo>
                  <a:lnTo>
                    <a:pt x="103" y="41"/>
                  </a:lnTo>
                  <a:lnTo>
                    <a:pt x="105" y="39"/>
                  </a:lnTo>
                  <a:lnTo>
                    <a:pt x="107" y="34"/>
                  </a:lnTo>
                  <a:lnTo>
                    <a:pt x="109" y="30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8" y="13"/>
                  </a:lnTo>
                  <a:lnTo>
                    <a:pt x="80" y="11"/>
                  </a:lnTo>
                  <a:lnTo>
                    <a:pt x="72" y="13"/>
                  </a:lnTo>
                  <a:lnTo>
                    <a:pt x="66" y="14"/>
                  </a:lnTo>
                  <a:lnTo>
                    <a:pt x="60" y="17"/>
                  </a:lnTo>
                  <a:lnTo>
                    <a:pt x="56" y="20"/>
                  </a:lnTo>
                  <a:lnTo>
                    <a:pt x="54" y="24"/>
                  </a:lnTo>
                  <a:lnTo>
                    <a:pt x="52" y="30"/>
                  </a:lnTo>
                  <a:lnTo>
                    <a:pt x="54" y="36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4" y="46"/>
                  </a:lnTo>
                  <a:lnTo>
                    <a:pt x="62" y="57"/>
                  </a:lnTo>
                  <a:lnTo>
                    <a:pt x="0" y="49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7" y="43"/>
                  </a:lnTo>
                  <a:lnTo>
                    <a:pt x="43" y="39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43" y="13"/>
                  </a:lnTo>
                  <a:lnTo>
                    <a:pt x="51" y="8"/>
                  </a:lnTo>
                  <a:lnTo>
                    <a:pt x="58" y="3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90" y="1"/>
                  </a:lnTo>
                  <a:lnTo>
                    <a:pt x="99" y="3"/>
                  </a:lnTo>
                  <a:lnTo>
                    <a:pt x="107" y="7"/>
                  </a:lnTo>
                  <a:lnTo>
                    <a:pt x="119" y="17"/>
                  </a:lnTo>
                  <a:lnTo>
                    <a:pt x="123" y="30"/>
                  </a:lnTo>
                  <a:lnTo>
                    <a:pt x="121" y="39"/>
                  </a:lnTo>
                  <a:lnTo>
                    <a:pt x="119" y="44"/>
                  </a:lnTo>
                  <a:lnTo>
                    <a:pt x="113" y="50"/>
                  </a:lnTo>
                  <a:lnTo>
                    <a:pt x="107" y="54"/>
                  </a:lnTo>
                  <a:lnTo>
                    <a:pt x="97" y="57"/>
                  </a:lnTo>
                  <a:lnTo>
                    <a:pt x="90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6" name="Freeform 32">
              <a:extLst>
                <a:ext uri="{FF2B5EF4-FFF2-40B4-BE49-F238E27FC236}">
                  <a16:creationId xmlns:a16="http://schemas.microsoft.com/office/drawing/2014/main" id="{2B878AB2-96C3-E549-B00D-FBCB4C532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" y="1401"/>
              <a:ext cx="63" cy="20"/>
            </a:xfrm>
            <a:custGeom>
              <a:avLst/>
              <a:gdLst>
                <a:gd name="T0" fmla="*/ 1 w 125"/>
                <a:gd name="T1" fmla="*/ 0 h 60"/>
                <a:gd name="T2" fmla="*/ 1 w 125"/>
                <a:gd name="T3" fmla="*/ 0 h 60"/>
                <a:gd name="T4" fmla="*/ 1 w 125"/>
                <a:gd name="T5" fmla="*/ 0 h 60"/>
                <a:gd name="T6" fmla="*/ 1 w 125"/>
                <a:gd name="T7" fmla="*/ 0 h 60"/>
                <a:gd name="T8" fmla="*/ 1 w 125"/>
                <a:gd name="T9" fmla="*/ 0 h 60"/>
                <a:gd name="T10" fmla="*/ 1 w 125"/>
                <a:gd name="T11" fmla="*/ 0 h 60"/>
                <a:gd name="T12" fmla="*/ 1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1 w 125"/>
                <a:gd name="T21" fmla="*/ 0 h 60"/>
                <a:gd name="T22" fmla="*/ 1 w 125"/>
                <a:gd name="T23" fmla="*/ 0 h 60"/>
                <a:gd name="T24" fmla="*/ 1 w 125"/>
                <a:gd name="T25" fmla="*/ 0 h 60"/>
                <a:gd name="T26" fmla="*/ 1 w 125"/>
                <a:gd name="T27" fmla="*/ 0 h 60"/>
                <a:gd name="T28" fmla="*/ 1 w 125"/>
                <a:gd name="T29" fmla="*/ 0 h 60"/>
                <a:gd name="T30" fmla="*/ 1 w 125"/>
                <a:gd name="T31" fmla="*/ 0 h 60"/>
                <a:gd name="T32" fmla="*/ 1 w 125"/>
                <a:gd name="T33" fmla="*/ 0 h 60"/>
                <a:gd name="T34" fmla="*/ 1 w 125"/>
                <a:gd name="T35" fmla="*/ 0 h 60"/>
                <a:gd name="T36" fmla="*/ 1 w 125"/>
                <a:gd name="T37" fmla="*/ 0 h 60"/>
                <a:gd name="T38" fmla="*/ 1 w 125"/>
                <a:gd name="T39" fmla="*/ 0 h 60"/>
                <a:gd name="T40" fmla="*/ 1 w 125"/>
                <a:gd name="T41" fmla="*/ 0 h 60"/>
                <a:gd name="T42" fmla="*/ 1 w 125"/>
                <a:gd name="T43" fmla="*/ 0 h 60"/>
                <a:gd name="T44" fmla="*/ 1 w 125"/>
                <a:gd name="T45" fmla="*/ 0 h 60"/>
                <a:gd name="T46" fmla="*/ 1 w 125"/>
                <a:gd name="T47" fmla="*/ 0 h 60"/>
                <a:gd name="T48" fmla="*/ 1 w 125"/>
                <a:gd name="T49" fmla="*/ 0 h 60"/>
                <a:gd name="T50" fmla="*/ 1 w 125"/>
                <a:gd name="T51" fmla="*/ 0 h 60"/>
                <a:gd name="T52" fmla="*/ 1 w 125"/>
                <a:gd name="T53" fmla="*/ 0 h 60"/>
                <a:gd name="T54" fmla="*/ 1 w 125"/>
                <a:gd name="T55" fmla="*/ 0 h 60"/>
                <a:gd name="T56" fmla="*/ 1 w 125"/>
                <a:gd name="T57" fmla="*/ 0 h 60"/>
                <a:gd name="T58" fmla="*/ 1 w 125"/>
                <a:gd name="T59" fmla="*/ 0 h 60"/>
                <a:gd name="T60" fmla="*/ 1 w 125"/>
                <a:gd name="T61" fmla="*/ 0 h 60"/>
                <a:gd name="T62" fmla="*/ 1 w 125"/>
                <a:gd name="T63" fmla="*/ 0 h 60"/>
                <a:gd name="T64" fmla="*/ 1 w 125"/>
                <a:gd name="T65" fmla="*/ 0 h 60"/>
                <a:gd name="T66" fmla="*/ 1 w 125"/>
                <a:gd name="T67" fmla="*/ 0 h 60"/>
                <a:gd name="T68" fmla="*/ 1 w 125"/>
                <a:gd name="T69" fmla="*/ 0 h 60"/>
                <a:gd name="T70" fmla="*/ 1 w 125"/>
                <a:gd name="T71" fmla="*/ 0 h 60"/>
                <a:gd name="T72" fmla="*/ 1 w 125"/>
                <a:gd name="T73" fmla="*/ 0 h 60"/>
                <a:gd name="T74" fmla="*/ 1 w 125"/>
                <a:gd name="T75" fmla="*/ 0 h 60"/>
                <a:gd name="T76" fmla="*/ 1 w 125"/>
                <a:gd name="T77" fmla="*/ 0 h 60"/>
                <a:gd name="T78" fmla="*/ 1 w 125"/>
                <a:gd name="T79" fmla="*/ 0 h 60"/>
                <a:gd name="T80" fmla="*/ 1 w 125"/>
                <a:gd name="T81" fmla="*/ 0 h 60"/>
                <a:gd name="T82" fmla="*/ 1 w 125"/>
                <a:gd name="T83" fmla="*/ 0 h 60"/>
                <a:gd name="T84" fmla="*/ 1 w 125"/>
                <a:gd name="T85" fmla="*/ 0 h 60"/>
                <a:gd name="T86" fmla="*/ 1 w 125"/>
                <a:gd name="T87" fmla="*/ 0 h 60"/>
                <a:gd name="T88" fmla="*/ 1 w 125"/>
                <a:gd name="T89" fmla="*/ 0 h 60"/>
                <a:gd name="T90" fmla="*/ 1 w 125"/>
                <a:gd name="T91" fmla="*/ 0 h 60"/>
                <a:gd name="T92" fmla="*/ 1 w 125"/>
                <a:gd name="T93" fmla="*/ 0 h 60"/>
                <a:gd name="T94" fmla="*/ 1 w 125"/>
                <a:gd name="T95" fmla="*/ 0 h 60"/>
                <a:gd name="T96" fmla="*/ 1 w 125"/>
                <a:gd name="T97" fmla="*/ 0 h 60"/>
                <a:gd name="T98" fmla="*/ 1 w 125"/>
                <a:gd name="T99" fmla="*/ 0 h 60"/>
                <a:gd name="T100" fmla="*/ 1 w 125"/>
                <a:gd name="T101" fmla="*/ 0 h 60"/>
                <a:gd name="T102" fmla="*/ 1 w 125"/>
                <a:gd name="T103" fmla="*/ 0 h 60"/>
                <a:gd name="T104" fmla="*/ 1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8"/>
                  </a:lnTo>
                  <a:lnTo>
                    <a:pt x="27" y="55"/>
                  </a:lnTo>
                  <a:lnTo>
                    <a:pt x="17" y="54"/>
                  </a:lnTo>
                  <a:lnTo>
                    <a:pt x="12" y="50"/>
                  </a:lnTo>
                  <a:lnTo>
                    <a:pt x="6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21" y="41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8" y="47"/>
                  </a:lnTo>
                  <a:lnTo>
                    <a:pt x="101" y="43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101" y="17"/>
                  </a:lnTo>
                  <a:lnTo>
                    <a:pt x="86" y="14"/>
                  </a:lnTo>
                  <a:lnTo>
                    <a:pt x="62" y="12"/>
                  </a:lnTo>
                  <a:lnTo>
                    <a:pt x="37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1" y="43"/>
                  </a:lnTo>
                  <a:lnTo>
                    <a:pt x="37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7" name="Line 33">
              <a:extLst>
                <a:ext uri="{FF2B5EF4-FFF2-40B4-BE49-F238E27FC236}">
                  <a16:creationId xmlns:a16="http://schemas.microsoft.com/office/drawing/2014/main" id="{00165A3F-28E1-A64D-8EE6-076FBA762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1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8" name="Line 34">
              <a:extLst>
                <a:ext uri="{FF2B5EF4-FFF2-40B4-BE49-F238E27FC236}">
                  <a16:creationId xmlns:a16="http://schemas.microsoft.com/office/drawing/2014/main" id="{30FA1459-FD5C-FF43-B1E6-FA9A59858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9" name="Freeform 35">
              <a:extLst>
                <a:ext uri="{FF2B5EF4-FFF2-40B4-BE49-F238E27FC236}">
                  <a16:creationId xmlns:a16="http://schemas.microsoft.com/office/drawing/2014/main" id="{CF5D1909-D85E-7240-AEA7-922D79029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447"/>
              <a:ext cx="63" cy="20"/>
            </a:xfrm>
            <a:custGeom>
              <a:avLst/>
              <a:gdLst>
                <a:gd name="T0" fmla="*/ 1 w 125"/>
                <a:gd name="T1" fmla="*/ 0 h 59"/>
                <a:gd name="T2" fmla="*/ 1 w 125"/>
                <a:gd name="T3" fmla="*/ 0 h 59"/>
                <a:gd name="T4" fmla="*/ 1 w 125"/>
                <a:gd name="T5" fmla="*/ 0 h 59"/>
                <a:gd name="T6" fmla="*/ 1 w 125"/>
                <a:gd name="T7" fmla="*/ 0 h 59"/>
                <a:gd name="T8" fmla="*/ 1 w 125"/>
                <a:gd name="T9" fmla="*/ 0 h 59"/>
                <a:gd name="T10" fmla="*/ 1 w 125"/>
                <a:gd name="T11" fmla="*/ 0 h 59"/>
                <a:gd name="T12" fmla="*/ 1 w 125"/>
                <a:gd name="T13" fmla="*/ 0 h 59"/>
                <a:gd name="T14" fmla="*/ 1 w 125"/>
                <a:gd name="T15" fmla="*/ 0 h 59"/>
                <a:gd name="T16" fmla="*/ 1 w 125"/>
                <a:gd name="T17" fmla="*/ 0 h 59"/>
                <a:gd name="T18" fmla="*/ 1 w 125"/>
                <a:gd name="T19" fmla="*/ 0 h 59"/>
                <a:gd name="T20" fmla="*/ 1 w 125"/>
                <a:gd name="T21" fmla="*/ 0 h 59"/>
                <a:gd name="T22" fmla="*/ 1 w 125"/>
                <a:gd name="T23" fmla="*/ 0 h 59"/>
                <a:gd name="T24" fmla="*/ 1 w 125"/>
                <a:gd name="T25" fmla="*/ 0 h 59"/>
                <a:gd name="T26" fmla="*/ 1 w 125"/>
                <a:gd name="T27" fmla="*/ 0 h 59"/>
                <a:gd name="T28" fmla="*/ 1 w 125"/>
                <a:gd name="T29" fmla="*/ 0 h 59"/>
                <a:gd name="T30" fmla="*/ 1 w 125"/>
                <a:gd name="T31" fmla="*/ 0 h 59"/>
                <a:gd name="T32" fmla="*/ 1 w 125"/>
                <a:gd name="T33" fmla="*/ 0 h 59"/>
                <a:gd name="T34" fmla="*/ 1 w 125"/>
                <a:gd name="T35" fmla="*/ 0 h 59"/>
                <a:gd name="T36" fmla="*/ 1 w 125"/>
                <a:gd name="T37" fmla="*/ 0 h 59"/>
                <a:gd name="T38" fmla="*/ 1 w 125"/>
                <a:gd name="T39" fmla="*/ 0 h 59"/>
                <a:gd name="T40" fmla="*/ 1 w 125"/>
                <a:gd name="T41" fmla="*/ 0 h 59"/>
                <a:gd name="T42" fmla="*/ 1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1 w 125"/>
                <a:gd name="T49" fmla="*/ 0 h 59"/>
                <a:gd name="T50" fmla="*/ 1 w 125"/>
                <a:gd name="T51" fmla="*/ 0 h 59"/>
                <a:gd name="T52" fmla="*/ 1 w 125"/>
                <a:gd name="T53" fmla="*/ 0 h 59"/>
                <a:gd name="T54" fmla="*/ 1 w 125"/>
                <a:gd name="T55" fmla="*/ 0 h 59"/>
                <a:gd name="T56" fmla="*/ 1 w 125"/>
                <a:gd name="T57" fmla="*/ 0 h 59"/>
                <a:gd name="T58" fmla="*/ 1 w 125"/>
                <a:gd name="T59" fmla="*/ 0 h 59"/>
                <a:gd name="T60" fmla="*/ 1 w 125"/>
                <a:gd name="T61" fmla="*/ 0 h 59"/>
                <a:gd name="T62" fmla="*/ 1 w 125"/>
                <a:gd name="T63" fmla="*/ 0 h 59"/>
                <a:gd name="T64" fmla="*/ 1 w 125"/>
                <a:gd name="T65" fmla="*/ 0 h 59"/>
                <a:gd name="T66" fmla="*/ 1 w 125"/>
                <a:gd name="T67" fmla="*/ 0 h 59"/>
                <a:gd name="T68" fmla="*/ 1 w 125"/>
                <a:gd name="T69" fmla="*/ 0 h 59"/>
                <a:gd name="T70" fmla="*/ 1 w 125"/>
                <a:gd name="T71" fmla="*/ 0 h 59"/>
                <a:gd name="T72" fmla="*/ 1 w 125"/>
                <a:gd name="T73" fmla="*/ 0 h 59"/>
                <a:gd name="T74" fmla="*/ 1 w 125"/>
                <a:gd name="T75" fmla="*/ 0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5"/>
                <a:gd name="T115" fmla="*/ 0 h 59"/>
                <a:gd name="T116" fmla="*/ 125 w 125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5" h="59">
                  <a:moveTo>
                    <a:pt x="89" y="59"/>
                  </a:moveTo>
                  <a:lnTo>
                    <a:pt x="87" y="47"/>
                  </a:lnTo>
                  <a:lnTo>
                    <a:pt x="95" y="46"/>
                  </a:lnTo>
                  <a:lnTo>
                    <a:pt x="101" y="43"/>
                  </a:lnTo>
                  <a:lnTo>
                    <a:pt x="105" y="40"/>
                  </a:lnTo>
                  <a:lnTo>
                    <a:pt x="107" y="37"/>
                  </a:lnTo>
                  <a:lnTo>
                    <a:pt x="109" y="35"/>
                  </a:lnTo>
                  <a:lnTo>
                    <a:pt x="109" y="30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3" y="16"/>
                  </a:lnTo>
                  <a:lnTo>
                    <a:pt x="97" y="13"/>
                  </a:lnTo>
                  <a:lnTo>
                    <a:pt x="91" y="12"/>
                  </a:lnTo>
                  <a:lnTo>
                    <a:pt x="85" y="12"/>
                  </a:lnTo>
                  <a:lnTo>
                    <a:pt x="78" y="12"/>
                  </a:lnTo>
                  <a:lnTo>
                    <a:pt x="74" y="13"/>
                  </a:lnTo>
                  <a:lnTo>
                    <a:pt x="68" y="16"/>
                  </a:lnTo>
                  <a:lnTo>
                    <a:pt x="64" y="20"/>
                  </a:lnTo>
                  <a:lnTo>
                    <a:pt x="62" y="24"/>
                  </a:lnTo>
                  <a:lnTo>
                    <a:pt x="62" y="29"/>
                  </a:lnTo>
                  <a:lnTo>
                    <a:pt x="62" y="32"/>
                  </a:lnTo>
                  <a:lnTo>
                    <a:pt x="64" y="36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27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7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5" y="36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27" y="45"/>
                  </a:lnTo>
                  <a:lnTo>
                    <a:pt x="33" y="46"/>
                  </a:lnTo>
                  <a:lnTo>
                    <a:pt x="31" y="57"/>
                  </a:lnTo>
                  <a:lnTo>
                    <a:pt x="21" y="56"/>
                  </a:lnTo>
                  <a:lnTo>
                    <a:pt x="13" y="53"/>
                  </a:lnTo>
                  <a:lnTo>
                    <a:pt x="7" y="49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4"/>
                  </a:lnTo>
                  <a:lnTo>
                    <a:pt x="37" y="6"/>
                  </a:lnTo>
                  <a:lnTo>
                    <a:pt x="44" y="7"/>
                  </a:lnTo>
                  <a:lnTo>
                    <a:pt x="50" y="12"/>
                  </a:lnTo>
                  <a:lnTo>
                    <a:pt x="54" y="17"/>
                  </a:lnTo>
                  <a:lnTo>
                    <a:pt x="56" y="13"/>
                  </a:lnTo>
                  <a:lnTo>
                    <a:pt x="60" y="9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5" y="3"/>
                  </a:lnTo>
                  <a:lnTo>
                    <a:pt x="113" y="9"/>
                  </a:lnTo>
                  <a:lnTo>
                    <a:pt x="117" y="13"/>
                  </a:lnTo>
                  <a:lnTo>
                    <a:pt x="121" y="17"/>
                  </a:lnTo>
                  <a:lnTo>
                    <a:pt x="123" y="23"/>
                  </a:lnTo>
                  <a:lnTo>
                    <a:pt x="125" y="30"/>
                  </a:lnTo>
                  <a:lnTo>
                    <a:pt x="123" y="37"/>
                  </a:lnTo>
                  <a:lnTo>
                    <a:pt x="121" y="45"/>
                  </a:lnTo>
                  <a:lnTo>
                    <a:pt x="115" y="50"/>
                  </a:lnTo>
                  <a:lnTo>
                    <a:pt x="107" y="55"/>
                  </a:lnTo>
                  <a:lnTo>
                    <a:pt x="99" y="57"/>
                  </a:lnTo>
                  <a:lnTo>
                    <a:pt x="89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0" name="Freeform 36">
              <a:extLst>
                <a:ext uri="{FF2B5EF4-FFF2-40B4-BE49-F238E27FC236}">
                  <a16:creationId xmlns:a16="http://schemas.microsoft.com/office/drawing/2014/main" id="{436F2255-9976-3C4F-8D34-C0D04470A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8" y="1424"/>
              <a:ext cx="63" cy="20"/>
            </a:xfrm>
            <a:custGeom>
              <a:avLst/>
              <a:gdLst>
                <a:gd name="T0" fmla="*/ 1 w 125"/>
                <a:gd name="T1" fmla="*/ 0 h 59"/>
                <a:gd name="T2" fmla="*/ 1 w 125"/>
                <a:gd name="T3" fmla="*/ 0 h 59"/>
                <a:gd name="T4" fmla="*/ 1 w 125"/>
                <a:gd name="T5" fmla="*/ 0 h 59"/>
                <a:gd name="T6" fmla="*/ 1 w 125"/>
                <a:gd name="T7" fmla="*/ 0 h 59"/>
                <a:gd name="T8" fmla="*/ 1 w 125"/>
                <a:gd name="T9" fmla="*/ 0 h 59"/>
                <a:gd name="T10" fmla="*/ 1 w 125"/>
                <a:gd name="T11" fmla="*/ 0 h 59"/>
                <a:gd name="T12" fmla="*/ 1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1 w 125"/>
                <a:gd name="T21" fmla="*/ 0 h 59"/>
                <a:gd name="T22" fmla="*/ 1 w 125"/>
                <a:gd name="T23" fmla="*/ 0 h 59"/>
                <a:gd name="T24" fmla="*/ 1 w 125"/>
                <a:gd name="T25" fmla="*/ 0 h 59"/>
                <a:gd name="T26" fmla="*/ 1 w 125"/>
                <a:gd name="T27" fmla="*/ 0 h 59"/>
                <a:gd name="T28" fmla="*/ 1 w 125"/>
                <a:gd name="T29" fmla="*/ 0 h 59"/>
                <a:gd name="T30" fmla="*/ 1 w 125"/>
                <a:gd name="T31" fmla="*/ 0 h 59"/>
                <a:gd name="T32" fmla="*/ 1 w 125"/>
                <a:gd name="T33" fmla="*/ 0 h 59"/>
                <a:gd name="T34" fmla="*/ 1 w 125"/>
                <a:gd name="T35" fmla="*/ 0 h 59"/>
                <a:gd name="T36" fmla="*/ 1 w 125"/>
                <a:gd name="T37" fmla="*/ 0 h 59"/>
                <a:gd name="T38" fmla="*/ 1 w 125"/>
                <a:gd name="T39" fmla="*/ 0 h 59"/>
                <a:gd name="T40" fmla="*/ 1 w 125"/>
                <a:gd name="T41" fmla="*/ 0 h 59"/>
                <a:gd name="T42" fmla="*/ 1 w 125"/>
                <a:gd name="T43" fmla="*/ 0 h 59"/>
                <a:gd name="T44" fmla="*/ 1 w 125"/>
                <a:gd name="T45" fmla="*/ 0 h 59"/>
                <a:gd name="T46" fmla="*/ 1 w 125"/>
                <a:gd name="T47" fmla="*/ 0 h 59"/>
                <a:gd name="T48" fmla="*/ 1 w 125"/>
                <a:gd name="T49" fmla="*/ 0 h 59"/>
                <a:gd name="T50" fmla="*/ 1 w 125"/>
                <a:gd name="T51" fmla="*/ 0 h 59"/>
                <a:gd name="T52" fmla="*/ 1 w 125"/>
                <a:gd name="T53" fmla="*/ 0 h 59"/>
                <a:gd name="T54" fmla="*/ 1 w 125"/>
                <a:gd name="T55" fmla="*/ 0 h 59"/>
                <a:gd name="T56" fmla="*/ 1 w 125"/>
                <a:gd name="T57" fmla="*/ 0 h 59"/>
                <a:gd name="T58" fmla="*/ 1 w 125"/>
                <a:gd name="T59" fmla="*/ 0 h 59"/>
                <a:gd name="T60" fmla="*/ 1 w 125"/>
                <a:gd name="T61" fmla="*/ 0 h 59"/>
                <a:gd name="T62" fmla="*/ 1 w 125"/>
                <a:gd name="T63" fmla="*/ 0 h 59"/>
                <a:gd name="T64" fmla="*/ 1 w 125"/>
                <a:gd name="T65" fmla="*/ 0 h 59"/>
                <a:gd name="T66" fmla="*/ 1 w 125"/>
                <a:gd name="T67" fmla="*/ 0 h 59"/>
                <a:gd name="T68" fmla="*/ 1 w 125"/>
                <a:gd name="T69" fmla="*/ 0 h 59"/>
                <a:gd name="T70" fmla="*/ 1 w 125"/>
                <a:gd name="T71" fmla="*/ 0 h 59"/>
                <a:gd name="T72" fmla="*/ 1 w 125"/>
                <a:gd name="T73" fmla="*/ 0 h 59"/>
                <a:gd name="T74" fmla="*/ 1 w 125"/>
                <a:gd name="T75" fmla="*/ 0 h 59"/>
                <a:gd name="T76" fmla="*/ 1 w 125"/>
                <a:gd name="T77" fmla="*/ 0 h 59"/>
                <a:gd name="T78" fmla="*/ 1 w 125"/>
                <a:gd name="T79" fmla="*/ 0 h 59"/>
                <a:gd name="T80" fmla="*/ 1 w 125"/>
                <a:gd name="T81" fmla="*/ 0 h 59"/>
                <a:gd name="T82" fmla="*/ 1 w 125"/>
                <a:gd name="T83" fmla="*/ 0 h 59"/>
                <a:gd name="T84" fmla="*/ 1 w 125"/>
                <a:gd name="T85" fmla="*/ 0 h 59"/>
                <a:gd name="T86" fmla="*/ 1 w 125"/>
                <a:gd name="T87" fmla="*/ 0 h 59"/>
                <a:gd name="T88" fmla="*/ 1 w 125"/>
                <a:gd name="T89" fmla="*/ 0 h 59"/>
                <a:gd name="T90" fmla="*/ 1 w 125"/>
                <a:gd name="T91" fmla="*/ 0 h 59"/>
                <a:gd name="T92" fmla="*/ 1 w 125"/>
                <a:gd name="T93" fmla="*/ 0 h 59"/>
                <a:gd name="T94" fmla="*/ 1 w 125"/>
                <a:gd name="T95" fmla="*/ 0 h 59"/>
                <a:gd name="T96" fmla="*/ 1 w 125"/>
                <a:gd name="T97" fmla="*/ 0 h 59"/>
                <a:gd name="T98" fmla="*/ 1 w 125"/>
                <a:gd name="T99" fmla="*/ 0 h 59"/>
                <a:gd name="T100" fmla="*/ 1 w 125"/>
                <a:gd name="T101" fmla="*/ 0 h 59"/>
                <a:gd name="T102" fmla="*/ 1 w 125"/>
                <a:gd name="T103" fmla="*/ 0 h 59"/>
                <a:gd name="T104" fmla="*/ 1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9"/>
                  </a:lnTo>
                  <a:lnTo>
                    <a:pt x="25" y="56"/>
                  </a:lnTo>
                  <a:lnTo>
                    <a:pt x="17" y="53"/>
                  </a:lnTo>
                  <a:lnTo>
                    <a:pt x="11" y="50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8"/>
                  </a:lnTo>
                  <a:lnTo>
                    <a:pt x="117" y="13"/>
                  </a:lnTo>
                  <a:lnTo>
                    <a:pt x="121" y="17"/>
                  </a:lnTo>
                  <a:lnTo>
                    <a:pt x="123" y="23"/>
                  </a:lnTo>
                  <a:lnTo>
                    <a:pt x="125" y="30"/>
                  </a:lnTo>
                  <a:lnTo>
                    <a:pt x="123" y="36"/>
                  </a:lnTo>
                  <a:lnTo>
                    <a:pt x="121" y="41"/>
                  </a:lnTo>
                  <a:lnTo>
                    <a:pt x="117" y="46"/>
                  </a:lnTo>
                  <a:lnTo>
                    <a:pt x="113" y="50"/>
                  </a:lnTo>
                  <a:lnTo>
                    <a:pt x="91" y="57"/>
                  </a:lnTo>
                  <a:lnTo>
                    <a:pt x="62" y="59"/>
                  </a:lnTo>
                  <a:close/>
                  <a:moveTo>
                    <a:pt x="62" y="47"/>
                  </a:moveTo>
                  <a:lnTo>
                    <a:pt x="85" y="46"/>
                  </a:lnTo>
                  <a:lnTo>
                    <a:pt x="101" y="41"/>
                  </a:lnTo>
                  <a:lnTo>
                    <a:pt x="105" y="39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4"/>
                  </a:lnTo>
                  <a:lnTo>
                    <a:pt x="105" y="20"/>
                  </a:lnTo>
                  <a:lnTo>
                    <a:pt x="101" y="17"/>
                  </a:lnTo>
                  <a:lnTo>
                    <a:pt x="85" y="13"/>
                  </a:lnTo>
                  <a:lnTo>
                    <a:pt x="62" y="11"/>
                  </a:lnTo>
                  <a:lnTo>
                    <a:pt x="37" y="13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3" y="24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7" y="39"/>
                  </a:lnTo>
                  <a:lnTo>
                    <a:pt x="21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1" name="Freeform 37">
              <a:extLst>
                <a:ext uri="{FF2B5EF4-FFF2-40B4-BE49-F238E27FC236}">
                  <a16:creationId xmlns:a16="http://schemas.microsoft.com/office/drawing/2014/main" id="{EE968897-F8ED-9341-969D-D0409BABB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8" y="1401"/>
              <a:ext cx="63" cy="20"/>
            </a:xfrm>
            <a:custGeom>
              <a:avLst/>
              <a:gdLst>
                <a:gd name="T0" fmla="*/ 1 w 125"/>
                <a:gd name="T1" fmla="*/ 0 h 60"/>
                <a:gd name="T2" fmla="*/ 1 w 125"/>
                <a:gd name="T3" fmla="*/ 0 h 60"/>
                <a:gd name="T4" fmla="*/ 1 w 125"/>
                <a:gd name="T5" fmla="*/ 0 h 60"/>
                <a:gd name="T6" fmla="*/ 1 w 125"/>
                <a:gd name="T7" fmla="*/ 0 h 60"/>
                <a:gd name="T8" fmla="*/ 1 w 125"/>
                <a:gd name="T9" fmla="*/ 0 h 60"/>
                <a:gd name="T10" fmla="*/ 1 w 125"/>
                <a:gd name="T11" fmla="*/ 0 h 60"/>
                <a:gd name="T12" fmla="*/ 1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1 w 125"/>
                <a:gd name="T21" fmla="*/ 0 h 60"/>
                <a:gd name="T22" fmla="*/ 1 w 125"/>
                <a:gd name="T23" fmla="*/ 0 h 60"/>
                <a:gd name="T24" fmla="*/ 1 w 125"/>
                <a:gd name="T25" fmla="*/ 0 h 60"/>
                <a:gd name="T26" fmla="*/ 1 w 125"/>
                <a:gd name="T27" fmla="*/ 0 h 60"/>
                <a:gd name="T28" fmla="*/ 1 w 125"/>
                <a:gd name="T29" fmla="*/ 0 h 60"/>
                <a:gd name="T30" fmla="*/ 1 w 125"/>
                <a:gd name="T31" fmla="*/ 0 h 60"/>
                <a:gd name="T32" fmla="*/ 1 w 125"/>
                <a:gd name="T33" fmla="*/ 0 h 60"/>
                <a:gd name="T34" fmla="*/ 1 w 125"/>
                <a:gd name="T35" fmla="*/ 0 h 60"/>
                <a:gd name="T36" fmla="*/ 1 w 125"/>
                <a:gd name="T37" fmla="*/ 0 h 60"/>
                <a:gd name="T38" fmla="*/ 1 w 125"/>
                <a:gd name="T39" fmla="*/ 0 h 60"/>
                <a:gd name="T40" fmla="*/ 1 w 125"/>
                <a:gd name="T41" fmla="*/ 0 h 60"/>
                <a:gd name="T42" fmla="*/ 1 w 125"/>
                <a:gd name="T43" fmla="*/ 0 h 60"/>
                <a:gd name="T44" fmla="*/ 1 w 125"/>
                <a:gd name="T45" fmla="*/ 0 h 60"/>
                <a:gd name="T46" fmla="*/ 1 w 125"/>
                <a:gd name="T47" fmla="*/ 0 h 60"/>
                <a:gd name="T48" fmla="*/ 1 w 125"/>
                <a:gd name="T49" fmla="*/ 0 h 60"/>
                <a:gd name="T50" fmla="*/ 1 w 125"/>
                <a:gd name="T51" fmla="*/ 0 h 60"/>
                <a:gd name="T52" fmla="*/ 1 w 125"/>
                <a:gd name="T53" fmla="*/ 0 h 60"/>
                <a:gd name="T54" fmla="*/ 1 w 125"/>
                <a:gd name="T55" fmla="*/ 0 h 60"/>
                <a:gd name="T56" fmla="*/ 1 w 125"/>
                <a:gd name="T57" fmla="*/ 0 h 60"/>
                <a:gd name="T58" fmla="*/ 1 w 125"/>
                <a:gd name="T59" fmla="*/ 0 h 60"/>
                <a:gd name="T60" fmla="*/ 1 w 125"/>
                <a:gd name="T61" fmla="*/ 0 h 60"/>
                <a:gd name="T62" fmla="*/ 1 w 125"/>
                <a:gd name="T63" fmla="*/ 0 h 60"/>
                <a:gd name="T64" fmla="*/ 1 w 125"/>
                <a:gd name="T65" fmla="*/ 0 h 60"/>
                <a:gd name="T66" fmla="*/ 1 w 125"/>
                <a:gd name="T67" fmla="*/ 0 h 60"/>
                <a:gd name="T68" fmla="*/ 1 w 125"/>
                <a:gd name="T69" fmla="*/ 0 h 60"/>
                <a:gd name="T70" fmla="*/ 1 w 125"/>
                <a:gd name="T71" fmla="*/ 0 h 60"/>
                <a:gd name="T72" fmla="*/ 1 w 125"/>
                <a:gd name="T73" fmla="*/ 0 h 60"/>
                <a:gd name="T74" fmla="*/ 1 w 125"/>
                <a:gd name="T75" fmla="*/ 0 h 60"/>
                <a:gd name="T76" fmla="*/ 1 w 125"/>
                <a:gd name="T77" fmla="*/ 0 h 60"/>
                <a:gd name="T78" fmla="*/ 1 w 125"/>
                <a:gd name="T79" fmla="*/ 0 h 60"/>
                <a:gd name="T80" fmla="*/ 1 w 125"/>
                <a:gd name="T81" fmla="*/ 0 h 60"/>
                <a:gd name="T82" fmla="*/ 1 w 125"/>
                <a:gd name="T83" fmla="*/ 0 h 60"/>
                <a:gd name="T84" fmla="*/ 1 w 125"/>
                <a:gd name="T85" fmla="*/ 0 h 60"/>
                <a:gd name="T86" fmla="*/ 1 w 125"/>
                <a:gd name="T87" fmla="*/ 0 h 60"/>
                <a:gd name="T88" fmla="*/ 1 w 125"/>
                <a:gd name="T89" fmla="*/ 0 h 60"/>
                <a:gd name="T90" fmla="*/ 1 w 125"/>
                <a:gd name="T91" fmla="*/ 0 h 60"/>
                <a:gd name="T92" fmla="*/ 1 w 125"/>
                <a:gd name="T93" fmla="*/ 0 h 60"/>
                <a:gd name="T94" fmla="*/ 1 w 125"/>
                <a:gd name="T95" fmla="*/ 0 h 60"/>
                <a:gd name="T96" fmla="*/ 1 w 125"/>
                <a:gd name="T97" fmla="*/ 0 h 60"/>
                <a:gd name="T98" fmla="*/ 1 w 125"/>
                <a:gd name="T99" fmla="*/ 0 h 60"/>
                <a:gd name="T100" fmla="*/ 1 w 125"/>
                <a:gd name="T101" fmla="*/ 0 h 60"/>
                <a:gd name="T102" fmla="*/ 1 w 125"/>
                <a:gd name="T103" fmla="*/ 0 h 60"/>
                <a:gd name="T104" fmla="*/ 1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8"/>
                  </a:lnTo>
                  <a:lnTo>
                    <a:pt x="25" y="55"/>
                  </a:lnTo>
                  <a:lnTo>
                    <a:pt x="17" y="54"/>
                  </a:lnTo>
                  <a:lnTo>
                    <a:pt x="11" y="50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3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3" y="24"/>
                  </a:lnTo>
                  <a:lnTo>
                    <a:pt x="125" y="30"/>
                  </a:lnTo>
                  <a:lnTo>
                    <a:pt x="123" y="35"/>
                  </a:lnTo>
                  <a:lnTo>
                    <a:pt x="121" y="41"/>
                  </a:lnTo>
                  <a:lnTo>
                    <a:pt x="117" y="47"/>
                  </a:lnTo>
                  <a:lnTo>
                    <a:pt x="113" y="50"/>
                  </a:lnTo>
                  <a:lnTo>
                    <a:pt x="91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5" y="47"/>
                  </a:lnTo>
                  <a:lnTo>
                    <a:pt x="101" y="43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101" y="17"/>
                  </a:lnTo>
                  <a:lnTo>
                    <a:pt x="85" y="14"/>
                  </a:lnTo>
                  <a:lnTo>
                    <a:pt x="62" y="12"/>
                  </a:lnTo>
                  <a:lnTo>
                    <a:pt x="37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3" y="25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7" y="38"/>
                  </a:lnTo>
                  <a:lnTo>
                    <a:pt x="21" y="43"/>
                  </a:lnTo>
                  <a:lnTo>
                    <a:pt x="37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2" name="Line 38">
              <a:extLst>
                <a:ext uri="{FF2B5EF4-FFF2-40B4-BE49-F238E27FC236}">
                  <a16:creationId xmlns:a16="http://schemas.microsoft.com/office/drawing/2014/main" id="{591C1263-651E-5C43-BA25-38A77B0A6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137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3" name="Line 39">
              <a:extLst>
                <a:ext uri="{FF2B5EF4-FFF2-40B4-BE49-F238E27FC236}">
                  <a16:creationId xmlns:a16="http://schemas.microsoft.com/office/drawing/2014/main" id="{D5E9FE49-5AFD-5C44-9851-536A387A5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137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4" name="Freeform 40">
              <a:extLst>
                <a:ext uri="{FF2B5EF4-FFF2-40B4-BE49-F238E27FC236}">
                  <a16:creationId xmlns:a16="http://schemas.microsoft.com/office/drawing/2014/main" id="{3B073799-69FE-C748-B249-F094044A6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1364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5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2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82" y="2"/>
                  </a:lnTo>
                  <a:lnTo>
                    <a:pt x="97" y="4"/>
                  </a:lnTo>
                  <a:lnTo>
                    <a:pt x="105" y="6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3" y="19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3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30"/>
                  </a:lnTo>
                  <a:lnTo>
                    <a:pt x="109" y="26"/>
                  </a:lnTo>
                  <a:lnTo>
                    <a:pt x="107" y="22"/>
                  </a:lnTo>
                  <a:lnTo>
                    <a:pt x="101" y="17"/>
                  </a:lnTo>
                  <a:lnTo>
                    <a:pt x="88" y="14"/>
                  </a:lnTo>
                  <a:lnTo>
                    <a:pt x="62" y="13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3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5" name="Line 41">
              <a:extLst>
                <a:ext uri="{FF2B5EF4-FFF2-40B4-BE49-F238E27FC236}">
                  <a16:creationId xmlns:a16="http://schemas.microsoft.com/office/drawing/2014/main" id="{C8D58B93-4AFE-964D-8697-191802829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114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6" name="Line 42">
              <a:extLst>
                <a:ext uri="{FF2B5EF4-FFF2-40B4-BE49-F238E27FC236}">
                  <a16:creationId xmlns:a16="http://schemas.microsoft.com/office/drawing/2014/main" id="{B9C58C14-03EF-8C44-817C-46B543896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114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7" name="Freeform 43">
              <a:extLst>
                <a:ext uri="{FF2B5EF4-FFF2-40B4-BE49-F238E27FC236}">
                  <a16:creationId xmlns:a16="http://schemas.microsoft.com/office/drawing/2014/main" id="{52FFFA3B-8821-834C-B16C-18A52C0D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156"/>
              <a:ext cx="61" cy="20"/>
            </a:xfrm>
            <a:custGeom>
              <a:avLst/>
              <a:gdLst>
                <a:gd name="T0" fmla="*/ 0 w 123"/>
                <a:gd name="T1" fmla="*/ 0 h 60"/>
                <a:gd name="T2" fmla="*/ 0 w 123"/>
                <a:gd name="T3" fmla="*/ 0 h 60"/>
                <a:gd name="T4" fmla="*/ 0 w 123"/>
                <a:gd name="T5" fmla="*/ 0 h 60"/>
                <a:gd name="T6" fmla="*/ 0 w 123"/>
                <a:gd name="T7" fmla="*/ 0 h 60"/>
                <a:gd name="T8" fmla="*/ 0 w 123"/>
                <a:gd name="T9" fmla="*/ 0 h 60"/>
                <a:gd name="T10" fmla="*/ 0 w 123"/>
                <a:gd name="T11" fmla="*/ 0 h 60"/>
                <a:gd name="T12" fmla="*/ 0 w 123"/>
                <a:gd name="T13" fmla="*/ 0 h 60"/>
                <a:gd name="T14" fmla="*/ 0 w 123"/>
                <a:gd name="T15" fmla="*/ 0 h 60"/>
                <a:gd name="T16" fmla="*/ 0 w 123"/>
                <a:gd name="T17" fmla="*/ 0 h 60"/>
                <a:gd name="T18" fmla="*/ 0 w 123"/>
                <a:gd name="T19" fmla="*/ 0 h 60"/>
                <a:gd name="T20" fmla="*/ 0 w 123"/>
                <a:gd name="T21" fmla="*/ 0 h 60"/>
                <a:gd name="T22" fmla="*/ 0 w 123"/>
                <a:gd name="T23" fmla="*/ 0 h 60"/>
                <a:gd name="T24" fmla="*/ 0 w 123"/>
                <a:gd name="T25" fmla="*/ 0 h 60"/>
                <a:gd name="T26" fmla="*/ 0 w 123"/>
                <a:gd name="T27" fmla="*/ 0 h 60"/>
                <a:gd name="T28" fmla="*/ 0 w 123"/>
                <a:gd name="T29" fmla="*/ 0 h 60"/>
                <a:gd name="T30" fmla="*/ 0 w 123"/>
                <a:gd name="T31" fmla="*/ 0 h 60"/>
                <a:gd name="T32" fmla="*/ 0 w 123"/>
                <a:gd name="T33" fmla="*/ 0 h 60"/>
                <a:gd name="T34" fmla="*/ 0 w 123"/>
                <a:gd name="T35" fmla="*/ 0 h 60"/>
                <a:gd name="T36" fmla="*/ 0 w 123"/>
                <a:gd name="T37" fmla="*/ 0 h 60"/>
                <a:gd name="T38" fmla="*/ 0 w 123"/>
                <a:gd name="T39" fmla="*/ 0 h 60"/>
                <a:gd name="T40" fmla="*/ 0 w 123"/>
                <a:gd name="T41" fmla="*/ 0 h 60"/>
                <a:gd name="T42" fmla="*/ 0 w 123"/>
                <a:gd name="T43" fmla="*/ 0 h 60"/>
                <a:gd name="T44" fmla="*/ 0 w 123"/>
                <a:gd name="T45" fmla="*/ 0 h 60"/>
                <a:gd name="T46" fmla="*/ 0 w 123"/>
                <a:gd name="T47" fmla="*/ 0 h 60"/>
                <a:gd name="T48" fmla="*/ 0 w 123"/>
                <a:gd name="T49" fmla="*/ 0 h 60"/>
                <a:gd name="T50" fmla="*/ 0 w 123"/>
                <a:gd name="T51" fmla="*/ 0 h 60"/>
                <a:gd name="T52" fmla="*/ 0 w 123"/>
                <a:gd name="T53" fmla="*/ 0 h 60"/>
                <a:gd name="T54" fmla="*/ 0 w 123"/>
                <a:gd name="T55" fmla="*/ 0 h 60"/>
                <a:gd name="T56" fmla="*/ 0 w 123"/>
                <a:gd name="T57" fmla="*/ 0 h 60"/>
                <a:gd name="T58" fmla="*/ 0 w 123"/>
                <a:gd name="T59" fmla="*/ 0 h 60"/>
                <a:gd name="T60" fmla="*/ 0 w 123"/>
                <a:gd name="T61" fmla="*/ 0 h 60"/>
                <a:gd name="T62" fmla="*/ 0 w 123"/>
                <a:gd name="T63" fmla="*/ 0 h 60"/>
                <a:gd name="T64" fmla="*/ 0 w 123"/>
                <a:gd name="T65" fmla="*/ 0 h 60"/>
                <a:gd name="T66" fmla="*/ 0 w 123"/>
                <a:gd name="T67" fmla="*/ 0 h 60"/>
                <a:gd name="T68" fmla="*/ 0 w 123"/>
                <a:gd name="T69" fmla="*/ 0 h 60"/>
                <a:gd name="T70" fmla="*/ 0 w 123"/>
                <a:gd name="T71" fmla="*/ 0 h 60"/>
                <a:gd name="T72" fmla="*/ 0 w 123"/>
                <a:gd name="T73" fmla="*/ 0 h 60"/>
                <a:gd name="T74" fmla="*/ 0 w 123"/>
                <a:gd name="T75" fmla="*/ 0 h 60"/>
                <a:gd name="T76" fmla="*/ 0 w 123"/>
                <a:gd name="T77" fmla="*/ 0 h 60"/>
                <a:gd name="T78" fmla="*/ 0 w 123"/>
                <a:gd name="T79" fmla="*/ 0 h 60"/>
                <a:gd name="T80" fmla="*/ 0 w 123"/>
                <a:gd name="T81" fmla="*/ 0 h 60"/>
                <a:gd name="T82" fmla="*/ 0 w 123"/>
                <a:gd name="T83" fmla="*/ 0 h 60"/>
                <a:gd name="T84" fmla="*/ 0 w 123"/>
                <a:gd name="T85" fmla="*/ 0 h 60"/>
                <a:gd name="T86" fmla="*/ 0 w 123"/>
                <a:gd name="T87" fmla="*/ 0 h 60"/>
                <a:gd name="T88" fmla="*/ 0 w 123"/>
                <a:gd name="T89" fmla="*/ 0 h 60"/>
                <a:gd name="T90" fmla="*/ 0 w 123"/>
                <a:gd name="T91" fmla="*/ 0 h 60"/>
                <a:gd name="T92" fmla="*/ 0 w 123"/>
                <a:gd name="T93" fmla="*/ 0 h 60"/>
                <a:gd name="T94" fmla="*/ 0 w 123"/>
                <a:gd name="T95" fmla="*/ 0 h 60"/>
                <a:gd name="T96" fmla="*/ 0 w 123"/>
                <a:gd name="T97" fmla="*/ 0 h 60"/>
                <a:gd name="T98" fmla="*/ 0 w 123"/>
                <a:gd name="T99" fmla="*/ 0 h 60"/>
                <a:gd name="T100" fmla="*/ 0 w 123"/>
                <a:gd name="T101" fmla="*/ 0 h 60"/>
                <a:gd name="T102" fmla="*/ 0 w 123"/>
                <a:gd name="T103" fmla="*/ 0 h 60"/>
                <a:gd name="T104" fmla="*/ 0 w 123"/>
                <a:gd name="T105" fmla="*/ 0 h 60"/>
                <a:gd name="T106" fmla="*/ 0 w 123"/>
                <a:gd name="T107" fmla="*/ 0 h 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60"/>
                <a:gd name="T164" fmla="*/ 123 w 123"/>
                <a:gd name="T165" fmla="*/ 60 h 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60">
                  <a:moveTo>
                    <a:pt x="107" y="0"/>
                  </a:moveTo>
                  <a:lnTo>
                    <a:pt x="123" y="0"/>
                  </a:lnTo>
                  <a:lnTo>
                    <a:pt x="123" y="60"/>
                  </a:lnTo>
                  <a:lnTo>
                    <a:pt x="117" y="60"/>
                  </a:lnTo>
                  <a:lnTo>
                    <a:pt x="113" y="59"/>
                  </a:lnTo>
                  <a:lnTo>
                    <a:pt x="103" y="56"/>
                  </a:lnTo>
                  <a:lnTo>
                    <a:pt x="95" y="52"/>
                  </a:lnTo>
                  <a:lnTo>
                    <a:pt x="90" y="49"/>
                  </a:lnTo>
                  <a:lnTo>
                    <a:pt x="84" y="45"/>
                  </a:lnTo>
                  <a:lnTo>
                    <a:pt x="76" y="37"/>
                  </a:lnTo>
                  <a:lnTo>
                    <a:pt x="68" y="32"/>
                  </a:lnTo>
                  <a:lnTo>
                    <a:pt x="62" y="26"/>
                  </a:lnTo>
                  <a:lnTo>
                    <a:pt x="56" y="22"/>
                  </a:lnTo>
                  <a:lnTo>
                    <a:pt x="51" y="19"/>
                  </a:lnTo>
                  <a:lnTo>
                    <a:pt x="43" y="14"/>
                  </a:lnTo>
                  <a:lnTo>
                    <a:pt x="33" y="14"/>
                  </a:lnTo>
                  <a:lnTo>
                    <a:pt x="29" y="14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19" y="42"/>
                  </a:lnTo>
                  <a:lnTo>
                    <a:pt x="23" y="45"/>
                  </a:lnTo>
                  <a:lnTo>
                    <a:pt x="29" y="46"/>
                  </a:lnTo>
                  <a:lnTo>
                    <a:pt x="35" y="47"/>
                  </a:lnTo>
                  <a:lnTo>
                    <a:pt x="33" y="59"/>
                  </a:lnTo>
                  <a:lnTo>
                    <a:pt x="23" y="58"/>
                  </a:lnTo>
                  <a:lnTo>
                    <a:pt x="15" y="55"/>
                  </a:lnTo>
                  <a:lnTo>
                    <a:pt x="8" y="50"/>
                  </a:lnTo>
                  <a:lnTo>
                    <a:pt x="4" y="45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5" y="3"/>
                  </a:lnTo>
                  <a:lnTo>
                    <a:pt x="33" y="2"/>
                  </a:lnTo>
                  <a:lnTo>
                    <a:pt x="41" y="3"/>
                  </a:lnTo>
                  <a:lnTo>
                    <a:pt x="49" y="4"/>
                  </a:lnTo>
                  <a:lnTo>
                    <a:pt x="56" y="7"/>
                  </a:lnTo>
                  <a:lnTo>
                    <a:pt x="62" y="10"/>
                  </a:lnTo>
                  <a:lnTo>
                    <a:pt x="68" y="14"/>
                  </a:lnTo>
                  <a:lnTo>
                    <a:pt x="76" y="20"/>
                  </a:lnTo>
                  <a:lnTo>
                    <a:pt x="84" y="27"/>
                  </a:lnTo>
                  <a:lnTo>
                    <a:pt x="92" y="33"/>
                  </a:lnTo>
                  <a:lnTo>
                    <a:pt x="95" y="37"/>
                  </a:lnTo>
                  <a:lnTo>
                    <a:pt x="99" y="40"/>
                  </a:lnTo>
                  <a:lnTo>
                    <a:pt x="103" y="43"/>
                  </a:lnTo>
                  <a:lnTo>
                    <a:pt x="107" y="4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8" name="Freeform 44">
              <a:extLst>
                <a:ext uri="{FF2B5EF4-FFF2-40B4-BE49-F238E27FC236}">
                  <a16:creationId xmlns:a16="http://schemas.microsoft.com/office/drawing/2014/main" id="{0ED34A2F-5613-414C-A81D-9CFAF8F7DE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1132"/>
              <a:ext cx="62" cy="20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8"/>
                  </a:lnTo>
                  <a:lnTo>
                    <a:pt x="119" y="13"/>
                  </a:lnTo>
                  <a:lnTo>
                    <a:pt x="123" y="17"/>
                  </a:lnTo>
                  <a:lnTo>
                    <a:pt x="125" y="23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1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59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1"/>
                  </a:lnTo>
                  <a:lnTo>
                    <a:pt x="107" y="39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1" y="17"/>
                  </a:lnTo>
                  <a:lnTo>
                    <a:pt x="88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9"/>
                  </a:lnTo>
                  <a:lnTo>
                    <a:pt x="23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9" name="Freeform 45">
              <a:extLst>
                <a:ext uri="{FF2B5EF4-FFF2-40B4-BE49-F238E27FC236}">
                  <a16:creationId xmlns:a16="http://schemas.microsoft.com/office/drawing/2014/main" id="{F611264E-7A6E-474D-B517-2DFE12BE05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1109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8"/>
                  </a:lnTo>
                  <a:lnTo>
                    <a:pt x="27" y="56"/>
                  </a:lnTo>
                  <a:lnTo>
                    <a:pt x="19" y="54"/>
                  </a:lnTo>
                  <a:lnTo>
                    <a:pt x="12" y="50"/>
                  </a:lnTo>
                  <a:lnTo>
                    <a:pt x="6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8"/>
                  </a:lnTo>
                  <a:lnTo>
                    <a:pt x="23" y="4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4"/>
                  </a:lnTo>
                  <a:lnTo>
                    <a:pt x="105" y="5"/>
                  </a:lnTo>
                  <a:lnTo>
                    <a:pt x="113" y="10"/>
                  </a:lnTo>
                  <a:lnTo>
                    <a:pt x="119" y="14"/>
                  </a:lnTo>
                  <a:lnTo>
                    <a:pt x="123" y="18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23" y="41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8" y="45"/>
                  </a:lnTo>
                  <a:lnTo>
                    <a:pt x="101" y="43"/>
                  </a:lnTo>
                  <a:lnTo>
                    <a:pt x="107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1"/>
                  </a:lnTo>
                  <a:lnTo>
                    <a:pt x="101" y="17"/>
                  </a:lnTo>
                  <a:lnTo>
                    <a:pt x="88" y="14"/>
                  </a:lnTo>
                  <a:lnTo>
                    <a:pt x="62" y="12"/>
                  </a:lnTo>
                  <a:lnTo>
                    <a:pt x="39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3"/>
                  </a:lnTo>
                  <a:lnTo>
                    <a:pt x="37" y="45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0" name="Line 46">
              <a:extLst>
                <a:ext uri="{FF2B5EF4-FFF2-40B4-BE49-F238E27FC236}">
                  <a16:creationId xmlns:a16="http://schemas.microsoft.com/office/drawing/2014/main" id="{66442054-9255-2145-91C8-54E2CF749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91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1" name="Line 47">
              <a:extLst>
                <a:ext uri="{FF2B5EF4-FFF2-40B4-BE49-F238E27FC236}">
                  <a16:creationId xmlns:a16="http://schemas.microsoft.com/office/drawing/2014/main" id="{B86BF738-F7EC-EB45-B0DF-6333E88AF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91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2" name="Freeform 48">
              <a:extLst>
                <a:ext uri="{FF2B5EF4-FFF2-40B4-BE49-F238E27FC236}">
                  <a16:creationId xmlns:a16="http://schemas.microsoft.com/office/drawing/2014/main" id="{A9A34C86-4C1A-F641-9841-B5D31E4EA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8" y="924"/>
              <a:ext cx="60" cy="21"/>
            </a:xfrm>
            <a:custGeom>
              <a:avLst/>
              <a:gdLst>
                <a:gd name="T0" fmla="*/ 0 w 121"/>
                <a:gd name="T1" fmla="*/ 0 h 64"/>
                <a:gd name="T2" fmla="*/ 0 w 121"/>
                <a:gd name="T3" fmla="*/ 0 h 64"/>
                <a:gd name="T4" fmla="*/ 0 w 121"/>
                <a:gd name="T5" fmla="*/ 0 h 64"/>
                <a:gd name="T6" fmla="*/ 0 w 121"/>
                <a:gd name="T7" fmla="*/ 0 h 64"/>
                <a:gd name="T8" fmla="*/ 0 w 121"/>
                <a:gd name="T9" fmla="*/ 0 h 64"/>
                <a:gd name="T10" fmla="*/ 0 w 121"/>
                <a:gd name="T11" fmla="*/ 0 h 64"/>
                <a:gd name="T12" fmla="*/ 0 w 121"/>
                <a:gd name="T13" fmla="*/ 0 h 64"/>
                <a:gd name="T14" fmla="*/ 0 w 121"/>
                <a:gd name="T15" fmla="*/ 0 h 64"/>
                <a:gd name="T16" fmla="*/ 0 w 121"/>
                <a:gd name="T17" fmla="*/ 0 h 64"/>
                <a:gd name="T18" fmla="*/ 0 w 121"/>
                <a:gd name="T19" fmla="*/ 0 h 64"/>
                <a:gd name="T20" fmla="*/ 0 w 121"/>
                <a:gd name="T21" fmla="*/ 0 h 64"/>
                <a:gd name="T22" fmla="*/ 0 w 121"/>
                <a:gd name="T23" fmla="*/ 0 h 64"/>
                <a:gd name="T24" fmla="*/ 0 w 121"/>
                <a:gd name="T25" fmla="*/ 0 h 64"/>
                <a:gd name="T26" fmla="*/ 0 w 121"/>
                <a:gd name="T27" fmla="*/ 0 h 64"/>
                <a:gd name="T28" fmla="*/ 0 w 121"/>
                <a:gd name="T29" fmla="*/ 0 h 64"/>
                <a:gd name="T30" fmla="*/ 0 w 121"/>
                <a:gd name="T31" fmla="*/ 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1"/>
                <a:gd name="T49" fmla="*/ 0 h 64"/>
                <a:gd name="T50" fmla="*/ 121 w 121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1" h="64">
                  <a:moveTo>
                    <a:pt x="121" y="23"/>
                  </a:moveTo>
                  <a:lnTo>
                    <a:pt x="93" y="23"/>
                  </a:lnTo>
                  <a:lnTo>
                    <a:pt x="93" y="64"/>
                  </a:lnTo>
                  <a:lnTo>
                    <a:pt x="76" y="64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76" y="11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93" y="11"/>
                  </a:lnTo>
                  <a:lnTo>
                    <a:pt x="121" y="11"/>
                  </a:lnTo>
                  <a:lnTo>
                    <a:pt x="121" y="23"/>
                  </a:lnTo>
                  <a:close/>
                  <a:moveTo>
                    <a:pt x="76" y="23"/>
                  </a:moveTo>
                  <a:lnTo>
                    <a:pt x="29" y="23"/>
                  </a:lnTo>
                  <a:lnTo>
                    <a:pt x="76" y="49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3" name="Freeform 49">
              <a:extLst>
                <a:ext uri="{FF2B5EF4-FFF2-40B4-BE49-F238E27FC236}">
                  <a16:creationId xmlns:a16="http://schemas.microsoft.com/office/drawing/2014/main" id="{4357DDD4-F0FD-D543-AA57-EE288EA4CE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901"/>
              <a:ext cx="62" cy="19"/>
            </a:xfrm>
            <a:custGeom>
              <a:avLst/>
              <a:gdLst>
                <a:gd name="T0" fmla="*/ 0 w 125"/>
                <a:gd name="T1" fmla="*/ 0 h 58"/>
                <a:gd name="T2" fmla="*/ 0 w 125"/>
                <a:gd name="T3" fmla="*/ 0 h 58"/>
                <a:gd name="T4" fmla="*/ 0 w 125"/>
                <a:gd name="T5" fmla="*/ 0 h 58"/>
                <a:gd name="T6" fmla="*/ 0 w 125"/>
                <a:gd name="T7" fmla="*/ 0 h 58"/>
                <a:gd name="T8" fmla="*/ 0 w 125"/>
                <a:gd name="T9" fmla="*/ 0 h 58"/>
                <a:gd name="T10" fmla="*/ 0 w 125"/>
                <a:gd name="T11" fmla="*/ 0 h 58"/>
                <a:gd name="T12" fmla="*/ 0 w 125"/>
                <a:gd name="T13" fmla="*/ 0 h 58"/>
                <a:gd name="T14" fmla="*/ 0 w 125"/>
                <a:gd name="T15" fmla="*/ 0 h 58"/>
                <a:gd name="T16" fmla="*/ 0 w 125"/>
                <a:gd name="T17" fmla="*/ 0 h 58"/>
                <a:gd name="T18" fmla="*/ 0 w 125"/>
                <a:gd name="T19" fmla="*/ 0 h 58"/>
                <a:gd name="T20" fmla="*/ 0 w 125"/>
                <a:gd name="T21" fmla="*/ 0 h 58"/>
                <a:gd name="T22" fmla="*/ 0 w 125"/>
                <a:gd name="T23" fmla="*/ 0 h 58"/>
                <a:gd name="T24" fmla="*/ 0 w 125"/>
                <a:gd name="T25" fmla="*/ 0 h 58"/>
                <a:gd name="T26" fmla="*/ 0 w 125"/>
                <a:gd name="T27" fmla="*/ 0 h 58"/>
                <a:gd name="T28" fmla="*/ 0 w 125"/>
                <a:gd name="T29" fmla="*/ 0 h 58"/>
                <a:gd name="T30" fmla="*/ 0 w 125"/>
                <a:gd name="T31" fmla="*/ 0 h 58"/>
                <a:gd name="T32" fmla="*/ 0 w 125"/>
                <a:gd name="T33" fmla="*/ 0 h 58"/>
                <a:gd name="T34" fmla="*/ 0 w 125"/>
                <a:gd name="T35" fmla="*/ 0 h 58"/>
                <a:gd name="T36" fmla="*/ 0 w 125"/>
                <a:gd name="T37" fmla="*/ 0 h 58"/>
                <a:gd name="T38" fmla="*/ 0 w 125"/>
                <a:gd name="T39" fmla="*/ 0 h 58"/>
                <a:gd name="T40" fmla="*/ 0 w 125"/>
                <a:gd name="T41" fmla="*/ 0 h 58"/>
                <a:gd name="T42" fmla="*/ 0 w 125"/>
                <a:gd name="T43" fmla="*/ 0 h 58"/>
                <a:gd name="T44" fmla="*/ 0 w 125"/>
                <a:gd name="T45" fmla="*/ 0 h 58"/>
                <a:gd name="T46" fmla="*/ 0 w 125"/>
                <a:gd name="T47" fmla="*/ 0 h 58"/>
                <a:gd name="T48" fmla="*/ 0 w 125"/>
                <a:gd name="T49" fmla="*/ 0 h 58"/>
                <a:gd name="T50" fmla="*/ 0 w 125"/>
                <a:gd name="T51" fmla="*/ 0 h 58"/>
                <a:gd name="T52" fmla="*/ 0 w 125"/>
                <a:gd name="T53" fmla="*/ 0 h 58"/>
                <a:gd name="T54" fmla="*/ 0 w 125"/>
                <a:gd name="T55" fmla="*/ 0 h 58"/>
                <a:gd name="T56" fmla="*/ 0 w 125"/>
                <a:gd name="T57" fmla="*/ 0 h 58"/>
                <a:gd name="T58" fmla="*/ 0 w 125"/>
                <a:gd name="T59" fmla="*/ 0 h 58"/>
                <a:gd name="T60" fmla="*/ 0 w 125"/>
                <a:gd name="T61" fmla="*/ 0 h 58"/>
                <a:gd name="T62" fmla="*/ 0 w 125"/>
                <a:gd name="T63" fmla="*/ 0 h 58"/>
                <a:gd name="T64" fmla="*/ 0 w 125"/>
                <a:gd name="T65" fmla="*/ 0 h 58"/>
                <a:gd name="T66" fmla="*/ 0 w 125"/>
                <a:gd name="T67" fmla="*/ 0 h 58"/>
                <a:gd name="T68" fmla="*/ 0 w 125"/>
                <a:gd name="T69" fmla="*/ 0 h 58"/>
                <a:gd name="T70" fmla="*/ 0 w 125"/>
                <a:gd name="T71" fmla="*/ 0 h 58"/>
                <a:gd name="T72" fmla="*/ 0 w 125"/>
                <a:gd name="T73" fmla="*/ 0 h 58"/>
                <a:gd name="T74" fmla="*/ 0 w 125"/>
                <a:gd name="T75" fmla="*/ 0 h 58"/>
                <a:gd name="T76" fmla="*/ 0 w 125"/>
                <a:gd name="T77" fmla="*/ 0 h 58"/>
                <a:gd name="T78" fmla="*/ 0 w 125"/>
                <a:gd name="T79" fmla="*/ 0 h 58"/>
                <a:gd name="T80" fmla="*/ 0 w 125"/>
                <a:gd name="T81" fmla="*/ 0 h 58"/>
                <a:gd name="T82" fmla="*/ 0 w 125"/>
                <a:gd name="T83" fmla="*/ 0 h 58"/>
                <a:gd name="T84" fmla="*/ 0 w 125"/>
                <a:gd name="T85" fmla="*/ 0 h 58"/>
                <a:gd name="T86" fmla="*/ 0 w 125"/>
                <a:gd name="T87" fmla="*/ 0 h 58"/>
                <a:gd name="T88" fmla="*/ 0 w 125"/>
                <a:gd name="T89" fmla="*/ 0 h 58"/>
                <a:gd name="T90" fmla="*/ 0 w 125"/>
                <a:gd name="T91" fmla="*/ 0 h 58"/>
                <a:gd name="T92" fmla="*/ 0 w 125"/>
                <a:gd name="T93" fmla="*/ 0 h 58"/>
                <a:gd name="T94" fmla="*/ 0 w 125"/>
                <a:gd name="T95" fmla="*/ 0 h 58"/>
                <a:gd name="T96" fmla="*/ 0 w 125"/>
                <a:gd name="T97" fmla="*/ 0 h 58"/>
                <a:gd name="T98" fmla="*/ 0 w 125"/>
                <a:gd name="T99" fmla="*/ 0 h 58"/>
                <a:gd name="T100" fmla="*/ 0 w 125"/>
                <a:gd name="T101" fmla="*/ 0 h 58"/>
                <a:gd name="T102" fmla="*/ 0 w 125"/>
                <a:gd name="T103" fmla="*/ 0 h 58"/>
                <a:gd name="T104" fmla="*/ 0 w 125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8"/>
                <a:gd name="T161" fmla="*/ 125 w 125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8">
                  <a:moveTo>
                    <a:pt x="62" y="58"/>
                  </a:moveTo>
                  <a:lnTo>
                    <a:pt x="43" y="57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48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7" y="2"/>
                  </a:lnTo>
                  <a:lnTo>
                    <a:pt x="105" y="5"/>
                  </a:lnTo>
                  <a:lnTo>
                    <a:pt x="113" y="8"/>
                  </a:lnTo>
                  <a:lnTo>
                    <a:pt x="119" y="13"/>
                  </a:lnTo>
                  <a:lnTo>
                    <a:pt x="123" y="17"/>
                  </a:lnTo>
                  <a:lnTo>
                    <a:pt x="125" y="23"/>
                  </a:lnTo>
                  <a:lnTo>
                    <a:pt x="125" y="28"/>
                  </a:lnTo>
                  <a:lnTo>
                    <a:pt x="125" y="35"/>
                  </a:lnTo>
                  <a:lnTo>
                    <a:pt x="123" y="40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2" y="56"/>
                  </a:lnTo>
                  <a:lnTo>
                    <a:pt x="62" y="58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1"/>
                  </a:lnTo>
                  <a:lnTo>
                    <a:pt x="107" y="37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1" y="15"/>
                  </a:lnTo>
                  <a:lnTo>
                    <a:pt x="88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23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4" name="Freeform 50">
              <a:extLst>
                <a:ext uri="{FF2B5EF4-FFF2-40B4-BE49-F238E27FC236}">
                  <a16:creationId xmlns:a16="http://schemas.microsoft.com/office/drawing/2014/main" id="{1224DA89-DCEC-A448-A722-56FED79F5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877"/>
              <a:ext cx="62" cy="20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2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9"/>
                  </a:lnTo>
                  <a:lnTo>
                    <a:pt x="119" y="13"/>
                  </a:lnTo>
                  <a:lnTo>
                    <a:pt x="123" y="18"/>
                  </a:lnTo>
                  <a:lnTo>
                    <a:pt x="125" y="23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3" y="51"/>
                  </a:lnTo>
                  <a:lnTo>
                    <a:pt x="92" y="58"/>
                  </a:lnTo>
                  <a:lnTo>
                    <a:pt x="62" y="59"/>
                  </a:lnTo>
                  <a:close/>
                  <a:moveTo>
                    <a:pt x="62" y="48"/>
                  </a:moveTo>
                  <a:lnTo>
                    <a:pt x="88" y="46"/>
                  </a:lnTo>
                  <a:lnTo>
                    <a:pt x="101" y="42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0"/>
                  </a:lnTo>
                  <a:lnTo>
                    <a:pt x="101" y="18"/>
                  </a:lnTo>
                  <a:lnTo>
                    <a:pt x="88" y="13"/>
                  </a:lnTo>
                  <a:lnTo>
                    <a:pt x="62" y="12"/>
                  </a:lnTo>
                  <a:lnTo>
                    <a:pt x="39" y="13"/>
                  </a:lnTo>
                  <a:lnTo>
                    <a:pt x="23" y="18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2"/>
                  </a:lnTo>
                  <a:lnTo>
                    <a:pt x="37" y="46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5" name="Line 51">
              <a:extLst>
                <a:ext uri="{FF2B5EF4-FFF2-40B4-BE49-F238E27FC236}">
                  <a16:creationId xmlns:a16="http://schemas.microsoft.com/office/drawing/2014/main" id="{F2D5EB9F-A90B-A845-9EA0-FE5AEDED4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67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6" name="Line 52">
              <a:extLst>
                <a:ext uri="{FF2B5EF4-FFF2-40B4-BE49-F238E27FC236}">
                  <a16:creationId xmlns:a16="http://schemas.microsoft.com/office/drawing/2014/main" id="{CC060498-D385-A046-9B18-2A15B99CB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67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7" name="Freeform 53">
              <a:extLst>
                <a:ext uri="{FF2B5EF4-FFF2-40B4-BE49-F238E27FC236}">
                  <a16:creationId xmlns:a16="http://schemas.microsoft.com/office/drawing/2014/main" id="{DCBA866F-D504-4941-A524-5070F06019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692"/>
              <a:ext cx="62" cy="20"/>
            </a:xfrm>
            <a:custGeom>
              <a:avLst/>
              <a:gdLst>
                <a:gd name="T0" fmla="*/ 0 w 125"/>
                <a:gd name="T1" fmla="*/ 0 h 61"/>
                <a:gd name="T2" fmla="*/ 0 w 125"/>
                <a:gd name="T3" fmla="*/ 0 h 61"/>
                <a:gd name="T4" fmla="*/ 0 w 125"/>
                <a:gd name="T5" fmla="*/ 0 h 61"/>
                <a:gd name="T6" fmla="*/ 0 w 125"/>
                <a:gd name="T7" fmla="*/ 0 h 61"/>
                <a:gd name="T8" fmla="*/ 0 w 125"/>
                <a:gd name="T9" fmla="*/ 0 h 61"/>
                <a:gd name="T10" fmla="*/ 0 w 125"/>
                <a:gd name="T11" fmla="*/ 0 h 61"/>
                <a:gd name="T12" fmla="*/ 0 w 125"/>
                <a:gd name="T13" fmla="*/ 0 h 61"/>
                <a:gd name="T14" fmla="*/ 0 w 125"/>
                <a:gd name="T15" fmla="*/ 0 h 61"/>
                <a:gd name="T16" fmla="*/ 0 w 125"/>
                <a:gd name="T17" fmla="*/ 0 h 61"/>
                <a:gd name="T18" fmla="*/ 0 w 125"/>
                <a:gd name="T19" fmla="*/ 0 h 61"/>
                <a:gd name="T20" fmla="*/ 0 w 125"/>
                <a:gd name="T21" fmla="*/ 0 h 61"/>
                <a:gd name="T22" fmla="*/ 0 w 125"/>
                <a:gd name="T23" fmla="*/ 0 h 61"/>
                <a:gd name="T24" fmla="*/ 0 w 125"/>
                <a:gd name="T25" fmla="*/ 0 h 61"/>
                <a:gd name="T26" fmla="*/ 0 w 125"/>
                <a:gd name="T27" fmla="*/ 0 h 61"/>
                <a:gd name="T28" fmla="*/ 0 w 125"/>
                <a:gd name="T29" fmla="*/ 0 h 61"/>
                <a:gd name="T30" fmla="*/ 0 w 125"/>
                <a:gd name="T31" fmla="*/ 0 h 61"/>
                <a:gd name="T32" fmla="*/ 0 w 125"/>
                <a:gd name="T33" fmla="*/ 0 h 61"/>
                <a:gd name="T34" fmla="*/ 0 w 125"/>
                <a:gd name="T35" fmla="*/ 0 h 61"/>
                <a:gd name="T36" fmla="*/ 0 w 125"/>
                <a:gd name="T37" fmla="*/ 0 h 61"/>
                <a:gd name="T38" fmla="*/ 0 w 125"/>
                <a:gd name="T39" fmla="*/ 0 h 61"/>
                <a:gd name="T40" fmla="*/ 0 w 125"/>
                <a:gd name="T41" fmla="*/ 0 h 61"/>
                <a:gd name="T42" fmla="*/ 0 w 125"/>
                <a:gd name="T43" fmla="*/ 0 h 61"/>
                <a:gd name="T44" fmla="*/ 0 w 125"/>
                <a:gd name="T45" fmla="*/ 0 h 61"/>
                <a:gd name="T46" fmla="*/ 0 w 125"/>
                <a:gd name="T47" fmla="*/ 0 h 61"/>
                <a:gd name="T48" fmla="*/ 0 w 125"/>
                <a:gd name="T49" fmla="*/ 0 h 61"/>
                <a:gd name="T50" fmla="*/ 0 w 125"/>
                <a:gd name="T51" fmla="*/ 0 h 61"/>
                <a:gd name="T52" fmla="*/ 0 w 125"/>
                <a:gd name="T53" fmla="*/ 0 h 61"/>
                <a:gd name="T54" fmla="*/ 0 w 125"/>
                <a:gd name="T55" fmla="*/ 0 h 61"/>
                <a:gd name="T56" fmla="*/ 0 w 125"/>
                <a:gd name="T57" fmla="*/ 0 h 61"/>
                <a:gd name="T58" fmla="*/ 0 w 125"/>
                <a:gd name="T59" fmla="*/ 0 h 61"/>
                <a:gd name="T60" fmla="*/ 0 w 125"/>
                <a:gd name="T61" fmla="*/ 0 h 61"/>
                <a:gd name="T62" fmla="*/ 0 w 125"/>
                <a:gd name="T63" fmla="*/ 0 h 61"/>
                <a:gd name="T64" fmla="*/ 0 w 125"/>
                <a:gd name="T65" fmla="*/ 0 h 61"/>
                <a:gd name="T66" fmla="*/ 0 w 125"/>
                <a:gd name="T67" fmla="*/ 0 h 61"/>
                <a:gd name="T68" fmla="*/ 0 w 125"/>
                <a:gd name="T69" fmla="*/ 0 h 61"/>
                <a:gd name="T70" fmla="*/ 0 w 125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61"/>
                <a:gd name="T110" fmla="*/ 125 w 125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61">
                  <a:moveTo>
                    <a:pt x="31" y="1"/>
                  </a:moveTo>
                  <a:lnTo>
                    <a:pt x="33" y="14"/>
                  </a:lnTo>
                  <a:lnTo>
                    <a:pt x="25" y="16"/>
                  </a:lnTo>
                  <a:lnTo>
                    <a:pt x="21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9"/>
                  </a:lnTo>
                  <a:lnTo>
                    <a:pt x="23" y="43"/>
                  </a:lnTo>
                  <a:lnTo>
                    <a:pt x="31" y="46"/>
                  </a:lnTo>
                  <a:lnTo>
                    <a:pt x="39" y="47"/>
                  </a:lnTo>
                  <a:lnTo>
                    <a:pt x="49" y="49"/>
                  </a:lnTo>
                  <a:lnTo>
                    <a:pt x="58" y="49"/>
                  </a:lnTo>
                  <a:lnTo>
                    <a:pt x="53" y="44"/>
                  </a:lnTo>
                  <a:lnTo>
                    <a:pt x="47" y="39"/>
                  </a:lnTo>
                  <a:lnTo>
                    <a:pt x="43" y="33"/>
                  </a:lnTo>
                  <a:lnTo>
                    <a:pt x="43" y="27"/>
                  </a:lnTo>
                  <a:lnTo>
                    <a:pt x="45" y="20"/>
                  </a:lnTo>
                  <a:lnTo>
                    <a:pt x="47" y="14"/>
                  </a:lnTo>
                  <a:lnTo>
                    <a:pt x="54" y="8"/>
                  </a:lnTo>
                  <a:lnTo>
                    <a:pt x="62" y="4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4" y="1"/>
                  </a:lnTo>
                  <a:lnTo>
                    <a:pt x="105" y="4"/>
                  </a:lnTo>
                  <a:lnTo>
                    <a:pt x="111" y="7"/>
                  </a:lnTo>
                  <a:lnTo>
                    <a:pt x="115" y="10"/>
                  </a:lnTo>
                  <a:lnTo>
                    <a:pt x="119" y="14"/>
                  </a:lnTo>
                  <a:lnTo>
                    <a:pt x="123" y="21"/>
                  </a:lnTo>
                  <a:lnTo>
                    <a:pt x="125" y="28"/>
                  </a:lnTo>
                  <a:lnTo>
                    <a:pt x="125" y="36"/>
                  </a:lnTo>
                  <a:lnTo>
                    <a:pt x="121" y="41"/>
                  </a:lnTo>
                  <a:lnTo>
                    <a:pt x="117" y="47"/>
                  </a:lnTo>
                  <a:lnTo>
                    <a:pt x="111" y="51"/>
                  </a:lnTo>
                  <a:lnTo>
                    <a:pt x="94" y="59"/>
                  </a:lnTo>
                  <a:lnTo>
                    <a:pt x="66" y="61"/>
                  </a:lnTo>
                  <a:lnTo>
                    <a:pt x="45" y="60"/>
                  </a:lnTo>
                  <a:lnTo>
                    <a:pt x="27" y="56"/>
                  </a:lnTo>
                  <a:lnTo>
                    <a:pt x="13" y="51"/>
                  </a:lnTo>
                  <a:lnTo>
                    <a:pt x="4" y="4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15" y="6"/>
                  </a:lnTo>
                  <a:lnTo>
                    <a:pt x="23" y="3"/>
                  </a:lnTo>
                  <a:lnTo>
                    <a:pt x="31" y="1"/>
                  </a:lnTo>
                  <a:close/>
                  <a:moveTo>
                    <a:pt x="82" y="49"/>
                  </a:moveTo>
                  <a:lnTo>
                    <a:pt x="90" y="49"/>
                  </a:lnTo>
                  <a:lnTo>
                    <a:pt x="97" y="47"/>
                  </a:lnTo>
                  <a:lnTo>
                    <a:pt x="103" y="43"/>
                  </a:lnTo>
                  <a:lnTo>
                    <a:pt x="107" y="40"/>
                  </a:lnTo>
                  <a:lnTo>
                    <a:pt x="109" y="36"/>
                  </a:lnTo>
                  <a:lnTo>
                    <a:pt x="111" y="30"/>
                  </a:lnTo>
                  <a:lnTo>
                    <a:pt x="109" y="26"/>
                  </a:lnTo>
                  <a:lnTo>
                    <a:pt x="107" y="21"/>
                  </a:lnTo>
                  <a:lnTo>
                    <a:pt x="103" y="17"/>
                  </a:lnTo>
                  <a:lnTo>
                    <a:pt x="97" y="14"/>
                  </a:lnTo>
                  <a:lnTo>
                    <a:pt x="92" y="13"/>
                  </a:lnTo>
                  <a:lnTo>
                    <a:pt x="84" y="13"/>
                  </a:lnTo>
                  <a:lnTo>
                    <a:pt x="76" y="13"/>
                  </a:lnTo>
                  <a:lnTo>
                    <a:pt x="70" y="14"/>
                  </a:lnTo>
                  <a:lnTo>
                    <a:pt x="64" y="17"/>
                  </a:lnTo>
                  <a:lnTo>
                    <a:pt x="60" y="21"/>
                  </a:lnTo>
                  <a:lnTo>
                    <a:pt x="58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60" y="40"/>
                  </a:lnTo>
                  <a:lnTo>
                    <a:pt x="64" y="43"/>
                  </a:lnTo>
                  <a:lnTo>
                    <a:pt x="70" y="47"/>
                  </a:lnTo>
                  <a:lnTo>
                    <a:pt x="76" y="49"/>
                  </a:lnTo>
                  <a:lnTo>
                    <a:pt x="8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8" name="Freeform 54">
              <a:extLst>
                <a:ext uri="{FF2B5EF4-FFF2-40B4-BE49-F238E27FC236}">
                  <a16:creationId xmlns:a16="http://schemas.microsoft.com/office/drawing/2014/main" id="{E4EF136C-48B9-D548-8E44-21267A9D8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669"/>
              <a:ext cx="62" cy="20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7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9"/>
                  </a:lnTo>
                  <a:lnTo>
                    <a:pt x="119" y="13"/>
                  </a:lnTo>
                  <a:lnTo>
                    <a:pt x="123" y="17"/>
                  </a:lnTo>
                  <a:lnTo>
                    <a:pt x="125" y="23"/>
                  </a:lnTo>
                  <a:lnTo>
                    <a:pt x="125" y="29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2" y="56"/>
                  </a:lnTo>
                  <a:lnTo>
                    <a:pt x="62" y="59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2"/>
                  </a:lnTo>
                  <a:lnTo>
                    <a:pt x="107" y="39"/>
                  </a:lnTo>
                  <a:lnTo>
                    <a:pt x="109" y="34"/>
                  </a:lnTo>
                  <a:lnTo>
                    <a:pt x="111" y="29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1" y="17"/>
                  </a:lnTo>
                  <a:lnTo>
                    <a:pt x="88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6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4"/>
                  </a:lnTo>
                  <a:lnTo>
                    <a:pt x="17" y="39"/>
                  </a:lnTo>
                  <a:lnTo>
                    <a:pt x="23" y="42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9" name="Freeform 55">
              <a:extLst>
                <a:ext uri="{FF2B5EF4-FFF2-40B4-BE49-F238E27FC236}">
                  <a16:creationId xmlns:a16="http://schemas.microsoft.com/office/drawing/2014/main" id="{3118CC52-EDD9-E54C-9081-D2006C5F3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646"/>
              <a:ext cx="62" cy="19"/>
            </a:xfrm>
            <a:custGeom>
              <a:avLst/>
              <a:gdLst>
                <a:gd name="T0" fmla="*/ 0 w 125"/>
                <a:gd name="T1" fmla="*/ 0 h 58"/>
                <a:gd name="T2" fmla="*/ 0 w 125"/>
                <a:gd name="T3" fmla="*/ 0 h 58"/>
                <a:gd name="T4" fmla="*/ 0 w 125"/>
                <a:gd name="T5" fmla="*/ 0 h 58"/>
                <a:gd name="T6" fmla="*/ 0 w 125"/>
                <a:gd name="T7" fmla="*/ 0 h 58"/>
                <a:gd name="T8" fmla="*/ 0 w 125"/>
                <a:gd name="T9" fmla="*/ 0 h 58"/>
                <a:gd name="T10" fmla="*/ 0 w 125"/>
                <a:gd name="T11" fmla="*/ 0 h 58"/>
                <a:gd name="T12" fmla="*/ 0 w 125"/>
                <a:gd name="T13" fmla="*/ 0 h 58"/>
                <a:gd name="T14" fmla="*/ 0 w 125"/>
                <a:gd name="T15" fmla="*/ 0 h 58"/>
                <a:gd name="T16" fmla="*/ 0 w 125"/>
                <a:gd name="T17" fmla="*/ 0 h 58"/>
                <a:gd name="T18" fmla="*/ 0 w 125"/>
                <a:gd name="T19" fmla="*/ 0 h 58"/>
                <a:gd name="T20" fmla="*/ 0 w 125"/>
                <a:gd name="T21" fmla="*/ 0 h 58"/>
                <a:gd name="T22" fmla="*/ 0 w 125"/>
                <a:gd name="T23" fmla="*/ 0 h 58"/>
                <a:gd name="T24" fmla="*/ 0 w 125"/>
                <a:gd name="T25" fmla="*/ 0 h 58"/>
                <a:gd name="T26" fmla="*/ 0 w 125"/>
                <a:gd name="T27" fmla="*/ 0 h 58"/>
                <a:gd name="T28" fmla="*/ 0 w 125"/>
                <a:gd name="T29" fmla="*/ 0 h 58"/>
                <a:gd name="T30" fmla="*/ 0 w 125"/>
                <a:gd name="T31" fmla="*/ 0 h 58"/>
                <a:gd name="T32" fmla="*/ 0 w 125"/>
                <a:gd name="T33" fmla="*/ 0 h 58"/>
                <a:gd name="T34" fmla="*/ 0 w 125"/>
                <a:gd name="T35" fmla="*/ 0 h 58"/>
                <a:gd name="T36" fmla="*/ 0 w 125"/>
                <a:gd name="T37" fmla="*/ 0 h 58"/>
                <a:gd name="T38" fmla="*/ 0 w 125"/>
                <a:gd name="T39" fmla="*/ 0 h 58"/>
                <a:gd name="T40" fmla="*/ 0 w 125"/>
                <a:gd name="T41" fmla="*/ 0 h 58"/>
                <a:gd name="T42" fmla="*/ 0 w 125"/>
                <a:gd name="T43" fmla="*/ 0 h 58"/>
                <a:gd name="T44" fmla="*/ 0 w 125"/>
                <a:gd name="T45" fmla="*/ 0 h 58"/>
                <a:gd name="T46" fmla="*/ 0 w 125"/>
                <a:gd name="T47" fmla="*/ 0 h 58"/>
                <a:gd name="T48" fmla="*/ 0 w 125"/>
                <a:gd name="T49" fmla="*/ 0 h 58"/>
                <a:gd name="T50" fmla="*/ 0 w 125"/>
                <a:gd name="T51" fmla="*/ 0 h 58"/>
                <a:gd name="T52" fmla="*/ 0 w 125"/>
                <a:gd name="T53" fmla="*/ 0 h 58"/>
                <a:gd name="T54" fmla="*/ 0 w 125"/>
                <a:gd name="T55" fmla="*/ 0 h 58"/>
                <a:gd name="T56" fmla="*/ 0 w 125"/>
                <a:gd name="T57" fmla="*/ 0 h 58"/>
                <a:gd name="T58" fmla="*/ 0 w 125"/>
                <a:gd name="T59" fmla="*/ 0 h 58"/>
                <a:gd name="T60" fmla="*/ 0 w 125"/>
                <a:gd name="T61" fmla="*/ 0 h 58"/>
                <a:gd name="T62" fmla="*/ 0 w 125"/>
                <a:gd name="T63" fmla="*/ 0 h 58"/>
                <a:gd name="T64" fmla="*/ 0 w 125"/>
                <a:gd name="T65" fmla="*/ 0 h 58"/>
                <a:gd name="T66" fmla="*/ 0 w 125"/>
                <a:gd name="T67" fmla="*/ 0 h 58"/>
                <a:gd name="T68" fmla="*/ 0 w 125"/>
                <a:gd name="T69" fmla="*/ 0 h 58"/>
                <a:gd name="T70" fmla="*/ 0 w 125"/>
                <a:gd name="T71" fmla="*/ 0 h 58"/>
                <a:gd name="T72" fmla="*/ 0 w 125"/>
                <a:gd name="T73" fmla="*/ 0 h 58"/>
                <a:gd name="T74" fmla="*/ 0 w 125"/>
                <a:gd name="T75" fmla="*/ 0 h 58"/>
                <a:gd name="T76" fmla="*/ 0 w 125"/>
                <a:gd name="T77" fmla="*/ 0 h 58"/>
                <a:gd name="T78" fmla="*/ 0 w 125"/>
                <a:gd name="T79" fmla="*/ 0 h 58"/>
                <a:gd name="T80" fmla="*/ 0 w 125"/>
                <a:gd name="T81" fmla="*/ 0 h 58"/>
                <a:gd name="T82" fmla="*/ 0 w 125"/>
                <a:gd name="T83" fmla="*/ 0 h 58"/>
                <a:gd name="T84" fmla="*/ 0 w 125"/>
                <a:gd name="T85" fmla="*/ 0 h 58"/>
                <a:gd name="T86" fmla="*/ 0 w 125"/>
                <a:gd name="T87" fmla="*/ 0 h 58"/>
                <a:gd name="T88" fmla="*/ 0 w 125"/>
                <a:gd name="T89" fmla="*/ 0 h 58"/>
                <a:gd name="T90" fmla="*/ 0 w 125"/>
                <a:gd name="T91" fmla="*/ 0 h 58"/>
                <a:gd name="T92" fmla="*/ 0 w 125"/>
                <a:gd name="T93" fmla="*/ 0 h 58"/>
                <a:gd name="T94" fmla="*/ 0 w 125"/>
                <a:gd name="T95" fmla="*/ 0 h 58"/>
                <a:gd name="T96" fmla="*/ 0 w 125"/>
                <a:gd name="T97" fmla="*/ 0 h 58"/>
                <a:gd name="T98" fmla="*/ 0 w 125"/>
                <a:gd name="T99" fmla="*/ 0 h 58"/>
                <a:gd name="T100" fmla="*/ 0 w 125"/>
                <a:gd name="T101" fmla="*/ 0 h 58"/>
                <a:gd name="T102" fmla="*/ 0 w 125"/>
                <a:gd name="T103" fmla="*/ 0 h 58"/>
                <a:gd name="T104" fmla="*/ 0 w 125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8"/>
                <a:gd name="T161" fmla="*/ 125 w 125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8">
                  <a:moveTo>
                    <a:pt x="62" y="58"/>
                  </a:moveTo>
                  <a:lnTo>
                    <a:pt x="43" y="58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3"/>
                  </a:lnTo>
                  <a:lnTo>
                    <a:pt x="105" y="5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3" y="18"/>
                  </a:lnTo>
                  <a:lnTo>
                    <a:pt x="125" y="23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1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58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3"/>
                  </a:lnTo>
                  <a:lnTo>
                    <a:pt x="107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1"/>
                  </a:lnTo>
                  <a:lnTo>
                    <a:pt x="101" y="17"/>
                  </a:lnTo>
                  <a:lnTo>
                    <a:pt x="88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0" name="Line 56">
              <a:extLst>
                <a:ext uri="{FF2B5EF4-FFF2-40B4-BE49-F238E27FC236}">
                  <a16:creationId xmlns:a16="http://schemas.microsoft.com/office/drawing/2014/main" id="{6E45872E-FADE-D944-8CC1-F93D67641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44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61" name="Line 57">
              <a:extLst>
                <a:ext uri="{FF2B5EF4-FFF2-40B4-BE49-F238E27FC236}">
                  <a16:creationId xmlns:a16="http://schemas.microsoft.com/office/drawing/2014/main" id="{D1F9BC6C-C05D-8847-8A44-3AFD8D1C3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44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62" name="Freeform 58">
              <a:extLst>
                <a:ext uri="{FF2B5EF4-FFF2-40B4-BE49-F238E27FC236}">
                  <a16:creationId xmlns:a16="http://schemas.microsoft.com/office/drawing/2014/main" id="{E5EA5B48-D751-1745-AEB6-46A2D57E8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461"/>
              <a:ext cx="62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w 125"/>
                <a:gd name="T21" fmla="*/ 0 h 57"/>
                <a:gd name="T22" fmla="*/ 0 w 125"/>
                <a:gd name="T23" fmla="*/ 0 h 57"/>
                <a:gd name="T24" fmla="*/ 0 w 125"/>
                <a:gd name="T25" fmla="*/ 0 h 57"/>
                <a:gd name="T26" fmla="*/ 0 w 125"/>
                <a:gd name="T27" fmla="*/ 0 h 57"/>
                <a:gd name="T28" fmla="*/ 0 w 125"/>
                <a:gd name="T29" fmla="*/ 0 h 57"/>
                <a:gd name="T30" fmla="*/ 0 w 125"/>
                <a:gd name="T31" fmla="*/ 0 h 57"/>
                <a:gd name="T32" fmla="*/ 0 w 125"/>
                <a:gd name="T33" fmla="*/ 0 h 57"/>
                <a:gd name="T34" fmla="*/ 0 w 125"/>
                <a:gd name="T35" fmla="*/ 0 h 57"/>
                <a:gd name="T36" fmla="*/ 0 w 125"/>
                <a:gd name="T37" fmla="*/ 0 h 57"/>
                <a:gd name="T38" fmla="*/ 0 w 125"/>
                <a:gd name="T39" fmla="*/ 0 h 57"/>
                <a:gd name="T40" fmla="*/ 0 w 125"/>
                <a:gd name="T41" fmla="*/ 0 h 57"/>
                <a:gd name="T42" fmla="*/ 0 w 125"/>
                <a:gd name="T43" fmla="*/ 0 h 57"/>
                <a:gd name="T44" fmla="*/ 0 w 125"/>
                <a:gd name="T45" fmla="*/ 0 h 57"/>
                <a:gd name="T46" fmla="*/ 0 w 125"/>
                <a:gd name="T47" fmla="*/ 0 h 57"/>
                <a:gd name="T48" fmla="*/ 0 w 125"/>
                <a:gd name="T49" fmla="*/ 0 h 57"/>
                <a:gd name="T50" fmla="*/ 0 w 125"/>
                <a:gd name="T51" fmla="*/ 0 h 57"/>
                <a:gd name="T52" fmla="*/ 0 w 125"/>
                <a:gd name="T53" fmla="*/ 0 h 57"/>
                <a:gd name="T54" fmla="*/ 0 w 125"/>
                <a:gd name="T55" fmla="*/ 0 h 57"/>
                <a:gd name="T56" fmla="*/ 0 w 125"/>
                <a:gd name="T57" fmla="*/ 0 h 57"/>
                <a:gd name="T58" fmla="*/ 0 w 125"/>
                <a:gd name="T59" fmla="*/ 0 h 57"/>
                <a:gd name="T60" fmla="*/ 0 w 125"/>
                <a:gd name="T61" fmla="*/ 0 h 57"/>
                <a:gd name="T62" fmla="*/ 0 w 125"/>
                <a:gd name="T63" fmla="*/ 0 h 57"/>
                <a:gd name="T64" fmla="*/ 0 w 125"/>
                <a:gd name="T65" fmla="*/ 0 h 57"/>
                <a:gd name="T66" fmla="*/ 0 w 125"/>
                <a:gd name="T67" fmla="*/ 0 h 57"/>
                <a:gd name="T68" fmla="*/ 0 w 125"/>
                <a:gd name="T69" fmla="*/ 0 h 57"/>
                <a:gd name="T70" fmla="*/ 0 w 125"/>
                <a:gd name="T71" fmla="*/ 0 h 57"/>
                <a:gd name="T72" fmla="*/ 0 w 125"/>
                <a:gd name="T73" fmla="*/ 0 h 57"/>
                <a:gd name="T74" fmla="*/ 0 w 125"/>
                <a:gd name="T75" fmla="*/ 0 h 57"/>
                <a:gd name="T76" fmla="*/ 0 w 125"/>
                <a:gd name="T77" fmla="*/ 0 h 57"/>
                <a:gd name="T78" fmla="*/ 0 w 125"/>
                <a:gd name="T79" fmla="*/ 0 h 57"/>
                <a:gd name="T80" fmla="*/ 0 w 125"/>
                <a:gd name="T81" fmla="*/ 0 h 57"/>
                <a:gd name="T82" fmla="*/ 0 w 125"/>
                <a:gd name="T83" fmla="*/ 0 h 57"/>
                <a:gd name="T84" fmla="*/ 0 w 125"/>
                <a:gd name="T85" fmla="*/ 0 h 57"/>
                <a:gd name="T86" fmla="*/ 0 w 125"/>
                <a:gd name="T87" fmla="*/ 0 h 57"/>
                <a:gd name="T88" fmla="*/ 0 w 125"/>
                <a:gd name="T89" fmla="*/ 0 h 57"/>
                <a:gd name="T90" fmla="*/ 0 w 125"/>
                <a:gd name="T91" fmla="*/ 0 h 57"/>
                <a:gd name="T92" fmla="*/ 0 w 125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5"/>
                <a:gd name="T142" fmla="*/ 0 h 57"/>
                <a:gd name="T143" fmla="*/ 125 w 125"/>
                <a:gd name="T144" fmla="*/ 57 h 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5" h="57">
                  <a:moveTo>
                    <a:pt x="54" y="42"/>
                  </a:moveTo>
                  <a:lnTo>
                    <a:pt x="53" y="46"/>
                  </a:lnTo>
                  <a:lnTo>
                    <a:pt x="49" y="49"/>
                  </a:lnTo>
                  <a:lnTo>
                    <a:pt x="45" y="52"/>
                  </a:lnTo>
                  <a:lnTo>
                    <a:pt x="39" y="54"/>
                  </a:lnTo>
                  <a:lnTo>
                    <a:pt x="31" y="54"/>
                  </a:lnTo>
                  <a:lnTo>
                    <a:pt x="21" y="54"/>
                  </a:lnTo>
                  <a:lnTo>
                    <a:pt x="15" y="52"/>
                  </a:lnTo>
                  <a:lnTo>
                    <a:pt x="8" y="47"/>
                  </a:lnTo>
                  <a:lnTo>
                    <a:pt x="4" y="43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3" y="3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5" y="6"/>
                  </a:lnTo>
                  <a:lnTo>
                    <a:pt x="51" y="10"/>
                  </a:lnTo>
                  <a:lnTo>
                    <a:pt x="54" y="16"/>
                  </a:lnTo>
                  <a:lnTo>
                    <a:pt x="58" y="11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72" y="1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23" y="17"/>
                  </a:lnTo>
                  <a:lnTo>
                    <a:pt x="125" y="23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40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105" y="54"/>
                  </a:lnTo>
                  <a:lnTo>
                    <a:pt x="97" y="57"/>
                  </a:lnTo>
                  <a:lnTo>
                    <a:pt x="86" y="57"/>
                  </a:lnTo>
                  <a:lnTo>
                    <a:pt x="78" y="57"/>
                  </a:lnTo>
                  <a:lnTo>
                    <a:pt x="72" y="56"/>
                  </a:lnTo>
                  <a:lnTo>
                    <a:pt x="66" y="53"/>
                  </a:lnTo>
                  <a:lnTo>
                    <a:pt x="60" y="50"/>
                  </a:lnTo>
                  <a:lnTo>
                    <a:pt x="56" y="46"/>
                  </a:lnTo>
                  <a:lnTo>
                    <a:pt x="54" y="42"/>
                  </a:lnTo>
                  <a:close/>
                  <a:moveTo>
                    <a:pt x="31" y="43"/>
                  </a:moveTo>
                  <a:lnTo>
                    <a:pt x="35" y="43"/>
                  </a:lnTo>
                  <a:lnTo>
                    <a:pt x="39" y="42"/>
                  </a:lnTo>
                  <a:lnTo>
                    <a:pt x="43" y="40"/>
                  </a:lnTo>
                  <a:lnTo>
                    <a:pt x="47" y="37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3" y="19"/>
                  </a:lnTo>
                  <a:lnTo>
                    <a:pt x="37" y="16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9" y="39"/>
                  </a:lnTo>
                  <a:lnTo>
                    <a:pt x="25" y="42"/>
                  </a:lnTo>
                  <a:lnTo>
                    <a:pt x="31" y="43"/>
                  </a:lnTo>
                  <a:close/>
                  <a:moveTo>
                    <a:pt x="86" y="46"/>
                  </a:moveTo>
                  <a:lnTo>
                    <a:pt x="92" y="46"/>
                  </a:lnTo>
                  <a:lnTo>
                    <a:pt x="97" y="44"/>
                  </a:lnTo>
                  <a:lnTo>
                    <a:pt x="103" y="42"/>
                  </a:lnTo>
                  <a:lnTo>
                    <a:pt x="107" y="37"/>
                  </a:lnTo>
                  <a:lnTo>
                    <a:pt x="109" y="33"/>
                  </a:lnTo>
                  <a:lnTo>
                    <a:pt x="111" y="29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3" y="16"/>
                  </a:lnTo>
                  <a:lnTo>
                    <a:pt x="99" y="14"/>
                  </a:lnTo>
                  <a:lnTo>
                    <a:pt x="94" y="11"/>
                  </a:lnTo>
                  <a:lnTo>
                    <a:pt x="88" y="11"/>
                  </a:lnTo>
                  <a:lnTo>
                    <a:pt x="80" y="11"/>
                  </a:lnTo>
                  <a:lnTo>
                    <a:pt x="74" y="14"/>
                  </a:lnTo>
                  <a:lnTo>
                    <a:pt x="70" y="16"/>
                  </a:lnTo>
                  <a:lnTo>
                    <a:pt x="66" y="20"/>
                  </a:lnTo>
                  <a:lnTo>
                    <a:pt x="62" y="24"/>
                  </a:lnTo>
                  <a:lnTo>
                    <a:pt x="62" y="29"/>
                  </a:lnTo>
                  <a:lnTo>
                    <a:pt x="62" y="34"/>
                  </a:lnTo>
                  <a:lnTo>
                    <a:pt x="66" y="39"/>
                  </a:lnTo>
                  <a:lnTo>
                    <a:pt x="70" y="42"/>
                  </a:lnTo>
                  <a:lnTo>
                    <a:pt x="74" y="44"/>
                  </a:lnTo>
                  <a:lnTo>
                    <a:pt x="80" y="46"/>
                  </a:lnTo>
                  <a:lnTo>
                    <a:pt x="8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3" name="Freeform 59">
              <a:extLst>
                <a:ext uri="{FF2B5EF4-FFF2-40B4-BE49-F238E27FC236}">
                  <a16:creationId xmlns:a16="http://schemas.microsoft.com/office/drawing/2014/main" id="{ECFB57FE-5209-EF4A-93A7-7039FCC8C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437"/>
              <a:ext cx="62" cy="20"/>
            </a:xfrm>
            <a:custGeom>
              <a:avLst/>
              <a:gdLst>
                <a:gd name="T0" fmla="*/ 0 w 125"/>
                <a:gd name="T1" fmla="*/ 0 h 61"/>
                <a:gd name="T2" fmla="*/ 0 w 125"/>
                <a:gd name="T3" fmla="*/ 0 h 61"/>
                <a:gd name="T4" fmla="*/ 0 w 125"/>
                <a:gd name="T5" fmla="*/ 0 h 61"/>
                <a:gd name="T6" fmla="*/ 0 w 125"/>
                <a:gd name="T7" fmla="*/ 0 h 61"/>
                <a:gd name="T8" fmla="*/ 0 w 125"/>
                <a:gd name="T9" fmla="*/ 0 h 61"/>
                <a:gd name="T10" fmla="*/ 0 w 125"/>
                <a:gd name="T11" fmla="*/ 0 h 61"/>
                <a:gd name="T12" fmla="*/ 0 w 125"/>
                <a:gd name="T13" fmla="*/ 0 h 61"/>
                <a:gd name="T14" fmla="*/ 0 w 125"/>
                <a:gd name="T15" fmla="*/ 0 h 61"/>
                <a:gd name="T16" fmla="*/ 0 w 125"/>
                <a:gd name="T17" fmla="*/ 0 h 61"/>
                <a:gd name="T18" fmla="*/ 0 w 125"/>
                <a:gd name="T19" fmla="*/ 0 h 61"/>
                <a:gd name="T20" fmla="*/ 0 w 125"/>
                <a:gd name="T21" fmla="*/ 0 h 61"/>
                <a:gd name="T22" fmla="*/ 0 w 125"/>
                <a:gd name="T23" fmla="*/ 0 h 61"/>
                <a:gd name="T24" fmla="*/ 0 w 125"/>
                <a:gd name="T25" fmla="*/ 0 h 61"/>
                <a:gd name="T26" fmla="*/ 0 w 125"/>
                <a:gd name="T27" fmla="*/ 0 h 61"/>
                <a:gd name="T28" fmla="*/ 0 w 125"/>
                <a:gd name="T29" fmla="*/ 0 h 61"/>
                <a:gd name="T30" fmla="*/ 0 w 125"/>
                <a:gd name="T31" fmla="*/ 0 h 61"/>
                <a:gd name="T32" fmla="*/ 0 w 125"/>
                <a:gd name="T33" fmla="*/ 0 h 61"/>
                <a:gd name="T34" fmla="*/ 0 w 125"/>
                <a:gd name="T35" fmla="*/ 0 h 61"/>
                <a:gd name="T36" fmla="*/ 0 w 125"/>
                <a:gd name="T37" fmla="*/ 0 h 61"/>
                <a:gd name="T38" fmla="*/ 0 w 125"/>
                <a:gd name="T39" fmla="*/ 0 h 61"/>
                <a:gd name="T40" fmla="*/ 0 w 125"/>
                <a:gd name="T41" fmla="*/ 0 h 61"/>
                <a:gd name="T42" fmla="*/ 0 w 125"/>
                <a:gd name="T43" fmla="*/ 0 h 61"/>
                <a:gd name="T44" fmla="*/ 0 w 125"/>
                <a:gd name="T45" fmla="*/ 0 h 61"/>
                <a:gd name="T46" fmla="*/ 0 w 125"/>
                <a:gd name="T47" fmla="*/ 0 h 61"/>
                <a:gd name="T48" fmla="*/ 0 w 125"/>
                <a:gd name="T49" fmla="*/ 0 h 61"/>
                <a:gd name="T50" fmla="*/ 0 w 125"/>
                <a:gd name="T51" fmla="*/ 0 h 61"/>
                <a:gd name="T52" fmla="*/ 0 w 125"/>
                <a:gd name="T53" fmla="*/ 0 h 61"/>
                <a:gd name="T54" fmla="*/ 0 w 125"/>
                <a:gd name="T55" fmla="*/ 0 h 61"/>
                <a:gd name="T56" fmla="*/ 0 w 125"/>
                <a:gd name="T57" fmla="*/ 0 h 61"/>
                <a:gd name="T58" fmla="*/ 0 w 125"/>
                <a:gd name="T59" fmla="*/ 0 h 61"/>
                <a:gd name="T60" fmla="*/ 0 w 125"/>
                <a:gd name="T61" fmla="*/ 0 h 61"/>
                <a:gd name="T62" fmla="*/ 0 w 125"/>
                <a:gd name="T63" fmla="*/ 0 h 61"/>
                <a:gd name="T64" fmla="*/ 0 w 125"/>
                <a:gd name="T65" fmla="*/ 0 h 61"/>
                <a:gd name="T66" fmla="*/ 0 w 125"/>
                <a:gd name="T67" fmla="*/ 0 h 61"/>
                <a:gd name="T68" fmla="*/ 0 w 125"/>
                <a:gd name="T69" fmla="*/ 0 h 61"/>
                <a:gd name="T70" fmla="*/ 0 w 125"/>
                <a:gd name="T71" fmla="*/ 0 h 61"/>
                <a:gd name="T72" fmla="*/ 0 w 125"/>
                <a:gd name="T73" fmla="*/ 0 h 61"/>
                <a:gd name="T74" fmla="*/ 0 w 125"/>
                <a:gd name="T75" fmla="*/ 0 h 61"/>
                <a:gd name="T76" fmla="*/ 0 w 125"/>
                <a:gd name="T77" fmla="*/ 0 h 61"/>
                <a:gd name="T78" fmla="*/ 0 w 125"/>
                <a:gd name="T79" fmla="*/ 0 h 61"/>
                <a:gd name="T80" fmla="*/ 0 w 125"/>
                <a:gd name="T81" fmla="*/ 0 h 61"/>
                <a:gd name="T82" fmla="*/ 0 w 125"/>
                <a:gd name="T83" fmla="*/ 0 h 61"/>
                <a:gd name="T84" fmla="*/ 0 w 125"/>
                <a:gd name="T85" fmla="*/ 0 h 61"/>
                <a:gd name="T86" fmla="*/ 0 w 125"/>
                <a:gd name="T87" fmla="*/ 0 h 61"/>
                <a:gd name="T88" fmla="*/ 0 w 125"/>
                <a:gd name="T89" fmla="*/ 0 h 61"/>
                <a:gd name="T90" fmla="*/ 0 w 125"/>
                <a:gd name="T91" fmla="*/ 0 h 61"/>
                <a:gd name="T92" fmla="*/ 0 w 125"/>
                <a:gd name="T93" fmla="*/ 0 h 61"/>
                <a:gd name="T94" fmla="*/ 0 w 125"/>
                <a:gd name="T95" fmla="*/ 0 h 61"/>
                <a:gd name="T96" fmla="*/ 0 w 125"/>
                <a:gd name="T97" fmla="*/ 0 h 61"/>
                <a:gd name="T98" fmla="*/ 0 w 125"/>
                <a:gd name="T99" fmla="*/ 0 h 61"/>
                <a:gd name="T100" fmla="*/ 0 w 125"/>
                <a:gd name="T101" fmla="*/ 0 h 61"/>
                <a:gd name="T102" fmla="*/ 0 w 125"/>
                <a:gd name="T103" fmla="*/ 0 h 61"/>
                <a:gd name="T104" fmla="*/ 0 w 125"/>
                <a:gd name="T105" fmla="*/ 0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1"/>
                <a:gd name="T161" fmla="*/ 125 w 125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1">
                  <a:moveTo>
                    <a:pt x="62" y="61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5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2"/>
                  </a:lnTo>
                  <a:lnTo>
                    <a:pt x="15" y="7"/>
                  </a:lnTo>
                  <a:lnTo>
                    <a:pt x="23" y="5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82" y="2"/>
                  </a:lnTo>
                  <a:lnTo>
                    <a:pt x="97" y="5"/>
                  </a:lnTo>
                  <a:lnTo>
                    <a:pt x="105" y="6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3" y="19"/>
                  </a:lnTo>
                  <a:lnTo>
                    <a:pt x="125" y="25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8"/>
                  </a:lnTo>
                  <a:lnTo>
                    <a:pt x="113" y="50"/>
                  </a:lnTo>
                  <a:lnTo>
                    <a:pt x="92" y="58"/>
                  </a:lnTo>
                  <a:lnTo>
                    <a:pt x="62" y="61"/>
                  </a:lnTo>
                  <a:close/>
                  <a:moveTo>
                    <a:pt x="62" y="48"/>
                  </a:moveTo>
                  <a:lnTo>
                    <a:pt x="88" y="46"/>
                  </a:lnTo>
                  <a:lnTo>
                    <a:pt x="101" y="43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30"/>
                  </a:lnTo>
                  <a:lnTo>
                    <a:pt x="109" y="26"/>
                  </a:lnTo>
                  <a:lnTo>
                    <a:pt x="107" y="22"/>
                  </a:lnTo>
                  <a:lnTo>
                    <a:pt x="101" y="17"/>
                  </a:lnTo>
                  <a:lnTo>
                    <a:pt x="88" y="15"/>
                  </a:lnTo>
                  <a:lnTo>
                    <a:pt x="62" y="13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3"/>
                  </a:lnTo>
                  <a:lnTo>
                    <a:pt x="37" y="46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4" name="Freeform 60">
              <a:extLst>
                <a:ext uri="{FF2B5EF4-FFF2-40B4-BE49-F238E27FC236}">
                  <a16:creationId xmlns:a16="http://schemas.microsoft.com/office/drawing/2014/main" id="{3ABD2EB3-D25B-8A48-B96A-F8B968B73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414"/>
              <a:ext cx="62" cy="20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8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9"/>
                  </a:lnTo>
                  <a:lnTo>
                    <a:pt x="119" y="13"/>
                  </a:lnTo>
                  <a:lnTo>
                    <a:pt x="123" y="18"/>
                  </a:lnTo>
                  <a:lnTo>
                    <a:pt x="125" y="23"/>
                  </a:lnTo>
                  <a:lnTo>
                    <a:pt x="125" y="29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3" y="51"/>
                  </a:lnTo>
                  <a:lnTo>
                    <a:pt x="92" y="56"/>
                  </a:lnTo>
                  <a:lnTo>
                    <a:pt x="62" y="59"/>
                  </a:lnTo>
                  <a:close/>
                  <a:moveTo>
                    <a:pt x="62" y="48"/>
                  </a:moveTo>
                  <a:lnTo>
                    <a:pt x="88" y="46"/>
                  </a:lnTo>
                  <a:lnTo>
                    <a:pt x="101" y="42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29"/>
                  </a:lnTo>
                  <a:lnTo>
                    <a:pt x="109" y="25"/>
                  </a:lnTo>
                  <a:lnTo>
                    <a:pt x="107" y="21"/>
                  </a:lnTo>
                  <a:lnTo>
                    <a:pt x="101" y="18"/>
                  </a:lnTo>
                  <a:lnTo>
                    <a:pt x="88" y="13"/>
                  </a:lnTo>
                  <a:lnTo>
                    <a:pt x="62" y="12"/>
                  </a:lnTo>
                  <a:lnTo>
                    <a:pt x="39" y="13"/>
                  </a:lnTo>
                  <a:lnTo>
                    <a:pt x="23" y="16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1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2"/>
                  </a:lnTo>
                  <a:lnTo>
                    <a:pt x="37" y="46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5" name="Line 61">
              <a:extLst>
                <a:ext uri="{FF2B5EF4-FFF2-40B4-BE49-F238E27FC236}">
                  <a16:creationId xmlns:a16="http://schemas.microsoft.com/office/drawing/2014/main" id="{78FE8360-4BCC-574E-BB51-DB1F73A7F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21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66" name="Line 62">
              <a:extLst>
                <a:ext uri="{FF2B5EF4-FFF2-40B4-BE49-F238E27FC236}">
                  <a16:creationId xmlns:a16="http://schemas.microsoft.com/office/drawing/2014/main" id="{BD1687FF-6FBB-8240-9852-C292354B3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21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67" name="Freeform 63">
              <a:extLst>
                <a:ext uri="{FF2B5EF4-FFF2-40B4-BE49-F238E27FC236}">
                  <a16:creationId xmlns:a16="http://schemas.microsoft.com/office/drawing/2014/main" id="{1CCEDE52-899F-A84E-9878-0A163B98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247"/>
              <a:ext cx="61" cy="11"/>
            </a:xfrm>
            <a:custGeom>
              <a:avLst/>
              <a:gdLst>
                <a:gd name="T0" fmla="*/ 0 w 123"/>
                <a:gd name="T1" fmla="*/ 0 h 33"/>
                <a:gd name="T2" fmla="*/ 0 w 123"/>
                <a:gd name="T3" fmla="*/ 0 h 33"/>
                <a:gd name="T4" fmla="*/ 0 w 123"/>
                <a:gd name="T5" fmla="*/ 0 h 33"/>
                <a:gd name="T6" fmla="*/ 0 w 123"/>
                <a:gd name="T7" fmla="*/ 0 h 33"/>
                <a:gd name="T8" fmla="*/ 0 w 123"/>
                <a:gd name="T9" fmla="*/ 0 h 33"/>
                <a:gd name="T10" fmla="*/ 0 w 123"/>
                <a:gd name="T11" fmla="*/ 0 h 33"/>
                <a:gd name="T12" fmla="*/ 0 w 123"/>
                <a:gd name="T13" fmla="*/ 0 h 33"/>
                <a:gd name="T14" fmla="*/ 0 w 123"/>
                <a:gd name="T15" fmla="*/ 0 h 33"/>
                <a:gd name="T16" fmla="*/ 0 w 123"/>
                <a:gd name="T17" fmla="*/ 0 h 33"/>
                <a:gd name="T18" fmla="*/ 0 w 123"/>
                <a:gd name="T19" fmla="*/ 0 h 33"/>
                <a:gd name="T20" fmla="*/ 0 w 123"/>
                <a:gd name="T21" fmla="*/ 0 h 33"/>
                <a:gd name="T22" fmla="*/ 0 w 123"/>
                <a:gd name="T23" fmla="*/ 0 h 33"/>
                <a:gd name="T24" fmla="*/ 0 w 123"/>
                <a:gd name="T25" fmla="*/ 0 h 33"/>
                <a:gd name="T26" fmla="*/ 0 w 123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"/>
                <a:gd name="T43" fmla="*/ 0 h 33"/>
                <a:gd name="T44" fmla="*/ 123 w 123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" h="33">
                  <a:moveTo>
                    <a:pt x="123" y="0"/>
                  </a:moveTo>
                  <a:lnTo>
                    <a:pt x="123" y="12"/>
                  </a:lnTo>
                  <a:lnTo>
                    <a:pt x="27" y="12"/>
                  </a:lnTo>
                  <a:lnTo>
                    <a:pt x="33" y="16"/>
                  </a:lnTo>
                  <a:lnTo>
                    <a:pt x="37" y="22"/>
                  </a:lnTo>
                  <a:lnTo>
                    <a:pt x="43" y="28"/>
                  </a:lnTo>
                  <a:lnTo>
                    <a:pt x="45" y="33"/>
                  </a:lnTo>
                  <a:lnTo>
                    <a:pt x="31" y="33"/>
                  </a:lnTo>
                  <a:lnTo>
                    <a:pt x="23" y="25"/>
                  </a:lnTo>
                  <a:lnTo>
                    <a:pt x="15" y="18"/>
                  </a:lnTo>
                  <a:lnTo>
                    <a:pt x="8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8" name="Freeform 64">
              <a:extLst>
                <a:ext uri="{FF2B5EF4-FFF2-40B4-BE49-F238E27FC236}">
                  <a16:creationId xmlns:a16="http://schemas.microsoft.com/office/drawing/2014/main" id="{E4D7634F-4630-0E49-9C5D-2741F927D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217"/>
              <a:ext cx="62" cy="20"/>
            </a:xfrm>
            <a:custGeom>
              <a:avLst/>
              <a:gdLst>
                <a:gd name="T0" fmla="*/ 0 w 125"/>
                <a:gd name="T1" fmla="*/ 0 h 61"/>
                <a:gd name="T2" fmla="*/ 0 w 125"/>
                <a:gd name="T3" fmla="*/ 0 h 61"/>
                <a:gd name="T4" fmla="*/ 0 w 125"/>
                <a:gd name="T5" fmla="*/ 0 h 61"/>
                <a:gd name="T6" fmla="*/ 0 w 125"/>
                <a:gd name="T7" fmla="*/ 0 h 61"/>
                <a:gd name="T8" fmla="*/ 0 w 125"/>
                <a:gd name="T9" fmla="*/ 0 h 61"/>
                <a:gd name="T10" fmla="*/ 0 w 125"/>
                <a:gd name="T11" fmla="*/ 0 h 61"/>
                <a:gd name="T12" fmla="*/ 0 w 125"/>
                <a:gd name="T13" fmla="*/ 0 h 61"/>
                <a:gd name="T14" fmla="*/ 0 w 125"/>
                <a:gd name="T15" fmla="*/ 0 h 61"/>
                <a:gd name="T16" fmla="*/ 0 w 125"/>
                <a:gd name="T17" fmla="*/ 0 h 61"/>
                <a:gd name="T18" fmla="*/ 0 w 125"/>
                <a:gd name="T19" fmla="*/ 0 h 61"/>
                <a:gd name="T20" fmla="*/ 0 w 125"/>
                <a:gd name="T21" fmla="*/ 0 h 61"/>
                <a:gd name="T22" fmla="*/ 0 w 125"/>
                <a:gd name="T23" fmla="*/ 0 h 61"/>
                <a:gd name="T24" fmla="*/ 0 w 125"/>
                <a:gd name="T25" fmla="*/ 0 h 61"/>
                <a:gd name="T26" fmla="*/ 0 w 125"/>
                <a:gd name="T27" fmla="*/ 0 h 61"/>
                <a:gd name="T28" fmla="*/ 0 w 125"/>
                <a:gd name="T29" fmla="*/ 0 h 61"/>
                <a:gd name="T30" fmla="*/ 0 w 125"/>
                <a:gd name="T31" fmla="*/ 0 h 61"/>
                <a:gd name="T32" fmla="*/ 0 w 125"/>
                <a:gd name="T33" fmla="*/ 0 h 61"/>
                <a:gd name="T34" fmla="*/ 0 w 125"/>
                <a:gd name="T35" fmla="*/ 0 h 61"/>
                <a:gd name="T36" fmla="*/ 0 w 125"/>
                <a:gd name="T37" fmla="*/ 0 h 61"/>
                <a:gd name="T38" fmla="*/ 0 w 125"/>
                <a:gd name="T39" fmla="*/ 0 h 61"/>
                <a:gd name="T40" fmla="*/ 0 w 125"/>
                <a:gd name="T41" fmla="*/ 0 h 61"/>
                <a:gd name="T42" fmla="*/ 0 w 125"/>
                <a:gd name="T43" fmla="*/ 0 h 61"/>
                <a:gd name="T44" fmla="*/ 0 w 125"/>
                <a:gd name="T45" fmla="*/ 0 h 61"/>
                <a:gd name="T46" fmla="*/ 0 w 125"/>
                <a:gd name="T47" fmla="*/ 0 h 61"/>
                <a:gd name="T48" fmla="*/ 0 w 125"/>
                <a:gd name="T49" fmla="*/ 0 h 61"/>
                <a:gd name="T50" fmla="*/ 0 w 125"/>
                <a:gd name="T51" fmla="*/ 0 h 61"/>
                <a:gd name="T52" fmla="*/ 0 w 125"/>
                <a:gd name="T53" fmla="*/ 0 h 61"/>
                <a:gd name="T54" fmla="*/ 0 w 125"/>
                <a:gd name="T55" fmla="*/ 0 h 61"/>
                <a:gd name="T56" fmla="*/ 0 w 125"/>
                <a:gd name="T57" fmla="*/ 0 h 61"/>
                <a:gd name="T58" fmla="*/ 0 w 125"/>
                <a:gd name="T59" fmla="*/ 0 h 61"/>
                <a:gd name="T60" fmla="*/ 0 w 125"/>
                <a:gd name="T61" fmla="*/ 0 h 61"/>
                <a:gd name="T62" fmla="*/ 0 w 125"/>
                <a:gd name="T63" fmla="*/ 0 h 61"/>
                <a:gd name="T64" fmla="*/ 0 w 125"/>
                <a:gd name="T65" fmla="*/ 0 h 61"/>
                <a:gd name="T66" fmla="*/ 0 w 125"/>
                <a:gd name="T67" fmla="*/ 0 h 61"/>
                <a:gd name="T68" fmla="*/ 0 w 125"/>
                <a:gd name="T69" fmla="*/ 0 h 61"/>
                <a:gd name="T70" fmla="*/ 0 w 125"/>
                <a:gd name="T71" fmla="*/ 0 h 61"/>
                <a:gd name="T72" fmla="*/ 0 w 125"/>
                <a:gd name="T73" fmla="*/ 0 h 61"/>
                <a:gd name="T74" fmla="*/ 0 w 125"/>
                <a:gd name="T75" fmla="*/ 0 h 61"/>
                <a:gd name="T76" fmla="*/ 0 w 125"/>
                <a:gd name="T77" fmla="*/ 0 h 61"/>
                <a:gd name="T78" fmla="*/ 0 w 125"/>
                <a:gd name="T79" fmla="*/ 0 h 61"/>
                <a:gd name="T80" fmla="*/ 0 w 125"/>
                <a:gd name="T81" fmla="*/ 0 h 61"/>
                <a:gd name="T82" fmla="*/ 0 w 125"/>
                <a:gd name="T83" fmla="*/ 0 h 61"/>
                <a:gd name="T84" fmla="*/ 0 w 125"/>
                <a:gd name="T85" fmla="*/ 0 h 61"/>
                <a:gd name="T86" fmla="*/ 0 w 125"/>
                <a:gd name="T87" fmla="*/ 0 h 61"/>
                <a:gd name="T88" fmla="*/ 0 w 125"/>
                <a:gd name="T89" fmla="*/ 0 h 61"/>
                <a:gd name="T90" fmla="*/ 0 w 125"/>
                <a:gd name="T91" fmla="*/ 0 h 61"/>
                <a:gd name="T92" fmla="*/ 0 w 125"/>
                <a:gd name="T93" fmla="*/ 0 h 61"/>
                <a:gd name="T94" fmla="*/ 0 w 125"/>
                <a:gd name="T95" fmla="*/ 0 h 61"/>
                <a:gd name="T96" fmla="*/ 0 w 125"/>
                <a:gd name="T97" fmla="*/ 0 h 61"/>
                <a:gd name="T98" fmla="*/ 0 w 125"/>
                <a:gd name="T99" fmla="*/ 0 h 61"/>
                <a:gd name="T100" fmla="*/ 0 w 125"/>
                <a:gd name="T101" fmla="*/ 0 h 61"/>
                <a:gd name="T102" fmla="*/ 0 w 125"/>
                <a:gd name="T103" fmla="*/ 0 h 61"/>
                <a:gd name="T104" fmla="*/ 0 w 125"/>
                <a:gd name="T105" fmla="*/ 0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1"/>
                <a:gd name="T161" fmla="*/ 125 w 125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1">
                  <a:moveTo>
                    <a:pt x="62" y="61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4"/>
                  </a:lnTo>
                  <a:lnTo>
                    <a:pt x="12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2"/>
                  </a:lnTo>
                  <a:lnTo>
                    <a:pt x="97" y="5"/>
                  </a:lnTo>
                  <a:lnTo>
                    <a:pt x="105" y="6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3" y="19"/>
                  </a:lnTo>
                  <a:lnTo>
                    <a:pt x="125" y="25"/>
                  </a:lnTo>
                  <a:lnTo>
                    <a:pt x="125" y="31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3" y="51"/>
                  </a:lnTo>
                  <a:lnTo>
                    <a:pt x="92" y="58"/>
                  </a:lnTo>
                  <a:lnTo>
                    <a:pt x="62" y="61"/>
                  </a:lnTo>
                  <a:close/>
                  <a:moveTo>
                    <a:pt x="62" y="48"/>
                  </a:moveTo>
                  <a:lnTo>
                    <a:pt x="88" y="46"/>
                  </a:lnTo>
                  <a:lnTo>
                    <a:pt x="101" y="43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31"/>
                  </a:lnTo>
                  <a:lnTo>
                    <a:pt x="109" y="26"/>
                  </a:lnTo>
                  <a:lnTo>
                    <a:pt x="107" y="22"/>
                  </a:lnTo>
                  <a:lnTo>
                    <a:pt x="101" y="18"/>
                  </a:lnTo>
                  <a:lnTo>
                    <a:pt x="88" y="13"/>
                  </a:lnTo>
                  <a:lnTo>
                    <a:pt x="62" y="13"/>
                  </a:lnTo>
                  <a:lnTo>
                    <a:pt x="39" y="13"/>
                  </a:lnTo>
                  <a:lnTo>
                    <a:pt x="23" y="18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3" y="31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3"/>
                  </a:lnTo>
                  <a:lnTo>
                    <a:pt x="37" y="46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9" name="Freeform 65">
              <a:extLst>
                <a:ext uri="{FF2B5EF4-FFF2-40B4-BE49-F238E27FC236}">
                  <a16:creationId xmlns:a16="http://schemas.microsoft.com/office/drawing/2014/main" id="{AEADC9D7-3B86-6C4D-A1BF-AB7854CEE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194"/>
              <a:ext cx="62" cy="20"/>
            </a:xfrm>
            <a:custGeom>
              <a:avLst/>
              <a:gdLst>
                <a:gd name="T0" fmla="*/ 0 w 125"/>
                <a:gd name="T1" fmla="*/ 0 h 58"/>
                <a:gd name="T2" fmla="*/ 0 w 125"/>
                <a:gd name="T3" fmla="*/ 0 h 58"/>
                <a:gd name="T4" fmla="*/ 0 w 125"/>
                <a:gd name="T5" fmla="*/ 0 h 58"/>
                <a:gd name="T6" fmla="*/ 0 w 125"/>
                <a:gd name="T7" fmla="*/ 0 h 58"/>
                <a:gd name="T8" fmla="*/ 0 w 125"/>
                <a:gd name="T9" fmla="*/ 0 h 58"/>
                <a:gd name="T10" fmla="*/ 0 w 125"/>
                <a:gd name="T11" fmla="*/ 0 h 58"/>
                <a:gd name="T12" fmla="*/ 0 w 125"/>
                <a:gd name="T13" fmla="*/ 0 h 58"/>
                <a:gd name="T14" fmla="*/ 0 w 125"/>
                <a:gd name="T15" fmla="*/ 0 h 58"/>
                <a:gd name="T16" fmla="*/ 0 w 125"/>
                <a:gd name="T17" fmla="*/ 0 h 58"/>
                <a:gd name="T18" fmla="*/ 0 w 125"/>
                <a:gd name="T19" fmla="*/ 0 h 58"/>
                <a:gd name="T20" fmla="*/ 0 w 125"/>
                <a:gd name="T21" fmla="*/ 0 h 58"/>
                <a:gd name="T22" fmla="*/ 0 w 125"/>
                <a:gd name="T23" fmla="*/ 0 h 58"/>
                <a:gd name="T24" fmla="*/ 0 w 125"/>
                <a:gd name="T25" fmla="*/ 0 h 58"/>
                <a:gd name="T26" fmla="*/ 0 w 125"/>
                <a:gd name="T27" fmla="*/ 0 h 58"/>
                <a:gd name="T28" fmla="*/ 0 w 125"/>
                <a:gd name="T29" fmla="*/ 0 h 58"/>
                <a:gd name="T30" fmla="*/ 0 w 125"/>
                <a:gd name="T31" fmla="*/ 0 h 58"/>
                <a:gd name="T32" fmla="*/ 0 w 125"/>
                <a:gd name="T33" fmla="*/ 0 h 58"/>
                <a:gd name="T34" fmla="*/ 0 w 125"/>
                <a:gd name="T35" fmla="*/ 0 h 58"/>
                <a:gd name="T36" fmla="*/ 0 w 125"/>
                <a:gd name="T37" fmla="*/ 0 h 58"/>
                <a:gd name="T38" fmla="*/ 0 w 125"/>
                <a:gd name="T39" fmla="*/ 0 h 58"/>
                <a:gd name="T40" fmla="*/ 0 w 125"/>
                <a:gd name="T41" fmla="*/ 0 h 58"/>
                <a:gd name="T42" fmla="*/ 0 w 125"/>
                <a:gd name="T43" fmla="*/ 0 h 58"/>
                <a:gd name="T44" fmla="*/ 0 w 125"/>
                <a:gd name="T45" fmla="*/ 0 h 58"/>
                <a:gd name="T46" fmla="*/ 0 w 125"/>
                <a:gd name="T47" fmla="*/ 0 h 58"/>
                <a:gd name="T48" fmla="*/ 0 w 125"/>
                <a:gd name="T49" fmla="*/ 0 h 58"/>
                <a:gd name="T50" fmla="*/ 0 w 125"/>
                <a:gd name="T51" fmla="*/ 0 h 58"/>
                <a:gd name="T52" fmla="*/ 0 w 125"/>
                <a:gd name="T53" fmla="*/ 0 h 58"/>
                <a:gd name="T54" fmla="*/ 0 w 125"/>
                <a:gd name="T55" fmla="*/ 0 h 58"/>
                <a:gd name="T56" fmla="*/ 0 w 125"/>
                <a:gd name="T57" fmla="*/ 0 h 58"/>
                <a:gd name="T58" fmla="*/ 0 w 125"/>
                <a:gd name="T59" fmla="*/ 0 h 58"/>
                <a:gd name="T60" fmla="*/ 0 w 125"/>
                <a:gd name="T61" fmla="*/ 0 h 58"/>
                <a:gd name="T62" fmla="*/ 0 w 125"/>
                <a:gd name="T63" fmla="*/ 0 h 58"/>
                <a:gd name="T64" fmla="*/ 0 w 125"/>
                <a:gd name="T65" fmla="*/ 0 h 58"/>
                <a:gd name="T66" fmla="*/ 0 w 125"/>
                <a:gd name="T67" fmla="*/ 0 h 58"/>
                <a:gd name="T68" fmla="*/ 0 w 125"/>
                <a:gd name="T69" fmla="*/ 0 h 58"/>
                <a:gd name="T70" fmla="*/ 0 w 125"/>
                <a:gd name="T71" fmla="*/ 0 h 58"/>
                <a:gd name="T72" fmla="*/ 0 w 125"/>
                <a:gd name="T73" fmla="*/ 0 h 58"/>
                <a:gd name="T74" fmla="*/ 0 w 125"/>
                <a:gd name="T75" fmla="*/ 0 h 58"/>
                <a:gd name="T76" fmla="*/ 0 w 125"/>
                <a:gd name="T77" fmla="*/ 0 h 58"/>
                <a:gd name="T78" fmla="*/ 0 w 125"/>
                <a:gd name="T79" fmla="*/ 0 h 58"/>
                <a:gd name="T80" fmla="*/ 0 w 125"/>
                <a:gd name="T81" fmla="*/ 0 h 58"/>
                <a:gd name="T82" fmla="*/ 0 w 125"/>
                <a:gd name="T83" fmla="*/ 0 h 58"/>
                <a:gd name="T84" fmla="*/ 0 w 125"/>
                <a:gd name="T85" fmla="*/ 0 h 58"/>
                <a:gd name="T86" fmla="*/ 0 w 125"/>
                <a:gd name="T87" fmla="*/ 0 h 58"/>
                <a:gd name="T88" fmla="*/ 0 w 125"/>
                <a:gd name="T89" fmla="*/ 0 h 58"/>
                <a:gd name="T90" fmla="*/ 0 w 125"/>
                <a:gd name="T91" fmla="*/ 0 h 58"/>
                <a:gd name="T92" fmla="*/ 0 w 125"/>
                <a:gd name="T93" fmla="*/ 0 h 58"/>
                <a:gd name="T94" fmla="*/ 0 w 125"/>
                <a:gd name="T95" fmla="*/ 0 h 58"/>
                <a:gd name="T96" fmla="*/ 0 w 125"/>
                <a:gd name="T97" fmla="*/ 0 h 58"/>
                <a:gd name="T98" fmla="*/ 0 w 125"/>
                <a:gd name="T99" fmla="*/ 0 h 58"/>
                <a:gd name="T100" fmla="*/ 0 w 125"/>
                <a:gd name="T101" fmla="*/ 0 h 58"/>
                <a:gd name="T102" fmla="*/ 0 w 125"/>
                <a:gd name="T103" fmla="*/ 0 h 58"/>
                <a:gd name="T104" fmla="*/ 0 w 125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8"/>
                <a:gd name="T161" fmla="*/ 125 w 125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8">
                  <a:moveTo>
                    <a:pt x="62" y="58"/>
                  </a:moveTo>
                  <a:lnTo>
                    <a:pt x="43" y="57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7" y="2"/>
                  </a:lnTo>
                  <a:lnTo>
                    <a:pt x="105" y="5"/>
                  </a:lnTo>
                  <a:lnTo>
                    <a:pt x="113" y="8"/>
                  </a:lnTo>
                  <a:lnTo>
                    <a:pt x="119" y="13"/>
                  </a:lnTo>
                  <a:lnTo>
                    <a:pt x="123" y="17"/>
                  </a:lnTo>
                  <a:lnTo>
                    <a:pt x="125" y="23"/>
                  </a:lnTo>
                  <a:lnTo>
                    <a:pt x="125" y="28"/>
                  </a:lnTo>
                  <a:lnTo>
                    <a:pt x="125" y="35"/>
                  </a:lnTo>
                  <a:lnTo>
                    <a:pt x="123" y="40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2" y="56"/>
                  </a:lnTo>
                  <a:lnTo>
                    <a:pt x="62" y="58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1"/>
                  </a:lnTo>
                  <a:lnTo>
                    <a:pt x="107" y="38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1" y="15"/>
                  </a:lnTo>
                  <a:lnTo>
                    <a:pt x="88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0" name="Freeform 66">
              <a:extLst>
                <a:ext uri="{FF2B5EF4-FFF2-40B4-BE49-F238E27FC236}">
                  <a16:creationId xmlns:a16="http://schemas.microsoft.com/office/drawing/2014/main" id="{1C4FD010-B1C9-FB4B-A6FE-39063E1F4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171"/>
              <a:ext cx="62" cy="19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5" y="7"/>
                  </a:lnTo>
                  <a:lnTo>
                    <a:pt x="23" y="5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2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9"/>
                  </a:lnTo>
                  <a:lnTo>
                    <a:pt x="119" y="13"/>
                  </a:lnTo>
                  <a:lnTo>
                    <a:pt x="123" y="19"/>
                  </a:lnTo>
                  <a:lnTo>
                    <a:pt x="125" y="23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3" y="51"/>
                  </a:lnTo>
                  <a:lnTo>
                    <a:pt x="92" y="58"/>
                  </a:lnTo>
                  <a:lnTo>
                    <a:pt x="62" y="59"/>
                  </a:lnTo>
                  <a:close/>
                  <a:moveTo>
                    <a:pt x="62" y="48"/>
                  </a:moveTo>
                  <a:lnTo>
                    <a:pt x="88" y="46"/>
                  </a:lnTo>
                  <a:lnTo>
                    <a:pt x="101" y="43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0"/>
                  </a:lnTo>
                  <a:lnTo>
                    <a:pt x="101" y="18"/>
                  </a:lnTo>
                  <a:lnTo>
                    <a:pt x="88" y="13"/>
                  </a:lnTo>
                  <a:lnTo>
                    <a:pt x="62" y="12"/>
                  </a:lnTo>
                  <a:lnTo>
                    <a:pt x="39" y="13"/>
                  </a:lnTo>
                  <a:lnTo>
                    <a:pt x="23" y="18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2"/>
                  </a:lnTo>
                  <a:lnTo>
                    <a:pt x="37" y="46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1" name="Rectangle 67">
              <a:extLst>
                <a:ext uri="{FF2B5EF4-FFF2-40B4-BE49-F238E27FC236}">
                  <a16:creationId xmlns:a16="http://schemas.microsoft.com/office/drawing/2014/main" id="{2696C7F6-CCC8-0841-B7F2-42FD53ECE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16"/>
              <a:ext cx="1693" cy="11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372" name="Freeform 68">
              <a:extLst>
                <a:ext uri="{FF2B5EF4-FFF2-40B4-BE49-F238E27FC236}">
                  <a16:creationId xmlns:a16="http://schemas.microsoft.com/office/drawing/2014/main" id="{143689D0-94EE-7741-AE6C-94FBA2D7DA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" y="519"/>
              <a:ext cx="22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w 45"/>
                <a:gd name="T17" fmla="*/ 0 h 33"/>
                <a:gd name="T18" fmla="*/ 0 w 45"/>
                <a:gd name="T19" fmla="*/ 0 h 33"/>
                <a:gd name="T20" fmla="*/ 0 w 45"/>
                <a:gd name="T21" fmla="*/ 0 h 33"/>
                <a:gd name="T22" fmla="*/ 0 w 45"/>
                <a:gd name="T23" fmla="*/ 0 h 33"/>
                <a:gd name="T24" fmla="*/ 0 w 45"/>
                <a:gd name="T25" fmla="*/ 0 h 33"/>
                <a:gd name="T26" fmla="*/ 0 w 45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33"/>
                <a:gd name="T44" fmla="*/ 45 w 45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33">
                  <a:moveTo>
                    <a:pt x="45" y="30"/>
                  </a:moveTo>
                  <a:lnTo>
                    <a:pt x="20" y="33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20" y="22"/>
                  </a:lnTo>
                  <a:lnTo>
                    <a:pt x="45" y="24"/>
                  </a:lnTo>
                  <a:lnTo>
                    <a:pt x="45" y="30"/>
                  </a:lnTo>
                  <a:close/>
                  <a:moveTo>
                    <a:pt x="45" y="9"/>
                  </a:moveTo>
                  <a:lnTo>
                    <a:pt x="2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5" y="3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3" name="Freeform 69">
              <a:extLst>
                <a:ext uri="{FF2B5EF4-FFF2-40B4-BE49-F238E27FC236}">
                  <a16:creationId xmlns:a16="http://schemas.microsoft.com/office/drawing/2014/main" id="{6139A646-F8D1-7F4E-9BA2-C288F91F7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" y="490"/>
              <a:ext cx="61" cy="27"/>
            </a:xfrm>
            <a:custGeom>
              <a:avLst/>
              <a:gdLst>
                <a:gd name="T0" fmla="*/ 0 w 123"/>
                <a:gd name="T1" fmla="*/ 0 h 83"/>
                <a:gd name="T2" fmla="*/ 0 w 123"/>
                <a:gd name="T3" fmla="*/ 0 h 83"/>
                <a:gd name="T4" fmla="*/ 0 w 123"/>
                <a:gd name="T5" fmla="*/ 0 h 83"/>
                <a:gd name="T6" fmla="*/ 0 w 123"/>
                <a:gd name="T7" fmla="*/ 0 h 83"/>
                <a:gd name="T8" fmla="*/ 0 w 123"/>
                <a:gd name="T9" fmla="*/ 0 h 83"/>
                <a:gd name="T10" fmla="*/ 0 w 123"/>
                <a:gd name="T11" fmla="*/ 0 h 83"/>
                <a:gd name="T12" fmla="*/ 0 w 123"/>
                <a:gd name="T13" fmla="*/ 0 h 83"/>
                <a:gd name="T14" fmla="*/ 0 w 123"/>
                <a:gd name="T15" fmla="*/ 0 h 83"/>
                <a:gd name="T16" fmla="*/ 0 w 123"/>
                <a:gd name="T17" fmla="*/ 0 h 83"/>
                <a:gd name="T18" fmla="*/ 0 w 123"/>
                <a:gd name="T19" fmla="*/ 0 h 83"/>
                <a:gd name="T20" fmla="*/ 0 w 123"/>
                <a:gd name="T21" fmla="*/ 0 h 83"/>
                <a:gd name="T22" fmla="*/ 0 w 123"/>
                <a:gd name="T23" fmla="*/ 0 h 83"/>
                <a:gd name="T24" fmla="*/ 0 w 123"/>
                <a:gd name="T25" fmla="*/ 0 h 83"/>
                <a:gd name="T26" fmla="*/ 0 w 123"/>
                <a:gd name="T27" fmla="*/ 0 h 83"/>
                <a:gd name="T28" fmla="*/ 0 w 123"/>
                <a:gd name="T29" fmla="*/ 0 h 83"/>
                <a:gd name="T30" fmla="*/ 0 w 123"/>
                <a:gd name="T31" fmla="*/ 0 h 83"/>
                <a:gd name="T32" fmla="*/ 0 w 123"/>
                <a:gd name="T33" fmla="*/ 0 h 83"/>
                <a:gd name="T34" fmla="*/ 0 w 123"/>
                <a:gd name="T35" fmla="*/ 0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3"/>
                <a:gd name="T55" fmla="*/ 0 h 83"/>
                <a:gd name="T56" fmla="*/ 123 w 123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3" h="83">
                  <a:moveTo>
                    <a:pt x="123" y="83"/>
                  </a:moveTo>
                  <a:lnTo>
                    <a:pt x="0" y="47"/>
                  </a:lnTo>
                  <a:lnTo>
                    <a:pt x="0" y="36"/>
                  </a:lnTo>
                  <a:lnTo>
                    <a:pt x="123" y="0"/>
                  </a:lnTo>
                  <a:lnTo>
                    <a:pt x="123" y="12"/>
                  </a:lnTo>
                  <a:lnTo>
                    <a:pt x="86" y="22"/>
                  </a:lnTo>
                  <a:lnTo>
                    <a:pt x="86" y="62"/>
                  </a:lnTo>
                  <a:lnTo>
                    <a:pt x="123" y="72"/>
                  </a:lnTo>
                  <a:lnTo>
                    <a:pt x="123" y="83"/>
                  </a:lnTo>
                  <a:close/>
                  <a:moveTo>
                    <a:pt x="71" y="57"/>
                  </a:moveTo>
                  <a:lnTo>
                    <a:pt x="71" y="26"/>
                  </a:lnTo>
                  <a:lnTo>
                    <a:pt x="37" y="34"/>
                  </a:lnTo>
                  <a:lnTo>
                    <a:pt x="30" y="37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26" y="45"/>
                  </a:lnTo>
                  <a:lnTo>
                    <a:pt x="37" y="4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4" name="Rectangle 70">
              <a:extLst>
                <a:ext uri="{FF2B5EF4-FFF2-40B4-BE49-F238E27FC236}">
                  <a16:creationId xmlns:a16="http://schemas.microsoft.com/office/drawing/2014/main" id="{38A94444-8B18-1F40-952B-E97C3E049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482"/>
              <a:ext cx="8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375" name="Freeform 71">
              <a:extLst>
                <a:ext uri="{FF2B5EF4-FFF2-40B4-BE49-F238E27FC236}">
                  <a16:creationId xmlns:a16="http://schemas.microsoft.com/office/drawing/2014/main" id="{74C11CBD-9C07-184D-B237-7E4384BD9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" y="457"/>
              <a:ext cx="62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w 125"/>
                <a:gd name="T21" fmla="*/ 0 h 57"/>
                <a:gd name="T22" fmla="*/ 0 w 125"/>
                <a:gd name="T23" fmla="*/ 0 h 57"/>
                <a:gd name="T24" fmla="*/ 0 w 125"/>
                <a:gd name="T25" fmla="*/ 0 h 57"/>
                <a:gd name="T26" fmla="*/ 0 w 125"/>
                <a:gd name="T27" fmla="*/ 0 h 57"/>
                <a:gd name="T28" fmla="*/ 0 w 125"/>
                <a:gd name="T29" fmla="*/ 0 h 57"/>
                <a:gd name="T30" fmla="*/ 0 w 125"/>
                <a:gd name="T31" fmla="*/ 0 h 57"/>
                <a:gd name="T32" fmla="*/ 0 w 125"/>
                <a:gd name="T33" fmla="*/ 0 h 57"/>
                <a:gd name="T34" fmla="*/ 0 w 125"/>
                <a:gd name="T35" fmla="*/ 0 h 57"/>
                <a:gd name="T36" fmla="*/ 0 w 125"/>
                <a:gd name="T37" fmla="*/ 0 h 57"/>
                <a:gd name="T38" fmla="*/ 0 w 125"/>
                <a:gd name="T39" fmla="*/ 0 h 57"/>
                <a:gd name="T40" fmla="*/ 0 w 125"/>
                <a:gd name="T41" fmla="*/ 0 h 57"/>
                <a:gd name="T42" fmla="*/ 0 w 125"/>
                <a:gd name="T43" fmla="*/ 0 h 57"/>
                <a:gd name="T44" fmla="*/ 0 w 125"/>
                <a:gd name="T45" fmla="*/ 0 h 57"/>
                <a:gd name="T46" fmla="*/ 0 w 125"/>
                <a:gd name="T47" fmla="*/ 0 h 57"/>
                <a:gd name="T48" fmla="*/ 0 w 125"/>
                <a:gd name="T49" fmla="*/ 0 h 57"/>
                <a:gd name="T50" fmla="*/ 0 w 125"/>
                <a:gd name="T51" fmla="*/ 0 h 57"/>
                <a:gd name="T52" fmla="*/ 0 w 125"/>
                <a:gd name="T53" fmla="*/ 0 h 57"/>
                <a:gd name="T54" fmla="*/ 0 w 125"/>
                <a:gd name="T55" fmla="*/ 0 h 57"/>
                <a:gd name="T56" fmla="*/ 0 w 125"/>
                <a:gd name="T57" fmla="*/ 0 h 57"/>
                <a:gd name="T58" fmla="*/ 0 w 125"/>
                <a:gd name="T59" fmla="*/ 0 h 57"/>
                <a:gd name="T60" fmla="*/ 0 w 125"/>
                <a:gd name="T61" fmla="*/ 0 h 57"/>
                <a:gd name="T62" fmla="*/ 0 w 125"/>
                <a:gd name="T63" fmla="*/ 0 h 57"/>
                <a:gd name="T64" fmla="*/ 0 w 125"/>
                <a:gd name="T65" fmla="*/ 0 h 57"/>
                <a:gd name="T66" fmla="*/ 0 w 125"/>
                <a:gd name="T67" fmla="*/ 0 h 57"/>
                <a:gd name="T68" fmla="*/ 0 w 125"/>
                <a:gd name="T69" fmla="*/ 0 h 57"/>
                <a:gd name="T70" fmla="*/ 0 w 125"/>
                <a:gd name="T71" fmla="*/ 0 h 57"/>
                <a:gd name="T72" fmla="*/ 0 w 125"/>
                <a:gd name="T73" fmla="*/ 0 h 57"/>
                <a:gd name="T74" fmla="*/ 0 w 125"/>
                <a:gd name="T75" fmla="*/ 0 h 57"/>
                <a:gd name="T76" fmla="*/ 0 w 125"/>
                <a:gd name="T77" fmla="*/ 0 h 57"/>
                <a:gd name="T78" fmla="*/ 0 w 125"/>
                <a:gd name="T79" fmla="*/ 0 h 57"/>
                <a:gd name="T80" fmla="*/ 0 w 125"/>
                <a:gd name="T81" fmla="*/ 0 h 57"/>
                <a:gd name="T82" fmla="*/ 0 w 125"/>
                <a:gd name="T83" fmla="*/ 0 h 57"/>
                <a:gd name="T84" fmla="*/ 0 w 125"/>
                <a:gd name="T85" fmla="*/ 0 h 57"/>
                <a:gd name="T86" fmla="*/ 0 w 125"/>
                <a:gd name="T87" fmla="*/ 0 h 57"/>
                <a:gd name="T88" fmla="*/ 0 w 125"/>
                <a:gd name="T89" fmla="*/ 0 h 57"/>
                <a:gd name="T90" fmla="*/ 0 w 125"/>
                <a:gd name="T91" fmla="*/ 0 h 57"/>
                <a:gd name="T92" fmla="*/ 0 w 125"/>
                <a:gd name="T93" fmla="*/ 0 h 57"/>
                <a:gd name="T94" fmla="*/ 0 w 125"/>
                <a:gd name="T95" fmla="*/ 0 h 57"/>
                <a:gd name="T96" fmla="*/ 0 w 125"/>
                <a:gd name="T97" fmla="*/ 0 h 57"/>
                <a:gd name="T98" fmla="*/ 0 w 125"/>
                <a:gd name="T99" fmla="*/ 0 h 57"/>
                <a:gd name="T100" fmla="*/ 0 w 125"/>
                <a:gd name="T101" fmla="*/ 0 h 57"/>
                <a:gd name="T102" fmla="*/ 0 w 125"/>
                <a:gd name="T103" fmla="*/ 0 h 57"/>
                <a:gd name="T104" fmla="*/ 0 w 125"/>
                <a:gd name="T105" fmla="*/ 0 h 57"/>
                <a:gd name="T106" fmla="*/ 0 w 125"/>
                <a:gd name="T107" fmla="*/ 0 h 57"/>
                <a:gd name="T108" fmla="*/ 0 w 125"/>
                <a:gd name="T109" fmla="*/ 0 h 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"/>
                <a:gd name="T166" fmla="*/ 0 h 57"/>
                <a:gd name="T167" fmla="*/ 125 w 125"/>
                <a:gd name="T168" fmla="*/ 57 h 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" h="57">
                  <a:moveTo>
                    <a:pt x="123" y="12"/>
                  </a:moveTo>
                  <a:lnTo>
                    <a:pt x="110" y="12"/>
                  </a:lnTo>
                  <a:lnTo>
                    <a:pt x="117" y="15"/>
                  </a:lnTo>
                  <a:lnTo>
                    <a:pt x="121" y="20"/>
                  </a:lnTo>
                  <a:lnTo>
                    <a:pt x="123" y="24"/>
                  </a:lnTo>
                  <a:lnTo>
                    <a:pt x="125" y="30"/>
                  </a:lnTo>
                  <a:lnTo>
                    <a:pt x="123" y="37"/>
                  </a:lnTo>
                  <a:lnTo>
                    <a:pt x="119" y="43"/>
                  </a:lnTo>
                  <a:lnTo>
                    <a:pt x="115" y="47"/>
                  </a:lnTo>
                  <a:lnTo>
                    <a:pt x="110" y="50"/>
                  </a:lnTo>
                  <a:lnTo>
                    <a:pt x="104" y="53"/>
                  </a:lnTo>
                  <a:lnTo>
                    <a:pt x="96" y="55"/>
                  </a:lnTo>
                  <a:lnTo>
                    <a:pt x="88" y="55"/>
                  </a:lnTo>
                  <a:lnTo>
                    <a:pt x="78" y="57"/>
                  </a:lnTo>
                  <a:lnTo>
                    <a:pt x="67" y="55"/>
                  </a:lnTo>
                  <a:lnTo>
                    <a:pt x="55" y="54"/>
                  </a:lnTo>
                  <a:lnTo>
                    <a:pt x="47" y="51"/>
                  </a:lnTo>
                  <a:lnTo>
                    <a:pt x="41" y="48"/>
                  </a:lnTo>
                  <a:lnTo>
                    <a:pt x="37" y="44"/>
                  </a:lnTo>
                  <a:lnTo>
                    <a:pt x="35" y="40"/>
                  </a:lnTo>
                  <a:lnTo>
                    <a:pt x="33" y="34"/>
                  </a:lnTo>
                  <a:lnTo>
                    <a:pt x="32" y="30"/>
                  </a:lnTo>
                  <a:lnTo>
                    <a:pt x="33" y="24"/>
                  </a:lnTo>
                  <a:lnTo>
                    <a:pt x="35" y="20"/>
                  </a:lnTo>
                  <a:lnTo>
                    <a:pt x="41" y="15"/>
                  </a:lnTo>
                  <a:lnTo>
                    <a:pt x="4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12"/>
                  </a:lnTo>
                  <a:close/>
                  <a:moveTo>
                    <a:pt x="78" y="44"/>
                  </a:moveTo>
                  <a:lnTo>
                    <a:pt x="88" y="44"/>
                  </a:lnTo>
                  <a:lnTo>
                    <a:pt x="96" y="43"/>
                  </a:lnTo>
                  <a:lnTo>
                    <a:pt x="102" y="40"/>
                  </a:lnTo>
                  <a:lnTo>
                    <a:pt x="108" y="37"/>
                  </a:lnTo>
                  <a:lnTo>
                    <a:pt x="110" y="33"/>
                  </a:lnTo>
                  <a:lnTo>
                    <a:pt x="112" y="28"/>
                  </a:lnTo>
                  <a:lnTo>
                    <a:pt x="110" y="24"/>
                  </a:lnTo>
                  <a:lnTo>
                    <a:pt x="108" y="20"/>
                  </a:lnTo>
                  <a:lnTo>
                    <a:pt x="104" y="17"/>
                  </a:lnTo>
                  <a:lnTo>
                    <a:pt x="98" y="14"/>
                  </a:lnTo>
                  <a:lnTo>
                    <a:pt x="90" y="12"/>
                  </a:lnTo>
                  <a:lnTo>
                    <a:pt x="80" y="12"/>
                  </a:lnTo>
                  <a:lnTo>
                    <a:pt x="69" y="12"/>
                  </a:lnTo>
                  <a:lnTo>
                    <a:pt x="61" y="14"/>
                  </a:lnTo>
                  <a:lnTo>
                    <a:pt x="55" y="17"/>
                  </a:lnTo>
                  <a:lnTo>
                    <a:pt x="49" y="20"/>
                  </a:lnTo>
                  <a:lnTo>
                    <a:pt x="47" y="24"/>
                  </a:lnTo>
                  <a:lnTo>
                    <a:pt x="47" y="28"/>
                  </a:lnTo>
                  <a:lnTo>
                    <a:pt x="47" y="33"/>
                  </a:lnTo>
                  <a:lnTo>
                    <a:pt x="49" y="37"/>
                  </a:lnTo>
                  <a:lnTo>
                    <a:pt x="55" y="40"/>
                  </a:lnTo>
                  <a:lnTo>
                    <a:pt x="61" y="43"/>
                  </a:lnTo>
                  <a:lnTo>
                    <a:pt x="69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6" name="Freeform 72">
              <a:extLst>
                <a:ext uri="{FF2B5EF4-FFF2-40B4-BE49-F238E27FC236}">
                  <a16:creationId xmlns:a16="http://schemas.microsoft.com/office/drawing/2014/main" id="{7D2D9AD6-3748-0C45-B893-AA12CF444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" y="433"/>
              <a:ext cx="47" cy="19"/>
            </a:xfrm>
            <a:custGeom>
              <a:avLst/>
              <a:gdLst>
                <a:gd name="T0" fmla="*/ 1 w 93"/>
                <a:gd name="T1" fmla="*/ 0 h 59"/>
                <a:gd name="T2" fmla="*/ 1 w 93"/>
                <a:gd name="T3" fmla="*/ 0 h 59"/>
                <a:gd name="T4" fmla="*/ 1 w 93"/>
                <a:gd name="T5" fmla="*/ 0 h 59"/>
                <a:gd name="T6" fmla="*/ 1 w 93"/>
                <a:gd name="T7" fmla="*/ 0 h 59"/>
                <a:gd name="T8" fmla="*/ 1 w 93"/>
                <a:gd name="T9" fmla="*/ 0 h 59"/>
                <a:gd name="T10" fmla="*/ 1 w 93"/>
                <a:gd name="T11" fmla="*/ 0 h 59"/>
                <a:gd name="T12" fmla="*/ 1 w 93"/>
                <a:gd name="T13" fmla="*/ 0 h 59"/>
                <a:gd name="T14" fmla="*/ 1 w 93"/>
                <a:gd name="T15" fmla="*/ 0 h 59"/>
                <a:gd name="T16" fmla="*/ 1 w 93"/>
                <a:gd name="T17" fmla="*/ 0 h 59"/>
                <a:gd name="T18" fmla="*/ 1 w 93"/>
                <a:gd name="T19" fmla="*/ 0 h 59"/>
                <a:gd name="T20" fmla="*/ 1 w 93"/>
                <a:gd name="T21" fmla="*/ 0 h 59"/>
                <a:gd name="T22" fmla="*/ 1 w 93"/>
                <a:gd name="T23" fmla="*/ 0 h 59"/>
                <a:gd name="T24" fmla="*/ 1 w 93"/>
                <a:gd name="T25" fmla="*/ 0 h 59"/>
                <a:gd name="T26" fmla="*/ 1 w 93"/>
                <a:gd name="T27" fmla="*/ 0 h 59"/>
                <a:gd name="T28" fmla="*/ 1 w 93"/>
                <a:gd name="T29" fmla="*/ 0 h 59"/>
                <a:gd name="T30" fmla="*/ 1 w 93"/>
                <a:gd name="T31" fmla="*/ 0 h 59"/>
                <a:gd name="T32" fmla="*/ 1 w 93"/>
                <a:gd name="T33" fmla="*/ 0 h 59"/>
                <a:gd name="T34" fmla="*/ 1 w 93"/>
                <a:gd name="T35" fmla="*/ 0 h 59"/>
                <a:gd name="T36" fmla="*/ 1 w 93"/>
                <a:gd name="T37" fmla="*/ 0 h 59"/>
                <a:gd name="T38" fmla="*/ 1 w 93"/>
                <a:gd name="T39" fmla="*/ 0 h 59"/>
                <a:gd name="T40" fmla="*/ 0 w 93"/>
                <a:gd name="T41" fmla="*/ 0 h 59"/>
                <a:gd name="T42" fmla="*/ 1 w 93"/>
                <a:gd name="T43" fmla="*/ 0 h 59"/>
                <a:gd name="T44" fmla="*/ 1 w 93"/>
                <a:gd name="T45" fmla="*/ 0 h 59"/>
                <a:gd name="T46" fmla="*/ 1 w 93"/>
                <a:gd name="T47" fmla="*/ 0 h 59"/>
                <a:gd name="T48" fmla="*/ 1 w 93"/>
                <a:gd name="T49" fmla="*/ 0 h 59"/>
                <a:gd name="T50" fmla="*/ 1 w 93"/>
                <a:gd name="T51" fmla="*/ 0 h 59"/>
                <a:gd name="T52" fmla="*/ 1 w 93"/>
                <a:gd name="T53" fmla="*/ 0 h 59"/>
                <a:gd name="T54" fmla="*/ 1 w 93"/>
                <a:gd name="T55" fmla="*/ 0 h 59"/>
                <a:gd name="T56" fmla="*/ 1 w 93"/>
                <a:gd name="T57" fmla="*/ 0 h 59"/>
                <a:gd name="T58" fmla="*/ 1 w 93"/>
                <a:gd name="T59" fmla="*/ 0 h 59"/>
                <a:gd name="T60" fmla="*/ 1 w 93"/>
                <a:gd name="T61" fmla="*/ 0 h 59"/>
                <a:gd name="T62" fmla="*/ 1 w 93"/>
                <a:gd name="T63" fmla="*/ 0 h 59"/>
                <a:gd name="T64" fmla="*/ 1 w 93"/>
                <a:gd name="T65" fmla="*/ 0 h 59"/>
                <a:gd name="T66" fmla="*/ 1 w 93"/>
                <a:gd name="T67" fmla="*/ 0 h 59"/>
                <a:gd name="T68" fmla="*/ 1 w 93"/>
                <a:gd name="T69" fmla="*/ 0 h 59"/>
                <a:gd name="T70" fmla="*/ 1 w 93"/>
                <a:gd name="T71" fmla="*/ 0 h 59"/>
                <a:gd name="T72" fmla="*/ 1 w 93"/>
                <a:gd name="T73" fmla="*/ 0 h 59"/>
                <a:gd name="T74" fmla="*/ 1 w 93"/>
                <a:gd name="T75" fmla="*/ 0 h 59"/>
                <a:gd name="T76" fmla="*/ 1 w 93"/>
                <a:gd name="T77" fmla="*/ 0 h 59"/>
                <a:gd name="T78" fmla="*/ 1 w 93"/>
                <a:gd name="T79" fmla="*/ 0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"/>
                <a:gd name="T121" fmla="*/ 0 h 59"/>
                <a:gd name="T122" fmla="*/ 93 w 93"/>
                <a:gd name="T123" fmla="*/ 59 h 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" h="59">
                  <a:moveTo>
                    <a:pt x="80" y="16"/>
                  </a:moveTo>
                  <a:lnTo>
                    <a:pt x="87" y="22"/>
                  </a:lnTo>
                  <a:lnTo>
                    <a:pt x="89" y="28"/>
                  </a:lnTo>
                  <a:lnTo>
                    <a:pt x="93" y="33"/>
                  </a:lnTo>
                  <a:lnTo>
                    <a:pt x="93" y="39"/>
                  </a:lnTo>
                  <a:lnTo>
                    <a:pt x="93" y="45"/>
                  </a:lnTo>
                  <a:lnTo>
                    <a:pt x="89" y="51"/>
                  </a:lnTo>
                  <a:lnTo>
                    <a:pt x="85" y="53"/>
                  </a:lnTo>
                  <a:lnTo>
                    <a:pt x="82" y="58"/>
                  </a:lnTo>
                  <a:lnTo>
                    <a:pt x="74" y="59"/>
                  </a:lnTo>
                  <a:lnTo>
                    <a:pt x="68" y="59"/>
                  </a:lnTo>
                  <a:lnTo>
                    <a:pt x="62" y="59"/>
                  </a:lnTo>
                  <a:lnTo>
                    <a:pt x="56" y="58"/>
                  </a:lnTo>
                  <a:lnTo>
                    <a:pt x="50" y="55"/>
                  </a:lnTo>
                  <a:lnTo>
                    <a:pt x="46" y="52"/>
                  </a:lnTo>
                  <a:lnTo>
                    <a:pt x="44" y="49"/>
                  </a:lnTo>
                  <a:lnTo>
                    <a:pt x="42" y="45"/>
                  </a:lnTo>
                  <a:lnTo>
                    <a:pt x="41" y="41"/>
                  </a:lnTo>
                  <a:lnTo>
                    <a:pt x="39" y="36"/>
                  </a:lnTo>
                  <a:lnTo>
                    <a:pt x="39" y="28"/>
                  </a:lnTo>
                  <a:lnTo>
                    <a:pt x="37" y="22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5" y="18"/>
                  </a:lnTo>
                  <a:lnTo>
                    <a:pt x="21" y="19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5" y="26"/>
                  </a:lnTo>
                  <a:lnTo>
                    <a:pt x="15" y="32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7" y="42"/>
                  </a:lnTo>
                  <a:lnTo>
                    <a:pt x="21" y="45"/>
                  </a:lnTo>
                  <a:lnTo>
                    <a:pt x="29" y="46"/>
                  </a:lnTo>
                  <a:lnTo>
                    <a:pt x="27" y="58"/>
                  </a:lnTo>
                  <a:lnTo>
                    <a:pt x="19" y="56"/>
                  </a:lnTo>
                  <a:lnTo>
                    <a:pt x="11" y="53"/>
                  </a:lnTo>
                  <a:lnTo>
                    <a:pt x="7" y="49"/>
                  </a:lnTo>
                  <a:lnTo>
                    <a:pt x="3" y="43"/>
                  </a:lnTo>
                  <a:lnTo>
                    <a:pt x="1" y="38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9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52" y="5"/>
                  </a:lnTo>
                  <a:lnTo>
                    <a:pt x="64" y="5"/>
                  </a:lnTo>
                  <a:lnTo>
                    <a:pt x="74" y="3"/>
                  </a:lnTo>
                  <a:lnTo>
                    <a:pt x="80" y="3"/>
                  </a:lnTo>
                  <a:lnTo>
                    <a:pt x="85" y="2"/>
                  </a:lnTo>
                  <a:lnTo>
                    <a:pt x="91" y="0"/>
                  </a:lnTo>
                  <a:lnTo>
                    <a:pt x="91" y="12"/>
                  </a:lnTo>
                  <a:lnTo>
                    <a:pt x="85" y="15"/>
                  </a:lnTo>
                  <a:lnTo>
                    <a:pt x="80" y="16"/>
                  </a:lnTo>
                  <a:close/>
                  <a:moveTo>
                    <a:pt x="48" y="18"/>
                  </a:moveTo>
                  <a:lnTo>
                    <a:pt x="50" y="22"/>
                  </a:lnTo>
                  <a:lnTo>
                    <a:pt x="52" y="28"/>
                  </a:lnTo>
                  <a:lnTo>
                    <a:pt x="54" y="33"/>
                  </a:lnTo>
                  <a:lnTo>
                    <a:pt x="54" y="39"/>
                  </a:lnTo>
                  <a:lnTo>
                    <a:pt x="56" y="42"/>
                  </a:lnTo>
                  <a:lnTo>
                    <a:pt x="58" y="45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66" y="48"/>
                  </a:lnTo>
                  <a:lnTo>
                    <a:pt x="72" y="46"/>
                  </a:lnTo>
                  <a:lnTo>
                    <a:pt x="76" y="45"/>
                  </a:lnTo>
                  <a:lnTo>
                    <a:pt x="78" y="41"/>
                  </a:lnTo>
                  <a:lnTo>
                    <a:pt x="80" y="36"/>
                  </a:lnTo>
                  <a:lnTo>
                    <a:pt x="78" y="30"/>
                  </a:lnTo>
                  <a:lnTo>
                    <a:pt x="76" y="26"/>
                  </a:lnTo>
                  <a:lnTo>
                    <a:pt x="72" y="22"/>
                  </a:lnTo>
                  <a:lnTo>
                    <a:pt x="66" y="19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7" name="Freeform 73">
              <a:extLst>
                <a:ext uri="{FF2B5EF4-FFF2-40B4-BE49-F238E27FC236}">
                  <a16:creationId xmlns:a16="http://schemas.microsoft.com/office/drawing/2014/main" id="{302A7BAA-AB6F-DA47-BBA1-7C08279C2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419"/>
              <a:ext cx="61" cy="11"/>
            </a:xfrm>
            <a:custGeom>
              <a:avLst/>
              <a:gdLst>
                <a:gd name="T0" fmla="*/ 0 w 123"/>
                <a:gd name="T1" fmla="*/ 0 h 32"/>
                <a:gd name="T2" fmla="*/ 0 w 123"/>
                <a:gd name="T3" fmla="*/ 0 h 32"/>
                <a:gd name="T4" fmla="*/ 0 w 123"/>
                <a:gd name="T5" fmla="*/ 0 h 32"/>
                <a:gd name="T6" fmla="*/ 0 w 123"/>
                <a:gd name="T7" fmla="*/ 0 h 32"/>
                <a:gd name="T8" fmla="*/ 0 w 123"/>
                <a:gd name="T9" fmla="*/ 0 h 32"/>
                <a:gd name="T10" fmla="*/ 0 w 123"/>
                <a:gd name="T11" fmla="*/ 0 h 32"/>
                <a:gd name="T12" fmla="*/ 0 w 123"/>
                <a:gd name="T13" fmla="*/ 0 h 32"/>
                <a:gd name="T14" fmla="*/ 0 w 123"/>
                <a:gd name="T15" fmla="*/ 0 h 32"/>
                <a:gd name="T16" fmla="*/ 0 w 123"/>
                <a:gd name="T17" fmla="*/ 0 h 32"/>
                <a:gd name="T18" fmla="*/ 0 w 123"/>
                <a:gd name="T19" fmla="*/ 0 h 32"/>
                <a:gd name="T20" fmla="*/ 0 w 123"/>
                <a:gd name="T21" fmla="*/ 0 h 32"/>
                <a:gd name="T22" fmla="*/ 0 w 123"/>
                <a:gd name="T23" fmla="*/ 0 h 32"/>
                <a:gd name="T24" fmla="*/ 0 w 123"/>
                <a:gd name="T25" fmla="*/ 0 h 32"/>
                <a:gd name="T26" fmla="*/ 0 w 123"/>
                <a:gd name="T27" fmla="*/ 0 h 32"/>
                <a:gd name="T28" fmla="*/ 0 w 123"/>
                <a:gd name="T29" fmla="*/ 0 h 32"/>
                <a:gd name="T30" fmla="*/ 0 w 123"/>
                <a:gd name="T31" fmla="*/ 0 h 32"/>
                <a:gd name="T32" fmla="*/ 0 w 123"/>
                <a:gd name="T33" fmla="*/ 0 h 32"/>
                <a:gd name="T34" fmla="*/ 0 w 123"/>
                <a:gd name="T35" fmla="*/ 0 h 32"/>
                <a:gd name="T36" fmla="*/ 0 w 123"/>
                <a:gd name="T37" fmla="*/ 0 h 32"/>
                <a:gd name="T38" fmla="*/ 0 w 123"/>
                <a:gd name="T39" fmla="*/ 0 h 32"/>
                <a:gd name="T40" fmla="*/ 0 w 123"/>
                <a:gd name="T41" fmla="*/ 0 h 32"/>
                <a:gd name="T42" fmla="*/ 0 w 123"/>
                <a:gd name="T43" fmla="*/ 0 h 32"/>
                <a:gd name="T44" fmla="*/ 0 w 123"/>
                <a:gd name="T45" fmla="*/ 0 h 32"/>
                <a:gd name="T46" fmla="*/ 0 w 123"/>
                <a:gd name="T47" fmla="*/ 0 h 32"/>
                <a:gd name="T48" fmla="*/ 0 w 123"/>
                <a:gd name="T49" fmla="*/ 0 h 32"/>
                <a:gd name="T50" fmla="*/ 0 w 123"/>
                <a:gd name="T51" fmla="*/ 0 h 32"/>
                <a:gd name="T52" fmla="*/ 0 w 123"/>
                <a:gd name="T53" fmla="*/ 0 h 32"/>
                <a:gd name="T54" fmla="*/ 0 w 123"/>
                <a:gd name="T55" fmla="*/ 0 h 32"/>
                <a:gd name="T56" fmla="*/ 0 w 123"/>
                <a:gd name="T57" fmla="*/ 0 h 32"/>
                <a:gd name="T58" fmla="*/ 0 w 123"/>
                <a:gd name="T59" fmla="*/ 0 h 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32"/>
                <a:gd name="T92" fmla="*/ 123 w 123"/>
                <a:gd name="T93" fmla="*/ 32 h 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32">
                  <a:moveTo>
                    <a:pt x="108" y="2"/>
                  </a:moveTo>
                  <a:lnTo>
                    <a:pt x="121" y="0"/>
                  </a:lnTo>
                  <a:lnTo>
                    <a:pt x="123" y="6"/>
                  </a:lnTo>
                  <a:lnTo>
                    <a:pt x="123" y="9"/>
                  </a:lnTo>
                  <a:lnTo>
                    <a:pt x="123" y="15"/>
                  </a:lnTo>
                  <a:lnTo>
                    <a:pt x="121" y="19"/>
                  </a:lnTo>
                  <a:lnTo>
                    <a:pt x="117" y="22"/>
                  </a:lnTo>
                  <a:lnTo>
                    <a:pt x="113" y="23"/>
                  </a:lnTo>
                  <a:lnTo>
                    <a:pt x="110" y="25"/>
                  </a:lnTo>
                  <a:lnTo>
                    <a:pt x="104" y="25"/>
                  </a:lnTo>
                  <a:lnTo>
                    <a:pt x="96" y="25"/>
                  </a:lnTo>
                  <a:lnTo>
                    <a:pt x="45" y="25"/>
                  </a:lnTo>
                  <a:lnTo>
                    <a:pt x="45" y="32"/>
                  </a:lnTo>
                  <a:lnTo>
                    <a:pt x="31" y="32"/>
                  </a:lnTo>
                  <a:lnTo>
                    <a:pt x="31" y="25"/>
                  </a:lnTo>
                  <a:lnTo>
                    <a:pt x="10" y="25"/>
                  </a:lnTo>
                  <a:lnTo>
                    <a:pt x="0" y="13"/>
                  </a:lnTo>
                  <a:lnTo>
                    <a:pt x="31" y="13"/>
                  </a:lnTo>
                  <a:lnTo>
                    <a:pt x="31" y="2"/>
                  </a:lnTo>
                  <a:lnTo>
                    <a:pt x="45" y="2"/>
                  </a:lnTo>
                  <a:lnTo>
                    <a:pt x="45" y="13"/>
                  </a:lnTo>
                  <a:lnTo>
                    <a:pt x="96" y="13"/>
                  </a:lnTo>
                  <a:lnTo>
                    <a:pt x="102" y="13"/>
                  </a:lnTo>
                  <a:lnTo>
                    <a:pt x="106" y="12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10" y="7"/>
                  </a:lnTo>
                  <a:lnTo>
                    <a:pt x="110" y="5"/>
                  </a:lnTo>
                  <a:lnTo>
                    <a:pt x="10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8" name="Freeform 74">
              <a:extLst>
                <a:ext uri="{FF2B5EF4-FFF2-40B4-BE49-F238E27FC236}">
                  <a16:creationId xmlns:a16="http://schemas.microsoft.com/office/drawing/2014/main" id="{202ED80F-489F-B04F-AFC8-D8987ECAC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" y="406"/>
              <a:ext cx="22" cy="11"/>
            </a:xfrm>
            <a:custGeom>
              <a:avLst/>
              <a:gdLst>
                <a:gd name="T0" fmla="*/ 0 w 45"/>
                <a:gd name="T1" fmla="*/ 0 h 34"/>
                <a:gd name="T2" fmla="*/ 0 w 45"/>
                <a:gd name="T3" fmla="*/ 0 h 34"/>
                <a:gd name="T4" fmla="*/ 0 w 45"/>
                <a:gd name="T5" fmla="*/ 0 h 34"/>
                <a:gd name="T6" fmla="*/ 0 w 45"/>
                <a:gd name="T7" fmla="*/ 0 h 34"/>
                <a:gd name="T8" fmla="*/ 0 w 45"/>
                <a:gd name="T9" fmla="*/ 0 h 34"/>
                <a:gd name="T10" fmla="*/ 0 w 45"/>
                <a:gd name="T11" fmla="*/ 0 h 34"/>
                <a:gd name="T12" fmla="*/ 0 w 45"/>
                <a:gd name="T13" fmla="*/ 0 h 34"/>
                <a:gd name="T14" fmla="*/ 0 w 45"/>
                <a:gd name="T15" fmla="*/ 0 h 34"/>
                <a:gd name="T16" fmla="*/ 0 w 45"/>
                <a:gd name="T17" fmla="*/ 0 h 34"/>
                <a:gd name="T18" fmla="*/ 0 w 45"/>
                <a:gd name="T19" fmla="*/ 0 h 34"/>
                <a:gd name="T20" fmla="*/ 0 w 45"/>
                <a:gd name="T21" fmla="*/ 0 h 34"/>
                <a:gd name="T22" fmla="*/ 0 w 45"/>
                <a:gd name="T23" fmla="*/ 0 h 34"/>
                <a:gd name="T24" fmla="*/ 0 w 45"/>
                <a:gd name="T25" fmla="*/ 0 h 34"/>
                <a:gd name="T26" fmla="*/ 0 w 45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34"/>
                <a:gd name="T44" fmla="*/ 45 w 45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34">
                  <a:moveTo>
                    <a:pt x="45" y="32"/>
                  </a:moveTo>
                  <a:lnTo>
                    <a:pt x="20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0" y="23"/>
                  </a:lnTo>
                  <a:lnTo>
                    <a:pt x="45" y="24"/>
                  </a:lnTo>
                  <a:lnTo>
                    <a:pt x="45" y="32"/>
                  </a:lnTo>
                  <a:close/>
                  <a:moveTo>
                    <a:pt x="45" y="9"/>
                  </a:moveTo>
                  <a:lnTo>
                    <a:pt x="2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5" y="3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9" name="Line 75">
              <a:extLst>
                <a:ext uri="{FF2B5EF4-FFF2-40B4-BE49-F238E27FC236}">
                  <a16:creationId xmlns:a16="http://schemas.microsoft.com/office/drawing/2014/main" id="{D5236051-F185-5048-A843-F7FA79E7D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9" y="266"/>
              <a:ext cx="1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0" name="Freeform 76">
              <a:extLst>
                <a:ext uri="{FF2B5EF4-FFF2-40B4-BE49-F238E27FC236}">
                  <a16:creationId xmlns:a16="http://schemas.microsoft.com/office/drawing/2014/main" id="{94072E23-9853-6745-A945-54B19E358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914"/>
              <a:ext cx="1305" cy="460"/>
            </a:xfrm>
            <a:custGeom>
              <a:avLst/>
              <a:gdLst>
                <a:gd name="T0" fmla="*/ 3 w 2608"/>
                <a:gd name="T1" fmla="*/ 0 h 1380"/>
                <a:gd name="T2" fmla="*/ 3 w 2608"/>
                <a:gd name="T3" fmla="*/ 0 h 1380"/>
                <a:gd name="T4" fmla="*/ 3 w 2608"/>
                <a:gd name="T5" fmla="*/ 0 h 1380"/>
                <a:gd name="T6" fmla="*/ 3 w 2608"/>
                <a:gd name="T7" fmla="*/ 0 h 1380"/>
                <a:gd name="T8" fmla="*/ 3 w 2608"/>
                <a:gd name="T9" fmla="*/ 0 h 1380"/>
                <a:gd name="T10" fmla="*/ 3 w 2608"/>
                <a:gd name="T11" fmla="*/ 0 h 1380"/>
                <a:gd name="T12" fmla="*/ 3 w 2608"/>
                <a:gd name="T13" fmla="*/ 0 h 1380"/>
                <a:gd name="T14" fmla="*/ 3 w 2608"/>
                <a:gd name="T15" fmla="*/ 0 h 1380"/>
                <a:gd name="T16" fmla="*/ 3 w 2608"/>
                <a:gd name="T17" fmla="*/ 0 h 1380"/>
                <a:gd name="T18" fmla="*/ 3 w 2608"/>
                <a:gd name="T19" fmla="*/ 0 h 1380"/>
                <a:gd name="T20" fmla="*/ 3 w 2608"/>
                <a:gd name="T21" fmla="*/ 0 h 1380"/>
                <a:gd name="T22" fmla="*/ 3 w 2608"/>
                <a:gd name="T23" fmla="*/ 0 h 1380"/>
                <a:gd name="T24" fmla="*/ 2 w 2608"/>
                <a:gd name="T25" fmla="*/ 0 h 1380"/>
                <a:gd name="T26" fmla="*/ 2 w 2608"/>
                <a:gd name="T27" fmla="*/ 0 h 1380"/>
                <a:gd name="T28" fmla="*/ 1 w 2608"/>
                <a:gd name="T29" fmla="*/ 0 h 1380"/>
                <a:gd name="T30" fmla="*/ 1 w 2608"/>
                <a:gd name="T31" fmla="*/ 0 h 1380"/>
                <a:gd name="T32" fmla="*/ 2 w 2608"/>
                <a:gd name="T33" fmla="*/ 0 h 1380"/>
                <a:gd name="T34" fmla="*/ 3 w 2608"/>
                <a:gd name="T35" fmla="*/ 0 h 1380"/>
                <a:gd name="T36" fmla="*/ 3 w 2608"/>
                <a:gd name="T37" fmla="*/ 0 h 1380"/>
                <a:gd name="T38" fmla="*/ 3 w 2608"/>
                <a:gd name="T39" fmla="*/ 0 h 1380"/>
                <a:gd name="T40" fmla="*/ 3 w 2608"/>
                <a:gd name="T41" fmla="*/ 0 h 1380"/>
                <a:gd name="T42" fmla="*/ 3 w 2608"/>
                <a:gd name="T43" fmla="*/ 0 h 1380"/>
                <a:gd name="T44" fmla="*/ 3 w 2608"/>
                <a:gd name="T45" fmla="*/ 0 h 1380"/>
                <a:gd name="T46" fmla="*/ 2 w 2608"/>
                <a:gd name="T47" fmla="*/ 0 h 1380"/>
                <a:gd name="T48" fmla="*/ 1 w 2608"/>
                <a:gd name="T49" fmla="*/ 0 h 1380"/>
                <a:gd name="T50" fmla="*/ 3 w 2608"/>
                <a:gd name="T51" fmla="*/ 0 h 1380"/>
                <a:gd name="T52" fmla="*/ 3 w 2608"/>
                <a:gd name="T53" fmla="*/ 0 h 1380"/>
                <a:gd name="T54" fmla="*/ 3 w 2608"/>
                <a:gd name="T55" fmla="*/ 0 h 1380"/>
                <a:gd name="T56" fmla="*/ 3 w 2608"/>
                <a:gd name="T57" fmla="*/ 0 h 1380"/>
                <a:gd name="T58" fmla="*/ 3 w 2608"/>
                <a:gd name="T59" fmla="*/ 0 h 1380"/>
                <a:gd name="T60" fmla="*/ 3 w 2608"/>
                <a:gd name="T61" fmla="*/ 0 h 1380"/>
                <a:gd name="T62" fmla="*/ 3 w 2608"/>
                <a:gd name="T63" fmla="*/ 0 h 1380"/>
                <a:gd name="T64" fmla="*/ 3 w 2608"/>
                <a:gd name="T65" fmla="*/ 0 h 1380"/>
                <a:gd name="T66" fmla="*/ 3 w 2608"/>
                <a:gd name="T67" fmla="*/ 0 h 1380"/>
                <a:gd name="T68" fmla="*/ 3 w 2608"/>
                <a:gd name="T69" fmla="*/ 0 h 1380"/>
                <a:gd name="T70" fmla="*/ 3 w 2608"/>
                <a:gd name="T71" fmla="*/ 0 h 1380"/>
                <a:gd name="T72" fmla="*/ 3 w 2608"/>
                <a:gd name="T73" fmla="*/ 0 h 1380"/>
                <a:gd name="T74" fmla="*/ 3 w 2608"/>
                <a:gd name="T75" fmla="*/ 0 h 1380"/>
                <a:gd name="T76" fmla="*/ 3 w 2608"/>
                <a:gd name="T77" fmla="*/ 0 h 1380"/>
                <a:gd name="T78" fmla="*/ 3 w 2608"/>
                <a:gd name="T79" fmla="*/ 0 h 1380"/>
                <a:gd name="T80" fmla="*/ 3 w 2608"/>
                <a:gd name="T81" fmla="*/ 0 h 1380"/>
                <a:gd name="T82" fmla="*/ 3 w 2608"/>
                <a:gd name="T83" fmla="*/ 0 h 1380"/>
                <a:gd name="T84" fmla="*/ 3 w 2608"/>
                <a:gd name="T85" fmla="*/ 0 h 1380"/>
                <a:gd name="T86" fmla="*/ 3 w 2608"/>
                <a:gd name="T87" fmla="*/ 0 h 1380"/>
                <a:gd name="T88" fmla="*/ 3 w 2608"/>
                <a:gd name="T89" fmla="*/ 0 h 1380"/>
                <a:gd name="T90" fmla="*/ 3 w 2608"/>
                <a:gd name="T91" fmla="*/ 0 h 1380"/>
                <a:gd name="T92" fmla="*/ 3 w 2608"/>
                <a:gd name="T93" fmla="*/ 0 h 1380"/>
                <a:gd name="T94" fmla="*/ 3 w 2608"/>
                <a:gd name="T95" fmla="*/ 0 h 1380"/>
                <a:gd name="T96" fmla="*/ 3 w 2608"/>
                <a:gd name="T97" fmla="*/ 0 h 1380"/>
                <a:gd name="T98" fmla="*/ 3 w 2608"/>
                <a:gd name="T99" fmla="*/ 0 h 1380"/>
                <a:gd name="T100" fmla="*/ 3 w 2608"/>
                <a:gd name="T101" fmla="*/ 0 h 1380"/>
                <a:gd name="T102" fmla="*/ 3 w 2608"/>
                <a:gd name="T103" fmla="*/ 0 h 1380"/>
                <a:gd name="T104" fmla="*/ 2 w 2608"/>
                <a:gd name="T105" fmla="*/ 0 h 1380"/>
                <a:gd name="T106" fmla="*/ 2 w 2608"/>
                <a:gd name="T107" fmla="*/ 0 h 1380"/>
                <a:gd name="T108" fmla="*/ 2 w 2608"/>
                <a:gd name="T109" fmla="*/ 0 h 1380"/>
                <a:gd name="T110" fmla="*/ 1 w 2608"/>
                <a:gd name="T111" fmla="*/ 0 h 1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8"/>
                <a:gd name="T169" fmla="*/ 0 h 1380"/>
                <a:gd name="T170" fmla="*/ 2608 w 2608"/>
                <a:gd name="T171" fmla="*/ 1380 h 1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8" h="1380">
                  <a:moveTo>
                    <a:pt x="1671" y="1380"/>
                  </a:moveTo>
                  <a:lnTo>
                    <a:pt x="1050" y="1377"/>
                  </a:lnTo>
                  <a:lnTo>
                    <a:pt x="1570" y="1373"/>
                  </a:lnTo>
                  <a:lnTo>
                    <a:pt x="2179" y="1370"/>
                  </a:lnTo>
                  <a:lnTo>
                    <a:pt x="2393" y="1366"/>
                  </a:lnTo>
                  <a:lnTo>
                    <a:pt x="2403" y="1363"/>
                  </a:lnTo>
                  <a:lnTo>
                    <a:pt x="2280" y="1360"/>
                  </a:lnTo>
                  <a:lnTo>
                    <a:pt x="1829" y="1356"/>
                  </a:lnTo>
                  <a:lnTo>
                    <a:pt x="1083" y="1353"/>
                  </a:lnTo>
                  <a:lnTo>
                    <a:pt x="1388" y="1349"/>
                  </a:lnTo>
                  <a:lnTo>
                    <a:pt x="2099" y="1346"/>
                  </a:lnTo>
                  <a:lnTo>
                    <a:pt x="2382" y="1341"/>
                  </a:lnTo>
                  <a:lnTo>
                    <a:pt x="2427" y="1339"/>
                  </a:lnTo>
                  <a:lnTo>
                    <a:pt x="2337" y="1334"/>
                  </a:lnTo>
                  <a:lnTo>
                    <a:pt x="1976" y="1331"/>
                  </a:lnTo>
                  <a:lnTo>
                    <a:pt x="1185" y="1329"/>
                  </a:lnTo>
                  <a:lnTo>
                    <a:pt x="1185" y="1324"/>
                  </a:lnTo>
                  <a:lnTo>
                    <a:pt x="1987" y="1321"/>
                  </a:lnTo>
                  <a:lnTo>
                    <a:pt x="2337" y="1317"/>
                  </a:lnTo>
                  <a:lnTo>
                    <a:pt x="2427" y="1314"/>
                  </a:lnTo>
                  <a:lnTo>
                    <a:pt x="2370" y="1311"/>
                  </a:lnTo>
                  <a:lnTo>
                    <a:pt x="2122" y="1307"/>
                  </a:lnTo>
                  <a:lnTo>
                    <a:pt x="1376" y="1304"/>
                  </a:lnTo>
                  <a:lnTo>
                    <a:pt x="1017" y="1300"/>
                  </a:lnTo>
                  <a:lnTo>
                    <a:pt x="1817" y="1297"/>
                  </a:lnTo>
                  <a:lnTo>
                    <a:pt x="2302" y="1294"/>
                  </a:lnTo>
                  <a:lnTo>
                    <a:pt x="2415" y="1290"/>
                  </a:lnTo>
                  <a:lnTo>
                    <a:pt x="2427" y="1286"/>
                  </a:lnTo>
                  <a:lnTo>
                    <a:pt x="2224" y="1283"/>
                  </a:lnTo>
                  <a:lnTo>
                    <a:pt x="1603" y="1280"/>
                  </a:lnTo>
                  <a:lnTo>
                    <a:pt x="925" y="1276"/>
                  </a:lnTo>
                  <a:lnTo>
                    <a:pt x="1591" y="1273"/>
                  </a:lnTo>
                  <a:lnTo>
                    <a:pt x="2235" y="1268"/>
                  </a:lnTo>
                  <a:lnTo>
                    <a:pt x="2415" y="1265"/>
                  </a:lnTo>
                  <a:lnTo>
                    <a:pt x="2438" y="1263"/>
                  </a:lnTo>
                  <a:lnTo>
                    <a:pt x="2313" y="1258"/>
                  </a:lnTo>
                  <a:lnTo>
                    <a:pt x="1841" y="1255"/>
                  </a:lnTo>
                  <a:lnTo>
                    <a:pt x="994" y="1251"/>
                  </a:lnTo>
                  <a:lnTo>
                    <a:pt x="1322" y="1248"/>
                  </a:lnTo>
                  <a:lnTo>
                    <a:pt x="2122" y="1245"/>
                  </a:lnTo>
                  <a:lnTo>
                    <a:pt x="2382" y="1241"/>
                  </a:lnTo>
                  <a:lnTo>
                    <a:pt x="2438" y="1238"/>
                  </a:lnTo>
                  <a:lnTo>
                    <a:pt x="2393" y="1234"/>
                  </a:lnTo>
                  <a:lnTo>
                    <a:pt x="2054" y="1231"/>
                  </a:lnTo>
                  <a:lnTo>
                    <a:pt x="1197" y="1228"/>
                  </a:lnTo>
                  <a:lnTo>
                    <a:pt x="1038" y="1224"/>
                  </a:lnTo>
                  <a:lnTo>
                    <a:pt x="1942" y="1220"/>
                  </a:lnTo>
                  <a:lnTo>
                    <a:pt x="2349" y="1217"/>
                  </a:lnTo>
                  <a:lnTo>
                    <a:pt x="2450" y="1214"/>
                  </a:lnTo>
                  <a:lnTo>
                    <a:pt x="2427" y="1210"/>
                  </a:lnTo>
                  <a:lnTo>
                    <a:pt x="2224" y="1207"/>
                  </a:lnTo>
                  <a:lnTo>
                    <a:pt x="1513" y="1202"/>
                  </a:lnTo>
                  <a:lnTo>
                    <a:pt x="857" y="1199"/>
                  </a:lnTo>
                  <a:lnTo>
                    <a:pt x="1671" y="1197"/>
                  </a:lnTo>
                  <a:lnTo>
                    <a:pt x="2280" y="1192"/>
                  </a:lnTo>
                  <a:lnTo>
                    <a:pt x="2450" y="1189"/>
                  </a:lnTo>
                  <a:lnTo>
                    <a:pt x="2450" y="1185"/>
                  </a:lnTo>
                  <a:lnTo>
                    <a:pt x="2337" y="1182"/>
                  </a:lnTo>
                  <a:lnTo>
                    <a:pt x="1829" y="1179"/>
                  </a:lnTo>
                  <a:lnTo>
                    <a:pt x="904" y="1175"/>
                  </a:lnTo>
                  <a:lnTo>
                    <a:pt x="1310" y="1172"/>
                  </a:lnTo>
                  <a:lnTo>
                    <a:pt x="2157" y="1168"/>
                  </a:lnTo>
                  <a:lnTo>
                    <a:pt x="2415" y="1165"/>
                  </a:lnTo>
                  <a:lnTo>
                    <a:pt x="2472" y="1161"/>
                  </a:lnTo>
                  <a:lnTo>
                    <a:pt x="2403" y="1158"/>
                  </a:lnTo>
                  <a:lnTo>
                    <a:pt x="2110" y="1154"/>
                  </a:lnTo>
                  <a:lnTo>
                    <a:pt x="1197" y="1151"/>
                  </a:lnTo>
                  <a:lnTo>
                    <a:pt x="949" y="1148"/>
                  </a:lnTo>
                  <a:lnTo>
                    <a:pt x="1931" y="1144"/>
                  </a:lnTo>
                  <a:lnTo>
                    <a:pt x="2370" y="1141"/>
                  </a:lnTo>
                  <a:lnTo>
                    <a:pt x="2462" y="1136"/>
                  </a:lnTo>
                  <a:lnTo>
                    <a:pt x="2450" y="1134"/>
                  </a:lnTo>
                  <a:lnTo>
                    <a:pt x="2268" y="1131"/>
                  </a:lnTo>
                  <a:lnTo>
                    <a:pt x="1603" y="1126"/>
                  </a:lnTo>
                  <a:lnTo>
                    <a:pt x="767" y="1123"/>
                  </a:lnTo>
                  <a:lnTo>
                    <a:pt x="1570" y="1119"/>
                  </a:lnTo>
                  <a:lnTo>
                    <a:pt x="2268" y="1116"/>
                  </a:lnTo>
                  <a:lnTo>
                    <a:pt x="2462" y="1113"/>
                  </a:lnTo>
                  <a:lnTo>
                    <a:pt x="2483" y="1109"/>
                  </a:lnTo>
                  <a:lnTo>
                    <a:pt x="2393" y="1106"/>
                  </a:lnTo>
                  <a:lnTo>
                    <a:pt x="1987" y="1102"/>
                  </a:lnTo>
                  <a:lnTo>
                    <a:pt x="958" y="1099"/>
                  </a:lnTo>
                  <a:lnTo>
                    <a:pt x="1095" y="1095"/>
                  </a:lnTo>
                  <a:lnTo>
                    <a:pt x="2077" y="1092"/>
                  </a:lnTo>
                  <a:lnTo>
                    <a:pt x="2415" y="1088"/>
                  </a:lnTo>
                  <a:lnTo>
                    <a:pt x="2472" y="1085"/>
                  </a:lnTo>
                  <a:lnTo>
                    <a:pt x="2462" y="1082"/>
                  </a:lnTo>
                  <a:lnTo>
                    <a:pt x="2247" y="1078"/>
                  </a:lnTo>
                  <a:lnTo>
                    <a:pt x="1445" y="1075"/>
                  </a:lnTo>
                  <a:lnTo>
                    <a:pt x="734" y="1070"/>
                  </a:lnTo>
                  <a:lnTo>
                    <a:pt x="1716" y="1068"/>
                  </a:lnTo>
                  <a:lnTo>
                    <a:pt x="2325" y="1065"/>
                  </a:lnTo>
                  <a:lnTo>
                    <a:pt x="2472" y="1060"/>
                  </a:lnTo>
                  <a:lnTo>
                    <a:pt x="2483" y="1057"/>
                  </a:lnTo>
                  <a:lnTo>
                    <a:pt x="2382" y="1053"/>
                  </a:lnTo>
                  <a:lnTo>
                    <a:pt x="1907" y="1050"/>
                  </a:lnTo>
                  <a:lnTo>
                    <a:pt x="835" y="1047"/>
                  </a:lnTo>
                  <a:lnTo>
                    <a:pt x="1140" y="1043"/>
                  </a:lnTo>
                  <a:lnTo>
                    <a:pt x="2134" y="1040"/>
                  </a:lnTo>
                  <a:lnTo>
                    <a:pt x="2438" y="1036"/>
                  </a:lnTo>
                  <a:lnTo>
                    <a:pt x="2483" y="1033"/>
                  </a:lnTo>
                  <a:lnTo>
                    <a:pt x="2462" y="1029"/>
                  </a:lnTo>
                  <a:lnTo>
                    <a:pt x="2235" y="1026"/>
                  </a:lnTo>
                  <a:lnTo>
                    <a:pt x="1388" y="1022"/>
                  </a:lnTo>
                  <a:lnTo>
                    <a:pt x="654" y="1019"/>
                  </a:lnTo>
                  <a:lnTo>
                    <a:pt x="1739" y="1016"/>
                  </a:lnTo>
                  <a:lnTo>
                    <a:pt x="2349" y="1012"/>
                  </a:lnTo>
                  <a:lnTo>
                    <a:pt x="2483" y="1009"/>
                  </a:lnTo>
                  <a:lnTo>
                    <a:pt x="2495" y="1004"/>
                  </a:lnTo>
                  <a:lnTo>
                    <a:pt x="2415" y="1002"/>
                  </a:lnTo>
                  <a:lnTo>
                    <a:pt x="1964" y="999"/>
                  </a:lnTo>
                  <a:lnTo>
                    <a:pt x="802" y="994"/>
                  </a:lnTo>
                  <a:lnTo>
                    <a:pt x="1062" y="991"/>
                  </a:lnTo>
                  <a:lnTo>
                    <a:pt x="2134" y="987"/>
                  </a:lnTo>
                  <a:lnTo>
                    <a:pt x="2438" y="984"/>
                  </a:lnTo>
                  <a:lnTo>
                    <a:pt x="2507" y="981"/>
                  </a:lnTo>
                  <a:lnTo>
                    <a:pt x="2483" y="977"/>
                  </a:lnTo>
                  <a:lnTo>
                    <a:pt x="2302" y="973"/>
                  </a:lnTo>
                  <a:lnTo>
                    <a:pt x="1536" y="970"/>
                  </a:lnTo>
                  <a:lnTo>
                    <a:pt x="552" y="967"/>
                  </a:lnTo>
                  <a:lnTo>
                    <a:pt x="1591" y="963"/>
                  </a:lnTo>
                  <a:lnTo>
                    <a:pt x="2325" y="960"/>
                  </a:lnTo>
                  <a:lnTo>
                    <a:pt x="2483" y="956"/>
                  </a:lnTo>
                  <a:lnTo>
                    <a:pt x="2507" y="953"/>
                  </a:lnTo>
                  <a:lnTo>
                    <a:pt x="2450" y="950"/>
                  </a:lnTo>
                  <a:lnTo>
                    <a:pt x="2122" y="946"/>
                  </a:lnTo>
                  <a:lnTo>
                    <a:pt x="1005" y="943"/>
                  </a:lnTo>
                  <a:lnTo>
                    <a:pt x="755" y="938"/>
                  </a:lnTo>
                  <a:lnTo>
                    <a:pt x="1987" y="936"/>
                  </a:lnTo>
                  <a:lnTo>
                    <a:pt x="2427" y="933"/>
                  </a:lnTo>
                  <a:lnTo>
                    <a:pt x="2516" y="928"/>
                  </a:lnTo>
                  <a:lnTo>
                    <a:pt x="2507" y="926"/>
                  </a:lnTo>
                  <a:lnTo>
                    <a:pt x="2403" y="921"/>
                  </a:lnTo>
                  <a:lnTo>
                    <a:pt x="1874" y="918"/>
                  </a:lnTo>
                  <a:lnTo>
                    <a:pt x="576" y="914"/>
                  </a:lnTo>
                  <a:lnTo>
                    <a:pt x="1152" y="911"/>
                  </a:lnTo>
                  <a:lnTo>
                    <a:pt x="2212" y="907"/>
                  </a:lnTo>
                  <a:lnTo>
                    <a:pt x="2472" y="904"/>
                  </a:lnTo>
                  <a:lnTo>
                    <a:pt x="2516" y="901"/>
                  </a:lnTo>
                  <a:lnTo>
                    <a:pt x="2495" y="897"/>
                  </a:lnTo>
                  <a:lnTo>
                    <a:pt x="2349" y="894"/>
                  </a:lnTo>
                  <a:lnTo>
                    <a:pt x="1591" y="890"/>
                  </a:lnTo>
                  <a:lnTo>
                    <a:pt x="361" y="887"/>
                  </a:lnTo>
                  <a:lnTo>
                    <a:pt x="1513" y="884"/>
                  </a:lnTo>
                  <a:lnTo>
                    <a:pt x="2337" y="880"/>
                  </a:lnTo>
                  <a:lnTo>
                    <a:pt x="2507" y="877"/>
                  </a:lnTo>
                  <a:lnTo>
                    <a:pt x="2528" y="872"/>
                  </a:lnTo>
                  <a:lnTo>
                    <a:pt x="2495" y="870"/>
                  </a:lnTo>
                  <a:lnTo>
                    <a:pt x="2302" y="867"/>
                  </a:lnTo>
                  <a:lnTo>
                    <a:pt x="1355" y="862"/>
                  </a:lnTo>
                  <a:lnTo>
                    <a:pt x="316" y="860"/>
                  </a:lnTo>
                  <a:lnTo>
                    <a:pt x="1716" y="855"/>
                  </a:lnTo>
                  <a:lnTo>
                    <a:pt x="2403" y="852"/>
                  </a:lnTo>
                  <a:lnTo>
                    <a:pt x="2516" y="848"/>
                  </a:lnTo>
                  <a:lnTo>
                    <a:pt x="2540" y="845"/>
                  </a:lnTo>
                  <a:lnTo>
                    <a:pt x="2528" y="841"/>
                  </a:lnTo>
                  <a:lnTo>
                    <a:pt x="2302" y="838"/>
                  </a:lnTo>
                  <a:lnTo>
                    <a:pt x="1286" y="835"/>
                  </a:lnTo>
                  <a:lnTo>
                    <a:pt x="215" y="831"/>
                  </a:lnTo>
                  <a:lnTo>
                    <a:pt x="1773" y="828"/>
                  </a:lnTo>
                  <a:lnTo>
                    <a:pt x="2415" y="824"/>
                  </a:lnTo>
                  <a:lnTo>
                    <a:pt x="2528" y="821"/>
                  </a:lnTo>
                  <a:lnTo>
                    <a:pt x="2552" y="818"/>
                  </a:lnTo>
                  <a:lnTo>
                    <a:pt x="2540" y="814"/>
                  </a:lnTo>
                  <a:lnTo>
                    <a:pt x="2403" y="811"/>
                  </a:lnTo>
                  <a:lnTo>
                    <a:pt x="1570" y="806"/>
                  </a:lnTo>
                  <a:lnTo>
                    <a:pt x="0" y="804"/>
                  </a:lnTo>
                  <a:lnTo>
                    <a:pt x="1525" y="801"/>
                  </a:lnTo>
                  <a:lnTo>
                    <a:pt x="2393" y="796"/>
                  </a:lnTo>
                  <a:lnTo>
                    <a:pt x="2540" y="794"/>
                  </a:lnTo>
                  <a:lnTo>
                    <a:pt x="2552" y="789"/>
                  </a:lnTo>
                  <a:lnTo>
                    <a:pt x="2563" y="786"/>
                  </a:lnTo>
                  <a:lnTo>
                    <a:pt x="2540" y="782"/>
                  </a:lnTo>
                  <a:lnTo>
                    <a:pt x="2247" y="779"/>
                  </a:lnTo>
                  <a:lnTo>
                    <a:pt x="654" y="775"/>
                  </a:lnTo>
                  <a:lnTo>
                    <a:pt x="215" y="772"/>
                  </a:lnTo>
                  <a:lnTo>
                    <a:pt x="2122" y="769"/>
                  </a:lnTo>
                  <a:lnTo>
                    <a:pt x="2516" y="765"/>
                  </a:lnTo>
                  <a:lnTo>
                    <a:pt x="2563" y="762"/>
                  </a:lnTo>
                  <a:lnTo>
                    <a:pt x="2585" y="758"/>
                  </a:lnTo>
                  <a:lnTo>
                    <a:pt x="2596" y="755"/>
                  </a:lnTo>
                  <a:lnTo>
                    <a:pt x="2608" y="752"/>
                  </a:lnTo>
                  <a:lnTo>
                    <a:pt x="2596" y="748"/>
                  </a:lnTo>
                  <a:lnTo>
                    <a:pt x="2427" y="745"/>
                  </a:lnTo>
                  <a:lnTo>
                    <a:pt x="1456" y="740"/>
                  </a:lnTo>
                  <a:lnTo>
                    <a:pt x="1230" y="738"/>
                  </a:lnTo>
                  <a:lnTo>
                    <a:pt x="2021" y="735"/>
                  </a:lnTo>
                  <a:lnTo>
                    <a:pt x="2302" y="730"/>
                  </a:lnTo>
                  <a:lnTo>
                    <a:pt x="2325" y="726"/>
                  </a:lnTo>
                  <a:lnTo>
                    <a:pt x="2179" y="723"/>
                  </a:lnTo>
                  <a:lnTo>
                    <a:pt x="1841" y="720"/>
                  </a:lnTo>
                  <a:lnTo>
                    <a:pt x="1536" y="716"/>
                  </a:lnTo>
                  <a:lnTo>
                    <a:pt x="1749" y="713"/>
                  </a:lnTo>
                  <a:lnTo>
                    <a:pt x="2089" y="709"/>
                  </a:lnTo>
                  <a:lnTo>
                    <a:pt x="2259" y="706"/>
                  </a:lnTo>
                  <a:lnTo>
                    <a:pt x="2268" y="703"/>
                  </a:lnTo>
                  <a:lnTo>
                    <a:pt x="2110" y="699"/>
                  </a:lnTo>
                  <a:lnTo>
                    <a:pt x="1794" y="696"/>
                  </a:lnTo>
                  <a:lnTo>
                    <a:pt x="1570" y="692"/>
                  </a:lnTo>
                  <a:lnTo>
                    <a:pt x="1784" y="689"/>
                  </a:lnTo>
                  <a:lnTo>
                    <a:pt x="2099" y="686"/>
                  </a:lnTo>
                  <a:lnTo>
                    <a:pt x="2259" y="682"/>
                  </a:lnTo>
                  <a:lnTo>
                    <a:pt x="2247" y="679"/>
                  </a:lnTo>
                  <a:lnTo>
                    <a:pt x="2089" y="675"/>
                  </a:lnTo>
                  <a:lnTo>
                    <a:pt x="1761" y="672"/>
                  </a:lnTo>
                  <a:lnTo>
                    <a:pt x="1558" y="669"/>
                  </a:lnTo>
                  <a:lnTo>
                    <a:pt x="1794" y="664"/>
                  </a:lnTo>
                  <a:lnTo>
                    <a:pt x="2110" y="660"/>
                  </a:lnTo>
                  <a:lnTo>
                    <a:pt x="2259" y="657"/>
                  </a:lnTo>
                  <a:lnTo>
                    <a:pt x="2259" y="654"/>
                  </a:lnTo>
                  <a:lnTo>
                    <a:pt x="2089" y="650"/>
                  </a:lnTo>
                  <a:lnTo>
                    <a:pt x="1728" y="647"/>
                  </a:lnTo>
                  <a:lnTo>
                    <a:pt x="1525" y="643"/>
                  </a:lnTo>
                  <a:lnTo>
                    <a:pt x="1784" y="640"/>
                  </a:lnTo>
                  <a:lnTo>
                    <a:pt x="2122" y="637"/>
                  </a:lnTo>
                  <a:lnTo>
                    <a:pt x="2280" y="633"/>
                  </a:lnTo>
                  <a:lnTo>
                    <a:pt x="2268" y="630"/>
                  </a:lnTo>
                  <a:lnTo>
                    <a:pt x="2089" y="626"/>
                  </a:lnTo>
                  <a:lnTo>
                    <a:pt x="1704" y="623"/>
                  </a:lnTo>
                  <a:lnTo>
                    <a:pt x="1501" y="620"/>
                  </a:lnTo>
                  <a:lnTo>
                    <a:pt x="1806" y="616"/>
                  </a:lnTo>
                  <a:lnTo>
                    <a:pt x="2145" y="613"/>
                  </a:lnTo>
                  <a:lnTo>
                    <a:pt x="2280" y="609"/>
                  </a:lnTo>
                  <a:lnTo>
                    <a:pt x="2268" y="606"/>
                  </a:lnTo>
                  <a:lnTo>
                    <a:pt x="2077" y="601"/>
                  </a:lnTo>
                  <a:lnTo>
                    <a:pt x="1681" y="598"/>
                  </a:lnTo>
                  <a:lnTo>
                    <a:pt x="1478" y="594"/>
                  </a:lnTo>
                  <a:lnTo>
                    <a:pt x="1817" y="591"/>
                  </a:lnTo>
                  <a:lnTo>
                    <a:pt x="2157" y="588"/>
                  </a:lnTo>
                  <a:lnTo>
                    <a:pt x="2302" y="584"/>
                  </a:lnTo>
                  <a:lnTo>
                    <a:pt x="2292" y="581"/>
                  </a:lnTo>
                  <a:lnTo>
                    <a:pt x="2089" y="577"/>
                  </a:lnTo>
                  <a:lnTo>
                    <a:pt x="1681" y="574"/>
                  </a:lnTo>
                  <a:lnTo>
                    <a:pt x="1445" y="571"/>
                  </a:lnTo>
                  <a:lnTo>
                    <a:pt x="1806" y="567"/>
                  </a:lnTo>
                  <a:lnTo>
                    <a:pt x="2157" y="564"/>
                  </a:lnTo>
                  <a:lnTo>
                    <a:pt x="2292" y="560"/>
                  </a:lnTo>
                  <a:lnTo>
                    <a:pt x="2292" y="557"/>
                  </a:lnTo>
                  <a:lnTo>
                    <a:pt x="2089" y="554"/>
                  </a:lnTo>
                  <a:lnTo>
                    <a:pt x="1659" y="550"/>
                  </a:lnTo>
                  <a:lnTo>
                    <a:pt x="1411" y="547"/>
                  </a:lnTo>
                  <a:lnTo>
                    <a:pt x="1784" y="543"/>
                  </a:lnTo>
                  <a:lnTo>
                    <a:pt x="2179" y="540"/>
                  </a:lnTo>
                  <a:lnTo>
                    <a:pt x="2313" y="535"/>
                  </a:lnTo>
                  <a:lnTo>
                    <a:pt x="2302" y="532"/>
                  </a:lnTo>
                  <a:lnTo>
                    <a:pt x="2110" y="528"/>
                  </a:lnTo>
                  <a:lnTo>
                    <a:pt x="1659" y="525"/>
                  </a:lnTo>
                  <a:lnTo>
                    <a:pt x="1400" y="522"/>
                  </a:lnTo>
                  <a:lnTo>
                    <a:pt x="1784" y="518"/>
                  </a:lnTo>
                  <a:lnTo>
                    <a:pt x="2179" y="515"/>
                  </a:lnTo>
                  <a:lnTo>
                    <a:pt x="2325" y="511"/>
                  </a:lnTo>
                  <a:lnTo>
                    <a:pt x="2302" y="508"/>
                  </a:lnTo>
                  <a:lnTo>
                    <a:pt x="2110" y="505"/>
                  </a:lnTo>
                  <a:lnTo>
                    <a:pt x="1648" y="501"/>
                  </a:lnTo>
                  <a:lnTo>
                    <a:pt x="1355" y="498"/>
                  </a:lnTo>
                  <a:lnTo>
                    <a:pt x="1749" y="494"/>
                  </a:lnTo>
                  <a:lnTo>
                    <a:pt x="2179" y="491"/>
                  </a:lnTo>
                  <a:lnTo>
                    <a:pt x="2325" y="488"/>
                  </a:lnTo>
                  <a:lnTo>
                    <a:pt x="2325" y="484"/>
                  </a:lnTo>
                  <a:lnTo>
                    <a:pt x="2134" y="479"/>
                  </a:lnTo>
                  <a:lnTo>
                    <a:pt x="1671" y="477"/>
                  </a:lnTo>
                  <a:lnTo>
                    <a:pt x="1322" y="474"/>
                  </a:lnTo>
                  <a:lnTo>
                    <a:pt x="1716" y="469"/>
                  </a:lnTo>
                  <a:lnTo>
                    <a:pt x="2167" y="467"/>
                  </a:lnTo>
                  <a:lnTo>
                    <a:pt x="2349" y="462"/>
                  </a:lnTo>
                  <a:lnTo>
                    <a:pt x="2349" y="459"/>
                  </a:lnTo>
                  <a:lnTo>
                    <a:pt x="2157" y="456"/>
                  </a:lnTo>
                  <a:lnTo>
                    <a:pt x="1693" y="452"/>
                  </a:lnTo>
                  <a:lnTo>
                    <a:pt x="1298" y="449"/>
                  </a:lnTo>
                  <a:lnTo>
                    <a:pt x="1681" y="445"/>
                  </a:lnTo>
                  <a:lnTo>
                    <a:pt x="2167" y="442"/>
                  </a:lnTo>
                  <a:lnTo>
                    <a:pt x="2349" y="439"/>
                  </a:lnTo>
                  <a:lnTo>
                    <a:pt x="2360" y="435"/>
                  </a:lnTo>
                  <a:lnTo>
                    <a:pt x="2200" y="432"/>
                  </a:lnTo>
                  <a:lnTo>
                    <a:pt x="1739" y="428"/>
                  </a:lnTo>
                  <a:lnTo>
                    <a:pt x="1275" y="425"/>
                  </a:lnTo>
                  <a:lnTo>
                    <a:pt x="1626" y="422"/>
                  </a:lnTo>
                  <a:lnTo>
                    <a:pt x="2157" y="418"/>
                  </a:lnTo>
                  <a:lnTo>
                    <a:pt x="2349" y="413"/>
                  </a:lnTo>
                  <a:lnTo>
                    <a:pt x="2370" y="411"/>
                  </a:lnTo>
                  <a:lnTo>
                    <a:pt x="2235" y="408"/>
                  </a:lnTo>
                  <a:lnTo>
                    <a:pt x="1784" y="403"/>
                  </a:lnTo>
                  <a:lnTo>
                    <a:pt x="1253" y="401"/>
                  </a:lnTo>
                  <a:lnTo>
                    <a:pt x="1558" y="396"/>
                  </a:lnTo>
                  <a:lnTo>
                    <a:pt x="2122" y="393"/>
                  </a:lnTo>
                  <a:lnTo>
                    <a:pt x="2349" y="390"/>
                  </a:lnTo>
                  <a:lnTo>
                    <a:pt x="2382" y="386"/>
                  </a:lnTo>
                  <a:lnTo>
                    <a:pt x="2247" y="383"/>
                  </a:lnTo>
                  <a:lnTo>
                    <a:pt x="1829" y="379"/>
                  </a:lnTo>
                  <a:lnTo>
                    <a:pt x="1253" y="376"/>
                  </a:lnTo>
                  <a:lnTo>
                    <a:pt x="1489" y="373"/>
                  </a:lnTo>
                  <a:lnTo>
                    <a:pt x="2077" y="369"/>
                  </a:lnTo>
                  <a:lnTo>
                    <a:pt x="2337" y="366"/>
                  </a:lnTo>
                  <a:lnTo>
                    <a:pt x="2393" y="362"/>
                  </a:lnTo>
                  <a:lnTo>
                    <a:pt x="2292" y="359"/>
                  </a:lnTo>
                  <a:lnTo>
                    <a:pt x="1919" y="355"/>
                  </a:lnTo>
                  <a:lnTo>
                    <a:pt x="1275" y="352"/>
                  </a:lnTo>
                  <a:lnTo>
                    <a:pt x="1400" y="347"/>
                  </a:lnTo>
                  <a:lnTo>
                    <a:pt x="2044" y="345"/>
                  </a:lnTo>
                  <a:lnTo>
                    <a:pt x="2337" y="342"/>
                  </a:lnTo>
                  <a:lnTo>
                    <a:pt x="2403" y="337"/>
                  </a:lnTo>
                  <a:lnTo>
                    <a:pt x="2325" y="335"/>
                  </a:lnTo>
                  <a:lnTo>
                    <a:pt x="1997" y="330"/>
                  </a:lnTo>
                  <a:lnTo>
                    <a:pt x="1322" y="327"/>
                  </a:lnTo>
                  <a:lnTo>
                    <a:pt x="1286" y="325"/>
                  </a:lnTo>
                  <a:lnTo>
                    <a:pt x="1976" y="320"/>
                  </a:lnTo>
                  <a:lnTo>
                    <a:pt x="2325" y="317"/>
                  </a:lnTo>
                  <a:lnTo>
                    <a:pt x="2415" y="313"/>
                  </a:lnTo>
                  <a:lnTo>
                    <a:pt x="2360" y="310"/>
                  </a:lnTo>
                  <a:lnTo>
                    <a:pt x="2089" y="307"/>
                  </a:lnTo>
                  <a:lnTo>
                    <a:pt x="1411" y="303"/>
                  </a:lnTo>
                  <a:lnTo>
                    <a:pt x="1197" y="300"/>
                  </a:lnTo>
                  <a:lnTo>
                    <a:pt x="1874" y="296"/>
                  </a:lnTo>
                  <a:lnTo>
                    <a:pt x="2292" y="293"/>
                  </a:lnTo>
                  <a:lnTo>
                    <a:pt x="2415" y="289"/>
                  </a:lnTo>
                  <a:lnTo>
                    <a:pt x="2382" y="286"/>
                  </a:lnTo>
                  <a:lnTo>
                    <a:pt x="2157" y="281"/>
                  </a:lnTo>
                  <a:lnTo>
                    <a:pt x="1536" y="279"/>
                  </a:lnTo>
                  <a:lnTo>
                    <a:pt x="1119" y="276"/>
                  </a:lnTo>
                  <a:lnTo>
                    <a:pt x="1773" y="271"/>
                  </a:lnTo>
                  <a:lnTo>
                    <a:pt x="2259" y="269"/>
                  </a:lnTo>
                  <a:lnTo>
                    <a:pt x="2393" y="264"/>
                  </a:lnTo>
                  <a:lnTo>
                    <a:pt x="2393" y="261"/>
                  </a:lnTo>
                  <a:lnTo>
                    <a:pt x="2235" y="259"/>
                  </a:lnTo>
                  <a:lnTo>
                    <a:pt x="1671" y="254"/>
                  </a:lnTo>
                  <a:lnTo>
                    <a:pt x="1072" y="251"/>
                  </a:lnTo>
                  <a:lnTo>
                    <a:pt x="1614" y="247"/>
                  </a:lnTo>
                  <a:lnTo>
                    <a:pt x="2212" y="244"/>
                  </a:lnTo>
                  <a:lnTo>
                    <a:pt x="2403" y="241"/>
                  </a:lnTo>
                  <a:lnTo>
                    <a:pt x="2427" y="237"/>
                  </a:lnTo>
                  <a:lnTo>
                    <a:pt x="2302" y="234"/>
                  </a:lnTo>
                  <a:lnTo>
                    <a:pt x="1817" y="230"/>
                  </a:lnTo>
                  <a:lnTo>
                    <a:pt x="1095" y="227"/>
                  </a:lnTo>
                  <a:lnTo>
                    <a:pt x="1433" y="223"/>
                  </a:lnTo>
                  <a:lnTo>
                    <a:pt x="2145" y="220"/>
                  </a:lnTo>
                  <a:lnTo>
                    <a:pt x="2382" y="216"/>
                  </a:lnTo>
                  <a:lnTo>
                    <a:pt x="2427" y="213"/>
                  </a:lnTo>
                  <a:lnTo>
                    <a:pt x="2349" y="210"/>
                  </a:lnTo>
                  <a:lnTo>
                    <a:pt x="1976" y="205"/>
                  </a:lnTo>
                  <a:lnTo>
                    <a:pt x="1185" y="203"/>
                  </a:lnTo>
                  <a:lnTo>
                    <a:pt x="1230" y="198"/>
                  </a:lnTo>
                  <a:lnTo>
                    <a:pt x="2021" y="195"/>
                  </a:lnTo>
                  <a:lnTo>
                    <a:pt x="2370" y="193"/>
                  </a:lnTo>
                  <a:lnTo>
                    <a:pt x="2438" y="188"/>
                  </a:lnTo>
                  <a:lnTo>
                    <a:pt x="2393" y="185"/>
                  </a:lnTo>
                  <a:lnTo>
                    <a:pt x="2110" y="181"/>
                  </a:lnTo>
                  <a:lnTo>
                    <a:pt x="1355" y="178"/>
                  </a:lnTo>
                  <a:lnTo>
                    <a:pt x="1062" y="175"/>
                  </a:lnTo>
                  <a:lnTo>
                    <a:pt x="1874" y="171"/>
                  </a:lnTo>
                  <a:lnTo>
                    <a:pt x="2325" y="167"/>
                  </a:lnTo>
                  <a:lnTo>
                    <a:pt x="2438" y="164"/>
                  </a:lnTo>
                  <a:lnTo>
                    <a:pt x="2427" y="161"/>
                  </a:lnTo>
                  <a:lnTo>
                    <a:pt x="2235" y="157"/>
                  </a:lnTo>
                  <a:lnTo>
                    <a:pt x="1591" y="154"/>
                  </a:lnTo>
                  <a:lnTo>
                    <a:pt x="949" y="150"/>
                  </a:lnTo>
                  <a:lnTo>
                    <a:pt x="1648" y="147"/>
                  </a:lnTo>
                  <a:lnTo>
                    <a:pt x="2259" y="144"/>
                  </a:lnTo>
                  <a:lnTo>
                    <a:pt x="2427" y="139"/>
                  </a:lnTo>
                  <a:lnTo>
                    <a:pt x="2438" y="137"/>
                  </a:lnTo>
                  <a:lnTo>
                    <a:pt x="2325" y="132"/>
                  </a:lnTo>
                  <a:lnTo>
                    <a:pt x="1829" y="129"/>
                  </a:lnTo>
                  <a:lnTo>
                    <a:pt x="982" y="127"/>
                  </a:lnTo>
                  <a:lnTo>
                    <a:pt x="1376" y="122"/>
                  </a:lnTo>
                  <a:lnTo>
                    <a:pt x="2157" y="119"/>
                  </a:lnTo>
                  <a:lnTo>
                    <a:pt x="2415" y="115"/>
                  </a:lnTo>
                  <a:lnTo>
                    <a:pt x="2462" y="112"/>
                  </a:lnTo>
                  <a:lnTo>
                    <a:pt x="2382" y="109"/>
                  </a:lnTo>
                  <a:lnTo>
                    <a:pt x="2044" y="105"/>
                  </a:lnTo>
                  <a:lnTo>
                    <a:pt x="1163" y="101"/>
                  </a:lnTo>
                  <a:lnTo>
                    <a:pt x="1095" y="98"/>
                  </a:lnTo>
                  <a:lnTo>
                    <a:pt x="1987" y="95"/>
                  </a:lnTo>
                  <a:lnTo>
                    <a:pt x="2370" y="91"/>
                  </a:lnTo>
                  <a:lnTo>
                    <a:pt x="2462" y="88"/>
                  </a:lnTo>
                  <a:lnTo>
                    <a:pt x="2427" y="84"/>
                  </a:lnTo>
                  <a:lnTo>
                    <a:pt x="2212" y="81"/>
                  </a:lnTo>
                  <a:lnTo>
                    <a:pt x="1468" y="78"/>
                  </a:lnTo>
                  <a:lnTo>
                    <a:pt x="880" y="73"/>
                  </a:lnTo>
                  <a:lnTo>
                    <a:pt x="1739" y="71"/>
                  </a:lnTo>
                  <a:lnTo>
                    <a:pt x="2302" y="66"/>
                  </a:lnTo>
                  <a:lnTo>
                    <a:pt x="2450" y="63"/>
                  </a:lnTo>
                  <a:lnTo>
                    <a:pt x="2462" y="61"/>
                  </a:lnTo>
                  <a:lnTo>
                    <a:pt x="2325" y="56"/>
                  </a:lnTo>
                  <a:lnTo>
                    <a:pt x="1794" y="53"/>
                  </a:lnTo>
                  <a:lnTo>
                    <a:pt x="880" y="49"/>
                  </a:lnTo>
                  <a:lnTo>
                    <a:pt x="1376" y="46"/>
                  </a:lnTo>
                  <a:lnTo>
                    <a:pt x="2190" y="42"/>
                  </a:lnTo>
                  <a:lnTo>
                    <a:pt x="2438" y="39"/>
                  </a:lnTo>
                  <a:lnTo>
                    <a:pt x="2472" y="35"/>
                  </a:lnTo>
                  <a:lnTo>
                    <a:pt x="2403" y="32"/>
                  </a:lnTo>
                  <a:lnTo>
                    <a:pt x="2065" y="29"/>
                  </a:lnTo>
                  <a:lnTo>
                    <a:pt x="1152" y="25"/>
                  </a:lnTo>
                  <a:lnTo>
                    <a:pt x="1005" y="22"/>
                  </a:lnTo>
                  <a:lnTo>
                    <a:pt x="1976" y="18"/>
                  </a:lnTo>
                  <a:lnTo>
                    <a:pt x="2393" y="15"/>
                  </a:lnTo>
                  <a:lnTo>
                    <a:pt x="2472" y="12"/>
                  </a:lnTo>
                  <a:lnTo>
                    <a:pt x="2450" y="8"/>
                  </a:lnTo>
                  <a:lnTo>
                    <a:pt x="2280" y="5"/>
                  </a:lnTo>
                  <a:lnTo>
                    <a:pt x="15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1" name="Freeform 77">
              <a:extLst>
                <a:ext uri="{FF2B5EF4-FFF2-40B4-BE49-F238E27FC236}">
                  <a16:creationId xmlns:a16="http://schemas.microsoft.com/office/drawing/2014/main" id="{2DF45B1A-AB19-7847-8B37-5AC431F75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450"/>
              <a:ext cx="1427" cy="464"/>
            </a:xfrm>
            <a:custGeom>
              <a:avLst/>
              <a:gdLst>
                <a:gd name="T0" fmla="*/ 3 w 2854"/>
                <a:gd name="T1" fmla="*/ 0 h 1390"/>
                <a:gd name="T2" fmla="*/ 3 w 2854"/>
                <a:gd name="T3" fmla="*/ 0 h 1390"/>
                <a:gd name="T4" fmla="*/ 3 w 2854"/>
                <a:gd name="T5" fmla="*/ 0 h 1390"/>
                <a:gd name="T6" fmla="*/ 3 w 2854"/>
                <a:gd name="T7" fmla="*/ 0 h 1390"/>
                <a:gd name="T8" fmla="*/ 3 w 2854"/>
                <a:gd name="T9" fmla="*/ 0 h 1390"/>
                <a:gd name="T10" fmla="*/ 3 w 2854"/>
                <a:gd name="T11" fmla="*/ 0 h 1390"/>
                <a:gd name="T12" fmla="*/ 3 w 2854"/>
                <a:gd name="T13" fmla="*/ 0 h 1390"/>
                <a:gd name="T14" fmla="*/ 3 w 2854"/>
                <a:gd name="T15" fmla="*/ 0 h 1390"/>
                <a:gd name="T16" fmla="*/ 2 w 2854"/>
                <a:gd name="T17" fmla="*/ 0 h 1390"/>
                <a:gd name="T18" fmla="*/ 1 w 2854"/>
                <a:gd name="T19" fmla="*/ 0 h 1390"/>
                <a:gd name="T20" fmla="*/ 2 w 2854"/>
                <a:gd name="T21" fmla="*/ 0 h 1390"/>
                <a:gd name="T22" fmla="*/ 3 w 2854"/>
                <a:gd name="T23" fmla="*/ 0 h 1390"/>
                <a:gd name="T24" fmla="*/ 3 w 2854"/>
                <a:gd name="T25" fmla="*/ 0 h 1390"/>
                <a:gd name="T26" fmla="*/ 3 w 2854"/>
                <a:gd name="T27" fmla="*/ 0 h 1390"/>
                <a:gd name="T28" fmla="*/ 3 w 2854"/>
                <a:gd name="T29" fmla="*/ 0 h 1390"/>
                <a:gd name="T30" fmla="*/ 1 w 2854"/>
                <a:gd name="T31" fmla="*/ 0 h 1390"/>
                <a:gd name="T32" fmla="*/ 2 w 2854"/>
                <a:gd name="T33" fmla="*/ 0 h 1390"/>
                <a:gd name="T34" fmla="*/ 3 w 2854"/>
                <a:gd name="T35" fmla="*/ 0 h 1390"/>
                <a:gd name="T36" fmla="*/ 3 w 2854"/>
                <a:gd name="T37" fmla="*/ 0 h 1390"/>
                <a:gd name="T38" fmla="*/ 3 w 2854"/>
                <a:gd name="T39" fmla="*/ 0 h 1390"/>
                <a:gd name="T40" fmla="*/ 3 w 2854"/>
                <a:gd name="T41" fmla="*/ 0 h 1390"/>
                <a:gd name="T42" fmla="*/ 3 w 2854"/>
                <a:gd name="T43" fmla="*/ 0 h 1390"/>
                <a:gd name="T44" fmla="*/ 3 w 2854"/>
                <a:gd name="T45" fmla="*/ 0 h 1390"/>
                <a:gd name="T46" fmla="*/ 3 w 2854"/>
                <a:gd name="T47" fmla="*/ 0 h 1390"/>
                <a:gd name="T48" fmla="*/ 3 w 2854"/>
                <a:gd name="T49" fmla="*/ 0 h 1390"/>
                <a:gd name="T50" fmla="*/ 2 w 2854"/>
                <a:gd name="T51" fmla="*/ 0 h 1390"/>
                <a:gd name="T52" fmla="*/ 1 w 2854"/>
                <a:gd name="T53" fmla="*/ 0 h 1390"/>
                <a:gd name="T54" fmla="*/ 3 w 2854"/>
                <a:gd name="T55" fmla="*/ 0 h 1390"/>
                <a:gd name="T56" fmla="*/ 3 w 2854"/>
                <a:gd name="T57" fmla="*/ 0 h 1390"/>
                <a:gd name="T58" fmla="*/ 3 w 2854"/>
                <a:gd name="T59" fmla="*/ 0 h 1390"/>
                <a:gd name="T60" fmla="*/ 3 w 2854"/>
                <a:gd name="T61" fmla="*/ 0 h 1390"/>
                <a:gd name="T62" fmla="*/ 3 w 2854"/>
                <a:gd name="T63" fmla="*/ 0 h 1390"/>
                <a:gd name="T64" fmla="*/ 3 w 2854"/>
                <a:gd name="T65" fmla="*/ 0 h 1390"/>
                <a:gd name="T66" fmla="*/ 3 w 2854"/>
                <a:gd name="T67" fmla="*/ 0 h 1390"/>
                <a:gd name="T68" fmla="*/ 3 w 2854"/>
                <a:gd name="T69" fmla="*/ 0 h 1390"/>
                <a:gd name="T70" fmla="*/ 3 w 2854"/>
                <a:gd name="T71" fmla="*/ 0 h 1390"/>
                <a:gd name="T72" fmla="*/ 3 w 2854"/>
                <a:gd name="T73" fmla="*/ 0 h 1390"/>
                <a:gd name="T74" fmla="*/ 3 w 2854"/>
                <a:gd name="T75" fmla="*/ 0 h 1390"/>
                <a:gd name="T76" fmla="*/ 3 w 2854"/>
                <a:gd name="T77" fmla="*/ 0 h 1390"/>
                <a:gd name="T78" fmla="*/ 3 w 2854"/>
                <a:gd name="T79" fmla="*/ 0 h 1390"/>
                <a:gd name="T80" fmla="*/ 3 w 2854"/>
                <a:gd name="T81" fmla="*/ 0 h 1390"/>
                <a:gd name="T82" fmla="*/ 3 w 2854"/>
                <a:gd name="T83" fmla="*/ 0 h 1390"/>
                <a:gd name="T84" fmla="*/ 3 w 2854"/>
                <a:gd name="T85" fmla="*/ 0 h 1390"/>
                <a:gd name="T86" fmla="*/ 3 w 2854"/>
                <a:gd name="T87" fmla="*/ 0 h 1390"/>
                <a:gd name="T88" fmla="*/ 3 w 2854"/>
                <a:gd name="T89" fmla="*/ 0 h 1390"/>
                <a:gd name="T90" fmla="*/ 3 w 2854"/>
                <a:gd name="T91" fmla="*/ 0 h 1390"/>
                <a:gd name="T92" fmla="*/ 3 w 2854"/>
                <a:gd name="T93" fmla="*/ 0 h 1390"/>
                <a:gd name="T94" fmla="*/ 3 w 2854"/>
                <a:gd name="T95" fmla="*/ 0 h 1390"/>
                <a:gd name="T96" fmla="*/ 3 w 2854"/>
                <a:gd name="T97" fmla="*/ 0 h 1390"/>
                <a:gd name="T98" fmla="*/ 3 w 2854"/>
                <a:gd name="T99" fmla="*/ 0 h 1390"/>
                <a:gd name="T100" fmla="*/ 3 w 2854"/>
                <a:gd name="T101" fmla="*/ 0 h 1390"/>
                <a:gd name="T102" fmla="*/ 3 w 2854"/>
                <a:gd name="T103" fmla="*/ 0 h 1390"/>
                <a:gd name="T104" fmla="*/ 3 w 2854"/>
                <a:gd name="T105" fmla="*/ 0 h 1390"/>
                <a:gd name="T106" fmla="*/ 3 w 2854"/>
                <a:gd name="T107" fmla="*/ 0 h 1390"/>
                <a:gd name="T108" fmla="*/ 3 w 2854"/>
                <a:gd name="T109" fmla="*/ 0 h 1390"/>
                <a:gd name="T110" fmla="*/ 3 w 2854"/>
                <a:gd name="T111" fmla="*/ 0 h 1390"/>
                <a:gd name="T112" fmla="*/ 3 w 2854"/>
                <a:gd name="T113" fmla="*/ 0 h 1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54"/>
                <a:gd name="T172" fmla="*/ 0 h 1390"/>
                <a:gd name="T173" fmla="*/ 2854 w 2854"/>
                <a:gd name="T174" fmla="*/ 1390 h 13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54" h="1390">
                  <a:moveTo>
                    <a:pt x="1794" y="1390"/>
                  </a:moveTo>
                  <a:lnTo>
                    <a:pt x="1027" y="1387"/>
                  </a:lnTo>
                  <a:lnTo>
                    <a:pt x="1874" y="1385"/>
                  </a:lnTo>
                  <a:lnTo>
                    <a:pt x="2538" y="1380"/>
                  </a:lnTo>
                  <a:lnTo>
                    <a:pt x="2698" y="1377"/>
                  </a:lnTo>
                  <a:lnTo>
                    <a:pt x="2719" y="1373"/>
                  </a:lnTo>
                  <a:lnTo>
                    <a:pt x="2606" y="1370"/>
                  </a:lnTo>
                  <a:lnTo>
                    <a:pt x="2178" y="1366"/>
                  </a:lnTo>
                  <a:lnTo>
                    <a:pt x="1151" y="1363"/>
                  </a:lnTo>
                  <a:lnTo>
                    <a:pt x="1409" y="1359"/>
                  </a:lnTo>
                  <a:lnTo>
                    <a:pt x="2358" y="1356"/>
                  </a:lnTo>
                  <a:lnTo>
                    <a:pt x="2663" y="1353"/>
                  </a:lnTo>
                  <a:lnTo>
                    <a:pt x="2731" y="1349"/>
                  </a:lnTo>
                  <a:lnTo>
                    <a:pt x="2686" y="1346"/>
                  </a:lnTo>
                  <a:lnTo>
                    <a:pt x="2460" y="1342"/>
                  </a:lnTo>
                  <a:lnTo>
                    <a:pt x="1602" y="1339"/>
                  </a:lnTo>
                  <a:lnTo>
                    <a:pt x="1015" y="1336"/>
                  </a:lnTo>
                  <a:lnTo>
                    <a:pt x="2030" y="1332"/>
                  </a:lnTo>
                  <a:lnTo>
                    <a:pt x="2596" y="1329"/>
                  </a:lnTo>
                  <a:lnTo>
                    <a:pt x="2719" y="1324"/>
                  </a:lnTo>
                  <a:lnTo>
                    <a:pt x="2731" y="1321"/>
                  </a:lnTo>
                  <a:lnTo>
                    <a:pt x="2606" y="1319"/>
                  </a:lnTo>
                  <a:lnTo>
                    <a:pt x="2110" y="1314"/>
                  </a:lnTo>
                  <a:lnTo>
                    <a:pt x="1027" y="1310"/>
                  </a:lnTo>
                  <a:lnTo>
                    <a:pt x="1489" y="1307"/>
                  </a:lnTo>
                  <a:lnTo>
                    <a:pt x="2426" y="1304"/>
                  </a:lnTo>
                  <a:lnTo>
                    <a:pt x="2686" y="1300"/>
                  </a:lnTo>
                  <a:lnTo>
                    <a:pt x="2731" y="1297"/>
                  </a:lnTo>
                  <a:lnTo>
                    <a:pt x="2698" y="1293"/>
                  </a:lnTo>
                  <a:lnTo>
                    <a:pt x="2448" y="1290"/>
                  </a:lnTo>
                  <a:lnTo>
                    <a:pt x="1546" y="1287"/>
                  </a:lnTo>
                  <a:lnTo>
                    <a:pt x="958" y="1283"/>
                  </a:lnTo>
                  <a:lnTo>
                    <a:pt x="2077" y="1280"/>
                  </a:lnTo>
                  <a:lnTo>
                    <a:pt x="2606" y="1276"/>
                  </a:lnTo>
                  <a:lnTo>
                    <a:pt x="2731" y="1273"/>
                  </a:lnTo>
                  <a:lnTo>
                    <a:pt x="2743" y="1270"/>
                  </a:lnTo>
                  <a:lnTo>
                    <a:pt x="2629" y="1266"/>
                  </a:lnTo>
                  <a:lnTo>
                    <a:pt x="2143" y="1263"/>
                  </a:lnTo>
                  <a:lnTo>
                    <a:pt x="991" y="1258"/>
                  </a:lnTo>
                  <a:lnTo>
                    <a:pt x="1421" y="1256"/>
                  </a:lnTo>
                  <a:lnTo>
                    <a:pt x="2426" y="1253"/>
                  </a:lnTo>
                  <a:lnTo>
                    <a:pt x="2698" y="1248"/>
                  </a:lnTo>
                  <a:lnTo>
                    <a:pt x="2743" y="1244"/>
                  </a:lnTo>
                  <a:lnTo>
                    <a:pt x="2719" y="1241"/>
                  </a:lnTo>
                  <a:lnTo>
                    <a:pt x="2504" y="1238"/>
                  </a:lnTo>
                  <a:lnTo>
                    <a:pt x="1669" y="1234"/>
                  </a:lnTo>
                  <a:lnTo>
                    <a:pt x="823" y="1231"/>
                  </a:lnTo>
                  <a:lnTo>
                    <a:pt x="1964" y="1227"/>
                  </a:lnTo>
                  <a:lnTo>
                    <a:pt x="2606" y="1224"/>
                  </a:lnTo>
                  <a:lnTo>
                    <a:pt x="2743" y="1221"/>
                  </a:lnTo>
                  <a:lnTo>
                    <a:pt x="2752" y="1217"/>
                  </a:lnTo>
                  <a:lnTo>
                    <a:pt x="2686" y="1214"/>
                  </a:lnTo>
                  <a:lnTo>
                    <a:pt x="2301" y="1210"/>
                  </a:lnTo>
                  <a:lnTo>
                    <a:pt x="1116" y="1207"/>
                  </a:lnTo>
                  <a:lnTo>
                    <a:pt x="1128" y="1204"/>
                  </a:lnTo>
                  <a:lnTo>
                    <a:pt x="2325" y="1200"/>
                  </a:lnTo>
                  <a:lnTo>
                    <a:pt x="2686" y="1197"/>
                  </a:lnTo>
                  <a:lnTo>
                    <a:pt x="2752" y="1192"/>
                  </a:lnTo>
                  <a:lnTo>
                    <a:pt x="2752" y="1190"/>
                  </a:lnTo>
                  <a:lnTo>
                    <a:pt x="2618" y="1185"/>
                  </a:lnTo>
                  <a:lnTo>
                    <a:pt x="2009" y="1182"/>
                  </a:lnTo>
                  <a:lnTo>
                    <a:pt x="743" y="1178"/>
                  </a:lnTo>
                  <a:lnTo>
                    <a:pt x="1579" y="1175"/>
                  </a:lnTo>
                  <a:lnTo>
                    <a:pt x="2516" y="1172"/>
                  </a:lnTo>
                  <a:lnTo>
                    <a:pt x="2731" y="1168"/>
                  </a:lnTo>
                  <a:lnTo>
                    <a:pt x="2776" y="1165"/>
                  </a:lnTo>
                  <a:lnTo>
                    <a:pt x="2743" y="1161"/>
                  </a:lnTo>
                  <a:lnTo>
                    <a:pt x="2538" y="1158"/>
                  </a:lnTo>
                  <a:lnTo>
                    <a:pt x="1669" y="1155"/>
                  </a:lnTo>
                  <a:lnTo>
                    <a:pt x="654" y="1151"/>
                  </a:lnTo>
                  <a:lnTo>
                    <a:pt x="1952" y="1148"/>
                  </a:lnTo>
                  <a:lnTo>
                    <a:pt x="2618" y="1144"/>
                  </a:lnTo>
                  <a:lnTo>
                    <a:pt x="2764" y="1141"/>
                  </a:lnTo>
                  <a:lnTo>
                    <a:pt x="2776" y="1138"/>
                  </a:lnTo>
                  <a:lnTo>
                    <a:pt x="2743" y="1134"/>
                  </a:lnTo>
                  <a:lnTo>
                    <a:pt x="2471" y="1131"/>
                  </a:lnTo>
                  <a:lnTo>
                    <a:pt x="1364" y="1126"/>
                  </a:lnTo>
                  <a:lnTo>
                    <a:pt x="710" y="1124"/>
                  </a:lnTo>
                  <a:lnTo>
                    <a:pt x="2155" y="1119"/>
                  </a:lnTo>
                  <a:lnTo>
                    <a:pt x="2674" y="1116"/>
                  </a:lnTo>
                  <a:lnTo>
                    <a:pt x="2764" y="1112"/>
                  </a:lnTo>
                  <a:lnTo>
                    <a:pt x="2788" y="1109"/>
                  </a:lnTo>
                  <a:lnTo>
                    <a:pt x="2731" y="1106"/>
                  </a:lnTo>
                  <a:lnTo>
                    <a:pt x="2460" y="1102"/>
                  </a:lnTo>
                  <a:lnTo>
                    <a:pt x="1206" y="1099"/>
                  </a:lnTo>
                  <a:lnTo>
                    <a:pt x="677" y="1095"/>
                  </a:lnTo>
                  <a:lnTo>
                    <a:pt x="2223" y="1092"/>
                  </a:lnTo>
                  <a:lnTo>
                    <a:pt x="2698" y="1089"/>
                  </a:lnTo>
                  <a:lnTo>
                    <a:pt x="2776" y="1085"/>
                  </a:lnTo>
                  <a:lnTo>
                    <a:pt x="2788" y="1082"/>
                  </a:lnTo>
                  <a:lnTo>
                    <a:pt x="2764" y="1078"/>
                  </a:lnTo>
                  <a:lnTo>
                    <a:pt x="2549" y="1075"/>
                  </a:lnTo>
                  <a:lnTo>
                    <a:pt x="1388" y="1072"/>
                  </a:lnTo>
                  <a:lnTo>
                    <a:pt x="394" y="1068"/>
                  </a:lnTo>
                  <a:lnTo>
                    <a:pt x="2122" y="1065"/>
                  </a:lnTo>
                  <a:lnTo>
                    <a:pt x="2708" y="1060"/>
                  </a:lnTo>
                  <a:lnTo>
                    <a:pt x="2788" y="1058"/>
                  </a:lnTo>
                  <a:lnTo>
                    <a:pt x="2809" y="1053"/>
                  </a:lnTo>
                  <a:lnTo>
                    <a:pt x="2799" y="1050"/>
                  </a:lnTo>
                  <a:lnTo>
                    <a:pt x="2719" y="1046"/>
                  </a:lnTo>
                  <a:lnTo>
                    <a:pt x="2132" y="1043"/>
                  </a:lnTo>
                  <a:lnTo>
                    <a:pt x="203" y="1040"/>
                  </a:lnTo>
                  <a:lnTo>
                    <a:pt x="1331" y="1036"/>
                  </a:lnTo>
                  <a:lnTo>
                    <a:pt x="2596" y="1033"/>
                  </a:lnTo>
                  <a:lnTo>
                    <a:pt x="2776" y="1029"/>
                  </a:lnTo>
                  <a:lnTo>
                    <a:pt x="2809" y="1026"/>
                  </a:lnTo>
                  <a:lnTo>
                    <a:pt x="2821" y="1023"/>
                  </a:lnTo>
                  <a:lnTo>
                    <a:pt x="2832" y="1019"/>
                  </a:lnTo>
                  <a:lnTo>
                    <a:pt x="2821" y="1016"/>
                  </a:lnTo>
                  <a:lnTo>
                    <a:pt x="2596" y="1012"/>
                  </a:lnTo>
                  <a:lnTo>
                    <a:pt x="1015" y="1009"/>
                  </a:lnTo>
                  <a:lnTo>
                    <a:pt x="248" y="1006"/>
                  </a:lnTo>
                  <a:lnTo>
                    <a:pt x="2301" y="1002"/>
                  </a:lnTo>
                  <a:lnTo>
                    <a:pt x="2743" y="997"/>
                  </a:lnTo>
                  <a:lnTo>
                    <a:pt x="2799" y="994"/>
                  </a:lnTo>
                  <a:lnTo>
                    <a:pt x="2799" y="992"/>
                  </a:lnTo>
                  <a:lnTo>
                    <a:pt x="2799" y="987"/>
                  </a:lnTo>
                  <a:lnTo>
                    <a:pt x="2674" y="984"/>
                  </a:lnTo>
                  <a:lnTo>
                    <a:pt x="1975" y="980"/>
                  </a:lnTo>
                  <a:lnTo>
                    <a:pt x="609" y="977"/>
                  </a:lnTo>
                  <a:lnTo>
                    <a:pt x="1647" y="974"/>
                  </a:lnTo>
                  <a:lnTo>
                    <a:pt x="2549" y="970"/>
                  </a:lnTo>
                  <a:lnTo>
                    <a:pt x="2743" y="967"/>
                  </a:lnTo>
                  <a:lnTo>
                    <a:pt x="2764" y="963"/>
                  </a:lnTo>
                  <a:lnTo>
                    <a:pt x="2719" y="960"/>
                  </a:lnTo>
                  <a:lnTo>
                    <a:pt x="2448" y="957"/>
                  </a:lnTo>
                  <a:lnTo>
                    <a:pt x="1433" y="953"/>
                  </a:lnTo>
                  <a:lnTo>
                    <a:pt x="970" y="950"/>
                  </a:lnTo>
                  <a:lnTo>
                    <a:pt x="2167" y="946"/>
                  </a:lnTo>
                  <a:lnTo>
                    <a:pt x="2651" y="943"/>
                  </a:lnTo>
                  <a:lnTo>
                    <a:pt x="2752" y="939"/>
                  </a:lnTo>
                  <a:lnTo>
                    <a:pt x="2752" y="936"/>
                  </a:lnTo>
                  <a:lnTo>
                    <a:pt x="2618" y="931"/>
                  </a:lnTo>
                  <a:lnTo>
                    <a:pt x="2042" y="928"/>
                  </a:lnTo>
                  <a:lnTo>
                    <a:pt x="925" y="926"/>
                  </a:lnTo>
                  <a:lnTo>
                    <a:pt x="1591" y="921"/>
                  </a:lnTo>
                  <a:lnTo>
                    <a:pt x="2495" y="918"/>
                  </a:lnTo>
                  <a:lnTo>
                    <a:pt x="2719" y="914"/>
                  </a:lnTo>
                  <a:lnTo>
                    <a:pt x="2752" y="911"/>
                  </a:lnTo>
                  <a:lnTo>
                    <a:pt x="2719" y="908"/>
                  </a:lnTo>
                  <a:lnTo>
                    <a:pt x="2460" y="904"/>
                  </a:lnTo>
                  <a:lnTo>
                    <a:pt x="1501" y="901"/>
                  </a:lnTo>
                  <a:lnTo>
                    <a:pt x="937" y="897"/>
                  </a:lnTo>
                  <a:lnTo>
                    <a:pt x="2122" y="894"/>
                  </a:lnTo>
                  <a:lnTo>
                    <a:pt x="2639" y="891"/>
                  </a:lnTo>
                  <a:lnTo>
                    <a:pt x="2752" y="887"/>
                  </a:lnTo>
                  <a:lnTo>
                    <a:pt x="2752" y="884"/>
                  </a:lnTo>
                  <a:lnTo>
                    <a:pt x="2651" y="880"/>
                  </a:lnTo>
                  <a:lnTo>
                    <a:pt x="2155" y="877"/>
                  </a:lnTo>
                  <a:lnTo>
                    <a:pt x="970" y="873"/>
                  </a:lnTo>
                  <a:lnTo>
                    <a:pt x="1399" y="870"/>
                  </a:lnTo>
                  <a:lnTo>
                    <a:pt x="2436" y="865"/>
                  </a:lnTo>
                  <a:lnTo>
                    <a:pt x="2731" y="862"/>
                  </a:lnTo>
                  <a:lnTo>
                    <a:pt x="2776" y="860"/>
                  </a:lnTo>
                  <a:lnTo>
                    <a:pt x="2743" y="855"/>
                  </a:lnTo>
                  <a:lnTo>
                    <a:pt x="2561" y="852"/>
                  </a:lnTo>
                  <a:lnTo>
                    <a:pt x="1749" y="848"/>
                  </a:lnTo>
                  <a:lnTo>
                    <a:pt x="755" y="845"/>
                  </a:lnTo>
                  <a:lnTo>
                    <a:pt x="1884" y="842"/>
                  </a:lnTo>
                  <a:lnTo>
                    <a:pt x="2596" y="838"/>
                  </a:lnTo>
                  <a:lnTo>
                    <a:pt x="2752" y="835"/>
                  </a:lnTo>
                  <a:lnTo>
                    <a:pt x="2764" y="831"/>
                  </a:lnTo>
                  <a:lnTo>
                    <a:pt x="2719" y="828"/>
                  </a:lnTo>
                  <a:lnTo>
                    <a:pt x="2415" y="825"/>
                  </a:lnTo>
                  <a:lnTo>
                    <a:pt x="1286" y="821"/>
                  </a:lnTo>
                  <a:lnTo>
                    <a:pt x="890" y="818"/>
                  </a:lnTo>
                  <a:lnTo>
                    <a:pt x="2233" y="814"/>
                  </a:lnTo>
                  <a:lnTo>
                    <a:pt x="2686" y="811"/>
                  </a:lnTo>
                  <a:lnTo>
                    <a:pt x="2764" y="807"/>
                  </a:lnTo>
                  <a:lnTo>
                    <a:pt x="2764" y="804"/>
                  </a:lnTo>
                  <a:lnTo>
                    <a:pt x="2698" y="799"/>
                  </a:lnTo>
                  <a:lnTo>
                    <a:pt x="2245" y="797"/>
                  </a:lnTo>
                  <a:lnTo>
                    <a:pt x="902" y="794"/>
                  </a:lnTo>
                  <a:lnTo>
                    <a:pt x="1194" y="789"/>
                  </a:lnTo>
                  <a:lnTo>
                    <a:pt x="2415" y="786"/>
                  </a:lnTo>
                  <a:lnTo>
                    <a:pt x="2719" y="782"/>
                  </a:lnTo>
                  <a:lnTo>
                    <a:pt x="2788" y="779"/>
                  </a:lnTo>
                  <a:lnTo>
                    <a:pt x="2776" y="776"/>
                  </a:lnTo>
                  <a:lnTo>
                    <a:pt x="2674" y="772"/>
                  </a:lnTo>
                  <a:lnTo>
                    <a:pt x="2122" y="769"/>
                  </a:lnTo>
                  <a:lnTo>
                    <a:pt x="665" y="765"/>
                  </a:lnTo>
                  <a:lnTo>
                    <a:pt x="1409" y="762"/>
                  </a:lnTo>
                  <a:lnTo>
                    <a:pt x="2516" y="759"/>
                  </a:lnTo>
                  <a:lnTo>
                    <a:pt x="2752" y="755"/>
                  </a:lnTo>
                  <a:lnTo>
                    <a:pt x="2788" y="751"/>
                  </a:lnTo>
                  <a:lnTo>
                    <a:pt x="2799" y="748"/>
                  </a:lnTo>
                  <a:lnTo>
                    <a:pt x="2686" y="745"/>
                  </a:lnTo>
                  <a:lnTo>
                    <a:pt x="2132" y="741"/>
                  </a:lnTo>
                  <a:lnTo>
                    <a:pt x="540" y="738"/>
                  </a:lnTo>
                  <a:lnTo>
                    <a:pt x="1399" y="733"/>
                  </a:lnTo>
                  <a:lnTo>
                    <a:pt x="2538" y="731"/>
                  </a:lnTo>
                  <a:lnTo>
                    <a:pt x="2764" y="728"/>
                  </a:lnTo>
                  <a:lnTo>
                    <a:pt x="2799" y="723"/>
                  </a:lnTo>
                  <a:lnTo>
                    <a:pt x="2809" y="720"/>
                  </a:lnTo>
                  <a:lnTo>
                    <a:pt x="2743" y="716"/>
                  </a:lnTo>
                  <a:lnTo>
                    <a:pt x="2335" y="713"/>
                  </a:lnTo>
                  <a:lnTo>
                    <a:pt x="699" y="710"/>
                  </a:lnTo>
                  <a:lnTo>
                    <a:pt x="937" y="706"/>
                  </a:lnTo>
                  <a:lnTo>
                    <a:pt x="2436" y="703"/>
                  </a:lnTo>
                  <a:lnTo>
                    <a:pt x="2752" y="699"/>
                  </a:lnTo>
                  <a:lnTo>
                    <a:pt x="2799" y="696"/>
                  </a:lnTo>
                  <a:lnTo>
                    <a:pt x="2809" y="693"/>
                  </a:lnTo>
                  <a:lnTo>
                    <a:pt x="2809" y="689"/>
                  </a:lnTo>
                  <a:lnTo>
                    <a:pt x="2698" y="685"/>
                  </a:lnTo>
                  <a:lnTo>
                    <a:pt x="1907" y="682"/>
                  </a:lnTo>
                  <a:lnTo>
                    <a:pt x="0" y="679"/>
                  </a:lnTo>
                  <a:lnTo>
                    <a:pt x="1669" y="675"/>
                  </a:lnTo>
                  <a:lnTo>
                    <a:pt x="2663" y="672"/>
                  </a:lnTo>
                  <a:lnTo>
                    <a:pt x="2788" y="667"/>
                  </a:lnTo>
                  <a:lnTo>
                    <a:pt x="2821" y="665"/>
                  </a:lnTo>
                  <a:lnTo>
                    <a:pt x="2832" y="662"/>
                  </a:lnTo>
                  <a:lnTo>
                    <a:pt x="2844" y="657"/>
                  </a:lnTo>
                  <a:lnTo>
                    <a:pt x="2854" y="655"/>
                  </a:lnTo>
                  <a:lnTo>
                    <a:pt x="2854" y="650"/>
                  </a:lnTo>
                  <a:lnTo>
                    <a:pt x="2799" y="647"/>
                  </a:lnTo>
                  <a:lnTo>
                    <a:pt x="2618" y="644"/>
                  </a:lnTo>
                  <a:lnTo>
                    <a:pt x="2788" y="640"/>
                  </a:lnTo>
                  <a:lnTo>
                    <a:pt x="2809" y="637"/>
                  </a:lnTo>
                  <a:lnTo>
                    <a:pt x="2788" y="633"/>
                  </a:lnTo>
                  <a:lnTo>
                    <a:pt x="2698" y="630"/>
                  </a:lnTo>
                  <a:lnTo>
                    <a:pt x="2504" y="626"/>
                  </a:lnTo>
                  <a:lnTo>
                    <a:pt x="2233" y="623"/>
                  </a:lnTo>
                  <a:lnTo>
                    <a:pt x="2143" y="619"/>
                  </a:lnTo>
                  <a:lnTo>
                    <a:pt x="2245" y="616"/>
                  </a:lnTo>
                  <a:lnTo>
                    <a:pt x="2358" y="613"/>
                  </a:lnTo>
                  <a:lnTo>
                    <a:pt x="2358" y="609"/>
                  </a:lnTo>
                  <a:lnTo>
                    <a:pt x="2268" y="606"/>
                  </a:lnTo>
                  <a:lnTo>
                    <a:pt x="2155" y="601"/>
                  </a:lnTo>
                  <a:lnTo>
                    <a:pt x="2132" y="599"/>
                  </a:lnTo>
                  <a:lnTo>
                    <a:pt x="2212" y="596"/>
                  </a:lnTo>
                  <a:lnTo>
                    <a:pt x="2325" y="591"/>
                  </a:lnTo>
                  <a:lnTo>
                    <a:pt x="2358" y="589"/>
                  </a:lnTo>
                  <a:lnTo>
                    <a:pt x="2335" y="584"/>
                  </a:lnTo>
                  <a:lnTo>
                    <a:pt x="2223" y="581"/>
                  </a:lnTo>
                  <a:lnTo>
                    <a:pt x="2122" y="578"/>
                  </a:lnTo>
                  <a:lnTo>
                    <a:pt x="2122" y="574"/>
                  </a:lnTo>
                  <a:lnTo>
                    <a:pt x="2200" y="571"/>
                  </a:lnTo>
                  <a:lnTo>
                    <a:pt x="2313" y="567"/>
                  </a:lnTo>
                  <a:lnTo>
                    <a:pt x="2346" y="564"/>
                  </a:lnTo>
                  <a:lnTo>
                    <a:pt x="2301" y="560"/>
                  </a:lnTo>
                  <a:lnTo>
                    <a:pt x="2200" y="557"/>
                  </a:lnTo>
                  <a:lnTo>
                    <a:pt x="2098" y="553"/>
                  </a:lnTo>
                  <a:lnTo>
                    <a:pt x="2110" y="550"/>
                  </a:lnTo>
                  <a:lnTo>
                    <a:pt x="2223" y="547"/>
                  </a:lnTo>
                  <a:lnTo>
                    <a:pt x="2313" y="543"/>
                  </a:lnTo>
                  <a:lnTo>
                    <a:pt x="2358" y="540"/>
                  </a:lnTo>
                  <a:lnTo>
                    <a:pt x="2290" y="535"/>
                  </a:lnTo>
                  <a:lnTo>
                    <a:pt x="2188" y="533"/>
                  </a:lnTo>
                  <a:lnTo>
                    <a:pt x="2077" y="530"/>
                  </a:lnTo>
                  <a:lnTo>
                    <a:pt x="2110" y="525"/>
                  </a:lnTo>
                  <a:lnTo>
                    <a:pt x="2223" y="523"/>
                  </a:lnTo>
                  <a:lnTo>
                    <a:pt x="2335" y="518"/>
                  </a:lnTo>
                  <a:lnTo>
                    <a:pt x="2358" y="515"/>
                  </a:lnTo>
                  <a:lnTo>
                    <a:pt x="2280" y="513"/>
                  </a:lnTo>
                  <a:lnTo>
                    <a:pt x="2155" y="508"/>
                  </a:lnTo>
                  <a:lnTo>
                    <a:pt x="2065" y="504"/>
                  </a:lnTo>
                  <a:lnTo>
                    <a:pt x="2110" y="501"/>
                  </a:lnTo>
                  <a:lnTo>
                    <a:pt x="2245" y="498"/>
                  </a:lnTo>
                  <a:lnTo>
                    <a:pt x="2346" y="494"/>
                  </a:lnTo>
                  <a:lnTo>
                    <a:pt x="2370" y="491"/>
                  </a:lnTo>
                  <a:lnTo>
                    <a:pt x="2280" y="487"/>
                  </a:lnTo>
                  <a:lnTo>
                    <a:pt x="2143" y="484"/>
                  </a:lnTo>
                  <a:lnTo>
                    <a:pt x="2053" y="481"/>
                  </a:lnTo>
                  <a:lnTo>
                    <a:pt x="2122" y="477"/>
                  </a:lnTo>
                  <a:lnTo>
                    <a:pt x="2268" y="474"/>
                  </a:lnTo>
                  <a:lnTo>
                    <a:pt x="2358" y="469"/>
                  </a:lnTo>
                  <a:lnTo>
                    <a:pt x="2358" y="467"/>
                  </a:lnTo>
                  <a:lnTo>
                    <a:pt x="2257" y="464"/>
                  </a:lnTo>
                  <a:lnTo>
                    <a:pt x="2122" y="459"/>
                  </a:lnTo>
                  <a:lnTo>
                    <a:pt x="2042" y="457"/>
                  </a:lnTo>
                  <a:lnTo>
                    <a:pt x="2132" y="452"/>
                  </a:lnTo>
                  <a:lnTo>
                    <a:pt x="2268" y="449"/>
                  </a:lnTo>
                  <a:lnTo>
                    <a:pt x="2381" y="447"/>
                  </a:lnTo>
                  <a:lnTo>
                    <a:pt x="2358" y="442"/>
                  </a:lnTo>
                  <a:lnTo>
                    <a:pt x="2257" y="438"/>
                  </a:lnTo>
                  <a:lnTo>
                    <a:pt x="2087" y="435"/>
                  </a:lnTo>
                  <a:lnTo>
                    <a:pt x="2020" y="432"/>
                  </a:lnTo>
                  <a:lnTo>
                    <a:pt x="2132" y="428"/>
                  </a:lnTo>
                  <a:lnTo>
                    <a:pt x="2301" y="425"/>
                  </a:lnTo>
                  <a:lnTo>
                    <a:pt x="2370" y="421"/>
                  </a:lnTo>
                  <a:lnTo>
                    <a:pt x="2358" y="418"/>
                  </a:lnTo>
                  <a:lnTo>
                    <a:pt x="2223" y="415"/>
                  </a:lnTo>
                  <a:lnTo>
                    <a:pt x="2053" y="411"/>
                  </a:lnTo>
                  <a:lnTo>
                    <a:pt x="2009" y="408"/>
                  </a:lnTo>
                  <a:lnTo>
                    <a:pt x="2143" y="403"/>
                  </a:lnTo>
                  <a:lnTo>
                    <a:pt x="2290" y="401"/>
                  </a:lnTo>
                  <a:lnTo>
                    <a:pt x="2381" y="398"/>
                  </a:lnTo>
                  <a:lnTo>
                    <a:pt x="2358" y="393"/>
                  </a:lnTo>
                  <a:lnTo>
                    <a:pt x="2212" y="391"/>
                  </a:lnTo>
                  <a:lnTo>
                    <a:pt x="2030" y="386"/>
                  </a:lnTo>
                  <a:lnTo>
                    <a:pt x="1997" y="383"/>
                  </a:lnTo>
                  <a:lnTo>
                    <a:pt x="2155" y="379"/>
                  </a:lnTo>
                  <a:lnTo>
                    <a:pt x="2325" y="376"/>
                  </a:lnTo>
                  <a:lnTo>
                    <a:pt x="2393" y="372"/>
                  </a:lnTo>
                  <a:lnTo>
                    <a:pt x="2346" y="369"/>
                  </a:lnTo>
                  <a:lnTo>
                    <a:pt x="2188" y="366"/>
                  </a:lnTo>
                  <a:lnTo>
                    <a:pt x="1997" y="362"/>
                  </a:lnTo>
                  <a:lnTo>
                    <a:pt x="1985" y="359"/>
                  </a:lnTo>
                  <a:lnTo>
                    <a:pt x="2167" y="355"/>
                  </a:lnTo>
                  <a:lnTo>
                    <a:pt x="2346" y="352"/>
                  </a:lnTo>
                  <a:lnTo>
                    <a:pt x="2393" y="349"/>
                  </a:lnTo>
                  <a:lnTo>
                    <a:pt x="2346" y="345"/>
                  </a:lnTo>
                  <a:lnTo>
                    <a:pt x="2167" y="342"/>
                  </a:lnTo>
                  <a:lnTo>
                    <a:pt x="1975" y="338"/>
                  </a:lnTo>
                  <a:lnTo>
                    <a:pt x="1985" y="335"/>
                  </a:lnTo>
                  <a:lnTo>
                    <a:pt x="2188" y="332"/>
                  </a:lnTo>
                  <a:lnTo>
                    <a:pt x="2358" y="327"/>
                  </a:lnTo>
                  <a:lnTo>
                    <a:pt x="2403" y="325"/>
                  </a:lnTo>
                  <a:lnTo>
                    <a:pt x="2335" y="320"/>
                  </a:lnTo>
                  <a:lnTo>
                    <a:pt x="2132" y="317"/>
                  </a:lnTo>
                  <a:lnTo>
                    <a:pt x="1929" y="313"/>
                  </a:lnTo>
                  <a:lnTo>
                    <a:pt x="1975" y="310"/>
                  </a:lnTo>
                  <a:lnTo>
                    <a:pt x="2200" y="306"/>
                  </a:lnTo>
                  <a:lnTo>
                    <a:pt x="2358" y="303"/>
                  </a:lnTo>
                  <a:lnTo>
                    <a:pt x="2403" y="300"/>
                  </a:lnTo>
                  <a:lnTo>
                    <a:pt x="2313" y="296"/>
                  </a:lnTo>
                  <a:lnTo>
                    <a:pt x="2110" y="293"/>
                  </a:lnTo>
                  <a:lnTo>
                    <a:pt x="1907" y="289"/>
                  </a:lnTo>
                  <a:lnTo>
                    <a:pt x="1975" y="286"/>
                  </a:lnTo>
                  <a:lnTo>
                    <a:pt x="2212" y="283"/>
                  </a:lnTo>
                  <a:lnTo>
                    <a:pt x="2393" y="279"/>
                  </a:lnTo>
                  <a:lnTo>
                    <a:pt x="2415" y="276"/>
                  </a:lnTo>
                  <a:lnTo>
                    <a:pt x="2313" y="272"/>
                  </a:lnTo>
                  <a:lnTo>
                    <a:pt x="2077" y="269"/>
                  </a:lnTo>
                  <a:lnTo>
                    <a:pt x="1884" y="266"/>
                  </a:lnTo>
                  <a:lnTo>
                    <a:pt x="1985" y="261"/>
                  </a:lnTo>
                  <a:lnTo>
                    <a:pt x="2245" y="259"/>
                  </a:lnTo>
                  <a:lnTo>
                    <a:pt x="2415" y="254"/>
                  </a:lnTo>
                  <a:lnTo>
                    <a:pt x="2415" y="251"/>
                  </a:lnTo>
                  <a:lnTo>
                    <a:pt x="2301" y="247"/>
                  </a:lnTo>
                  <a:lnTo>
                    <a:pt x="2053" y="244"/>
                  </a:lnTo>
                  <a:lnTo>
                    <a:pt x="1850" y="240"/>
                  </a:lnTo>
                  <a:lnTo>
                    <a:pt x="1997" y="237"/>
                  </a:lnTo>
                  <a:lnTo>
                    <a:pt x="2257" y="234"/>
                  </a:lnTo>
                  <a:lnTo>
                    <a:pt x="2415" y="230"/>
                  </a:lnTo>
                  <a:lnTo>
                    <a:pt x="2426" y="227"/>
                  </a:lnTo>
                  <a:lnTo>
                    <a:pt x="2290" y="223"/>
                  </a:lnTo>
                  <a:lnTo>
                    <a:pt x="2030" y="220"/>
                  </a:lnTo>
                  <a:lnTo>
                    <a:pt x="1815" y="217"/>
                  </a:lnTo>
                  <a:lnTo>
                    <a:pt x="1997" y="213"/>
                  </a:lnTo>
                  <a:lnTo>
                    <a:pt x="2268" y="210"/>
                  </a:lnTo>
                  <a:lnTo>
                    <a:pt x="2436" y="206"/>
                  </a:lnTo>
                  <a:lnTo>
                    <a:pt x="2426" y="203"/>
                  </a:lnTo>
                  <a:lnTo>
                    <a:pt x="2290" y="200"/>
                  </a:lnTo>
                  <a:lnTo>
                    <a:pt x="1985" y="196"/>
                  </a:lnTo>
                  <a:lnTo>
                    <a:pt x="1806" y="191"/>
                  </a:lnTo>
                  <a:lnTo>
                    <a:pt x="2020" y="188"/>
                  </a:lnTo>
                  <a:lnTo>
                    <a:pt x="2313" y="185"/>
                  </a:lnTo>
                  <a:lnTo>
                    <a:pt x="2460" y="181"/>
                  </a:lnTo>
                  <a:lnTo>
                    <a:pt x="2448" y="178"/>
                  </a:lnTo>
                  <a:lnTo>
                    <a:pt x="2290" y="174"/>
                  </a:lnTo>
                  <a:lnTo>
                    <a:pt x="1975" y="171"/>
                  </a:lnTo>
                  <a:lnTo>
                    <a:pt x="1782" y="168"/>
                  </a:lnTo>
                  <a:lnTo>
                    <a:pt x="2020" y="164"/>
                  </a:lnTo>
                  <a:lnTo>
                    <a:pt x="2313" y="161"/>
                  </a:lnTo>
                  <a:lnTo>
                    <a:pt x="2471" y="157"/>
                  </a:lnTo>
                  <a:lnTo>
                    <a:pt x="2460" y="154"/>
                  </a:lnTo>
                  <a:lnTo>
                    <a:pt x="2268" y="151"/>
                  </a:lnTo>
                  <a:lnTo>
                    <a:pt x="1940" y="147"/>
                  </a:lnTo>
                  <a:lnTo>
                    <a:pt x="1772" y="144"/>
                  </a:lnTo>
                  <a:lnTo>
                    <a:pt x="2042" y="140"/>
                  </a:lnTo>
                  <a:lnTo>
                    <a:pt x="2346" y="137"/>
                  </a:lnTo>
                  <a:lnTo>
                    <a:pt x="2495" y="132"/>
                  </a:lnTo>
                  <a:lnTo>
                    <a:pt x="2460" y="130"/>
                  </a:lnTo>
                  <a:lnTo>
                    <a:pt x="2280" y="125"/>
                  </a:lnTo>
                  <a:lnTo>
                    <a:pt x="1917" y="122"/>
                  </a:lnTo>
                  <a:lnTo>
                    <a:pt x="1749" y="119"/>
                  </a:lnTo>
                  <a:lnTo>
                    <a:pt x="2042" y="115"/>
                  </a:lnTo>
                  <a:lnTo>
                    <a:pt x="2370" y="112"/>
                  </a:lnTo>
                  <a:lnTo>
                    <a:pt x="2495" y="108"/>
                  </a:lnTo>
                  <a:lnTo>
                    <a:pt x="2483" y="105"/>
                  </a:lnTo>
                  <a:lnTo>
                    <a:pt x="2268" y="102"/>
                  </a:lnTo>
                  <a:lnTo>
                    <a:pt x="1895" y="98"/>
                  </a:lnTo>
                  <a:lnTo>
                    <a:pt x="1714" y="95"/>
                  </a:lnTo>
                  <a:lnTo>
                    <a:pt x="2065" y="91"/>
                  </a:lnTo>
                  <a:lnTo>
                    <a:pt x="2393" y="88"/>
                  </a:lnTo>
                  <a:lnTo>
                    <a:pt x="2504" y="85"/>
                  </a:lnTo>
                  <a:lnTo>
                    <a:pt x="2483" y="81"/>
                  </a:lnTo>
                  <a:lnTo>
                    <a:pt x="2280" y="78"/>
                  </a:lnTo>
                  <a:lnTo>
                    <a:pt x="1884" y="74"/>
                  </a:lnTo>
                  <a:lnTo>
                    <a:pt x="1714" y="71"/>
                  </a:lnTo>
                  <a:lnTo>
                    <a:pt x="2053" y="66"/>
                  </a:lnTo>
                  <a:lnTo>
                    <a:pt x="2393" y="64"/>
                  </a:lnTo>
                  <a:lnTo>
                    <a:pt x="2516" y="59"/>
                  </a:lnTo>
                  <a:lnTo>
                    <a:pt x="2504" y="56"/>
                  </a:lnTo>
                  <a:lnTo>
                    <a:pt x="2280" y="54"/>
                  </a:lnTo>
                  <a:lnTo>
                    <a:pt x="1850" y="49"/>
                  </a:lnTo>
                  <a:lnTo>
                    <a:pt x="1692" y="46"/>
                  </a:lnTo>
                  <a:lnTo>
                    <a:pt x="2065" y="42"/>
                  </a:lnTo>
                  <a:lnTo>
                    <a:pt x="2415" y="39"/>
                  </a:lnTo>
                  <a:lnTo>
                    <a:pt x="2528" y="36"/>
                  </a:lnTo>
                  <a:lnTo>
                    <a:pt x="2504" y="32"/>
                  </a:lnTo>
                  <a:lnTo>
                    <a:pt x="2268" y="29"/>
                  </a:lnTo>
                  <a:lnTo>
                    <a:pt x="1850" y="25"/>
                  </a:lnTo>
                  <a:lnTo>
                    <a:pt x="1659" y="22"/>
                  </a:lnTo>
                  <a:lnTo>
                    <a:pt x="2065" y="19"/>
                  </a:lnTo>
                  <a:lnTo>
                    <a:pt x="2415" y="15"/>
                  </a:lnTo>
                  <a:lnTo>
                    <a:pt x="2538" y="12"/>
                  </a:lnTo>
                  <a:lnTo>
                    <a:pt x="2516" y="8"/>
                  </a:lnTo>
                  <a:lnTo>
                    <a:pt x="2301" y="5"/>
                  </a:lnTo>
                  <a:lnTo>
                    <a:pt x="182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2" name="Freeform 78">
              <a:extLst>
                <a:ext uri="{FF2B5EF4-FFF2-40B4-BE49-F238E27FC236}">
                  <a16:creationId xmlns:a16="http://schemas.microsoft.com/office/drawing/2014/main" id="{11662340-2BEA-1749-BE86-7192889ED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17"/>
              <a:ext cx="943" cy="233"/>
            </a:xfrm>
            <a:custGeom>
              <a:avLst/>
              <a:gdLst>
                <a:gd name="T0" fmla="*/ 2 w 1886"/>
                <a:gd name="T1" fmla="*/ 0 h 701"/>
                <a:gd name="T2" fmla="*/ 1 w 1886"/>
                <a:gd name="T3" fmla="*/ 0 h 701"/>
                <a:gd name="T4" fmla="*/ 2 w 1886"/>
                <a:gd name="T5" fmla="*/ 0 h 701"/>
                <a:gd name="T6" fmla="*/ 1 w 1886"/>
                <a:gd name="T7" fmla="*/ 0 h 701"/>
                <a:gd name="T8" fmla="*/ 2 w 1886"/>
                <a:gd name="T9" fmla="*/ 0 h 701"/>
                <a:gd name="T10" fmla="*/ 2 w 1886"/>
                <a:gd name="T11" fmla="*/ 0 h 701"/>
                <a:gd name="T12" fmla="*/ 2 w 1886"/>
                <a:gd name="T13" fmla="*/ 0 h 701"/>
                <a:gd name="T14" fmla="*/ 2 w 1886"/>
                <a:gd name="T15" fmla="*/ 0 h 701"/>
                <a:gd name="T16" fmla="*/ 2 w 1886"/>
                <a:gd name="T17" fmla="*/ 0 h 701"/>
                <a:gd name="T18" fmla="*/ 2 w 1886"/>
                <a:gd name="T19" fmla="*/ 0 h 701"/>
                <a:gd name="T20" fmla="*/ 1 w 1886"/>
                <a:gd name="T21" fmla="*/ 0 h 701"/>
                <a:gd name="T22" fmla="*/ 2 w 1886"/>
                <a:gd name="T23" fmla="*/ 0 h 701"/>
                <a:gd name="T24" fmla="*/ 1 w 1886"/>
                <a:gd name="T25" fmla="*/ 0 h 701"/>
                <a:gd name="T26" fmla="*/ 2 w 1886"/>
                <a:gd name="T27" fmla="*/ 0 h 701"/>
                <a:gd name="T28" fmla="*/ 2 w 1886"/>
                <a:gd name="T29" fmla="*/ 0 h 701"/>
                <a:gd name="T30" fmla="*/ 2 w 1886"/>
                <a:gd name="T31" fmla="*/ 0 h 701"/>
                <a:gd name="T32" fmla="*/ 2 w 1886"/>
                <a:gd name="T33" fmla="*/ 0 h 701"/>
                <a:gd name="T34" fmla="*/ 1 w 1886"/>
                <a:gd name="T35" fmla="*/ 0 h 701"/>
                <a:gd name="T36" fmla="*/ 2 w 1886"/>
                <a:gd name="T37" fmla="*/ 0 h 701"/>
                <a:gd name="T38" fmla="*/ 1 w 1886"/>
                <a:gd name="T39" fmla="*/ 0 h 701"/>
                <a:gd name="T40" fmla="*/ 2 w 1886"/>
                <a:gd name="T41" fmla="*/ 0 h 701"/>
                <a:gd name="T42" fmla="*/ 1 w 1886"/>
                <a:gd name="T43" fmla="*/ 0 h 701"/>
                <a:gd name="T44" fmla="*/ 2 w 1886"/>
                <a:gd name="T45" fmla="*/ 0 h 701"/>
                <a:gd name="T46" fmla="*/ 2 w 1886"/>
                <a:gd name="T47" fmla="*/ 0 h 701"/>
                <a:gd name="T48" fmla="*/ 2 w 1886"/>
                <a:gd name="T49" fmla="*/ 0 h 701"/>
                <a:gd name="T50" fmla="*/ 2 w 1886"/>
                <a:gd name="T51" fmla="*/ 0 h 701"/>
                <a:gd name="T52" fmla="*/ 1 w 1886"/>
                <a:gd name="T53" fmla="*/ 0 h 701"/>
                <a:gd name="T54" fmla="*/ 2 w 1886"/>
                <a:gd name="T55" fmla="*/ 0 h 701"/>
                <a:gd name="T56" fmla="*/ 1 w 1886"/>
                <a:gd name="T57" fmla="*/ 0 h 701"/>
                <a:gd name="T58" fmla="*/ 2 w 1886"/>
                <a:gd name="T59" fmla="*/ 0 h 701"/>
                <a:gd name="T60" fmla="*/ 1 w 1886"/>
                <a:gd name="T61" fmla="*/ 0 h 701"/>
                <a:gd name="T62" fmla="*/ 2 w 1886"/>
                <a:gd name="T63" fmla="*/ 0 h 701"/>
                <a:gd name="T64" fmla="*/ 2 w 1886"/>
                <a:gd name="T65" fmla="*/ 0 h 701"/>
                <a:gd name="T66" fmla="*/ 2 w 1886"/>
                <a:gd name="T67" fmla="*/ 0 h 701"/>
                <a:gd name="T68" fmla="*/ 2 w 1886"/>
                <a:gd name="T69" fmla="*/ 0 h 701"/>
                <a:gd name="T70" fmla="*/ 2 w 1886"/>
                <a:gd name="T71" fmla="*/ 0 h 701"/>
                <a:gd name="T72" fmla="*/ 2 w 1886"/>
                <a:gd name="T73" fmla="*/ 0 h 701"/>
                <a:gd name="T74" fmla="*/ 1 w 1886"/>
                <a:gd name="T75" fmla="*/ 0 h 701"/>
                <a:gd name="T76" fmla="*/ 2 w 1886"/>
                <a:gd name="T77" fmla="*/ 0 h 701"/>
                <a:gd name="T78" fmla="*/ 1 w 1886"/>
                <a:gd name="T79" fmla="*/ 0 h 701"/>
                <a:gd name="T80" fmla="*/ 2 w 1886"/>
                <a:gd name="T81" fmla="*/ 0 h 701"/>
                <a:gd name="T82" fmla="*/ 1 w 1886"/>
                <a:gd name="T83" fmla="*/ 0 h 701"/>
                <a:gd name="T84" fmla="*/ 2 w 1886"/>
                <a:gd name="T85" fmla="*/ 0 h 701"/>
                <a:gd name="T86" fmla="*/ 1 w 1886"/>
                <a:gd name="T87" fmla="*/ 0 h 701"/>
                <a:gd name="T88" fmla="*/ 2 w 1886"/>
                <a:gd name="T89" fmla="*/ 0 h 701"/>
                <a:gd name="T90" fmla="*/ 2 w 1886"/>
                <a:gd name="T91" fmla="*/ 0 h 701"/>
                <a:gd name="T92" fmla="*/ 2 w 1886"/>
                <a:gd name="T93" fmla="*/ 0 h 701"/>
                <a:gd name="T94" fmla="*/ 2 w 1886"/>
                <a:gd name="T95" fmla="*/ 0 h 701"/>
                <a:gd name="T96" fmla="*/ 2 w 1886"/>
                <a:gd name="T97" fmla="*/ 0 h 701"/>
                <a:gd name="T98" fmla="*/ 2 w 1886"/>
                <a:gd name="T99" fmla="*/ 0 h 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6"/>
                <a:gd name="T151" fmla="*/ 0 h 701"/>
                <a:gd name="T152" fmla="*/ 1886 w 1886"/>
                <a:gd name="T153" fmla="*/ 701 h 7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6" h="701">
                  <a:moveTo>
                    <a:pt x="970" y="701"/>
                  </a:moveTo>
                  <a:lnTo>
                    <a:pt x="767" y="699"/>
                  </a:lnTo>
                  <a:lnTo>
                    <a:pt x="1185" y="694"/>
                  </a:lnTo>
                  <a:lnTo>
                    <a:pt x="1558" y="691"/>
                  </a:lnTo>
                  <a:lnTo>
                    <a:pt x="1692" y="689"/>
                  </a:lnTo>
                  <a:lnTo>
                    <a:pt x="1671" y="684"/>
                  </a:lnTo>
                  <a:lnTo>
                    <a:pt x="1444" y="681"/>
                  </a:lnTo>
                  <a:lnTo>
                    <a:pt x="970" y="677"/>
                  </a:lnTo>
                  <a:lnTo>
                    <a:pt x="745" y="674"/>
                  </a:lnTo>
                  <a:lnTo>
                    <a:pt x="1173" y="671"/>
                  </a:lnTo>
                  <a:lnTo>
                    <a:pt x="1569" y="667"/>
                  </a:lnTo>
                  <a:lnTo>
                    <a:pt x="1692" y="664"/>
                  </a:lnTo>
                  <a:lnTo>
                    <a:pt x="1681" y="660"/>
                  </a:lnTo>
                  <a:lnTo>
                    <a:pt x="1468" y="657"/>
                  </a:lnTo>
                  <a:lnTo>
                    <a:pt x="982" y="654"/>
                  </a:lnTo>
                  <a:lnTo>
                    <a:pt x="689" y="650"/>
                  </a:lnTo>
                  <a:lnTo>
                    <a:pt x="1140" y="645"/>
                  </a:lnTo>
                  <a:lnTo>
                    <a:pt x="1558" y="643"/>
                  </a:lnTo>
                  <a:lnTo>
                    <a:pt x="1704" y="640"/>
                  </a:lnTo>
                  <a:lnTo>
                    <a:pt x="1692" y="635"/>
                  </a:lnTo>
                  <a:lnTo>
                    <a:pt x="1501" y="633"/>
                  </a:lnTo>
                  <a:lnTo>
                    <a:pt x="1005" y="628"/>
                  </a:lnTo>
                  <a:lnTo>
                    <a:pt x="665" y="625"/>
                  </a:lnTo>
                  <a:lnTo>
                    <a:pt x="1095" y="623"/>
                  </a:lnTo>
                  <a:lnTo>
                    <a:pt x="1546" y="618"/>
                  </a:lnTo>
                  <a:lnTo>
                    <a:pt x="1692" y="615"/>
                  </a:lnTo>
                  <a:lnTo>
                    <a:pt x="1704" y="611"/>
                  </a:lnTo>
                  <a:lnTo>
                    <a:pt x="1513" y="608"/>
                  </a:lnTo>
                  <a:lnTo>
                    <a:pt x="1027" y="605"/>
                  </a:lnTo>
                  <a:lnTo>
                    <a:pt x="621" y="601"/>
                  </a:lnTo>
                  <a:lnTo>
                    <a:pt x="1050" y="598"/>
                  </a:lnTo>
                  <a:lnTo>
                    <a:pt x="1536" y="594"/>
                  </a:lnTo>
                  <a:lnTo>
                    <a:pt x="1716" y="591"/>
                  </a:lnTo>
                  <a:lnTo>
                    <a:pt x="1716" y="588"/>
                  </a:lnTo>
                  <a:lnTo>
                    <a:pt x="1558" y="584"/>
                  </a:lnTo>
                  <a:lnTo>
                    <a:pt x="1083" y="580"/>
                  </a:lnTo>
                  <a:lnTo>
                    <a:pt x="599" y="577"/>
                  </a:lnTo>
                  <a:lnTo>
                    <a:pt x="993" y="574"/>
                  </a:lnTo>
                  <a:lnTo>
                    <a:pt x="1513" y="569"/>
                  </a:lnTo>
                  <a:lnTo>
                    <a:pt x="1716" y="567"/>
                  </a:lnTo>
                  <a:lnTo>
                    <a:pt x="1728" y="562"/>
                  </a:lnTo>
                  <a:lnTo>
                    <a:pt x="1591" y="559"/>
                  </a:lnTo>
                  <a:lnTo>
                    <a:pt x="1140" y="557"/>
                  </a:lnTo>
                  <a:lnTo>
                    <a:pt x="587" y="552"/>
                  </a:lnTo>
                  <a:lnTo>
                    <a:pt x="904" y="549"/>
                  </a:lnTo>
                  <a:lnTo>
                    <a:pt x="1489" y="545"/>
                  </a:lnTo>
                  <a:lnTo>
                    <a:pt x="1716" y="542"/>
                  </a:lnTo>
                  <a:lnTo>
                    <a:pt x="1749" y="539"/>
                  </a:lnTo>
                  <a:lnTo>
                    <a:pt x="1626" y="535"/>
                  </a:lnTo>
                  <a:lnTo>
                    <a:pt x="1208" y="532"/>
                  </a:lnTo>
                  <a:lnTo>
                    <a:pt x="599" y="528"/>
                  </a:lnTo>
                  <a:lnTo>
                    <a:pt x="824" y="525"/>
                  </a:lnTo>
                  <a:lnTo>
                    <a:pt x="1433" y="521"/>
                  </a:lnTo>
                  <a:lnTo>
                    <a:pt x="1704" y="518"/>
                  </a:lnTo>
                  <a:lnTo>
                    <a:pt x="1761" y="514"/>
                  </a:lnTo>
                  <a:lnTo>
                    <a:pt x="1659" y="511"/>
                  </a:lnTo>
                  <a:lnTo>
                    <a:pt x="1286" y="508"/>
                  </a:lnTo>
                  <a:lnTo>
                    <a:pt x="632" y="503"/>
                  </a:lnTo>
                  <a:lnTo>
                    <a:pt x="710" y="501"/>
                  </a:lnTo>
                  <a:lnTo>
                    <a:pt x="1388" y="496"/>
                  </a:lnTo>
                  <a:lnTo>
                    <a:pt x="1692" y="493"/>
                  </a:lnTo>
                  <a:lnTo>
                    <a:pt x="1772" y="491"/>
                  </a:lnTo>
                  <a:lnTo>
                    <a:pt x="1704" y="486"/>
                  </a:lnTo>
                  <a:lnTo>
                    <a:pt x="1388" y="483"/>
                  </a:lnTo>
                  <a:lnTo>
                    <a:pt x="701" y="479"/>
                  </a:lnTo>
                  <a:lnTo>
                    <a:pt x="599" y="476"/>
                  </a:lnTo>
                  <a:lnTo>
                    <a:pt x="1298" y="473"/>
                  </a:lnTo>
                  <a:lnTo>
                    <a:pt x="1681" y="469"/>
                  </a:lnTo>
                  <a:lnTo>
                    <a:pt x="1772" y="466"/>
                  </a:lnTo>
                  <a:lnTo>
                    <a:pt x="1716" y="462"/>
                  </a:lnTo>
                  <a:lnTo>
                    <a:pt x="1468" y="459"/>
                  </a:lnTo>
                  <a:lnTo>
                    <a:pt x="812" y="455"/>
                  </a:lnTo>
                  <a:lnTo>
                    <a:pt x="519" y="452"/>
                  </a:lnTo>
                  <a:lnTo>
                    <a:pt x="1185" y="448"/>
                  </a:lnTo>
                  <a:lnTo>
                    <a:pt x="1659" y="445"/>
                  </a:lnTo>
                  <a:lnTo>
                    <a:pt x="1782" y="442"/>
                  </a:lnTo>
                  <a:lnTo>
                    <a:pt x="1761" y="438"/>
                  </a:lnTo>
                  <a:lnTo>
                    <a:pt x="1558" y="435"/>
                  </a:lnTo>
                  <a:lnTo>
                    <a:pt x="949" y="430"/>
                  </a:lnTo>
                  <a:lnTo>
                    <a:pt x="441" y="427"/>
                  </a:lnTo>
                  <a:lnTo>
                    <a:pt x="1072" y="425"/>
                  </a:lnTo>
                  <a:lnTo>
                    <a:pt x="1614" y="420"/>
                  </a:lnTo>
                  <a:lnTo>
                    <a:pt x="1782" y="417"/>
                  </a:lnTo>
                  <a:lnTo>
                    <a:pt x="1782" y="413"/>
                  </a:lnTo>
                  <a:lnTo>
                    <a:pt x="1626" y="410"/>
                  </a:lnTo>
                  <a:lnTo>
                    <a:pt x="1118" y="407"/>
                  </a:lnTo>
                  <a:lnTo>
                    <a:pt x="429" y="403"/>
                  </a:lnTo>
                  <a:lnTo>
                    <a:pt x="904" y="399"/>
                  </a:lnTo>
                  <a:lnTo>
                    <a:pt x="1546" y="396"/>
                  </a:lnTo>
                  <a:lnTo>
                    <a:pt x="1772" y="393"/>
                  </a:lnTo>
                  <a:lnTo>
                    <a:pt x="1794" y="389"/>
                  </a:lnTo>
                  <a:lnTo>
                    <a:pt x="1692" y="386"/>
                  </a:lnTo>
                  <a:lnTo>
                    <a:pt x="1265" y="382"/>
                  </a:lnTo>
                  <a:lnTo>
                    <a:pt x="498" y="379"/>
                  </a:lnTo>
                  <a:lnTo>
                    <a:pt x="701" y="376"/>
                  </a:lnTo>
                  <a:lnTo>
                    <a:pt x="1468" y="372"/>
                  </a:lnTo>
                  <a:lnTo>
                    <a:pt x="1749" y="369"/>
                  </a:lnTo>
                  <a:lnTo>
                    <a:pt x="1817" y="364"/>
                  </a:lnTo>
                  <a:lnTo>
                    <a:pt x="1739" y="361"/>
                  </a:lnTo>
                  <a:lnTo>
                    <a:pt x="1433" y="359"/>
                  </a:lnTo>
                  <a:lnTo>
                    <a:pt x="644" y="354"/>
                  </a:lnTo>
                  <a:lnTo>
                    <a:pt x="507" y="351"/>
                  </a:lnTo>
                  <a:lnTo>
                    <a:pt x="1321" y="347"/>
                  </a:lnTo>
                  <a:lnTo>
                    <a:pt x="1728" y="344"/>
                  </a:lnTo>
                  <a:lnTo>
                    <a:pt x="1817" y="341"/>
                  </a:lnTo>
                  <a:lnTo>
                    <a:pt x="1794" y="337"/>
                  </a:lnTo>
                  <a:lnTo>
                    <a:pt x="1558" y="333"/>
                  </a:lnTo>
                  <a:lnTo>
                    <a:pt x="847" y="330"/>
                  </a:lnTo>
                  <a:lnTo>
                    <a:pt x="349" y="327"/>
                  </a:lnTo>
                  <a:lnTo>
                    <a:pt x="1128" y="323"/>
                  </a:lnTo>
                  <a:lnTo>
                    <a:pt x="1659" y="320"/>
                  </a:lnTo>
                  <a:lnTo>
                    <a:pt x="1817" y="316"/>
                  </a:lnTo>
                  <a:lnTo>
                    <a:pt x="1806" y="313"/>
                  </a:lnTo>
                  <a:lnTo>
                    <a:pt x="1659" y="310"/>
                  </a:lnTo>
                  <a:lnTo>
                    <a:pt x="1095" y="306"/>
                  </a:lnTo>
                  <a:lnTo>
                    <a:pt x="316" y="303"/>
                  </a:lnTo>
                  <a:lnTo>
                    <a:pt x="892" y="298"/>
                  </a:lnTo>
                  <a:lnTo>
                    <a:pt x="1579" y="296"/>
                  </a:lnTo>
                  <a:lnTo>
                    <a:pt x="1806" y="293"/>
                  </a:lnTo>
                  <a:lnTo>
                    <a:pt x="1829" y="288"/>
                  </a:lnTo>
                  <a:lnTo>
                    <a:pt x="1739" y="285"/>
                  </a:lnTo>
                  <a:lnTo>
                    <a:pt x="1321" y="281"/>
                  </a:lnTo>
                  <a:lnTo>
                    <a:pt x="441" y="278"/>
                  </a:lnTo>
                  <a:lnTo>
                    <a:pt x="576" y="274"/>
                  </a:lnTo>
                  <a:lnTo>
                    <a:pt x="1433" y="271"/>
                  </a:lnTo>
                  <a:lnTo>
                    <a:pt x="1772" y="267"/>
                  </a:lnTo>
                  <a:lnTo>
                    <a:pt x="1829" y="264"/>
                  </a:lnTo>
                  <a:lnTo>
                    <a:pt x="1782" y="261"/>
                  </a:lnTo>
                  <a:lnTo>
                    <a:pt x="1524" y="257"/>
                  </a:lnTo>
                  <a:lnTo>
                    <a:pt x="710" y="254"/>
                  </a:lnTo>
                  <a:lnTo>
                    <a:pt x="328" y="250"/>
                  </a:lnTo>
                  <a:lnTo>
                    <a:pt x="1220" y="247"/>
                  </a:lnTo>
                  <a:lnTo>
                    <a:pt x="1716" y="244"/>
                  </a:lnTo>
                  <a:lnTo>
                    <a:pt x="1817" y="240"/>
                  </a:lnTo>
                  <a:lnTo>
                    <a:pt x="1817" y="237"/>
                  </a:lnTo>
                  <a:lnTo>
                    <a:pt x="1659" y="232"/>
                  </a:lnTo>
                  <a:lnTo>
                    <a:pt x="1027" y="230"/>
                  </a:lnTo>
                  <a:lnTo>
                    <a:pt x="226" y="227"/>
                  </a:lnTo>
                  <a:lnTo>
                    <a:pt x="915" y="222"/>
                  </a:lnTo>
                  <a:lnTo>
                    <a:pt x="1614" y="219"/>
                  </a:lnTo>
                  <a:lnTo>
                    <a:pt x="1806" y="215"/>
                  </a:lnTo>
                  <a:lnTo>
                    <a:pt x="1841" y="212"/>
                  </a:lnTo>
                  <a:lnTo>
                    <a:pt x="1739" y="208"/>
                  </a:lnTo>
                  <a:lnTo>
                    <a:pt x="1331" y="205"/>
                  </a:lnTo>
                  <a:lnTo>
                    <a:pt x="373" y="201"/>
                  </a:lnTo>
                  <a:lnTo>
                    <a:pt x="531" y="198"/>
                  </a:lnTo>
                  <a:lnTo>
                    <a:pt x="1433" y="195"/>
                  </a:lnTo>
                  <a:lnTo>
                    <a:pt x="1782" y="191"/>
                  </a:lnTo>
                  <a:lnTo>
                    <a:pt x="1829" y="188"/>
                  </a:lnTo>
                  <a:lnTo>
                    <a:pt x="1806" y="184"/>
                  </a:lnTo>
                  <a:lnTo>
                    <a:pt x="1558" y="181"/>
                  </a:lnTo>
                  <a:lnTo>
                    <a:pt x="745" y="178"/>
                  </a:lnTo>
                  <a:lnTo>
                    <a:pt x="203" y="174"/>
                  </a:lnTo>
                  <a:lnTo>
                    <a:pt x="1163" y="171"/>
                  </a:lnTo>
                  <a:lnTo>
                    <a:pt x="1704" y="166"/>
                  </a:lnTo>
                  <a:lnTo>
                    <a:pt x="1841" y="164"/>
                  </a:lnTo>
                  <a:lnTo>
                    <a:pt x="1841" y="161"/>
                  </a:lnTo>
                  <a:lnTo>
                    <a:pt x="1704" y="156"/>
                  </a:lnTo>
                  <a:lnTo>
                    <a:pt x="1152" y="154"/>
                  </a:lnTo>
                  <a:lnTo>
                    <a:pt x="181" y="149"/>
                  </a:lnTo>
                  <a:lnTo>
                    <a:pt x="734" y="146"/>
                  </a:lnTo>
                  <a:lnTo>
                    <a:pt x="1579" y="142"/>
                  </a:lnTo>
                  <a:lnTo>
                    <a:pt x="1806" y="139"/>
                  </a:lnTo>
                  <a:lnTo>
                    <a:pt x="1851" y="135"/>
                  </a:lnTo>
                  <a:lnTo>
                    <a:pt x="1794" y="132"/>
                  </a:lnTo>
                  <a:lnTo>
                    <a:pt x="1489" y="129"/>
                  </a:lnTo>
                  <a:lnTo>
                    <a:pt x="531" y="125"/>
                  </a:lnTo>
                  <a:lnTo>
                    <a:pt x="259" y="122"/>
                  </a:lnTo>
                  <a:lnTo>
                    <a:pt x="1321" y="118"/>
                  </a:lnTo>
                  <a:lnTo>
                    <a:pt x="1749" y="115"/>
                  </a:lnTo>
                  <a:lnTo>
                    <a:pt x="1851" y="112"/>
                  </a:lnTo>
                  <a:lnTo>
                    <a:pt x="1841" y="108"/>
                  </a:lnTo>
                  <a:lnTo>
                    <a:pt x="1681" y="105"/>
                  </a:lnTo>
                  <a:lnTo>
                    <a:pt x="1050" y="100"/>
                  </a:lnTo>
                  <a:lnTo>
                    <a:pt x="68" y="98"/>
                  </a:lnTo>
                  <a:lnTo>
                    <a:pt x="868" y="95"/>
                  </a:lnTo>
                  <a:lnTo>
                    <a:pt x="1638" y="90"/>
                  </a:lnTo>
                  <a:lnTo>
                    <a:pt x="1841" y="86"/>
                  </a:lnTo>
                  <a:lnTo>
                    <a:pt x="1874" y="83"/>
                  </a:lnTo>
                  <a:lnTo>
                    <a:pt x="1806" y="80"/>
                  </a:lnTo>
                  <a:lnTo>
                    <a:pt x="1456" y="76"/>
                  </a:lnTo>
                  <a:lnTo>
                    <a:pt x="429" y="73"/>
                  </a:lnTo>
                  <a:lnTo>
                    <a:pt x="283" y="69"/>
                  </a:lnTo>
                  <a:lnTo>
                    <a:pt x="1376" y="66"/>
                  </a:lnTo>
                  <a:lnTo>
                    <a:pt x="1782" y="63"/>
                  </a:lnTo>
                  <a:lnTo>
                    <a:pt x="1874" y="59"/>
                  </a:lnTo>
                  <a:lnTo>
                    <a:pt x="1862" y="56"/>
                  </a:lnTo>
                  <a:lnTo>
                    <a:pt x="1716" y="52"/>
                  </a:lnTo>
                  <a:lnTo>
                    <a:pt x="1038" y="49"/>
                  </a:lnTo>
                  <a:lnTo>
                    <a:pt x="0" y="46"/>
                  </a:lnTo>
                  <a:lnTo>
                    <a:pt x="857" y="42"/>
                  </a:lnTo>
                  <a:lnTo>
                    <a:pt x="1647" y="39"/>
                  </a:lnTo>
                  <a:lnTo>
                    <a:pt x="1851" y="34"/>
                  </a:lnTo>
                  <a:lnTo>
                    <a:pt x="1886" y="32"/>
                  </a:lnTo>
                  <a:lnTo>
                    <a:pt x="1817" y="29"/>
                  </a:lnTo>
                  <a:lnTo>
                    <a:pt x="1513" y="24"/>
                  </a:lnTo>
                  <a:lnTo>
                    <a:pt x="486" y="20"/>
                  </a:lnTo>
                  <a:lnTo>
                    <a:pt x="146" y="17"/>
                  </a:lnTo>
                  <a:lnTo>
                    <a:pt x="1331" y="14"/>
                  </a:lnTo>
                  <a:lnTo>
                    <a:pt x="1794" y="10"/>
                  </a:lnTo>
                  <a:lnTo>
                    <a:pt x="1886" y="7"/>
                  </a:lnTo>
                  <a:lnTo>
                    <a:pt x="1874" y="3"/>
                  </a:lnTo>
                  <a:lnTo>
                    <a:pt x="17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3" name="Line 79">
              <a:extLst>
                <a:ext uri="{FF2B5EF4-FFF2-40B4-BE49-F238E27FC236}">
                  <a16:creationId xmlns:a16="http://schemas.microsoft.com/office/drawing/2014/main" id="{AA86A33E-06C3-2D4B-BBE3-753CAF01B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7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4" name="Line 80">
              <a:extLst>
                <a:ext uri="{FF2B5EF4-FFF2-40B4-BE49-F238E27FC236}">
                  <a16:creationId xmlns:a16="http://schemas.microsoft.com/office/drawing/2014/main" id="{098522F5-AE5E-9342-8394-FBFBB9AA0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9" y="136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5" name="Line 81">
              <a:extLst>
                <a:ext uri="{FF2B5EF4-FFF2-40B4-BE49-F238E27FC236}">
                  <a16:creationId xmlns:a16="http://schemas.microsoft.com/office/drawing/2014/main" id="{CE14FC75-E0F0-E143-854A-F991A2734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6" y="137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6" name="Line 82">
              <a:extLst>
                <a:ext uri="{FF2B5EF4-FFF2-40B4-BE49-F238E27FC236}">
                  <a16:creationId xmlns:a16="http://schemas.microsoft.com/office/drawing/2014/main" id="{52F560B6-9A56-3242-8E99-2ED82B139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" y="136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7" name="Line 83">
              <a:extLst>
                <a:ext uri="{FF2B5EF4-FFF2-40B4-BE49-F238E27FC236}">
                  <a16:creationId xmlns:a16="http://schemas.microsoft.com/office/drawing/2014/main" id="{C136B58A-6932-1545-9EAF-1CED68401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137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8" name="Line 84">
              <a:extLst>
                <a:ext uri="{FF2B5EF4-FFF2-40B4-BE49-F238E27FC236}">
                  <a16:creationId xmlns:a16="http://schemas.microsoft.com/office/drawing/2014/main" id="{354E6FC8-B094-024B-8972-D470551D1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8" y="136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9" name="Line 85">
              <a:extLst>
                <a:ext uri="{FF2B5EF4-FFF2-40B4-BE49-F238E27FC236}">
                  <a16:creationId xmlns:a16="http://schemas.microsoft.com/office/drawing/2014/main" id="{64FB6C75-C0DD-E444-BEBE-04DD3A9E4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0" y="137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0" name="Line 86">
              <a:extLst>
                <a:ext uri="{FF2B5EF4-FFF2-40B4-BE49-F238E27FC236}">
                  <a16:creationId xmlns:a16="http://schemas.microsoft.com/office/drawing/2014/main" id="{74FA25C2-B302-B845-B0E5-1A2F20C6A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3" y="13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1" name="Line 87">
              <a:extLst>
                <a:ext uri="{FF2B5EF4-FFF2-40B4-BE49-F238E27FC236}">
                  <a16:creationId xmlns:a16="http://schemas.microsoft.com/office/drawing/2014/main" id="{BD019D1D-0F1A-544A-8E98-403EB9D10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8" y="136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2" name="Line 88">
              <a:extLst>
                <a:ext uri="{FF2B5EF4-FFF2-40B4-BE49-F238E27FC236}">
                  <a16:creationId xmlns:a16="http://schemas.microsoft.com/office/drawing/2014/main" id="{ED6B3E5E-CE8B-1941-8714-23A3C1447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0" y="136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3" name="Line 89">
              <a:extLst>
                <a:ext uri="{FF2B5EF4-FFF2-40B4-BE49-F238E27FC236}">
                  <a16:creationId xmlns:a16="http://schemas.microsoft.com/office/drawing/2014/main" id="{7916B8FD-5E4D-4745-9064-B66EF8CE3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3" y="136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4" name="Line 90">
              <a:extLst>
                <a:ext uri="{FF2B5EF4-FFF2-40B4-BE49-F238E27FC236}">
                  <a16:creationId xmlns:a16="http://schemas.microsoft.com/office/drawing/2014/main" id="{1D7288A0-785C-D947-A29F-DD94FCECA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5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5" name="Line 91">
              <a:extLst>
                <a:ext uri="{FF2B5EF4-FFF2-40B4-BE49-F238E27FC236}">
                  <a16:creationId xmlns:a16="http://schemas.microsoft.com/office/drawing/2014/main" id="{6CB35CEC-6817-584F-AB2A-E56A2C230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1" y="136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6" name="Line 92">
              <a:extLst>
                <a:ext uri="{FF2B5EF4-FFF2-40B4-BE49-F238E27FC236}">
                  <a16:creationId xmlns:a16="http://schemas.microsoft.com/office/drawing/2014/main" id="{4F85EB7B-5612-3A4E-BAB5-583999F13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4" y="136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7" name="Line 93">
              <a:extLst>
                <a:ext uri="{FF2B5EF4-FFF2-40B4-BE49-F238E27FC236}">
                  <a16:creationId xmlns:a16="http://schemas.microsoft.com/office/drawing/2014/main" id="{427EB66D-033E-BD43-8D4B-935DCB2D7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5" y="136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8" name="Line 94">
              <a:extLst>
                <a:ext uri="{FF2B5EF4-FFF2-40B4-BE49-F238E27FC236}">
                  <a16:creationId xmlns:a16="http://schemas.microsoft.com/office/drawing/2014/main" id="{8E9C6313-4BA9-8C46-A201-CBDD6EEAC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8" y="136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9" name="Line 95">
              <a:extLst>
                <a:ext uri="{FF2B5EF4-FFF2-40B4-BE49-F238E27FC236}">
                  <a16:creationId xmlns:a16="http://schemas.microsoft.com/office/drawing/2014/main" id="{6442EBC6-C2F9-864C-B5E3-238F91E3D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3" y="136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0" name="Line 96">
              <a:extLst>
                <a:ext uri="{FF2B5EF4-FFF2-40B4-BE49-F238E27FC236}">
                  <a16:creationId xmlns:a16="http://schemas.microsoft.com/office/drawing/2014/main" id="{D58B28D2-F871-0C4C-8C72-77440281A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5" y="135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1" name="Line 97">
              <a:extLst>
                <a:ext uri="{FF2B5EF4-FFF2-40B4-BE49-F238E27FC236}">
                  <a16:creationId xmlns:a16="http://schemas.microsoft.com/office/drawing/2014/main" id="{62FD61F8-B4E2-4944-8168-E6CEA6425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" y="136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2" name="Line 98">
              <a:extLst>
                <a:ext uri="{FF2B5EF4-FFF2-40B4-BE49-F238E27FC236}">
                  <a16:creationId xmlns:a16="http://schemas.microsoft.com/office/drawing/2014/main" id="{B51CDC09-DDEA-E448-8E9B-2D94746F2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7" y="13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3" name="Line 99">
              <a:extLst>
                <a:ext uri="{FF2B5EF4-FFF2-40B4-BE49-F238E27FC236}">
                  <a16:creationId xmlns:a16="http://schemas.microsoft.com/office/drawing/2014/main" id="{8B24ADAC-E4D9-2144-A77B-B943A56AA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1" y="136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4" name="Line 100">
              <a:extLst>
                <a:ext uri="{FF2B5EF4-FFF2-40B4-BE49-F238E27FC236}">
                  <a16:creationId xmlns:a16="http://schemas.microsoft.com/office/drawing/2014/main" id="{FA8239A8-368B-9C44-892E-32783D7AC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3" y="13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5" name="Line 101">
              <a:extLst>
                <a:ext uri="{FF2B5EF4-FFF2-40B4-BE49-F238E27FC236}">
                  <a16:creationId xmlns:a16="http://schemas.microsoft.com/office/drawing/2014/main" id="{F30FFC4F-D7B1-4945-8EB1-1BBED6EA6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3" y="136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6" name="Line 102">
              <a:extLst>
                <a:ext uri="{FF2B5EF4-FFF2-40B4-BE49-F238E27FC236}">
                  <a16:creationId xmlns:a16="http://schemas.microsoft.com/office/drawing/2014/main" id="{FFFCB0D4-9C28-4640-93E6-9DDCA4F4B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4" y="135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7" name="Line 103">
              <a:extLst>
                <a:ext uri="{FF2B5EF4-FFF2-40B4-BE49-F238E27FC236}">
                  <a16:creationId xmlns:a16="http://schemas.microsoft.com/office/drawing/2014/main" id="{A76C18C0-C098-494A-A978-1D00367E7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4" y="136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8" name="Line 104">
              <a:extLst>
                <a:ext uri="{FF2B5EF4-FFF2-40B4-BE49-F238E27FC236}">
                  <a16:creationId xmlns:a16="http://schemas.microsoft.com/office/drawing/2014/main" id="{0BD8B6B2-A731-2E48-AE08-12FF82DFD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7" y="135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9" name="Line 105">
              <a:extLst>
                <a:ext uri="{FF2B5EF4-FFF2-40B4-BE49-F238E27FC236}">
                  <a16:creationId xmlns:a16="http://schemas.microsoft.com/office/drawing/2014/main" id="{42A476D5-8FCF-B641-8AB4-79F7F5AD6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9" y="1358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0" name="Line 106">
              <a:extLst>
                <a:ext uri="{FF2B5EF4-FFF2-40B4-BE49-F238E27FC236}">
                  <a16:creationId xmlns:a16="http://schemas.microsoft.com/office/drawing/2014/main" id="{7FF3E846-B5E7-584E-8CC3-6BA040A8F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2" y="135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1" name="Line 107">
              <a:extLst>
                <a:ext uri="{FF2B5EF4-FFF2-40B4-BE49-F238E27FC236}">
                  <a16:creationId xmlns:a16="http://schemas.microsoft.com/office/drawing/2014/main" id="{01DB8CD5-EA10-2544-A349-87B1D86C1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9" y="135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2" name="Line 108">
              <a:extLst>
                <a:ext uri="{FF2B5EF4-FFF2-40B4-BE49-F238E27FC236}">
                  <a16:creationId xmlns:a16="http://schemas.microsoft.com/office/drawing/2014/main" id="{8FACAC5E-ED0F-A241-884B-CB7918D3F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1" y="135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3" name="Line 109">
              <a:extLst>
                <a:ext uri="{FF2B5EF4-FFF2-40B4-BE49-F238E27FC236}">
                  <a16:creationId xmlns:a16="http://schemas.microsoft.com/office/drawing/2014/main" id="{95ED1C64-5A5F-C04D-A373-CB11B354E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135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4" name="Line 110">
              <a:extLst>
                <a:ext uri="{FF2B5EF4-FFF2-40B4-BE49-F238E27FC236}">
                  <a16:creationId xmlns:a16="http://schemas.microsoft.com/office/drawing/2014/main" id="{3C36E4F2-D089-FB49-9E03-DD7F2A9CB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6" y="135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5" name="Line 111">
              <a:extLst>
                <a:ext uri="{FF2B5EF4-FFF2-40B4-BE49-F238E27FC236}">
                  <a16:creationId xmlns:a16="http://schemas.microsoft.com/office/drawing/2014/main" id="{EA22E30D-5221-C549-AF3E-B4C4E8E06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135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6" name="Line 112">
              <a:extLst>
                <a:ext uri="{FF2B5EF4-FFF2-40B4-BE49-F238E27FC236}">
                  <a16:creationId xmlns:a16="http://schemas.microsoft.com/office/drawing/2014/main" id="{ED39EF94-5051-3841-A116-DB64E22FE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6" y="134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7" name="Line 113">
              <a:extLst>
                <a:ext uri="{FF2B5EF4-FFF2-40B4-BE49-F238E27FC236}">
                  <a16:creationId xmlns:a16="http://schemas.microsoft.com/office/drawing/2014/main" id="{8E3C0028-ABB3-924E-9789-368C3AB6A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4" y="135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8" name="Line 114">
              <a:extLst>
                <a:ext uri="{FF2B5EF4-FFF2-40B4-BE49-F238E27FC236}">
                  <a16:creationId xmlns:a16="http://schemas.microsoft.com/office/drawing/2014/main" id="{7CB0D63E-E5EB-F942-86E4-435243074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7" y="134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9" name="Line 115">
              <a:extLst>
                <a:ext uri="{FF2B5EF4-FFF2-40B4-BE49-F238E27FC236}">
                  <a16:creationId xmlns:a16="http://schemas.microsoft.com/office/drawing/2014/main" id="{4515B186-CF9E-6B4E-A739-379B9E6F5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9" y="135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0" name="Line 116">
              <a:extLst>
                <a:ext uri="{FF2B5EF4-FFF2-40B4-BE49-F238E27FC236}">
                  <a16:creationId xmlns:a16="http://schemas.microsoft.com/office/drawing/2014/main" id="{6EDE8814-B6A3-2B4D-A807-B549C03CB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2" y="134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1" name="Line 117">
              <a:extLst>
                <a:ext uri="{FF2B5EF4-FFF2-40B4-BE49-F238E27FC236}">
                  <a16:creationId xmlns:a16="http://schemas.microsoft.com/office/drawing/2014/main" id="{F59446CC-F32B-FE4F-A7CB-002D3FF32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4" y="135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2" name="Line 118">
              <a:extLst>
                <a:ext uri="{FF2B5EF4-FFF2-40B4-BE49-F238E27FC236}">
                  <a16:creationId xmlns:a16="http://schemas.microsoft.com/office/drawing/2014/main" id="{7F0AB3F5-B9F5-4249-8EA9-A1152C237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7" y="134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3" name="Line 119">
              <a:extLst>
                <a:ext uri="{FF2B5EF4-FFF2-40B4-BE49-F238E27FC236}">
                  <a16:creationId xmlns:a16="http://schemas.microsoft.com/office/drawing/2014/main" id="{9CF9B0C5-FC24-0440-B782-28EC1C92F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97" y="135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4" name="Line 120">
              <a:extLst>
                <a:ext uri="{FF2B5EF4-FFF2-40B4-BE49-F238E27FC236}">
                  <a16:creationId xmlns:a16="http://schemas.microsoft.com/office/drawing/2014/main" id="{8BB24BF3-309E-834F-8004-AB7ACFDD8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09" y="134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5" name="Line 121">
              <a:extLst>
                <a:ext uri="{FF2B5EF4-FFF2-40B4-BE49-F238E27FC236}">
                  <a16:creationId xmlns:a16="http://schemas.microsoft.com/office/drawing/2014/main" id="{5CE49DD6-C855-A147-A4A2-BD86C7528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2" y="134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6" name="Line 122">
              <a:extLst>
                <a:ext uri="{FF2B5EF4-FFF2-40B4-BE49-F238E27FC236}">
                  <a16:creationId xmlns:a16="http://schemas.microsoft.com/office/drawing/2014/main" id="{A0CBE8B3-31FE-1440-820C-952D826183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5" y="134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7" name="Line 123">
              <a:extLst>
                <a:ext uri="{FF2B5EF4-FFF2-40B4-BE49-F238E27FC236}">
                  <a16:creationId xmlns:a16="http://schemas.microsoft.com/office/drawing/2014/main" id="{25519954-EB31-2647-A118-667200F392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134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8" name="Line 124">
              <a:extLst>
                <a:ext uri="{FF2B5EF4-FFF2-40B4-BE49-F238E27FC236}">
                  <a16:creationId xmlns:a16="http://schemas.microsoft.com/office/drawing/2014/main" id="{5DBABBC5-DF1E-5243-B5CD-1F7F0FED1C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2" y="134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9" name="Line 125">
              <a:extLst>
                <a:ext uri="{FF2B5EF4-FFF2-40B4-BE49-F238E27FC236}">
                  <a16:creationId xmlns:a16="http://schemas.microsoft.com/office/drawing/2014/main" id="{765D614C-D504-3746-9252-0E8066AAA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9" y="134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0" name="Line 126">
              <a:extLst>
                <a:ext uri="{FF2B5EF4-FFF2-40B4-BE49-F238E27FC236}">
                  <a16:creationId xmlns:a16="http://schemas.microsoft.com/office/drawing/2014/main" id="{B7A9F456-E4D3-FC48-8EC1-CD365AD74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2" y="134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1" name="Line 127">
              <a:extLst>
                <a:ext uri="{FF2B5EF4-FFF2-40B4-BE49-F238E27FC236}">
                  <a16:creationId xmlns:a16="http://schemas.microsoft.com/office/drawing/2014/main" id="{3A44DAC7-5CFA-9A4E-827F-A61E97B4D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0" y="134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2" name="Line 128">
              <a:extLst>
                <a:ext uri="{FF2B5EF4-FFF2-40B4-BE49-F238E27FC236}">
                  <a16:creationId xmlns:a16="http://schemas.microsoft.com/office/drawing/2014/main" id="{025F3064-A485-484A-A0F1-8F7E367D0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2" y="134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3" name="Line 129">
              <a:extLst>
                <a:ext uri="{FF2B5EF4-FFF2-40B4-BE49-F238E27FC236}">
                  <a16:creationId xmlns:a16="http://schemas.microsoft.com/office/drawing/2014/main" id="{97B1BC7E-DBB7-A241-80FA-E5B42E86D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3" y="134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4" name="Line 130">
              <a:extLst>
                <a:ext uri="{FF2B5EF4-FFF2-40B4-BE49-F238E27FC236}">
                  <a16:creationId xmlns:a16="http://schemas.microsoft.com/office/drawing/2014/main" id="{63C8997D-426E-F24C-B0E4-1436B68DA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4" y="133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5" name="Line 131">
              <a:extLst>
                <a:ext uri="{FF2B5EF4-FFF2-40B4-BE49-F238E27FC236}">
                  <a16:creationId xmlns:a16="http://schemas.microsoft.com/office/drawing/2014/main" id="{6A9FEEB4-1D64-874D-8599-B1BF65FD6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9" y="134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6" name="Line 132">
              <a:extLst>
                <a:ext uri="{FF2B5EF4-FFF2-40B4-BE49-F238E27FC236}">
                  <a16:creationId xmlns:a16="http://schemas.microsoft.com/office/drawing/2014/main" id="{D247C643-CF9D-954E-BC8E-CC73D4999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1" y="133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7" name="Line 133">
              <a:extLst>
                <a:ext uri="{FF2B5EF4-FFF2-40B4-BE49-F238E27FC236}">
                  <a16:creationId xmlns:a16="http://schemas.microsoft.com/office/drawing/2014/main" id="{97E5C235-A9F7-F241-8963-45A1598D6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4" y="134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8" name="Line 134">
              <a:extLst>
                <a:ext uri="{FF2B5EF4-FFF2-40B4-BE49-F238E27FC236}">
                  <a16:creationId xmlns:a16="http://schemas.microsoft.com/office/drawing/2014/main" id="{79A2633A-4A0A-D24C-B8AC-9F7DC4C4B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7" y="133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9" name="Line 135">
              <a:extLst>
                <a:ext uri="{FF2B5EF4-FFF2-40B4-BE49-F238E27FC236}">
                  <a16:creationId xmlns:a16="http://schemas.microsoft.com/office/drawing/2014/main" id="{9237520F-0ADF-B94B-A0CC-37A6080B2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3" y="134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0" name="Line 136">
              <a:extLst>
                <a:ext uri="{FF2B5EF4-FFF2-40B4-BE49-F238E27FC236}">
                  <a16:creationId xmlns:a16="http://schemas.microsoft.com/office/drawing/2014/main" id="{F85FA9FB-816F-E141-AD8D-274E11F10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5" y="13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1" name="Line 137">
              <a:extLst>
                <a:ext uri="{FF2B5EF4-FFF2-40B4-BE49-F238E27FC236}">
                  <a16:creationId xmlns:a16="http://schemas.microsoft.com/office/drawing/2014/main" id="{E883ECCC-932E-4741-8514-F780887CAA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2" y="134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2" name="Line 138">
              <a:extLst>
                <a:ext uri="{FF2B5EF4-FFF2-40B4-BE49-F238E27FC236}">
                  <a16:creationId xmlns:a16="http://schemas.microsoft.com/office/drawing/2014/main" id="{268A47CC-FDF2-1F49-B673-A3B58606D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5" y="133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3" name="Line 139">
              <a:extLst>
                <a:ext uri="{FF2B5EF4-FFF2-40B4-BE49-F238E27FC236}">
                  <a16:creationId xmlns:a16="http://schemas.microsoft.com/office/drawing/2014/main" id="{B086C7ED-39EC-8940-A672-AE716CD72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4" y="133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4" name="Line 140">
              <a:extLst>
                <a:ext uri="{FF2B5EF4-FFF2-40B4-BE49-F238E27FC236}">
                  <a16:creationId xmlns:a16="http://schemas.microsoft.com/office/drawing/2014/main" id="{C28398BB-65E0-3D4E-AF69-A7E31B826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6" y="133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5" name="Line 141">
              <a:extLst>
                <a:ext uri="{FF2B5EF4-FFF2-40B4-BE49-F238E27FC236}">
                  <a16:creationId xmlns:a16="http://schemas.microsoft.com/office/drawing/2014/main" id="{08BA6656-C532-C14A-8331-DC366596B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7" y="133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6" name="Line 142">
              <a:extLst>
                <a:ext uri="{FF2B5EF4-FFF2-40B4-BE49-F238E27FC236}">
                  <a16:creationId xmlns:a16="http://schemas.microsoft.com/office/drawing/2014/main" id="{659918B5-B3E1-734B-85A8-EE72B6251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9" y="133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7" name="Line 143">
              <a:extLst>
                <a:ext uri="{FF2B5EF4-FFF2-40B4-BE49-F238E27FC236}">
                  <a16:creationId xmlns:a16="http://schemas.microsoft.com/office/drawing/2014/main" id="{A66EA7EA-0C4C-6A4A-80B6-C6CBE7EF2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8" y="1336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8" name="Line 144">
              <a:extLst>
                <a:ext uri="{FF2B5EF4-FFF2-40B4-BE49-F238E27FC236}">
                  <a16:creationId xmlns:a16="http://schemas.microsoft.com/office/drawing/2014/main" id="{0B854736-5449-F146-BDCE-1A388DD87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1" y="133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9" name="Line 145">
              <a:extLst>
                <a:ext uri="{FF2B5EF4-FFF2-40B4-BE49-F238E27FC236}">
                  <a16:creationId xmlns:a16="http://schemas.microsoft.com/office/drawing/2014/main" id="{97D8435D-8EB1-2E41-9560-C88071E7E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9" y="133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0" name="Line 146">
              <a:extLst>
                <a:ext uri="{FF2B5EF4-FFF2-40B4-BE49-F238E27FC236}">
                  <a16:creationId xmlns:a16="http://schemas.microsoft.com/office/drawing/2014/main" id="{4CCE1EA9-CFE8-1849-913E-9103DBB86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1" y="132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1" name="Line 147">
              <a:extLst>
                <a:ext uri="{FF2B5EF4-FFF2-40B4-BE49-F238E27FC236}">
                  <a16:creationId xmlns:a16="http://schemas.microsoft.com/office/drawing/2014/main" id="{B8B9D0F9-00E9-CC4E-A235-23CB31EB3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0" y="133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2" name="Line 148">
              <a:extLst>
                <a:ext uri="{FF2B5EF4-FFF2-40B4-BE49-F238E27FC236}">
                  <a16:creationId xmlns:a16="http://schemas.microsoft.com/office/drawing/2014/main" id="{659384D1-CC3C-994E-B8C6-A1AC6F988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3" y="132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3" name="Line 149">
              <a:extLst>
                <a:ext uri="{FF2B5EF4-FFF2-40B4-BE49-F238E27FC236}">
                  <a16:creationId xmlns:a16="http://schemas.microsoft.com/office/drawing/2014/main" id="{3796C1BE-7516-2048-B6AD-6B775FA14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8" y="133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4" name="Line 150">
              <a:extLst>
                <a:ext uri="{FF2B5EF4-FFF2-40B4-BE49-F238E27FC236}">
                  <a16:creationId xmlns:a16="http://schemas.microsoft.com/office/drawing/2014/main" id="{EB45DC01-60DF-1F44-A7C5-BDD4DF06C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132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5" name="Line 151">
              <a:extLst>
                <a:ext uri="{FF2B5EF4-FFF2-40B4-BE49-F238E27FC236}">
                  <a16:creationId xmlns:a16="http://schemas.microsoft.com/office/drawing/2014/main" id="{1861151F-C70A-0948-80CE-62579CC36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1" y="133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6" name="Line 152">
              <a:extLst>
                <a:ext uri="{FF2B5EF4-FFF2-40B4-BE49-F238E27FC236}">
                  <a16:creationId xmlns:a16="http://schemas.microsoft.com/office/drawing/2014/main" id="{6EA9CB89-9160-3847-9FD3-9890658D87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4" y="132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7" name="Line 153">
              <a:extLst>
                <a:ext uri="{FF2B5EF4-FFF2-40B4-BE49-F238E27FC236}">
                  <a16:creationId xmlns:a16="http://schemas.microsoft.com/office/drawing/2014/main" id="{1E1F6529-969C-DC4E-9F48-0E706864C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133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8" name="Line 154">
              <a:extLst>
                <a:ext uri="{FF2B5EF4-FFF2-40B4-BE49-F238E27FC236}">
                  <a16:creationId xmlns:a16="http://schemas.microsoft.com/office/drawing/2014/main" id="{0B7DA33F-08D2-DF48-A08B-A1F5F1778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" y="13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9" name="Line 155">
              <a:extLst>
                <a:ext uri="{FF2B5EF4-FFF2-40B4-BE49-F238E27FC236}">
                  <a16:creationId xmlns:a16="http://schemas.microsoft.com/office/drawing/2014/main" id="{3FE3E38A-182C-D34B-B834-1ED7F663D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2" y="133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0" name="Line 156">
              <a:extLst>
                <a:ext uri="{FF2B5EF4-FFF2-40B4-BE49-F238E27FC236}">
                  <a16:creationId xmlns:a16="http://schemas.microsoft.com/office/drawing/2014/main" id="{15719989-6B9F-2943-A889-D12C1945C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4" y="132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1" name="Line 157">
              <a:extLst>
                <a:ext uri="{FF2B5EF4-FFF2-40B4-BE49-F238E27FC236}">
                  <a16:creationId xmlns:a16="http://schemas.microsoft.com/office/drawing/2014/main" id="{E062A4ED-C178-0C4D-A984-0ABF821D2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2" y="132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2" name="Line 158">
              <a:extLst>
                <a:ext uri="{FF2B5EF4-FFF2-40B4-BE49-F238E27FC236}">
                  <a16:creationId xmlns:a16="http://schemas.microsoft.com/office/drawing/2014/main" id="{B77A854D-C73A-0445-B444-2C762F265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5" y="132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3" name="Line 159">
              <a:extLst>
                <a:ext uri="{FF2B5EF4-FFF2-40B4-BE49-F238E27FC236}">
                  <a16:creationId xmlns:a16="http://schemas.microsoft.com/office/drawing/2014/main" id="{C91DAFFF-0119-0443-A6BC-56B0CC87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3" y="132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4" name="Line 160">
              <a:extLst>
                <a:ext uri="{FF2B5EF4-FFF2-40B4-BE49-F238E27FC236}">
                  <a16:creationId xmlns:a16="http://schemas.microsoft.com/office/drawing/2014/main" id="{67B0B7ED-FC7E-F24D-9417-CAED9BF40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4" y="132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5" name="Line 161">
              <a:extLst>
                <a:ext uri="{FF2B5EF4-FFF2-40B4-BE49-F238E27FC236}">
                  <a16:creationId xmlns:a16="http://schemas.microsoft.com/office/drawing/2014/main" id="{4CFB64FE-C68A-364D-86B1-974076A95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0" y="132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6" name="Line 162">
              <a:extLst>
                <a:ext uri="{FF2B5EF4-FFF2-40B4-BE49-F238E27FC236}">
                  <a16:creationId xmlns:a16="http://schemas.microsoft.com/office/drawing/2014/main" id="{1C0AAE35-14B5-584C-A079-D87ADE857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3" y="132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7" name="Line 163">
              <a:extLst>
                <a:ext uri="{FF2B5EF4-FFF2-40B4-BE49-F238E27FC236}">
                  <a16:creationId xmlns:a16="http://schemas.microsoft.com/office/drawing/2014/main" id="{B2AB1246-0A52-0743-A027-3BCAB4A5C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8" y="132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8" name="Line 164">
              <a:extLst>
                <a:ext uri="{FF2B5EF4-FFF2-40B4-BE49-F238E27FC236}">
                  <a16:creationId xmlns:a16="http://schemas.microsoft.com/office/drawing/2014/main" id="{4A1916BB-2904-4047-BF78-B78B11B9A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0" y="131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9" name="Line 165">
              <a:extLst>
                <a:ext uri="{FF2B5EF4-FFF2-40B4-BE49-F238E27FC236}">
                  <a16:creationId xmlns:a16="http://schemas.microsoft.com/office/drawing/2014/main" id="{B9ECE1E2-2143-9E4D-BCD9-9E320EA49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9" y="132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0" name="Line 166">
              <a:extLst>
                <a:ext uri="{FF2B5EF4-FFF2-40B4-BE49-F238E27FC236}">
                  <a16:creationId xmlns:a16="http://schemas.microsoft.com/office/drawing/2014/main" id="{99354789-354A-9C47-9C8D-C262C5E5F9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0" y="1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1" name="Line 167">
              <a:extLst>
                <a:ext uri="{FF2B5EF4-FFF2-40B4-BE49-F238E27FC236}">
                  <a16:creationId xmlns:a16="http://schemas.microsoft.com/office/drawing/2014/main" id="{E77C4F75-385C-A040-A682-862AE2025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9" y="132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2" name="Line 168">
              <a:extLst>
                <a:ext uri="{FF2B5EF4-FFF2-40B4-BE49-F238E27FC236}">
                  <a16:creationId xmlns:a16="http://schemas.microsoft.com/office/drawing/2014/main" id="{76511A7C-4FC5-8E44-86EF-478579DF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2" y="131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3" name="Line 169">
              <a:extLst>
                <a:ext uri="{FF2B5EF4-FFF2-40B4-BE49-F238E27FC236}">
                  <a16:creationId xmlns:a16="http://schemas.microsoft.com/office/drawing/2014/main" id="{C3778299-B52D-EA43-A589-96D493897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1" y="13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4" name="Line 170">
              <a:extLst>
                <a:ext uri="{FF2B5EF4-FFF2-40B4-BE49-F238E27FC236}">
                  <a16:creationId xmlns:a16="http://schemas.microsoft.com/office/drawing/2014/main" id="{276B1C06-A145-9C4C-A5B9-48B389BB0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3" y="131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5" name="Line 171">
              <a:extLst>
                <a:ext uri="{FF2B5EF4-FFF2-40B4-BE49-F238E27FC236}">
                  <a16:creationId xmlns:a16="http://schemas.microsoft.com/office/drawing/2014/main" id="{F978A8B5-02DB-F54D-8A69-9BFB3DB8E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2" y="132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6" name="Line 172">
              <a:extLst>
                <a:ext uri="{FF2B5EF4-FFF2-40B4-BE49-F238E27FC236}">
                  <a16:creationId xmlns:a16="http://schemas.microsoft.com/office/drawing/2014/main" id="{7EAC6FED-D7A2-4445-ADED-84A705A52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" y="13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7" name="Line 173">
              <a:extLst>
                <a:ext uri="{FF2B5EF4-FFF2-40B4-BE49-F238E27FC236}">
                  <a16:creationId xmlns:a16="http://schemas.microsoft.com/office/drawing/2014/main" id="{9B9B5E43-FDCC-1848-9E82-FE192C8B4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5" y="131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8" name="Line 174">
              <a:extLst>
                <a:ext uri="{FF2B5EF4-FFF2-40B4-BE49-F238E27FC236}">
                  <a16:creationId xmlns:a16="http://schemas.microsoft.com/office/drawing/2014/main" id="{0B3612F8-65EC-6442-8BFE-9B8FD4B54A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8" y="13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9" name="Line 175">
              <a:extLst>
                <a:ext uri="{FF2B5EF4-FFF2-40B4-BE49-F238E27FC236}">
                  <a16:creationId xmlns:a16="http://schemas.microsoft.com/office/drawing/2014/main" id="{28EB6F2A-612A-D149-8CC7-F8F9A0CC8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6" y="13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0" name="Line 176">
              <a:extLst>
                <a:ext uri="{FF2B5EF4-FFF2-40B4-BE49-F238E27FC236}">
                  <a16:creationId xmlns:a16="http://schemas.microsoft.com/office/drawing/2014/main" id="{8186D3A3-508D-7241-AFD6-688BF56FA1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9" y="131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1" name="Line 177">
              <a:extLst>
                <a:ext uri="{FF2B5EF4-FFF2-40B4-BE49-F238E27FC236}">
                  <a16:creationId xmlns:a16="http://schemas.microsoft.com/office/drawing/2014/main" id="{D1237192-0C0B-A148-A83E-FA0D43BB5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4" y="131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2" name="Line 178">
              <a:extLst>
                <a:ext uri="{FF2B5EF4-FFF2-40B4-BE49-F238E27FC236}">
                  <a16:creationId xmlns:a16="http://schemas.microsoft.com/office/drawing/2014/main" id="{202436B8-A17E-6B49-8AA4-4EB09A3A4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7" y="13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3" name="Line 179">
              <a:extLst>
                <a:ext uri="{FF2B5EF4-FFF2-40B4-BE49-F238E27FC236}">
                  <a16:creationId xmlns:a16="http://schemas.microsoft.com/office/drawing/2014/main" id="{E0AB209F-9393-E34C-A2C6-BC9D036AA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3" y="131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4" name="Line 180">
              <a:extLst>
                <a:ext uri="{FF2B5EF4-FFF2-40B4-BE49-F238E27FC236}">
                  <a16:creationId xmlns:a16="http://schemas.microsoft.com/office/drawing/2014/main" id="{078C3D1B-D66B-EC41-BACB-1DB876513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5" y="131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5" name="Line 181">
              <a:extLst>
                <a:ext uri="{FF2B5EF4-FFF2-40B4-BE49-F238E27FC236}">
                  <a16:creationId xmlns:a16="http://schemas.microsoft.com/office/drawing/2014/main" id="{0D776C1D-0061-9B48-80C0-C84E72706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7" y="1314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6" name="Line 182">
              <a:extLst>
                <a:ext uri="{FF2B5EF4-FFF2-40B4-BE49-F238E27FC236}">
                  <a16:creationId xmlns:a16="http://schemas.microsoft.com/office/drawing/2014/main" id="{98E2DCC1-1541-F34F-B32A-F9269DB87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30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7" name="Line 183">
              <a:extLst>
                <a:ext uri="{FF2B5EF4-FFF2-40B4-BE49-F238E27FC236}">
                  <a16:creationId xmlns:a16="http://schemas.microsoft.com/office/drawing/2014/main" id="{054F0859-B713-7F49-948B-0392105CD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0" y="131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8" name="Line 184">
              <a:extLst>
                <a:ext uri="{FF2B5EF4-FFF2-40B4-BE49-F238E27FC236}">
                  <a16:creationId xmlns:a16="http://schemas.microsoft.com/office/drawing/2014/main" id="{64EB56DF-2C9D-BD4C-AF5F-942E2DE31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" y="130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9" name="Line 185">
              <a:extLst>
                <a:ext uri="{FF2B5EF4-FFF2-40B4-BE49-F238E27FC236}">
                  <a16:creationId xmlns:a16="http://schemas.microsoft.com/office/drawing/2014/main" id="{5342E1F9-84D8-ED41-98FE-EE2BA0910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1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0" name="Line 186">
              <a:extLst>
                <a:ext uri="{FF2B5EF4-FFF2-40B4-BE49-F238E27FC236}">
                  <a16:creationId xmlns:a16="http://schemas.microsoft.com/office/drawing/2014/main" id="{5966D680-6CCF-374A-BB2A-5E5A4C8A8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9" y="130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1" name="Line 187">
              <a:extLst>
                <a:ext uri="{FF2B5EF4-FFF2-40B4-BE49-F238E27FC236}">
                  <a16:creationId xmlns:a16="http://schemas.microsoft.com/office/drawing/2014/main" id="{BFFEA5EB-F50A-6542-BE6A-E09A3F935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1" y="131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2" name="Line 188">
              <a:extLst>
                <a:ext uri="{FF2B5EF4-FFF2-40B4-BE49-F238E27FC236}">
                  <a16:creationId xmlns:a16="http://schemas.microsoft.com/office/drawing/2014/main" id="{16C6611E-46F0-8A4E-8829-6888900BC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4" y="130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3" name="Line 189">
              <a:extLst>
                <a:ext uri="{FF2B5EF4-FFF2-40B4-BE49-F238E27FC236}">
                  <a16:creationId xmlns:a16="http://schemas.microsoft.com/office/drawing/2014/main" id="{4660DEA5-DFB0-3F4A-B64C-D58F1A9C5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6" y="131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4" name="Line 190">
              <a:extLst>
                <a:ext uri="{FF2B5EF4-FFF2-40B4-BE49-F238E27FC236}">
                  <a16:creationId xmlns:a16="http://schemas.microsoft.com/office/drawing/2014/main" id="{F40DD828-F63C-9C46-81D5-9D2237C1A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9" y="130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5" name="Line 191">
              <a:extLst>
                <a:ext uri="{FF2B5EF4-FFF2-40B4-BE49-F238E27FC236}">
                  <a16:creationId xmlns:a16="http://schemas.microsoft.com/office/drawing/2014/main" id="{B79B6045-BE47-6044-8672-4F35DDFD2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6" y="130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6" name="Line 192">
              <a:extLst>
                <a:ext uri="{FF2B5EF4-FFF2-40B4-BE49-F238E27FC236}">
                  <a16:creationId xmlns:a16="http://schemas.microsoft.com/office/drawing/2014/main" id="{0EA760B7-9A36-3E49-8806-92B5D0100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9" y="130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7" name="Line 193">
              <a:extLst>
                <a:ext uri="{FF2B5EF4-FFF2-40B4-BE49-F238E27FC236}">
                  <a16:creationId xmlns:a16="http://schemas.microsoft.com/office/drawing/2014/main" id="{57185F14-82A3-3D42-96DD-1A196FEDD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9" y="1308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8" name="Line 194">
              <a:extLst>
                <a:ext uri="{FF2B5EF4-FFF2-40B4-BE49-F238E27FC236}">
                  <a16:creationId xmlns:a16="http://schemas.microsoft.com/office/drawing/2014/main" id="{2AB1A46F-A3FB-E646-A098-A18DD8CA7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2" y="130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9" name="Line 195">
              <a:extLst>
                <a:ext uri="{FF2B5EF4-FFF2-40B4-BE49-F238E27FC236}">
                  <a16:creationId xmlns:a16="http://schemas.microsoft.com/office/drawing/2014/main" id="{4C6CAA52-84BB-F143-A396-104831AC7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5" y="130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0" name="Line 196">
              <a:extLst>
                <a:ext uri="{FF2B5EF4-FFF2-40B4-BE49-F238E27FC236}">
                  <a16:creationId xmlns:a16="http://schemas.microsoft.com/office/drawing/2014/main" id="{AAADC2F6-8AE9-DC49-BCD3-7CFEBB277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8" y="130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1" name="Line 197">
              <a:extLst>
                <a:ext uri="{FF2B5EF4-FFF2-40B4-BE49-F238E27FC236}">
                  <a16:creationId xmlns:a16="http://schemas.microsoft.com/office/drawing/2014/main" id="{F523C64B-734E-544B-A0AB-C45E2E74D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3" y="13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2" name="Line 198">
              <a:extLst>
                <a:ext uri="{FF2B5EF4-FFF2-40B4-BE49-F238E27FC236}">
                  <a16:creationId xmlns:a16="http://schemas.microsoft.com/office/drawing/2014/main" id="{9A907BA2-7676-324F-8841-1C93176FE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" y="130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3" name="Line 199">
              <a:extLst>
                <a:ext uri="{FF2B5EF4-FFF2-40B4-BE49-F238E27FC236}">
                  <a16:creationId xmlns:a16="http://schemas.microsoft.com/office/drawing/2014/main" id="{041423BA-1E16-0B41-A668-8A1346AA6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6" y="130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4" name="Line 200">
              <a:extLst>
                <a:ext uri="{FF2B5EF4-FFF2-40B4-BE49-F238E27FC236}">
                  <a16:creationId xmlns:a16="http://schemas.microsoft.com/office/drawing/2014/main" id="{88D6CA5D-B4E1-0C45-98C8-5BA447D81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29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5" name="Line 201">
              <a:extLst>
                <a:ext uri="{FF2B5EF4-FFF2-40B4-BE49-F238E27FC236}">
                  <a16:creationId xmlns:a16="http://schemas.microsoft.com/office/drawing/2014/main" id="{BCD7FE59-C627-E74C-B3EA-F309AB310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9" y="130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6" name="Line 202">
              <a:extLst>
                <a:ext uri="{FF2B5EF4-FFF2-40B4-BE49-F238E27FC236}">
                  <a16:creationId xmlns:a16="http://schemas.microsoft.com/office/drawing/2014/main" id="{01C64262-752C-F949-B7CE-DA1C927CF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2" y="12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7" name="Line 203">
              <a:extLst>
                <a:ext uri="{FF2B5EF4-FFF2-40B4-BE49-F238E27FC236}">
                  <a16:creationId xmlns:a16="http://schemas.microsoft.com/office/drawing/2014/main" id="{682BA13E-D444-8846-909F-AAB9BA16D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9" y="130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8" name="Line 204">
              <a:extLst>
                <a:ext uri="{FF2B5EF4-FFF2-40B4-BE49-F238E27FC236}">
                  <a16:creationId xmlns:a16="http://schemas.microsoft.com/office/drawing/2014/main" id="{BC96D8AA-6E4E-5C48-81AA-B0F6EC523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1" y="129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303" name="Line 205">
            <a:extLst>
              <a:ext uri="{FF2B5EF4-FFF2-40B4-BE49-F238E27FC236}">
                <a16:creationId xmlns:a16="http://schemas.microsoft.com/office/drawing/2014/main" id="{4DE3354D-6E7B-CF40-886B-061CDE07EC0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6042025" y="512763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Line 206">
            <a:extLst>
              <a:ext uri="{FF2B5EF4-FFF2-40B4-BE49-F238E27FC236}">
                <a16:creationId xmlns:a16="http://schemas.microsoft.com/office/drawing/2014/main" id="{039EA989-6216-C446-8BCE-8CEAA0FF5F9D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063456" y="502444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5" name="Text Box 207">
            <a:extLst>
              <a:ext uri="{FF2B5EF4-FFF2-40B4-BE49-F238E27FC236}">
                <a16:creationId xmlns:a16="http://schemas.microsoft.com/office/drawing/2014/main" id="{B5EC7A0B-5F55-AF48-B120-7D7AAAF48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62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</a:t>
            </a:r>
          </a:p>
        </p:txBody>
      </p:sp>
      <p:sp>
        <p:nvSpPr>
          <p:cNvPr id="311306" name="Text Box 208">
            <a:extLst>
              <a:ext uri="{FF2B5EF4-FFF2-40B4-BE49-F238E27FC236}">
                <a16:creationId xmlns:a16="http://schemas.microsoft.com/office/drawing/2014/main" id="{93FFB43C-2CAB-4E4C-8BAA-A878A30F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2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sp>
        <p:nvSpPr>
          <p:cNvPr id="311307" name="Rectangle 209">
            <a:extLst>
              <a:ext uri="{FF2B5EF4-FFF2-40B4-BE49-F238E27FC236}">
                <a16:creationId xmlns:a16="http://schemas.microsoft.com/office/drawing/2014/main" id="{1D686CE1-9C34-6B45-ACDC-3C3FA04C3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847850"/>
            <a:ext cx="44767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LASER: fluctuations in a Laser over time (used in Santa Fe competition)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251097"/>
      </p:ext>
    </p:extLst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Date Placeholder 2">
            <a:extLst>
              <a:ext uri="{FF2B5EF4-FFF2-40B4-BE49-F238E27FC236}">
                <a16:creationId xmlns:a16="http://schemas.microsoft.com/office/drawing/2014/main" id="{EE7BEAB2-3A07-D642-BAD7-AFD962A35C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12322" name="Footer Placeholder 3">
            <a:extLst>
              <a:ext uri="{FF2B5EF4-FFF2-40B4-BE49-F238E27FC236}">
                <a16:creationId xmlns:a16="http://schemas.microsoft.com/office/drawing/2014/main" id="{88C9876C-AF87-1540-8D8C-0A01189E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12323" name="Slide Number Placeholder 4">
            <a:extLst>
              <a:ext uri="{FF2B5EF4-FFF2-40B4-BE49-F238E27FC236}">
                <a16:creationId xmlns:a16="http://schemas.microsoft.com/office/drawing/2014/main" id="{33ED072D-0B00-AE40-B16F-7A9DC3BD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439387B-2C60-5642-A325-6080F2A6566B}" type="slidenum">
              <a:rPr lang="en-US" altLang="en-US" sz="1400"/>
              <a:pPr algn="r"/>
              <a:t>156</a:t>
            </a:fld>
            <a:endParaRPr lang="en-US" altLang="en-US" sz="1400"/>
          </a:p>
        </p:txBody>
      </p:sp>
      <p:sp>
        <p:nvSpPr>
          <p:cNvPr id="312324" name="Rectangle 2">
            <a:extLst>
              <a:ext uri="{FF2B5EF4-FFF2-40B4-BE49-F238E27FC236}">
                <a16:creationId xmlns:a16="http://schemas.microsoft.com/office/drawing/2014/main" id="{B8F94284-7D6A-1746-A2AD-3583E18B0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ea typeface="ＭＳ Ｐゴシック" panose="020B0600070205080204" pitchFamily="34" charset="-128"/>
              </a:rPr>
              <a:t>Laser</a:t>
            </a:r>
          </a:p>
        </p:txBody>
      </p:sp>
      <p:pic>
        <p:nvPicPr>
          <p:cNvPr id="312325" name="Picture 3" descr="Laser">
            <a:extLst>
              <a:ext uri="{FF2B5EF4-FFF2-40B4-BE49-F238E27FC236}">
                <a16:creationId xmlns:a16="http://schemas.microsoft.com/office/drawing/2014/main" id="{844EBE77-302E-0A4C-A146-6F159636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956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26" name="Picture 4" descr="Laser">
            <a:extLst>
              <a:ext uri="{FF2B5EF4-FFF2-40B4-BE49-F238E27FC236}">
                <a16:creationId xmlns:a16="http://schemas.microsoft.com/office/drawing/2014/main" id="{C2B81592-39E8-EA49-AA91-57A3A246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7" name="Line 5">
            <a:extLst>
              <a:ext uri="{FF2B5EF4-FFF2-40B4-BE49-F238E27FC236}">
                <a16:creationId xmlns:a16="http://schemas.microsoft.com/office/drawing/2014/main" id="{53A704A3-6E6B-9942-A707-80C87B4EA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200400"/>
            <a:ext cx="76200" cy="30480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8" name="Line 6">
            <a:extLst>
              <a:ext uri="{FF2B5EF4-FFF2-40B4-BE49-F238E27FC236}">
                <a16:creationId xmlns:a16="http://schemas.microsoft.com/office/drawing/2014/main" id="{42D141C4-03BE-544E-99AE-B1BA86054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248400"/>
            <a:ext cx="5334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Line 7">
            <a:extLst>
              <a:ext uri="{FF2B5EF4-FFF2-40B4-BE49-F238E27FC236}">
                <a16:creationId xmlns:a16="http://schemas.microsoft.com/office/drawing/2014/main" id="{31B4E125-AD86-D54B-92D2-B2DF386900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200400"/>
            <a:ext cx="0" cy="30480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Line 8">
            <a:extLst>
              <a:ext uri="{FF2B5EF4-FFF2-40B4-BE49-F238E27FC236}">
                <a16:creationId xmlns:a16="http://schemas.microsoft.com/office/drawing/2014/main" id="{169C8BAD-2249-324B-8C60-5FC68AC8EF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096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Line 9">
            <a:extLst>
              <a:ext uri="{FF2B5EF4-FFF2-40B4-BE49-F238E27FC236}">
                <a16:creationId xmlns:a16="http://schemas.microsoft.com/office/drawing/2014/main" id="{3F012E5D-78C7-7045-B025-AA8D32F87E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04800"/>
            <a:ext cx="83820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Line 10">
            <a:extLst>
              <a:ext uri="{FF2B5EF4-FFF2-40B4-BE49-F238E27FC236}">
                <a16:creationId xmlns:a16="http://schemas.microsoft.com/office/drawing/2014/main" id="{D257DFCA-3707-C142-84D1-94C626E389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505200"/>
            <a:ext cx="4495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3" name="Text Box 11">
            <a:extLst>
              <a:ext uri="{FF2B5EF4-FFF2-40B4-BE49-F238E27FC236}">
                <a16:creationId xmlns:a16="http://schemas.microsoft.com/office/drawing/2014/main" id="{5BD7ED2E-784C-AC43-AC50-F716C6AC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57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Timesteps</a:t>
            </a:r>
          </a:p>
        </p:txBody>
      </p:sp>
      <p:sp>
        <p:nvSpPr>
          <p:cNvPr id="312334" name="Text Box 12">
            <a:extLst>
              <a:ext uri="{FF2B5EF4-FFF2-40B4-BE49-F238E27FC236}">
                <a16:creationId xmlns:a16="http://schemas.microsoft.com/office/drawing/2014/main" id="{25553628-B739-E642-BDDB-90D62EBB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sp>
        <p:nvSpPr>
          <p:cNvPr id="312335" name="Text Box 13">
            <a:extLst>
              <a:ext uri="{FF2B5EF4-FFF2-40B4-BE49-F238E27FC236}">
                <a16:creationId xmlns:a16="http://schemas.microsoft.com/office/drawing/2014/main" id="{2E182E86-9E70-D84F-A532-649718EB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Comparison of prediction to correct values</a:t>
            </a:r>
          </a:p>
        </p:txBody>
      </p:sp>
    </p:spTree>
    <p:extLst>
      <p:ext uri="{BB962C8B-B14F-4D97-AF65-F5344CB8AC3E}">
        <p14:creationId xmlns:p14="http://schemas.microsoft.com/office/powerpoint/2010/main" val="2126829129"/>
      </p:ext>
    </p:extLst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157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3629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   (‘chaotic’/non-linear)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A: lag-plots + sim. search (= ‘Delayed Coordinate Embedding’)</a:t>
            </a:r>
          </a:p>
        </p:txBody>
      </p:sp>
      <p:pic>
        <p:nvPicPr>
          <p:cNvPr id="72" name="Picture 4" descr="linear">
            <a:extLst>
              <a:ext uri="{FF2B5EF4-FFF2-40B4-BE49-F238E27FC236}">
                <a16:creationId xmlns:a16="http://schemas.microsoft.com/office/drawing/2014/main" id="{F673E5F5-FE03-794B-90E5-E2F03C0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08578"/>
            <a:ext cx="2750460" cy="14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5E1BF-05ED-D348-B069-8F8DE4B5514D}"/>
              </a:ext>
            </a:extLst>
          </p:cNvPr>
          <p:cNvGrpSpPr>
            <a:grpSpLocks noChangeAspect="1"/>
          </p:cNvGrpSpPr>
          <p:nvPr/>
        </p:nvGrpSpPr>
        <p:grpSpPr>
          <a:xfrm>
            <a:off x="5035565" y="3901031"/>
            <a:ext cx="3216012" cy="1695618"/>
            <a:chOff x="1466850" y="3429000"/>
            <a:chExt cx="5448300" cy="2872567"/>
          </a:xfrm>
        </p:grpSpPr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126C5CC2-D12B-2B41-9EF5-FDF3147F0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250" y="3505200"/>
              <a:ext cx="2895600" cy="2286000"/>
              <a:chOff x="1488" y="2208"/>
              <a:chExt cx="1824" cy="1440"/>
            </a:xfrm>
          </p:grpSpPr>
          <p:sp>
            <p:nvSpPr>
              <p:cNvPr id="58" name="Line 6">
                <a:extLst>
                  <a:ext uri="{FF2B5EF4-FFF2-40B4-BE49-F238E27FC236}">
                    <a16:creationId xmlns:a16="http://schemas.microsoft.com/office/drawing/2014/main" id="{814F76CF-C258-2A43-8D70-DA07F6D54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7">
                <a:extLst>
                  <a:ext uri="{FF2B5EF4-FFF2-40B4-BE49-F238E27FC236}">
                    <a16:creationId xmlns:a16="http://schemas.microsoft.com/office/drawing/2014/main" id="{34AC0174-3969-A740-82C7-5C2E711BC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220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BCDEFBFE-9653-FE4C-9C01-9BC0A028B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2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FF137C35-14A8-7342-A87E-63DBB55D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Oval 10">
                <a:extLst>
                  <a:ext uri="{FF2B5EF4-FFF2-40B4-BE49-F238E27FC236}">
                    <a16:creationId xmlns:a16="http://schemas.microsoft.com/office/drawing/2014/main" id="{38749208-1385-8141-A71B-E0B77C64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62DB3D03-65D3-4F42-A208-5DC9DF15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Oval 12">
                <a:extLst>
                  <a:ext uri="{FF2B5EF4-FFF2-40B4-BE49-F238E27FC236}">
                    <a16:creationId xmlns:a16="http://schemas.microsoft.com/office/drawing/2014/main" id="{0499B773-9B9C-CF40-9DA9-80432C648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Oval 13">
                <a:extLst>
                  <a:ext uri="{FF2B5EF4-FFF2-40B4-BE49-F238E27FC236}">
                    <a16:creationId xmlns:a16="http://schemas.microsoft.com/office/drawing/2014/main" id="{5A25CE7F-12FF-F349-A9BD-70D2588F5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C6B104-6A83-6C46-B74D-D0BB3ACFEAF8}"/>
                </a:ext>
              </a:extLst>
            </p:cNvPr>
            <p:cNvGrpSpPr/>
            <p:nvPr/>
          </p:nvGrpSpPr>
          <p:grpSpPr>
            <a:xfrm>
              <a:off x="1466850" y="3429000"/>
              <a:ext cx="5448300" cy="2872567"/>
              <a:chOff x="1466850" y="3429000"/>
              <a:chExt cx="5448300" cy="2872567"/>
            </a:xfrm>
          </p:grpSpPr>
          <p:sp>
            <p:nvSpPr>
              <p:cNvPr id="50" name="Text Box 14">
                <a:extLst>
                  <a:ext uri="{FF2B5EF4-FFF2-40B4-BE49-F238E27FC236}">
                    <a16:creationId xmlns:a16="http://schemas.microsoft.com/office/drawing/2014/main" id="{A267BF0E-E7EB-5F44-B705-1C2251ED0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1149" y="5676900"/>
                <a:ext cx="1524001" cy="62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dirty="0"/>
                  <a:t>X</a:t>
                </a:r>
                <a:r>
                  <a:rPr lang="en-US" altLang="en-US" sz="1200" baseline="-25000" dirty="0"/>
                  <a:t>t-1</a:t>
                </a:r>
                <a:endParaRPr lang="en-US" altLang="en-US" sz="1200" dirty="0"/>
              </a:p>
            </p:txBody>
          </p:sp>
          <p:sp>
            <p:nvSpPr>
              <p:cNvPr id="51" name="Text Box 15">
                <a:extLst>
                  <a:ext uri="{FF2B5EF4-FFF2-40B4-BE49-F238E27FC236}">
                    <a16:creationId xmlns:a16="http://schemas.microsoft.com/office/drawing/2014/main" id="{5F40A613-61C7-D245-825A-B1D214099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6850" y="3429000"/>
                <a:ext cx="838200" cy="763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dirty="0" err="1"/>
                  <a:t>x</a:t>
                </a:r>
                <a:r>
                  <a:rPr lang="en-US" altLang="en-US" sz="1600" baseline="-25000" dirty="0" err="1"/>
                  <a:t>t</a:t>
                </a:r>
                <a:endParaRPr lang="en-US" altLang="en-US" sz="1600" dirty="0"/>
              </a:p>
            </p:txBody>
          </p:sp>
          <p:sp>
            <p:nvSpPr>
              <p:cNvPr id="52" name="Line 16">
                <a:extLst>
                  <a:ext uri="{FF2B5EF4-FFF2-40B4-BE49-F238E27FC236}">
                    <a16:creationId xmlns:a16="http://schemas.microsoft.com/office/drawing/2014/main" id="{ACEE4AEC-1913-E947-B6E9-9F8EAAE1A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5600" y="4495800"/>
                <a:ext cx="990600" cy="6858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7">
                <a:extLst>
                  <a:ext uri="{FF2B5EF4-FFF2-40B4-BE49-F238E27FC236}">
                    <a16:creationId xmlns:a16="http://schemas.microsoft.com/office/drawing/2014/main" id="{AE8C4D7E-7D63-2B4B-B0FB-D75957E9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0" y="5715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4" name="Group 18">
                <a:extLst>
                  <a:ext uri="{FF2B5EF4-FFF2-40B4-BE49-F238E27FC236}">
                    <a16:creationId xmlns:a16="http://schemas.microsoft.com/office/drawing/2014/main" id="{8A3C6EA8-7CE2-CE42-80DA-E0B7F12DB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0" y="4876800"/>
                <a:ext cx="990600" cy="914400"/>
                <a:chOff x="1440" y="3072"/>
                <a:chExt cx="624" cy="576"/>
              </a:xfrm>
            </p:grpSpPr>
            <p:sp>
              <p:nvSpPr>
                <p:cNvPr id="55" name="Line 19">
                  <a:extLst>
                    <a:ext uri="{FF2B5EF4-FFF2-40B4-BE49-F238E27FC236}">
                      <a16:creationId xmlns:a16="http://schemas.microsoft.com/office/drawing/2014/main" id="{9CC5363B-9A91-634A-A9DD-85B021728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4" y="3120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0233F692-57AF-B04F-9D58-2030280F4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8" y="3120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Oval 21">
                  <a:extLst>
                    <a:ext uri="{FF2B5EF4-FFF2-40B4-BE49-F238E27FC236}">
                      <a16:creationId xmlns:a16="http://schemas.microsoft.com/office/drawing/2014/main" id="{85438ABC-3BA1-6748-8FAE-C95385F26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072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E58364C7-31BB-424C-978D-63B8C202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468678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1497B250-02EF-5743-B175-B230E310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560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23B21974-8AC9-2B41-8D2C-F6CB679E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975" y="498820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13">
              <a:extLst>
                <a:ext uri="{FF2B5EF4-FFF2-40B4-BE49-F238E27FC236}">
                  <a16:creationId xmlns:a16="http://schemas.microsoft.com/office/drawing/2014/main" id="{F2AC109F-88B9-814A-A26F-128894688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959" y="553559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B3683008-0182-9742-84A7-B07C5BD1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36872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2EFAAB3A-C022-694F-AF36-69F350B2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515459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2BB6CFEE-9739-2040-AA37-8F1575ABA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252" y="52848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BD5F6912-E42A-454A-B182-6CEAA6744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652" y="54372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E9C97D93-2E3D-C441-9DD8-3B50C88D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050" y="51705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554D19A-F2D2-6E41-886F-D5F42F213688}"/>
                </a:ext>
              </a:extLst>
            </p:cNvPr>
            <p:cNvSpPr/>
            <p:nvPr/>
          </p:nvSpPr>
          <p:spPr bwMode="auto">
            <a:xfrm>
              <a:off x="2623930" y="4757885"/>
              <a:ext cx="2305879" cy="903444"/>
            </a:xfrm>
            <a:custGeom>
              <a:avLst/>
              <a:gdLst>
                <a:gd name="connsiteX0" fmla="*/ 0 w 2305879"/>
                <a:gd name="connsiteY0" fmla="*/ 871638 h 903444"/>
                <a:gd name="connsiteX1" fmla="*/ 787180 w 2305879"/>
                <a:gd name="connsiteY1" fmla="*/ 140118 h 903444"/>
                <a:gd name="connsiteX2" fmla="*/ 1526651 w 2305879"/>
                <a:gd name="connsiteY2" fmla="*/ 68557 h 903444"/>
                <a:gd name="connsiteX3" fmla="*/ 2305879 w 2305879"/>
                <a:gd name="connsiteY3" fmla="*/ 903444 h 903444"/>
                <a:gd name="connsiteX4" fmla="*/ 2305879 w 2305879"/>
                <a:gd name="connsiteY4" fmla="*/ 903444 h 90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879" h="903444">
                  <a:moveTo>
                    <a:pt x="0" y="871638"/>
                  </a:moveTo>
                  <a:cubicBezTo>
                    <a:pt x="266369" y="572801"/>
                    <a:pt x="532738" y="273965"/>
                    <a:pt x="787180" y="140118"/>
                  </a:cubicBezTo>
                  <a:cubicBezTo>
                    <a:pt x="1041622" y="6271"/>
                    <a:pt x="1273535" y="-58664"/>
                    <a:pt x="1526651" y="68557"/>
                  </a:cubicBezTo>
                  <a:cubicBezTo>
                    <a:pt x="1779767" y="195778"/>
                    <a:pt x="2305879" y="903444"/>
                    <a:pt x="2305879" y="903444"/>
                  </a:cubicBezTo>
                  <a:lnTo>
                    <a:pt x="2305879" y="903444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DAE48105-C36A-A84D-966C-949E22DCA1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569" y="259122"/>
            <a:ext cx="1194619" cy="1019409"/>
          </a:xfrm>
          <a:prstGeom prst="rect">
            <a:avLst/>
          </a:prstGeom>
        </p:spPr>
      </p:pic>
      <p:pic>
        <p:nvPicPr>
          <p:cNvPr id="66" name="Picture 65" descr="Shape&#10;&#10;Description automatically generated">
            <a:extLst>
              <a:ext uri="{FF2B5EF4-FFF2-40B4-BE49-F238E27FC236}">
                <a16:creationId xmlns:a16="http://schemas.microsoft.com/office/drawing/2014/main" id="{847F43B4-F4C3-D34E-BBA0-3D400E81E7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8062" y="2987578"/>
            <a:ext cx="342123" cy="6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36080"/>
      </p:ext>
    </p:extLst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Date Placeholder 3">
            <a:extLst>
              <a:ext uri="{FF2B5EF4-FFF2-40B4-BE49-F238E27FC236}">
                <a16:creationId xmlns:a16="http://schemas.microsoft.com/office/drawing/2014/main" id="{CD9CA544-FB6C-3F40-934E-E402893667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14370" name="Footer Placeholder 4">
            <a:extLst>
              <a:ext uri="{FF2B5EF4-FFF2-40B4-BE49-F238E27FC236}">
                <a16:creationId xmlns:a16="http://schemas.microsoft.com/office/drawing/2014/main" id="{1CC8E321-8296-9546-B2E0-197FAA42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14371" name="Slide Number Placeholder 5">
            <a:extLst>
              <a:ext uri="{FF2B5EF4-FFF2-40B4-BE49-F238E27FC236}">
                <a16:creationId xmlns:a16="http://schemas.microsoft.com/office/drawing/2014/main" id="{A280654D-0BD4-D241-9AA2-398FAB7D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F9B208-2D93-B84C-910E-4A3FE1CC24ED}" type="slidenum">
              <a:rPr lang="en-US" altLang="en-US" sz="1400"/>
              <a:pPr algn="r"/>
              <a:t>158</a:t>
            </a:fld>
            <a:endParaRPr lang="en-US" altLang="en-US" sz="1400"/>
          </a:p>
        </p:txBody>
      </p:sp>
      <p:sp>
        <p:nvSpPr>
          <p:cNvPr id="314372" name="Rectangle 2">
            <a:extLst>
              <a:ext uri="{FF2B5EF4-FFF2-40B4-BE49-F238E27FC236}">
                <a16:creationId xmlns:a16="http://schemas.microsoft.com/office/drawing/2014/main" id="{16EEA718-F5E4-0E43-A624-23D83E63A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314373" name="Rectangle 3">
            <a:extLst>
              <a:ext uri="{FF2B5EF4-FFF2-40B4-BE49-F238E27FC236}">
                <a16:creationId xmlns:a16="http://schemas.microsoft.com/office/drawing/2014/main" id="{8A19987E-879B-6F4B-8A30-DFF33CBAF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err="1">
                <a:ea typeface="ＭＳ Ｐゴシック" panose="020B0600070205080204" pitchFamily="34" charset="-128"/>
              </a:rPr>
              <a:t>Deepay</a:t>
            </a:r>
            <a:r>
              <a:rPr lang="en-US" altLang="en-US" sz="2400" dirty="0">
                <a:ea typeface="ＭＳ Ｐゴシック" panose="020B0600070205080204" pitchFamily="34" charset="-128"/>
              </a:rPr>
              <a:t> Chakrabarti and Christos Faloutsos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F4: Large-Scale Automated Forecasting using Fractals</a:t>
            </a:r>
            <a:r>
              <a:rPr lang="en-US" altLang="en-US" sz="2400" dirty="0">
                <a:ea typeface="ＭＳ Ｐゴシック" panose="020B0600070205080204" pitchFamily="34" charset="-128"/>
              </a:rPr>
              <a:t> CIKM 2002, Washington DC, Nov. 2002.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Sauer, T. (1994).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Time series prediction using delay coordinate embedding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. (in book by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Weigend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Gershenfeld</a:t>
            </a:r>
            <a:r>
              <a:rPr lang="en-US" altLang="en-US" sz="2400" dirty="0">
                <a:ea typeface="ＭＳ Ｐゴシック" panose="020B0600070205080204" pitchFamily="34" charset="-128"/>
              </a:rPr>
              <a:t>, below) Addison-Wesley.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309056F-AEBF-D543-9DAD-9660557910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8001" y="2689404"/>
            <a:ext cx="342123" cy="6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49628"/>
      </p:ext>
    </p:extLst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Date Placeholder 3">
            <a:extLst>
              <a:ext uri="{FF2B5EF4-FFF2-40B4-BE49-F238E27FC236}">
                <a16:creationId xmlns:a16="http://schemas.microsoft.com/office/drawing/2014/main" id="{CCBAB999-164D-9441-BF38-36300CF37A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15394" name="Footer Placeholder 4">
            <a:extLst>
              <a:ext uri="{FF2B5EF4-FFF2-40B4-BE49-F238E27FC236}">
                <a16:creationId xmlns:a16="http://schemas.microsoft.com/office/drawing/2014/main" id="{F0F62F39-8815-0E4C-9FD5-D5556CBD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15395" name="Slide Number Placeholder 5">
            <a:extLst>
              <a:ext uri="{FF2B5EF4-FFF2-40B4-BE49-F238E27FC236}">
                <a16:creationId xmlns:a16="http://schemas.microsoft.com/office/drawing/2014/main" id="{005E364B-0924-2C4B-A1A6-D48A38DC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9F4E93C-6E5B-9C49-9B65-81CF974A945B}" type="slidenum">
              <a:rPr lang="en-US" altLang="en-US" sz="1400"/>
              <a:pPr algn="r"/>
              <a:t>159</a:t>
            </a:fld>
            <a:endParaRPr lang="en-US" altLang="en-US" sz="1400"/>
          </a:p>
        </p:txBody>
      </p:sp>
      <p:sp>
        <p:nvSpPr>
          <p:cNvPr id="315396" name="Rectangle 2">
            <a:extLst>
              <a:ext uri="{FF2B5EF4-FFF2-40B4-BE49-F238E27FC236}">
                <a16:creationId xmlns:a16="http://schemas.microsoft.com/office/drawing/2014/main" id="{69460082-0913-5B45-A6D5-8A7D604A0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315397" name="Rectangle 3">
            <a:extLst>
              <a:ext uri="{FF2B5EF4-FFF2-40B4-BE49-F238E27FC236}">
                <a16:creationId xmlns:a16="http://schemas.microsoft.com/office/drawing/2014/main" id="{6036FE03-E29E-B343-9478-A8B8F77EA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Weigend, A. S. and N. A. Gerschenfeld (1994). </a:t>
            </a:r>
            <a:r>
              <a:rPr lang="en-US" altLang="en-US" sz="2400" i="1">
                <a:ea typeface="ＭＳ Ｐゴシック" panose="020B0600070205080204" pitchFamily="34" charset="-128"/>
              </a:rPr>
              <a:t>Time Series Prediction: Forecasting the Future and Understanding the Past</a:t>
            </a:r>
            <a:r>
              <a:rPr lang="en-US" altLang="en-US" sz="2400">
                <a:ea typeface="ＭＳ Ｐゴシック" panose="020B0600070205080204" pitchFamily="34" charset="-128"/>
              </a:rPr>
              <a:t>, Addison Wesley. (Excellent collection of papers on chaotic/non-linear forecasting, describing the algorithms behind the winners of the Santa Fe competition.)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7947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>
            <a:extLst>
              <a:ext uri="{FF2B5EF4-FFF2-40B4-BE49-F238E27FC236}">
                <a16:creationId xmlns:a16="http://schemas.microsoft.com/office/drawing/2014/main" id="{28FAF19B-496F-A44D-ABAF-D5EAB9E6A4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610D7D83-262B-F849-AAC5-47199D81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41A1555E-784A-6841-A848-3494634D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5418FCB-0829-F54D-9E1D-BA83625ADAE1}" type="slidenum">
              <a:rPr lang="en-US" altLang="en-US" sz="1400"/>
              <a:pPr algn="r"/>
              <a:t>16</a:t>
            </a:fld>
            <a:endParaRPr lang="en-US" altLang="en-US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479BD0C-469F-DC44-AD38-4AC9BF182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Overall Problem: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3158F5A3-7839-1047-9403-3C76BA496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Goal: given a signal (eg., #packets over time)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Find: patterns, periodicities, and/or compress</a:t>
            </a: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6297AADA-3CD3-E441-857C-DB5A72834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2775" name="Picture 5">
            <a:extLst>
              <a:ext uri="{FF2B5EF4-FFF2-40B4-BE49-F238E27FC236}">
                <a16:creationId xmlns:a16="http://schemas.microsoft.com/office/drawing/2014/main" id="{64A352FD-EB1D-0243-8126-FCA03B75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74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6">
            <a:extLst>
              <a:ext uri="{FF2B5EF4-FFF2-40B4-BE49-F238E27FC236}">
                <a16:creationId xmlns:a16="http://schemas.microsoft.com/office/drawing/2014/main" id="{58A5B58F-D17C-FA4F-800F-5A2AF59EC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7" name="Text Box 7">
            <a:extLst>
              <a:ext uri="{FF2B5EF4-FFF2-40B4-BE49-F238E27FC236}">
                <a16:creationId xmlns:a16="http://schemas.microsoft.com/office/drawing/2014/main" id="{B765EE1C-551B-3E46-A9EC-845FE306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32778" name="Text Box 8">
            <a:extLst>
              <a:ext uri="{FF2B5EF4-FFF2-40B4-BE49-F238E27FC236}">
                <a16:creationId xmlns:a16="http://schemas.microsoft.com/office/drawing/2014/main" id="{55C105E3-EAD3-B849-9603-AF38544D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32779" name="Text Box 9">
            <a:extLst>
              <a:ext uri="{FF2B5EF4-FFF2-40B4-BE49-F238E27FC236}">
                <a16:creationId xmlns:a16="http://schemas.microsoft.com/office/drawing/2014/main" id="{B52EE512-39EC-E64E-8A85-3A30A9054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31432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/>
              <a:t>lynx caught per year</a:t>
            </a:r>
          </a:p>
          <a:p>
            <a:pPr algn="l"/>
            <a:r>
              <a:rPr lang="en-US" altLang="en-US" sz="2800"/>
              <a:t>(packets per day;</a:t>
            </a:r>
          </a:p>
          <a:p>
            <a:pPr algn="l"/>
            <a:r>
              <a:rPr lang="en-US" altLang="en-US" sz="2800"/>
              <a:t>temperature per day)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D3DF42-9939-0345-956D-75A94B38D8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2" y="3354411"/>
            <a:ext cx="973138" cy="6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87275"/>
      </p:ext>
    </p:extLst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CB20-AAD3-394C-81FE-36F39DEB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D73C-9CD1-7E4E-9F50-EC26BEC8C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Take-home messages:</a:t>
            </a:r>
          </a:p>
          <a:p>
            <a:r>
              <a:rPr lang="en-US" dirty="0"/>
              <a:t>M1: equivalence of research problems</a:t>
            </a:r>
          </a:p>
          <a:p>
            <a:r>
              <a:rPr lang="en-US" dirty="0"/>
              <a:t>M2: superset, 3h tutorial</a:t>
            </a:r>
          </a:p>
          <a:p>
            <a:r>
              <a:rPr lang="en-US" dirty="0"/>
              <a:t>M3: summary of ‘recipes’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6FBC-F151-1748-BDCA-9A4C8BE9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B8DD5-FADF-5240-9F8B-F5D3FAF9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B18E-9768-634E-A8B7-F19B1C3B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06901"/>
      </p:ext>
    </p:extLst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161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M1: 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</a:t>
            </a:r>
            <a:r>
              <a:rPr lang="en-US" altLang="en-US" b="1" dirty="0">
                <a:ea typeface="ＭＳ Ｐゴシック" panose="020B0600070205080204" pitchFamily="34" charset="-128"/>
              </a:rPr>
              <a:t>forecasting</a:t>
            </a:r>
            <a:r>
              <a:rPr lang="en-US" altLang="en-US" dirty="0">
                <a:ea typeface="ＭＳ Ｐゴシック" panose="020B0600070205080204" pitchFamily="34" charset="-128"/>
              </a:rPr>
              <a:t>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patterns</a:t>
            </a:r>
            <a:r>
              <a:rPr lang="en-US" altLang="en-US" dirty="0">
                <a:ea typeface="ＭＳ Ｐゴシック" panose="020B0600070205080204" pitchFamily="34" charset="-128"/>
              </a:rPr>
              <a:t>/rules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similar</a:t>
            </a:r>
            <a:r>
              <a:rPr lang="en-US" altLang="en-US" dirty="0">
                <a:ea typeface="ＭＳ Ｐゴシック" panose="020B0600070205080204" pitchFamily="34" charset="-128"/>
              </a:rPr>
              <a:t>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outliers</a:t>
            </a:r>
            <a:r>
              <a:rPr lang="en-US" altLang="en-US" dirty="0">
                <a:ea typeface="ＭＳ Ｐゴシック" panose="020B0600070205080204" pitchFamily="34" charset="-128"/>
              </a:rPr>
              <a:t>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53642"/>
      </p:ext>
    </p:extLst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D075FC10-337E-2748-B161-4DA6A722B5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BDEDA008-9461-8643-944D-90A9754D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9A36401A-E2C2-EB43-93D4-52A61F54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7DE7EE2-61F8-0D48-B97F-3CB26733FE4C}" type="slidenum">
              <a:rPr lang="en-US" altLang="en-US" sz="1400"/>
              <a:pPr algn="r"/>
              <a:t>162</a:t>
            </a:fld>
            <a:endParaRPr lang="en-US" altLang="en-US" sz="1400"/>
          </a:p>
        </p:txBody>
      </p:sp>
      <p:sp>
        <p:nvSpPr>
          <p:cNvPr id="28676" name="Rectangle 2050">
            <a:extLst>
              <a:ext uri="{FF2B5EF4-FFF2-40B4-BE49-F238E27FC236}">
                <a16:creationId xmlns:a16="http://schemas.microsoft.com/office/drawing/2014/main" id="{68BC6C71-C6AA-514F-8AD7-480959816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59295"/>
            <a:ext cx="77724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M2: Extended, 3 hour tutorial, KDD17</a:t>
            </a:r>
          </a:p>
        </p:txBody>
      </p:sp>
      <p:sp>
        <p:nvSpPr>
          <p:cNvPr id="28677" name="Rectangle 2051">
            <a:extLst>
              <a:ext uri="{FF2B5EF4-FFF2-40B4-BE49-F238E27FC236}">
                <a16:creationId xmlns:a16="http://schemas.microsoft.com/office/drawing/2014/main" id="{F02A031A-C57A-2E4E-833A-E93BCF866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96885"/>
            <a:ext cx="7772400" cy="4648200"/>
          </a:xfrm>
        </p:spPr>
        <p:txBody>
          <a:bodyPr/>
          <a:lstStyle/>
          <a:p>
            <a:pPr marL="457200" lvl="1" indent="0">
              <a:spcBef>
                <a:spcPct val="50000"/>
              </a:spcBef>
              <a:buNone/>
            </a:pPr>
            <a:r>
              <a:rPr lang="en-US" sz="3200" dirty="0">
                <a:hlinkClick r:id="rId3"/>
              </a:rPr>
              <a:t>https://www.dm.sanken.osaka-u.ac.jp/~yasuko/TALKS/17-KDD-tut/</a:t>
            </a:r>
            <a:endParaRPr lang="en-US" sz="3200" dirty="0"/>
          </a:p>
          <a:p>
            <a:pPr marL="457200" lvl="1" indent="0">
              <a:spcBef>
                <a:spcPct val="500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5D0E2D-1FE3-7D4E-938E-94E823C658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520" y="3353509"/>
            <a:ext cx="1173167" cy="1262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C7FCCB-CFEA-7343-A9E5-34D37FA328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3349" y="3353509"/>
            <a:ext cx="973591" cy="1262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3FCDB-D0C7-E84E-99A8-DA795F74D259}"/>
              </a:ext>
            </a:extLst>
          </p:cNvPr>
          <p:cNvSpPr txBox="1"/>
          <p:nvPr/>
        </p:nvSpPr>
        <p:spPr>
          <a:xfrm>
            <a:off x="83122" y="4652468"/>
            <a:ext cx="3054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Prof. Yasushi Sakurai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D98C4-9C21-2142-A8E6-CDAA28557543}"/>
              </a:ext>
            </a:extLst>
          </p:cNvPr>
          <p:cNvSpPr txBox="1"/>
          <p:nvPr/>
        </p:nvSpPr>
        <p:spPr>
          <a:xfrm>
            <a:off x="3177214" y="4652467"/>
            <a:ext cx="33858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Prof. Yasuko Matsubara</a:t>
            </a:r>
          </a:p>
        </p:txBody>
      </p:sp>
      <p:pic>
        <p:nvPicPr>
          <p:cNvPr id="15" name="Picture 2" descr="photo">
            <a:extLst>
              <a:ext uri="{FF2B5EF4-FFF2-40B4-BE49-F238E27FC236}">
                <a16:creationId xmlns:a16="http://schemas.microsoft.com/office/drawing/2014/main" id="{F0FE8CE2-D839-CA41-B0CB-9714DDA0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806" y="3439715"/>
            <a:ext cx="973591" cy="11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26567"/>
      </p:ext>
    </p:extLst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Date Placeholder 3">
            <a:extLst>
              <a:ext uri="{FF2B5EF4-FFF2-40B4-BE49-F238E27FC236}">
                <a16:creationId xmlns:a16="http://schemas.microsoft.com/office/drawing/2014/main" id="{C2B6634F-C411-B141-94D2-04E8396FAC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21538" name="Footer Placeholder 4">
            <a:extLst>
              <a:ext uri="{FF2B5EF4-FFF2-40B4-BE49-F238E27FC236}">
                <a16:creationId xmlns:a16="http://schemas.microsoft.com/office/drawing/2014/main" id="{C68B84BD-729A-964A-A2AA-937C68B1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21539" name="Slide Number Placeholder 5">
            <a:extLst>
              <a:ext uri="{FF2B5EF4-FFF2-40B4-BE49-F238E27FC236}">
                <a16:creationId xmlns:a16="http://schemas.microsoft.com/office/drawing/2014/main" id="{EF8B4498-D2E9-FD4A-ACB9-8B55C640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4803F60-0245-1E43-84AE-B78874A83C1E}" type="slidenum">
              <a:rPr lang="en-US" altLang="en-US" sz="1400"/>
              <a:pPr algn="r"/>
              <a:t>163</a:t>
            </a:fld>
            <a:endParaRPr lang="en-US" altLang="en-US" sz="1400"/>
          </a:p>
        </p:txBody>
      </p:sp>
      <p:sp>
        <p:nvSpPr>
          <p:cNvPr id="321540" name="Rectangle 2">
            <a:extLst>
              <a:ext uri="{FF2B5EF4-FFF2-40B4-BE49-F238E27FC236}">
                <a16:creationId xmlns:a16="http://schemas.microsoft.com/office/drawing/2014/main" id="{03A0E108-FA41-E04B-A774-7E4652DCF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28489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M3: Time series - Answers</a:t>
            </a:r>
          </a:p>
        </p:txBody>
      </p:sp>
      <p:sp>
        <p:nvSpPr>
          <p:cNvPr id="321541" name="Rectangle 3">
            <a:extLst>
              <a:ext uri="{FF2B5EF4-FFF2-40B4-BE49-F238E27FC236}">
                <a16:creationId xmlns:a16="http://schemas.microsoft.com/office/drawing/2014/main" id="{ECE56297-E5B6-7845-A66E-F8A657EEB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21493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search: </a:t>
            </a:r>
            <a:r>
              <a:rPr lang="en-US" altLang="en-US" b="1" dirty="0">
                <a:ea typeface="ＭＳ Ｐゴシック" panose="020B0600070205080204" pitchFamily="34" charset="-128"/>
              </a:rPr>
              <a:t>Euclidean</a:t>
            </a:r>
            <a:r>
              <a:rPr lang="en-US" altLang="en-US" dirty="0">
                <a:ea typeface="ＭＳ Ｐゴシック" panose="020B0600070205080204" pitchFamily="34" charset="-128"/>
              </a:rPr>
              <a:t>/time-warping; </a:t>
            </a:r>
            <a:r>
              <a:rPr lang="en-US" altLang="en-US" b="1" dirty="0">
                <a:ea typeface="ＭＳ Ｐゴシック" panose="020B0600070205080204" pitchFamily="34" charset="-128"/>
              </a:rPr>
              <a:t>feature extraction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b="1" dirty="0">
                <a:ea typeface="ＭＳ Ｐゴシック" panose="020B0600070205080204" pitchFamily="34" charset="-128"/>
              </a:rPr>
              <a:t>SAMs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Periodicities: </a:t>
            </a:r>
            <a:r>
              <a:rPr lang="en-US" altLang="en-US" b="1" dirty="0">
                <a:ea typeface="ＭＳ Ｐゴシック" panose="020B0600070205080204" pitchFamily="34" charset="-128"/>
              </a:rPr>
              <a:t>DFT/DWT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AR</a:t>
            </a:r>
            <a:r>
              <a:rPr lang="en-US" altLang="en-US" dirty="0">
                <a:ea typeface="ＭＳ Ｐゴシック" panose="020B0600070205080204" pitchFamily="34" charset="-128"/>
              </a:rPr>
              <a:t> (Box-Jenkins)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lag-plots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B93D04A-18DA-074F-B646-18DA51FB2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313162"/>
              </p:ext>
            </p:extLst>
          </p:nvPr>
        </p:nvGraphicFramePr>
        <p:xfrm>
          <a:off x="6931488" y="4966076"/>
          <a:ext cx="725150" cy="112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3" name="Photo Editor Photo" r:id="rId4" imgW="3175000" imgH="4914900" progId="MSPhotoEd.3">
                  <p:embed/>
                </p:oleObj>
              </mc:Choice>
              <mc:Fallback>
                <p:oleObj name="Photo Editor Photo" r:id="rId4" imgW="3175000" imgH="4914900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EB93D04A-18DA-074F-B646-18DA51FB2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488" y="4966076"/>
                        <a:ext cx="725150" cy="112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C1072A2-A3B0-8045-802F-0B9F73B082F3}"/>
              </a:ext>
            </a:extLst>
          </p:cNvPr>
          <p:cNvGrpSpPr>
            <a:grpSpLocks noChangeAspect="1"/>
          </p:cNvGrpSpPr>
          <p:nvPr/>
        </p:nvGrpSpPr>
        <p:grpSpPr>
          <a:xfrm>
            <a:off x="4278026" y="5127881"/>
            <a:ext cx="1281875" cy="606362"/>
            <a:chOff x="2738438" y="3886200"/>
            <a:chExt cx="3560762" cy="1684338"/>
          </a:xfrm>
        </p:grpSpPr>
        <p:sp>
          <p:nvSpPr>
            <p:cNvPr id="11" name="Line 2">
              <a:extLst>
                <a:ext uri="{FF2B5EF4-FFF2-40B4-BE49-F238E27FC236}">
                  <a16:creationId xmlns:a16="http://schemas.microsoft.com/office/drawing/2014/main" id="{9E313B1E-86FA-7043-8D67-39E5DEDDE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FE2BAB19-8E89-AD47-BB56-C412062AD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41" name="Group 4">
                <a:extLst>
                  <a:ext uri="{FF2B5EF4-FFF2-40B4-BE49-F238E27FC236}">
                    <a16:creationId xmlns:a16="http://schemas.microsoft.com/office/drawing/2014/main" id="{A418FEF0-4E39-BA4F-B487-5D10F3E57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43" name="Oval 5">
                  <a:extLst>
                    <a:ext uri="{FF2B5EF4-FFF2-40B4-BE49-F238E27FC236}">
                      <a16:creationId xmlns:a16="http://schemas.microsoft.com/office/drawing/2014/main" id="{E89BA861-4F16-0949-8DF5-6580F3DFAB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" name="Line 6">
                  <a:extLst>
                    <a:ext uri="{FF2B5EF4-FFF2-40B4-BE49-F238E27FC236}">
                      <a16:creationId xmlns:a16="http://schemas.microsoft.com/office/drawing/2014/main" id="{BF1D0E12-6D8E-CD45-810A-FF1374265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" name="Oval 7">
                <a:extLst>
                  <a:ext uri="{FF2B5EF4-FFF2-40B4-BE49-F238E27FC236}">
                    <a16:creationId xmlns:a16="http://schemas.microsoft.com/office/drawing/2014/main" id="{0692F453-4728-1549-9664-027064E556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D43E8D01-DB64-804F-8D9D-AFD4E9651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37" name="Group 9">
                <a:extLst>
                  <a:ext uri="{FF2B5EF4-FFF2-40B4-BE49-F238E27FC236}">
                    <a16:creationId xmlns:a16="http://schemas.microsoft.com/office/drawing/2014/main" id="{350CCFDD-615E-1A40-9D0F-33A6BC260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39" name="Oval 10">
                  <a:extLst>
                    <a:ext uri="{FF2B5EF4-FFF2-40B4-BE49-F238E27FC236}">
                      <a16:creationId xmlns:a16="http://schemas.microsoft.com/office/drawing/2014/main" id="{57A3D468-1A42-404C-AD27-D8819B88D9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" name="Line 11">
                  <a:extLst>
                    <a:ext uri="{FF2B5EF4-FFF2-40B4-BE49-F238E27FC236}">
                      <a16:creationId xmlns:a16="http://schemas.microsoft.com/office/drawing/2014/main" id="{AF095D54-4125-BF4D-962B-08FBA50729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29FB8289-E186-D740-A52B-7C7E228EF5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2F53AB7-26FA-D944-AABC-FD56666BE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20F492B5-BC6D-5546-9A58-5EEB13B2B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F0641887-5E5F-F04E-994C-19EDDCA32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AA946C40-DC85-E641-A33B-A0AA9AB33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E6050F55-AF9F-9C48-96F2-2D8BE9845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43CAEC8C-6CCE-6F43-BB57-446B31D4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E2DCBA46-B9F5-E442-90B2-0F4C6D5C0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25">
              <a:extLst>
                <a:ext uri="{FF2B5EF4-FFF2-40B4-BE49-F238E27FC236}">
                  <a16:creationId xmlns:a16="http://schemas.microsoft.com/office/drawing/2014/main" id="{539411A0-D256-0745-8898-1C2A7F110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D7A96C9B-927F-1A4C-B54D-1175A38D4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FB628EE6-C80D-9246-9B72-0E4D7D567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8">
              <a:extLst>
                <a:ext uri="{FF2B5EF4-FFF2-40B4-BE49-F238E27FC236}">
                  <a16:creationId xmlns:a16="http://schemas.microsoft.com/office/drawing/2014/main" id="{0A2D9388-A593-BF44-886F-54C27BE15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9">
              <a:extLst>
                <a:ext uri="{FF2B5EF4-FFF2-40B4-BE49-F238E27FC236}">
                  <a16:creationId xmlns:a16="http://schemas.microsoft.com/office/drawing/2014/main" id="{95650D3B-ADBB-354D-93C5-0016C6747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531C1662-537C-164D-A13D-185CB7550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967D9A6B-B9D3-3248-851D-46A09CD31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0C746A8B-0BB5-2341-A4E5-3BA07412D9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33">
              <a:extLst>
                <a:ext uri="{FF2B5EF4-FFF2-40B4-BE49-F238E27FC236}">
                  <a16:creationId xmlns:a16="http://schemas.microsoft.com/office/drawing/2014/main" id="{9521D4A5-2C4C-B44E-AA96-A543DB7D07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34">
              <a:extLst>
                <a:ext uri="{FF2B5EF4-FFF2-40B4-BE49-F238E27FC236}">
                  <a16:creationId xmlns:a16="http://schemas.microsoft.com/office/drawing/2014/main" id="{00CE512C-C6EC-8441-A4B2-DA71DD5FEA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35">
              <a:extLst>
                <a:ext uri="{FF2B5EF4-FFF2-40B4-BE49-F238E27FC236}">
                  <a16:creationId xmlns:a16="http://schemas.microsoft.com/office/drawing/2014/main" id="{4F36096D-51ED-8842-A465-7BB1AD7529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36">
              <a:extLst>
                <a:ext uri="{FF2B5EF4-FFF2-40B4-BE49-F238E27FC236}">
                  <a16:creationId xmlns:a16="http://schemas.microsoft.com/office/drawing/2014/main" id="{9BDDE0C6-EEC5-9B42-A272-C6694A2B28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Line 37">
              <a:extLst>
                <a:ext uri="{FF2B5EF4-FFF2-40B4-BE49-F238E27FC236}">
                  <a16:creationId xmlns:a16="http://schemas.microsoft.com/office/drawing/2014/main" id="{BC16088E-1C91-1C4E-9098-EAD1277326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8">
              <a:extLst>
                <a:ext uri="{FF2B5EF4-FFF2-40B4-BE49-F238E27FC236}">
                  <a16:creationId xmlns:a16="http://schemas.microsoft.com/office/drawing/2014/main" id="{3C8E6CD7-FA9B-6240-8F9E-1AC9AA34E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9">
              <a:extLst>
                <a:ext uri="{FF2B5EF4-FFF2-40B4-BE49-F238E27FC236}">
                  <a16:creationId xmlns:a16="http://schemas.microsoft.com/office/drawing/2014/main" id="{62C096A1-9E8E-2C45-B8B3-01BC037F0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0">
              <a:extLst>
                <a:ext uri="{FF2B5EF4-FFF2-40B4-BE49-F238E27FC236}">
                  <a16:creationId xmlns:a16="http://schemas.microsoft.com/office/drawing/2014/main" id="{2B3FEA88-1922-F641-AE05-8A9532CA3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9CA696C-DE4C-B44C-A427-B853E66A84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383" y="464787"/>
            <a:ext cx="1194619" cy="1019409"/>
          </a:xfrm>
          <a:prstGeom prst="rect">
            <a:avLst/>
          </a:prstGeom>
        </p:spPr>
      </p:pic>
      <p:pic>
        <p:nvPicPr>
          <p:cNvPr id="52" name="Content Placeholder 28">
            <a:extLst>
              <a:ext uri="{FF2B5EF4-FFF2-40B4-BE49-F238E27FC236}">
                <a16:creationId xmlns:a16="http://schemas.microsoft.com/office/drawing/2014/main" id="{6922AADF-DC33-7941-9226-E605374ADB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 bwMode="auto">
          <a:xfrm>
            <a:off x="793396" y="4936612"/>
            <a:ext cx="2158519" cy="101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650499"/>
      </p:ext>
    </p:extLst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Date Placeholder 3">
            <a:extLst>
              <a:ext uri="{FF2B5EF4-FFF2-40B4-BE49-F238E27FC236}">
                <a16:creationId xmlns:a16="http://schemas.microsoft.com/office/drawing/2014/main" id="{C2B6634F-C411-B141-94D2-04E8396FAC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21538" name="Footer Placeholder 4">
            <a:extLst>
              <a:ext uri="{FF2B5EF4-FFF2-40B4-BE49-F238E27FC236}">
                <a16:creationId xmlns:a16="http://schemas.microsoft.com/office/drawing/2014/main" id="{C68B84BD-729A-964A-A2AA-937C68B1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21539" name="Slide Number Placeholder 5">
            <a:extLst>
              <a:ext uri="{FF2B5EF4-FFF2-40B4-BE49-F238E27FC236}">
                <a16:creationId xmlns:a16="http://schemas.microsoft.com/office/drawing/2014/main" id="{EF8B4498-D2E9-FD4A-ACB9-8B55C640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4803F60-0245-1E43-84AE-B78874A83C1E}" type="slidenum">
              <a:rPr lang="en-US" altLang="en-US" sz="1400"/>
              <a:pPr algn="r"/>
              <a:t>164</a:t>
            </a:fld>
            <a:endParaRPr lang="en-US" altLang="en-US" sz="1400"/>
          </a:p>
        </p:txBody>
      </p:sp>
      <p:sp>
        <p:nvSpPr>
          <p:cNvPr id="321540" name="Rectangle 2">
            <a:extLst>
              <a:ext uri="{FF2B5EF4-FFF2-40B4-BE49-F238E27FC236}">
                <a16:creationId xmlns:a16="http://schemas.microsoft.com/office/drawing/2014/main" id="{03A0E108-FA41-E04B-A774-7E4652DCF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28489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Time series - Answers</a:t>
            </a:r>
          </a:p>
        </p:txBody>
      </p:sp>
      <p:sp>
        <p:nvSpPr>
          <p:cNvPr id="321541" name="Rectangle 3">
            <a:extLst>
              <a:ext uri="{FF2B5EF4-FFF2-40B4-BE49-F238E27FC236}">
                <a16:creationId xmlns:a16="http://schemas.microsoft.com/office/drawing/2014/main" id="{ECE56297-E5B6-7845-A66E-F8A657EEB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21493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search: </a:t>
            </a:r>
            <a:r>
              <a:rPr lang="en-US" altLang="en-US" b="1" dirty="0">
                <a:ea typeface="ＭＳ Ｐゴシック" panose="020B0600070205080204" pitchFamily="34" charset="-128"/>
              </a:rPr>
              <a:t>Euclidean</a:t>
            </a:r>
            <a:r>
              <a:rPr lang="en-US" altLang="en-US" dirty="0">
                <a:ea typeface="ＭＳ Ｐゴシック" panose="020B0600070205080204" pitchFamily="34" charset="-128"/>
              </a:rPr>
              <a:t>/time-warping; </a:t>
            </a:r>
            <a:r>
              <a:rPr lang="en-US" altLang="en-US" b="1" dirty="0">
                <a:ea typeface="ＭＳ Ｐゴシック" panose="020B0600070205080204" pitchFamily="34" charset="-128"/>
              </a:rPr>
              <a:t>feature extraction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b="1" dirty="0">
                <a:ea typeface="ＭＳ Ｐゴシック" panose="020B0600070205080204" pitchFamily="34" charset="-128"/>
              </a:rPr>
              <a:t>SAMs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Periodicities: </a:t>
            </a:r>
            <a:r>
              <a:rPr lang="en-US" altLang="en-US" b="1" dirty="0">
                <a:ea typeface="ＭＳ Ｐゴシック" panose="020B0600070205080204" pitchFamily="34" charset="-128"/>
              </a:rPr>
              <a:t>DFT/DWT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AR</a:t>
            </a:r>
            <a:r>
              <a:rPr lang="en-US" altLang="en-US" dirty="0">
                <a:ea typeface="ＭＳ Ｐゴシック" panose="020B0600070205080204" pitchFamily="34" charset="-128"/>
              </a:rPr>
              <a:t> (Box-Jenkins)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lag-plots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B93D04A-18DA-074F-B646-18DA51FB26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1488" y="4966076"/>
          <a:ext cx="725150" cy="112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4" name="Photo Editor Photo" r:id="rId4" imgW="3175000" imgH="4914900" progId="MSPhotoEd.3">
                  <p:embed/>
                </p:oleObj>
              </mc:Choice>
              <mc:Fallback>
                <p:oleObj name="Photo Editor Photo" r:id="rId4" imgW="3175000" imgH="4914900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EB93D04A-18DA-074F-B646-18DA51FB2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488" y="4966076"/>
                        <a:ext cx="725150" cy="112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C1072A2-A3B0-8045-802F-0B9F73B082F3}"/>
              </a:ext>
            </a:extLst>
          </p:cNvPr>
          <p:cNvGrpSpPr>
            <a:grpSpLocks noChangeAspect="1"/>
          </p:cNvGrpSpPr>
          <p:nvPr/>
        </p:nvGrpSpPr>
        <p:grpSpPr>
          <a:xfrm>
            <a:off x="4278026" y="5127881"/>
            <a:ext cx="1281875" cy="606362"/>
            <a:chOff x="2738438" y="3886200"/>
            <a:chExt cx="3560762" cy="1684338"/>
          </a:xfrm>
        </p:grpSpPr>
        <p:sp>
          <p:nvSpPr>
            <p:cNvPr id="11" name="Line 2">
              <a:extLst>
                <a:ext uri="{FF2B5EF4-FFF2-40B4-BE49-F238E27FC236}">
                  <a16:creationId xmlns:a16="http://schemas.microsoft.com/office/drawing/2014/main" id="{9E313B1E-86FA-7043-8D67-39E5DEDDE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FE2BAB19-8E89-AD47-BB56-C412062AD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41" name="Group 4">
                <a:extLst>
                  <a:ext uri="{FF2B5EF4-FFF2-40B4-BE49-F238E27FC236}">
                    <a16:creationId xmlns:a16="http://schemas.microsoft.com/office/drawing/2014/main" id="{A418FEF0-4E39-BA4F-B487-5D10F3E57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43" name="Oval 5">
                  <a:extLst>
                    <a:ext uri="{FF2B5EF4-FFF2-40B4-BE49-F238E27FC236}">
                      <a16:creationId xmlns:a16="http://schemas.microsoft.com/office/drawing/2014/main" id="{E89BA861-4F16-0949-8DF5-6580F3DFAB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" name="Line 6">
                  <a:extLst>
                    <a:ext uri="{FF2B5EF4-FFF2-40B4-BE49-F238E27FC236}">
                      <a16:creationId xmlns:a16="http://schemas.microsoft.com/office/drawing/2014/main" id="{BF1D0E12-6D8E-CD45-810A-FF1374265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" name="Oval 7">
                <a:extLst>
                  <a:ext uri="{FF2B5EF4-FFF2-40B4-BE49-F238E27FC236}">
                    <a16:creationId xmlns:a16="http://schemas.microsoft.com/office/drawing/2014/main" id="{0692F453-4728-1549-9664-027064E556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D43E8D01-DB64-804F-8D9D-AFD4E9651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37" name="Group 9">
                <a:extLst>
                  <a:ext uri="{FF2B5EF4-FFF2-40B4-BE49-F238E27FC236}">
                    <a16:creationId xmlns:a16="http://schemas.microsoft.com/office/drawing/2014/main" id="{350CCFDD-615E-1A40-9D0F-33A6BC260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39" name="Oval 10">
                  <a:extLst>
                    <a:ext uri="{FF2B5EF4-FFF2-40B4-BE49-F238E27FC236}">
                      <a16:creationId xmlns:a16="http://schemas.microsoft.com/office/drawing/2014/main" id="{57A3D468-1A42-404C-AD27-D8819B88D9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" name="Line 11">
                  <a:extLst>
                    <a:ext uri="{FF2B5EF4-FFF2-40B4-BE49-F238E27FC236}">
                      <a16:creationId xmlns:a16="http://schemas.microsoft.com/office/drawing/2014/main" id="{AF095D54-4125-BF4D-962B-08FBA50729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29FB8289-E186-D740-A52B-7C7E228EF5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2F53AB7-26FA-D944-AABC-FD56666BE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20F492B5-BC6D-5546-9A58-5EEB13B2B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F0641887-5E5F-F04E-994C-19EDDCA32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AA946C40-DC85-E641-A33B-A0AA9AB33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E6050F55-AF9F-9C48-96F2-2D8BE9845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43CAEC8C-6CCE-6F43-BB57-446B31D4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E2DCBA46-B9F5-E442-90B2-0F4C6D5C0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25">
              <a:extLst>
                <a:ext uri="{FF2B5EF4-FFF2-40B4-BE49-F238E27FC236}">
                  <a16:creationId xmlns:a16="http://schemas.microsoft.com/office/drawing/2014/main" id="{539411A0-D256-0745-8898-1C2A7F110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D7A96C9B-927F-1A4C-B54D-1175A38D4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FB628EE6-C80D-9246-9B72-0E4D7D567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8">
              <a:extLst>
                <a:ext uri="{FF2B5EF4-FFF2-40B4-BE49-F238E27FC236}">
                  <a16:creationId xmlns:a16="http://schemas.microsoft.com/office/drawing/2014/main" id="{0A2D9388-A593-BF44-886F-54C27BE15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9">
              <a:extLst>
                <a:ext uri="{FF2B5EF4-FFF2-40B4-BE49-F238E27FC236}">
                  <a16:creationId xmlns:a16="http://schemas.microsoft.com/office/drawing/2014/main" id="{95650D3B-ADBB-354D-93C5-0016C6747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531C1662-537C-164D-A13D-185CB7550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967D9A6B-B9D3-3248-851D-46A09CD31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0C746A8B-0BB5-2341-A4E5-3BA07412D9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33">
              <a:extLst>
                <a:ext uri="{FF2B5EF4-FFF2-40B4-BE49-F238E27FC236}">
                  <a16:creationId xmlns:a16="http://schemas.microsoft.com/office/drawing/2014/main" id="{9521D4A5-2C4C-B44E-AA96-A543DB7D07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34">
              <a:extLst>
                <a:ext uri="{FF2B5EF4-FFF2-40B4-BE49-F238E27FC236}">
                  <a16:creationId xmlns:a16="http://schemas.microsoft.com/office/drawing/2014/main" id="{00CE512C-C6EC-8441-A4B2-DA71DD5FEA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35">
              <a:extLst>
                <a:ext uri="{FF2B5EF4-FFF2-40B4-BE49-F238E27FC236}">
                  <a16:creationId xmlns:a16="http://schemas.microsoft.com/office/drawing/2014/main" id="{4F36096D-51ED-8842-A465-7BB1AD7529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36">
              <a:extLst>
                <a:ext uri="{FF2B5EF4-FFF2-40B4-BE49-F238E27FC236}">
                  <a16:creationId xmlns:a16="http://schemas.microsoft.com/office/drawing/2014/main" id="{9BDDE0C6-EEC5-9B42-A272-C6694A2B28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Line 37">
              <a:extLst>
                <a:ext uri="{FF2B5EF4-FFF2-40B4-BE49-F238E27FC236}">
                  <a16:creationId xmlns:a16="http://schemas.microsoft.com/office/drawing/2014/main" id="{BC16088E-1C91-1C4E-9098-EAD1277326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8">
              <a:extLst>
                <a:ext uri="{FF2B5EF4-FFF2-40B4-BE49-F238E27FC236}">
                  <a16:creationId xmlns:a16="http://schemas.microsoft.com/office/drawing/2014/main" id="{3C8E6CD7-FA9B-6240-8F9E-1AC9AA34E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9">
              <a:extLst>
                <a:ext uri="{FF2B5EF4-FFF2-40B4-BE49-F238E27FC236}">
                  <a16:creationId xmlns:a16="http://schemas.microsoft.com/office/drawing/2014/main" id="{62C096A1-9E8E-2C45-B8B3-01BC037F0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0">
              <a:extLst>
                <a:ext uri="{FF2B5EF4-FFF2-40B4-BE49-F238E27FC236}">
                  <a16:creationId xmlns:a16="http://schemas.microsoft.com/office/drawing/2014/main" id="{2B3FEA88-1922-F641-AE05-8A9532CA3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9CA696C-DE4C-B44C-A427-B853E66A84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383" y="464787"/>
            <a:ext cx="1194619" cy="1019409"/>
          </a:xfrm>
          <a:prstGeom prst="rect">
            <a:avLst/>
          </a:prstGeom>
        </p:spPr>
      </p:pic>
      <p:pic>
        <p:nvPicPr>
          <p:cNvPr id="52" name="Content Placeholder 28">
            <a:extLst>
              <a:ext uri="{FF2B5EF4-FFF2-40B4-BE49-F238E27FC236}">
                <a16:creationId xmlns:a16="http://schemas.microsoft.com/office/drawing/2014/main" id="{6922AADF-DC33-7941-9226-E605374ADB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 bwMode="auto">
          <a:xfrm>
            <a:off x="793396" y="4936612"/>
            <a:ext cx="2158519" cy="101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577E72-8EFF-BB48-95E3-A44845D848F6}"/>
              </a:ext>
            </a:extLst>
          </p:cNvPr>
          <p:cNvSpPr txBox="1"/>
          <p:nvPr/>
        </p:nvSpPr>
        <p:spPr>
          <a:xfrm rot="21110136">
            <a:off x="728816" y="1926047"/>
            <a:ext cx="7098417" cy="261610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Thank you!</a:t>
            </a:r>
          </a:p>
          <a:p>
            <a:r>
              <a:rPr lang="ja-JP" altLang="en-US" sz="4400">
                <a:solidFill>
                  <a:schemeClr val="bg1"/>
                </a:solidFill>
              </a:rPr>
              <a:t>ありがとうございました</a:t>
            </a:r>
            <a:endParaRPr lang="en-US" sz="6000" b="1" dirty="0">
              <a:solidFill>
                <a:schemeClr val="bg1"/>
              </a:solidFill>
              <a:latin typeface="+mn-lt"/>
            </a:endParaRPr>
          </a:p>
          <a:p>
            <a:r>
              <a:rPr lang="en-US" sz="6000" b="1" dirty="0" err="1">
                <a:solidFill>
                  <a:schemeClr val="bg1"/>
                </a:solidFill>
                <a:latin typeface="+mn-lt"/>
              </a:rPr>
              <a:t>christos@cs.cmu.edu</a:t>
            </a:r>
            <a:endParaRPr lang="en-US" sz="6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2" descr="photo">
            <a:extLst>
              <a:ext uri="{FF2B5EF4-FFF2-40B4-BE49-F238E27FC236}">
                <a16:creationId xmlns:a16="http://schemas.microsoft.com/office/drawing/2014/main" id="{562177F7-BE0C-9048-9FB4-6844FE73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638" y="1996303"/>
            <a:ext cx="896231" cy="10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204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>
            <a:extLst>
              <a:ext uri="{FF2B5EF4-FFF2-40B4-BE49-F238E27FC236}">
                <a16:creationId xmlns:a16="http://schemas.microsoft.com/office/drawing/2014/main" id="{D6447CA5-A160-F245-AB58-DF008CA59F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E6DF877D-547A-B44A-A56A-F5B3C260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AEE42490-B39E-FC47-9957-93D78BE9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CA2AB95-3AD0-0C40-8F62-11A42ECECE87}" type="slidenum">
              <a:rPr lang="en-US" altLang="en-US" sz="1400"/>
              <a:pPr algn="r"/>
              <a:t>17</a:t>
            </a:fld>
            <a:endParaRPr lang="en-US" altLang="en-US" sz="14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3D8E6D3-3525-1641-A091-867274982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Problem#1: Similarity search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11209FD-6C7F-1E40-8A82-41F4AD741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Find a10-tick pattern, similar to the last one</a:t>
            </a:r>
          </a:p>
        </p:txBody>
      </p:sp>
      <p:pic>
        <p:nvPicPr>
          <p:cNvPr id="72" name="Picture 5">
            <a:extLst>
              <a:ext uri="{FF2B5EF4-FFF2-40B4-BE49-F238E27FC236}">
                <a16:creationId xmlns:a16="http://schemas.microsoft.com/office/drawing/2014/main" id="{EF8D548F-9613-754D-A911-CC9598EC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640" y="2438400"/>
            <a:ext cx="5101812" cy="35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D853858-1522-4D4B-B4AA-676A6977AF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49" y="2743200"/>
            <a:ext cx="973138" cy="6487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517A1B-19FD-684B-B408-40C6B80DB862}"/>
              </a:ext>
            </a:extLst>
          </p:cNvPr>
          <p:cNvSpPr/>
          <p:nvPr/>
        </p:nvSpPr>
        <p:spPr bwMode="auto">
          <a:xfrm>
            <a:off x="6019800" y="3975652"/>
            <a:ext cx="390939" cy="1709531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AB559AB-062E-FB48-80BB-195FABD20C6A}"/>
              </a:ext>
            </a:extLst>
          </p:cNvPr>
          <p:cNvSpPr/>
          <p:nvPr/>
        </p:nvSpPr>
        <p:spPr bwMode="auto">
          <a:xfrm>
            <a:off x="4914900" y="3975651"/>
            <a:ext cx="390939" cy="1709531"/>
          </a:xfrm>
          <a:prstGeom prst="rect">
            <a:avLst/>
          </a:pr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5">
            <a:extLst>
              <a:ext uri="{FF2B5EF4-FFF2-40B4-BE49-F238E27FC236}">
                <a16:creationId xmlns:a16="http://schemas.microsoft.com/office/drawing/2014/main" id="{BB65977B-D451-D748-B542-DC36B37D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040" y="2590800"/>
            <a:ext cx="5101812" cy="35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1B014A-DA24-8B4D-BE8E-5F1A4FB97B50}"/>
              </a:ext>
            </a:extLst>
          </p:cNvPr>
          <p:cNvSpPr/>
          <p:nvPr/>
        </p:nvSpPr>
        <p:spPr bwMode="auto">
          <a:xfrm>
            <a:off x="6211957" y="3896139"/>
            <a:ext cx="341243" cy="2273016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56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>
            <a:extLst>
              <a:ext uri="{FF2B5EF4-FFF2-40B4-BE49-F238E27FC236}">
                <a16:creationId xmlns:a16="http://schemas.microsoft.com/office/drawing/2014/main" id="{D6447CA5-A160-F245-AB58-DF008CA59F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E6DF877D-547A-B44A-A56A-F5B3C260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AEE42490-B39E-FC47-9957-93D78BE9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CA2AB95-3AD0-0C40-8F62-11A42ECECE87}" type="slidenum">
              <a:rPr lang="en-US" altLang="en-US" sz="1400"/>
              <a:pPr algn="r"/>
              <a:t>18</a:t>
            </a:fld>
            <a:endParaRPr lang="en-US" altLang="en-US" sz="14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3D8E6D3-3525-1641-A091-867274982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Problem#1: Similarity search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11209FD-6C7F-1E40-8A82-41F4AD741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Find a10-tick pattern, similar to the last one</a:t>
            </a:r>
          </a:p>
        </p:txBody>
      </p:sp>
      <p:pic>
        <p:nvPicPr>
          <p:cNvPr id="72" name="Picture 5">
            <a:extLst>
              <a:ext uri="{FF2B5EF4-FFF2-40B4-BE49-F238E27FC236}">
                <a16:creationId xmlns:a16="http://schemas.microsoft.com/office/drawing/2014/main" id="{EF8D548F-9613-754D-A911-CC9598EC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640" y="2438400"/>
            <a:ext cx="5101812" cy="35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D853858-1522-4D4B-B4AA-676A6977AF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49" y="2743200"/>
            <a:ext cx="973138" cy="6487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517A1B-19FD-684B-B408-40C6B80DB862}"/>
              </a:ext>
            </a:extLst>
          </p:cNvPr>
          <p:cNvSpPr/>
          <p:nvPr/>
        </p:nvSpPr>
        <p:spPr bwMode="auto">
          <a:xfrm>
            <a:off x="6019800" y="3975652"/>
            <a:ext cx="390939" cy="1709531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AB559AB-062E-FB48-80BB-195FABD20C6A}"/>
              </a:ext>
            </a:extLst>
          </p:cNvPr>
          <p:cNvSpPr/>
          <p:nvPr/>
        </p:nvSpPr>
        <p:spPr bwMode="auto">
          <a:xfrm>
            <a:off x="4914900" y="3975651"/>
            <a:ext cx="390939" cy="1709531"/>
          </a:xfrm>
          <a:prstGeom prst="rect">
            <a:avLst/>
          </a:pr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5">
            <a:extLst>
              <a:ext uri="{FF2B5EF4-FFF2-40B4-BE49-F238E27FC236}">
                <a16:creationId xmlns:a16="http://schemas.microsoft.com/office/drawing/2014/main" id="{BB65977B-D451-D748-B542-DC36B37D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040" y="2590800"/>
            <a:ext cx="5101812" cy="35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1B014A-DA24-8B4D-BE8E-5F1A4FB97B50}"/>
              </a:ext>
            </a:extLst>
          </p:cNvPr>
          <p:cNvSpPr/>
          <p:nvPr/>
        </p:nvSpPr>
        <p:spPr bwMode="auto">
          <a:xfrm>
            <a:off x="6211957" y="3896139"/>
            <a:ext cx="341243" cy="2273016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DEF9FCF-740A-8E49-98D2-3D9B245DFE1F}"/>
              </a:ext>
            </a:extLst>
          </p:cNvPr>
          <p:cNvSpPr/>
          <p:nvPr/>
        </p:nvSpPr>
        <p:spPr bwMode="auto">
          <a:xfrm>
            <a:off x="5135217" y="3859562"/>
            <a:ext cx="341243" cy="2273016"/>
          </a:xfrm>
          <a:prstGeom prst="roundRect">
            <a:avLst/>
          </a:pr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8B7BA36-9772-4446-9A20-7EA557416563}"/>
              </a:ext>
            </a:extLst>
          </p:cNvPr>
          <p:cNvSpPr/>
          <p:nvPr/>
        </p:nvSpPr>
        <p:spPr bwMode="auto">
          <a:xfrm>
            <a:off x="4740965" y="3856381"/>
            <a:ext cx="341243" cy="2273016"/>
          </a:xfrm>
          <a:prstGeom prst="roundRect">
            <a:avLst/>
          </a:pr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B71A110-C547-BB48-B188-450F4CF9D646}"/>
              </a:ext>
            </a:extLst>
          </p:cNvPr>
          <p:cNvSpPr/>
          <p:nvPr/>
        </p:nvSpPr>
        <p:spPr bwMode="auto">
          <a:xfrm>
            <a:off x="3102665" y="3896139"/>
            <a:ext cx="341243" cy="2273016"/>
          </a:xfrm>
          <a:prstGeom prst="roundRect">
            <a:avLst/>
          </a:pr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893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>
            <a:extLst>
              <a:ext uri="{FF2B5EF4-FFF2-40B4-BE49-F238E27FC236}">
                <a16:creationId xmlns:a16="http://schemas.microsoft.com/office/drawing/2014/main" id="{28FAF19B-496F-A44D-ABAF-D5EAB9E6A4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610D7D83-262B-F849-AAC5-47199D81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41A1555E-784A-6841-A848-3494634D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5418FCB-0829-F54D-9E1D-BA83625ADAE1}" type="slidenum">
              <a:rPr lang="en-US" altLang="en-US" sz="1400"/>
              <a:pPr algn="r"/>
              <a:t>19</a:t>
            </a:fld>
            <a:endParaRPr lang="en-US" altLang="en-US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479BD0C-469F-DC44-AD38-4AC9BF182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#2: Patterns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3158F5A3-7839-1047-9403-3C76BA496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Goal: given a signal (eg., #packets over time)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Find: patterns, periodicities, and/or compress</a:t>
            </a: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6297AADA-3CD3-E441-857C-DB5A72834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2775" name="Picture 5">
            <a:extLst>
              <a:ext uri="{FF2B5EF4-FFF2-40B4-BE49-F238E27FC236}">
                <a16:creationId xmlns:a16="http://schemas.microsoft.com/office/drawing/2014/main" id="{64A352FD-EB1D-0243-8126-FCA03B75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74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6">
            <a:extLst>
              <a:ext uri="{FF2B5EF4-FFF2-40B4-BE49-F238E27FC236}">
                <a16:creationId xmlns:a16="http://schemas.microsoft.com/office/drawing/2014/main" id="{58A5B58F-D17C-FA4F-800F-5A2AF59EC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7" name="Text Box 7">
            <a:extLst>
              <a:ext uri="{FF2B5EF4-FFF2-40B4-BE49-F238E27FC236}">
                <a16:creationId xmlns:a16="http://schemas.microsoft.com/office/drawing/2014/main" id="{B765EE1C-551B-3E46-A9EC-845FE306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32778" name="Text Box 8">
            <a:extLst>
              <a:ext uri="{FF2B5EF4-FFF2-40B4-BE49-F238E27FC236}">
                <a16:creationId xmlns:a16="http://schemas.microsoft.com/office/drawing/2014/main" id="{55C105E3-EAD3-B849-9603-AF38544D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32779" name="Text Box 9">
            <a:extLst>
              <a:ext uri="{FF2B5EF4-FFF2-40B4-BE49-F238E27FC236}">
                <a16:creationId xmlns:a16="http://schemas.microsoft.com/office/drawing/2014/main" id="{B52EE512-39EC-E64E-8A85-3A30A9054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31432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/>
              <a:t>lynx caught per year</a:t>
            </a:r>
          </a:p>
          <a:p>
            <a:pPr algn="l"/>
            <a:r>
              <a:rPr lang="en-US" altLang="en-US" sz="2800"/>
              <a:t>(packets per day;</a:t>
            </a:r>
          </a:p>
          <a:p>
            <a:pPr algn="l"/>
            <a:r>
              <a:rPr lang="en-US" altLang="en-US" sz="2800"/>
              <a:t>temperature per day)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260C4-75BC-F542-B2B8-2A91AD1F5D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2" y="3354411"/>
            <a:ext cx="973138" cy="6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416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9D8E8-7A90-3A4E-AB81-20A4D51E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B3049-83EB-A74A-8492-17393E91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5FD1-7370-0444-B10A-5A3AABFF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D7EB9-C647-4043-B526-E3018AEA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10A1C-0DF7-BA4A-9068-8552B2B9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222FC-5E99-434A-B7BD-11E5C4879828}"/>
              </a:ext>
            </a:extLst>
          </p:cNvPr>
          <p:cNvSpPr txBox="1"/>
          <p:nvPr/>
        </p:nvSpPr>
        <p:spPr>
          <a:xfrm>
            <a:off x="1693120" y="2756237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800"/>
              <a:t>こんにちは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1282728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>
            <a:extLst>
              <a:ext uri="{FF2B5EF4-FFF2-40B4-BE49-F238E27FC236}">
                <a16:creationId xmlns:a16="http://schemas.microsoft.com/office/drawing/2014/main" id="{28FAF19B-496F-A44D-ABAF-D5EAB9E6A4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610D7D83-262B-F849-AAC5-47199D81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41A1555E-784A-6841-A848-3494634D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5418FCB-0829-F54D-9E1D-BA83625ADAE1}" type="slidenum">
              <a:rPr lang="en-US" altLang="en-US" sz="1400"/>
              <a:pPr algn="r"/>
              <a:t>20</a:t>
            </a:fld>
            <a:endParaRPr lang="en-US" altLang="en-US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479BD0C-469F-DC44-AD38-4AC9BF182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#2: Patterns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3158F5A3-7839-1047-9403-3C76BA496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Goal: given a signal (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#packets over time)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Find: patterns, periodicities, and/or compress</a:t>
            </a: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6297AADA-3CD3-E441-857C-DB5A72834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2775" name="Picture 5">
            <a:extLst>
              <a:ext uri="{FF2B5EF4-FFF2-40B4-BE49-F238E27FC236}">
                <a16:creationId xmlns:a16="http://schemas.microsoft.com/office/drawing/2014/main" id="{64A352FD-EB1D-0243-8126-FCA03B75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74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6">
            <a:extLst>
              <a:ext uri="{FF2B5EF4-FFF2-40B4-BE49-F238E27FC236}">
                <a16:creationId xmlns:a16="http://schemas.microsoft.com/office/drawing/2014/main" id="{58A5B58F-D17C-FA4F-800F-5A2AF59EC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7" name="Text Box 7">
            <a:extLst>
              <a:ext uri="{FF2B5EF4-FFF2-40B4-BE49-F238E27FC236}">
                <a16:creationId xmlns:a16="http://schemas.microsoft.com/office/drawing/2014/main" id="{B765EE1C-551B-3E46-A9EC-845FE306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32778" name="Text Box 8">
            <a:extLst>
              <a:ext uri="{FF2B5EF4-FFF2-40B4-BE49-F238E27FC236}">
                <a16:creationId xmlns:a16="http://schemas.microsoft.com/office/drawing/2014/main" id="{55C105E3-EAD3-B849-9603-AF38544D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32779" name="Text Box 9">
            <a:extLst>
              <a:ext uri="{FF2B5EF4-FFF2-40B4-BE49-F238E27FC236}">
                <a16:creationId xmlns:a16="http://schemas.microsoft.com/office/drawing/2014/main" id="{B52EE512-39EC-E64E-8A85-3A30A9054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31432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/>
              <a:t>lynx caught per year</a:t>
            </a:r>
          </a:p>
          <a:p>
            <a:pPr algn="l"/>
            <a:r>
              <a:rPr lang="en-US" altLang="en-US" sz="2800"/>
              <a:t>(packets per day;</a:t>
            </a:r>
          </a:p>
          <a:p>
            <a:pPr algn="l"/>
            <a:r>
              <a:rPr lang="en-US" altLang="en-US" sz="2800"/>
              <a:t>temperature per day)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260C4-75BC-F542-B2B8-2A91AD1F5D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2" y="3354411"/>
            <a:ext cx="973138" cy="648759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6C74EBDD-50BF-234A-A248-2B214F20B88D}"/>
              </a:ext>
            </a:extLst>
          </p:cNvPr>
          <p:cNvSpPr/>
          <p:nvPr/>
        </p:nvSpPr>
        <p:spPr bwMode="auto">
          <a:xfrm rot="16200000">
            <a:off x="1809339" y="3681801"/>
            <a:ext cx="143289" cy="193816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7270D98-E548-5043-9C07-3E472A8F884B}"/>
              </a:ext>
            </a:extLst>
          </p:cNvPr>
          <p:cNvSpPr/>
          <p:nvPr/>
        </p:nvSpPr>
        <p:spPr bwMode="auto">
          <a:xfrm rot="16200000">
            <a:off x="2054510" y="3684400"/>
            <a:ext cx="143289" cy="193816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8D2A576-E309-D24F-8B2C-89FA819113FF}"/>
              </a:ext>
            </a:extLst>
          </p:cNvPr>
          <p:cNvSpPr/>
          <p:nvPr/>
        </p:nvSpPr>
        <p:spPr bwMode="auto">
          <a:xfrm rot="16200000">
            <a:off x="3665913" y="3677358"/>
            <a:ext cx="143289" cy="193816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F9AAC-B20F-144E-8EE3-8B460867A1B0}"/>
              </a:ext>
            </a:extLst>
          </p:cNvPr>
          <p:cNvSpPr txBox="1"/>
          <p:nvPr/>
        </p:nvSpPr>
        <p:spPr>
          <a:xfrm>
            <a:off x="1573046" y="3268914"/>
            <a:ext cx="6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11yr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5591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>
            <a:extLst>
              <a:ext uri="{FF2B5EF4-FFF2-40B4-BE49-F238E27FC236}">
                <a16:creationId xmlns:a16="http://schemas.microsoft.com/office/drawing/2014/main" id="{26403A67-20DB-314E-817B-2F659DAA72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7CAA7B0A-27B0-D44C-B7F6-A3AA5E4F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D1F5793F-9680-6245-8746-989E4AE6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BDD868A-89C1-E341-B88F-C317FC98DE66}" type="slidenum">
              <a:rPr lang="en-US" altLang="en-US" sz="1400"/>
              <a:pPr algn="r"/>
              <a:t>21</a:t>
            </a:fld>
            <a:endParaRPr lang="en-US" altLang="en-US" sz="14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D1D778F-B20D-0349-9F7F-FDDCF9826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#3: Forecast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F7236DE7-EF2D-EF4D-8A5A-11821EC84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t-1</a:t>
            </a:r>
            <a:r>
              <a:rPr lang="en-US" altLang="en-US">
                <a:ea typeface="ＭＳ Ｐゴシック" panose="020B0600070205080204" pitchFamily="34" charset="-128"/>
              </a:rPr>
              <a:t>, …, forecast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t+1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8" name="Line 4">
            <a:extLst>
              <a:ext uri="{FF2B5EF4-FFF2-40B4-BE49-F238E27FC236}">
                <a16:creationId xmlns:a16="http://schemas.microsoft.com/office/drawing/2014/main" id="{8E9BC7FE-E221-C64F-B66B-AF3E4DCE1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1117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5">
            <a:extLst>
              <a:ext uri="{FF2B5EF4-FFF2-40B4-BE49-F238E27FC236}">
                <a16:creationId xmlns:a16="http://schemas.microsoft.com/office/drawing/2014/main" id="{64DEF3DA-6478-C149-8679-A4F263E40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83870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6">
            <a:extLst>
              <a:ext uri="{FF2B5EF4-FFF2-40B4-BE49-F238E27FC236}">
                <a16:creationId xmlns:a16="http://schemas.microsoft.com/office/drawing/2014/main" id="{588D4206-DBAC-4644-8B28-7D1B5D097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5577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7">
            <a:extLst>
              <a:ext uri="{FF2B5EF4-FFF2-40B4-BE49-F238E27FC236}">
                <a16:creationId xmlns:a16="http://schemas.microsoft.com/office/drawing/2014/main" id="{D193F183-E896-AB45-BA5F-007364742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2862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8">
            <a:extLst>
              <a:ext uri="{FF2B5EF4-FFF2-40B4-BE49-F238E27FC236}">
                <a16:creationId xmlns:a16="http://schemas.microsoft.com/office/drawing/2014/main" id="{601C4511-9BCF-6D48-8AD7-50DB2AC9B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0052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9">
            <a:extLst>
              <a:ext uri="{FF2B5EF4-FFF2-40B4-BE49-F238E27FC236}">
                <a16:creationId xmlns:a16="http://schemas.microsoft.com/office/drawing/2014/main" id="{CDC17D86-C03C-1E4E-84B2-E416C99BF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7322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0">
            <a:extLst>
              <a:ext uri="{FF2B5EF4-FFF2-40B4-BE49-F238E27FC236}">
                <a16:creationId xmlns:a16="http://schemas.microsoft.com/office/drawing/2014/main" id="{1B9AEAF6-A5AC-E749-A019-A291E7119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45122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1">
            <a:extLst>
              <a:ext uri="{FF2B5EF4-FFF2-40B4-BE49-F238E27FC236}">
                <a16:creationId xmlns:a16="http://schemas.microsoft.com/office/drawing/2014/main" id="{70B0345E-C311-5B4A-A2E5-51D56E2B0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1797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2">
            <a:extLst>
              <a:ext uri="{FF2B5EF4-FFF2-40B4-BE49-F238E27FC236}">
                <a16:creationId xmlns:a16="http://schemas.microsoft.com/office/drawing/2014/main" id="{6AF4F4C5-02BD-A449-A246-F66FCC66B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3">
            <a:extLst>
              <a:ext uri="{FF2B5EF4-FFF2-40B4-BE49-F238E27FC236}">
                <a16:creationId xmlns:a16="http://schemas.microsoft.com/office/drawing/2014/main" id="{80816C80-1CFA-D146-8D2B-E5F599852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1588" cy="2493963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4">
            <a:extLst>
              <a:ext uri="{FF2B5EF4-FFF2-40B4-BE49-F238E27FC236}">
                <a16:creationId xmlns:a16="http://schemas.microsoft.com/office/drawing/2014/main" id="{055B03F1-1952-6644-93CB-D4C796F6A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392738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5">
            <a:extLst>
              <a:ext uri="{FF2B5EF4-FFF2-40B4-BE49-F238E27FC236}">
                <a16:creationId xmlns:a16="http://schemas.microsoft.com/office/drawing/2014/main" id="{5598E3FF-A49E-374B-A84D-1147E3203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1117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6">
            <a:extLst>
              <a:ext uri="{FF2B5EF4-FFF2-40B4-BE49-F238E27FC236}">
                <a16:creationId xmlns:a16="http://schemas.microsoft.com/office/drawing/2014/main" id="{A63DFA82-51DA-7841-8DC1-73C0B0666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862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7">
            <a:extLst>
              <a:ext uri="{FF2B5EF4-FFF2-40B4-BE49-F238E27FC236}">
                <a16:creationId xmlns:a16="http://schemas.microsoft.com/office/drawing/2014/main" id="{322A50AA-9063-AE4D-A9B9-B35705543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0052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18">
            <a:extLst>
              <a:ext uri="{FF2B5EF4-FFF2-40B4-BE49-F238E27FC236}">
                <a16:creationId xmlns:a16="http://schemas.microsoft.com/office/drawing/2014/main" id="{B7E66EBE-EB2B-8543-AA86-232CC8649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73221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19">
            <a:extLst>
              <a:ext uri="{FF2B5EF4-FFF2-40B4-BE49-F238E27FC236}">
                <a16:creationId xmlns:a16="http://schemas.microsoft.com/office/drawing/2014/main" id="{E314AC68-6EA0-9E49-A83C-D18BCBE91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45122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0">
            <a:extLst>
              <a:ext uri="{FF2B5EF4-FFF2-40B4-BE49-F238E27FC236}">
                <a16:creationId xmlns:a16="http://schemas.microsoft.com/office/drawing/2014/main" id="{76BF328C-D405-164E-BF15-E465A2BEB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1797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1">
            <a:extLst>
              <a:ext uri="{FF2B5EF4-FFF2-40B4-BE49-F238E27FC236}">
                <a16:creationId xmlns:a16="http://schemas.microsoft.com/office/drawing/2014/main" id="{76E26CCA-EA2E-6048-B8A0-CA5B2C2F4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289877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2">
            <a:extLst>
              <a:ext uri="{FF2B5EF4-FFF2-40B4-BE49-F238E27FC236}">
                <a16:creationId xmlns:a16="http://schemas.microsoft.com/office/drawing/2014/main" id="{65C84E20-721F-DC47-ADF6-ECF1F4798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392738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Line 23">
            <a:extLst>
              <a:ext uri="{FF2B5EF4-FFF2-40B4-BE49-F238E27FC236}">
                <a16:creationId xmlns:a16="http://schemas.microsoft.com/office/drawing/2014/main" id="{D2F3F86E-102A-9442-BB9E-E78BDBCA6A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Line 24">
            <a:extLst>
              <a:ext uri="{FF2B5EF4-FFF2-40B4-BE49-F238E27FC236}">
                <a16:creationId xmlns:a16="http://schemas.microsoft.com/office/drawing/2014/main" id="{5F454E5D-F255-9849-8D06-899BEA5F8C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622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Line 25">
            <a:extLst>
              <a:ext uri="{FF2B5EF4-FFF2-40B4-BE49-F238E27FC236}">
                <a16:creationId xmlns:a16="http://schemas.microsoft.com/office/drawing/2014/main" id="{4C6385D6-4D42-CB48-BD4F-36C010C6E6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Line 26">
            <a:extLst>
              <a:ext uri="{FF2B5EF4-FFF2-40B4-BE49-F238E27FC236}">
                <a16:creationId xmlns:a16="http://schemas.microsoft.com/office/drawing/2014/main" id="{405EB0B2-E75D-5445-8577-C51CDAF44C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677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27">
            <a:extLst>
              <a:ext uri="{FF2B5EF4-FFF2-40B4-BE49-F238E27FC236}">
                <a16:creationId xmlns:a16="http://schemas.microsoft.com/office/drawing/2014/main" id="{B6E4F678-6BDF-5E4C-9A43-F8B3F1C1A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70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Line 28">
            <a:extLst>
              <a:ext uri="{FF2B5EF4-FFF2-40B4-BE49-F238E27FC236}">
                <a16:creationId xmlns:a16="http://schemas.microsoft.com/office/drawing/2014/main" id="{9726926B-F1FA-C44C-9A30-64572806A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5392738"/>
            <a:ext cx="1587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29">
            <a:extLst>
              <a:ext uri="{FF2B5EF4-FFF2-40B4-BE49-F238E27FC236}">
                <a16:creationId xmlns:a16="http://schemas.microsoft.com/office/drawing/2014/main" id="{6601E6DF-C817-7843-A287-3A252AEC1A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3898900"/>
            <a:ext cx="465138" cy="2984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Line 30">
            <a:extLst>
              <a:ext uri="{FF2B5EF4-FFF2-40B4-BE49-F238E27FC236}">
                <a16:creationId xmlns:a16="http://schemas.microsoft.com/office/drawing/2014/main" id="{E75D1E4B-C00D-5E4B-A6A8-4A031591BF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088" y="3398838"/>
            <a:ext cx="465137" cy="5000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Line 31">
            <a:extLst>
              <a:ext uri="{FF2B5EF4-FFF2-40B4-BE49-F238E27FC236}">
                <a16:creationId xmlns:a16="http://schemas.microsoft.com/office/drawing/2014/main" id="{9753952D-8A3B-A94D-8B4C-B02408353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3398838"/>
            <a:ext cx="465138" cy="8255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Line 32">
            <a:extLst>
              <a:ext uri="{FF2B5EF4-FFF2-40B4-BE49-F238E27FC236}">
                <a16:creationId xmlns:a16="http://schemas.microsoft.com/office/drawing/2014/main" id="{ADA61668-8B87-3D4A-817E-C441C3B89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1363" y="3898900"/>
            <a:ext cx="465137" cy="32543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Line 33">
            <a:extLst>
              <a:ext uri="{FF2B5EF4-FFF2-40B4-BE49-F238E27FC236}">
                <a16:creationId xmlns:a16="http://schemas.microsoft.com/office/drawing/2014/main" id="{F0097D4F-00C0-7343-A15A-473F8FD447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3759200"/>
            <a:ext cx="465138" cy="1397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4">
            <a:extLst>
              <a:ext uri="{FF2B5EF4-FFF2-40B4-BE49-F238E27FC236}">
                <a16:creationId xmlns:a16="http://schemas.microsoft.com/office/drawing/2014/main" id="{CA659B67-A2F3-BB43-B496-95F533AA99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3144838"/>
            <a:ext cx="465137" cy="6143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Line 35">
            <a:extLst>
              <a:ext uri="{FF2B5EF4-FFF2-40B4-BE49-F238E27FC236}">
                <a16:creationId xmlns:a16="http://schemas.microsoft.com/office/drawing/2014/main" id="{2ADED43A-6E28-934A-BFD9-FF28F2F83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3144838"/>
            <a:ext cx="465138" cy="22701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Line 36">
            <a:extLst>
              <a:ext uri="{FF2B5EF4-FFF2-40B4-BE49-F238E27FC236}">
                <a16:creationId xmlns:a16="http://schemas.microsoft.com/office/drawing/2014/main" id="{F70D0B90-1832-3843-81A4-3DA9E339F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913" y="3371850"/>
            <a:ext cx="465137" cy="3873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Line 37">
            <a:extLst>
              <a:ext uri="{FF2B5EF4-FFF2-40B4-BE49-F238E27FC236}">
                <a16:creationId xmlns:a16="http://schemas.microsoft.com/office/drawing/2014/main" id="{D1CD0F26-5AB8-2040-8EE7-4869CAFDD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3759200"/>
            <a:ext cx="466725" cy="271463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2" name="Freeform 38">
            <a:extLst>
              <a:ext uri="{FF2B5EF4-FFF2-40B4-BE49-F238E27FC236}">
                <a16:creationId xmlns:a16="http://schemas.microsoft.com/office/drawing/2014/main" id="{DD84CEE7-764C-8F4B-B3C9-62C7CD4E5867}"/>
              </a:ext>
            </a:extLst>
          </p:cNvPr>
          <p:cNvSpPr>
            <a:spLocks/>
          </p:cNvSpPr>
          <p:nvPr/>
        </p:nvSpPr>
        <p:spPr bwMode="auto">
          <a:xfrm>
            <a:off x="1824038" y="413702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Freeform 39">
            <a:extLst>
              <a:ext uri="{FF2B5EF4-FFF2-40B4-BE49-F238E27FC236}">
                <a16:creationId xmlns:a16="http://schemas.microsoft.com/office/drawing/2014/main" id="{21A3F365-4B10-A140-8749-00045C0CEB7D}"/>
              </a:ext>
            </a:extLst>
          </p:cNvPr>
          <p:cNvSpPr>
            <a:spLocks/>
          </p:cNvSpPr>
          <p:nvPr/>
        </p:nvSpPr>
        <p:spPr bwMode="auto">
          <a:xfrm>
            <a:off x="2289175" y="383857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Freeform 40">
            <a:extLst>
              <a:ext uri="{FF2B5EF4-FFF2-40B4-BE49-F238E27FC236}">
                <a16:creationId xmlns:a16="http://schemas.microsoft.com/office/drawing/2014/main" id="{120CA352-4A4C-1D46-B2B3-2D04796D2064}"/>
              </a:ext>
            </a:extLst>
          </p:cNvPr>
          <p:cNvSpPr>
            <a:spLocks/>
          </p:cNvSpPr>
          <p:nvPr/>
        </p:nvSpPr>
        <p:spPr bwMode="auto">
          <a:xfrm>
            <a:off x="2754313" y="33369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Freeform 41">
            <a:extLst>
              <a:ext uri="{FF2B5EF4-FFF2-40B4-BE49-F238E27FC236}">
                <a16:creationId xmlns:a16="http://schemas.microsoft.com/office/drawing/2014/main" id="{4FAD59E1-CDB1-F847-B54A-EA40A92E4B9C}"/>
              </a:ext>
            </a:extLst>
          </p:cNvPr>
          <p:cNvSpPr>
            <a:spLocks/>
          </p:cNvSpPr>
          <p:nvPr/>
        </p:nvSpPr>
        <p:spPr bwMode="auto">
          <a:xfrm>
            <a:off x="3219450" y="41624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Freeform 42">
            <a:extLst>
              <a:ext uri="{FF2B5EF4-FFF2-40B4-BE49-F238E27FC236}">
                <a16:creationId xmlns:a16="http://schemas.microsoft.com/office/drawing/2014/main" id="{5EC2DE3B-C392-FD41-AD49-689654C75D5A}"/>
              </a:ext>
            </a:extLst>
          </p:cNvPr>
          <p:cNvSpPr>
            <a:spLocks/>
          </p:cNvSpPr>
          <p:nvPr/>
        </p:nvSpPr>
        <p:spPr bwMode="auto">
          <a:xfrm>
            <a:off x="3686175" y="383857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Freeform 43">
            <a:extLst>
              <a:ext uri="{FF2B5EF4-FFF2-40B4-BE49-F238E27FC236}">
                <a16:creationId xmlns:a16="http://schemas.microsoft.com/office/drawing/2014/main" id="{E6E05C04-004D-5D44-8A0C-47FF9AEBA035}"/>
              </a:ext>
            </a:extLst>
          </p:cNvPr>
          <p:cNvSpPr>
            <a:spLocks/>
          </p:cNvSpPr>
          <p:nvPr/>
        </p:nvSpPr>
        <p:spPr bwMode="auto">
          <a:xfrm>
            <a:off x="4151313" y="3697288"/>
            <a:ext cx="122237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Freeform 44">
            <a:extLst>
              <a:ext uri="{FF2B5EF4-FFF2-40B4-BE49-F238E27FC236}">
                <a16:creationId xmlns:a16="http://schemas.microsoft.com/office/drawing/2014/main" id="{4CD4CE5E-4BA9-2943-8B7F-3D3E4B39B8EB}"/>
              </a:ext>
            </a:extLst>
          </p:cNvPr>
          <p:cNvSpPr>
            <a:spLocks/>
          </p:cNvSpPr>
          <p:nvPr/>
        </p:nvSpPr>
        <p:spPr bwMode="auto">
          <a:xfrm>
            <a:off x="4616450" y="308292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9"/>
                </a:lnTo>
                <a:lnTo>
                  <a:pt x="38" y="77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Freeform 45">
            <a:extLst>
              <a:ext uri="{FF2B5EF4-FFF2-40B4-BE49-F238E27FC236}">
                <a16:creationId xmlns:a16="http://schemas.microsoft.com/office/drawing/2014/main" id="{EE10F7E9-8F08-F04B-BCE9-82678951B949}"/>
              </a:ext>
            </a:extLst>
          </p:cNvPr>
          <p:cNvSpPr>
            <a:spLocks/>
          </p:cNvSpPr>
          <p:nvPr/>
        </p:nvSpPr>
        <p:spPr bwMode="auto">
          <a:xfrm>
            <a:off x="5081588" y="3311525"/>
            <a:ext cx="122237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Freeform 46">
            <a:extLst>
              <a:ext uri="{FF2B5EF4-FFF2-40B4-BE49-F238E27FC236}">
                <a16:creationId xmlns:a16="http://schemas.microsoft.com/office/drawing/2014/main" id="{C845EE21-A01F-A149-A248-54A7246B301F}"/>
              </a:ext>
            </a:extLst>
          </p:cNvPr>
          <p:cNvSpPr>
            <a:spLocks/>
          </p:cNvSpPr>
          <p:nvPr/>
        </p:nvSpPr>
        <p:spPr bwMode="auto">
          <a:xfrm>
            <a:off x="5546725" y="3697288"/>
            <a:ext cx="122238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Freeform 47">
            <a:extLst>
              <a:ext uri="{FF2B5EF4-FFF2-40B4-BE49-F238E27FC236}">
                <a16:creationId xmlns:a16="http://schemas.microsoft.com/office/drawing/2014/main" id="{C05FCA12-D521-3D46-BC82-94EBF9FF78BE}"/>
              </a:ext>
            </a:extLst>
          </p:cNvPr>
          <p:cNvSpPr>
            <a:spLocks/>
          </p:cNvSpPr>
          <p:nvPr/>
        </p:nvSpPr>
        <p:spPr bwMode="auto">
          <a:xfrm>
            <a:off x="6011863" y="3970338"/>
            <a:ext cx="122237" cy="122237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9" y="0"/>
                </a:moveTo>
                <a:lnTo>
                  <a:pt x="77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Rectangle 48">
            <a:extLst>
              <a:ext uri="{FF2B5EF4-FFF2-40B4-BE49-F238E27FC236}">
                <a16:creationId xmlns:a16="http://schemas.microsoft.com/office/drawing/2014/main" id="{DAA03ED0-0A57-1548-A700-8A2D7DAC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278438"/>
            <a:ext cx="2016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0</a:t>
            </a:r>
            <a:endParaRPr lang="en-US" altLang="en-US" sz="2400"/>
          </a:p>
        </p:txBody>
      </p:sp>
      <p:sp>
        <p:nvSpPr>
          <p:cNvPr id="33843" name="Rectangle 49">
            <a:extLst>
              <a:ext uri="{FF2B5EF4-FFF2-40B4-BE49-F238E27FC236}">
                <a16:creationId xmlns:a16="http://schemas.microsoft.com/office/drawing/2014/main" id="{610F046C-F9C3-CF4B-A6EC-A751D774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9974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10</a:t>
            </a:r>
            <a:endParaRPr lang="en-US" altLang="en-US" sz="2400"/>
          </a:p>
        </p:txBody>
      </p:sp>
      <p:sp>
        <p:nvSpPr>
          <p:cNvPr id="33844" name="Rectangle 50">
            <a:extLst>
              <a:ext uri="{FF2B5EF4-FFF2-40B4-BE49-F238E27FC236}">
                <a16:creationId xmlns:a16="http://schemas.microsoft.com/office/drawing/2014/main" id="{BB6B68A2-4DBA-E441-ACBA-93E3924B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72440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20</a:t>
            </a:r>
            <a:endParaRPr lang="en-US" altLang="en-US" sz="2400"/>
          </a:p>
        </p:txBody>
      </p:sp>
      <p:sp>
        <p:nvSpPr>
          <p:cNvPr id="33845" name="Rectangle 51">
            <a:extLst>
              <a:ext uri="{FF2B5EF4-FFF2-40B4-BE49-F238E27FC236}">
                <a16:creationId xmlns:a16="http://schemas.microsoft.com/office/drawing/2014/main" id="{56CD4D18-AB62-A444-8900-87E85EEA7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4434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30</a:t>
            </a:r>
            <a:endParaRPr lang="en-US" altLang="en-US" sz="2400"/>
          </a:p>
        </p:txBody>
      </p:sp>
      <p:sp>
        <p:nvSpPr>
          <p:cNvPr id="33846" name="Rectangle 52">
            <a:extLst>
              <a:ext uri="{FF2B5EF4-FFF2-40B4-BE49-F238E27FC236}">
                <a16:creationId xmlns:a16="http://schemas.microsoft.com/office/drawing/2014/main" id="{EA613988-0BE2-884A-A6AA-176C7553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1719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33847" name="Rectangle 53">
            <a:extLst>
              <a:ext uri="{FF2B5EF4-FFF2-40B4-BE49-F238E27FC236}">
                <a16:creationId xmlns:a16="http://schemas.microsoft.com/office/drawing/2014/main" id="{97D9D6AD-A187-AB44-BBCF-85817CBF8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8909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33848" name="Rectangle 54">
            <a:extLst>
              <a:ext uri="{FF2B5EF4-FFF2-40B4-BE49-F238E27FC236}">
                <a16:creationId xmlns:a16="http://schemas.microsoft.com/office/drawing/2014/main" id="{FD475B71-16C9-4E4C-AD03-25723367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6179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33849" name="Rectangle 55">
            <a:extLst>
              <a:ext uri="{FF2B5EF4-FFF2-40B4-BE49-F238E27FC236}">
                <a16:creationId xmlns:a16="http://schemas.microsoft.com/office/drawing/2014/main" id="{3A96B317-0D08-164F-ADFF-D7A082D63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33692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33850" name="Rectangle 56">
            <a:extLst>
              <a:ext uri="{FF2B5EF4-FFF2-40B4-BE49-F238E27FC236}">
                <a16:creationId xmlns:a16="http://schemas.microsoft.com/office/drawing/2014/main" id="{23879175-D2A8-2F42-8BF7-11B9CF508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0654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33851" name="Rectangle 57">
            <a:extLst>
              <a:ext uri="{FF2B5EF4-FFF2-40B4-BE49-F238E27FC236}">
                <a16:creationId xmlns:a16="http://schemas.microsoft.com/office/drawing/2014/main" id="{3639AAE5-D562-214F-B48C-450640ACA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278447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90</a:t>
            </a:r>
            <a:endParaRPr lang="en-US" altLang="en-US" sz="2400"/>
          </a:p>
        </p:txBody>
      </p:sp>
      <p:sp>
        <p:nvSpPr>
          <p:cNvPr id="33852" name="Rectangle 58">
            <a:extLst>
              <a:ext uri="{FF2B5EF4-FFF2-40B4-BE49-F238E27FC236}">
                <a16:creationId xmlns:a16="http://schemas.microsoft.com/office/drawing/2014/main" id="{96D7B5F6-B2E4-4D49-85AB-ACF5220B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</a:t>
            </a:r>
            <a:endParaRPr lang="en-US" altLang="en-US" sz="2400"/>
          </a:p>
        </p:txBody>
      </p:sp>
      <p:sp>
        <p:nvSpPr>
          <p:cNvPr id="33853" name="Rectangle 59">
            <a:extLst>
              <a:ext uri="{FF2B5EF4-FFF2-40B4-BE49-F238E27FC236}">
                <a16:creationId xmlns:a16="http://schemas.microsoft.com/office/drawing/2014/main" id="{4FE77B43-7EB5-6841-9E07-83E532935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</a:t>
            </a:r>
            <a:endParaRPr lang="en-US" altLang="en-US" sz="2400"/>
          </a:p>
        </p:txBody>
      </p:sp>
      <p:sp>
        <p:nvSpPr>
          <p:cNvPr id="33854" name="Rectangle 60">
            <a:extLst>
              <a:ext uri="{FF2B5EF4-FFF2-40B4-BE49-F238E27FC236}">
                <a16:creationId xmlns:a16="http://schemas.microsoft.com/office/drawing/2014/main" id="{4D962E0D-CD14-6240-A44D-059E77927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</a:t>
            </a:r>
            <a:endParaRPr lang="en-US" altLang="en-US" sz="2400"/>
          </a:p>
        </p:txBody>
      </p:sp>
      <p:sp>
        <p:nvSpPr>
          <p:cNvPr id="33855" name="Rectangle 61">
            <a:extLst>
              <a:ext uri="{FF2B5EF4-FFF2-40B4-BE49-F238E27FC236}">
                <a16:creationId xmlns:a16="http://schemas.microsoft.com/office/drawing/2014/main" id="{264299F8-5A52-FB4D-8BA9-8CCB2D8EC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</a:t>
            </a:r>
            <a:endParaRPr lang="en-US" altLang="en-US" sz="2400"/>
          </a:p>
        </p:txBody>
      </p:sp>
      <p:sp>
        <p:nvSpPr>
          <p:cNvPr id="33856" name="Rectangle 62">
            <a:extLst>
              <a:ext uri="{FF2B5EF4-FFF2-40B4-BE49-F238E27FC236}">
                <a16:creationId xmlns:a16="http://schemas.microsoft.com/office/drawing/2014/main" id="{884BC569-6DD6-AD41-A374-643BEB1C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</a:t>
            </a:r>
            <a:endParaRPr lang="en-US" altLang="en-US" sz="2400"/>
          </a:p>
        </p:txBody>
      </p:sp>
      <p:sp>
        <p:nvSpPr>
          <p:cNvPr id="33857" name="Rectangle 63">
            <a:extLst>
              <a:ext uri="{FF2B5EF4-FFF2-40B4-BE49-F238E27FC236}">
                <a16:creationId xmlns:a16="http://schemas.microsoft.com/office/drawing/2014/main" id="{BE56A614-9892-404A-BAE9-D21E62BA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5567363"/>
            <a:ext cx="3159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11</a:t>
            </a:r>
            <a:endParaRPr lang="en-US" altLang="en-US" sz="2400"/>
          </a:p>
        </p:txBody>
      </p:sp>
      <p:sp>
        <p:nvSpPr>
          <p:cNvPr id="33858" name="Rectangle 64">
            <a:extLst>
              <a:ext uri="{FF2B5EF4-FFF2-40B4-BE49-F238E27FC236}">
                <a16:creationId xmlns:a16="http://schemas.microsoft.com/office/drawing/2014/main" id="{2643FE47-6623-314A-94CC-28A1AB05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910263"/>
            <a:ext cx="930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Time Tick</a:t>
            </a:r>
            <a:endParaRPr lang="en-US" altLang="en-US" sz="2400"/>
          </a:p>
        </p:txBody>
      </p:sp>
      <p:sp>
        <p:nvSpPr>
          <p:cNvPr id="33859" name="Rectangle 65">
            <a:extLst>
              <a:ext uri="{FF2B5EF4-FFF2-40B4-BE49-F238E27FC236}">
                <a16:creationId xmlns:a16="http://schemas.microsoft.com/office/drawing/2014/main" id="{D17FC2CE-F892-9242-A33D-425B8339064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7032" y="3804444"/>
            <a:ext cx="19224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Number of packets sent</a:t>
            </a:r>
            <a:endParaRPr lang="en-US" altLang="en-US" sz="2400"/>
          </a:p>
        </p:txBody>
      </p:sp>
      <p:sp>
        <p:nvSpPr>
          <p:cNvPr id="33860" name="Text Box 66">
            <a:extLst>
              <a:ext uri="{FF2B5EF4-FFF2-40B4-BE49-F238E27FC236}">
                <a16:creationId xmlns:a16="http://schemas.microsoft.com/office/drawing/2014/main" id="{CC6A1F81-5A1E-AB4E-8BCF-A8B2BFBE8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accent1"/>
                </a:solidFill>
              </a:rPr>
              <a:t>??</a:t>
            </a:r>
            <a:endParaRPr lang="en-US" altLang="en-US" sz="2400"/>
          </a:p>
        </p:txBody>
      </p:sp>
      <p:sp>
        <p:nvSpPr>
          <p:cNvPr id="33861" name="Line 67">
            <a:extLst>
              <a:ext uri="{FF2B5EF4-FFF2-40B4-BE49-F238E27FC236}">
                <a16:creationId xmlns:a16="http://schemas.microsoft.com/office/drawing/2014/main" id="{A98049B4-7A97-6A44-BE38-3964B8E655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0" cy="1066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3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EFF38AC-E39B-2245-983B-B699779AC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D5E7B3A-DD6B-1A4F-BACE-6A74D155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66B77C4-958B-A440-963A-7FC5FEB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327227-961C-C645-88C3-D594F89BC339}" type="slidenum">
              <a:rPr lang="en-US" altLang="en-US" sz="1400"/>
              <a:pPr algn="r"/>
              <a:t>22</a:t>
            </a:fld>
            <a:endParaRPr lang="en-US" altLang="en-US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0BBEFEE-AA1F-F447-8E36-61F5AD79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023820D-BB52-0242-A52B-D0BB4CB6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Introduction - Motivation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Administrative announcements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54627E0E-8EA1-C840-9E01-734F8AC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36304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6F830879-A964-A745-A5AA-6240875F8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1AFD6-F90D-A146-B709-129D82AB3892}"/>
              </a:ext>
            </a:extLst>
          </p:cNvPr>
          <p:cNvSpPr txBox="1"/>
          <p:nvPr/>
        </p:nvSpPr>
        <p:spPr>
          <a:xfrm>
            <a:off x="7241792" y="2663687"/>
            <a:ext cx="1648208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Problem#1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25B63-B204-CA4C-9833-8AA180419545}"/>
              </a:ext>
            </a:extLst>
          </p:cNvPr>
          <p:cNvSpPr txBox="1"/>
          <p:nvPr/>
        </p:nvSpPr>
        <p:spPr>
          <a:xfrm>
            <a:off x="7241792" y="3363940"/>
            <a:ext cx="1648208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Problem#2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2B084-A97B-2245-8F31-F720AE21ADDD}"/>
              </a:ext>
            </a:extLst>
          </p:cNvPr>
          <p:cNvSpPr txBox="1"/>
          <p:nvPr/>
        </p:nvSpPr>
        <p:spPr>
          <a:xfrm>
            <a:off x="7241792" y="4231776"/>
            <a:ext cx="1648208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Problem#3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62A1B9-6CF8-3F46-A443-182B44EDC15E}"/>
              </a:ext>
            </a:extLst>
          </p:cNvPr>
          <p:cNvSpPr/>
          <p:nvPr/>
        </p:nvSpPr>
        <p:spPr bwMode="auto">
          <a:xfrm>
            <a:off x="6947452" y="4114800"/>
            <a:ext cx="198783" cy="745435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073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23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</a:t>
            </a:r>
            <a:r>
              <a:rPr lang="en-US" altLang="en-US" b="1" dirty="0">
                <a:ea typeface="ＭＳ Ｐゴシック" panose="020B0600070205080204" pitchFamily="34" charset="-128"/>
              </a:rPr>
              <a:t>forecasting</a:t>
            </a:r>
            <a:r>
              <a:rPr lang="en-US" altLang="en-US" dirty="0">
                <a:ea typeface="ＭＳ Ｐゴシック" panose="020B0600070205080204" pitchFamily="34" charset="-128"/>
              </a:rPr>
              <a:t>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patterns</a:t>
            </a:r>
            <a:r>
              <a:rPr lang="en-US" altLang="en-US" dirty="0">
                <a:ea typeface="ＭＳ Ｐゴシック" panose="020B0600070205080204" pitchFamily="34" charset="-128"/>
              </a:rPr>
              <a:t>/rules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similar</a:t>
            </a:r>
            <a:r>
              <a:rPr lang="en-US" altLang="en-US" dirty="0">
                <a:ea typeface="ＭＳ Ｐゴシック" panose="020B0600070205080204" pitchFamily="34" charset="-128"/>
              </a:rPr>
              <a:t> past settings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rgbClr val="FFFC00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CF955-62DC-AB4D-B2AB-EC00D73C0480}"/>
              </a:ext>
            </a:extLst>
          </p:cNvPr>
          <p:cNvSpPr txBox="1"/>
          <p:nvPr/>
        </p:nvSpPr>
        <p:spPr>
          <a:xfrm>
            <a:off x="6507131" y="153753"/>
            <a:ext cx="2542684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Admin. ann. #1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02934-CA49-2646-AE16-CE50E4C19C8C}"/>
              </a:ext>
            </a:extLst>
          </p:cNvPr>
          <p:cNvSpPr txBox="1"/>
          <p:nvPr/>
        </p:nvSpPr>
        <p:spPr>
          <a:xfrm>
            <a:off x="6249234" y="2928121"/>
            <a:ext cx="1213794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Prob.#3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F0753A-10EF-4C4A-9D29-73BB7D878E94}"/>
              </a:ext>
            </a:extLst>
          </p:cNvPr>
          <p:cNvSpPr txBox="1"/>
          <p:nvPr/>
        </p:nvSpPr>
        <p:spPr>
          <a:xfrm>
            <a:off x="6249234" y="3464399"/>
            <a:ext cx="1213024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Prob.#2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124A56-3BE9-2348-AFF5-7F0F18E12ED2}"/>
              </a:ext>
            </a:extLst>
          </p:cNvPr>
          <p:cNvSpPr txBox="1"/>
          <p:nvPr/>
        </p:nvSpPr>
        <p:spPr>
          <a:xfrm>
            <a:off x="6260095" y="4411636"/>
            <a:ext cx="1213025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Prob.#1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FB620-D0FF-1247-B68A-F96D9487FD89}"/>
              </a:ext>
            </a:extLst>
          </p:cNvPr>
          <p:cNvSpPr txBox="1"/>
          <p:nvPr/>
        </p:nvSpPr>
        <p:spPr>
          <a:xfrm>
            <a:off x="7505700" y="45951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b-g-g-b</a:t>
            </a:r>
          </a:p>
        </p:txBody>
      </p:sp>
    </p:spTree>
    <p:extLst>
      <p:ext uri="{BB962C8B-B14F-4D97-AF65-F5344CB8AC3E}">
        <p14:creationId xmlns:p14="http://schemas.microsoft.com/office/powerpoint/2010/main" val="20211480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618DBF-ED6D-0047-9556-96C49831DF0B}"/>
              </a:ext>
            </a:extLst>
          </p:cNvPr>
          <p:cNvSpPr txBox="1"/>
          <p:nvPr/>
        </p:nvSpPr>
        <p:spPr>
          <a:xfrm>
            <a:off x="6507131" y="153753"/>
            <a:ext cx="2542684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Admin. ann. #2</a:t>
            </a:r>
          </a:p>
        </p:txBody>
      </p:sp>
    </p:spTree>
    <p:extLst>
      <p:ext uri="{BB962C8B-B14F-4D97-AF65-F5344CB8AC3E}">
        <p14:creationId xmlns:p14="http://schemas.microsoft.com/office/powerpoint/2010/main" val="10407856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589-03B5-6D43-B3E4-1B7483B1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Check-point questions</a:t>
            </a:r>
          </a:p>
        </p:txBody>
      </p:sp>
      <p:pic>
        <p:nvPicPr>
          <p:cNvPr id="11" name="Content Placeholder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A9467127-1F3F-5D48-9ED6-797928CDC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20609" y="826605"/>
            <a:ext cx="1394791" cy="139479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AE17A-6FCF-3C45-BDB4-8927D352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23F0F-FC0B-3B4C-8301-1A99D145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AF561-BEFE-F242-84E3-80C4664F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4BDED-DFCE-F942-AD08-102AE8F2D92E}"/>
              </a:ext>
            </a:extLst>
          </p:cNvPr>
          <p:cNvSpPr txBox="1"/>
          <p:nvPr/>
        </p:nvSpPr>
        <p:spPr>
          <a:xfrm>
            <a:off x="6507131" y="153753"/>
            <a:ext cx="2542684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Admin. ann. #3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5B62B0-69EE-6B43-9433-F52B956248E4}"/>
              </a:ext>
            </a:extLst>
          </p:cNvPr>
          <p:cNvSpPr txBox="1"/>
          <p:nvPr/>
        </p:nvSpPr>
        <p:spPr>
          <a:xfrm>
            <a:off x="417256" y="2305879"/>
            <a:ext cx="4910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With yellow back-ground</a:t>
            </a:r>
          </a:p>
        </p:txBody>
      </p:sp>
    </p:spTree>
    <p:extLst>
      <p:ext uri="{BB962C8B-B14F-4D97-AF65-F5344CB8AC3E}">
        <p14:creationId xmlns:p14="http://schemas.microsoft.com/office/powerpoint/2010/main" val="210139768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EFF38AC-E39B-2245-983B-B699779AC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D5E7B3A-DD6B-1A4F-BACE-6A74D155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66B77C4-958B-A440-963A-7FC5FEB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327227-961C-C645-88C3-D594F89BC339}" type="slidenum">
              <a:rPr lang="en-US" altLang="en-US" sz="1400"/>
              <a:pPr algn="r"/>
              <a:t>26</a:t>
            </a:fld>
            <a:endParaRPr lang="en-US" altLang="en-US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0BBEFEE-AA1F-F447-8E36-61F5AD79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023820D-BB52-0242-A52B-D0BB4CB6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Introduction - Motivation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2-slide summary of this tutorial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54627E0E-8EA1-C840-9E01-734F8AC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36304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6F830879-A964-A745-A5AA-6240875F8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1AFD6-F90D-A146-B709-129D82AB3892}"/>
              </a:ext>
            </a:extLst>
          </p:cNvPr>
          <p:cNvSpPr txBox="1"/>
          <p:nvPr/>
        </p:nvSpPr>
        <p:spPr>
          <a:xfrm>
            <a:off x="7241792" y="2663687"/>
            <a:ext cx="1648208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Problem#1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25B63-B204-CA4C-9833-8AA180419545}"/>
              </a:ext>
            </a:extLst>
          </p:cNvPr>
          <p:cNvSpPr txBox="1"/>
          <p:nvPr/>
        </p:nvSpPr>
        <p:spPr>
          <a:xfrm>
            <a:off x="7241792" y="3363940"/>
            <a:ext cx="1648208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Problem#2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2B084-A97B-2245-8F31-F720AE21ADDD}"/>
              </a:ext>
            </a:extLst>
          </p:cNvPr>
          <p:cNvSpPr txBox="1"/>
          <p:nvPr/>
        </p:nvSpPr>
        <p:spPr>
          <a:xfrm>
            <a:off x="7241792" y="4231776"/>
            <a:ext cx="1648208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Problem#3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62A1B9-6CF8-3F46-A443-182B44EDC15E}"/>
              </a:ext>
            </a:extLst>
          </p:cNvPr>
          <p:cNvSpPr/>
          <p:nvPr/>
        </p:nvSpPr>
        <p:spPr bwMode="auto">
          <a:xfrm>
            <a:off x="6947452" y="4114800"/>
            <a:ext cx="198783" cy="745435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692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©️ 2019-2021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5060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mine/forecast (one, or more)</a:t>
            </a:r>
          </a:p>
          <a:p>
            <a:pPr algn="l"/>
            <a:r>
              <a:rPr lang="en-US" sz="3200" dirty="0">
                <a:latin typeface="+mn-lt"/>
              </a:rPr>
              <a:t>time sequences</a:t>
            </a: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762" y="2886068"/>
            <a:ext cx="2895600" cy="2145939"/>
          </a:xfr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B78FA-1D81-E149-804C-55D0E8AAFF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80503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620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Date Placeholder 3">
            <a:extLst>
              <a:ext uri="{FF2B5EF4-FFF2-40B4-BE49-F238E27FC236}">
                <a16:creationId xmlns:a16="http://schemas.microsoft.com/office/drawing/2014/main" id="{C2B6634F-C411-B141-94D2-04E8396FAC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321538" name="Footer Placeholder 4">
            <a:extLst>
              <a:ext uri="{FF2B5EF4-FFF2-40B4-BE49-F238E27FC236}">
                <a16:creationId xmlns:a16="http://schemas.microsoft.com/office/drawing/2014/main" id="{C68B84BD-729A-964A-A2AA-937C68B1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321539" name="Slide Number Placeholder 5">
            <a:extLst>
              <a:ext uri="{FF2B5EF4-FFF2-40B4-BE49-F238E27FC236}">
                <a16:creationId xmlns:a16="http://schemas.microsoft.com/office/drawing/2014/main" id="{EF8B4498-D2E9-FD4A-ACB9-8B55C640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4803F60-0245-1E43-84AE-B78874A83C1E}" type="slidenum">
              <a:rPr lang="en-US" altLang="en-US" sz="1400"/>
              <a:pPr algn="r"/>
              <a:t>28</a:t>
            </a:fld>
            <a:endParaRPr lang="en-US" altLang="en-US" sz="1400"/>
          </a:p>
        </p:txBody>
      </p:sp>
      <p:sp>
        <p:nvSpPr>
          <p:cNvPr id="321540" name="Rectangle 2">
            <a:extLst>
              <a:ext uri="{FF2B5EF4-FFF2-40B4-BE49-F238E27FC236}">
                <a16:creationId xmlns:a16="http://schemas.microsoft.com/office/drawing/2014/main" id="{03A0E108-FA41-E04B-A774-7E4652DCF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28489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Answers</a:t>
            </a:r>
          </a:p>
        </p:txBody>
      </p:sp>
      <p:sp>
        <p:nvSpPr>
          <p:cNvPr id="321541" name="Rectangle 3">
            <a:extLst>
              <a:ext uri="{FF2B5EF4-FFF2-40B4-BE49-F238E27FC236}">
                <a16:creationId xmlns:a16="http://schemas.microsoft.com/office/drawing/2014/main" id="{ECE56297-E5B6-7845-A66E-F8A657EEB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21493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search: </a:t>
            </a:r>
            <a:r>
              <a:rPr lang="en-US" altLang="en-US" b="1" dirty="0">
                <a:ea typeface="ＭＳ Ｐゴシック" panose="020B0600070205080204" pitchFamily="34" charset="-128"/>
              </a:rPr>
              <a:t>Euclidean</a:t>
            </a:r>
            <a:r>
              <a:rPr lang="en-US" altLang="en-US" dirty="0">
                <a:ea typeface="ＭＳ Ｐゴシック" panose="020B0600070205080204" pitchFamily="34" charset="-128"/>
              </a:rPr>
              <a:t>/time-warping; </a:t>
            </a:r>
            <a:r>
              <a:rPr lang="en-US" altLang="en-US" b="1" dirty="0">
                <a:ea typeface="ＭＳ Ｐゴシック" panose="020B0600070205080204" pitchFamily="34" charset="-128"/>
              </a:rPr>
              <a:t>feature extraction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b="1" dirty="0">
                <a:ea typeface="ＭＳ Ｐゴシック" panose="020B0600070205080204" pitchFamily="34" charset="-128"/>
              </a:rPr>
              <a:t>SAMs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Periodicities: </a:t>
            </a:r>
            <a:r>
              <a:rPr lang="en-US" altLang="en-US" b="1" dirty="0">
                <a:ea typeface="ＭＳ Ｐゴシック" panose="020B0600070205080204" pitchFamily="34" charset="-128"/>
              </a:rPr>
              <a:t>DFT/DWT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AR</a:t>
            </a:r>
            <a:r>
              <a:rPr lang="en-US" altLang="en-US" dirty="0">
                <a:ea typeface="ＭＳ Ｐゴシック" panose="020B0600070205080204" pitchFamily="34" charset="-128"/>
              </a:rPr>
              <a:t> (Box-Jenkins)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lag-plots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B93D04A-18DA-074F-B646-18DA51FB26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1488" y="4966076"/>
          <a:ext cx="725150" cy="112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2" name="Photo Editor Photo" r:id="rId4" imgW="3175000" imgH="4914900" progId="MSPhotoEd.3">
                  <p:embed/>
                </p:oleObj>
              </mc:Choice>
              <mc:Fallback>
                <p:oleObj name="Photo Editor Photo" r:id="rId4" imgW="3175000" imgH="4914900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EB93D04A-18DA-074F-B646-18DA51FB2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488" y="4966076"/>
                        <a:ext cx="725150" cy="112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C1072A2-A3B0-8045-802F-0B9F73B082F3}"/>
              </a:ext>
            </a:extLst>
          </p:cNvPr>
          <p:cNvGrpSpPr>
            <a:grpSpLocks noChangeAspect="1"/>
          </p:cNvGrpSpPr>
          <p:nvPr/>
        </p:nvGrpSpPr>
        <p:grpSpPr>
          <a:xfrm>
            <a:off x="4278026" y="5127881"/>
            <a:ext cx="1281875" cy="606362"/>
            <a:chOff x="2738438" y="3886200"/>
            <a:chExt cx="3560762" cy="1684338"/>
          </a:xfrm>
        </p:grpSpPr>
        <p:sp>
          <p:nvSpPr>
            <p:cNvPr id="11" name="Line 2">
              <a:extLst>
                <a:ext uri="{FF2B5EF4-FFF2-40B4-BE49-F238E27FC236}">
                  <a16:creationId xmlns:a16="http://schemas.microsoft.com/office/drawing/2014/main" id="{9E313B1E-86FA-7043-8D67-39E5DEDDE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FE2BAB19-8E89-AD47-BB56-C412062AD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41" name="Group 4">
                <a:extLst>
                  <a:ext uri="{FF2B5EF4-FFF2-40B4-BE49-F238E27FC236}">
                    <a16:creationId xmlns:a16="http://schemas.microsoft.com/office/drawing/2014/main" id="{A418FEF0-4E39-BA4F-B487-5D10F3E57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43" name="Oval 5">
                  <a:extLst>
                    <a:ext uri="{FF2B5EF4-FFF2-40B4-BE49-F238E27FC236}">
                      <a16:creationId xmlns:a16="http://schemas.microsoft.com/office/drawing/2014/main" id="{E89BA861-4F16-0949-8DF5-6580F3DFAB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" name="Line 6">
                  <a:extLst>
                    <a:ext uri="{FF2B5EF4-FFF2-40B4-BE49-F238E27FC236}">
                      <a16:creationId xmlns:a16="http://schemas.microsoft.com/office/drawing/2014/main" id="{BF1D0E12-6D8E-CD45-810A-FF1374265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" name="Oval 7">
                <a:extLst>
                  <a:ext uri="{FF2B5EF4-FFF2-40B4-BE49-F238E27FC236}">
                    <a16:creationId xmlns:a16="http://schemas.microsoft.com/office/drawing/2014/main" id="{0692F453-4728-1549-9664-027064E556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D43E8D01-DB64-804F-8D9D-AFD4E9651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37" name="Group 9">
                <a:extLst>
                  <a:ext uri="{FF2B5EF4-FFF2-40B4-BE49-F238E27FC236}">
                    <a16:creationId xmlns:a16="http://schemas.microsoft.com/office/drawing/2014/main" id="{350CCFDD-615E-1A40-9D0F-33A6BC260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39" name="Oval 10">
                  <a:extLst>
                    <a:ext uri="{FF2B5EF4-FFF2-40B4-BE49-F238E27FC236}">
                      <a16:creationId xmlns:a16="http://schemas.microsoft.com/office/drawing/2014/main" id="{57A3D468-1A42-404C-AD27-D8819B88D9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" name="Line 11">
                  <a:extLst>
                    <a:ext uri="{FF2B5EF4-FFF2-40B4-BE49-F238E27FC236}">
                      <a16:creationId xmlns:a16="http://schemas.microsoft.com/office/drawing/2014/main" id="{AF095D54-4125-BF4D-962B-08FBA50729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29FB8289-E186-D740-A52B-7C7E228EF5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2F53AB7-26FA-D944-AABC-FD56666BE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20F492B5-BC6D-5546-9A58-5EEB13B2B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F0641887-5E5F-F04E-994C-19EDDCA32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AA946C40-DC85-E641-A33B-A0AA9AB33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E6050F55-AF9F-9C48-96F2-2D8BE9845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43CAEC8C-6CCE-6F43-BB57-446B31D4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E2DCBA46-B9F5-E442-90B2-0F4C6D5C0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25">
              <a:extLst>
                <a:ext uri="{FF2B5EF4-FFF2-40B4-BE49-F238E27FC236}">
                  <a16:creationId xmlns:a16="http://schemas.microsoft.com/office/drawing/2014/main" id="{539411A0-D256-0745-8898-1C2A7F110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D7A96C9B-927F-1A4C-B54D-1175A38D4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FB628EE6-C80D-9246-9B72-0E4D7D567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8">
              <a:extLst>
                <a:ext uri="{FF2B5EF4-FFF2-40B4-BE49-F238E27FC236}">
                  <a16:creationId xmlns:a16="http://schemas.microsoft.com/office/drawing/2014/main" id="{0A2D9388-A593-BF44-886F-54C27BE15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9">
              <a:extLst>
                <a:ext uri="{FF2B5EF4-FFF2-40B4-BE49-F238E27FC236}">
                  <a16:creationId xmlns:a16="http://schemas.microsoft.com/office/drawing/2014/main" id="{95650D3B-ADBB-354D-93C5-0016C6747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531C1662-537C-164D-A13D-185CB7550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967D9A6B-B9D3-3248-851D-46A09CD31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0C746A8B-0BB5-2341-A4E5-3BA07412D9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33">
              <a:extLst>
                <a:ext uri="{FF2B5EF4-FFF2-40B4-BE49-F238E27FC236}">
                  <a16:creationId xmlns:a16="http://schemas.microsoft.com/office/drawing/2014/main" id="{9521D4A5-2C4C-B44E-AA96-A543DB7D07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34">
              <a:extLst>
                <a:ext uri="{FF2B5EF4-FFF2-40B4-BE49-F238E27FC236}">
                  <a16:creationId xmlns:a16="http://schemas.microsoft.com/office/drawing/2014/main" id="{00CE512C-C6EC-8441-A4B2-DA71DD5FEA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35">
              <a:extLst>
                <a:ext uri="{FF2B5EF4-FFF2-40B4-BE49-F238E27FC236}">
                  <a16:creationId xmlns:a16="http://schemas.microsoft.com/office/drawing/2014/main" id="{4F36096D-51ED-8842-A465-7BB1AD7529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36">
              <a:extLst>
                <a:ext uri="{FF2B5EF4-FFF2-40B4-BE49-F238E27FC236}">
                  <a16:creationId xmlns:a16="http://schemas.microsoft.com/office/drawing/2014/main" id="{9BDDE0C6-EEC5-9B42-A272-C6694A2B28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Line 37">
              <a:extLst>
                <a:ext uri="{FF2B5EF4-FFF2-40B4-BE49-F238E27FC236}">
                  <a16:creationId xmlns:a16="http://schemas.microsoft.com/office/drawing/2014/main" id="{BC16088E-1C91-1C4E-9098-EAD1277326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8">
              <a:extLst>
                <a:ext uri="{FF2B5EF4-FFF2-40B4-BE49-F238E27FC236}">
                  <a16:creationId xmlns:a16="http://schemas.microsoft.com/office/drawing/2014/main" id="{3C8E6CD7-FA9B-6240-8F9E-1AC9AA34E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9">
              <a:extLst>
                <a:ext uri="{FF2B5EF4-FFF2-40B4-BE49-F238E27FC236}">
                  <a16:creationId xmlns:a16="http://schemas.microsoft.com/office/drawing/2014/main" id="{62C096A1-9E8E-2C45-B8B3-01BC037F0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0">
              <a:extLst>
                <a:ext uri="{FF2B5EF4-FFF2-40B4-BE49-F238E27FC236}">
                  <a16:creationId xmlns:a16="http://schemas.microsoft.com/office/drawing/2014/main" id="{2B3FEA88-1922-F641-AE05-8A9532CA3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9CA696C-DE4C-B44C-A427-B853E66A84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383" y="464787"/>
            <a:ext cx="1194619" cy="1019409"/>
          </a:xfrm>
          <a:prstGeom prst="rect">
            <a:avLst/>
          </a:prstGeom>
        </p:spPr>
      </p:pic>
      <p:pic>
        <p:nvPicPr>
          <p:cNvPr id="52" name="Content Placeholder 28">
            <a:extLst>
              <a:ext uri="{FF2B5EF4-FFF2-40B4-BE49-F238E27FC236}">
                <a16:creationId xmlns:a16="http://schemas.microsoft.com/office/drawing/2014/main" id="{6922AADF-DC33-7941-9226-E605374ADB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 bwMode="auto">
          <a:xfrm>
            <a:off x="793396" y="4936612"/>
            <a:ext cx="2158519" cy="101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31359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EFF38AC-E39B-2245-983B-B699779AC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D5E7B3A-DD6B-1A4F-BACE-6A74D155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66B77C4-958B-A440-963A-7FC5FEB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327227-961C-C645-88C3-D594F89BC339}" type="slidenum">
              <a:rPr lang="en-US" altLang="en-US" sz="1400"/>
              <a:pPr algn="r"/>
              <a:t>29</a:t>
            </a:fld>
            <a:endParaRPr lang="en-US" altLang="en-US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0BBEFEE-AA1F-F447-8E36-61F5AD79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023820D-BB52-0242-A52B-D0BB4CB6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Introduction - 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54627E0E-8EA1-C840-9E01-734F8AC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34924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6F830879-A964-A745-A5AA-6240875F8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4410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C40C-52E8-B244-B09B-308110B3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53AF-07C8-2B48-AEB9-87DCE51F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1447800"/>
            <a:ext cx="4731026" cy="4648200"/>
          </a:xfrm>
        </p:spPr>
        <p:txBody>
          <a:bodyPr/>
          <a:lstStyle/>
          <a:p>
            <a:r>
              <a:rPr lang="en-US" dirty="0"/>
              <a:t>Prof. Zachary Lipton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Susan Caplan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F7FD5-10EB-374C-9993-D328988E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FFFE5-01E9-C640-9C94-F5A8E6D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719A8-3A71-E74D-983F-45591D69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52760-D9F8-F641-9F81-BB95A8B393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78" y="1447800"/>
            <a:ext cx="1694622" cy="1694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03E4D-9F04-AC40-8C79-F2CAF47882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178" y="3867425"/>
            <a:ext cx="1694622" cy="18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723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>
            <a:extLst>
              <a:ext uri="{FF2B5EF4-FFF2-40B4-BE49-F238E27FC236}">
                <a16:creationId xmlns:a16="http://schemas.microsoft.com/office/drawing/2014/main" id="{0AA60705-E4AD-B040-B8F2-66B0AD716C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DB3DA9DB-8AFB-3F4A-B02B-98AC907B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6AFC4F3A-2F08-4F40-AA4C-13DAEC10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F32A917-AEFD-6949-89EB-C4AB360C606C}" type="slidenum">
              <a:rPr lang="en-US" altLang="en-US" sz="1400"/>
              <a:pPr algn="r"/>
              <a:t>30</a:t>
            </a:fld>
            <a:endParaRPr lang="en-US" altLang="en-US" sz="1400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FE180A51-4F1E-7A49-8BEA-87CA32C6A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E7F0F897-5CF3-B647-8A11-73A9612A3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Introduction - 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P1.1. distance functions: </a:t>
            </a:r>
            <a:r>
              <a:rPr lang="en-US" altLang="en-US" dirty="0" err="1">
                <a:ea typeface="ＭＳ Ｐゴシック" panose="020B0600070205080204" pitchFamily="34" charset="-128"/>
              </a:rPr>
              <a:t>Euclidean;Time-warping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P1.2.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P1.3. feature extraction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...</a:t>
            </a:r>
          </a:p>
        </p:txBody>
      </p:sp>
      <p:sp>
        <p:nvSpPr>
          <p:cNvPr id="44038" name="AutoShape 4">
            <a:extLst>
              <a:ext uri="{FF2B5EF4-FFF2-40B4-BE49-F238E27FC236}">
                <a16:creationId xmlns:a16="http://schemas.microsoft.com/office/drawing/2014/main" id="{896CE7EF-D60B-B243-9B9F-2F5EDF0E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50" y="2654135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70E0A566-578A-464A-9B60-21E1C773D4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6279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©️ 2019-2021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similar are two sequences?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CE5007BC-DA30-BF42-8FA9-93449A5838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8363" y="3754122"/>
          <a:ext cx="43926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Worksheet" r:id="rId4" imgW="5130800" imgH="2616200" progId="Excel.Sheet.8">
                  <p:embed/>
                </p:oleObj>
              </mc:Choice>
              <mc:Fallback>
                <p:oleObj name="Worksheet" r:id="rId4" imgW="5130800" imgH="2616200" progId="Excel.Sheet.8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CE5007BC-DA30-BF42-8FA9-93449A5838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754122"/>
                        <a:ext cx="43926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25" y="2860037"/>
            <a:ext cx="4291014" cy="3180085"/>
          </a:xfr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17C5D3-F78E-2D4E-B973-97EFB8370A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80503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4259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©️ 2019-2021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similar are two sequences?</a:t>
            </a:r>
          </a:p>
          <a:p>
            <a:pPr algn="l"/>
            <a:r>
              <a:rPr lang="en-US" sz="3200" dirty="0">
                <a:latin typeface="+mn-lt"/>
              </a:rPr>
              <a:t>A: Euclidean distance (&lt;-&gt; cosine similarity)</a:t>
            </a: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E402684C-FE4D-944E-918E-3BB61A3E8401}"/>
              </a:ext>
            </a:extLst>
          </p:cNvPr>
          <p:cNvGrpSpPr>
            <a:grpSpLocks/>
          </p:cNvGrpSpPr>
          <p:nvPr/>
        </p:nvGrpSpPr>
        <p:grpSpPr bwMode="auto">
          <a:xfrm>
            <a:off x="4678363" y="3754122"/>
            <a:ext cx="4392613" cy="2286000"/>
            <a:chOff x="36" y="1332"/>
            <a:chExt cx="2767" cy="1440"/>
          </a:xfrm>
        </p:grpSpPr>
        <p:graphicFrame>
          <p:nvGraphicFramePr>
            <p:cNvPr id="28" name="Object 4">
              <a:extLst>
                <a:ext uri="{FF2B5EF4-FFF2-40B4-BE49-F238E27FC236}">
                  <a16:creationId xmlns:a16="http://schemas.microsoft.com/office/drawing/2014/main" id="{CE5007BC-DA30-BF42-8FA9-93449A5838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" y="1332"/>
            <a:ext cx="2767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75" name="Worksheet" r:id="rId4" imgW="5130800" imgH="2616200" progId="Excel.Sheet.8">
                    <p:embed/>
                  </p:oleObj>
                </mc:Choice>
                <mc:Fallback>
                  <p:oleObj name="Worksheet" r:id="rId4" imgW="5130800" imgH="2616200" progId="Excel.Sheet.8">
                    <p:embed/>
                    <p:pic>
                      <p:nvPicPr>
                        <p:cNvPr id="28" name="Object 4">
                          <a:extLst>
                            <a:ext uri="{FF2B5EF4-FFF2-40B4-BE49-F238E27FC236}">
                              <a16:creationId xmlns:a16="http://schemas.microsoft.com/office/drawing/2014/main" id="{CE5007BC-DA30-BF42-8FA9-93449A5838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1332"/>
                          <a:ext cx="2767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E744679-C876-5D4A-8CC4-BA2C68C21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95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BB649530-8F52-0A4E-BED5-B777E7D5D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89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BE5A64C2-2B18-2F46-8147-D5588DADB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" y="1848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2EA0360A-FC65-9146-9EBF-6F5AB8CBA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872"/>
              <a:ext cx="12" cy="360"/>
            </a:xfrm>
            <a:custGeom>
              <a:avLst/>
              <a:gdLst>
                <a:gd name="T0" fmla="*/ 12 w 12"/>
                <a:gd name="T1" fmla="*/ 360 h 360"/>
                <a:gd name="T2" fmla="*/ 0 w 12"/>
                <a:gd name="T3" fmla="*/ 0 h 360"/>
                <a:gd name="T4" fmla="*/ 0 60000 65536"/>
                <a:gd name="T5" fmla="*/ 0 60000 65536"/>
                <a:gd name="T6" fmla="*/ 0 w 12"/>
                <a:gd name="T7" fmla="*/ 0 h 360"/>
                <a:gd name="T8" fmla="*/ 12 w 12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60">
                  <a:moveTo>
                    <a:pt x="12" y="36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E4AD717-02BF-AD46-A1CD-A2E1F458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812"/>
              <a:ext cx="1" cy="348"/>
            </a:xfrm>
            <a:custGeom>
              <a:avLst/>
              <a:gdLst>
                <a:gd name="T0" fmla="*/ 0 w 1"/>
                <a:gd name="T1" fmla="*/ 348 h 348"/>
                <a:gd name="T2" fmla="*/ 0 w 1"/>
                <a:gd name="T3" fmla="*/ 0 h 348"/>
                <a:gd name="T4" fmla="*/ 0 60000 65536"/>
                <a:gd name="T5" fmla="*/ 0 60000 65536"/>
                <a:gd name="T6" fmla="*/ 0 w 1"/>
                <a:gd name="T7" fmla="*/ 0 h 348"/>
                <a:gd name="T8" fmla="*/ 1 w 1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8">
                  <a:moveTo>
                    <a:pt x="0" y="34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6F4F44ED-C1E6-8045-93BD-28B356594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930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6600"/>
                  </a:solidFill>
                </a:rPr>
                <a:t>...</a:t>
              </a:r>
              <a:endParaRPr lang="en-US" altLang="en-US"/>
            </a:p>
          </p:txBody>
        </p:sp>
      </p:grp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25" y="2860037"/>
            <a:ext cx="4291014" cy="3180085"/>
          </a:xfrm>
          <a:noFill/>
        </p:spPr>
      </p:pic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3C6A94C2-474E-8646-8F7B-A81B1268F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1000" y="2480153"/>
          <a:ext cx="35925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6" name="Equation" r:id="rId7" imgW="31889700" imgH="9944100" progId="Equation.3">
                  <p:embed/>
                </p:oleObj>
              </mc:Choice>
              <mc:Fallback>
                <p:oleObj name="Equation" r:id="rId7" imgW="31889700" imgH="9944100" progId="Equation.3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3C6A94C2-474E-8646-8F7B-A81B1268F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000" y="2480153"/>
                        <a:ext cx="3592513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CEB61D1-6D1D-6344-8779-31C5CF03015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383" y="464787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104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>
            <a:extLst>
              <a:ext uri="{FF2B5EF4-FFF2-40B4-BE49-F238E27FC236}">
                <a16:creationId xmlns:a16="http://schemas.microsoft.com/office/drawing/2014/main" id="{B7D5DC56-ADFB-894B-A9E1-316A1AD86A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59BF3E7F-E447-E64D-B850-E8120B3C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24C59660-186F-C645-8BE4-23866D12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9949729-CC78-1848-9060-24D3B4CB788F}" type="slidenum">
              <a:rPr lang="en-US" altLang="en-US" sz="1400"/>
              <a:pPr algn="r"/>
              <a:t>33</a:t>
            </a:fld>
            <a:endParaRPr lang="en-US" altLang="en-US" sz="1400"/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AAA18F7A-BDDF-0B47-ACC7-C522D71AD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Importance of distance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9A843D00-FA5D-9247-8C9D-2A9A3D1A3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Subtle, but </a:t>
            </a:r>
            <a:r>
              <a:rPr lang="en-US" altLang="en-US" b="1">
                <a:ea typeface="ＭＳ Ｐゴシック" panose="020B0600070205080204" pitchFamily="34" charset="-128"/>
              </a:rPr>
              <a:t>absolutely necessary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 ‘must’ for similarity indexing (-&gt; forecasting)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 ‘must’ for clustering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Two major families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Euclidean and Lp norms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Time warping and variations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44A9DF83-3102-DD47-9289-CF6801F11B12}"/>
              </a:ext>
            </a:extLst>
          </p:cNvPr>
          <p:cNvGrpSpPr>
            <a:grpSpLocks/>
          </p:cNvGrpSpPr>
          <p:nvPr/>
        </p:nvGrpSpPr>
        <p:grpSpPr bwMode="auto">
          <a:xfrm>
            <a:off x="5831303" y="2981739"/>
            <a:ext cx="2865437" cy="1378670"/>
            <a:chOff x="36" y="1332"/>
            <a:chExt cx="2767" cy="1440"/>
          </a:xfrm>
        </p:grpSpPr>
        <p:graphicFrame>
          <p:nvGraphicFramePr>
            <p:cNvPr id="8" name="Object 4">
              <a:extLst>
                <a:ext uri="{FF2B5EF4-FFF2-40B4-BE49-F238E27FC236}">
                  <a16:creationId xmlns:a16="http://schemas.microsoft.com/office/drawing/2014/main" id="{EB30E4C1-2E65-6F49-96DF-C11284989C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" y="1332"/>
            <a:ext cx="2767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048" name="Worksheet" r:id="rId4" imgW="5130800" imgH="2616200" progId="Excel.Sheet.8">
                    <p:embed/>
                  </p:oleObj>
                </mc:Choice>
                <mc:Fallback>
                  <p:oleObj name="Worksheet" r:id="rId4" imgW="5130800" imgH="2616200" progId="Excel.Sheet.8">
                    <p:embed/>
                    <p:pic>
                      <p:nvPicPr>
                        <p:cNvPr id="28" name="Object 4">
                          <a:extLst>
                            <a:ext uri="{FF2B5EF4-FFF2-40B4-BE49-F238E27FC236}">
                              <a16:creationId xmlns:a16="http://schemas.microsoft.com/office/drawing/2014/main" id="{CE5007BC-DA30-BF42-8FA9-93449A5838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1332"/>
                          <a:ext cx="2767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B8B49A45-752D-9F40-A544-03EFB3CD1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95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3684649-2EBC-254F-B91A-1003CAD1C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89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F3900501-1332-3F4A-AE9F-D72A6254E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" y="1848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6B77551-FEAA-6B4C-868C-C7DB5E5CC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872"/>
              <a:ext cx="12" cy="360"/>
            </a:xfrm>
            <a:custGeom>
              <a:avLst/>
              <a:gdLst>
                <a:gd name="T0" fmla="*/ 12 w 12"/>
                <a:gd name="T1" fmla="*/ 360 h 360"/>
                <a:gd name="T2" fmla="*/ 0 w 12"/>
                <a:gd name="T3" fmla="*/ 0 h 360"/>
                <a:gd name="T4" fmla="*/ 0 60000 65536"/>
                <a:gd name="T5" fmla="*/ 0 60000 65536"/>
                <a:gd name="T6" fmla="*/ 0 w 12"/>
                <a:gd name="T7" fmla="*/ 0 h 360"/>
                <a:gd name="T8" fmla="*/ 12 w 12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60">
                  <a:moveTo>
                    <a:pt x="12" y="36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CDF7086-9825-504E-A63C-B8550CA90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812"/>
              <a:ext cx="1" cy="348"/>
            </a:xfrm>
            <a:custGeom>
              <a:avLst/>
              <a:gdLst>
                <a:gd name="T0" fmla="*/ 0 w 1"/>
                <a:gd name="T1" fmla="*/ 348 h 348"/>
                <a:gd name="T2" fmla="*/ 0 w 1"/>
                <a:gd name="T3" fmla="*/ 0 h 348"/>
                <a:gd name="T4" fmla="*/ 0 60000 65536"/>
                <a:gd name="T5" fmla="*/ 0 60000 65536"/>
                <a:gd name="T6" fmla="*/ 0 w 1"/>
                <a:gd name="T7" fmla="*/ 0 h 348"/>
                <a:gd name="T8" fmla="*/ 1 w 1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8">
                  <a:moveTo>
                    <a:pt x="0" y="34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DEBA8DC1-300C-B443-AB00-15962E689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930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6600"/>
                  </a:solidFill>
                </a:rPr>
                <a:t>...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5688552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4">
            <a:extLst>
              <a:ext uri="{FF2B5EF4-FFF2-40B4-BE49-F238E27FC236}">
                <a16:creationId xmlns:a16="http://schemas.microsoft.com/office/drawing/2014/main" id="{2F510149-078E-854E-BF75-EB71D2B675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46082" name="Footer Placeholder 5">
            <a:extLst>
              <a:ext uri="{FF2B5EF4-FFF2-40B4-BE49-F238E27FC236}">
                <a16:creationId xmlns:a16="http://schemas.microsoft.com/office/drawing/2014/main" id="{51CDF7A9-C92A-044B-ABDC-5E76E112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F677AD66-DCAC-7247-913E-9227FE58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A4B867-4CA0-5E4F-8216-7C7FD889FE4F}" type="slidenum">
              <a:rPr lang="en-US" altLang="en-US" sz="1400"/>
              <a:pPr algn="r"/>
              <a:t>34</a:t>
            </a:fld>
            <a:endParaRPr lang="en-US" altLang="en-US" sz="1400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E64C17CF-E282-684E-B027-4378A6321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A1) Euclidean and </a:t>
            </a:r>
            <a:r>
              <a:rPr lang="en-US" altLang="en-US" dirty="0" err="1">
                <a:ea typeface="ＭＳ Ｐゴシック" panose="020B0600070205080204" pitchFamily="34" charset="-128"/>
              </a:rPr>
              <a:t>Lp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6085" name="Object 2">
            <a:extLst>
              <a:ext uri="{FF2B5EF4-FFF2-40B4-BE49-F238E27FC236}">
                <a16:creationId xmlns:a16="http://schemas.microsoft.com/office/drawing/2014/main" id="{76FFB159-B147-ED42-88A6-37D948B8D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0" y="2127250"/>
          <a:ext cx="35925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Equation" r:id="rId4" imgW="31889700" imgH="9944100" progId="Equation.3">
                  <p:embed/>
                </p:oleObj>
              </mc:Choice>
              <mc:Fallback>
                <p:oleObj name="Equation" r:id="rId4" imgW="31889700" imgH="9944100" progId="Equation.3">
                  <p:embed/>
                  <p:pic>
                    <p:nvPicPr>
                      <p:cNvPr id="46085" name="Object 2">
                        <a:extLst>
                          <a:ext uri="{FF2B5EF4-FFF2-40B4-BE49-F238E27FC236}">
                            <a16:creationId xmlns:a16="http://schemas.microsoft.com/office/drawing/2014/main" id="{76FFB159-B147-ED42-88A6-37D948B8DF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2127250"/>
                        <a:ext cx="359251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6" name="Group 15">
            <a:extLst>
              <a:ext uri="{FF2B5EF4-FFF2-40B4-BE49-F238E27FC236}">
                <a16:creationId xmlns:a16="http://schemas.microsoft.com/office/drawing/2014/main" id="{B2B77589-CEBF-9E49-AA9B-35C62C13C959}"/>
              </a:ext>
            </a:extLst>
          </p:cNvPr>
          <p:cNvGrpSpPr>
            <a:grpSpLocks/>
          </p:cNvGrpSpPr>
          <p:nvPr/>
        </p:nvGrpSpPr>
        <p:grpSpPr bwMode="auto">
          <a:xfrm>
            <a:off x="57150" y="2114550"/>
            <a:ext cx="4392613" cy="2286000"/>
            <a:chOff x="36" y="1332"/>
            <a:chExt cx="2767" cy="1440"/>
          </a:xfrm>
        </p:grpSpPr>
        <p:graphicFrame>
          <p:nvGraphicFramePr>
            <p:cNvPr id="46089" name="Object 4">
              <a:extLst>
                <a:ext uri="{FF2B5EF4-FFF2-40B4-BE49-F238E27FC236}">
                  <a16:creationId xmlns:a16="http://schemas.microsoft.com/office/drawing/2014/main" id="{5078002B-F2D7-F844-ADCC-D3A47BECBA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" y="1332"/>
            <a:ext cx="2767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8" name="Worksheet" r:id="rId6" imgW="5130800" imgH="2616200" progId="Excel.Sheet.8">
                    <p:embed/>
                  </p:oleObj>
                </mc:Choice>
                <mc:Fallback>
                  <p:oleObj name="Worksheet" r:id="rId6" imgW="5130800" imgH="2616200" progId="Excel.Sheet.8">
                    <p:embed/>
                    <p:pic>
                      <p:nvPicPr>
                        <p:cNvPr id="46089" name="Object 4">
                          <a:extLst>
                            <a:ext uri="{FF2B5EF4-FFF2-40B4-BE49-F238E27FC236}">
                              <a16:creationId xmlns:a16="http://schemas.microsoft.com/office/drawing/2014/main" id="{5078002B-F2D7-F844-ADCC-D3A47BECBA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1332"/>
                          <a:ext cx="2767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0" name="Line 7">
              <a:extLst>
                <a:ext uri="{FF2B5EF4-FFF2-40B4-BE49-F238E27FC236}">
                  <a16:creationId xmlns:a16="http://schemas.microsoft.com/office/drawing/2014/main" id="{7B1DD01B-E600-B34D-ABFF-A58F2D103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95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Line 8">
              <a:extLst>
                <a:ext uri="{FF2B5EF4-FFF2-40B4-BE49-F238E27FC236}">
                  <a16:creationId xmlns:a16="http://schemas.microsoft.com/office/drawing/2014/main" id="{D0B48DAF-5E9F-254D-BC72-948691E2B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89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Line 9">
              <a:extLst>
                <a:ext uri="{FF2B5EF4-FFF2-40B4-BE49-F238E27FC236}">
                  <a16:creationId xmlns:a16="http://schemas.microsoft.com/office/drawing/2014/main" id="{856539B1-FC13-454D-B96D-712816923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" y="1848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Freeform 10">
              <a:extLst>
                <a:ext uri="{FF2B5EF4-FFF2-40B4-BE49-F238E27FC236}">
                  <a16:creationId xmlns:a16="http://schemas.microsoft.com/office/drawing/2014/main" id="{BD9AD02A-F7E9-4148-BADE-EE03C6362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872"/>
              <a:ext cx="12" cy="360"/>
            </a:xfrm>
            <a:custGeom>
              <a:avLst/>
              <a:gdLst>
                <a:gd name="T0" fmla="*/ 12 w 12"/>
                <a:gd name="T1" fmla="*/ 360 h 360"/>
                <a:gd name="T2" fmla="*/ 0 w 12"/>
                <a:gd name="T3" fmla="*/ 0 h 360"/>
                <a:gd name="T4" fmla="*/ 0 60000 65536"/>
                <a:gd name="T5" fmla="*/ 0 60000 65536"/>
                <a:gd name="T6" fmla="*/ 0 w 12"/>
                <a:gd name="T7" fmla="*/ 0 h 360"/>
                <a:gd name="T8" fmla="*/ 12 w 12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60">
                  <a:moveTo>
                    <a:pt x="12" y="36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Freeform 11">
              <a:extLst>
                <a:ext uri="{FF2B5EF4-FFF2-40B4-BE49-F238E27FC236}">
                  <a16:creationId xmlns:a16="http://schemas.microsoft.com/office/drawing/2014/main" id="{BCF4E318-78DA-A141-81B3-157B9419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812"/>
              <a:ext cx="1" cy="348"/>
            </a:xfrm>
            <a:custGeom>
              <a:avLst/>
              <a:gdLst>
                <a:gd name="T0" fmla="*/ 0 w 1"/>
                <a:gd name="T1" fmla="*/ 348 h 348"/>
                <a:gd name="T2" fmla="*/ 0 w 1"/>
                <a:gd name="T3" fmla="*/ 0 h 348"/>
                <a:gd name="T4" fmla="*/ 0 60000 65536"/>
                <a:gd name="T5" fmla="*/ 0 60000 65536"/>
                <a:gd name="T6" fmla="*/ 0 w 1"/>
                <a:gd name="T7" fmla="*/ 0 h 348"/>
                <a:gd name="T8" fmla="*/ 1 w 1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8">
                  <a:moveTo>
                    <a:pt x="0" y="34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Text Box 12">
              <a:extLst>
                <a:ext uri="{FF2B5EF4-FFF2-40B4-BE49-F238E27FC236}">
                  <a16:creationId xmlns:a16="http://schemas.microsoft.com/office/drawing/2014/main" id="{1F71652B-3DD4-3C49-9EAB-E6832D210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930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solidFill>
                    <a:srgbClr val="006600"/>
                  </a:solidFill>
                </a:rPr>
                <a:t>...</a:t>
              </a:r>
              <a:endParaRPr lang="en-US" altLang="en-US" dirty="0"/>
            </a:p>
          </p:txBody>
        </p:sp>
      </p:grpSp>
      <p:graphicFrame>
        <p:nvGraphicFramePr>
          <p:cNvPr id="46087" name="Object 3">
            <a:extLst>
              <a:ext uri="{FF2B5EF4-FFF2-40B4-BE49-F238E27FC236}">
                <a16:creationId xmlns:a16="http://schemas.microsoft.com/office/drawing/2014/main" id="{50051CAB-B7B6-9545-8BFC-D6E7D112334A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857750" y="3467100"/>
          <a:ext cx="38100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Equation" r:id="rId8" imgW="33058100" imgH="9944100" progId="Equation.3">
                  <p:embed/>
                </p:oleObj>
              </mc:Choice>
              <mc:Fallback>
                <p:oleObj name="Equation" r:id="rId8" imgW="33058100" imgH="9944100" progId="Equation.3">
                  <p:embed/>
                  <p:pic>
                    <p:nvPicPr>
                      <p:cNvPr id="46087" name="Object 3">
                        <a:extLst>
                          <a:ext uri="{FF2B5EF4-FFF2-40B4-BE49-F238E27FC236}">
                            <a16:creationId xmlns:a16="http://schemas.microsoft.com/office/drawing/2014/main" id="{50051CAB-B7B6-9545-8BFC-D6E7D1123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467100"/>
                        <a:ext cx="381000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 Box 14">
            <a:extLst>
              <a:ext uri="{FF2B5EF4-FFF2-40B4-BE49-F238E27FC236}">
                <a16:creationId xmlns:a16="http://schemas.microsoft.com/office/drawing/2014/main" id="{6E6F1A91-BBC5-2C40-9818-7930B05A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540250"/>
            <a:ext cx="47418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/>
              <a:t>L</a:t>
            </a:r>
            <a:r>
              <a:rPr lang="en-US" altLang="en-US" baseline="-25000"/>
              <a:t>1</a:t>
            </a:r>
            <a:r>
              <a:rPr lang="en-US" altLang="en-US"/>
              <a:t>: city-block = Manhattan</a:t>
            </a:r>
          </a:p>
          <a:p>
            <a:pPr algn="l">
              <a:buFontTx/>
              <a:buChar char="•"/>
            </a:pPr>
            <a:r>
              <a:rPr lang="en-US" altLang="en-US"/>
              <a:t>L</a:t>
            </a:r>
            <a:r>
              <a:rPr lang="en-US" altLang="en-US" baseline="-25000"/>
              <a:t>2</a:t>
            </a:r>
            <a:r>
              <a:rPr lang="en-US" altLang="en-US"/>
              <a:t> = Euclidean</a:t>
            </a:r>
          </a:p>
          <a:p>
            <a:pPr algn="l">
              <a:buFontTx/>
              <a:buChar char="•"/>
            </a:pPr>
            <a:r>
              <a:rPr lang="en-US" altLang="en-US"/>
              <a:t>L</a:t>
            </a:r>
            <a:r>
              <a:rPr lang="en-US" altLang="en-US" baseline="-25000">
                <a:sym typeface="Symbol" pitchFamily="2" charset="2"/>
              </a:rPr>
              <a:t>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625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>
            <a:extLst>
              <a:ext uri="{FF2B5EF4-FFF2-40B4-BE49-F238E27FC236}">
                <a16:creationId xmlns:a16="http://schemas.microsoft.com/office/drawing/2014/main" id="{6656FA20-3A9F-224C-B30E-E709149616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49154" name="Footer Placeholder 2">
            <a:extLst>
              <a:ext uri="{FF2B5EF4-FFF2-40B4-BE49-F238E27FC236}">
                <a16:creationId xmlns:a16="http://schemas.microsoft.com/office/drawing/2014/main" id="{02144AAA-0A2C-334F-B584-2597597B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8195CE84-9E99-E049-980C-D2229394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59F2E0B-47C8-5B46-82D5-DD816D6E1D02}" type="slidenum">
              <a:rPr lang="en-US" altLang="en-US" sz="1400"/>
              <a:pPr algn="r"/>
              <a:t>35</a:t>
            </a:fld>
            <a:endParaRPr lang="en-US" altLang="en-US" sz="1400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D68AFD07-8DFE-734B-BC12-3AF9BB3F4C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A2) Time Warping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27D9BFCE-E954-1F48-BF46-071C972E3F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allow accelerations - decelerations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(with or w/o penalty)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THEN compute the (Euclidean) distance (+ penalty)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related to the string-editing distance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8433B6FE-311C-764F-BE0B-65CF489FB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898327"/>
              </p:ext>
            </p:extLst>
          </p:nvPr>
        </p:nvGraphicFramePr>
        <p:xfrm>
          <a:off x="5496580" y="4393934"/>
          <a:ext cx="2723081" cy="1417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Worksheet" r:id="rId4" imgW="5080000" imgH="2667000" progId="Excel.Sheet.8">
                  <p:embed/>
                </p:oleObj>
              </mc:Choice>
              <mc:Fallback>
                <p:oleObj name="Worksheet" r:id="rId4" imgW="5080000" imgH="2667000" progId="Excel.Sheet.8">
                  <p:embed/>
                  <p:pic>
                    <p:nvPicPr>
                      <p:cNvPr id="50182" name="Object 3">
                        <a:extLst>
                          <a:ext uri="{FF2B5EF4-FFF2-40B4-BE49-F238E27FC236}">
                            <a16:creationId xmlns:a16="http://schemas.microsoft.com/office/drawing/2014/main" id="{2CD45018-448C-804F-965B-8F944C2BD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6580" y="4393934"/>
                        <a:ext cx="2723081" cy="1417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0926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>
            <a:extLst>
              <a:ext uri="{FF2B5EF4-FFF2-40B4-BE49-F238E27FC236}">
                <a16:creationId xmlns:a16="http://schemas.microsoft.com/office/drawing/2014/main" id="{7DD0B9EB-6875-CB4C-BC6E-2A39188211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CB6342F1-4608-C247-97EC-978A97AC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A90B72DE-8470-B84F-A7E1-126D537D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16DBE59-8A2F-6046-A46F-AD228074321C}" type="slidenum">
              <a:rPr lang="en-US" altLang="en-US" sz="1400"/>
              <a:pPr algn="r"/>
              <a:t>36</a:t>
            </a:fld>
            <a:endParaRPr lang="en-US" altLang="en-US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2EAFB97-6EF0-8C49-B6EF-B1DB3B855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Time Warping</a:t>
            </a:r>
          </a:p>
        </p:txBody>
      </p:sp>
      <p:graphicFrame>
        <p:nvGraphicFramePr>
          <p:cNvPr id="50181" name="Object 2">
            <a:extLst>
              <a:ext uri="{FF2B5EF4-FFF2-40B4-BE49-F238E27FC236}">
                <a16:creationId xmlns:a16="http://schemas.microsoft.com/office/drawing/2014/main" id="{9D7032C5-F89E-1D47-B7C0-14EE3DDCBE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3450" y="3867150"/>
          <a:ext cx="43926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Worksheet" r:id="rId4" imgW="5207000" imgH="2705100" progId="Excel.Sheet.8">
                  <p:embed/>
                </p:oleObj>
              </mc:Choice>
              <mc:Fallback>
                <p:oleObj name="Worksheet" r:id="rId4" imgW="5207000" imgH="2705100" progId="Excel.Sheet.8">
                  <p:embed/>
                  <p:pic>
                    <p:nvPicPr>
                      <p:cNvPr id="50181" name="Object 2">
                        <a:extLst>
                          <a:ext uri="{FF2B5EF4-FFF2-40B4-BE49-F238E27FC236}">
                            <a16:creationId xmlns:a16="http://schemas.microsoft.com/office/drawing/2014/main" id="{9D7032C5-F89E-1D47-B7C0-14EE3DDCBE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3867150"/>
                        <a:ext cx="43926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>
            <a:extLst>
              <a:ext uri="{FF2B5EF4-FFF2-40B4-BE49-F238E27FC236}">
                <a16:creationId xmlns:a16="http://schemas.microsoft.com/office/drawing/2014/main" id="{2CD45018-448C-804F-965B-8F944C2BDA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4400" y="1524000"/>
          <a:ext cx="43926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Worksheet" r:id="rId6" imgW="5080000" imgH="2667000" progId="Excel.Sheet.8">
                  <p:embed/>
                </p:oleObj>
              </mc:Choice>
              <mc:Fallback>
                <p:oleObj name="Worksheet" r:id="rId6" imgW="5080000" imgH="2667000" progId="Excel.Sheet.8">
                  <p:embed/>
                  <p:pic>
                    <p:nvPicPr>
                      <p:cNvPr id="50182" name="Object 3">
                        <a:extLst>
                          <a:ext uri="{FF2B5EF4-FFF2-40B4-BE49-F238E27FC236}">
                            <a16:creationId xmlns:a16="http://schemas.microsoft.com/office/drawing/2014/main" id="{2CD45018-448C-804F-965B-8F944C2BD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1524000"/>
                        <a:ext cx="43926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AutoShape 15">
            <a:extLst>
              <a:ext uri="{FF2B5EF4-FFF2-40B4-BE49-F238E27FC236}">
                <a16:creationId xmlns:a16="http://schemas.microsoft.com/office/drawing/2014/main" id="{05DA732B-13A7-A64A-8AF0-CF5D5ABC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4743450"/>
            <a:ext cx="171450" cy="228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4" name="AutoShape 16">
            <a:extLst>
              <a:ext uri="{FF2B5EF4-FFF2-40B4-BE49-F238E27FC236}">
                <a16:creationId xmlns:a16="http://schemas.microsoft.com/office/drawing/2014/main" id="{035440E9-C574-E14B-A399-12EB68C3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962400"/>
            <a:ext cx="171450" cy="228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5" name="AutoShape 17">
            <a:extLst>
              <a:ext uri="{FF2B5EF4-FFF2-40B4-BE49-F238E27FC236}">
                <a16:creationId xmlns:a16="http://schemas.microsoft.com/office/drawing/2014/main" id="{11EEE408-0F88-DA4E-973A-1517E0E6D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171450" cy="228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6" name="AutoShape 18">
            <a:extLst>
              <a:ext uri="{FF2B5EF4-FFF2-40B4-BE49-F238E27FC236}">
                <a16:creationId xmlns:a16="http://schemas.microsoft.com/office/drawing/2014/main" id="{F91AF669-F31B-584E-A6C1-8CD8E6EA46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10300" y="5429250"/>
            <a:ext cx="171450" cy="228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7" name="Text Box 19">
            <a:extLst>
              <a:ext uri="{FF2B5EF4-FFF2-40B4-BE49-F238E27FC236}">
                <a16:creationId xmlns:a16="http://schemas.microsoft.com/office/drawing/2014/main" id="{2A902E4D-D393-7640-B628-ABE5C090E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397827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‘stutters’:</a:t>
            </a:r>
          </a:p>
        </p:txBody>
      </p:sp>
    </p:spTree>
    <p:extLst>
      <p:ext uri="{BB962C8B-B14F-4D97-AF65-F5344CB8AC3E}">
        <p14:creationId xmlns:p14="http://schemas.microsoft.com/office/powerpoint/2010/main" val="1202976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©️ 2019-2021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similar are two sequences?</a:t>
            </a:r>
          </a:p>
          <a:p>
            <a:pPr algn="l"/>
            <a:r>
              <a:rPr lang="en-US" sz="3200" dirty="0">
                <a:latin typeface="+mn-lt"/>
              </a:rPr>
              <a:t>A: Euclidean distance</a:t>
            </a: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E402684C-FE4D-944E-918E-3BB61A3E8401}"/>
              </a:ext>
            </a:extLst>
          </p:cNvPr>
          <p:cNvGrpSpPr>
            <a:grpSpLocks/>
          </p:cNvGrpSpPr>
          <p:nvPr/>
        </p:nvGrpSpPr>
        <p:grpSpPr bwMode="auto">
          <a:xfrm>
            <a:off x="4678363" y="3754122"/>
            <a:ext cx="4392613" cy="2286000"/>
            <a:chOff x="36" y="1332"/>
            <a:chExt cx="2767" cy="1440"/>
          </a:xfrm>
        </p:grpSpPr>
        <p:graphicFrame>
          <p:nvGraphicFramePr>
            <p:cNvPr id="28" name="Object 4">
              <a:extLst>
                <a:ext uri="{FF2B5EF4-FFF2-40B4-BE49-F238E27FC236}">
                  <a16:creationId xmlns:a16="http://schemas.microsoft.com/office/drawing/2014/main" id="{CE5007BC-DA30-BF42-8FA9-93449A5838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" y="1332"/>
            <a:ext cx="2767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95" name="Worksheet" r:id="rId4" imgW="5130800" imgH="2616200" progId="Excel.Sheet.8">
                    <p:embed/>
                  </p:oleObj>
                </mc:Choice>
                <mc:Fallback>
                  <p:oleObj name="Worksheet" r:id="rId4" imgW="5130800" imgH="2616200" progId="Excel.Sheet.8">
                    <p:embed/>
                    <p:pic>
                      <p:nvPicPr>
                        <p:cNvPr id="28" name="Object 4">
                          <a:extLst>
                            <a:ext uri="{FF2B5EF4-FFF2-40B4-BE49-F238E27FC236}">
                              <a16:creationId xmlns:a16="http://schemas.microsoft.com/office/drawing/2014/main" id="{CE5007BC-DA30-BF42-8FA9-93449A5838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1332"/>
                          <a:ext cx="2767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E744679-C876-5D4A-8CC4-BA2C68C21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95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BB649530-8F52-0A4E-BED5-B777E7D5D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89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BE5A64C2-2B18-2F46-8147-D5588DADB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" y="1848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2EA0360A-FC65-9146-9EBF-6F5AB8CBA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872"/>
              <a:ext cx="12" cy="360"/>
            </a:xfrm>
            <a:custGeom>
              <a:avLst/>
              <a:gdLst>
                <a:gd name="T0" fmla="*/ 12 w 12"/>
                <a:gd name="T1" fmla="*/ 360 h 360"/>
                <a:gd name="T2" fmla="*/ 0 w 12"/>
                <a:gd name="T3" fmla="*/ 0 h 360"/>
                <a:gd name="T4" fmla="*/ 0 60000 65536"/>
                <a:gd name="T5" fmla="*/ 0 60000 65536"/>
                <a:gd name="T6" fmla="*/ 0 w 12"/>
                <a:gd name="T7" fmla="*/ 0 h 360"/>
                <a:gd name="T8" fmla="*/ 12 w 12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60">
                  <a:moveTo>
                    <a:pt x="12" y="36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E4AD717-02BF-AD46-A1CD-A2E1F458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812"/>
              <a:ext cx="1" cy="348"/>
            </a:xfrm>
            <a:custGeom>
              <a:avLst/>
              <a:gdLst>
                <a:gd name="T0" fmla="*/ 0 w 1"/>
                <a:gd name="T1" fmla="*/ 348 h 348"/>
                <a:gd name="T2" fmla="*/ 0 w 1"/>
                <a:gd name="T3" fmla="*/ 0 h 348"/>
                <a:gd name="T4" fmla="*/ 0 60000 65536"/>
                <a:gd name="T5" fmla="*/ 0 60000 65536"/>
                <a:gd name="T6" fmla="*/ 0 w 1"/>
                <a:gd name="T7" fmla="*/ 0 h 348"/>
                <a:gd name="T8" fmla="*/ 1 w 1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8">
                  <a:moveTo>
                    <a:pt x="0" y="34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6F4F44ED-C1E6-8045-93BD-28B356594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930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6600"/>
                  </a:solidFill>
                </a:rPr>
                <a:t>...</a:t>
              </a:r>
              <a:endParaRPr lang="en-US" altLang="en-US"/>
            </a:p>
          </p:txBody>
        </p:sp>
      </p:grp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25" y="2860037"/>
            <a:ext cx="4291014" cy="3180085"/>
          </a:xfrm>
          <a:noFill/>
        </p:spPr>
      </p:pic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3C6A94C2-474E-8646-8F7B-A81B1268F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1000" y="2480153"/>
          <a:ext cx="35925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6" name="Equation" r:id="rId7" imgW="31889700" imgH="9944100" progId="Equation.3">
                  <p:embed/>
                </p:oleObj>
              </mc:Choice>
              <mc:Fallback>
                <p:oleObj name="Equation" r:id="rId7" imgW="31889700" imgH="9944100" progId="Equation.3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3C6A94C2-474E-8646-8F7B-A81B1268F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000" y="2480153"/>
                        <a:ext cx="3592513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CEB61D1-6D1D-6344-8779-31C5CF03015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383" y="464787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0372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>
            <a:extLst>
              <a:ext uri="{FF2B5EF4-FFF2-40B4-BE49-F238E27FC236}">
                <a16:creationId xmlns:a16="http://schemas.microsoft.com/office/drawing/2014/main" id="{0AA60705-E4AD-B040-B8F2-66B0AD716C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DB3DA9DB-8AFB-3F4A-B02B-98AC907B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6AFC4F3A-2F08-4F40-AA4C-13DAEC10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F32A917-AEFD-6949-89EB-C4AB360C606C}" type="slidenum">
              <a:rPr lang="en-US" altLang="en-US" sz="1400"/>
              <a:pPr algn="r"/>
              <a:t>38</a:t>
            </a:fld>
            <a:endParaRPr lang="en-US" altLang="en-US" sz="1400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FE180A51-4F1E-7A49-8BEA-87CA32C6A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E7F0F897-5CF3-B647-8A11-73A9612A3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P1.1. distance functions: </a:t>
            </a:r>
            <a:r>
              <a:rPr lang="en-US" altLang="en-US" dirty="0" err="1">
                <a:ea typeface="ＭＳ Ｐゴシック" panose="020B0600070205080204" pitchFamily="34" charset="-128"/>
              </a:rPr>
              <a:t>Euclidean;Time-warping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P1.2.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P1.3. feature extraction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...</a:t>
            </a:r>
          </a:p>
        </p:txBody>
      </p:sp>
      <p:sp>
        <p:nvSpPr>
          <p:cNvPr id="44038" name="AutoShape 4">
            <a:extLst>
              <a:ext uri="{FF2B5EF4-FFF2-40B4-BE49-F238E27FC236}">
                <a16:creationId xmlns:a16="http://schemas.microsoft.com/office/drawing/2014/main" id="{896CE7EF-D60B-B243-9B9F-2F5EDF0E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68" y="362817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70E0A566-578A-464A-9B60-21E1C773D4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94752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©️ 2019-2021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find quickly stocks like ‘C’ (or customers like ‘smith’)</a:t>
            </a: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1" name="Picture 3" descr="DJIA_AA_AXP_BA_CAT_C_1-5">
            <a:extLst>
              <a:ext uri="{FF2B5EF4-FFF2-40B4-BE49-F238E27FC236}">
                <a16:creationId xmlns:a16="http://schemas.microsoft.com/office/drawing/2014/main" id="{FC6E9F65-CEED-5E47-8BDF-323409873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819" y="4674869"/>
            <a:ext cx="4291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3BDA0D-3222-6A48-8BC5-E385904FB6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80503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265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EFF38AC-E39B-2245-983B-B699779AC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D5E7B3A-DD6B-1A4F-BACE-6A74D155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66B77C4-958B-A440-963A-7FC5FEB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327227-961C-C645-88C3-D594F89BC339}" type="slidenum">
              <a:rPr lang="en-US" altLang="en-US" sz="1400"/>
              <a:pPr algn="r"/>
              <a:t>4</a:t>
            </a:fld>
            <a:endParaRPr lang="en-US" altLang="en-US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0BBEFEE-AA1F-F447-8E36-61F5AD79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023820D-BB52-0242-A52B-D0BB4CB6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u="sng" dirty="0">
                <a:ea typeface="ＭＳ Ｐゴシック" panose="020B0600070205080204" pitchFamily="34" charset="-128"/>
              </a:rPr>
              <a:t>Introduction</a:t>
            </a:r>
            <a:r>
              <a:rPr lang="en-US" altLang="en-US" dirty="0">
                <a:ea typeface="ＭＳ Ｐゴシック" panose="020B0600070205080204" pitchFamily="34" charset="-128"/>
              </a:rPr>
              <a:t> - 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54627E0E-8EA1-C840-9E01-734F8AC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7081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6F830879-A964-A745-A5AA-6240875F8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7694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3171740-88D2-2F48-8235-6FF147D1EDDC}"/>
              </a:ext>
            </a:extLst>
          </p:cNvPr>
          <p:cNvSpPr/>
          <p:nvPr/>
        </p:nvSpPr>
        <p:spPr bwMode="auto">
          <a:xfrm>
            <a:off x="5406887" y="2651136"/>
            <a:ext cx="2792896" cy="1732021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©️ 2019-2021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find quickly stocks like ‘C’ (or customers like ‘smith’)</a:t>
            </a:r>
          </a:p>
          <a:p>
            <a:pPr algn="l"/>
            <a:r>
              <a:rPr lang="en-US" sz="3200" dirty="0">
                <a:latin typeface="+mn-lt"/>
              </a:rPr>
              <a:t>A: </a:t>
            </a:r>
            <a:r>
              <a:rPr lang="en-US" dirty="0">
                <a:latin typeface="+mn-lt"/>
              </a:rPr>
              <a:t>summarize seq. to a few numbers/features (</a:t>
            </a:r>
            <a:r>
              <a:rPr lang="en-US" dirty="0" err="1">
                <a:latin typeface="+mn-lt"/>
              </a:rPr>
              <a:t>eg.</a:t>
            </a:r>
            <a:r>
              <a:rPr lang="en-US" dirty="0">
                <a:latin typeface="+mn-lt"/>
              </a:rPr>
              <a:t>, avg, </a:t>
            </a:r>
            <a:r>
              <a:rPr lang="en-US" dirty="0" err="1">
                <a:latin typeface="+mn-lt"/>
              </a:rPr>
              <a:t>stdv</a:t>
            </a:r>
            <a:r>
              <a:rPr lang="en-US" dirty="0">
                <a:latin typeface="+mn-lt"/>
              </a:rPr>
              <a:t>, Fourier </a:t>
            </a:r>
            <a:r>
              <a:rPr lang="en-US" dirty="0" err="1">
                <a:latin typeface="+mn-lt"/>
              </a:rPr>
              <a:t>coeff</a:t>
            </a:r>
            <a:r>
              <a:rPr lang="en-US" dirty="0">
                <a:latin typeface="+mn-lt"/>
              </a:rPr>
              <a:t>.)</a:t>
            </a:r>
            <a:endParaRPr lang="en-US" sz="3200" dirty="0">
              <a:latin typeface="+mn-lt"/>
            </a:endParaRP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1" name="Picture 3" descr="DJIA_AA_AXP_BA_CAT_C_1-5">
            <a:extLst>
              <a:ext uri="{FF2B5EF4-FFF2-40B4-BE49-F238E27FC236}">
                <a16:creationId xmlns:a16="http://schemas.microsoft.com/office/drawing/2014/main" id="{FC6E9F65-CEED-5E47-8BDF-323409873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819" y="4674869"/>
            <a:ext cx="4291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F865FD-A423-084B-BF68-022965E3A5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214" y="275991"/>
            <a:ext cx="1194619" cy="10194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514CACB-F4F4-8447-A15C-EBE51B5B58A9}"/>
              </a:ext>
            </a:extLst>
          </p:cNvPr>
          <p:cNvGrpSpPr>
            <a:grpSpLocks noChangeAspect="1"/>
          </p:cNvGrpSpPr>
          <p:nvPr/>
        </p:nvGrpSpPr>
        <p:grpSpPr>
          <a:xfrm>
            <a:off x="5651172" y="2964113"/>
            <a:ext cx="2208042" cy="1263281"/>
            <a:chOff x="374074" y="1893888"/>
            <a:chExt cx="6483926" cy="3709633"/>
          </a:xfrm>
        </p:grpSpPr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5000007-A453-0341-A7CF-8B1AC3A37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74" y="1893888"/>
              <a:ext cx="2267807" cy="3709633"/>
              <a:chOff x="-227" y="326"/>
              <a:chExt cx="2458" cy="3274"/>
            </a:xfrm>
          </p:grpSpPr>
          <p:grpSp>
            <p:nvGrpSpPr>
              <p:cNvPr id="26" name="Group 3">
                <a:extLst>
                  <a:ext uri="{FF2B5EF4-FFF2-40B4-BE49-F238E27FC236}">
                    <a16:creationId xmlns:a16="http://schemas.microsoft.com/office/drawing/2014/main" id="{32AB1F1E-4849-7E44-A6CB-FA6E05C95C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245"/>
                <a:ext cx="1827" cy="1355"/>
                <a:chOff x="389" y="2053"/>
                <a:chExt cx="1827" cy="1355"/>
              </a:xfrm>
            </p:grpSpPr>
            <p:grpSp>
              <p:nvGrpSpPr>
                <p:cNvPr id="41" name="Group 4">
                  <a:extLst>
                    <a:ext uri="{FF2B5EF4-FFF2-40B4-BE49-F238E27FC236}">
                      <a16:creationId xmlns:a16="http://schemas.microsoft.com/office/drawing/2014/main" id="{4635F1B4-DEF7-F745-ACEC-083E7A61A9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9" y="2053"/>
                  <a:ext cx="1827" cy="1355"/>
                  <a:chOff x="477" y="469"/>
                  <a:chExt cx="1827" cy="1355"/>
                </a:xfrm>
              </p:grpSpPr>
              <p:grpSp>
                <p:nvGrpSpPr>
                  <p:cNvPr id="44" name="Group 5">
                    <a:extLst>
                      <a:ext uri="{FF2B5EF4-FFF2-40B4-BE49-F238E27FC236}">
                        <a16:creationId xmlns:a16="http://schemas.microsoft.com/office/drawing/2014/main" id="{15ABE995-35CF-744F-9F28-4FCC878FD8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47" name="Line 6">
                      <a:extLst>
                        <a:ext uri="{FF2B5EF4-FFF2-40B4-BE49-F238E27FC236}">
                          <a16:creationId xmlns:a16="http://schemas.microsoft.com/office/drawing/2014/main" id="{62505841-0757-AA4C-AE4B-0F14960664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Line 7">
                      <a:extLst>
                        <a:ext uri="{FF2B5EF4-FFF2-40B4-BE49-F238E27FC236}">
                          <a16:creationId xmlns:a16="http://schemas.microsoft.com/office/drawing/2014/main" id="{9079003E-3E40-844B-8AC3-B8DFF940CC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" name="Text Box 9">
                    <a:extLst>
                      <a:ext uri="{FF2B5EF4-FFF2-40B4-BE49-F238E27FC236}">
                        <a16:creationId xmlns:a16="http://schemas.microsoft.com/office/drawing/2014/main" id="{1ABFE9EB-5172-C545-A2CC-BF8273193F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469"/>
                    <a:ext cx="200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46" name="Line 12">
                    <a:extLst>
                      <a:ext uri="{FF2B5EF4-FFF2-40B4-BE49-F238E27FC236}">
                        <a16:creationId xmlns:a16="http://schemas.microsoft.com/office/drawing/2014/main" id="{B93CF7C6-0BAC-6A48-AC6A-D56E0DC36F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Freeform 13">
                  <a:extLst>
                    <a:ext uri="{FF2B5EF4-FFF2-40B4-BE49-F238E27FC236}">
                      <a16:creationId xmlns:a16="http://schemas.microsoft.com/office/drawing/2014/main" id="{54DE5713-2EF0-FC45-ACFB-1A1B7487E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2496"/>
                  <a:ext cx="1140" cy="696"/>
                </a:xfrm>
                <a:custGeom>
                  <a:avLst/>
                  <a:gdLst>
                    <a:gd name="T0" fmla="*/ 0 w 1140"/>
                    <a:gd name="T1" fmla="*/ 0 h 696"/>
                    <a:gd name="T2" fmla="*/ 36 w 1140"/>
                    <a:gd name="T3" fmla="*/ 12 h 696"/>
                    <a:gd name="T4" fmla="*/ 60 w 1140"/>
                    <a:gd name="T5" fmla="*/ 48 h 696"/>
                    <a:gd name="T6" fmla="*/ 96 w 1140"/>
                    <a:gd name="T7" fmla="*/ 36 h 696"/>
                    <a:gd name="T8" fmla="*/ 156 w 1140"/>
                    <a:gd name="T9" fmla="*/ 48 h 696"/>
                    <a:gd name="T10" fmla="*/ 228 w 1140"/>
                    <a:gd name="T11" fmla="*/ 192 h 696"/>
                    <a:gd name="T12" fmla="*/ 264 w 1140"/>
                    <a:gd name="T13" fmla="*/ 168 h 696"/>
                    <a:gd name="T14" fmla="*/ 276 w 1140"/>
                    <a:gd name="T15" fmla="*/ 132 h 696"/>
                    <a:gd name="T16" fmla="*/ 348 w 1140"/>
                    <a:gd name="T17" fmla="*/ 156 h 696"/>
                    <a:gd name="T18" fmla="*/ 456 w 1140"/>
                    <a:gd name="T19" fmla="*/ 288 h 696"/>
                    <a:gd name="T20" fmla="*/ 564 w 1140"/>
                    <a:gd name="T21" fmla="*/ 264 h 696"/>
                    <a:gd name="T22" fmla="*/ 648 w 1140"/>
                    <a:gd name="T23" fmla="*/ 192 h 696"/>
                    <a:gd name="T24" fmla="*/ 732 w 1140"/>
                    <a:gd name="T25" fmla="*/ 228 h 696"/>
                    <a:gd name="T26" fmla="*/ 840 w 1140"/>
                    <a:gd name="T27" fmla="*/ 348 h 696"/>
                    <a:gd name="T28" fmla="*/ 888 w 1140"/>
                    <a:gd name="T29" fmla="*/ 456 h 696"/>
                    <a:gd name="T30" fmla="*/ 900 w 1140"/>
                    <a:gd name="T31" fmla="*/ 516 h 696"/>
                    <a:gd name="T32" fmla="*/ 984 w 1140"/>
                    <a:gd name="T33" fmla="*/ 540 h 696"/>
                    <a:gd name="T34" fmla="*/ 1008 w 1140"/>
                    <a:gd name="T35" fmla="*/ 612 h 696"/>
                    <a:gd name="T36" fmla="*/ 1140 w 1140"/>
                    <a:gd name="T37" fmla="*/ 696 h 6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40"/>
                    <a:gd name="T58" fmla="*/ 0 h 696"/>
                    <a:gd name="T59" fmla="*/ 1140 w 1140"/>
                    <a:gd name="T60" fmla="*/ 696 h 6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40" h="696">
                      <a:moveTo>
                        <a:pt x="0" y="0"/>
                      </a:moveTo>
                      <a:cubicBezTo>
                        <a:pt x="12" y="4"/>
                        <a:pt x="26" y="4"/>
                        <a:pt x="36" y="12"/>
                      </a:cubicBezTo>
                      <a:cubicBezTo>
                        <a:pt x="47" y="21"/>
                        <a:pt x="47" y="43"/>
                        <a:pt x="60" y="48"/>
                      </a:cubicBezTo>
                      <a:cubicBezTo>
                        <a:pt x="72" y="53"/>
                        <a:pt x="84" y="40"/>
                        <a:pt x="96" y="36"/>
                      </a:cubicBezTo>
                      <a:cubicBezTo>
                        <a:pt x="116" y="40"/>
                        <a:pt x="138" y="38"/>
                        <a:pt x="156" y="48"/>
                      </a:cubicBezTo>
                      <a:cubicBezTo>
                        <a:pt x="184" y="64"/>
                        <a:pt x="203" y="154"/>
                        <a:pt x="228" y="192"/>
                      </a:cubicBezTo>
                      <a:cubicBezTo>
                        <a:pt x="240" y="184"/>
                        <a:pt x="255" y="179"/>
                        <a:pt x="264" y="168"/>
                      </a:cubicBezTo>
                      <a:cubicBezTo>
                        <a:pt x="272" y="158"/>
                        <a:pt x="263" y="134"/>
                        <a:pt x="276" y="132"/>
                      </a:cubicBezTo>
                      <a:cubicBezTo>
                        <a:pt x="301" y="128"/>
                        <a:pt x="348" y="156"/>
                        <a:pt x="348" y="156"/>
                      </a:cubicBezTo>
                      <a:cubicBezTo>
                        <a:pt x="397" y="205"/>
                        <a:pt x="396" y="248"/>
                        <a:pt x="456" y="288"/>
                      </a:cubicBezTo>
                      <a:cubicBezTo>
                        <a:pt x="494" y="232"/>
                        <a:pt x="507" y="226"/>
                        <a:pt x="564" y="264"/>
                      </a:cubicBezTo>
                      <a:cubicBezTo>
                        <a:pt x="615" y="230"/>
                        <a:pt x="629" y="250"/>
                        <a:pt x="648" y="192"/>
                      </a:cubicBezTo>
                      <a:cubicBezTo>
                        <a:pt x="680" y="200"/>
                        <a:pt x="709" y="201"/>
                        <a:pt x="732" y="228"/>
                      </a:cubicBezTo>
                      <a:cubicBezTo>
                        <a:pt x="780" y="283"/>
                        <a:pt x="775" y="326"/>
                        <a:pt x="840" y="348"/>
                      </a:cubicBezTo>
                      <a:cubicBezTo>
                        <a:pt x="878" y="405"/>
                        <a:pt x="859" y="370"/>
                        <a:pt x="888" y="456"/>
                      </a:cubicBezTo>
                      <a:cubicBezTo>
                        <a:pt x="894" y="475"/>
                        <a:pt x="889" y="499"/>
                        <a:pt x="900" y="516"/>
                      </a:cubicBezTo>
                      <a:cubicBezTo>
                        <a:pt x="903" y="521"/>
                        <a:pt x="972" y="537"/>
                        <a:pt x="984" y="540"/>
                      </a:cubicBezTo>
                      <a:cubicBezTo>
                        <a:pt x="992" y="564"/>
                        <a:pt x="987" y="598"/>
                        <a:pt x="1008" y="612"/>
                      </a:cubicBezTo>
                      <a:cubicBezTo>
                        <a:pt x="1054" y="643"/>
                        <a:pt x="1100" y="656"/>
                        <a:pt x="1140" y="69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id="{1555E856-AC35-E14E-9BDD-2FE489DD3E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7" y="326"/>
                <a:ext cx="2458" cy="2702"/>
                <a:chOff x="-227" y="326"/>
                <a:chExt cx="2458" cy="2702"/>
              </a:xfrm>
            </p:grpSpPr>
            <p:grpSp>
              <p:nvGrpSpPr>
                <p:cNvPr id="28" name="Group 15">
                  <a:extLst>
                    <a:ext uri="{FF2B5EF4-FFF2-40B4-BE49-F238E27FC236}">
                      <a16:creationId xmlns:a16="http://schemas.microsoft.com/office/drawing/2014/main" id="{6191A628-D362-2545-BE9D-E1FBDF4299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48" cy="144"/>
                  <a:chOff x="1440" y="1968"/>
                  <a:chExt cx="48" cy="144"/>
                </a:xfrm>
              </p:grpSpPr>
              <p:sp>
                <p:nvSpPr>
                  <p:cNvPr id="39" name="Oval 17">
                    <a:extLst>
                      <a:ext uri="{FF2B5EF4-FFF2-40B4-BE49-F238E27FC236}">
                        <a16:creationId xmlns:a16="http://schemas.microsoft.com/office/drawing/2014/main" id="{13686B9E-64B7-6046-A22E-D55BAA2459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96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0" name="Oval 18">
                    <a:extLst>
                      <a:ext uri="{FF2B5EF4-FFF2-40B4-BE49-F238E27FC236}">
                        <a16:creationId xmlns:a16="http://schemas.microsoft.com/office/drawing/2014/main" id="{E676A433-3D48-E24A-AF59-E43E56F5D8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06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9" name="Group 19">
                  <a:extLst>
                    <a:ext uri="{FF2B5EF4-FFF2-40B4-BE49-F238E27FC236}">
                      <a16:creationId xmlns:a16="http://schemas.microsoft.com/office/drawing/2014/main" id="{060F6E42-A33F-9548-B501-712A7A7DEF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27" y="326"/>
                  <a:ext cx="2458" cy="1354"/>
                  <a:chOff x="-194" y="182"/>
                  <a:chExt cx="2458" cy="1354"/>
                </a:xfrm>
              </p:grpSpPr>
              <p:grpSp>
                <p:nvGrpSpPr>
                  <p:cNvPr id="31" name="Group 20">
                    <a:extLst>
                      <a:ext uri="{FF2B5EF4-FFF2-40B4-BE49-F238E27FC236}">
                        <a16:creationId xmlns:a16="http://schemas.microsoft.com/office/drawing/2014/main" id="{15FFD5BC-2825-1146-8379-58E3AD94C8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8" y="182"/>
                    <a:ext cx="1826" cy="1354"/>
                    <a:chOff x="478" y="470"/>
                    <a:chExt cx="1826" cy="1354"/>
                  </a:xfrm>
                </p:grpSpPr>
                <p:grpSp>
                  <p:nvGrpSpPr>
                    <p:cNvPr id="34" name="Group 21">
                      <a:extLst>
                        <a:ext uri="{FF2B5EF4-FFF2-40B4-BE49-F238E27FC236}">
                          <a16:creationId xmlns:a16="http://schemas.microsoft.com/office/drawing/2014/main" id="{64023838-120C-CF43-9189-64344E708A4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480"/>
                      <a:ext cx="1440" cy="1296"/>
                      <a:chOff x="864" y="480"/>
                      <a:chExt cx="1440" cy="1296"/>
                    </a:xfrm>
                  </p:grpSpPr>
                  <p:sp>
                    <p:nvSpPr>
                      <p:cNvPr id="37" name="Line 22">
                        <a:extLst>
                          <a:ext uri="{FF2B5EF4-FFF2-40B4-BE49-F238E27FC236}">
                            <a16:creationId xmlns:a16="http://schemas.microsoft.com/office/drawing/2014/main" id="{FDDE0423-4DEC-9F45-9481-5DF77B95E7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480"/>
                        <a:ext cx="0" cy="129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Line 23">
                        <a:extLst>
                          <a:ext uri="{FF2B5EF4-FFF2-40B4-BE49-F238E27FC236}">
                            <a16:creationId xmlns:a16="http://schemas.microsoft.com/office/drawing/2014/main" id="{C73B4FC1-D3F1-0743-8CF2-29D06CD6690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1776"/>
                        <a:ext cx="144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5" name="Text Box 25">
                      <a:extLst>
                        <a:ext uri="{FF2B5EF4-FFF2-40B4-BE49-F238E27FC236}">
                          <a16:creationId xmlns:a16="http://schemas.microsoft.com/office/drawing/2014/main" id="{BE565761-483A-EE4A-AA1D-2EEB6D2F2DD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" y="470"/>
                      <a:ext cx="199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36" name="Line 28">
                      <a:extLst>
                        <a:ext uri="{FF2B5EF4-FFF2-40B4-BE49-F238E27FC236}">
                          <a16:creationId xmlns:a16="http://schemas.microsoft.com/office/drawing/2014/main" id="{EA3D06B9-FFF9-D841-BA2F-637983EC49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728"/>
                      <a:ext cx="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2" name="Freeform 29">
                    <a:extLst>
                      <a:ext uri="{FF2B5EF4-FFF2-40B4-BE49-F238E27FC236}">
                        <a16:creationId xmlns:a16="http://schemas.microsoft.com/office/drawing/2014/main" id="{2ACCC8D9-796B-8641-B49A-9FB3A19F0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" y="826"/>
                    <a:ext cx="1104" cy="230"/>
                  </a:xfrm>
                  <a:custGeom>
                    <a:avLst/>
                    <a:gdLst>
                      <a:gd name="T0" fmla="*/ 0 w 1104"/>
                      <a:gd name="T1" fmla="*/ 230 h 230"/>
                      <a:gd name="T2" fmla="*/ 36 w 1104"/>
                      <a:gd name="T3" fmla="*/ 218 h 230"/>
                      <a:gd name="T4" fmla="*/ 84 w 1104"/>
                      <a:gd name="T5" fmla="*/ 146 h 230"/>
                      <a:gd name="T6" fmla="*/ 144 w 1104"/>
                      <a:gd name="T7" fmla="*/ 158 h 230"/>
                      <a:gd name="T8" fmla="*/ 168 w 1104"/>
                      <a:gd name="T9" fmla="*/ 194 h 230"/>
                      <a:gd name="T10" fmla="*/ 204 w 1104"/>
                      <a:gd name="T11" fmla="*/ 206 h 230"/>
                      <a:gd name="T12" fmla="*/ 336 w 1104"/>
                      <a:gd name="T13" fmla="*/ 98 h 230"/>
                      <a:gd name="T14" fmla="*/ 444 w 1104"/>
                      <a:gd name="T15" fmla="*/ 86 h 230"/>
                      <a:gd name="T16" fmla="*/ 504 w 1104"/>
                      <a:gd name="T17" fmla="*/ 38 h 230"/>
                      <a:gd name="T18" fmla="*/ 528 w 1104"/>
                      <a:gd name="T19" fmla="*/ 74 h 230"/>
                      <a:gd name="T20" fmla="*/ 564 w 1104"/>
                      <a:gd name="T21" fmla="*/ 38 h 230"/>
                      <a:gd name="T22" fmla="*/ 636 w 1104"/>
                      <a:gd name="T23" fmla="*/ 14 h 230"/>
                      <a:gd name="T24" fmla="*/ 792 w 1104"/>
                      <a:gd name="T25" fmla="*/ 62 h 230"/>
                      <a:gd name="T26" fmla="*/ 804 w 1104"/>
                      <a:gd name="T27" fmla="*/ 98 h 230"/>
                      <a:gd name="T28" fmla="*/ 840 w 1104"/>
                      <a:gd name="T29" fmla="*/ 134 h 230"/>
                      <a:gd name="T30" fmla="*/ 888 w 1104"/>
                      <a:gd name="T31" fmla="*/ 206 h 230"/>
                      <a:gd name="T32" fmla="*/ 984 w 1104"/>
                      <a:gd name="T33" fmla="*/ 110 h 230"/>
                      <a:gd name="T34" fmla="*/ 1044 w 1104"/>
                      <a:gd name="T35" fmla="*/ 86 h 230"/>
                      <a:gd name="T36" fmla="*/ 1104 w 1104"/>
                      <a:gd name="T37" fmla="*/ 62 h 2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04"/>
                      <a:gd name="T58" fmla="*/ 0 h 230"/>
                      <a:gd name="T59" fmla="*/ 1104 w 1104"/>
                      <a:gd name="T60" fmla="*/ 230 h 23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04" h="230">
                        <a:moveTo>
                          <a:pt x="0" y="230"/>
                        </a:moveTo>
                        <a:cubicBezTo>
                          <a:pt x="12" y="226"/>
                          <a:pt x="27" y="227"/>
                          <a:pt x="36" y="218"/>
                        </a:cubicBezTo>
                        <a:cubicBezTo>
                          <a:pt x="56" y="198"/>
                          <a:pt x="84" y="146"/>
                          <a:pt x="84" y="146"/>
                        </a:cubicBezTo>
                        <a:cubicBezTo>
                          <a:pt x="104" y="150"/>
                          <a:pt x="126" y="148"/>
                          <a:pt x="144" y="158"/>
                        </a:cubicBezTo>
                        <a:cubicBezTo>
                          <a:pt x="157" y="165"/>
                          <a:pt x="157" y="185"/>
                          <a:pt x="168" y="194"/>
                        </a:cubicBezTo>
                        <a:cubicBezTo>
                          <a:pt x="178" y="202"/>
                          <a:pt x="192" y="202"/>
                          <a:pt x="204" y="206"/>
                        </a:cubicBezTo>
                        <a:cubicBezTo>
                          <a:pt x="256" y="171"/>
                          <a:pt x="274" y="119"/>
                          <a:pt x="336" y="98"/>
                        </a:cubicBezTo>
                        <a:cubicBezTo>
                          <a:pt x="391" y="135"/>
                          <a:pt x="391" y="121"/>
                          <a:pt x="444" y="86"/>
                        </a:cubicBezTo>
                        <a:cubicBezTo>
                          <a:pt x="453" y="72"/>
                          <a:pt x="473" y="26"/>
                          <a:pt x="504" y="38"/>
                        </a:cubicBezTo>
                        <a:cubicBezTo>
                          <a:pt x="517" y="43"/>
                          <a:pt x="520" y="62"/>
                          <a:pt x="528" y="74"/>
                        </a:cubicBezTo>
                        <a:cubicBezTo>
                          <a:pt x="540" y="62"/>
                          <a:pt x="549" y="46"/>
                          <a:pt x="564" y="38"/>
                        </a:cubicBezTo>
                        <a:cubicBezTo>
                          <a:pt x="586" y="26"/>
                          <a:pt x="636" y="14"/>
                          <a:pt x="636" y="14"/>
                        </a:cubicBezTo>
                        <a:cubicBezTo>
                          <a:pt x="718" y="22"/>
                          <a:pt x="751" y="0"/>
                          <a:pt x="792" y="62"/>
                        </a:cubicBezTo>
                        <a:cubicBezTo>
                          <a:pt x="799" y="73"/>
                          <a:pt x="797" y="87"/>
                          <a:pt x="804" y="98"/>
                        </a:cubicBezTo>
                        <a:cubicBezTo>
                          <a:pt x="813" y="112"/>
                          <a:pt x="830" y="121"/>
                          <a:pt x="840" y="134"/>
                        </a:cubicBezTo>
                        <a:cubicBezTo>
                          <a:pt x="858" y="157"/>
                          <a:pt x="888" y="206"/>
                          <a:pt x="888" y="206"/>
                        </a:cubicBezTo>
                        <a:cubicBezTo>
                          <a:pt x="929" y="178"/>
                          <a:pt x="956" y="151"/>
                          <a:pt x="984" y="110"/>
                        </a:cubicBezTo>
                        <a:cubicBezTo>
                          <a:pt x="1050" y="132"/>
                          <a:pt x="994" y="126"/>
                          <a:pt x="1044" y="86"/>
                        </a:cubicBezTo>
                        <a:cubicBezTo>
                          <a:pt x="1061" y="73"/>
                          <a:pt x="1085" y="72"/>
                          <a:pt x="1104" y="6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Text Box 30">
                    <a:extLst>
                      <a:ext uri="{FF2B5EF4-FFF2-40B4-BE49-F238E27FC236}">
                        <a16:creationId xmlns:a16="http://schemas.microsoft.com/office/drawing/2014/main" id="{5597DD0F-D210-C24F-9406-3F5319DE61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94" y="528"/>
                    <a:ext cx="1062" cy="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100" dirty="0"/>
                      <a:t>S1</a:t>
                    </a:r>
                  </a:p>
                </p:txBody>
              </p:sp>
            </p:grpSp>
            <p:sp>
              <p:nvSpPr>
                <p:cNvPr id="30" name="Text Box 31">
                  <a:extLst>
                    <a:ext uri="{FF2B5EF4-FFF2-40B4-BE49-F238E27FC236}">
                      <a16:creationId xmlns:a16="http://schemas.microsoft.com/office/drawing/2014/main" id="{90D4A9C4-B649-B343-BC20-AA4136FD6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6" y="2350"/>
                  <a:ext cx="1062" cy="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00"/>
                    <a:t>Sn</a:t>
                  </a:r>
                </a:p>
              </p:txBody>
            </p:sp>
          </p:grpSp>
        </p:grpSp>
        <p:grpSp>
          <p:nvGrpSpPr>
            <p:cNvPr id="14" name="Group 32">
              <a:extLst>
                <a:ext uri="{FF2B5EF4-FFF2-40B4-BE49-F238E27FC236}">
                  <a16:creationId xmlns:a16="http://schemas.microsoft.com/office/drawing/2014/main" id="{ED9F8364-8122-2049-A247-8D9C1542A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1" y="2209800"/>
              <a:ext cx="3581399" cy="2976563"/>
              <a:chOff x="2448" y="740"/>
              <a:chExt cx="2736" cy="2236"/>
            </a:xfrm>
          </p:grpSpPr>
          <p:grpSp>
            <p:nvGrpSpPr>
              <p:cNvPr id="15" name="Group 33">
                <a:extLst>
                  <a:ext uri="{FF2B5EF4-FFF2-40B4-BE49-F238E27FC236}">
                    <a16:creationId xmlns:a16="http://schemas.microsoft.com/office/drawing/2014/main" id="{D6B9536C-0956-3847-938F-5DB6BCD27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24" name="Line 34">
                  <a:extLst>
                    <a:ext uri="{FF2B5EF4-FFF2-40B4-BE49-F238E27FC236}">
                      <a16:creationId xmlns:a16="http://schemas.microsoft.com/office/drawing/2014/main" id="{23F3EE9E-D9EA-A04C-A7CB-E871B7070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35">
                  <a:extLst>
                    <a:ext uri="{FF2B5EF4-FFF2-40B4-BE49-F238E27FC236}">
                      <a16:creationId xmlns:a16="http://schemas.microsoft.com/office/drawing/2014/main" id="{598B37E7-2CDD-0041-91E1-203F08B44C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Text Box 36">
                <a:extLst>
                  <a:ext uri="{FF2B5EF4-FFF2-40B4-BE49-F238E27FC236}">
                    <a16:creationId xmlns:a16="http://schemas.microsoft.com/office/drawing/2014/main" id="{97396992-0D43-EB4D-B715-E9AF75896E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17" name="Text Box 37">
                <a:extLst>
                  <a:ext uri="{FF2B5EF4-FFF2-40B4-BE49-F238E27FC236}">
                    <a16:creationId xmlns:a16="http://schemas.microsoft.com/office/drawing/2014/main" id="{A7A523CA-88AD-914E-86D1-A6F2C4B30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8" name="Text Box 38">
                <a:extLst>
                  <a:ext uri="{FF2B5EF4-FFF2-40B4-BE49-F238E27FC236}">
                    <a16:creationId xmlns:a16="http://schemas.microsoft.com/office/drawing/2014/main" id="{BBE0A8E2-64B4-EC4B-A5E2-91485C79F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9" name="Oval 39">
                <a:extLst>
                  <a:ext uri="{FF2B5EF4-FFF2-40B4-BE49-F238E27FC236}">
                    <a16:creationId xmlns:a16="http://schemas.microsoft.com/office/drawing/2014/main" id="{79A6C820-C979-E542-835F-3F2068DB4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Oval 40">
                <a:extLst>
                  <a:ext uri="{FF2B5EF4-FFF2-40B4-BE49-F238E27FC236}">
                    <a16:creationId xmlns:a16="http://schemas.microsoft.com/office/drawing/2014/main" id="{E0B90D7E-E5AC-1240-9D4F-4F1AC233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Freeform 43">
                <a:extLst>
                  <a:ext uri="{FF2B5EF4-FFF2-40B4-BE49-F238E27FC236}">
                    <a16:creationId xmlns:a16="http://schemas.microsoft.com/office/drawing/2014/main" id="{2837D942-FB25-A145-A87B-1F514F94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44">
                <a:extLst>
                  <a:ext uri="{FF2B5EF4-FFF2-40B4-BE49-F238E27FC236}">
                    <a16:creationId xmlns:a16="http://schemas.microsoft.com/office/drawing/2014/main" id="{9C28D146-7723-0B46-BEB4-53208C188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45">
                <a:extLst>
                  <a:ext uri="{FF2B5EF4-FFF2-40B4-BE49-F238E27FC236}">
                    <a16:creationId xmlns:a16="http://schemas.microsoft.com/office/drawing/2014/main" id="{1FDC84B2-AB3C-B446-B7CF-88A765097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789594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2">
            <a:extLst>
              <a:ext uri="{FF2B5EF4-FFF2-40B4-BE49-F238E27FC236}">
                <a16:creationId xmlns:a16="http://schemas.microsoft.com/office/drawing/2014/main" id="{46731ADA-6BDE-2E49-8C79-8FDD296C6D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58370" name="Footer Placeholder 3">
            <a:extLst>
              <a:ext uri="{FF2B5EF4-FFF2-40B4-BE49-F238E27FC236}">
                <a16:creationId xmlns:a16="http://schemas.microsoft.com/office/drawing/2014/main" id="{CBDEF099-A017-DF49-93D0-EA35A5C9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B2C24345-932F-2041-A974-886E18DC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4A4D564-AC3F-0943-BEFF-39E04EECCCAD}" type="slidenum">
              <a:rPr lang="en-US" altLang="en-US" sz="1400"/>
              <a:pPr algn="r"/>
              <a:t>41</a:t>
            </a:fld>
            <a:endParaRPr lang="en-US" altLang="en-US" sz="1400"/>
          </a:p>
        </p:txBody>
      </p:sp>
      <p:grpSp>
        <p:nvGrpSpPr>
          <p:cNvPr id="58372" name="Group 2">
            <a:extLst>
              <a:ext uri="{FF2B5EF4-FFF2-40B4-BE49-F238E27FC236}">
                <a16:creationId xmlns:a16="http://schemas.microsoft.com/office/drawing/2014/main" id="{2DEFB2CC-F4B4-444D-AF2C-AB8F40732D9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3608388" cy="3048000"/>
            <a:chOff x="280" y="480"/>
            <a:chExt cx="2273" cy="1920"/>
          </a:xfrm>
        </p:grpSpPr>
        <p:grpSp>
          <p:nvGrpSpPr>
            <p:cNvPr id="58398" name="Group 3">
              <a:extLst>
                <a:ext uri="{FF2B5EF4-FFF2-40B4-BE49-F238E27FC236}">
                  <a16:creationId xmlns:a16="http://schemas.microsoft.com/office/drawing/2014/main" id="{BD45FC8E-7322-8D4C-B74B-BCDC0FB0B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80"/>
              <a:ext cx="1440" cy="1296"/>
              <a:chOff x="864" y="480"/>
              <a:chExt cx="1440" cy="1296"/>
            </a:xfrm>
          </p:grpSpPr>
          <p:sp>
            <p:nvSpPr>
              <p:cNvPr id="58404" name="Line 4">
                <a:extLst>
                  <a:ext uri="{FF2B5EF4-FFF2-40B4-BE49-F238E27FC236}">
                    <a16:creationId xmlns:a16="http://schemas.microsoft.com/office/drawing/2014/main" id="{02D7396E-8F3B-E14E-9372-590AAEF04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5" name="Line 5">
                <a:extLst>
                  <a:ext uri="{FF2B5EF4-FFF2-40B4-BE49-F238E27FC236}">
                    <a16:creationId xmlns:a16="http://schemas.microsoft.com/office/drawing/2014/main" id="{10FBDFFF-A6D8-6D4E-93B4-F7D8B3523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9" name="Text Box 6">
              <a:extLst>
                <a:ext uri="{FF2B5EF4-FFF2-40B4-BE49-F238E27FC236}">
                  <a16:creationId xmlns:a16="http://schemas.microsoft.com/office/drawing/2014/main" id="{1FC521C5-2E2E-924D-8D0C-5D14DC940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1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day</a:t>
              </a:r>
            </a:p>
          </p:txBody>
        </p:sp>
        <p:sp>
          <p:nvSpPr>
            <p:cNvPr id="58400" name="Text Box 7">
              <a:extLst>
                <a:ext uri="{FF2B5EF4-FFF2-40B4-BE49-F238E27FC236}">
                  <a16:creationId xmlns:a16="http://schemas.microsoft.com/office/drawing/2014/main" id="{6326C341-9FBC-1845-ABD9-9C179C01A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528"/>
              <a:ext cx="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$price</a:t>
              </a:r>
            </a:p>
          </p:txBody>
        </p:sp>
        <p:sp>
          <p:nvSpPr>
            <p:cNvPr id="58401" name="Text Box 8">
              <a:extLst>
                <a:ext uri="{FF2B5EF4-FFF2-40B4-BE49-F238E27FC236}">
                  <a16:creationId xmlns:a16="http://schemas.microsoft.com/office/drawing/2014/main" id="{CF34C879-4672-5047-9529-854AE1D9D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1</a:t>
              </a:r>
            </a:p>
          </p:txBody>
        </p:sp>
        <p:sp>
          <p:nvSpPr>
            <p:cNvPr id="58402" name="Text Box 9">
              <a:extLst>
                <a:ext uri="{FF2B5EF4-FFF2-40B4-BE49-F238E27FC236}">
                  <a16:creationId xmlns:a16="http://schemas.microsoft.com/office/drawing/2014/main" id="{F653B14B-4F48-1E4E-AA7E-8EA97209E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87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365</a:t>
              </a:r>
            </a:p>
          </p:txBody>
        </p:sp>
        <p:sp>
          <p:nvSpPr>
            <p:cNvPr id="58403" name="Line 10">
              <a:extLst>
                <a:ext uri="{FF2B5EF4-FFF2-40B4-BE49-F238E27FC236}">
                  <a16:creationId xmlns:a16="http://schemas.microsoft.com/office/drawing/2014/main" id="{95B116AA-22F2-4F4E-A897-51F98907A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73" name="Group 11">
            <a:extLst>
              <a:ext uri="{FF2B5EF4-FFF2-40B4-BE49-F238E27FC236}">
                <a16:creationId xmlns:a16="http://schemas.microsoft.com/office/drawing/2014/main" id="{AC5684B1-A797-4C42-B755-6F9992D9038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276600"/>
            <a:ext cx="3608388" cy="3048000"/>
            <a:chOff x="280" y="480"/>
            <a:chExt cx="2273" cy="1920"/>
          </a:xfrm>
        </p:grpSpPr>
        <p:grpSp>
          <p:nvGrpSpPr>
            <p:cNvPr id="58390" name="Group 12">
              <a:extLst>
                <a:ext uri="{FF2B5EF4-FFF2-40B4-BE49-F238E27FC236}">
                  <a16:creationId xmlns:a16="http://schemas.microsoft.com/office/drawing/2014/main" id="{FAE97ECF-5450-8D45-BC00-61424CA2D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80"/>
              <a:ext cx="1440" cy="1296"/>
              <a:chOff x="864" y="480"/>
              <a:chExt cx="1440" cy="1296"/>
            </a:xfrm>
          </p:grpSpPr>
          <p:sp>
            <p:nvSpPr>
              <p:cNvPr id="58396" name="Line 13">
                <a:extLst>
                  <a:ext uri="{FF2B5EF4-FFF2-40B4-BE49-F238E27FC236}">
                    <a16:creationId xmlns:a16="http://schemas.microsoft.com/office/drawing/2014/main" id="{6728F581-4CB1-004A-B58D-EAE71CF37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7" name="Line 14">
                <a:extLst>
                  <a:ext uri="{FF2B5EF4-FFF2-40B4-BE49-F238E27FC236}">
                    <a16:creationId xmlns:a16="http://schemas.microsoft.com/office/drawing/2014/main" id="{40EDF868-C574-6D4A-B724-4951A5CE1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1" name="Text Box 15">
              <a:extLst>
                <a:ext uri="{FF2B5EF4-FFF2-40B4-BE49-F238E27FC236}">
                  <a16:creationId xmlns:a16="http://schemas.microsoft.com/office/drawing/2014/main" id="{B344842A-C9EF-F647-8E21-E2C026089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1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day</a:t>
              </a:r>
            </a:p>
          </p:txBody>
        </p:sp>
        <p:sp>
          <p:nvSpPr>
            <p:cNvPr id="58392" name="Text Box 16">
              <a:extLst>
                <a:ext uri="{FF2B5EF4-FFF2-40B4-BE49-F238E27FC236}">
                  <a16:creationId xmlns:a16="http://schemas.microsoft.com/office/drawing/2014/main" id="{DA3206EB-70D8-B44A-A653-DB121ED11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528"/>
              <a:ext cx="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$price</a:t>
              </a:r>
            </a:p>
          </p:txBody>
        </p:sp>
        <p:sp>
          <p:nvSpPr>
            <p:cNvPr id="58393" name="Text Box 17">
              <a:extLst>
                <a:ext uri="{FF2B5EF4-FFF2-40B4-BE49-F238E27FC236}">
                  <a16:creationId xmlns:a16="http://schemas.microsoft.com/office/drawing/2014/main" id="{F986D8F2-690C-AB4B-8084-447690BF2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1</a:t>
              </a:r>
            </a:p>
          </p:txBody>
        </p:sp>
        <p:sp>
          <p:nvSpPr>
            <p:cNvPr id="58394" name="Text Box 18">
              <a:extLst>
                <a:ext uri="{FF2B5EF4-FFF2-40B4-BE49-F238E27FC236}">
                  <a16:creationId xmlns:a16="http://schemas.microsoft.com/office/drawing/2014/main" id="{83F2835B-E6F6-D94A-A021-B8AD250D8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87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365</a:t>
              </a:r>
            </a:p>
          </p:txBody>
        </p:sp>
        <p:sp>
          <p:nvSpPr>
            <p:cNvPr id="58395" name="Line 19">
              <a:extLst>
                <a:ext uri="{FF2B5EF4-FFF2-40B4-BE49-F238E27FC236}">
                  <a16:creationId xmlns:a16="http://schemas.microsoft.com/office/drawing/2014/main" id="{788C2C3B-C75E-CB4F-B110-F15A2A9AB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74" name="Group 20">
            <a:extLst>
              <a:ext uri="{FF2B5EF4-FFF2-40B4-BE49-F238E27FC236}">
                <a16:creationId xmlns:a16="http://schemas.microsoft.com/office/drawing/2014/main" id="{4146E818-1718-8148-B839-256E512F5EE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143000"/>
            <a:ext cx="3608388" cy="3048000"/>
            <a:chOff x="280" y="480"/>
            <a:chExt cx="2273" cy="1920"/>
          </a:xfrm>
        </p:grpSpPr>
        <p:grpSp>
          <p:nvGrpSpPr>
            <p:cNvPr id="58382" name="Group 21">
              <a:extLst>
                <a:ext uri="{FF2B5EF4-FFF2-40B4-BE49-F238E27FC236}">
                  <a16:creationId xmlns:a16="http://schemas.microsoft.com/office/drawing/2014/main" id="{AD07A2D8-3F98-2445-98EA-BDD29258D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80"/>
              <a:ext cx="1440" cy="1296"/>
              <a:chOff x="864" y="480"/>
              <a:chExt cx="1440" cy="1296"/>
            </a:xfrm>
          </p:grpSpPr>
          <p:sp>
            <p:nvSpPr>
              <p:cNvPr id="58388" name="Line 22">
                <a:extLst>
                  <a:ext uri="{FF2B5EF4-FFF2-40B4-BE49-F238E27FC236}">
                    <a16:creationId xmlns:a16="http://schemas.microsoft.com/office/drawing/2014/main" id="{60DEDEF6-3003-5A49-AFC1-4F5CF4EA3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9" name="Line 23">
                <a:extLst>
                  <a:ext uri="{FF2B5EF4-FFF2-40B4-BE49-F238E27FC236}">
                    <a16:creationId xmlns:a16="http://schemas.microsoft.com/office/drawing/2014/main" id="{D041B47E-8FE5-6C4A-97BC-0CFD87092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83" name="Text Box 24">
              <a:extLst>
                <a:ext uri="{FF2B5EF4-FFF2-40B4-BE49-F238E27FC236}">
                  <a16:creationId xmlns:a16="http://schemas.microsoft.com/office/drawing/2014/main" id="{78C37274-EC3C-F14A-A48D-A04ECA1DA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1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day</a:t>
              </a:r>
            </a:p>
          </p:txBody>
        </p:sp>
        <p:sp>
          <p:nvSpPr>
            <p:cNvPr id="58384" name="Text Box 25">
              <a:extLst>
                <a:ext uri="{FF2B5EF4-FFF2-40B4-BE49-F238E27FC236}">
                  <a16:creationId xmlns:a16="http://schemas.microsoft.com/office/drawing/2014/main" id="{22C58B43-906C-9F48-92C7-1AA89D90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528"/>
              <a:ext cx="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$price</a:t>
              </a:r>
            </a:p>
          </p:txBody>
        </p:sp>
        <p:sp>
          <p:nvSpPr>
            <p:cNvPr id="58385" name="Text Box 26">
              <a:extLst>
                <a:ext uri="{FF2B5EF4-FFF2-40B4-BE49-F238E27FC236}">
                  <a16:creationId xmlns:a16="http://schemas.microsoft.com/office/drawing/2014/main" id="{7BB1909F-6868-6945-A4F9-4E6B8C275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1</a:t>
              </a:r>
            </a:p>
          </p:txBody>
        </p:sp>
        <p:sp>
          <p:nvSpPr>
            <p:cNvPr id="58386" name="Text Box 27">
              <a:extLst>
                <a:ext uri="{FF2B5EF4-FFF2-40B4-BE49-F238E27FC236}">
                  <a16:creationId xmlns:a16="http://schemas.microsoft.com/office/drawing/2014/main" id="{A5A435AB-156F-D540-BBA8-190FCE362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87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365</a:t>
              </a:r>
            </a:p>
          </p:txBody>
        </p:sp>
        <p:sp>
          <p:nvSpPr>
            <p:cNvPr id="58387" name="Line 28">
              <a:extLst>
                <a:ext uri="{FF2B5EF4-FFF2-40B4-BE49-F238E27FC236}">
                  <a16:creationId xmlns:a16="http://schemas.microsoft.com/office/drawing/2014/main" id="{0B8E2B42-8680-7144-A9B7-FC6DAADB5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5" name="Oval 29">
            <a:extLst>
              <a:ext uri="{FF2B5EF4-FFF2-40B4-BE49-F238E27FC236}">
                <a16:creationId xmlns:a16="http://schemas.microsoft.com/office/drawing/2014/main" id="{510B5914-20B2-5E4B-B53B-80C86C00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718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6" name="Oval 30">
            <a:extLst>
              <a:ext uri="{FF2B5EF4-FFF2-40B4-BE49-F238E27FC236}">
                <a16:creationId xmlns:a16="http://schemas.microsoft.com/office/drawing/2014/main" id="{BD2344BF-B6F8-2546-B35B-B8735EB4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7" name="Oval 31">
            <a:extLst>
              <a:ext uri="{FF2B5EF4-FFF2-40B4-BE49-F238E27FC236}">
                <a16:creationId xmlns:a16="http://schemas.microsoft.com/office/drawing/2014/main" id="{88A9D39A-0997-CD42-894B-D08BE6193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766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8" name="Freeform 32">
            <a:extLst>
              <a:ext uri="{FF2B5EF4-FFF2-40B4-BE49-F238E27FC236}">
                <a16:creationId xmlns:a16="http://schemas.microsoft.com/office/drawing/2014/main" id="{AC1651F5-5646-C84E-9052-2D0B6B9192AF}"/>
              </a:ext>
            </a:extLst>
          </p:cNvPr>
          <p:cNvSpPr>
            <a:spLocks/>
          </p:cNvSpPr>
          <p:nvPr/>
        </p:nvSpPr>
        <p:spPr bwMode="auto">
          <a:xfrm>
            <a:off x="1333500" y="1311275"/>
            <a:ext cx="1752600" cy="365125"/>
          </a:xfrm>
          <a:custGeom>
            <a:avLst/>
            <a:gdLst>
              <a:gd name="T0" fmla="*/ 0 w 1104"/>
              <a:gd name="T1" fmla="*/ 2147483646 h 230"/>
              <a:gd name="T2" fmla="*/ 2147483646 w 1104"/>
              <a:gd name="T3" fmla="*/ 2147483646 h 230"/>
              <a:gd name="T4" fmla="*/ 2147483646 w 1104"/>
              <a:gd name="T5" fmla="*/ 2147483646 h 230"/>
              <a:gd name="T6" fmla="*/ 2147483646 w 1104"/>
              <a:gd name="T7" fmla="*/ 2147483646 h 230"/>
              <a:gd name="T8" fmla="*/ 2147483646 w 1104"/>
              <a:gd name="T9" fmla="*/ 2147483646 h 230"/>
              <a:gd name="T10" fmla="*/ 2147483646 w 1104"/>
              <a:gd name="T11" fmla="*/ 2147483646 h 230"/>
              <a:gd name="T12" fmla="*/ 2147483646 w 1104"/>
              <a:gd name="T13" fmla="*/ 2147483646 h 230"/>
              <a:gd name="T14" fmla="*/ 2147483646 w 1104"/>
              <a:gd name="T15" fmla="*/ 2147483646 h 230"/>
              <a:gd name="T16" fmla="*/ 2147483646 w 1104"/>
              <a:gd name="T17" fmla="*/ 2147483646 h 230"/>
              <a:gd name="T18" fmla="*/ 2147483646 w 1104"/>
              <a:gd name="T19" fmla="*/ 2147483646 h 230"/>
              <a:gd name="T20" fmla="*/ 2147483646 w 1104"/>
              <a:gd name="T21" fmla="*/ 2147483646 h 230"/>
              <a:gd name="T22" fmla="*/ 2147483646 w 1104"/>
              <a:gd name="T23" fmla="*/ 2147483646 h 230"/>
              <a:gd name="T24" fmla="*/ 2147483646 w 1104"/>
              <a:gd name="T25" fmla="*/ 2147483646 h 230"/>
              <a:gd name="T26" fmla="*/ 2147483646 w 1104"/>
              <a:gd name="T27" fmla="*/ 2147483646 h 230"/>
              <a:gd name="T28" fmla="*/ 2147483646 w 1104"/>
              <a:gd name="T29" fmla="*/ 2147483646 h 230"/>
              <a:gd name="T30" fmla="*/ 2147483646 w 1104"/>
              <a:gd name="T31" fmla="*/ 2147483646 h 230"/>
              <a:gd name="T32" fmla="*/ 2147483646 w 1104"/>
              <a:gd name="T33" fmla="*/ 2147483646 h 230"/>
              <a:gd name="T34" fmla="*/ 2147483646 w 1104"/>
              <a:gd name="T35" fmla="*/ 2147483646 h 230"/>
              <a:gd name="T36" fmla="*/ 2147483646 w 1104"/>
              <a:gd name="T37" fmla="*/ 2147483646 h 2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04"/>
              <a:gd name="T58" fmla="*/ 0 h 230"/>
              <a:gd name="T59" fmla="*/ 1104 w 1104"/>
              <a:gd name="T60" fmla="*/ 230 h 2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04" h="230">
                <a:moveTo>
                  <a:pt x="0" y="230"/>
                </a:moveTo>
                <a:cubicBezTo>
                  <a:pt x="12" y="226"/>
                  <a:pt x="27" y="227"/>
                  <a:pt x="36" y="218"/>
                </a:cubicBezTo>
                <a:cubicBezTo>
                  <a:pt x="56" y="198"/>
                  <a:pt x="84" y="146"/>
                  <a:pt x="84" y="146"/>
                </a:cubicBezTo>
                <a:cubicBezTo>
                  <a:pt x="104" y="150"/>
                  <a:pt x="126" y="148"/>
                  <a:pt x="144" y="158"/>
                </a:cubicBezTo>
                <a:cubicBezTo>
                  <a:pt x="157" y="165"/>
                  <a:pt x="157" y="185"/>
                  <a:pt x="168" y="194"/>
                </a:cubicBezTo>
                <a:cubicBezTo>
                  <a:pt x="178" y="202"/>
                  <a:pt x="192" y="202"/>
                  <a:pt x="204" y="206"/>
                </a:cubicBezTo>
                <a:cubicBezTo>
                  <a:pt x="256" y="171"/>
                  <a:pt x="274" y="119"/>
                  <a:pt x="336" y="98"/>
                </a:cubicBezTo>
                <a:cubicBezTo>
                  <a:pt x="391" y="135"/>
                  <a:pt x="391" y="121"/>
                  <a:pt x="444" y="86"/>
                </a:cubicBezTo>
                <a:cubicBezTo>
                  <a:pt x="453" y="72"/>
                  <a:pt x="473" y="26"/>
                  <a:pt x="504" y="38"/>
                </a:cubicBezTo>
                <a:cubicBezTo>
                  <a:pt x="517" y="43"/>
                  <a:pt x="520" y="62"/>
                  <a:pt x="528" y="74"/>
                </a:cubicBezTo>
                <a:cubicBezTo>
                  <a:pt x="540" y="62"/>
                  <a:pt x="549" y="46"/>
                  <a:pt x="564" y="38"/>
                </a:cubicBezTo>
                <a:cubicBezTo>
                  <a:pt x="586" y="26"/>
                  <a:pt x="636" y="14"/>
                  <a:pt x="636" y="14"/>
                </a:cubicBezTo>
                <a:cubicBezTo>
                  <a:pt x="718" y="22"/>
                  <a:pt x="751" y="0"/>
                  <a:pt x="792" y="62"/>
                </a:cubicBezTo>
                <a:cubicBezTo>
                  <a:pt x="799" y="73"/>
                  <a:pt x="797" y="87"/>
                  <a:pt x="804" y="98"/>
                </a:cubicBezTo>
                <a:cubicBezTo>
                  <a:pt x="813" y="112"/>
                  <a:pt x="830" y="121"/>
                  <a:pt x="840" y="134"/>
                </a:cubicBezTo>
                <a:cubicBezTo>
                  <a:pt x="858" y="157"/>
                  <a:pt x="888" y="206"/>
                  <a:pt x="888" y="206"/>
                </a:cubicBezTo>
                <a:cubicBezTo>
                  <a:pt x="929" y="178"/>
                  <a:pt x="956" y="151"/>
                  <a:pt x="984" y="110"/>
                </a:cubicBezTo>
                <a:cubicBezTo>
                  <a:pt x="1050" y="132"/>
                  <a:pt x="994" y="126"/>
                  <a:pt x="1044" y="86"/>
                </a:cubicBezTo>
                <a:cubicBezTo>
                  <a:pt x="1061" y="73"/>
                  <a:pt x="1085" y="72"/>
                  <a:pt x="1104" y="6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Freeform 33">
            <a:extLst>
              <a:ext uri="{FF2B5EF4-FFF2-40B4-BE49-F238E27FC236}">
                <a16:creationId xmlns:a16="http://schemas.microsoft.com/office/drawing/2014/main" id="{B3306D22-1F16-7448-B34A-E9048C20A4FB}"/>
              </a:ext>
            </a:extLst>
          </p:cNvPr>
          <p:cNvSpPr>
            <a:spLocks/>
          </p:cNvSpPr>
          <p:nvPr/>
        </p:nvSpPr>
        <p:spPr bwMode="auto">
          <a:xfrm>
            <a:off x="1238250" y="3962400"/>
            <a:ext cx="1809750" cy="1104900"/>
          </a:xfrm>
          <a:custGeom>
            <a:avLst/>
            <a:gdLst>
              <a:gd name="T0" fmla="*/ 0 w 1140"/>
              <a:gd name="T1" fmla="*/ 0 h 696"/>
              <a:gd name="T2" fmla="*/ 2147483646 w 1140"/>
              <a:gd name="T3" fmla="*/ 2147483646 h 696"/>
              <a:gd name="T4" fmla="*/ 2147483646 w 1140"/>
              <a:gd name="T5" fmla="*/ 2147483646 h 696"/>
              <a:gd name="T6" fmla="*/ 2147483646 w 1140"/>
              <a:gd name="T7" fmla="*/ 2147483646 h 696"/>
              <a:gd name="T8" fmla="*/ 2147483646 w 1140"/>
              <a:gd name="T9" fmla="*/ 2147483646 h 696"/>
              <a:gd name="T10" fmla="*/ 2147483646 w 1140"/>
              <a:gd name="T11" fmla="*/ 2147483646 h 696"/>
              <a:gd name="T12" fmla="*/ 2147483646 w 1140"/>
              <a:gd name="T13" fmla="*/ 2147483646 h 696"/>
              <a:gd name="T14" fmla="*/ 2147483646 w 1140"/>
              <a:gd name="T15" fmla="*/ 2147483646 h 696"/>
              <a:gd name="T16" fmla="*/ 2147483646 w 1140"/>
              <a:gd name="T17" fmla="*/ 2147483646 h 696"/>
              <a:gd name="T18" fmla="*/ 2147483646 w 1140"/>
              <a:gd name="T19" fmla="*/ 2147483646 h 696"/>
              <a:gd name="T20" fmla="*/ 2147483646 w 1140"/>
              <a:gd name="T21" fmla="*/ 2147483646 h 696"/>
              <a:gd name="T22" fmla="*/ 2147483646 w 1140"/>
              <a:gd name="T23" fmla="*/ 2147483646 h 696"/>
              <a:gd name="T24" fmla="*/ 2147483646 w 1140"/>
              <a:gd name="T25" fmla="*/ 2147483646 h 696"/>
              <a:gd name="T26" fmla="*/ 2147483646 w 1140"/>
              <a:gd name="T27" fmla="*/ 2147483646 h 696"/>
              <a:gd name="T28" fmla="*/ 2147483646 w 1140"/>
              <a:gd name="T29" fmla="*/ 2147483646 h 696"/>
              <a:gd name="T30" fmla="*/ 2147483646 w 1140"/>
              <a:gd name="T31" fmla="*/ 2147483646 h 696"/>
              <a:gd name="T32" fmla="*/ 2147483646 w 1140"/>
              <a:gd name="T33" fmla="*/ 2147483646 h 696"/>
              <a:gd name="T34" fmla="*/ 2147483646 w 1140"/>
              <a:gd name="T35" fmla="*/ 2147483646 h 696"/>
              <a:gd name="T36" fmla="*/ 2147483646 w 1140"/>
              <a:gd name="T37" fmla="*/ 2147483646 h 6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0"/>
              <a:gd name="T58" fmla="*/ 0 h 696"/>
              <a:gd name="T59" fmla="*/ 1140 w 1140"/>
              <a:gd name="T60" fmla="*/ 696 h 6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0" h="696">
                <a:moveTo>
                  <a:pt x="0" y="0"/>
                </a:moveTo>
                <a:cubicBezTo>
                  <a:pt x="12" y="4"/>
                  <a:pt x="26" y="4"/>
                  <a:pt x="36" y="12"/>
                </a:cubicBezTo>
                <a:cubicBezTo>
                  <a:pt x="47" y="21"/>
                  <a:pt x="47" y="43"/>
                  <a:pt x="60" y="48"/>
                </a:cubicBezTo>
                <a:cubicBezTo>
                  <a:pt x="72" y="53"/>
                  <a:pt x="84" y="40"/>
                  <a:pt x="96" y="36"/>
                </a:cubicBezTo>
                <a:cubicBezTo>
                  <a:pt x="116" y="40"/>
                  <a:pt x="138" y="38"/>
                  <a:pt x="156" y="48"/>
                </a:cubicBezTo>
                <a:cubicBezTo>
                  <a:pt x="184" y="64"/>
                  <a:pt x="203" y="154"/>
                  <a:pt x="228" y="192"/>
                </a:cubicBezTo>
                <a:cubicBezTo>
                  <a:pt x="240" y="184"/>
                  <a:pt x="255" y="179"/>
                  <a:pt x="264" y="168"/>
                </a:cubicBezTo>
                <a:cubicBezTo>
                  <a:pt x="272" y="158"/>
                  <a:pt x="263" y="134"/>
                  <a:pt x="276" y="132"/>
                </a:cubicBezTo>
                <a:cubicBezTo>
                  <a:pt x="301" y="128"/>
                  <a:pt x="348" y="156"/>
                  <a:pt x="348" y="156"/>
                </a:cubicBezTo>
                <a:cubicBezTo>
                  <a:pt x="397" y="205"/>
                  <a:pt x="396" y="248"/>
                  <a:pt x="456" y="288"/>
                </a:cubicBezTo>
                <a:cubicBezTo>
                  <a:pt x="494" y="232"/>
                  <a:pt x="507" y="226"/>
                  <a:pt x="564" y="264"/>
                </a:cubicBezTo>
                <a:cubicBezTo>
                  <a:pt x="615" y="230"/>
                  <a:pt x="629" y="250"/>
                  <a:pt x="648" y="192"/>
                </a:cubicBezTo>
                <a:cubicBezTo>
                  <a:pt x="680" y="200"/>
                  <a:pt x="709" y="201"/>
                  <a:pt x="732" y="228"/>
                </a:cubicBezTo>
                <a:cubicBezTo>
                  <a:pt x="780" y="283"/>
                  <a:pt x="775" y="326"/>
                  <a:pt x="840" y="348"/>
                </a:cubicBezTo>
                <a:cubicBezTo>
                  <a:pt x="878" y="405"/>
                  <a:pt x="859" y="370"/>
                  <a:pt x="888" y="456"/>
                </a:cubicBezTo>
                <a:cubicBezTo>
                  <a:pt x="894" y="475"/>
                  <a:pt x="889" y="499"/>
                  <a:pt x="900" y="516"/>
                </a:cubicBezTo>
                <a:cubicBezTo>
                  <a:pt x="903" y="521"/>
                  <a:pt x="972" y="537"/>
                  <a:pt x="984" y="540"/>
                </a:cubicBezTo>
                <a:cubicBezTo>
                  <a:pt x="992" y="564"/>
                  <a:pt x="987" y="598"/>
                  <a:pt x="1008" y="612"/>
                </a:cubicBezTo>
                <a:cubicBezTo>
                  <a:pt x="1054" y="643"/>
                  <a:pt x="1100" y="656"/>
                  <a:pt x="1140" y="6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Freeform 34">
            <a:extLst>
              <a:ext uri="{FF2B5EF4-FFF2-40B4-BE49-F238E27FC236}">
                <a16:creationId xmlns:a16="http://schemas.microsoft.com/office/drawing/2014/main" id="{D138C7AF-4DC3-4E46-87C5-5C548658FB5A}"/>
              </a:ext>
            </a:extLst>
          </p:cNvPr>
          <p:cNvSpPr>
            <a:spLocks/>
          </p:cNvSpPr>
          <p:nvPr/>
        </p:nvSpPr>
        <p:spPr bwMode="auto">
          <a:xfrm>
            <a:off x="5715000" y="2133600"/>
            <a:ext cx="1752600" cy="457200"/>
          </a:xfrm>
          <a:custGeom>
            <a:avLst/>
            <a:gdLst>
              <a:gd name="T0" fmla="*/ 0 w 1104"/>
              <a:gd name="T1" fmla="*/ 2147483646 h 230"/>
              <a:gd name="T2" fmla="*/ 2147483646 w 1104"/>
              <a:gd name="T3" fmla="*/ 2147483646 h 230"/>
              <a:gd name="T4" fmla="*/ 2147483646 w 1104"/>
              <a:gd name="T5" fmla="*/ 2147483646 h 230"/>
              <a:gd name="T6" fmla="*/ 2147483646 w 1104"/>
              <a:gd name="T7" fmla="*/ 2147483646 h 230"/>
              <a:gd name="T8" fmla="*/ 2147483646 w 1104"/>
              <a:gd name="T9" fmla="*/ 2147483646 h 230"/>
              <a:gd name="T10" fmla="*/ 2147483646 w 1104"/>
              <a:gd name="T11" fmla="*/ 2147483646 h 230"/>
              <a:gd name="T12" fmla="*/ 2147483646 w 1104"/>
              <a:gd name="T13" fmla="*/ 2147483646 h 230"/>
              <a:gd name="T14" fmla="*/ 2147483646 w 1104"/>
              <a:gd name="T15" fmla="*/ 2147483646 h 230"/>
              <a:gd name="T16" fmla="*/ 2147483646 w 1104"/>
              <a:gd name="T17" fmla="*/ 2147483646 h 230"/>
              <a:gd name="T18" fmla="*/ 2147483646 w 1104"/>
              <a:gd name="T19" fmla="*/ 2147483646 h 230"/>
              <a:gd name="T20" fmla="*/ 2147483646 w 1104"/>
              <a:gd name="T21" fmla="*/ 2147483646 h 230"/>
              <a:gd name="T22" fmla="*/ 2147483646 w 1104"/>
              <a:gd name="T23" fmla="*/ 2147483646 h 230"/>
              <a:gd name="T24" fmla="*/ 2147483646 w 1104"/>
              <a:gd name="T25" fmla="*/ 2147483646 h 230"/>
              <a:gd name="T26" fmla="*/ 2147483646 w 1104"/>
              <a:gd name="T27" fmla="*/ 2147483646 h 230"/>
              <a:gd name="T28" fmla="*/ 2147483646 w 1104"/>
              <a:gd name="T29" fmla="*/ 2147483646 h 230"/>
              <a:gd name="T30" fmla="*/ 2147483646 w 1104"/>
              <a:gd name="T31" fmla="*/ 2147483646 h 230"/>
              <a:gd name="T32" fmla="*/ 2147483646 w 1104"/>
              <a:gd name="T33" fmla="*/ 2147483646 h 230"/>
              <a:gd name="T34" fmla="*/ 2147483646 w 1104"/>
              <a:gd name="T35" fmla="*/ 2147483646 h 230"/>
              <a:gd name="T36" fmla="*/ 2147483646 w 1104"/>
              <a:gd name="T37" fmla="*/ 2147483646 h 2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04"/>
              <a:gd name="T58" fmla="*/ 0 h 230"/>
              <a:gd name="T59" fmla="*/ 1104 w 1104"/>
              <a:gd name="T60" fmla="*/ 230 h 2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04" h="230">
                <a:moveTo>
                  <a:pt x="0" y="230"/>
                </a:moveTo>
                <a:cubicBezTo>
                  <a:pt x="12" y="226"/>
                  <a:pt x="27" y="227"/>
                  <a:pt x="36" y="218"/>
                </a:cubicBezTo>
                <a:cubicBezTo>
                  <a:pt x="56" y="198"/>
                  <a:pt x="84" y="146"/>
                  <a:pt x="84" y="146"/>
                </a:cubicBezTo>
                <a:cubicBezTo>
                  <a:pt x="104" y="150"/>
                  <a:pt x="126" y="148"/>
                  <a:pt x="144" y="158"/>
                </a:cubicBezTo>
                <a:cubicBezTo>
                  <a:pt x="157" y="165"/>
                  <a:pt x="157" y="185"/>
                  <a:pt x="168" y="194"/>
                </a:cubicBezTo>
                <a:cubicBezTo>
                  <a:pt x="178" y="202"/>
                  <a:pt x="192" y="202"/>
                  <a:pt x="204" y="206"/>
                </a:cubicBezTo>
                <a:cubicBezTo>
                  <a:pt x="256" y="171"/>
                  <a:pt x="274" y="119"/>
                  <a:pt x="336" y="98"/>
                </a:cubicBezTo>
                <a:cubicBezTo>
                  <a:pt x="391" y="135"/>
                  <a:pt x="391" y="121"/>
                  <a:pt x="444" y="86"/>
                </a:cubicBezTo>
                <a:cubicBezTo>
                  <a:pt x="453" y="72"/>
                  <a:pt x="473" y="26"/>
                  <a:pt x="504" y="38"/>
                </a:cubicBezTo>
                <a:cubicBezTo>
                  <a:pt x="517" y="43"/>
                  <a:pt x="520" y="62"/>
                  <a:pt x="528" y="74"/>
                </a:cubicBezTo>
                <a:cubicBezTo>
                  <a:pt x="540" y="62"/>
                  <a:pt x="549" y="46"/>
                  <a:pt x="564" y="38"/>
                </a:cubicBezTo>
                <a:cubicBezTo>
                  <a:pt x="586" y="26"/>
                  <a:pt x="636" y="14"/>
                  <a:pt x="636" y="14"/>
                </a:cubicBezTo>
                <a:cubicBezTo>
                  <a:pt x="718" y="22"/>
                  <a:pt x="751" y="0"/>
                  <a:pt x="792" y="62"/>
                </a:cubicBezTo>
                <a:cubicBezTo>
                  <a:pt x="799" y="73"/>
                  <a:pt x="797" y="87"/>
                  <a:pt x="804" y="98"/>
                </a:cubicBezTo>
                <a:cubicBezTo>
                  <a:pt x="813" y="112"/>
                  <a:pt x="830" y="121"/>
                  <a:pt x="840" y="134"/>
                </a:cubicBezTo>
                <a:cubicBezTo>
                  <a:pt x="858" y="157"/>
                  <a:pt x="888" y="206"/>
                  <a:pt x="888" y="206"/>
                </a:cubicBezTo>
                <a:cubicBezTo>
                  <a:pt x="929" y="178"/>
                  <a:pt x="956" y="151"/>
                  <a:pt x="984" y="110"/>
                </a:cubicBezTo>
                <a:cubicBezTo>
                  <a:pt x="1050" y="132"/>
                  <a:pt x="994" y="126"/>
                  <a:pt x="1044" y="86"/>
                </a:cubicBezTo>
                <a:cubicBezTo>
                  <a:pt x="1061" y="73"/>
                  <a:pt x="1085" y="72"/>
                  <a:pt x="1104" y="62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Text Box 35">
            <a:extLst>
              <a:ext uri="{FF2B5EF4-FFF2-40B4-BE49-F238E27FC236}">
                <a16:creationId xmlns:a16="http://schemas.microsoft.com/office/drawing/2014/main" id="{068B6F43-9F64-5E45-A86F-8D9693D1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distance function: by </a:t>
            </a:r>
            <a:r>
              <a:rPr lang="en-US" altLang="en-US" sz="2800">
                <a:solidFill>
                  <a:srgbClr val="FF3300"/>
                </a:solidFill>
              </a:rPr>
              <a:t>expert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65070380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3">
            <a:extLst>
              <a:ext uri="{FF2B5EF4-FFF2-40B4-BE49-F238E27FC236}">
                <a16:creationId xmlns:a16="http://schemas.microsoft.com/office/drawing/2014/main" id="{A968203E-C51F-AA42-96FA-6985DB524A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4A1F45D9-B12D-4A48-8A93-AB7B86F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F9441E5E-27AD-DF4F-A8CF-8A78EAEF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B3CE11-1C2F-584C-AD81-0E7538F4FAAB}" type="slidenum">
              <a:rPr lang="en-US" altLang="en-US" sz="1400"/>
              <a:pPr algn="r"/>
              <a:t>42</a:t>
            </a:fld>
            <a:endParaRPr lang="en-US" altLang="en-US" sz="1400"/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D817559C-A19F-A642-9AAF-0A2837C56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Idea: ‘GEMINI’</a:t>
            </a:r>
          </a:p>
        </p:txBody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59D015E3-7106-E240-ABB1-B52749ECB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Eg., ‘</a:t>
            </a:r>
            <a:r>
              <a:rPr lang="en-US" altLang="en-US" i="1">
                <a:ea typeface="ＭＳ Ｐゴシック" panose="020B0600070205080204" pitchFamily="34" charset="-128"/>
              </a:rPr>
              <a:t>find stocks similar to MSFT’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Seq. scanning: too slow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How to accelerate the search? 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[Faloutsos96]</a:t>
            </a:r>
          </a:p>
        </p:txBody>
      </p:sp>
    </p:spTree>
    <p:extLst>
      <p:ext uri="{BB962C8B-B14F-4D97-AF65-F5344CB8AC3E}">
        <p14:creationId xmlns:p14="http://schemas.microsoft.com/office/powerpoint/2010/main" val="415251543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338FB102-C163-B549-922F-4F264AF100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BD659DD-CA72-3A44-8C46-6B3CBBA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F34E54-58CF-5943-BA2D-78DB00E4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9A1045-666E-3F43-ABF6-1B671C85FA28}" type="slidenum">
              <a:rPr lang="en-US" altLang="en-US" sz="1400"/>
              <a:pPr algn="r"/>
              <a:t>43</a:t>
            </a:fld>
            <a:endParaRPr lang="en-US" altLang="en-US" sz="1400"/>
          </a:p>
        </p:txBody>
      </p:sp>
      <p:grpSp>
        <p:nvGrpSpPr>
          <p:cNvPr id="60420" name="Group 2">
            <a:extLst>
              <a:ext uri="{FF2B5EF4-FFF2-40B4-BE49-F238E27FC236}">
                <a16:creationId xmlns:a16="http://schemas.microsoft.com/office/drawing/2014/main" id="{81A89504-A76D-134F-B291-F2A5BCBD13A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893888"/>
            <a:ext cx="2392362" cy="4429125"/>
            <a:chOff x="30" y="326"/>
            <a:chExt cx="2593" cy="3909"/>
          </a:xfrm>
        </p:grpSpPr>
        <p:grpSp>
          <p:nvGrpSpPr>
            <p:cNvPr id="60438" name="Group 3">
              <a:extLst>
                <a:ext uri="{FF2B5EF4-FFF2-40B4-BE49-F238E27FC236}">
                  <a16:creationId xmlns:a16="http://schemas.microsoft.com/office/drawing/2014/main" id="{37257871-68EE-F748-91DA-F4DD4683B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" y="2245"/>
              <a:ext cx="2219" cy="1990"/>
              <a:chOff x="389" y="2053"/>
              <a:chExt cx="2219" cy="1990"/>
            </a:xfrm>
          </p:grpSpPr>
          <p:grpSp>
            <p:nvGrpSpPr>
              <p:cNvPr id="60457" name="Group 4">
                <a:extLst>
                  <a:ext uri="{FF2B5EF4-FFF2-40B4-BE49-F238E27FC236}">
                    <a16:creationId xmlns:a16="http://schemas.microsoft.com/office/drawing/2014/main" id="{79CCB880-64D2-044B-8850-8DE10D9A3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053"/>
                <a:ext cx="2219" cy="1990"/>
                <a:chOff x="477" y="469"/>
                <a:chExt cx="2219" cy="1990"/>
              </a:xfrm>
            </p:grpSpPr>
            <p:grpSp>
              <p:nvGrpSpPr>
                <p:cNvPr id="60459" name="Group 5">
                  <a:extLst>
                    <a:ext uri="{FF2B5EF4-FFF2-40B4-BE49-F238E27FC236}">
                      <a16:creationId xmlns:a16="http://schemas.microsoft.com/office/drawing/2014/main" id="{53BFFC9E-1161-884B-A94C-321D04A9CF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480"/>
                  <a:ext cx="1440" cy="1296"/>
                  <a:chOff x="864" y="480"/>
                  <a:chExt cx="1440" cy="1296"/>
                </a:xfrm>
              </p:grpSpPr>
              <p:sp>
                <p:nvSpPr>
                  <p:cNvPr id="60465" name="Line 6">
                    <a:extLst>
                      <a:ext uri="{FF2B5EF4-FFF2-40B4-BE49-F238E27FC236}">
                        <a16:creationId xmlns:a16="http://schemas.microsoft.com/office/drawing/2014/main" id="{C1D6D0B3-2444-2B47-96EF-F9E00AAF12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480"/>
                    <a:ext cx="0" cy="12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arrow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66" name="Line 7">
                    <a:extLst>
                      <a:ext uri="{FF2B5EF4-FFF2-40B4-BE49-F238E27FC236}">
                        <a16:creationId xmlns:a16="http://schemas.microsoft.com/office/drawing/2014/main" id="{3711214B-B463-6D47-9A66-A278D6B636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776"/>
                    <a:ext cx="144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60" name="Text Box 8">
                  <a:extLst>
                    <a:ext uri="{FF2B5EF4-FFF2-40B4-BE49-F238E27FC236}">
                      <a16:creationId xmlns:a16="http://schemas.microsoft.com/office/drawing/2014/main" id="{0365FCC5-3725-594A-840C-E879B176B2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9" y="2056"/>
                  <a:ext cx="6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/>
                    <a:t>day</a:t>
                  </a:r>
                </a:p>
              </p:txBody>
            </p:sp>
            <p:sp>
              <p:nvSpPr>
                <p:cNvPr id="60461" name="Text Box 9">
                  <a:extLst>
                    <a:ext uri="{FF2B5EF4-FFF2-40B4-BE49-F238E27FC236}">
                      <a16:creationId xmlns:a16="http://schemas.microsoft.com/office/drawing/2014/main" id="{026FFFE3-FC44-7142-9ACE-AED7D9D904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7" y="469"/>
                  <a:ext cx="20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60462" name="Text Box 10">
                  <a:extLst>
                    <a:ext uri="{FF2B5EF4-FFF2-40B4-BE49-F238E27FC236}">
                      <a16:creationId xmlns:a16="http://schemas.microsoft.com/office/drawing/2014/main" id="{75A7E6EA-7A83-AC41-803B-28EA27F77B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2" y="1816"/>
                  <a:ext cx="365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400"/>
                    <a:t>1</a:t>
                  </a:r>
                </a:p>
              </p:txBody>
            </p:sp>
            <p:sp>
              <p:nvSpPr>
                <p:cNvPr id="60463" name="Text Box 11">
                  <a:extLst>
                    <a:ext uri="{FF2B5EF4-FFF2-40B4-BE49-F238E27FC236}">
                      <a16:creationId xmlns:a16="http://schemas.microsoft.com/office/drawing/2014/main" id="{A95761E4-8A33-2A47-9BAD-42C69CF2A2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71" y="1816"/>
                  <a:ext cx="696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400"/>
                    <a:t>365</a:t>
                  </a:r>
                </a:p>
              </p:txBody>
            </p:sp>
            <p:sp>
              <p:nvSpPr>
                <p:cNvPr id="60464" name="Line 12">
                  <a:extLst>
                    <a:ext uri="{FF2B5EF4-FFF2-40B4-BE49-F238E27FC236}">
                      <a16:creationId xmlns:a16="http://schemas.microsoft.com/office/drawing/2014/main" id="{2E0C9C92-8DF1-9C4C-A0E7-6A5B9E25C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72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58" name="Freeform 13">
                <a:extLst>
                  <a:ext uri="{FF2B5EF4-FFF2-40B4-BE49-F238E27FC236}">
                    <a16:creationId xmlns:a16="http://schemas.microsoft.com/office/drawing/2014/main" id="{2D480235-8C45-0848-BF32-F6CAC2FF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" y="2496"/>
                <a:ext cx="1140" cy="696"/>
              </a:xfrm>
              <a:custGeom>
                <a:avLst/>
                <a:gdLst>
                  <a:gd name="T0" fmla="*/ 0 w 1140"/>
                  <a:gd name="T1" fmla="*/ 0 h 696"/>
                  <a:gd name="T2" fmla="*/ 36 w 1140"/>
                  <a:gd name="T3" fmla="*/ 12 h 696"/>
                  <a:gd name="T4" fmla="*/ 60 w 1140"/>
                  <a:gd name="T5" fmla="*/ 48 h 696"/>
                  <a:gd name="T6" fmla="*/ 96 w 1140"/>
                  <a:gd name="T7" fmla="*/ 36 h 696"/>
                  <a:gd name="T8" fmla="*/ 156 w 1140"/>
                  <a:gd name="T9" fmla="*/ 48 h 696"/>
                  <a:gd name="T10" fmla="*/ 228 w 1140"/>
                  <a:gd name="T11" fmla="*/ 192 h 696"/>
                  <a:gd name="T12" fmla="*/ 264 w 1140"/>
                  <a:gd name="T13" fmla="*/ 168 h 696"/>
                  <a:gd name="T14" fmla="*/ 276 w 1140"/>
                  <a:gd name="T15" fmla="*/ 132 h 696"/>
                  <a:gd name="T16" fmla="*/ 348 w 1140"/>
                  <a:gd name="T17" fmla="*/ 156 h 696"/>
                  <a:gd name="T18" fmla="*/ 456 w 1140"/>
                  <a:gd name="T19" fmla="*/ 288 h 696"/>
                  <a:gd name="T20" fmla="*/ 564 w 1140"/>
                  <a:gd name="T21" fmla="*/ 264 h 696"/>
                  <a:gd name="T22" fmla="*/ 648 w 1140"/>
                  <a:gd name="T23" fmla="*/ 192 h 696"/>
                  <a:gd name="T24" fmla="*/ 732 w 1140"/>
                  <a:gd name="T25" fmla="*/ 228 h 696"/>
                  <a:gd name="T26" fmla="*/ 840 w 1140"/>
                  <a:gd name="T27" fmla="*/ 348 h 696"/>
                  <a:gd name="T28" fmla="*/ 888 w 1140"/>
                  <a:gd name="T29" fmla="*/ 456 h 696"/>
                  <a:gd name="T30" fmla="*/ 900 w 1140"/>
                  <a:gd name="T31" fmla="*/ 516 h 696"/>
                  <a:gd name="T32" fmla="*/ 984 w 1140"/>
                  <a:gd name="T33" fmla="*/ 540 h 696"/>
                  <a:gd name="T34" fmla="*/ 1008 w 1140"/>
                  <a:gd name="T35" fmla="*/ 612 h 696"/>
                  <a:gd name="T36" fmla="*/ 1140 w 1140"/>
                  <a:gd name="T37" fmla="*/ 696 h 6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40"/>
                  <a:gd name="T58" fmla="*/ 0 h 696"/>
                  <a:gd name="T59" fmla="*/ 1140 w 1140"/>
                  <a:gd name="T60" fmla="*/ 696 h 6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40" h="696">
                    <a:moveTo>
                      <a:pt x="0" y="0"/>
                    </a:moveTo>
                    <a:cubicBezTo>
                      <a:pt x="12" y="4"/>
                      <a:pt x="26" y="4"/>
                      <a:pt x="36" y="12"/>
                    </a:cubicBezTo>
                    <a:cubicBezTo>
                      <a:pt x="47" y="21"/>
                      <a:pt x="47" y="43"/>
                      <a:pt x="60" y="48"/>
                    </a:cubicBezTo>
                    <a:cubicBezTo>
                      <a:pt x="72" y="53"/>
                      <a:pt x="84" y="40"/>
                      <a:pt x="96" y="36"/>
                    </a:cubicBezTo>
                    <a:cubicBezTo>
                      <a:pt x="116" y="40"/>
                      <a:pt x="138" y="38"/>
                      <a:pt x="156" y="48"/>
                    </a:cubicBezTo>
                    <a:cubicBezTo>
                      <a:pt x="184" y="64"/>
                      <a:pt x="203" y="154"/>
                      <a:pt x="228" y="192"/>
                    </a:cubicBezTo>
                    <a:cubicBezTo>
                      <a:pt x="240" y="184"/>
                      <a:pt x="255" y="179"/>
                      <a:pt x="264" y="168"/>
                    </a:cubicBezTo>
                    <a:cubicBezTo>
                      <a:pt x="272" y="158"/>
                      <a:pt x="263" y="134"/>
                      <a:pt x="276" y="132"/>
                    </a:cubicBezTo>
                    <a:cubicBezTo>
                      <a:pt x="301" y="128"/>
                      <a:pt x="348" y="156"/>
                      <a:pt x="348" y="156"/>
                    </a:cubicBezTo>
                    <a:cubicBezTo>
                      <a:pt x="397" y="205"/>
                      <a:pt x="396" y="248"/>
                      <a:pt x="456" y="288"/>
                    </a:cubicBezTo>
                    <a:cubicBezTo>
                      <a:pt x="494" y="232"/>
                      <a:pt x="507" y="226"/>
                      <a:pt x="564" y="264"/>
                    </a:cubicBezTo>
                    <a:cubicBezTo>
                      <a:pt x="615" y="230"/>
                      <a:pt x="629" y="250"/>
                      <a:pt x="648" y="192"/>
                    </a:cubicBezTo>
                    <a:cubicBezTo>
                      <a:pt x="680" y="200"/>
                      <a:pt x="709" y="201"/>
                      <a:pt x="732" y="228"/>
                    </a:cubicBezTo>
                    <a:cubicBezTo>
                      <a:pt x="780" y="283"/>
                      <a:pt x="775" y="326"/>
                      <a:pt x="840" y="348"/>
                    </a:cubicBezTo>
                    <a:cubicBezTo>
                      <a:pt x="878" y="405"/>
                      <a:pt x="859" y="370"/>
                      <a:pt x="888" y="456"/>
                    </a:cubicBezTo>
                    <a:cubicBezTo>
                      <a:pt x="894" y="475"/>
                      <a:pt x="889" y="499"/>
                      <a:pt x="900" y="516"/>
                    </a:cubicBezTo>
                    <a:cubicBezTo>
                      <a:pt x="903" y="521"/>
                      <a:pt x="972" y="537"/>
                      <a:pt x="984" y="540"/>
                    </a:cubicBezTo>
                    <a:cubicBezTo>
                      <a:pt x="992" y="564"/>
                      <a:pt x="987" y="598"/>
                      <a:pt x="1008" y="612"/>
                    </a:cubicBezTo>
                    <a:cubicBezTo>
                      <a:pt x="1054" y="643"/>
                      <a:pt x="1100" y="656"/>
                      <a:pt x="1140" y="69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39" name="Group 14">
              <a:extLst>
                <a:ext uri="{FF2B5EF4-FFF2-40B4-BE49-F238E27FC236}">
                  <a16:creationId xmlns:a16="http://schemas.microsoft.com/office/drawing/2014/main" id="{8474098F-8F96-5E43-B697-CDDF40D35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" y="326"/>
              <a:ext cx="2593" cy="2564"/>
              <a:chOff x="30" y="326"/>
              <a:chExt cx="2593" cy="2564"/>
            </a:xfrm>
          </p:grpSpPr>
          <p:grpSp>
            <p:nvGrpSpPr>
              <p:cNvPr id="60440" name="Group 15">
                <a:extLst>
                  <a:ext uri="{FF2B5EF4-FFF2-40B4-BE49-F238E27FC236}">
                    <a16:creationId xmlns:a16="http://schemas.microsoft.com/office/drawing/2014/main" id="{569D56D0-326D-2D49-BC32-4821C9E42E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112"/>
                <a:ext cx="48" cy="240"/>
                <a:chOff x="1440" y="1872"/>
                <a:chExt cx="48" cy="240"/>
              </a:xfrm>
            </p:grpSpPr>
            <p:sp>
              <p:nvSpPr>
                <p:cNvPr id="60454" name="Oval 16">
                  <a:extLst>
                    <a:ext uri="{FF2B5EF4-FFF2-40B4-BE49-F238E27FC236}">
                      <a16:creationId xmlns:a16="http://schemas.microsoft.com/office/drawing/2014/main" id="{4D7BD0D5-C60E-FF43-968C-16632E098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87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455" name="Oval 17">
                  <a:extLst>
                    <a:ext uri="{FF2B5EF4-FFF2-40B4-BE49-F238E27FC236}">
                      <a16:creationId xmlns:a16="http://schemas.microsoft.com/office/drawing/2014/main" id="{16692DB3-4683-2F40-9E83-75EE39DEA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456" name="Oval 18">
                  <a:extLst>
                    <a:ext uri="{FF2B5EF4-FFF2-40B4-BE49-F238E27FC236}">
                      <a16:creationId xmlns:a16="http://schemas.microsoft.com/office/drawing/2014/main" id="{817F0267-F372-044D-908C-8959FEDC3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206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0441" name="Group 19">
                <a:extLst>
                  <a:ext uri="{FF2B5EF4-FFF2-40B4-BE49-F238E27FC236}">
                    <a16:creationId xmlns:a16="http://schemas.microsoft.com/office/drawing/2014/main" id="{660CEC0A-A3A3-F84E-A4DE-539E65CAC8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" y="326"/>
                <a:ext cx="2593" cy="1991"/>
                <a:chOff x="63" y="182"/>
                <a:chExt cx="2593" cy="1991"/>
              </a:xfrm>
            </p:grpSpPr>
            <p:grpSp>
              <p:nvGrpSpPr>
                <p:cNvPr id="60443" name="Group 20">
                  <a:extLst>
                    <a:ext uri="{FF2B5EF4-FFF2-40B4-BE49-F238E27FC236}">
                      <a16:creationId xmlns:a16="http://schemas.microsoft.com/office/drawing/2014/main" id="{FF98A8BC-EA46-F64F-ACCE-73EE1D2756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8" y="182"/>
                  <a:ext cx="2218" cy="1991"/>
                  <a:chOff x="478" y="470"/>
                  <a:chExt cx="2218" cy="1991"/>
                </a:xfrm>
              </p:grpSpPr>
              <p:grpSp>
                <p:nvGrpSpPr>
                  <p:cNvPr id="60446" name="Group 21">
                    <a:extLst>
                      <a:ext uri="{FF2B5EF4-FFF2-40B4-BE49-F238E27FC236}">
                        <a16:creationId xmlns:a16="http://schemas.microsoft.com/office/drawing/2014/main" id="{45ECF616-19F0-B640-8727-4530FD7AFF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60452" name="Line 22">
                      <a:extLst>
                        <a:ext uri="{FF2B5EF4-FFF2-40B4-BE49-F238E27FC236}">
                          <a16:creationId xmlns:a16="http://schemas.microsoft.com/office/drawing/2014/main" id="{720989EB-5131-BA4E-B3ED-8064AC30CA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53" name="Line 23">
                      <a:extLst>
                        <a:ext uri="{FF2B5EF4-FFF2-40B4-BE49-F238E27FC236}">
                          <a16:creationId xmlns:a16="http://schemas.microsoft.com/office/drawing/2014/main" id="{067DB695-C226-6042-81E7-3C4FDE3A7C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47" name="Text Box 24">
                    <a:extLst>
                      <a:ext uri="{FF2B5EF4-FFF2-40B4-BE49-F238E27FC236}">
                        <a16:creationId xmlns:a16="http://schemas.microsoft.com/office/drawing/2014/main" id="{89E6F134-A8FF-1447-9C76-8C78A974B0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0" y="2058"/>
                    <a:ext cx="676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/>
                      <a:t>day</a:t>
                    </a:r>
                  </a:p>
                </p:txBody>
              </p:sp>
              <p:sp>
                <p:nvSpPr>
                  <p:cNvPr id="60448" name="Text Box 25">
                    <a:extLst>
                      <a:ext uri="{FF2B5EF4-FFF2-40B4-BE49-F238E27FC236}">
                        <a16:creationId xmlns:a16="http://schemas.microsoft.com/office/drawing/2014/main" id="{03A21F0D-9878-5140-99D8-67D2DBA63E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" y="470"/>
                    <a:ext cx="199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0449" name="Text Box 26">
                    <a:extLst>
                      <a:ext uri="{FF2B5EF4-FFF2-40B4-BE49-F238E27FC236}">
                        <a16:creationId xmlns:a16="http://schemas.microsoft.com/office/drawing/2014/main" id="{D1E70FD0-7C49-8E48-BD29-11C1045C6F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2" y="1818"/>
                    <a:ext cx="365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400"/>
                      <a:t>1</a:t>
                    </a:r>
                  </a:p>
                </p:txBody>
              </p:sp>
              <p:sp>
                <p:nvSpPr>
                  <p:cNvPr id="60450" name="Text Box 27">
                    <a:extLst>
                      <a:ext uri="{FF2B5EF4-FFF2-40B4-BE49-F238E27FC236}">
                        <a16:creationId xmlns:a16="http://schemas.microsoft.com/office/drawing/2014/main" id="{21147E58-16F8-984B-95E6-A6785C256B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0" y="1818"/>
                    <a:ext cx="696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400"/>
                      <a:t>365</a:t>
                    </a:r>
                  </a:p>
                </p:txBody>
              </p:sp>
              <p:sp>
                <p:nvSpPr>
                  <p:cNvPr id="60451" name="Line 28">
                    <a:extLst>
                      <a:ext uri="{FF2B5EF4-FFF2-40B4-BE49-F238E27FC236}">
                        <a16:creationId xmlns:a16="http://schemas.microsoft.com/office/drawing/2014/main" id="{A6D37DD8-CF50-7C4A-A9E8-29C140F83D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44" name="Freeform 29">
                  <a:extLst>
                    <a:ext uri="{FF2B5EF4-FFF2-40B4-BE49-F238E27FC236}">
                      <a16:creationId xmlns:a16="http://schemas.microsoft.com/office/drawing/2014/main" id="{9C871D1B-7DAA-9C4E-9EBE-43019BC13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" y="826"/>
                  <a:ext cx="1104" cy="230"/>
                </a:xfrm>
                <a:custGeom>
                  <a:avLst/>
                  <a:gdLst>
                    <a:gd name="T0" fmla="*/ 0 w 1104"/>
                    <a:gd name="T1" fmla="*/ 230 h 230"/>
                    <a:gd name="T2" fmla="*/ 36 w 1104"/>
                    <a:gd name="T3" fmla="*/ 218 h 230"/>
                    <a:gd name="T4" fmla="*/ 84 w 1104"/>
                    <a:gd name="T5" fmla="*/ 146 h 230"/>
                    <a:gd name="T6" fmla="*/ 144 w 1104"/>
                    <a:gd name="T7" fmla="*/ 158 h 230"/>
                    <a:gd name="T8" fmla="*/ 168 w 1104"/>
                    <a:gd name="T9" fmla="*/ 194 h 230"/>
                    <a:gd name="T10" fmla="*/ 204 w 1104"/>
                    <a:gd name="T11" fmla="*/ 206 h 230"/>
                    <a:gd name="T12" fmla="*/ 336 w 1104"/>
                    <a:gd name="T13" fmla="*/ 98 h 230"/>
                    <a:gd name="T14" fmla="*/ 444 w 1104"/>
                    <a:gd name="T15" fmla="*/ 86 h 230"/>
                    <a:gd name="T16" fmla="*/ 504 w 1104"/>
                    <a:gd name="T17" fmla="*/ 38 h 230"/>
                    <a:gd name="T18" fmla="*/ 528 w 1104"/>
                    <a:gd name="T19" fmla="*/ 74 h 230"/>
                    <a:gd name="T20" fmla="*/ 564 w 1104"/>
                    <a:gd name="T21" fmla="*/ 38 h 230"/>
                    <a:gd name="T22" fmla="*/ 636 w 1104"/>
                    <a:gd name="T23" fmla="*/ 14 h 230"/>
                    <a:gd name="T24" fmla="*/ 792 w 1104"/>
                    <a:gd name="T25" fmla="*/ 62 h 230"/>
                    <a:gd name="T26" fmla="*/ 804 w 1104"/>
                    <a:gd name="T27" fmla="*/ 98 h 230"/>
                    <a:gd name="T28" fmla="*/ 840 w 1104"/>
                    <a:gd name="T29" fmla="*/ 134 h 230"/>
                    <a:gd name="T30" fmla="*/ 888 w 1104"/>
                    <a:gd name="T31" fmla="*/ 206 h 230"/>
                    <a:gd name="T32" fmla="*/ 984 w 1104"/>
                    <a:gd name="T33" fmla="*/ 110 h 230"/>
                    <a:gd name="T34" fmla="*/ 1044 w 1104"/>
                    <a:gd name="T35" fmla="*/ 86 h 230"/>
                    <a:gd name="T36" fmla="*/ 1104 w 1104"/>
                    <a:gd name="T37" fmla="*/ 62 h 2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04"/>
                    <a:gd name="T58" fmla="*/ 0 h 230"/>
                    <a:gd name="T59" fmla="*/ 1104 w 1104"/>
                    <a:gd name="T60" fmla="*/ 230 h 2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04" h="230">
                      <a:moveTo>
                        <a:pt x="0" y="230"/>
                      </a:moveTo>
                      <a:cubicBezTo>
                        <a:pt x="12" y="226"/>
                        <a:pt x="27" y="227"/>
                        <a:pt x="36" y="218"/>
                      </a:cubicBezTo>
                      <a:cubicBezTo>
                        <a:pt x="56" y="198"/>
                        <a:pt x="84" y="146"/>
                        <a:pt x="84" y="146"/>
                      </a:cubicBezTo>
                      <a:cubicBezTo>
                        <a:pt x="104" y="150"/>
                        <a:pt x="126" y="148"/>
                        <a:pt x="144" y="158"/>
                      </a:cubicBezTo>
                      <a:cubicBezTo>
                        <a:pt x="157" y="165"/>
                        <a:pt x="157" y="185"/>
                        <a:pt x="168" y="194"/>
                      </a:cubicBezTo>
                      <a:cubicBezTo>
                        <a:pt x="178" y="202"/>
                        <a:pt x="192" y="202"/>
                        <a:pt x="204" y="206"/>
                      </a:cubicBezTo>
                      <a:cubicBezTo>
                        <a:pt x="256" y="171"/>
                        <a:pt x="274" y="119"/>
                        <a:pt x="336" y="98"/>
                      </a:cubicBezTo>
                      <a:cubicBezTo>
                        <a:pt x="391" y="135"/>
                        <a:pt x="391" y="121"/>
                        <a:pt x="444" y="86"/>
                      </a:cubicBezTo>
                      <a:cubicBezTo>
                        <a:pt x="453" y="72"/>
                        <a:pt x="473" y="26"/>
                        <a:pt x="504" y="38"/>
                      </a:cubicBezTo>
                      <a:cubicBezTo>
                        <a:pt x="517" y="43"/>
                        <a:pt x="520" y="62"/>
                        <a:pt x="528" y="74"/>
                      </a:cubicBezTo>
                      <a:cubicBezTo>
                        <a:pt x="540" y="62"/>
                        <a:pt x="549" y="46"/>
                        <a:pt x="564" y="38"/>
                      </a:cubicBezTo>
                      <a:cubicBezTo>
                        <a:pt x="586" y="26"/>
                        <a:pt x="636" y="14"/>
                        <a:pt x="636" y="14"/>
                      </a:cubicBezTo>
                      <a:cubicBezTo>
                        <a:pt x="718" y="22"/>
                        <a:pt x="751" y="0"/>
                        <a:pt x="792" y="62"/>
                      </a:cubicBezTo>
                      <a:cubicBezTo>
                        <a:pt x="799" y="73"/>
                        <a:pt x="797" y="87"/>
                        <a:pt x="804" y="98"/>
                      </a:cubicBezTo>
                      <a:cubicBezTo>
                        <a:pt x="813" y="112"/>
                        <a:pt x="830" y="121"/>
                        <a:pt x="840" y="134"/>
                      </a:cubicBezTo>
                      <a:cubicBezTo>
                        <a:pt x="858" y="157"/>
                        <a:pt x="888" y="206"/>
                        <a:pt x="888" y="206"/>
                      </a:cubicBezTo>
                      <a:cubicBezTo>
                        <a:pt x="929" y="178"/>
                        <a:pt x="956" y="151"/>
                        <a:pt x="984" y="110"/>
                      </a:cubicBezTo>
                      <a:cubicBezTo>
                        <a:pt x="1050" y="132"/>
                        <a:pt x="994" y="126"/>
                        <a:pt x="1044" y="86"/>
                      </a:cubicBezTo>
                      <a:cubicBezTo>
                        <a:pt x="1061" y="73"/>
                        <a:pt x="1085" y="72"/>
                        <a:pt x="1104" y="62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5" name="Text Box 30">
                  <a:extLst>
                    <a:ext uri="{FF2B5EF4-FFF2-40B4-BE49-F238E27FC236}">
                      <a16:creationId xmlns:a16="http://schemas.microsoft.com/office/drawing/2014/main" id="{E307C074-A3B4-9C4D-BF87-144483EE83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" y="664"/>
                  <a:ext cx="55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400"/>
                    <a:t>S1</a:t>
                  </a:r>
                </a:p>
              </p:txBody>
            </p:sp>
          </p:grpSp>
          <p:sp>
            <p:nvSpPr>
              <p:cNvPr id="60442" name="Text Box 31">
                <a:extLst>
                  <a:ext uri="{FF2B5EF4-FFF2-40B4-BE49-F238E27FC236}">
                    <a16:creationId xmlns:a16="http://schemas.microsoft.com/office/drawing/2014/main" id="{928B1208-DB41-FB48-B26F-83E79ACD0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" y="2487"/>
                <a:ext cx="550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/>
                  <a:t>Sn</a:t>
                </a:r>
              </a:p>
            </p:txBody>
          </p:sp>
        </p:grpSp>
      </p:grpSp>
      <p:sp>
        <p:nvSpPr>
          <p:cNvPr id="60422" name="Rectangle 46">
            <a:extLst>
              <a:ext uri="{FF2B5EF4-FFF2-40B4-BE49-F238E27FC236}">
                <a16:creationId xmlns:a16="http://schemas.microsoft.com/office/drawing/2014/main" id="{B11466CF-1F80-064D-A852-9B0E671DA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‘GEMINI’ - Pictorially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278331-F682-E343-8A4A-4EC33A5548F9}"/>
              </a:ext>
            </a:extLst>
          </p:cNvPr>
          <p:cNvGrpSpPr/>
          <p:nvPr/>
        </p:nvGrpSpPr>
        <p:grpSpPr>
          <a:xfrm>
            <a:off x="3276600" y="1905000"/>
            <a:ext cx="3581400" cy="3281363"/>
            <a:chOff x="3276600" y="1905000"/>
            <a:chExt cx="3581400" cy="3281363"/>
          </a:xfrm>
        </p:grpSpPr>
        <p:grpSp>
          <p:nvGrpSpPr>
            <p:cNvPr id="60421" name="Group 32">
              <a:extLst>
                <a:ext uri="{FF2B5EF4-FFF2-40B4-BE49-F238E27FC236}">
                  <a16:creationId xmlns:a16="http://schemas.microsoft.com/office/drawing/2014/main" id="{7424CF58-330C-1042-B1B4-6FCE5DB54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2209800"/>
              <a:ext cx="3581400" cy="2976563"/>
              <a:chOff x="2448" y="740"/>
              <a:chExt cx="2736" cy="2236"/>
            </a:xfrm>
          </p:grpSpPr>
          <p:grpSp>
            <p:nvGrpSpPr>
              <p:cNvPr id="60425" name="Group 33">
                <a:extLst>
                  <a:ext uri="{FF2B5EF4-FFF2-40B4-BE49-F238E27FC236}">
                    <a16:creationId xmlns:a16="http://schemas.microsoft.com/office/drawing/2014/main" id="{0C2C5E46-5E1B-B244-B87A-2B7EAD426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60436" name="Line 34">
                  <a:extLst>
                    <a:ext uri="{FF2B5EF4-FFF2-40B4-BE49-F238E27FC236}">
                      <a16:creationId xmlns:a16="http://schemas.microsoft.com/office/drawing/2014/main" id="{74A969DD-8860-0146-9CB8-5A72725D2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7" name="Line 35">
                  <a:extLst>
                    <a:ext uri="{FF2B5EF4-FFF2-40B4-BE49-F238E27FC236}">
                      <a16:creationId xmlns:a16="http://schemas.microsoft.com/office/drawing/2014/main" id="{D0D93312-3164-0D49-A9ED-4353553AE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26" name="Text Box 36">
                <a:extLst>
                  <a:ext uri="{FF2B5EF4-FFF2-40B4-BE49-F238E27FC236}">
                    <a16:creationId xmlns:a16="http://schemas.microsoft.com/office/drawing/2014/main" id="{17824B98-0297-994A-8505-D451D210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60427" name="Text Box 37">
                <a:extLst>
                  <a:ext uri="{FF2B5EF4-FFF2-40B4-BE49-F238E27FC236}">
                    <a16:creationId xmlns:a16="http://schemas.microsoft.com/office/drawing/2014/main" id="{F49603CF-3E31-F94A-A51A-CFCC7A939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8" name="Text Box 38">
                <a:extLst>
                  <a:ext uri="{FF2B5EF4-FFF2-40B4-BE49-F238E27FC236}">
                    <a16:creationId xmlns:a16="http://schemas.microsoft.com/office/drawing/2014/main" id="{E6AE1144-107F-D647-9AD8-C676454B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9" name="Oval 39">
                <a:extLst>
                  <a:ext uri="{FF2B5EF4-FFF2-40B4-BE49-F238E27FC236}">
                    <a16:creationId xmlns:a16="http://schemas.microsoft.com/office/drawing/2014/main" id="{D561B57F-7739-304A-A1B6-F13365ACC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0" name="Oval 40">
                <a:extLst>
                  <a:ext uri="{FF2B5EF4-FFF2-40B4-BE49-F238E27FC236}">
                    <a16:creationId xmlns:a16="http://schemas.microsoft.com/office/drawing/2014/main" id="{B2834561-9327-5449-8326-DE8E2DD4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1" name="Text Box 41">
                <a:extLst>
                  <a:ext uri="{FF2B5EF4-FFF2-40B4-BE49-F238E27FC236}">
                    <a16:creationId xmlns:a16="http://schemas.microsoft.com/office/drawing/2014/main" id="{429D2D32-346D-D746-818C-854D2BD12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965"/>
                <a:ext cx="53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solidFill>
                      <a:schemeClr val="tx2"/>
                    </a:solidFill>
                  </a:rPr>
                  <a:t>F(S1)</a:t>
                </a:r>
                <a:endParaRPr lang="en-US" altLang="en-US" sz="1800" dirty="0"/>
              </a:p>
            </p:txBody>
          </p:sp>
          <p:sp>
            <p:nvSpPr>
              <p:cNvPr id="60432" name="Text Box 42">
                <a:extLst>
                  <a:ext uri="{FF2B5EF4-FFF2-40B4-BE49-F238E27FC236}">
                    <a16:creationId xmlns:a16="http://schemas.microsoft.com/office/drawing/2014/main" id="{94E1C410-C8BE-5848-B17A-A89634E8B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1898"/>
                <a:ext cx="53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tx2"/>
                    </a:solidFill>
                  </a:rPr>
                  <a:t>F(Sn)</a:t>
                </a:r>
                <a:endParaRPr lang="en-US" altLang="en-US" sz="2400"/>
              </a:p>
            </p:txBody>
          </p:sp>
          <p:sp>
            <p:nvSpPr>
              <p:cNvPr id="60433" name="Freeform 43">
                <a:extLst>
                  <a:ext uri="{FF2B5EF4-FFF2-40B4-BE49-F238E27FC236}">
                    <a16:creationId xmlns:a16="http://schemas.microsoft.com/office/drawing/2014/main" id="{658BBF95-49DF-FF43-A3F9-72C85A45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Freeform 44">
                <a:extLst>
                  <a:ext uri="{FF2B5EF4-FFF2-40B4-BE49-F238E27FC236}">
                    <a16:creationId xmlns:a16="http://schemas.microsoft.com/office/drawing/2014/main" id="{851B6839-D102-EE4E-98B9-B6FF7D4C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Oval 45">
                <a:extLst>
                  <a:ext uri="{FF2B5EF4-FFF2-40B4-BE49-F238E27FC236}">
                    <a16:creationId xmlns:a16="http://schemas.microsoft.com/office/drawing/2014/main" id="{B44803CE-CC96-9B4D-B40F-053B543D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0423" name="Text Box 47">
              <a:extLst>
                <a:ext uri="{FF2B5EF4-FFF2-40B4-BE49-F238E27FC236}">
                  <a16:creationId xmlns:a16="http://schemas.microsoft.com/office/drawing/2014/main" id="{0ACB2EB4-584D-6D4B-BF22-6B13FA9F4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1975" y="4384675"/>
              <a:ext cx="1063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2"/>
                  </a:solidFill>
                </a:rPr>
                <a:t>eg, avg</a:t>
              </a:r>
            </a:p>
          </p:txBody>
        </p:sp>
        <p:sp>
          <p:nvSpPr>
            <p:cNvPr id="60424" name="Text Box 48">
              <a:extLst>
                <a:ext uri="{FF2B5EF4-FFF2-40B4-BE49-F238E27FC236}">
                  <a16:creationId xmlns:a16="http://schemas.microsoft.com/office/drawing/2014/main" id="{BF2702CC-889D-214C-A8AA-2B0C066A0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19050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2"/>
                  </a:solidFill>
                </a:rPr>
                <a:t>eg,. std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96207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>
            <a:extLst>
              <a:ext uri="{FF2B5EF4-FFF2-40B4-BE49-F238E27FC236}">
                <a16:creationId xmlns:a16="http://schemas.microsoft.com/office/drawing/2014/main" id="{2CF5D3D7-F623-0246-9294-5F7071C1AF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61442" name="Footer Placeholder 4">
            <a:extLst>
              <a:ext uri="{FF2B5EF4-FFF2-40B4-BE49-F238E27FC236}">
                <a16:creationId xmlns:a16="http://schemas.microsoft.com/office/drawing/2014/main" id="{FF26748D-DD18-0741-8E63-AE02C7CA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05C55E1B-3E5C-3042-8AD4-EFD107B6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D2C3BCD-155B-8848-A9A3-9927CA47857E}" type="slidenum">
              <a:rPr lang="en-US" altLang="en-US" sz="1400"/>
              <a:pPr algn="r"/>
              <a:t>44</a:t>
            </a:fld>
            <a:endParaRPr lang="en-US" altLang="en-US" sz="140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5A76FE44-4A9D-D84B-B611-556CAB18F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GEMINI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8E298E28-74E9-6A46-AC14-D7814AA5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Solution: Quick-and-dirty' filter: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extract 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features (numbers, 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avg., etc.)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map into a point in 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-d feature space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organize points with off-the-shelf spatial access method (‘SAM’)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discard false alarms</a:t>
            </a:r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id="{A285E02E-F265-C64D-B0E3-FB4C921931FC}"/>
              </a:ext>
            </a:extLst>
          </p:cNvPr>
          <p:cNvGrpSpPr>
            <a:grpSpLocks/>
          </p:cNvGrpSpPr>
          <p:nvPr/>
        </p:nvGrpSpPr>
        <p:grpSpPr bwMode="auto">
          <a:xfrm>
            <a:off x="6964444" y="352695"/>
            <a:ext cx="1747187" cy="1727523"/>
            <a:chOff x="3202" y="740"/>
            <a:chExt cx="1982" cy="1927"/>
          </a:xfrm>
        </p:grpSpPr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id="{2B6A857D-16FA-5649-B865-883FC3D2A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008"/>
              <a:ext cx="1440" cy="1296"/>
              <a:chOff x="864" y="480"/>
              <a:chExt cx="1440" cy="1296"/>
            </a:xfrm>
          </p:grpSpPr>
          <p:sp>
            <p:nvSpPr>
              <p:cNvPr id="31" name="Line 34">
                <a:extLst>
                  <a:ext uri="{FF2B5EF4-FFF2-40B4-BE49-F238E27FC236}">
                    <a16:creationId xmlns:a16="http://schemas.microsoft.com/office/drawing/2014/main" id="{A2CD1D7A-CDB4-634D-AFDF-5AA9CD62A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5">
                <a:extLst>
                  <a:ext uri="{FF2B5EF4-FFF2-40B4-BE49-F238E27FC236}">
                    <a16:creationId xmlns:a16="http://schemas.microsoft.com/office/drawing/2014/main" id="{6E29D605-B8DB-AB42-9712-324668E7C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36">
              <a:extLst>
                <a:ext uri="{FF2B5EF4-FFF2-40B4-BE49-F238E27FC236}">
                  <a16:creationId xmlns:a16="http://schemas.microsoft.com/office/drawing/2014/main" id="{5122E5D4-C397-0A44-926B-159CFBD74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0" y="2324"/>
              <a:ext cx="141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/>
            </a:p>
          </p:txBody>
        </p:sp>
        <p:sp>
          <p:nvSpPr>
            <p:cNvPr id="22" name="Text Box 37">
              <a:extLst>
                <a:ext uri="{FF2B5EF4-FFF2-40B4-BE49-F238E27FC236}">
                  <a16:creationId xmlns:a16="http://schemas.microsoft.com/office/drawing/2014/main" id="{DAC13FD4-160F-414E-AAD2-B5C43BDAB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" y="740"/>
              <a:ext cx="14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23" name="Text Box 38">
              <a:extLst>
                <a:ext uri="{FF2B5EF4-FFF2-40B4-BE49-F238E27FC236}">
                  <a16:creationId xmlns:a16="http://schemas.microsoft.com/office/drawing/2014/main" id="{839135B0-3A37-494C-9E24-30650CECB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2085"/>
              <a:ext cx="14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24" name="Oval 39">
              <a:extLst>
                <a:ext uri="{FF2B5EF4-FFF2-40B4-BE49-F238E27FC236}">
                  <a16:creationId xmlns:a16="http://schemas.microsoft.com/office/drawing/2014/main" id="{BBA25493-ACF8-9D41-A6F7-5F344ABD3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40">
              <a:extLst>
                <a:ext uri="{FF2B5EF4-FFF2-40B4-BE49-F238E27FC236}">
                  <a16:creationId xmlns:a16="http://schemas.microsoft.com/office/drawing/2014/main" id="{56AFEDC7-9C43-8C4E-A747-49BFDA7BD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Text Box 41">
              <a:extLst>
                <a:ext uri="{FF2B5EF4-FFF2-40B4-BE49-F238E27FC236}">
                  <a16:creationId xmlns:a16="http://schemas.microsoft.com/office/drawing/2014/main" id="{C5F4E6F0-CF84-B74F-8CD5-9907D7680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" y="947"/>
              <a:ext cx="53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2"/>
                  </a:solidFill>
                </a:rPr>
                <a:t>F(S1)</a:t>
              </a:r>
              <a:endParaRPr lang="en-US" altLang="en-US" sz="1800" dirty="0"/>
            </a:p>
          </p:txBody>
        </p: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F604543C-DC66-984A-819C-5FB6D9226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898"/>
              <a:ext cx="53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2"/>
                  </a:solidFill>
                </a:rPr>
                <a:t>F(Sn)</a:t>
              </a:r>
              <a:endParaRPr lang="en-US" altLang="en-US" sz="2400"/>
            </a:p>
          </p:txBody>
        </p:sp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E9DF666F-4DB3-7C40-B476-569030355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40"/>
              <a:ext cx="864" cy="768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614979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>
            <a:extLst>
              <a:ext uri="{FF2B5EF4-FFF2-40B4-BE49-F238E27FC236}">
                <a16:creationId xmlns:a16="http://schemas.microsoft.com/office/drawing/2014/main" id="{2CF5D3D7-F623-0246-9294-5F7071C1AF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61442" name="Footer Placeholder 4">
            <a:extLst>
              <a:ext uri="{FF2B5EF4-FFF2-40B4-BE49-F238E27FC236}">
                <a16:creationId xmlns:a16="http://schemas.microsoft.com/office/drawing/2014/main" id="{FF26748D-DD18-0741-8E63-AE02C7CA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05C55E1B-3E5C-3042-8AD4-EFD107B6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D2C3BCD-155B-8848-A9A3-9927CA47857E}" type="slidenum">
              <a:rPr lang="en-US" altLang="en-US" sz="1400"/>
              <a:pPr algn="r"/>
              <a:t>45</a:t>
            </a:fld>
            <a:endParaRPr lang="en-US" altLang="en-US" sz="140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5A76FE44-4A9D-D84B-B611-556CAB18F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GEMINI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8E298E28-74E9-6A46-AC14-D7814AA5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Solution: Quick-and-dirty' filter: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extract 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features (numbers, 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avg., etc.)</a:t>
            </a:r>
          </a:p>
          <a:p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map into a point in </a:t>
            </a:r>
            <a:r>
              <a:rPr lang="en-US" altLang="en-US" i="1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-d feature space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= feature extraction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= feature engineering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= dimensionality reduction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Singular value decomposition (SVD)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Independent Component Analysis (ICA)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= embedding (eg, with Deep Learning)</a:t>
            </a:r>
          </a:p>
        </p:txBody>
      </p:sp>
      <p:grpSp>
        <p:nvGrpSpPr>
          <p:cNvPr id="19" name="Group 32">
            <a:extLst>
              <a:ext uri="{FF2B5EF4-FFF2-40B4-BE49-F238E27FC236}">
                <a16:creationId xmlns:a16="http://schemas.microsoft.com/office/drawing/2014/main" id="{B029ABB1-8398-EA41-BA1F-CE10DFE55327}"/>
              </a:ext>
            </a:extLst>
          </p:cNvPr>
          <p:cNvGrpSpPr>
            <a:grpSpLocks/>
          </p:cNvGrpSpPr>
          <p:nvPr/>
        </p:nvGrpSpPr>
        <p:grpSpPr bwMode="auto">
          <a:xfrm>
            <a:off x="6964444" y="352695"/>
            <a:ext cx="1747187" cy="1727523"/>
            <a:chOff x="3202" y="740"/>
            <a:chExt cx="1982" cy="1927"/>
          </a:xfrm>
        </p:grpSpPr>
        <p:grpSp>
          <p:nvGrpSpPr>
            <p:cNvPr id="28" name="Group 33">
              <a:extLst>
                <a:ext uri="{FF2B5EF4-FFF2-40B4-BE49-F238E27FC236}">
                  <a16:creationId xmlns:a16="http://schemas.microsoft.com/office/drawing/2014/main" id="{FC5E5915-2838-3546-80ED-4952BBF6D5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008"/>
              <a:ext cx="1440" cy="1296"/>
              <a:chOff x="864" y="480"/>
              <a:chExt cx="1440" cy="1296"/>
            </a:xfrm>
          </p:grpSpPr>
          <p:sp>
            <p:nvSpPr>
              <p:cNvPr id="40" name="Line 34">
                <a:extLst>
                  <a:ext uri="{FF2B5EF4-FFF2-40B4-BE49-F238E27FC236}">
                    <a16:creationId xmlns:a16="http://schemas.microsoft.com/office/drawing/2014/main" id="{902DB328-83C1-894C-ABC8-9591E3482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5">
                <a:extLst>
                  <a:ext uri="{FF2B5EF4-FFF2-40B4-BE49-F238E27FC236}">
                    <a16:creationId xmlns:a16="http://schemas.microsoft.com/office/drawing/2014/main" id="{32F7B49D-D6A1-F048-BE79-4F56E5648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Text Box 36">
              <a:extLst>
                <a:ext uri="{FF2B5EF4-FFF2-40B4-BE49-F238E27FC236}">
                  <a16:creationId xmlns:a16="http://schemas.microsoft.com/office/drawing/2014/main" id="{5EA4E063-E2A6-2443-AAB6-6F28E0CF0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0" y="2324"/>
              <a:ext cx="141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/>
            </a:p>
          </p:txBody>
        </p:sp>
        <p:sp>
          <p:nvSpPr>
            <p:cNvPr id="33" name="Text Box 37">
              <a:extLst>
                <a:ext uri="{FF2B5EF4-FFF2-40B4-BE49-F238E27FC236}">
                  <a16:creationId xmlns:a16="http://schemas.microsoft.com/office/drawing/2014/main" id="{53BD5A72-4275-B843-A1EB-242F4D14B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" y="740"/>
              <a:ext cx="14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4" name="Text Box 38">
              <a:extLst>
                <a:ext uri="{FF2B5EF4-FFF2-40B4-BE49-F238E27FC236}">
                  <a16:creationId xmlns:a16="http://schemas.microsoft.com/office/drawing/2014/main" id="{E06BA40F-C426-5944-BD38-E289EE30E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2085"/>
              <a:ext cx="14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5" name="Oval 39">
              <a:extLst>
                <a:ext uri="{FF2B5EF4-FFF2-40B4-BE49-F238E27FC236}">
                  <a16:creationId xmlns:a16="http://schemas.microsoft.com/office/drawing/2014/main" id="{27F6A7D5-C215-0D43-8CCF-29DED1BD0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40">
              <a:extLst>
                <a:ext uri="{FF2B5EF4-FFF2-40B4-BE49-F238E27FC236}">
                  <a16:creationId xmlns:a16="http://schemas.microsoft.com/office/drawing/2014/main" id="{0514F001-BC97-5641-939F-BC97573D9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Text Box 41">
              <a:extLst>
                <a:ext uri="{FF2B5EF4-FFF2-40B4-BE49-F238E27FC236}">
                  <a16:creationId xmlns:a16="http://schemas.microsoft.com/office/drawing/2014/main" id="{D4C6AFA0-A23F-624C-879B-298F56371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" y="947"/>
              <a:ext cx="53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2"/>
                  </a:solidFill>
                </a:rPr>
                <a:t>F(S1)</a:t>
              </a:r>
              <a:endParaRPr lang="en-US" altLang="en-US" sz="1800" dirty="0"/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72DA4EE7-8E83-0945-9F23-EA48687C1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898"/>
              <a:ext cx="53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2"/>
                  </a:solidFill>
                </a:rPr>
                <a:t>F(Sn)</a:t>
              </a:r>
              <a:endParaRPr lang="en-US" altLang="en-US" sz="2400"/>
            </a:p>
          </p:txBody>
        </p:sp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62EA3B9B-8D7F-5D40-A718-7719CF4A4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40"/>
              <a:ext cx="864" cy="768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189275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>
            <a:extLst>
              <a:ext uri="{FF2B5EF4-FFF2-40B4-BE49-F238E27FC236}">
                <a16:creationId xmlns:a16="http://schemas.microsoft.com/office/drawing/2014/main" id="{FB6A6BD1-554B-A547-910E-28BC70E5A1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62466" name="Footer Placeholder 4">
            <a:extLst>
              <a:ext uri="{FF2B5EF4-FFF2-40B4-BE49-F238E27FC236}">
                <a16:creationId xmlns:a16="http://schemas.microsoft.com/office/drawing/2014/main" id="{38C8FF08-75A2-F748-B84C-5756E6CD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60C8A540-37ED-6347-9125-5E2E069C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25B35F0-281E-D74B-BDB5-C37C7A6726C4}" type="slidenum">
              <a:rPr lang="en-US" altLang="en-US" sz="1400"/>
              <a:pPr algn="r"/>
              <a:t>46</a:t>
            </a:fld>
            <a:endParaRPr lang="en-US" altLang="en-US" sz="1400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5981D107-A72D-1B48-852B-8027A9095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Examples of GEMINI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BC63BA35-4ADD-A440-B7AC-09479995D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Time sequences: DFT (up to 100 times faster) [Faloutsos, 1996]</a:t>
            </a:r>
          </a:p>
        </p:txBody>
      </p:sp>
    </p:spTree>
    <p:extLst>
      <p:ext uri="{BB962C8B-B14F-4D97-AF65-F5344CB8AC3E}">
        <p14:creationId xmlns:p14="http://schemas.microsoft.com/office/powerpoint/2010/main" val="359901982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15BFA537-6D27-7E4D-851C-98E273DE00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E47B73AB-B4D6-DD4A-9FD5-7A037C70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B2573E96-E0C5-F84F-97C0-C7B0875D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52F1A-CB43-E842-8826-82EEBD63D046}" type="slidenum">
              <a:rPr lang="en-US" altLang="en-US" sz="1400"/>
              <a:pPr algn="r"/>
              <a:t>47</a:t>
            </a:fld>
            <a:endParaRPr lang="en-US" altLang="en-US" sz="1400"/>
          </a:p>
        </p:txBody>
      </p:sp>
      <p:sp>
        <p:nvSpPr>
          <p:cNvPr id="64516" name="Rectangle 1026">
            <a:extLst>
              <a:ext uri="{FF2B5EF4-FFF2-40B4-BE49-F238E27FC236}">
                <a16:creationId xmlns:a16="http://schemas.microsoft.com/office/drawing/2014/main" id="{ED7FFEF7-9473-B14B-830F-8F130FD5C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64517" name="Rectangle 1027">
            <a:extLst>
              <a:ext uri="{FF2B5EF4-FFF2-40B4-BE49-F238E27FC236}">
                <a16:creationId xmlns:a16="http://schemas.microsoft.com/office/drawing/2014/main" id="{85A6DD41-9F91-2447-9214-6461AB46E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Fast indexing: through GEMINI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feature extraction and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(off the shelf) Spatial Access Methods [Gaede+’98], or nearest-neighbor methods (Locality Sensitive Hashing LSH [Andoni+’08])</a:t>
            </a:r>
          </a:p>
        </p:txBody>
      </p:sp>
    </p:spTree>
    <p:extLst>
      <p:ext uri="{BB962C8B-B14F-4D97-AF65-F5344CB8AC3E}">
        <p14:creationId xmlns:p14="http://schemas.microsoft.com/office/powerpoint/2010/main" val="280560336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3171740-88D2-2F48-8235-6FF147D1EDDC}"/>
              </a:ext>
            </a:extLst>
          </p:cNvPr>
          <p:cNvSpPr/>
          <p:nvPr/>
        </p:nvSpPr>
        <p:spPr bwMode="auto">
          <a:xfrm>
            <a:off x="5406887" y="2651136"/>
            <a:ext cx="2792896" cy="1732021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©️ 2019-2021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find quickly stocks like ‘C’ (or customers like ‘smith’)</a:t>
            </a:r>
          </a:p>
          <a:p>
            <a:pPr algn="l"/>
            <a:r>
              <a:rPr lang="en-US" sz="3200" dirty="0">
                <a:latin typeface="+mn-lt"/>
              </a:rPr>
              <a:t>A: </a:t>
            </a:r>
            <a:r>
              <a:rPr lang="en-US" dirty="0">
                <a:latin typeface="+mn-lt"/>
              </a:rPr>
              <a:t>summarize seq. to a few numbers/features (</a:t>
            </a:r>
            <a:r>
              <a:rPr lang="en-US" dirty="0" err="1">
                <a:latin typeface="+mn-lt"/>
              </a:rPr>
              <a:t>eg.</a:t>
            </a:r>
            <a:r>
              <a:rPr lang="en-US" dirty="0">
                <a:latin typeface="+mn-lt"/>
              </a:rPr>
              <a:t>, avg, </a:t>
            </a:r>
            <a:r>
              <a:rPr lang="en-US" dirty="0" err="1">
                <a:latin typeface="+mn-lt"/>
              </a:rPr>
              <a:t>stdv</a:t>
            </a:r>
            <a:r>
              <a:rPr lang="en-US" dirty="0">
                <a:latin typeface="+mn-lt"/>
              </a:rPr>
              <a:t>, Fourier </a:t>
            </a:r>
            <a:r>
              <a:rPr lang="en-US" dirty="0" err="1">
                <a:latin typeface="+mn-lt"/>
              </a:rPr>
              <a:t>coeff</a:t>
            </a:r>
            <a:r>
              <a:rPr lang="en-US" dirty="0">
                <a:latin typeface="+mn-lt"/>
              </a:rPr>
              <a:t>.)</a:t>
            </a:r>
            <a:endParaRPr lang="en-US" sz="3200" dirty="0">
              <a:latin typeface="+mn-lt"/>
            </a:endParaRP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1" name="Picture 3" descr="DJIA_AA_AXP_BA_CAT_C_1-5">
            <a:extLst>
              <a:ext uri="{FF2B5EF4-FFF2-40B4-BE49-F238E27FC236}">
                <a16:creationId xmlns:a16="http://schemas.microsoft.com/office/drawing/2014/main" id="{FC6E9F65-CEED-5E47-8BDF-323409873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819" y="4674869"/>
            <a:ext cx="4291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F865FD-A423-084B-BF68-022965E3A5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214" y="275991"/>
            <a:ext cx="1194619" cy="10194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514CACB-F4F4-8447-A15C-EBE51B5B58A9}"/>
              </a:ext>
            </a:extLst>
          </p:cNvPr>
          <p:cNvGrpSpPr>
            <a:grpSpLocks noChangeAspect="1"/>
          </p:cNvGrpSpPr>
          <p:nvPr/>
        </p:nvGrpSpPr>
        <p:grpSpPr>
          <a:xfrm>
            <a:off x="5651172" y="2964113"/>
            <a:ext cx="2208042" cy="1263281"/>
            <a:chOff x="374074" y="1893888"/>
            <a:chExt cx="6483926" cy="3709633"/>
          </a:xfrm>
        </p:grpSpPr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5000007-A453-0341-A7CF-8B1AC3A37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74" y="1893888"/>
              <a:ext cx="2267807" cy="3709633"/>
              <a:chOff x="-227" y="326"/>
              <a:chExt cx="2458" cy="3274"/>
            </a:xfrm>
          </p:grpSpPr>
          <p:grpSp>
            <p:nvGrpSpPr>
              <p:cNvPr id="26" name="Group 3">
                <a:extLst>
                  <a:ext uri="{FF2B5EF4-FFF2-40B4-BE49-F238E27FC236}">
                    <a16:creationId xmlns:a16="http://schemas.microsoft.com/office/drawing/2014/main" id="{32AB1F1E-4849-7E44-A6CB-FA6E05C95C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245"/>
                <a:ext cx="1827" cy="1355"/>
                <a:chOff x="389" y="2053"/>
                <a:chExt cx="1827" cy="1355"/>
              </a:xfrm>
            </p:grpSpPr>
            <p:grpSp>
              <p:nvGrpSpPr>
                <p:cNvPr id="41" name="Group 4">
                  <a:extLst>
                    <a:ext uri="{FF2B5EF4-FFF2-40B4-BE49-F238E27FC236}">
                      <a16:creationId xmlns:a16="http://schemas.microsoft.com/office/drawing/2014/main" id="{4635F1B4-DEF7-F745-ACEC-083E7A61A9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9" y="2053"/>
                  <a:ext cx="1827" cy="1355"/>
                  <a:chOff x="477" y="469"/>
                  <a:chExt cx="1827" cy="1355"/>
                </a:xfrm>
              </p:grpSpPr>
              <p:grpSp>
                <p:nvGrpSpPr>
                  <p:cNvPr id="44" name="Group 5">
                    <a:extLst>
                      <a:ext uri="{FF2B5EF4-FFF2-40B4-BE49-F238E27FC236}">
                        <a16:creationId xmlns:a16="http://schemas.microsoft.com/office/drawing/2014/main" id="{15ABE995-35CF-744F-9F28-4FCC878FD8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47" name="Line 6">
                      <a:extLst>
                        <a:ext uri="{FF2B5EF4-FFF2-40B4-BE49-F238E27FC236}">
                          <a16:creationId xmlns:a16="http://schemas.microsoft.com/office/drawing/2014/main" id="{62505841-0757-AA4C-AE4B-0F14960664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Line 7">
                      <a:extLst>
                        <a:ext uri="{FF2B5EF4-FFF2-40B4-BE49-F238E27FC236}">
                          <a16:creationId xmlns:a16="http://schemas.microsoft.com/office/drawing/2014/main" id="{9079003E-3E40-844B-8AC3-B8DFF940CC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" name="Text Box 9">
                    <a:extLst>
                      <a:ext uri="{FF2B5EF4-FFF2-40B4-BE49-F238E27FC236}">
                        <a16:creationId xmlns:a16="http://schemas.microsoft.com/office/drawing/2014/main" id="{1ABFE9EB-5172-C545-A2CC-BF8273193F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469"/>
                    <a:ext cx="200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46" name="Line 12">
                    <a:extLst>
                      <a:ext uri="{FF2B5EF4-FFF2-40B4-BE49-F238E27FC236}">
                        <a16:creationId xmlns:a16="http://schemas.microsoft.com/office/drawing/2014/main" id="{B93CF7C6-0BAC-6A48-AC6A-D56E0DC36F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Freeform 13">
                  <a:extLst>
                    <a:ext uri="{FF2B5EF4-FFF2-40B4-BE49-F238E27FC236}">
                      <a16:creationId xmlns:a16="http://schemas.microsoft.com/office/drawing/2014/main" id="{54DE5713-2EF0-FC45-ACFB-1A1B7487E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2496"/>
                  <a:ext cx="1140" cy="696"/>
                </a:xfrm>
                <a:custGeom>
                  <a:avLst/>
                  <a:gdLst>
                    <a:gd name="T0" fmla="*/ 0 w 1140"/>
                    <a:gd name="T1" fmla="*/ 0 h 696"/>
                    <a:gd name="T2" fmla="*/ 36 w 1140"/>
                    <a:gd name="T3" fmla="*/ 12 h 696"/>
                    <a:gd name="T4" fmla="*/ 60 w 1140"/>
                    <a:gd name="T5" fmla="*/ 48 h 696"/>
                    <a:gd name="T6" fmla="*/ 96 w 1140"/>
                    <a:gd name="T7" fmla="*/ 36 h 696"/>
                    <a:gd name="T8" fmla="*/ 156 w 1140"/>
                    <a:gd name="T9" fmla="*/ 48 h 696"/>
                    <a:gd name="T10" fmla="*/ 228 w 1140"/>
                    <a:gd name="T11" fmla="*/ 192 h 696"/>
                    <a:gd name="T12" fmla="*/ 264 w 1140"/>
                    <a:gd name="T13" fmla="*/ 168 h 696"/>
                    <a:gd name="T14" fmla="*/ 276 w 1140"/>
                    <a:gd name="T15" fmla="*/ 132 h 696"/>
                    <a:gd name="T16" fmla="*/ 348 w 1140"/>
                    <a:gd name="T17" fmla="*/ 156 h 696"/>
                    <a:gd name="T18" fmla="*/ 456 w 1140"/>
                    <a:gd name="T19" fmla="*/ 288 h 696"/>
                    <a:gd name="T20" fmla="*/ 564 w 1140"/>
                    <a:gd name="T21" fmla="*/ 264 h 696"/>
                    <a:gd name="T22" fmla="*/ 648 w 1140"/>
                    <a:gd name="T23" fmla="*/ 192 h 696"/>
                    <a:gd name="T24" fmla="*/ 732 w 1140"/>
                    <a:gd name="T25" fmla="*/ 228 h 696"/>
                    <a:gd name="T26" fmla="*/ 840 w 1140"/>
                    <a:gd name="T27" fmla="*/ 348 h 696"/>
                    <a:gd name="T28" fmla="*/ 888 w 1140"/>
                    <a:gd name="T29" fmla="*/ 456 h 696"/>
                    <a:gd name="T30" fmla="*/ 900 w 1140"/>
                    <a:gd name="T31" fmla="*/ 516 h 696"/>
                    <a:gd name="T32" fmla="*/ 984 w 1140"/>
                    <a:gd name="T33" fmla="*/ 540 h 696"/>
                    <a:gd name="T34" fmla="*/ 1008 w 1140"/>
                    <a:gd name="T35" fmla="*/ 612 h 696"/>
                    <a:gd name="T36" fmla="*/ 1140 w 1140"/>
                    <a:gd name="T37" fmla="*/ 696 h 6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40"/>
                    <a:gd name="T58" fmla="*/ 0 h 696"/>
                    <a:gd name="T59" fmla="*/ 1140 w 1140"/>
                    <a:gd name="T60" fmla="*/ 696 h 6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40" h="696">
                      <a:moveTo>
                        <a:pt x="0" y="0"/>
                      </a:moveTo>
                      <a:cubicBezTo>
                        <a:pt x="12" y="4"/>
                        <a:pt x="26" y="4"/>
                        <a:pt x="36" y="12"/>
                      </a:cubicBezTo>
                      <a:cubicBezTo>
                        <a:pt x="47" y="21"/>
                        <a:pt x="47" y="43"/>
                        <a:pt x="60" y="48"/>
                      </a:cubicBezTo>
                      <a:cubicBezTo>
                        <a:pt x="72" y="53"/>
                        <a:pt x="84" y="40"/>
                        <a:pt x="96" y="36"/>
                      </a:cubicBezTo>
                      <a:cubicBezTo>
                        <a:pt x="116" y="40"/>
                        <a:pt x="138" y="38"/>
                        <a:pt x="156" y="48"/>
                      </a:cubicBezTo>
                      <a:cubicBezTo>
                        <a:pt x="184" y="64"/>
                        <a:pt x="203" y="154"/>
                        <a:pt x="228" y="192"/>
                      </a:cubicBezTo>
                      <a:cubicBezTo>
                        <a:pt x="240" y="184"/>
                        <a:pt x="255" y="179"/>
                        <a:pt x="264" y="168"/>
                      </a:cubicBezTo>
                      <a:cubicBezTo>
                        <a:pt x="272" y="158"/>
                        <a:pt x="263" y="134"/>
                        <a:pt x="276" y="132"/>
                      </a:cubicBezTo>
                      <a:cubicBezTo>
                        <a:pt x="301" y="128"/>
                        <a:pt x="348" y="156"/>
                        <a:pt x="348" y="156"/>
                      </a:cubicBezTo>
                      <a:cubicBezTo>
                        <a:pt x="397" y="205"/>
                        <a:pt x="396" y="248"/>
                        <a:pt x="456" y="288"/>
                      </a:cubicBezTo>
                      <a:cubicBezTo>
                        <a:pt x="494" y="232"/>
                        <a:pt x="507" y="226"/>
                        <a:pt x="564" y="264"/>
                      </a:cubicBezTo>
                      <a:cubicBezTo>
                        <a:pt x="615" y="230"/>
                        <a:pt x="629" y="250"/>
                        <a:pt x="648" y="192"/>
                      </a:cubicBezTo>
                      <a:cubicBezTo>
                        <a:pt x="680" y="200"/>
                        <a:pt x="709" y="201"/>
                        <a:pt x="732" y="228"/>
                      </a:cubicBezTo>
                      <a:cubicBezTo>
                        <a:pt x="780" y="283"/>
                        <a:pt x="775" y="326"/>
                        <a:pt x="840" y="348"/>
                      </a:cubicBezTo>
                      <a:cubicBezTo>
                        <a:pt x="878" y="405"/>
                        <a:pt x="859" y="370"/>
                        <a:pt x="888" y="456"/>
                      </a:cubicBezTo>
                      <a:cubicBezTo>
                        <a:pt x="894" y="475"/>
                        <a:pt x="889" y="499"/>
                        <a:pt x="900" y="516"/>
                      </a:cubicBezTo>
                      <a:cubicBezTo>
                        <a:pt x="903" y="521"/>
                        <a:pt x="972" y="537"/>
                        <a:pt x="984" y="540"/>
                      </a:cubicBezTo>
                      <a:cubicBezTo>
                        <a:pt x="992" y="564"/>
                        <a:pt x="987" y="598"/>
                        <a:pt x="1008" y="612"/>
                      </a:cubicBezTo>
                      <a:cubicBezTo>
                        <a:pt x="1054" y="643"/>
                        <a:pt x="1100" y="656"/>
                        <a:pt x="1140" y="69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id="{1555E856-AC35-E14E-9BDD-2FE489DD3E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7" y="326"/>
                <a:ext cx="2458" cy="2702"/>
                <a:chOff x="-227" y="326"/>
                <a:chExt cx="2458" cy="2702"/>
              </a:xfrm>
            </p:grpSpPr>
            <p:grpSp>
              <p:nvGrpSpPr>
                <p:cNvPr id="28" name="Group 15">
                  <a:extLst>
                    <a:ext uri="{FF2B5EF4-FFF2-40B4-BE49-F238E27FC236}">
                      <a16:creationId xmlns:a16="http://schemas.microsoft.com/office/drawing/2014/main" id="{6191A628-D362-2545-BE9D-E1FBDF4299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48" cy="144"/>
                  <a:chOff x="1440" y="1968"/>
                  <a:chExt cx="48" cy="144"/>
                </a:xfrm>
              </p:grpSpPr>
              <p:sp>
                <p:nvSpPr>
                  <p:cNvPr id="39" name="Oval 17">
                    <a:extLst>
                      <a:ext uri="{FF2B5EF4-FFF2-40B4-BE49-F238E27FC236}">
                        <a16:creationId xmlns:a16="http://schemas.microsoft.com/office/drawing/2014/main" id="{13686B9E-64B7-6046-A22E-D55BAA2459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96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0" name="Oval 18">
                    <a:extLst>
                      <a:ext uri="{FF2B5EF4-FFF2-40B4-BE49-F238E27FC236}">
                        <a16:creationId xmlns:a16="http://schemas.microsoft.com/office/drawing/2014/main" id="{E676A433-3D48-E24A-AF59-E43E56F5D8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06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9" name="Group 19">
                  <a:extLst>
                    <a:ext uri="{FF2B5EF4-FFF2-40B4-BE49-F238E27FC236}">
                      <a16:creationId xmlns:a16="http://schemas.microsoft.com/office/drawing/2014/main" id="{060F6E42-A33F-9548-B501-712A7A7DEF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27" y="326"/>
                  <a:ext cx="2458" cy="1354"/>
                  <a:chOff x="-194" y="182"/>
                  <a:chExt cx="2458" cy="1354"/>
                </a:xfrm>
              </p:grpSpPr>
              <p:grpSp>
                <p:nvGrpSpPr>
                  <p:cNvPr id="31" name="Group 20">
                    <a:extLst>
                      <a:ext uri="{FF2B5EF4-FFF2-40B4-BE49-F238E27FC236}">
                        <a16:creationId xmlns:a16="http://schemas.microsoft.com/office/drawing/2014/main" id="{15FFD5BC-2825-1146-8379-58E3AD94C8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8" y="182"/>
                    <a:ext cx="1826" cy="1354"/>
                    <a:chOff x="478" y="470"/>
                    <a:chExt cx="1826" cy="1354"/>
                  </a:xfrm>
                </p:grpSpPr>
                <p:grpSp>
                  <p:nvGrpSpPr>
                    <p:cNvPr id="34" name="Group 21">
                      <a:extLst>
                        <a:ext uri="{FF2B5EF4-FFF2-40B4-BE49-F238E27FC236}">
                          <a16:creationId xmlns:a16="http://schemas.microsoft.com/office/drawing/2014/main" id="{64023838-120C-CF43-9189-64344E708A4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480"/>
                      <a:ext cx="1440" cy="1296"/>
                      <a:chOff x="864" y="480"/>
                      <a:chExt cx="1440" cy="1296"/>
                    </a:xfrm>
                  </p:grpSpPr>
                  <p:sp>
                    <p:nvSpPr>
                      <p:cNvPr id="37" name="Line 22">
                        <a:extLst>
                          <a:ext uri="{FF2B5EF4-FFF2-40B4-BE49-F238E27FC236}">
                            <a16:creationId xmlns:a16="http://schemas.microsoft.com/office/drawing/2014/main" id="{FDDE0423-4DEC-9F45-9481-5DF77B95E7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480"/>
                        <a:ext cx="0" cy="129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Line 23">
                        <a:extLst>
                          <a:ext uri="{FF2B5EF4-FFF2-40B4-BE49-F238E27FC236}">
                            <a16:creationId xmlns:a16="http://schemas.microsoft.com/office/drawing/2014/main" id="{C73B4FC1-D3F1-0743-8CF2-29D06CD6690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1776"/>
                        <a:ext cx="144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5" name="Text Box 25">
                      <a:extLst>
                        <a:ext uri="{FF2B5EF4-FFF2-40B4-BE49-F238E27FC236}">
                          <a16:creationId xmlns:a16="http://schemas.microsoft.com/office/drawing/2014/main" id="{BE565761-483A-EE4A-AA1D-2EEB6D2F2DD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" y="470"/>
                      <a:ext cx="199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36" name="Line 28">
                      <a:extLst>
                        <a:ext uri="{FF2B5EF4-FFF2-40B4-BE49-F238E27FC236}">
                          <a16:creationId xmlns:a16="http://schemas.microsoft.com/office/drawing/2014/main" id="{EA3D06B9-FFF9-D841-BA2F-637983EC49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728"/>
                      <a:ext cx="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2" name="Freeform 29">
                    <a:extLst>
                      <a:ext uri="{FF2B5EF4-FFF2-40B4-BE49-F238E27FC236}">
                        <a16:creationId xmlns:a16="http://schemas.microsoft.com/office/drawing/2014/main" id="{2ACCC8D9-796B-8641-B49A-9FB3A19F0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" y="826"/>
                    <a:ext cx="1104" cy="230"/>
                  </a:xfrm>
                  <a:custGeom>
                    <a:avLst/>
                    <a:gdLst>
                      <a:gd name="T0" fmla="*/ 0 w 1104"/>
                      <a:gd name="T1" fmla="*/ 230 h 230"/>
                      <a:gd name="T2" fmla="*/ 36 w 1104"/>
                      <a:gd name="T3" fmla="*/ 218 h 230"/>
                      <a:gd name="T4" fmla="*/ 84 w 1104"/>
                      <a:gd name="T5" fmla="*/ 146 h 230"/>
                      <a:gd name="T6" fmla="*/ 144 w 1104"/>
                      <a:gd name="T7" fmla="*/ 158 h 230"/>
                      <a:gd name="T8" fmla="*/ 168 w 1104"/>
                      <a:gd name="T9" fmla="*/ 194 h 230"/>
                      <a:gd name="T10" fmla="*/ 204 w 1104"/>
                      <a:gd name="T11" fmla="*/ 206 h 230"/>
                      <a:gd name="T12" fmla="*/ 336 w 1104"/>
                      <a:gd name="T13" fmla="*/ 98 h 230"/>
                      <a:gd name="T14" fmla="*/ 444 w 1104"/>
                      <a:gd name="T15" fmla="*/ 86 h 230"/>
                      <a:gd name="T16" fmla="*/ 504 w 1104"/>
                      <a:gd name="T17" fmla="*/ 38 h 230"/>
                      <a:gd name="T18" fmla="*/ 528 w 1104"/>
                      <a:gd name="T19" fmla="*/ 74 h 230"/>
                      <a:gd name="T20" fmla="*/ 564 w 1104"/>
                      <a:gd name="T21" fmla="*/ 38 h 230"/>
                      <a:gd name="T22" fmla="*/ 636 w 1104"/>
                      <a:gd name="T23" fmla="*/ 14 h 230"/>
                      <a:gd name="T24" fmla="*/ 792 w 1104"/>
                      <a:gd name="T25" fmla="*/ 62 h 230"/>
                      <a:gd name="T26" fmla="*/ 804 w 1104"/>
                      <a:gd name="T27" fmla="*/ 98 h 230"/>
                      <a:gd name="T28" fmla="*/ 840 w 1104"/>
                      <a:gd name="T29" fmla="*/ 134 h 230"/>
                      <a:gd name="T30" fmla="*/ 888 w 1104"/>
                      <a:gd name="T31" fmla="*/ 206 h 230"/>
                      <a:gd name="T32" fmla="*/ 984 w 1104"/>
                      <a:gd name="T33" fmla="*/ 110 h 230"/>
                      <a:gd name="T34" fmla="*/ 1044 w 1104"/>
                      <a:gd name="T35" fmla="*/ 86 h 230"/>
                      <a:gd name="T36" fmla="*/ 1104 w 1104"/>
                      <a:gd name="T37" fmla="*/ 62 h 2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04"/>
                      <a:gd name="T58" fmla="*/ 0 h 230"/>
                      <a:gd name="T59" fmla="*/ 1104 w 1104"/>
                      <a:gd name="T60" fmla="*/ 230 h 23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04" h="230">
                        <a:moveTo>
                          <a:pt x="0" y="230"/>
                        </a:moveTo>
                        <a:cubicBezTo>
                          <a:pt x="12" y="226"/>
                          <a:pt x="27" y="227"/>
                          <a:pt x="36" y="218"/>
                        </a:cubicBezTo>
                        <a:cubicBezTo>
                          <a:pt x="56" y="198"/>
                          <a:pt x="84" y="146"/>
                          <a:pt x="84" y="146"/>
                        </a:cubicBezTo>
                        <a:cubicBezTo>
                          <a:pt x="104" y="150"/>
                          <a:pt x="126" y="148"/>
                          <a:pt x="144" y="158"/>
                        </a:cubicBezTo>
                        <a:cubicBezTo>
                          <a:pt x="157" y="165"/>
                          <a:pt x="157" y="185"/>
                          <a:pt x="168" y="194"/>
                        </a:cubicBezTo>
                        <a:cubicBezTo>
                          <a:pt x="178" y="202"/>
                          <a:pt x="192" y="202"/>
                          <a:pt x="204" y="206"/>
                        </a:cubicBezTo>
                        <a:cubicBezTo>
                          <a:pt x="256" y="171"/>
                          <a:pt x="274" y="119"/>
                          <a:pt x="336" y="98"/>
                        </a:cubicBezTo>
                        <a:cubicBezTo>
                          <a:pt x="391" y="135"/>
                          <a:pt x="391" y="121"/>
                          <a:pt x="444" y="86"/>
                        </a:cubicBezTo>
                        <a:cubicBezTo>
                          <a:pt x="453" y="72"/>
                          <a:pt x="473" y="26"/>
                          <a:pt x="504" y="38"/>
                        </a:cubicBezTo>
                        <a:cubicBezTo>
                          <a:pt x="517" y="43"/>
                          <a:pt x="520" y="62"/>
                          <a:pt x="528" y="74"/>
                        </a:cubicBezTo>
                        <a:cubicBezTo>
                          <a:pt x="540" y="62"/>
                          <a:pt x="549" y="46"/>
                          <a:pt x="564" y="38"/>
                        </a:cubicBezTo>
                        <a:cubicBezTo>
                          <a:pt x="586" y="26"/>
                          <a:pt x="636" y="14"/>
                          <a:pt x="636" y="14"/>
                        </a:cubicBezTo>
                        <a:cubicBezTo>
                          <a:pt x="718" y="22"/>
                          <a:pt x="751" y="0"/>
                          <a:pt x="792" y="62"/>
                        </a:cubicBezTo>
                        <a:cubicBezTo>
                          <a:pt x="799" y="73"/>
                          <a:pt x="797" y="87"/>
                          <a:pt x="804" y="98"/>
                        </a:cubicBezTo>
                        <a:cubicBezTo>
                          <a:pt x="813" y="112"/>
                          <a:pt x="830" y="121"/>
                          <a:pt x="840" y="134"/>
                        </a:cubicBezTo>
                        <a:cubicBezTo>
                          <a:pt x="858" y="157"/>
                          <a:pt x="888" y="206"/>
                          <a:pt x="888" y="206"/>
                        </a:cubicBezTo>
                        <a:cubicBezTo>
                          <a:pt x="929" y="178"/>
                          <a:pt x="956" y="151"/>
                          <a:pt x="984" y="110"/>
                        </a:cubicBezTo>
                        <a:cubicBezTo>
                          <a:pt x="1050" y="132"/>
                          <a:pt x="994" y="126"/>
                          <a:pt x="1044" y="86"/>
                        </a:cubicBezTo>
                        <a:cubicBezTo>
                          <a:pt x="1061" y="73"/>
                          <a:pt x="1085" y="72"/>
                          <a:pt x="1104" y="6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Text Box 30">
                    <a:extLst>
                      <a:ext uri="{FF2B5EF4-FFF2-40B4-BE49-F238E27FC236}">
                        <a16:creationId xmlns:a16="http://schemas.microsoft.com/office/drawing/2014/main" id="{5597DD0F-D210-C24F-9406-3F5319DE61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94" y="528"/>
                    <a:ext cx="1062" cy="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100" dirty="0"/>
                      <a:t>S1</a:t>
                    </a:r>
                  </a:p>
                </p:txBody>
              </p:sp>
            </p:grpSp>
            <p:sp>
              <p:nvSpPr>
                <p:cNvPr id="30" name="Text Box 31">
                  <a:extLst>
                    <a:ext uri="{FF2B5EF4-FFF2-40B4-BE49-F238E27FC236}">
                      <a16:creationId xmlns:a16="http://schemas.microsoft.com/office/drawing/2014/main" id="{90D4A9C4-B649-B343-BC20-AA4136FD6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6" y="2350"/>
                  <a:ext cx="1062" cy="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00"/>
                    <a:t>Sn</a:t>
                  </a:r>
                </a:p>
              </p:txBody>
            </p:sp>
          </p:grpSp>
        </p:grpSp>
        <p:grpSp>
          <p:nvGrpSpPr>
            <p:cNvPr id="14" name="Group 32">
              <a:extLst>
                <a:ext uri="{FF2B5EF4-FFF2-40B4-BE49-F238E27FC236}">
                  <a16:creationId xmlns:a16="http://schemas.microsoft.com/office/drawing/2014/main" id="{ED9F8364-8122-2049-A247-8D9C1542A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1" y="2209800"/>
              <a:ext cx="3581399" cy="2976563"/>
              <a:chOff x="2448" y="740"/>
              <a:chExt cx="2736" cy="2236"/>
            </a:xfrm>
          </p:grpSpPr>
          <p:grpSp>
            <p:nvGrpSpPr>
              <p:cNvPr id="15" name="Group 33">
                <a:extLst>
                  <a:ext uri="{FF2B5EF4-FFF2-40B4-BE49-F238E27FC236}">
                    <a16:creationId xmlns:a16="http://schemas.microsoft.com/office/drawing/2014/main" id="{D6B9536C-0956-3847-938F-5DB6BCD27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24" name="Line 34">
                  <a:extLst>
                    <a:ext uri="{FF2B5EF4-FFF2-40B4-BE49-F238E27FC236}">
                      <a16:creationId xmlns:a16="http://schemas.microsoft.com/office/drawing/2014/main" id="{23F3EE9E-D9EA-A04C-A7CB-E871B7070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35">
                  <a:extLst>
                    <a:ext uri="{FF2B5EF4-FFF2-40B4-BE49-F238E27FC236}">
                      <a16:creationId xmlns:a16="http://schemas.microsoft.com/office/drawing/2014/main" id="{598B37E7-2CDD-0041-91E1-203F08B44C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Text Box 36">
                <a:extLst>
                  <a:ext uri="{FF2B5EF4-FFF2-40B4-BE49-F238E27FC236}">
                    <a16:creationId xmlns:a16="http://schemas.microsoft.com/office/drawing/2014/main" id="{97396992-0D43-EB4D-B715-E9AF75896E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17" name="Text Box 37">
                <a:extLst>
                  <a:ext uri="{FF2B5EF4-FFF2-40B4-BE49-F238E27FC236}">
                    <a16:creationId xmlns:a16="http://schemas.microsoft.com/office/drawing/2014/main" id="{A7A523CA-88AD-914E-86D1-A6F2C4B30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8" name="Text Box 38">
                <a:extLst>
                  <a:ext uri="{FF2B5EF4-FFF2-40B4-BE49-F238E27FC236}">
                    <a16:creationId xmlns:a16="http://schemas.microsoft.com/office/drawing/2014/main" id="{BBE0A8E2-64B4-EC4B-A5E2-91485C79F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19" name="Oval 39">
                <a:extLst>
                  <a:ext uri="{FF2B5EF4-FFF2-40B4-BE49-F238E27FC236}">
                    <a16:creationId xmlns:a16="http://schemas.microsoft.com/office/drawing/2014/main" id="{79A6C820-C979-E542-835F-3F2068DB4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Oval 40">
                <a:extLst>
                  <a:ext uri="{FF2B5EF4-FFF2-40B4-BE49-F238E27FC236}">
                    <a16:creationId xmlns:a16="http://schemas.microsoft.com/office/drawing/2014/main" id="{E0B90D7E-E5AC-1240-9D4F-4F1AC233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Freeform 43">
                <a:extLst>
                  <a:ext uri="{FF2B5EF4-FFF2-40B4-BE49-F238E27FC236}">
                    <a16:creationId xmlns:a16="http://schemas.microsoft.com/office/drawing/2014/main" id="{2837D942-FB25-A145-A87B-1F514F94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44">
                <a:extLst>
                  <a:ext uri="{FF2B5EF4-FFF2-40B4-BE49-F238E27FC236}">
                    <a16:creationId xmlns:a16="http://schemas.microsoft.com/office/drawing/2014/main" id="{9C28D146-7723-0B46-BEB4-53208C188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45">
                <a:extLst>
                  <a:ext uri="{FF2B5EF4-FFF2-40B4-BE49-F238E27FC236}">
                    <a16:creationId xmlns:a16="http://schemas.microsoft.com/office/drawing/2014/main" id="{1FDC84B2-AB3C-B446-B7CF-88A765097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23686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Date Placeholder 3">
            <a:extLst>
              <a:ext uri="{FF2B5EF4-FFF2-40B4-BE49-F238E27FC236}">
                <a16:creationId xmlns:a16="http://schemas.microsoft.com/office/drawing/2014/main" id="{57A5260F-F24E-9D4E-82B2-89D94B4712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90114" name="Footer Placeholder 4">
            <a:extLst>
              <a:ext uri="{FF2B5EF4-FFF2-40B4-BE49-F238E27FC236}">
                <a16:creationId xmlns:a16="http://schemas.microsoft.com/office/drawing/2014/main" id="{5D49564A-3D0E-AE48-92FB-DD6CA7E2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90115" name="Slide Number Placeholder 5">
            <a:extLst>
              <a:ext uri="{FF2B5EF4-FFF2-40B4-BE49-F238E27FC236}">
                <a16:creationId xmlns:a16="http://schemas.microsoft.com/office/drawing/2014/main" id="{44B9BC1E-07E4-D140-8190-F6065673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39B722-48F9-6141-A111-358F2FCE0421}" type="slidenum">
              <a:rPr lang="en-US" altLang="en-US" sz="1400"/>
              <a:pPr algn="r"/>
              <a:t>49</a:t>
            </a:fld>
            <a:endParaRPr lang="en-US" altLang="en-US" sz="1400"/>
          </a:p>
        </p:txBody>
      </p:sp>
      <p:sp>
        <p:nvSpPr>
          <p:cNvPr id="90116" name="Rectangle 1026">
            <a:extLst>
              <a:ext uri="{FF2B5EF4-FFF2-40B4-BE49-F238E27FC236}">
                <a16:creationId xmlns:a16="http://schemas.microsoft.com/office/drawing/2014/main" id="{1C78E6FB-F80F-D247-8EEA-91B3E7381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Books</a:t>
            </a:r>
          </a:p>
        </p:txBody>
      </p:sp>
      <p:sp>
        <p:nvSpPr>
          <p:cNvPr id="90117" name="Rectangle 1027">
            <a:extLst>
              <a:ext uri="{FF2B5EF4-FFF2-40B4-BE49-F238E27FC236}">
                <a16:creationId xmlns:a16="http://schemas.microsoft.com/office/drawing/2014/main" id="{996598C5-AB9D-3147-9E9C-652953571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William H. Press, Saul A.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Teukolsky</a:t>
            </a:r>
            <a:r>
              <a:rPr lang="en-US" altLang="en-US" sz="2400" dirty="0">
                <a:ea typeface="ＭＳ Ｐゴシック" panose="020B0600070205080204" pitchFamily="34" charset="-128"/>
              </a:rPr>
              <a:t>, William T.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Vetterling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 Brian P. Flannery: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Numerical Recipes in C</a:t>
            </a:r>
            <a:r>
              <a:rPr lang="en-US" altLang="en-US" sz="2400" dirty="0">
                <a:ea typeface="ＭＳ Ｐゴシック" panose="020B0600070205080204" pitchFamily="34" charset="-128"/>
              </a:rPr>
              <a:t>,   Cambridge University Press, 1992, 2nd Edition. (Great description, intuition and code for SVD)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C. Faloutsos: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Searching Multimedia Databases by Content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Kluwer Academic Press, 1996 (introduction to SVD, Fourier, Wavelets, and GEMINI)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284886AD-87DB-6D43-A493-DE084493672D}"/>
              </a:ext>
            </a:extLst>
          </p:cNvPr>
          <p:cNvSpPr/>
          <p:nvPr/>
        </p:nvSpPr>
        <p:spPr bwMode="auto">
          <a:xfrm>
            <a:off x="308113" y="3110948"/>
            <a:ext cx="308113" cy="248478"/>
          </a:xfrm>
          <a:prstGeom prst="star5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81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A0CEE760-421D-4F4A-B7FD-376960C482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71B69EB-D6BD-E340-A4D9-C7FE0FD8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436634A-57EA-634C-A765-5E69F896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276B1D1-FD08-C244-ABBB-8A0D4052DA46}" type="slidenum">
              <a:rPr lang="en-US" altLang="en-US" sz="1400"/>
              <a:pPr algn="r"/>
              <a:t>5</a:t>
            </a:fld>
            <a:endParaRPr lang="en-US" altLang="en-US" sz="1400"/>
          </a:p>
        </p:txBody>
      </p:sp>
      <p:sp>
        <p:nvSpPr>
          <p:cNvPr id="23556" name="Rectangle 2050">
            <a:extLst>
              <a:ext uri="{FF2B5EF4-FFF2-40B4-BE49-F238E27FC236}">
                <a16:creationId xmlns:a16="http://schemas.microsoft.com/office/drawing/2014/main" id="{1EDCF477-044F-8146-BF77-391DDBB63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 definition</a:t>
            </a:r>
          </a:p>
        </p:txBody>
      </p:sp>
      <p:sp>
        <p:nvSpPr>
          <p:cNvPr id="23557" name="Rectangle 2051">
            <a:extLst>
              <a:ext uri="{FF2B5EF4-FFF2-40B4-BE49-F238E27FC236}">
                <a16:creationId xmlns:a16="http://schemas.microsoft.com/office/drawing/2014/main" id="{A0DB68F2-809B-F746-A27B-F7132C24F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 dirty="0">
                <a:ea typeface="ＭＳ Ｐゴシック" panose="020B0600070205080204" pitchFamily="34" charset="-128"/>
              </a:rPr>
              <a:t>Given</a:t>
            </a:r>
            <a:r>
              <a:rPr lang="en-US" altLang="en-US" dirty="0">
                <a:ea typeface="ＭＳ Ｐゴシック" panose="020B0600070205080204" pitchFamily="34" charset="-128"/>
              </a:rPr>
              <a:t>: one or more sequences </a:t>
            </a:r>
          </a:p>
          <a:p>
            <a:pPr lvl="1">
              <a:buFontTx/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dirty="0">
                <a:ea typeface="ＭＳ Ｐゴシック" panose="020B0600070205080204" pitchFamily="34" charset="-128"/>
              </a:rPr>
              <a:t>, 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dirty="0">
                <a:ea typeface="ＭＳ Ｐゴシック" panose="020B0600070205080204" pitchFamily="34" charset="-128"/>
              </a:rPr>
              <a:t>,  … ,  </a:t>
            </a:r>
            <a:r>
              <a:rPr lang="en-US" altLang="en-US" b="1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,  …</a:t>
            </a: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b="1" i="1" dirty="0">
                <a:ea typeface="ＭＳ Ｐゴシック" panose="020B0600070205080204" pitchFamily="34" charset="-128"/>
              </a:rPr>
              <a:t>y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 y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 … , </a:t>
            </a:r>
            <a:r>
              <a:rPr lang="en-US" altLang="en-US" b="1" i="1" dirty="0" err="1">
                <a:ea typeface="ＭＳ Ｐゴシック" panose="020B0600070205080204" pitchFamily="34" charset="-128"/>
              </a:rPr>
              <a:t>y</a:t>
            </a:r>
            <a:r>
              <a:rPr lang="en-US" altLang="en-US" b="1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</a:t>
            </a:r>
            <a:r>
              <a:rPr lang="en-US" altLang="en-US" b="1" dirty="0">
                <a:ea typeface="ＭＳ Ｐゴシック" panose="020B0600070205080204" pitchFamily="34" charset="-128"/>
              </a:rPr>
              <a:t> …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… )</a:t>
            </a:r>
          </a:p>
          <a:p>
            <a:r>
              <a:rPr lang="en-US" altLang="en-US" u="sng" dirty="0">
                <a:ea typeface="ＭＳ Ｐゴシック" panose="020B0600070205080204" pitchFamily="34" charset="-128"/>
              </a:rPr>
              <a:t>Find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Forecast</a:t>
            </a:r>
            <a:r>
              <a:rPr lang="en-US" altLang="en-US" dirty="0">
                <a:ea typeface="ＭＳ Ｐゴシック" panose="020B0600070205080204" pitchFamily="34" charset="-128"/>
              </a:rPr>
              <a:t>; similar sequences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patterns; clusters; outliers</a:t>
            </a:r>
          </a:p>
        </p:txBody>
      </p:sp>
      <p:pic>
        <p:nvPicPr>
          <p:cNvPr id="7" name="Picture 2052" descr="Presentation1">
            <a:extLst>
              <a:ext uri="{FF2B5EF4-FFF2-40B4-BE49-F238E27FC236}">
                <a16:creationId xmlns:a16="http://schemas.microsoft.com/office/drawing/2014/main" id="{2B514EC3-505A-1044-87F0-D2477139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142" y="3304713"/>
            <a:ext cx="1817688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613AA982-3114-944F-89E2-784976DE0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05" r="-7111"/>
          <a:stretch/>
        </p:blipFill>
        <p:spPr bwMode="auto">
          <a:xfrm>
            <a:off x="6901941" y="4744576"/>
            <a:ext cx="1817689" cy="156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JIA_AA_AXP_BA_CAT_C_1-5">
            <a:extLst>
              <a:ext uri="{FF2B5EF4-FFF2-40B4-BE49-F238E27FC236}">
                <a16:creationId xmlns:a16="http://schemas.microsoft.com/office/drawing/2014/main" id="{83632970-8D18-5C4F-B845-50AE42EC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257" y="1746164"/>
            <a:ext cx="1897373" cy="140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622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>
            <a:extLst>
              <a:ext uri="{FF2B5EF4-FFF2-40B4-BE49-F238E27FC236}">
                <a16:creationId xmlns:a16="http://schemas.microsoft.com/office/drawing/2014/main" id="{725A24CB-3F54-C14C-819D-6A96A07CFB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93186" name="Footer Placeholder 4">
            <a:extLst>
              <a:ext uri="{FF2B5EF4-FFF2-40B4-BE49-F238E27FC236}">
                <a16:creationId xmlns:a16="http://schemas.microsoft.com/office/drawing/2014/main" id="{94FC5E17-BA11-0349-A231-2BB73BF6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93187" name="Slide Number Placeholder 5">
            <a:extLst>
              <a:ext uri="{FF2B5EF4-FFF2-40B4-BE49-F238E27FC236}">
                <a16:creationId xmlns:a16="http://schemas.microsoft.com/office/drawing/2014/main" id="{725A21FD-3BCD-D74C-BBDE-948B335F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55A17F2-AC11-D248-AFEB-0FD5C360D676}" type="slidenum">
              <a:rPr lang="en-US" altLang="en-US" sz="1400"/>
              <a:pPr algn="r"/>
              <a:t>50</a:t>
            </a:fld>
            <a:endParaRPr lang="en-US" altLang="en-US" sz="1400"/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5EC71EA3-391E-0341-9364-F2547DE90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5261B4EF-FD5D-3B43-874D-DBFD1A951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Gaede, V. and O. Guenther (1998). “Multidimensional Access Methods.” Computing Surveys  30(2): 170-231.</a:t>
            </a:r>
          </a:p>
          <a:p>
            <a:r>
              <a:rPr lang="en-US" sz="2400" dirty="0" err="1"/>
              <a:t>Alexandr</a:t>
            </a:r>
            <a:r>
              <a:rPr lang="en-US" sz="2400" dirty="0"/>
              <a:t> </a:t>
            </a:r>
            <a:r>
              <a:rPr lang="en-US" sz="2400" dirty="0" err="1"/>
              <a:t>Andoni</a:t>
            </a:r>
            <a:r>
              <a:rPr lang="en-US" sz="2400" dirty="0"/>
              <a:t>, Piotr </a:t>
            </a:r>
            <a:r>
              <a:rPr lang="en-US" sz="2400" dirty="0" err="1"/>
              <a:t>Indyk</a:t>
            </a:r>
            <a:r>
              <a:rPr lang="en-US" sz="2400" dirty="0"/>
              <a:t> (2008). “Near-optimal hashing algorithms for approximate nearest neighbor in high dimensions”, CACM 51, 1, 2008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doi.org</a:t>
            </a:r>
            <a:r>
              <a:rPr lang="en-US" sz="2400" dirty="0">
                <a:hlinkClick r:id="rId3"/>
              </a:rPr>
              <a:t>/10.1145/1327452.1327494</a:t>
            </a:r>
            <a:endParaRPr lang="en-US" sz="2400" dirty="0"/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08192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3">
            <a:extLst>
              <a:ext uri="{FF2B5EF4-FFF2-40B4-BE49-F238E27FC236}">
                <a16:creationId xmlns:a16="http://schemas.microsoft.com/office/drawing/2014/main" id="{6167568B-BE3B-3942-9F46-FD51157DBB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97282" name="Footer Placeholder 4">
            <a:extLst>
              <a:ext uri="{FF2B5EF4-FFF2-40B4-BE49-F238E27FC236}">
                <a16:creationId xmlns:a16="http://schemas.microsoft.com/office/drawing/2014/main" id="{AF7B66BD-7946-984D-AB1E-42713FF2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97283" name="Slide Number Placeholder 5">
            <a:extLst>
              <a:ext uri="{FF2B5EF4-FFF2-40B4-BE49-F238E27FC236}">
                <a16:creationId xmlns:a16="http://schemas.microsoft.com/office/drawing/2014/main" id="{0BE061F6-6AE0-A844-8714-C9378C00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2DE77A9-B89C-5240-A61A-C0C008F1C406}" type="slidenum">
              <a:rPr lang="en-US" altLang="en-US" sz="1400"/>
              <a:pPr algn="r"/>
              <a:t>51</a:t>
            </a:fld>
            <a:endParaRPr lang="en-US" altLang="en-US" sz="140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5F39592A-E0B3-6546-935A-E4A2E383B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2F659772-FD2D-3D4E-B9F0-550F66C34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Oppenheim, I. J., A. Jain, et al. (March 2002). A MEMS Ultrasonic Transducer for Resident Monitoring of Steel Structures. SPIE Smart Structures Conference SS05, San Diego.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70729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Date Placeholder 1">
            <a:extLst>
              <a:ext uri="{FF2B5EF4-FFF2-40B4-BE49-F238E27FC236}">
                <a16:creationId xmlns:a16="http://schemas.microsoft.com/office/drawing/2014/main" id="{4B404877-5BC4-2A46-A0BC-401A28EC34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02402" name="Footer Placeholder 2">
            <a:extLst>
              <a:ext uri="{FF2B5EF4-FFF2-40B4-BE49-F238E27FC236}">
                <a16:creationId xmlns:a16="http://schemas.microsoft.com/office/drawing/2014/main" id="{4AC4A4B0-44FE-9949-B597-E7787F38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ADE3EDBA-5955-AB4A-8B56-5F4602DE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22B57C9-A04F-8D48-9FC2-C046A1833150}" type="slidenum">
              <a:rPr lang="en-US" altLang="en-US" sz="1400"/>
              <a:pPr algn="r"/>
              <a:t>52</a:t>
            </a:fld>
            <a:endParaRPr lang="en-US" altLang="en-US" sz="1400"/>
          </a:p>
        </p:txBody>
      </p:sp>
      <p:sp>
        <p:nvSpPr>
          <p:cNvPr id="102404" name="WordArt 2">
            <a:extLst>
              <a:ext uri="{FF2B5EF4-FFF2-40B4-BE49-F238E27FC236}">
                <a16:creationId xmlns:a16="http://schemas.microsoft.com/office/drawing/2014/main" id="{C54C139D-4B77-0946-AB96-4A0B7A9A5B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238250"/>
            <a:ext cx="7029450" cy="440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Part 2: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DSP (Digital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Signal Processing)</a:t>
            </a:r>
          </a:p>
        </p:txBody>
      </p:sp>
      <p:pic>
        <p:nvPicPr>
          <p:cNvPr id="6" name="Picture 5" descr="energygen-roads.jpg">
            <a:extLst>
              <a:ext uri="{FF2B5EF4-FFF2-40B4-BE49-F238E27FC236}">
                <a16:creationId xmlns:a16="http://schemas.microsoft.com/office/drawing/2014/main" id="{8138F7A3-5E65-0143-8346-E95A2B6A7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68704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>
            <a:extLst>
              <a:ext uri="{FF2B5EF4-FFF2-40B4-BE49-F238E27FC236}">
                <a16:creationId xmlns:a16="http://schemas.microsoft.com/office/drawing/2014/main" id="{0AA60705-E4AD-B040-B8F2-66B0AD716C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DB3DA9DB-8AFB-3F4A-B02B-98AC907B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6AFC4F3A-2F08-4F40-AA4C-13DAEC10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F32A917-AEFD-6949-89EB-C4AB360C606C}" type="slidenum">
              <a:rPr lang="en-US" altLang="en-US" sz="1400"/>
              <a:pPr algn="r"/>
              <a:t>53</a:t>
            </a:fld>
            <a:endParaRPr lang="en-US" altLang="en-US" sz="1400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FE180A51-4F1E-7A49-8BEA-87CA32C6A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E7F0F897-5CF3-B647-8A11-73A9612A3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P1.1. distance functions: </a:t>
            </a:r>
            <a:r>
              <a:rPr lang="en-US" altLang="en-US" dirty="0" err="1">
                <a:ea typeface="ＭＳ Ｐゴシック" panose="020B0600070205080204" pitchFamily="34" charset="-128"/>
              </a:rPr>
              <a:t>Euclidean;Time-warping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P1.2.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P1.3. feature extraction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...</a:t>
            </a:r>
          </a:p>
        </p:txBody>
      </p:sp>
      <p:sp>
        <p:nvSpPr>
          <p:cNvPr id="44038" name="AutoShape 4">
            <a:extLst>
              <a:ext uri="{FF2B5EF4-FFF2-40B4-BE49-F238E27FC236}">
                <a16:creationId xmlns:a16="http://schemas.microsoft.com/office/drawing/2014/main" id="{896CE7EF-D60B-B243-9B9F-2F5EDF0E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29" y="4145005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70E0A566-578A-464A-9B60-21E1C773D4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3136B5D1-CC3D-3543-A14D-91306C0F4D64}"/>
              </a:ext>
            </a:extLst>
          </p:cNvPr>
          <p:cNvSpPr>
            <a:spLocks noChangeArrowheads="1"/>
          </p:cNvSpPr>
          <p:nvPr/>
        </p:nvSpPr>
        <p:spPr bwMode="auto">
          <a:xfrm rot="987983">
            <a:off x="348429" y="4526004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4300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EFF38AC-E39B-2245-983B-B699779AC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D5E7B3A-DD6B-1A4F-BACE-6A74D155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66B77C4-958B-A440-963A-7FC5FEB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327227-961C-C645-88C3-D594F89BC339}" type="slidenum">
              <a:rPr lang="en-US" altLang="en-US" sz="1400"/>
              <a:pPr algn="r"/>
              <a:t>54</a:t>
            </a:fld>
            <a:endParaRPr lang="en-US" altLang="en-US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0BBEFEE-AA1F-F447-8E36-61F5AD79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023820D-BB52-0242-A52B-D0BB4CB6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P2.1. Discrete Fourier Transform (DFT)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P2.2. Discrete Wavelet Transform (DWT)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54627E0E-8EA1-C840-9E01-734F8AC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4121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6F830879-A964-A745-A5AA-6240875F8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09902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ate Placeholder 3">
            <a:extLst>
              <a:ext uri="{FF2B5EF4-FFF2-40B4-BE49-F238E27FC236}">
                <a16:creationId xmlns:a16="http://schemas.microsoft.com/office/drawing/2014/main" id="{7A5F1682-9212-3440-BE37-BBA1D64961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04450" name="Footer Placeholder 4">
            <a:extLst>
              <a:ext uri="{FF2B5EF4-FFF2-40B4-BE49-F238E27FC236}">
                <a16:creationId xmlns:a16="http://schemas.microsoft.com/office/drawing/2014/main" id="{14CD2594-3C3D-2344-A9F3-6773CC62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22164283-9827-AE4D-9BF5-A0945749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912658-E65E-FD42-9483-A61CFCD51158}" type="slidenum">
              <a:rPr lang="en-US" altLang="en-US" sz="1400"/>
              <a:pPr algn="r"/>
              <a:t>55</a:t>
            </a:fld>
            <a:endParaRPr lang="en-US" altLang="en-US" sz="1400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3246366B-7FE3-4747-876D-99DDBB6F4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Detailed Outline</a:t>
            </a: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A81DB37D-57F8-A849-9E9C-B51FEBA29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P1. Indexing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P2.1. DFT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Definition of DFT and properties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 to read the DFT spectrum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P2.2. DWT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Definition of DWT and properties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 to read the DWT scalogram</a:t>
            </a:r>
          </a:p>
        </p:txBody>
      </p:sp>
      <p:sp>
        <p:nvSpPr>
          <p:cNvPr id="104454" name="AutoShape 4">
            <a:extLst>
              <a:ext uri="{FF2B5EF4-FFF2-40B4-BE49-F238E27FC236}">
                <a16:creationId xmlns:a16="http://schemas.microsoft.com/office/drawing/2014/main" id="{5A76FE31-C7E5-484F-88A6-5326904A6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861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004D116D-565F-294A-8707-5227C435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5947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338FB102-C163-B549-922F-4F264AF100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BD659DD-CA72-3A44-8C46-6B3CBBA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F34E54-58CF-5943-BA2D-78DB00E4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9A1045-666E-3F43-ABF6-1B671C85FA28}" type="slidenum">
              <a:rPr lang="en-US" altLang="en-US" sz="1400"/>
              <a:pPr algn="r"/>
              <a:t>56</a:t>
            </a:fld>
            <a:endParaRPr lang="en-US" altLang="en-US" sz="1400"/>
          </a:p>
        </p:txBody>
      </p:sp>
      <p:sp>
        <p:nvSpPr>
          <p:cNvPr id="60422" name="Rectangle 46">
            <a:extLst>
              <a:ext uri="{FF2B5EF4-FFF2-40B4-BE49-F238E27FC236}">
                <a16:creationId xmlns:a16="http://schemas.microsoft.com/office/drawing/2014/main" id="{B11466CF-1F80-064D-A852-9B0E671DA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714AD9-4C5E-A84A-BB89-8E31B4768D92}"/>
              </a:ext>
            </a:extLst>
          </p:cNvPr>
          <p:cNvGrpSpPr>
            <a:grpSpLocks noChangeAspect="1"/>
          </p:cNvGrpSpPr>
          <p:nvPr/>
        </p:nvGrpSpPr>
        <p:grpSpPr>
          <a:xfrm>
            <a:off x="723746" y="4129096"/>
            <a:ext cx="2208042" cy="1263281"/>
            <a:chOff x="374074" y="1893888"/>
            <a:chExt cx="6483926" cy="3709633"/>
          </a:xfrm>
        </p:grpSpPr>
        <p:grpSp>
          <p:nvGrpSpPr>
            <p:cNvPr id="60420" name="Group 2">
              <a:extLst>
                <a:ext uri="{FF2B5EF4-FFF2-40B4-BE49-F238E27FC236}">
                  <a16:creationId xmlns:a16="http://schemas.microsoft.com/office/drawing/2014/main" id="{81A89504-A76D-134F-B291-F2A5BCBD1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74" y="1893888"/>
              <a:ext cx="2267807" cy="3709633"/>
              <a:chOff x="-227" y="326"/>
              <a:chExt cx="2458" cy="3274"/>
            </a:xfrm>
          </p:grpSpPr>
          <p:grpSp>
            <p:nvGrpSpPr>
              <p:cNvPr id="60438" name="Group 3">
                <a:extLst>
                  <a:ext uri="{FF2B5EF4-FFF2-40B4-BE49-F238E27FC236}">
                    <a16:creationId xmlns:a16="http://schemas.microsoft.com/office/drawing/2014/main" id="{37257871-68EE-F748-91DA-F4DD4683B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245"/>
                <a:ext cx="1827" cy="1355"/>
                <a:chOff x="389" y="2053"/>
                <a:chExt cx="1827" cy="1355"/>
              </a:xfrm>
            </p:grpSpPr>
            <p:grpSp>
              <p:nvGrpSpPr>
                <p:cNvPr id="60457" name="Group 4">
                  <a:extLst>
                    <a:ext uri="{FF2B5EF4-FFF2-40B4-BE49-F238E27FC236}">
                      <a16:creationId xmlns:a16="http://schemas.microsoft.com/office/drawing/2014/main" id="{79CCB880-64D2-044B-8850-8DE10D9A37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9" y="2053"/>
                  <a:ext cx="1827" cy="1355"/>
                  <a:chOff x="477" y="469"/>
                  <a:chExt cx="1827" cy="1355"/>
                </a:xfrm>
              </p:grpSpPr>
              <p:grpSp>
                <p:nvGrpSpPr>
                  <p:cNvPr id="60459" name="Group 5">
                    <a:extLst>
                      <a:ext uri="{FF2B5EF4-FFF2-40B4-BE49-F238E27FC236}">
                        <a16:creationId xmlns:a16="http://schemas.microsoft.com/office/drawing/2014/main" id="{53BFFC9E-1161-884B-A94C-321D04A9C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60465" name="Line 6">
                      <a:extLst>
                        <a:ext uri="{FF2B5EF4-FFF2-40B4-BE49-F238E27FC236}">
                          <a16:creationId xmlns:a16="http://schemas.microsoft.com/office/drawing/2014/main" id="{C1D6D0B3-2444-2B47-96EF-F9E00AAF12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66" name="Line 7">
                      <a:extLst>
                        <a:ext uri="{FF2B5EF4-FFF2-40B4-BE49-F238E27FC236}">
                          <a16:creationId xmlns:a16="http://schemas.microsoft.com/office/drawing/2014/main" id="{3711214B-B463-6D47-9A66-A278D6B636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61" name="Text Box 9">
                    <a:extLst>
                      <a:ext uri="{FF2B5EF4-FFF2-40B4-BE49-F238E27FC236}">
                        <a16:creationId xmlns:a16="http://schemas.microsoft.com/office/drawing/2014/main" id="{026FFFE3-FC44-7142-9ACE-AED7D9D904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469"/>
                    <a:ext cx="200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0464" name="Line 12">
                    <a:extLst>
                      <a:ext uri="{FF2B5EF4-FFF2-40B4-BE49-F238E27FC236}">
                        <a16:creationId xmlns:a16="http://schemas.microsoft.com/office/drawing/2014/main" id="{2E0C9C92-8DF1-9C4C-A0E7-6A5B9E25C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58" name="Freeform 13">
                  <a:extLst>
                    <a:ext uri="{FF2B5EF4-FFF2-40B4-BE49-F238E27FC236}">
                      <a16:creationId xmlns:a16="http://schemas.microsoft.com/office/drawing/2014/main" id="{2D480235-8C45-0848-BF32-F6CAC2FFF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2496"/>
                  <a:ext cx="1140" cy="696"/>
                </a:xfrm>
                <a:custGeom>
                  <a:avLst/>
                  <a:gdLst>
                    <a:gd name="T0" fmla="*/ 0 w 1140"/>
                    <a:gd name="T1" fmla="*/ 0 h 696"/>
                    <a:gd name="T2" fmla="*/ 36 w 1140"/>
                    <a:gd name="T3" fmla="*/ 12 h 696"/>
                    <a:gd name="T4" fmla="*/ 60 w 1140"/>
                    <a:gd name="T5" fmla="*/ 48 h 696"/>
                    <a:gd name="T6" fmla="*/ 96 w 1140"/>
                    <a:gd name="T7" fmla="*/ 36 h 696"/>
                    <a:gd name="T8" fmla="*/ 156 w 1140"/>
                    <a:gd name="T9" fmla="*/ 48 h 696"/>
                    <a:gd name="T10" fmla="*/ 228 w 1140"/>
                    <a:gd name="T11" fmla="*/ 192 h 696"/>
                    <a:gd name="T12" fmla="*/ 264 w 1140"/>
                    <a:gd name="T13" fmla="*/ 168 h 696"/>
                    <a:gd name="T14" fmla="*/ 276 w 1140"/>
                    <a:gd name="T15" fmla="*/ 132 h 696"/>
                    <a:gd name="T16" fmla="*/ 348 w 1140"/>
                    <a:gd name="T17" fmla="*/ 156 h 696"/>
                    <a:gd name="T18" fmla="*/ 456 w 1140"/>
                    <a:gd name="T19" fmla="*/ 288 h 696"/>
                    <a:gd name="T20" fmla="*/ 564 w 1140"/>
                    <a:gd name="T21" fmla="*/ 264 h 696"/>
                    <a:gd name="T22" fmla="*/ 648 w 1140"/>
                    <a:gd name="T23" fmla="*/ 192 h 696"/>
                    <a:gd name="T24" fmla="*/ 732 w 1140"/>
                    <a:gd name="T25" fmla="*/ 228 h 696"/>
                    <a:gd name="T26" fmla="*/ 840 w 1140"/>
                    <a:gd name="T27" fmla="*/ 348 h 696"/>
                    <a:gd name="T28" fmla="*/ 888 w 1140"/>
                    <a:gd name="T29" fmla="*/ 456 h 696"/>
                    <a:gd name="T30" fmla="*/ 900 w 1140"/>
                    <a:gd name="T31" fmla="*/ 516 h 696"/>
                    <a:gd name="T32" fmla="*/ 984 w 1140"/>
                    <a:gd name="T33" fmla="*/ 540 h 696"/>
                    <a:gd name="T34" fmla="*/ 1008 w 1140"/>
                    <a:gd name="T35" fmla="*/ 612 h 696"/>
                    <a:gd name="T36" fmla="*/ 1140 w 1140"/>
                    <a:gd name="T37" fmla="*/ 696 h 6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40"/>
                    <a:gd name="T58" fmla="*/ 0 h 696"/>
                    <a:gd name="T59" fmla="*/ 1140 w 1140"/>
                    <a:gd name="T60" fmla="*/ 696 h 6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40" h="696">
                      <a:moveTo>
                        <a:pt x="0" y="0"/>
                      </a:moveTo>
                      <a:cubicBezTo>
                        <a:pt x="12" y="4"/>
                        <a:pt x="26" y="4"/>
                        <a:pt x="36" y="12"/>
                      </a:cubicBezTo>
                      <a:cubicBezTo>
                        <a:pt x="47" y="21"/>
                        <a:pt x="47" y="43"/>
                        <a:pt x="60" y="48"/>
                      </a:cubicBezTo>
                      <a:cubicBezTo>
                        <a:pt x="72" y="53"/>
                        <a:pt x="84" y="40"/>
                        <a:pt x="96" y="36"/>
                      </a:cubicBezTo>
                      <a:cubicBezTo>
                        <a:pt x="116" y="40"/>
                        <a:pt x="138" y="38"/>
                        <a:pt x="156" y="48"/>
                      </a:cubicBezTo>
                      <a:cubicBezTo>
                        <a:pt x="184" y="64"/>
                        <a:pt x="203" y="154"/>
                        <a:pt x="228" y="192"/>
                      </a:cubicBezTo>
                      <a:cubicBezTo>
                        <a:pt x="240" y="184"/>
                        <a:pt x="255" y="179"/>
                        <a:pt x="264" y="168"/>
                      </a:cubicBezTo>
                      <a:cubicBezTo>
                        <a:pt x="272" y="158"/>
                        <a:pt x="263" y="134"/>
                        <a:pt x="276" y="132"/>
                      </a:cubicBezTo>
                      <a:cubicBezTo>
                        <a:pt x="301" y="128"/>
                        <a:pt x="348" y="156"/>
                        <a:pt x="348" y="156"/>
                      </a:cubicBezTo>
                      <a:cubicBezTo>
                        <a:pt x="397" y="205"/>
                        <a:pt x="396" y="248"/>
                        <a:pt x="456" y="288"/>
                      </a:cubicBezTo>
                      <a:cubicBezTo>
                        <a:pt x="494" y="232"/>
                        <a:pt x="507" y="226"/>
                        <a:pt x="564" y="264"/>
                      </a:cubicBezTo>
                      <a:cubicBezTo>
                        <a:pt x="615" y="230"/>
                        <a:pt x="629" y="250"/>
                        <a:pt x="648" y="192"/>
                      </a:cubicBezTo>
                      <a:cubicBezTo>
                        <a:pt x="680" y="200"/>
                        <a:pt x="709" y="201"/>
                        <a:pt x="732" y="228"/>
                      </a:cubicBezTo>
                      <a:cubicBezTo>
                        <a:pt x="780" y="283"/>
                        <a:pt x="775" y="326"/>
                        <a:pt x="840" y="348"/>
                      </a:cubicBezTo>
                      <a:cubicBezTo>
                        <a:pt x="878" y="405"/>
                        <a:pt x="859" y="370"/>
                        <a:pt x="888" y="456"/>
                      </a:cubicBezTo>
                      <a:cubicBezTo>
                        <a:pt x="894" y="475"/>
                        <a:pt x="889" y="499"/>
                        <a:pt x="900" y="516"/>
                      </a:cubicBezTo>
                      <a:cubicBezTo>
                        <a:pt x="903" y="521"/>
                        <a:pt x="972" y="537"/>
                        <a:pt x="984" y="540"/>
                      </a:cubicBezTo>
                      <a:cubicBezTo>
                        <a:pt x="992" y="564"/>
                        <a:pt x="987" y="598"/>
                        <a:pt x="1008" y="612"/>
                      </a:cubicBezTo>
                      <a:cubicBezTo>
                        <a:pt x="1054" y="643"/>
                        <a:pt x="1100" y="656"/>
                        <a:pt x="1140" y="69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9" name="Group 14">
                <a:extLst>
                  <a:ext uri="{FF2B5EF4-FFF2-40B4-BE49-F238E27FC236}">
                    <a16:creationId xmlns:a16="http://schemas.microsoft.com/office/drawing/2014/main" id="{8474098F-8F96-5E43-B697-CDDF40D35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7" y="326"/>
                <a:ext cx="2458" cy="2702"/>
                <a:chOff x="-227" y="326"/>
                <a:chExt cx="2458" cy="2702"/>
              </a:xfrm>
            </p:grpSpPr>
            <p:grpSp>
              <p:nvGrpSpPr>
                <p:cNvPr id="60440" name="Group 15">
                  <a:extLst>
                    <a:ext uri="{FF2B5EF4-FFF2-40B4-BE49-F238E27FC236}">
                      <a16:creationId xmlns:a16="http://schemas.microsoft.com/office/drawing/2014/main" id="{569D56D0-326D-2D49-BC32-4821C9E42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48" cy="144"/>
                  <a:chOff x="1440" y="1968"/>
                  <a:chExt cx="48" cy="144"/>
                </a:xfrm>
              </p:grpSpPr>
              <p:sp>
                <p:nvSpPr>
                  <p:cNvPr id="60455" name="Oval 17">
                    <a:extLst>
                      <a:ext uri="{FF2B5EF4-FFF2-40B4-BE49-F238E27FC236}">
                        <a16:creationId xmlns:a16="http://schemas.microsoft.com/office/drawing/2014/main" id="{16692DB3-4683-2F40-9E83-75EE39DEAA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96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0456" name="Oval 18">
                    <a:extLst>
                      <a:ext uri="{FF2B5EF4-FFF2-40B4-BE49-F238E27FC236}">
                        <a16:creationId xmlns:a16="http://schemas.microsoft.com/office/drawing/2014/main" id="{817F0267-F372-044D-908C-8959FEDC3B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06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0441" name="Group 19">
                  <a:extLst>
                    <a:ext uri="{FF2B5EF4-FFF2-40B4-BE49-F238E27FC236}">
                      <a16:creationId xmlns:a16="http://schemas.microsoft.com/office/drawing/2014/main" id="{660CEC0A-A3A3-F84E-A4DE-539E65CAC8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27" y="326"/>
                  <a:ext cx="2458" cy="1354"/>
                  <a:chOff x="-194" y="182"/>
                  <a:chExt cx="2458" cy="1354"/>
                </a:xfrm>
              </p:grpSpPr>
              <p:grpSp>
                <p:nvGrpSpPr>
                  <p:cNvPr id="60443" name="Group 20">
                    <a:extLst>
                      <a:ext uri="{FF2B5EF4-FFF2-40B4-BE49-F238E27FC236}">
                        <a16:creationId xmlns:a16="http://schemas.microsoft.com/office/drawing/2014/main" id="{FF98A8BC-EA46-F64F-ACCE-73EE1D2756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8" y="182"/>
                    <a:ext cx="1826" cy="1354"/>
                    <a:chOff x="478" y="470"/>
                    <a:chExt cx="1826" cy="1354"/>
                  </a:xfrm>
                </p:grpSpPr>
                <p:grpSp>
                  <p:nvGrpSpPr>
                    <p:cNvPr id="60446" name="Group 21">
                      <a:extLst>
                        <a:ext uri="{FF2B5EF4-FFF2-40B4-BE49-F238E27FC236}">
                          <a16:creationId xmlns:a16="http://schemas.microsoft.com/office/drawing/2014/main" id="{45ECF616-19F0-B640-8727-4530FD7AFF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480"/>
                      <a:ext cx="1440" cy="1296"/>
                      <a:chOff x="864" y="480"/>
                      <a:chExt cx="1440" cy="1296"/>
                    </a:xfrm>
                  </p:grpSpPr>
                  <p:sp>
                    <p:nvSpPr>
                      <p:cNvPr id="60452" name="Line 22">
                        <a:extLst>
                          <a:ext uri="{FF2B5EF4-FFF2-40B4-BE49-F238E27FC236}">
                            <a16:creationId xmlns:a16="http://schemas.microsoft.com/office/drawing/2014/main" id="{720989EB-5131-BA4E-B3ED-8064AC30CA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480"/>
                        <a:ext cx="0" cy="129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453" name="Line 23">
                        <a:extLst>
                          <a:ext uri="{FF2B5EF4-FFF2-40B4-BE49-F238E27FC236}">
                            <a16:creationId xmlns:a16="http://schemas.microsoft.com/office/drawing/2014/main" id="{067DB695-C226-6042-81E7-3C4FDE3A7C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1776"/>
                        <a:ext cx="144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0448" name="Text Box 25">
                      <a:extLst>
                        <a:ext uri="{FF2B5EF4-FFF2-40B4-BE49-F238E27FC236}">
                          <a16:creationId xmlns:a16="http://schemas.microsoft.com/office/drawing/2014/main" id="{03A21F0D-9878-5140-99D8-67D2DBA63E1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" y="470"/>
                      <a:ext cx="199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60451" name="Line 28">
                      <a:extLst>
                        <a:ext uri="{FF2B5EF4-FFF2-40B4-BE49-F238E27FC236}">
                          <a16:creationId xmlns:a16="http://schemas.microsoft.com/office/drawing/2014/main" id="{A6D37DD8-CF50-7C4A-A9E8-29C140F83D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728"/>
                      <a:ext cx="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44" name="Freeform 29">
                    <a:extLst>
                      <a:ext uri="{FF2B5EF4-FFF2-40B4-BE49-F238E27FC236}">
                        <a16:creationId xmlns:a16="http://schemas.microsoft.com/office/drawing/2014/main" id="{9C871D1B-7DAA-9C4E-9EBE-43019BC138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" y="826"/>
                    <a:ext cx="1104" cy="230"/>
                  </a:xfrm>
                  <a:custGeom>
                    <a:avLst/>
                    <a:gdLst>
                      <a:gd name="T0" fmla="*/ 0 w 1104"/>
                      <a:gd name="T1" fmla="*/ 230 h 230"/>
                      <a:gd name="T2" fmla="*/ 36 w 1104"/>
                      <a:gd name="T3" fmla="*/ 218 h 230"/>
                      <a:gd name="T4" fmla="*/ 84 w 1104"/>
                      <a:gd name="T5" fmla="*/ 146 h 230"/>
                      <a:gd name="T6" fmla="*/ 144 w 1104"/>
                      <a:gd name="T7" fmla="*/ 158 h 230"/>
                      <a:gd name="T8" fmla="*/ 168 w 1104"/>
                      <a:gd name="T9" fmla="*/ 194 h 230"/>
                      <a:gd name="T10" fmla="*/ 204 w 1104"/>
                      <a:gd name="T11" fmla="*/ 206 h 230"/>
                      <a:gd name="T12" fmla="*/ 336 w 1104"/>
                      <a:gd name="T13" fmla="*/ 98 h 230"/>
                      <a:gd name="T14" fmla="*/ 444 w 1104"/>
                      <a:gd name="T15" fmla="*/ 86 h 230"/>
                      <a:gd name="T16" fmla="*/ 504 w 1104"/>
                      <a:gd name="T17" fmla="*/ 38 h 230"/>
                      <a:gd name="T18" fmla="*/ 528 w 1104"/>
                      <a:gd name="T19" fmla="*/ 74 h 230"/>
                      <a:gd name="T20" fmla="*/ 564 w 1104"/>
                      <a:gd name="T21" fmla="*/ 38 h 230"/>
                      <a:gd name="T22" fmla="*/ 636 w 1104"/>
                      <a:gd name="T23" fmla="*/ 14 h 230"/>
                      <a:gd name="T24" fmla="*/ 792 w 1104"/>
                      <a:gd name="T25" fmla="*/ 62 h 230"/>
                      <a:gd name="T26" fmla="*/ 804 w 1104"/>
                      <a:gd name="T27" fmla="*/ 98 h 230"/>
                      <a:gd name="T28" fmla="*/ 840 w 1104"/>
                      <a:gd name="T29" fmla="*/ 134 h 230"/>
                      <a:gd name="T30" fmla="*/ 888 w 1104"/>
                      <a:gd name="T31" fmla="*/ 206 h 230"/>
                      <a:gd name="T32" fmla="*/ 984 w 1104"/>
                      <a:gd name="T33" fmla="*/ 110 h 230"/>
                      <a:gd name="T34" fmla="*/ 1044 w 1104"/>
                      <a:gd name="T35" fmla="*/ 86 h 230"/>
                      <a:gd name="T36" fmla="*/ 1104 w 1104"/>
                      <a:gd name="T37" fmla="*/ 62 h 2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04"/>
                      <a:gd name="T58" fmla="*/ 0 h 230"/>
                      <a:gd name="T59" fmla="*/ 1104 w 1104"/>
                      <a:gd name="T60" fmla="*/ 230 h 23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04" h="230">
                        <a:moveTo>
                          <a:pt x="0" y="230"/>
                        </a:moveTo>
                        <a:cubicBezTo>
                          <a:pt x="12" y="226"/>
                          <a:pt x="27" y="227"/>
                          <a:pt x="36" y="218"/>
                        </a:cubicBezTo>
                        <a:cubicBezTo>
                          <a:pt x="56" y="198"/>
                          <a:pt x="84" y="146"/>
                          <a:pt x="84" y="146"/>
                        </a:cubicBezTo>
                        <a:cubicBezTo>
                          <a:pt x="104" y="150"/>
                          <a:pt x="126" y="148"/>
                          <a:pt x="144" y="158"/>
                        </a:cubicBezTo>
                        <a:cubicBezTo>
                          <a:pt x="157" y="165"/>
                          <a:pt x="157" y="185"/>
                          <a:pt x="168" y="194"/>
                        </a:cubicBezTo>
                        <a:cubicBezTo>
                          <a:pt x="178" y="202"/>
                          <a:pt x="192" y="202"/>
                          <a:pt x="204" y="206"/>
                        </a:cubicBezTo>
                        <a:cubicBezTo>
                          <a:pt x="256" y="171"/>
                          <a:pt x="274" y="119"/>
                          <a:pt x="336" y="98"/>
                        </a:cubicBezTo>
                        <a:cubicBezTo>
                          <a:pt x="391" y="135"/>
                          <a:pt x="391" y="121"/>
                          <a:pt x="444" y="86"/>
                        </a:cubicBezTo>
                        <a:cubicBezTo>
                          <a:pt x="453" y="72"/>
                          <a:pt x="473" y="26"/>
                          <a:pt x="504" y="38"/>
                        </a:cubicBezTo>
                        <a:cubicBezTo>
                          <a:pt x="517" y="43"/>
                          <a:pt x="520" y="62"/>
                          <a:pt x="528" y="74"/>
                        </a:cubicBezTo>
                        <a:cubicBezTo>
                          <a:pt x="540" y="62"/>
                          <a:pt x="549" y="46"/>
                          <a:pt x="564" y="38"/>
                        </a:cubicBezTo>
                        <a:cubicBezTo>
                          <a:pt x="586" y="26"/>
                          <a:pt x="636" y="14"/>
                          <a:pt x="636" y="14"/>
                        </a:cubicBezTo>
                        <a:cubicBezTo>
                          <a:pt x="718" y="22"/>
                          <a:pt x="751" y="0"/>
                          <a:pt x="792" y="62"/>
                        </a:cubicBezTo>
                        <a:cubicBezTo>
                          <a:pt x="799" y="73"/>
                          <a:pt x="797" y="87"/>
                          <a:pt x="804" y="98"/>
                        </a:cubicBezTo>
                        <a:cubicBezTo>
                          <a:pt x="813" y="112"/>
                          <a:pt x="830" y="121"/>
                          <a:pt x="840" y="134"/>
                        </a:cubicBezTo>
                        <a:cubicBezTo>
                          <a:pt x="858" y="157"/>
                          <a:pt x="888" y="206"/>
                          <a:pt x="888" y="206"/>
                        </a:cubicBezTo>
                        <a:cubicBezTo>
                          <a:pt x="929" y="178"/>
                          <a:pt x="956" y="151"/>
                          <a:pt x="984" y="110"/>
                        </a:cubicBezTo>
                        <a:cubicBezTo>
                          <a:pt x="1050" y="132"/>
                          <a:pt x="994" y="126"/>
                          <a:pt x="1044" y="86"/>
                        </a:cubicBezTo>
                        <a:cubicBezTo>
                          <a:pt x="1061" y="73"/>
                          <a:pt x="1085" y="72"/>
                          <a:pt x="1104" y="6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45" name="Text Box 30">
                    <a:extLst>
                      <a:ext uri="{FF2B5EF4-FFF2-40B4-BE49-F238E27FC236}">
                        <a16:creationId xmlns:a16="http://schemas.microsoft.com/office/drawing/2014/main" id="{E307C074-A3B4-9C4D-BF87-144483EE83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94" y="528"/>
                    <a:ext cx="1062" cy="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100" dirty="0"/>
                      <a:t>S1</a:t>
                    </a:r>
                  </a:p>
                </p:txBody>
              </p:sp>
            </p:grpSp>
            <p:sp>
              <p:nvSpPr>
                <p:cNvPr id="60442" name="Text Box 31">
                  <a:extLst>
                    <a:ext uri="{FF2B5EF4-FFF2-40B4-BE49-F238E27FC236}">
                      <a16:creationId xmlns:a16="http://schemas.microsoft.com/office/drawing/2014/main" id="{928B1208-DB41-FB48-B26F-83E79ACD0F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6" y="2350"/>
                  <a:ext cx="1062" cy="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00"/>
                    <a:t>Sn</a:t>
                  </a:r>
                </a:p>
              </p:txBody>
            </p:sp>
          </p:grpSp>
        </p:grpSp>
        <p:grpSp>
          <p:nvGrpSpPr>
            <p:cNvPr id="60421" name="Group 32">
              <a:extLst>
                <a:ext uri="{FF2B5EF4-FFF2-40B4-BE49-F238E27FC236}">
                  <a16:creationId xmlns:a16="http://schemas.microsoft.com/office/drawing/2014/main" id="{7424CF58-330C-1042-B1B4-6FCE5DB54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1" y="2209800"/>
              <a:ext cx="3581399" cy="2976563"/>
              <a:chOff x="2448" y="740"/>
              <a:chExt cx="2736" cy="2236"/>
            </a:xfrm>
          </p:grpSpPr>
          <p:grpSp>
            <p:nvGrpSpPr>
              <p:cNvPr id="60425" name="Group 33">
                <a:extLst>
                  <a:ext uri="{FF2B5EF4-FFF2-40B4-BE49-F238E27FC236}">
                    <a16:creationId xmlns:a16="http://schemas.microsoft.com/office/drawing/2014/main" id="{0C2C5E46-5E1B-B244-B87A-2B7EAD426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60436" name="Line 34">
                  <a:extLst>
                    <a:ext uri="{FF2B5EF4-FFF2-40B4-BE49-F238E27FC236}">
                      <a16:creationId xmlns:a16="http://schemas.microsoft.com/office/drawing/2014/main" id="{74A969DD-8860-0146-9CB8-5A72725D2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7" name="Line 35">
                  <a:extLst>
                    <a:ext uri="{FF2B5EF4-FFF2-40B4-BE49-F238E27FC236}">
                      <a16:creationId xmlns:a16="http://schemas.microsoft.com/office/drawing/2014/main" id="{D0D93312-3164-0D49-A9ED-4353553AE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26" name="Text Box 36">
                <a:extLst>
                  <a:ext uri="{FF2B5EF4-FFF2-40B4-BE49-F238E27FC236}">
                    <a16:creationId xmlns:a16="http://schemas.microsoft.com/office/drawing/2014/main" id="{17824B98-0297-994A-8505-D451D210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60427" name="Text Box 37">
                <a:extLst>
                  <a:ext uri="{FF2B5EF4-FFF2-40B4-BE49-F238E27FC236}">
                    <a16:creationId xmlns:a16="http://schemas.microsoft.com/office/drawing/2014/main" id="{F49603CF-3E31-F94A-A51A-CFCC7A939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8" name="Text Box 38">
                <a:extLst>
                  <a:ext uri="{FF2B5EF4-FFF2-40B4-BE49-F238E27FC236}">
                    <a16:creationId xmlns:a16="http://schemas.microsoft.com/office/drawing/2014/main" id="{E6AE1144-107F-D647-9AD8-C676454B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9" name="Oval 39">
                <a:extLst>
                  <a:ext uri="{FF2B5EF4-FFF2-40B4-BE49-F238E27FC236}">
                    <a16:creationId xmlns:a16="http://schemas.microsoft.com/office/drawing/2014/main" id="{D561B57F-7739-304A-A1B6-F13365ACC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0" name="Oval 40">
                <a:extLst>
                  <a:ext uri="{FF2B5EF4-FFF2-40B4-BE49-F238E27FC236}">
                    <a16:creationId xmlns:a16="http://schemas.microsoft.com/office/drawing/2014/main" id="{B2834561-9327-5449-8326-DE8E2DD4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3" name="Freeform 43">
                <a:extLst>
                  <a:ext uri="{FF2B5EF4-FFF2-40B4-BE49-F238E27FC236}">
                    <a16:creationId xmlns:a16="http://schemas.microsoft.com/office/drawing/2014/main" id="{658BBF95-49DF-FF43-A3F9-72C85A45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Freeform 44">
                <a:extLst>
                  <a:ext uri="{FF2B5EF4-FFF2-40B4-BE49-F238E27FC236}">
                    <a16:creationId xmlns:a16="http://schemas.microsoft.com/office/drawing/2014/main" id="{851B6839-D102-EE4E-98B9-B6FF7D4C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Oval 45">
                <a:extLst>
                  <a:ext uri="{FF2B5EF4-FFF2-40B4-BE49-F238E27FC236}">
                    <a16:creationId xmlns:a16="http://schemas.microsoft.com/office/drawing/2014/main" id="{B44803CE-CC96-9B4D-B40F-053B543D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4A6AC649-747B-F347-B929-4001ACBFE09A}"/>
              </a:ext>
            </a:extLst>
          </p:cNvPr>
          <p:cNvSpPr txBox="1"/>
          <p:nvPr/>
        </p:nvSpPr>
        <p:spPr>
          <a:xfrm>
            <a:off x="1277183" y="1884466"/>
            <a:ext cx="6021199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Q: How to summarize / extract few features</a:t>
            </a:r>
          </a:p>
        </p:txBody>
      </p:sp>
      <p:pic>
        <p:nvPicPr>
          <p:cNvPr id="55" name="Picture 1" descr="Orange man questions clipart">
            <a:extLst>
              <a:ext uri="{FF2B5EF4-FFF2-40B4-BE49-F238E27FC236}">
                <a16:creationId xmlns:a16="http://schemas.microsoft.com/office/drawing/2014/main" id="{3F36BE1C-5E0A-2140-8227-466605B1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081" y="263224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13126829-D844-5B46-8578-BA49CC97B11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050" y="4040323"/>
            <a:ext cx="3343600" cy="16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41046-2696-9048-AC3C-107049F3E0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471" y="4069539"/>
            <a:ext cx="1192486" cy="7949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28E14B0-BCD0-2A48-84C2-2700E5ED70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80503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3797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338FB102-C163-B549-922F-4F264AF100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BD659DD-CA72-3A44-8C46-6B3CBBA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F34E54-58CF-5943-BA2D-78DB00E4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9A1045-666E-3F43-ABF6-1B671C85FA28}" type="slidenum">
              <a:rPr lang="en-US" altLang="en-US" sz="1400"/>
              <a:pPr algn="r"/>
              <a:t>57</a:t>
            </a:fld>
            <a:endParaRPr lang="en-US" altLang="en-US" sz="1400"/>
          </a:p>
        </p:txBody>
      </p:sp>
      <p:sp>
        <p:nvSpPr>
          <p:cNvPr id="60422" name="Rectangle 46">
            <a:extLst>
              <a:ext uri="{FF2B5EF4-FFF2-40B4-BE49-F238E27FC236}">
                <a16:creationId xmlns:a16="http://schemas.microsoft.com/office/drawing/2014/main" id="{B11466CF-1F80-064D-A852-9B0E671DA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714AD9-4C5E-A84A-BB89-8E31B4768D92}"/>
              </a:ext>
            </a:extLst>
          </p:cNvPr>
          <p:cNvGrpSpPr>
            <a:grpSpLocks noChangeAspect="1"/>
          </p:cNvGrpSpPr>
          <p:nvPr/>
        </p:nvGrpSpPr>
        <p:grpSpPr>
          <a:xfrm>
            <a:off x="723746" y="4129096"/>
            <a:ext cx="2208042" cy="1263281"/>
            <a:chOff x="374074" y="1893888"/>
            <a:chExt cx="6483926" cy="3709633"/>
          </a:xfrm>
        </p:grpSpPr>
        <p:grpSp>
          <p:nvGrpSpPr>
            <p:cNvPr id="60420" name="Group 2">
              <a:extLst>
                <a:ext uri="{FF2B5EF4-FFF2-40B4-BE49-F238E27FC236}">
                  <a16:creationId xmlns:a16="http://schemas.microsoft.com/office/drawing/2014/main" id="{81A89504-A76D-134F-B291-F2A5BCBD1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74" y="1893888"/>
              <a:ext cx="2267807" cy="3709633"/>
              <a:chOff x="-227" y="326"/>
              <a:chExt cx="2458" cy="3274"/>
            </a:xfrm>
          </p:grpSpPr>
          <p:grpSp>
            <p:nvGrpSpPr>
              <p:cNvPr id="60438" name="Group 3">
                <a:extLst>
                  <a:ext uri="{FF2B5EF4-FFF2-40B4-BE49-F238E27FC236}">
                    <a16:creationId xmlns:a16="http://schemas.microsoft.com/office/drawing/2014/main" id="{37257871-68EE-F748-91DA-F4DD4683B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245"/>
                <a:ext cx="1827" cy="1355"/>
                <a:chOff x="389" y="2053"/>
                <a:chExt cx="1827" cy="1355"/>
              </a:xfrm>
            </p:grpSpPr>
            <p:grpSp>
              <p:nvGrpSpPr>
                <p:cNvPr id="60457" name="Group 4">
                  <a:extLst>
                    <a:ext uri="{FF2B5EF4-FFF2-40B4-BE49-F238E27FC236}">
                      <a16:creationId xmlns:a16="http://schemas.microsoft.com/office/drawing/2014/main" id="{79CCB880-64D2-044B-8850-8DE10D9A37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9" y="2053"/>
                  <a:ext cx="1827" cy="1355"/>
                  <a:chOff x="477" y="469"/>
                  <a:chExt cx="1827" cy="1355"/>
                </a:xfrm>
              </p:grpSpPr>
              <p:grpSp>
                <p:nvGrpSpPr>
                  <p:cNvPr id="60459" name="Group 5">
                    <a:extLst>
                      <a:ext uri="{FF2B5EF4-FFF2-40B4-BE49-F238E27FC236}">
                        <a16:creationId xmlns:a16="http://schemas.microsoft.com/office/drawing/2014/main" id="{53BFFC9E-1161-884B-A94C-321D04A9C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60465" name="Line 6">
                      <a:extLst>
                        <a:ext uri="{FF2B5EF4-FFF2-40B4-BE49-F238E27FC236}">
                          <a16:creationId xmlns:a16="http://schemas.microsoft.com/office/drawing/2014/main" id="{C1D6D0B3-2444-2B47-96EF-F9E00AAF12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66" name="Line 7">
                      <a:extLst>
                        <a:ext uri="{FF2B5EF4-FFF2-40B4-BE49-F238E27FC236}">
                          <a16:creationId xmlns:a16="http://schemas.microsoft.com/office/drawing/2014/main" id="{3711214B-B463-6D47-9A66-A278D6B636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61" name="Text Box 9">
                    <a:extLst>
                      <a:ext uri="{FF2B5EF4-FFF2-40B4-BE49-F238E27FC236}">
                        <a16:creationId xmlns:a16="http://schemas.microsoft.com/office/drawing/2014/main" id="{026FFFE3-FC44-7142-9ACE-AED7D9D904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469"/>
                    <a:ext cx="200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0464" name="Line 12">
                    <a:extLst>
                      <a:ext uri="{FF2B5EF4-FFF2-40B4-BE49-F238E27FC236}">
                        <a16:creationId xmlns:a16="http://schemas.microsoft.com/office/drawing/2014/main" id="{2E0C9C92-8DF1-9C4C-A0E7-6A5B9E25C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58" name="Freeform 13">
                  <a:extLst>
                    <a:ext uri="{FF2B5EF4-FFF2-40B4-BE49-F238E27FC236}">
                      <a16:creationId xmlns:a16="http://schemas.microsoft.com/office/drawing/2014/main" id="{2D480235-8C45-0848-BF32-F6CAC2FFF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2496"/>
                  <a:ext cx="1140" cy="696"/>
                </a:xfrm>
                <a:custGeom>
                  <a:avLst/>
                  <a:gdLst>
                    <a:gd name="T0" fmla="*/ 0 w 1140"/>
                    <a:gd name="T1" fmla="*/ 0 h 696"/>
                    <a:gd name="T2" fmla="*/ 36 w 1140"/>
                    <a:gd name="T3" fmla="*/ 12 h 696"/>
                    <a:gd name="T4" fmla="*/ 60 w 1140"/>
                    <a:gd name="T5" fmla="*/ 48 h 696"/>
                    <a:gd name="T6" fmla="*/ 96 w 1140"/>
                    <a:gd name="T7" fmla="*/ 36 h 696"/>
                    <a:gd name="T8" fmla="*/ 156 w 1140"/>
                    <a:gd name="T9" fmla="*/ 48 h 696"/>
                    <a:gd name="T10" fmla="*/ 228 w 1140"/>
                    <a:gd name="T11" fmla="*/ 192 h 696"/>
                    <a:gd name="T12" fmla="*/ 264 w 1140"/>
                    <a:gd name="T13" fmla="*/ 168 h 696"/>
                    <a:gd name="T14" fmla="*/ 276 w 1140"/>
                    <a:gd name="T15" fmla="*/ 132 h 696"/>
                    <a:gd name="T16" fmla="*/ 348 w 1140"/>
                    <a:gd name="T17" fmla="*/ 156 h 696"/>
                    <a:gd name="T18" fmla="*/ 456 w 1140"/>
                    <a:gd name="T19" fmla="*/ 288 h 696"/>
                    <a:gd name="T20" fmla="*/ 564 w 1140"/>
                    <a:gd name="T21" fmla="*/ 264 h 696"/>
                    <a:gd name="T22" fmla="*/ 648 w 1140"/>
                    <a:gd name="T23" fmla="*/ 192 h 696"/>
                    <a:gd name="T24" fmla="*/ 732 w 1140"/>
                    <a:gd name="T25" fmla="*/ 228 h 696"/>
                    <a:gd name="T26" fmla="*/ 840 w 1140"/>
                    <a:gd name="T27" fmla="*/ 348 h 696"/>
                    <a:gd name="T28" fmla="*/ 888 w 1140"/>
                    <a:gd name="T29" fmla="*/ 456 h 696"/>
                    <a:gd name="T30" fmla="*/ 900 w 1140"/>
                    <a:gd name="T31" fmla="*/ 516 h 696"/>
                    <a:gd name="T32" fmla="*/ 984 w 1140"/>
                    <a:gd name="T33" fmla="*/ 540 h 696"/>
                    <a:gd name="T34" fmla="*/ 1008 w 1140"/>
                    <a:gd name="T35" fmla="*/ 612 h 696"/>
                    <a:gd name="T36" fmla="*/ 1140 w 1140"/>
                    <a:gd name="T37" fmla="*/ 696 h 6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40"/>
                    <a:gd name="T58" fmla="*/ 0 h 696"/>
                    <a:gd name="T59" fmla="*/ 1140 w 1140"/>
                    <a:gd name="T60" fmla="*/ 696 h 6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40" h="696">
                      <a:moveTo>
                        <a:pt x="0" y="0"/>
                      </a:moveTo>
                      <a:cubicBezTo>
                        <a:pt x="12" y="4"/>
                        <a:pt x="26" y="4"/>
                        <a:pt x="36" y="12"/>
                      </a:cubicBezTo>
                      <a:cubicBezTo>
                        <a:pt x="47" y="21"/>
                        <a:pt x="47" y="43"/>
                        <a:pt x="60" y="48"/>
                      </a:cubicBezTo>
                      <a:cubicBezTo>
                        <a:pt x="72" y="53"/>
                        <a:pt x="84" y="40"/>
                        <a:pt x="96" y="36"/>
                      </a:cubicBezTo>
                      <a:cubicBezTo>
                        <a:pt x="116" y="40"/>
                        <a:pt x="138" y="38"/>
                        <a:pt x="156" y="48"/>
                      </a:cubicBezTo>
                      <a:cubicBezTo>
                        <a:pt x="184" y="64"/>
                        <a:pt x="203" y="154"/>
                        <a:pt x="228" y="192"/>
                      </a:cubicBezTo>
                      <a:cubicBezTo>
                        <a:pt x="240" y="184"/>
                        <a:pt x="255" y="179"/>
                        <a:pt x="264" y="168"/>
                      </a:cubicBezTo>
                      <a:cubicBezTo>
                        <a:pt x="272" y="158"/>
                        <a:pt x="263" y="134"/>
                        <a:pt x="276" y="132"/>
                      </a:cubicBezTo>
                      <a:cubicBezTo>
                        <a:pt x="301" y="128"/>
                        <a:pt x="348" y="156"/>
                        <a:pt x="348" y="156"/>
                      </a:cubicBezTo>
                      <a:cubicBezTo>
                        <a:pt x="397" y="205"/>
                        <a:pt x="396" y="248"/>
                        <a:pt x="456" y="288"/>
                      </a:cubicBezTo>
                      <a:cubicBezTo>
                        <a:pt x="494" y="232"/>
                        <a:pt x="507" y="226"/>
                        <a:pt x="564" y="264"/>
                      </a:cubicBezTo>
                      <a:cubicBezTo>
                        <a:pt x="615" y="230"/>
                        <a:pt x="629" y="250"/>
                        <a:pt x="648" y="192"/>
                      </a:cubicBezTo>
                      <a:cubicBezTo>
                        <a:pt x="680" y="200"/>
                        <a:pt x="709" y="201"/>
                        <a:pt x="732" y="228"/>
                      </a:cubicBezTo>
                      <a:cubicBezTo>
                        <a:pt x="780" y="283"/>
                        <a:pt x="775" y="326"/>
                        <a:pt x="840" y="348"/>
                      </a:cubicBezTo>
                      <a:cubicBezTo>
                        <a:pt x="878" y="405"/>
                        <a:pt x="859" y="370"/>
                        <a:pt x="888" y="456"/>
                      </a:cubicBezTo>
                      <a:cubicBezTo>
                        <a:pt x="894" y="475"/>
                        <a:pt x="889" y="499"/>
                        <a:pt x="900" y="516"/>
                      </a:cubicBezTo>
                      <a:cubicBezTo>
                        <a:pt x="903" y="521"/>
                        <a:pt x="972" y="537"/>
                        <a:pt x="984" y="540"/>
                      </a:cubicBezTo>
                      <a:cubicBezTo>
                        <a:pt x="992" y="564"/>
                        <a:pt x="987" y="598"/>
                        <a:pt x="1008" y="612"/>
                      </a:cubicBezTo>
                      <a:cubicBezTo>
                        <a:pt x="1054" y="643"/>
                        <a:pt x="1100" y="656"/>
                        <a:pt x="1140" y="69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9" name="Group 14">
                <a:extLst>
                  <a:ext uri="{FF2B5EF4-FFF2-40B4-BE49-F238E27FC236}">
                    <a16:creationId xmlns:a16="http://schemas.microsoft.com/office/drawing/2014/main" id="{8474098F-8F96-5E43-B697-CDDF40D35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7" y="326"/>
                <a:ext cx="2458" cy="2702"/>
                <a:chOff x="-227" y="326"/>
                <a:chExt cx="2458" cy="2702"/>
              </a:xfrm>
            </p:grpSpPr>
            <p:grpSp>
              <p:nvGrpSpPr>
                <p:cNvPr id="60440" name="Group 15">
                  <a:extLst>
                    <a:ext uri="{FF2B5EF4-FFF2-40B4-BE49-F238E27FC236}">
                      <a16:creationId xmlns:a16="http://schemas.microsoft.com/office/drawing/2014/main" id="{569D56D0-326D-2D49-BC32-4821C9E42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48" cy="144"/>
                  <a:chOff x="1440" y="1968"/>
                  <a:chExt cx="48" cy="144"/>
                </a:xfrm>
              </p:grpSpPr>
              <p:sp>
                <p:nvSpPr>
                  <p:cNvPr id="60455" name="Oval 17">
                    <a:extLst>
                      <a:ext uri="{FF2B5EF4-FFF2-40B4-BE49-F238E27FC236}">
                        <a16:creationId xmlns:a16="http://schemas.microsoft.com/office/drawing/2014/main" id="{16692DB3-4683-2F40-9E83-75EE39DEAA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96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0456" name="Oval 18">
                    <a:extLst>
                      <a:ext uri="{FF2B5EF4-FFF2-40B4-BE49-F238E27FC236}">
                        <a16:creationId xmlns:a16="http://schemas.microsoft.com/office/drawing/2014/main" id="{817F0267-F372-044D-908C-8959FEDC3B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06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0441" name="Group 19">
                  <a:extLst>
                    <a:ext uri="{FF2B5EF4-FFF2-40B4-BE49-F238E27FC236}">
                      <a16:creationId xmlns:a16="http://schemas.microsoft.com/office/drawing/2014/main" id="{660CEC0A-A3A3-F84E-A4DE-539E65CAC8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27" y="326"/>
                  <a:ext cx="2458" cy="1354"/>
                  <a:chOff x="-194" y="182"/>
                  <a:chExt cx="2458" cy="1354"/>
                </a:xfrm>
              </p:grpSpPr>
              <p:grpSp>
                <p:nvGrpSpPr>
                  <p:cNvPr id="60443" name="Group 20">
                    <a:extLst>
                      <a:ext uri="{FF2B5EF4-FFF2-40B4-BE49-F238E27FC236}">
                        <a16:creationId xmlns:a16="http://schemas.microsoft.com/office/drawing/2014/main" id="{FF98A8BC-EA46-F64F-ACCE-73EE1D2756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8" y="182"/>
                    <a:ext cx="1826" cy="1354"/>
                    <a:chOff x="478" y="470"/>
                    <a:chExt cx="1826" cy="1354"/>
                  </a:xfrm>
                </p:grpSpPr>
                <p:grpSp>
                  <p:nvGrpSpPr>
                    <p:cNvPr id="60446" name="Group 21">
                      <a:extLst>
                        <a:ext uri="{FF2B5EF4-FFF2-40B4-BE49-F238E27FC236}">
                          <a16:creationId xmlns:a16="http://schemas.microsoft.com/office/drawing/2014/main" id="{45ECF616-19F0-B640-8727-4530FD7AFF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480"/>
                      <a:ext cx="1440" cy="1296"/>
                      <a:chOff x="864" y="480"/>
                      <a:chExt cx="1440" cy="1296"/>
                    </a:xfrm>
                  </p:grpSpPr>
                  <p:sp>
                    <p:nvSpPr>
                      <p:cNvPr id="60452" name="Line 22">
                        <a:extLst>
                          <a:ext uri="{FF2B5EF4-FFF2-40B4-BE49-F238E27FC236}">
                            <a16:creationId xmlns:a16="http://schemas.microsoft.com/office/drawing/2014/main" id="{720989EB-5131-BA4E-B3ED-8064AC30CA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480"/>
                        <a:ext cx="0" cy="129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453" name="Line 23">
                        <a:extLst>
                          <a:ext uri="{FF2B5EF4-FFF2-40B4-BE49-F238E27FC236}">
                            <a16:creationId xmlns:a16="http://schemas.microsoft.com/office/drawing/2014/main" id="{067DB695-C226-6042-81E7-3C4FDE3A7C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1776"/>
                        <a:ext cx="144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0448" name="Text Box 25">
                      <a:extLst>
                        <a:ext uri="{FF2B5EF4-FFF2-40B4-BE49-F238E27FC236}">
                          <a16:creationId xmlns:a16="http://schemas.microsoft.com/office/drawing/2014/main" id="{03A21F0D-9878-5140-99D8-67D2DBA63E1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" y="470"/>
                      <a:ext cx="199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60451" name="Line 28">
                      <a:extLst>
                        <a:ext uri="{FF2B5EF4-FFF2-40B4-BE49-F238E27FC236}">
                          <a16:creationId xmlns:a16="http://schemas.microsoft.com/office/drawing/2014/main" id="{A6D37DD8-CF50-7C4A-A9E8-29C140F83D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728"/>
                      <a:ext cx="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44" name="Freeform 29">
                    <a:extLst>
                      <a:ext uri="{FF2B5EF4-FFF2-40B4-BE49-F238E27FC236}">
                        <a16:creationId xmlns:a16="http://schemas.microsoft.com/office/drawing/2014/main" id="{9C871D1B-7DAA-9C4E-9EBE-43019BC138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" y="826"/>
                    <a:ext cx="1104" cy="230"/>
                  </a:xfrm>
                  <a:custGeom>
                    <a:avLst/>
                    <a:gdLst>
                      <a:gd name="T0" fmla="*/ 0 w 1104"/>
                      <a:gd name="T1" fmla="*/ 230 h 230"/>
                      <a:gd name="T2" fmla="*/ 36 w 1104"/>
                      <a:gd name="T3" fmla="*/ 218 h 230"/>
                      <a:gd name="T4" fmla="*/ 84 w 1104"/>
                      <a:gd name="T5" fmla="*/ 146 h 230"/>
                      <a:gd name="T6" fmla="*/ 144 w 1104"/>
                      <a:gd name="T7" fmla="*/ 158 h 230"/>
                      <a:gd name="T8" fmla="*/ 168 w 1104"/>
                      <a:gd name="T9" fmla="*/ 194 h 230"/>
                      <a:gd name="T10" fmla="*/ 204 w 1104"/>
                      <a:gd name="T11" fmla="*/ 206 h 230"/>
                      <a:gd name="T12" fmla="*/ 336 w 1104"/>
                      <a:gd name="T13" fmla="*/ 98 h 230"/>
                      <a:gd name="T14" fmla="*/ 444 w 1104"/>
                      <a:gd name="T15" fmla="*/ 86 h 230"/>
                      <a:gd name="T16" fmla="*/ 504 w 1104"/>
                      <a:gd name="T17" fmla="*/ 38 h 230"/>
                      <a:gd name="T18" fmla="*/ 528 w 1104"/>
                      <a:gd name="T19" fmla="*/ 74 h 230"/>
                      <a:gd name="T20" fmla="*/ 564 w 1104"/>
                      <a:gd name="T21" fmla="*/ 38 h 230"/>
                      <a:gd name="T22" fmla="*/ 636 w 1104"/>
                      <a:gd name="T23" fmla="*/ 14 h 230"/>
                      <a:gd name="T24" fmla="*/ 792 w 1104"/>
                      <a:gd name="T25" fmla="*/ 62 h 230"/>
                      <a:gd name="T26" fmla="*/ 804 w 1104"/>
                      <a:gd name="T27" fmla="*/ 98 h 230"/>
                      <a:gd name="T28" fmla="*/ 840 w 1104"/>
                      <a:gd name="T29" fmla="*/ 134 h 230"/>
                      <a:gd name="T30" fmla="*/ 888 w 1104"/>
                      <a:gd name="T31" fmla="*/ 206 h 230"/>
                      <a:gd name="T32" fmla="*/ 984 w 1104"/>
                      <a:gd name="T33" fmla="*/ 110 h 230"/>
                      <a:gd name="T34" fmla="*/ 1044 w 1104"/>
                      <a:gd name="T35" fmla="*/ 86 h 230"/>
                      <a:gd name="T36" fmla="*/ 1104 w 1104"/>
                      <a:gd name="T37" fmla="*/ 62 h 2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04"/>
                      <a:gd name="T58" fmla="*/ 0 h 230"/>
                      <a:gd name="T59" fmla="*/ 1104 w 1104"/>
                      <a:gd name="T60" fmla="*/ 230 h 23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04" h="230">
                        <a:moveTo>
                          <a:pt x="0" y="230"/>
                        </a:moveTo>
                        <a:cubicBezTo>
                          <a:pt x="12" y="226"/>
                          <a:pt x="27" y="227"/>
                          <a:pt x="36" y="218"/>
                        </a:cubicBezTo>
                        <a:cubicBezTo>
                          <a:pt x="56" y="198"/>
                          <a:pt x="84" y="146"/>
                          <a:pt x="84" y="146"/>
                        </a:cubicBezTo>
                        <a:cubicBezTo>
                          <a:pt x="104" y="150"/>
                          <a:pt x="126" y="148"/>
                          <a:pt x="144" y="158"/>
                        </a:cubicBezTo>
                        <a:cubicBezTo>
                          <a:pt x="157" y="165"/>
                          <a:pt x="157" y="185"/>
                          <a:pt x="168" y="194"/>
                        </a:cubicBezTo>
                        <a:cubicBezTo>
                          <a:pt x="178" y="202"/>
                          <a:pt x="192" y="202"/>
                          <a:pt x="204" y="206"/>
                        </a:cubicBezTo>
                        <a:cubicBezTo>
                          <a:pt x="256" y="171"/>
                          <a:pt x="274" y="119"/>
                          <a:pt x="336" y="98"/>
                        </a:cubicBezTo>
                        <a:cubicBezTo>
                          <a:pt x="391" y="135"/>
                          <a:pt x="391" y="121"/>
                          <a:pt x="444" y="86"/>
                        </a:cubicBezTo>
                        <a:cubicBezTo>
                          <a:pt x="453" y="72"/>
                          <a:pt x="473" y="26"/>
                          <a:pt x="504" y="38"/>
                        </a:cubicBezTo>
                        <a:cubicBezTo>
                          <a:pt x="517" y="43"/>
                          <a:pt x="520" y="62"/>
                          <a:pt x="528" y="74"/>
                        </a:cubicBezTo>
                        <a:cubicBezTo>
                          <a:pt x="540" y="62"/>
                          <a:pt x="549" y="46"/>
                          <a:pt x="564" y="38"/>
                        </a:cubicBezTo>
                        <a:cubicBezTo>
                          <a:pt x="586" y="26"/>
                          <a:pt x="636" y="14"/>
                          <a:pt x="636" y="14"/>
                        </a:cubicBezTo>
                        <a:cubicBezTo>
                          <a:pt x="718" y="22"/>
                          <a:pt x="751" y="0"/>
                          <a:pt x="792" y="62"/>
                        </a:cubicBezTo>
                        <a:cubicBezTo>
                          <a:pt x="799" y="73"/>
                          <a:pt x="797" y="87"/>
                          <a:pt x="804" y="98"/>
                        </a:cubicBezTo>
                        <a:cubicBezTo>
                          <a:pt x="813" y="112"/>
                          <a:pt x="830" y="121"/>
                          <a:pt x="840" y="134"/>
                        </a:cubicBezTo>
                        <a:cubicBezTo>
                          <a:pt x="858" y="157"/>
                          <a:pt x="888" y="206"/>
                          <a:pt x="888" y="206"/>
                        </a:cubicBezTo>
                        <a:cubicBezTo>
                          <a:pt x="929" y="178"/>
                          <a:pt x="956" y="151"/>
                          <a:pt x="984" y="110"/>
                        </a:cubicBezTo>
                        <a:cubicBezTo>
                          <a:pt x="1050" y="132"/>
                          <a:pt x="994" y="126"/>
                          <a:pt x="1044" y="86"/>
                        </a:cubicBezTo>
                        <a:cubicBezTo>
                          <a:pt x="1061" y="73"/>
                          <a:pt x="1085" y="72"/>
                          <a:pt x="1104" y="6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45" name="Text Box 30">
                    <a:extLst>
                      <a:ext uri="{FF2B5EF4-FFF2-40B4-BE49-F238E27FC236}">
                        <a16:creationId xmlns:a16="http://schemas.microsoft.com/office/drawing/2014/main" id="{E307C074-A3B4-9C4D-BF87-144483EE83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94" y="528"/>
                    <a:ext cx="1062" cy="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100" dirty="0"/>
                      <a:t>S1</a:t>
                    </a:r>
                  </a:p>
                </p:txBody>
              </p:sp>
            </p:grpSp>
            <p:sp>
              <p:nvSpPr>
                <p:cNvPr id="60442" name="Text Box 31">
                  <a:extLst>
                    <a:ext uri="{FF2B5EF4-FFF2-40B4-BE49-F238E27FC236}">
                      <a16:creationId xmlns:a16="http://schemas.microsoft.com/office/drawing/2014/main" id="{928B1208-DB41-FB48-B26F-83E79ACD0F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6" y="2350"/>
                  <a:ext cx="1062" cy="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00"/>
                    <a:t>Sn</a:t>
                  </a:r>
                </a:p>
              </p:txBody>
            </p:sp>
          </p:grpSp>
        </p:grpSp>
        <p:grpSp>
          <p:nvGrpSpPr>
            <p:cNvPr id="60421" name="Group 32">
              <a:extLst>
                <a:ext uri="{FF2B5EF4-FFF2-40B4-BE49-F238E27FC236}">
                  <a16:creationId xmlns:a16="http://schemas.microsoft.com/office/drawing/2014/main" id="{7424CF58-330C-1042-B1B4-6FCE5DB54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1" y="2209800"/>
              <a:ext cx="3581399" cy="2976563"/>
              <a:chOff x="2448" y="740"/>
              <a:chExt cx="2736" cy="2236"/>
            </a:xfrm>
          </p:grpSpPr>
          <p:grpSp>
            <p:nvGrpSpPr>
              <p:cNvPr id="60425" name="Group 33">
                <a:extLst>
                  <a:ext uri="{FF2B5EF4-FFF2-40B4-BE49-F238E27FC236}">
                    <a16:creationId xmlns:a16="http://schemas.microsoft.com/office/drawing/2014/main" id="{0C2C5E46-5E1B-B244-B87A-2B7EAD426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60436" name="Line 34">
                  <a:extLst>
                    <a:ext uri="{FF2B5EF4-FFF2-40B4-BE49-F238E27FC236}">
                      <a16:creationId xmlns:a16="http://schemas.microsoft.com/office/drawing/2014/main" id="{74A969DD-8860-0146-9CB8-5A72725D2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7" name="Line 35">
                  <a:extLst>
                    <a:ext uri="{FF2B5EF4-FFF2-40B4-BE49-F238E27FC236}">
                      <a16:creationId xmlns:a16="http://schemas.microsoft.com/office/drawing/2014/main" id="{D0D93312-3164-0D49-A9ED-4353553AE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26" name="Text Box 36">
                <a:extLst>
                  <a:ext uri="{FF2B5EF4-FFF2-40B4-BE49-F238E27FC236}">
                    <a16:creationId xmlns:a16="http://schemas.microsoft.com/office/drawing/2014/main" id="{17824B98-0297-994A-8505-D451D210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60427" name="Text Box 37">
                <a:extLst>
                  <a:ext uri="{FF2B5EF4-FFF2-40B4-BE49-F238E27FC236}">
                    <a16:creationId xmlns:a16="http://schemas.microsoft.com/office/drawing/2014/main" id="{F49603CF-3E31-F94A-A51A-CFCC7A939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8" name="Text Box 38">
                <a:extLst>
                  <a:ext uri="{FF2B5EF4-FFF2-40B4-BE49-F238E27FC236}">
                    <a16:creationId xmlns:a16="http://schemas.microsoft.com/office/drawing/2014/main" id="{E6AE1144-107F-D647-9AD8-C676454B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9" name="Oval 39">
                <a:extLst>
                  <a:ext uri="{FF2B5EF4-FFF2-40B4-BE49-F238E27FC236}">
                    <a16:creationId xmlns:a16="http://schemas.microsoft.com/office/drawing/2014/main" id="{D561B57F-7739-304A-A1B6-F13365ACC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0" name="Oval 40">
                <a:extLst>
                  <a:ext uri="{FF2B5EF4-FFF2-40B4-BE49-F238E27FC236}">
                    <a16:creationId xmlns:a16="http://schemas.microsoft.com/office/drawing/2014/main" id="{B2834561-9327-5449-8326-DE8E2DD4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3" name="Freeform 43">
                <a:extLst>
                  <a:ext uri="{FF2B5EF4-FFF2-40B4-BE49-F238E27FC236}">
                    <a16:creationId xmlns:a16="http://schemas.microsoft.com/office/drawing/2014/main" id="{658BBF95-49DF-FF43-A3F9-72C85A45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Freeform 44">
                <a:extLst>
                  <a:ext uri="{FF2B5EF4-FFF2-40B4-BE49-F238E27FC236}">
                    <a16:creationId xmlns:a16="http://schemas.microsoft.com/office/drawing/2014/main" id="{851B6839-D102-EE4E-98B9-B6FF7D4C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Oval 45">
                <a:extLst>
                  <a:ext uri="{FF2B5EF4-FFF2-40B4-BE49-F238E27FC236}">
                    <a16:creationId xmlns:a16="http://schemas.microsoft.com/office/drawing/2014/main" id="{B44803CE-CC96-9B4D-B40F-053B543D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4A6AC649-747B-F347-B929-4001ACBFE09A}"/>
              </a:ext>
            </a:extLst>
          </p:cNvPr>
          <p:cNvSpPr txBox="1"/>
          <p:nvPr/>
        </p:nvSpPr>
        <p:spPr>
          <a:xfrm>
            <a:off x="1277183" y="1884466"/>
            <a:ext cx="6021200" cy="190821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to summarize / extract few features</a:t>
            </a:r>
          </a:p>
          <a:p>
            <a:pPr algn="l"/>
            <a:r>
              <a:rPr lang="en-US" dirty="0">
                <a:latin typeface="+mn-lt"/>
              </a:rPr>
              <a:t>A: Fourier; Wavelets</a:t>
            </a:r>
          </a:p>
          <a:p>
            <a:pPr algn="l"/>
            <a:r>
              <a:rPr lang="en-US" sz="1800" dirty="0">
                <a:latin typeface="+mn-lt"/>
              </a:rPr>
              <a:t>(A’: SVD Singular Value Decomposition,</a:t>
            </a:r>
          </a:p>
          <a:p>
            <a:pPr algn="l"/>
            <a:r>
              <a:rPr lang="en-US" sz="1800" dirty="0">
                <a:latin typeface="+mn-lt"/>
              </a:rPr>
              <a:t>       ICA = Independent Component Analysis)</a:t>
            </a:r>
          </a:p>
          <a:p>
            <a:pPr algn="l"/>
            <a:endParaRPr lang="en-US" dirty="0">
              <a:latin typeface="+mn-lt"/>
            </a:endParaRPr>
          </a:p>
        </p:txBody>
      </p:sp>
      <p:graphicFrame>
        <p:nvGraphicFramePr>
          <p:cNvPr id="43" name="Object 3">
            <a:extLst>
              <a:ext uri="{FF2B5EF4-FFF2-40B4-BE49-F238E27FC236}">
                <a16:creationId xmlns:a16="http://schemas.microsoft.com/office/drawing/2014/main" id="{48E9A157-C612-204B-81C0-5867F7365F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825" y="372716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Worksheet" r:id="rId4" imgW="3632200" imgH="2120900" progId="Excel.Sheet.8">
                  <p:embed/>
                </p:oleObj>
              </mc:Choice>
              <mc:Fallback>
                <p:oleObj name="Worksheet" r:id="rId4" imgW="3632200" imgH="2120900" progId="Excel.Sheet.8">
                  <p:embed/>
                  <p:pic>
                    <p:nvPicPr>
                      <p:cNvPr id="43" name="Object 3">
                        <a:extLst>
                          <a:ext uri="{FF2B5EF4-FFF2-40B4-BE49-F238E27FC236}">
                            <a16:creationId xmlns:a16="http://schemas.microsoft.com/office/drawing/2014/main" id="{48E9A157-C612-204B-81C0-5867F7365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825" y="372716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2CA09EBD-7431-5040-94B9-175A1EEF29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471" y="4069539"/>
            <a:ext cx="1192486" cy="7949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7B38E23-EE2A-BB44-AE40-F80F7D9D0D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569" y="259122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558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3">
            <a:extLst>
              <a:ext uri="{FF2B5EF4-FFF2-40B4-BE49-F238E27FC236}">
                <a16:creationId xmlns:a16="http://schemas.microsoft.com/office/drawing/2014/main" id="{B008DC7D-69DA-1246-AE43-079BDA9545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05474" name="Footer Placeholder 4">
            <a:extLst>
              <a:ext uri="{FF2B5EF4-FFF2-40B4-BE49-F238E27FC236}">
                <a16:creationId xmlns:a16="http://schemas.microsoft.com/office/drawing/2014/main" id="{7574BE84-21ED-7F4F-A8FC-3A83ADD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05475" name="Slide Number Placeholder 5">
            <a:extLst>
              <a:ext uri="{FF2B5EF4-FFF2-40B4-BE49-F238E27FC236}">
                <a16:creationId xmlns:a16="http://schemas.microsoft.com/office/drawing/2014/main" id="{E10C2DF9-2249-0246-9EC1-96223311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81401FF-48A1-8F46-B2FB-AE6771270594}" type="slidenum">
              <a:rPr lang="en-US" altLang="en-US" sz="1400"/>
              <a:pPr algn="r"/>
              <a:t>58</a:t>
            </a:fld>
            <a:endParaRPr lang="en-US" altLang="en-US" sz="1400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14A1D065-5CCC-7247-8B89-7FE17BD94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Introduction - Problem#2</a:t>
            </a: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8AA8E1C9-5CA6-CF4C-8A97-3C51FB836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390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Goal: given a signal (eg., packets over time)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Find: patterns and/or compress</a:t>
            </a:r>
          </a:p>
        </p:txBody>
      </p:sp>
      <p:sp>
        <p:nvSpPr>
          <p:cNvPr id="105478" name="Rectangle 4">
            <a:extLst>
              <a:ext uri="{FF2B5EF4-FFF2-40B4-BE49-F238E27FC236}">
                <a16:creationId xmlns:a16="http://schemas.microsoft.com/office/drawing/2014/main" id="{BCB8C692-986A-DE40-BB0B-D4D33309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79" name="Rectangle 5">
            <a:extLst>
              <a:ext uri="{FF2B5EF4-FFF2-40B4-BE49-F238E27FC236}">
                <a16:creationId xmlns:a16="http://schemas.microsoft.com/office/drawing/2014/main" id="{FBF045E6-83A7-934C-A8CE-AFE0C76AC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80" name="Text Box 6">
            <a:extLst>
              <a:ext uri="{FF2B5EF4-FFF2-40B4-BE49-F238E27FC236}">
                <a16:creationId xmlns:a16="http://schemas.microsoft.com/office/drawing/2014/main" id="{5B5D85F2-A339-8D4A-B209-B8EC4CBEF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105481" name="Text Box 7">
            <a:extLst>
              <a:ext uri="{FF2B5EF4-FFF2-40B4-BE49-F238E27FC236}">
                <a16:creationId xmlns:a16="http://schemas.microsoft.com/office/drawing/2014/main" id="{6594E4B6-40C1-364D-94A4-1AF49F544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355975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105482" name="Text Box 8">
            <a:extLst>
              <a:ext uri="{FF2B5EF4-FFF2-40B4-BE49-F238E27FC236}">
                <a16:creationId xmlns:a16="http://schemas.microsoft.com/office/drawing/2014/main" id="{E0F0F27D-8D8D-074E-9E59-07E6F608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33226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/>
              <a:t>lynx caught per year</a:t>
            </a:r>
          </a:p>
          <a:p>
            <a:pPr algn="l"/>
            <a:r>
              <a:rPr lang="en-US" altLang="en-US" sz="2800"/>
              <a:t>(packets per day;</a:t>
            </a:r>
          </a:p>
          <a:p>
            <a:pPr algn="l"/>
            <a:r>
              <a:rPr lang="en-US" altLang="en-US" sz="2800"/>
              <a:t>automobiles per hour)</a:t>
            </a:r>
          </a:p>
        </p:txBody>
      </p:sp>
      <p:graphicFrame>
        <p:nvGraphicFramePr>
          <p:cNvPr id="105483" name="Object 2">
            <a:extLst>
              <a:ext uri="{FF2B5EF4-FFF2-40B4-BE49-F238E27FC236}">
                <a16:creationId xmlns:a16="http://schemas.microsoft.com/office/drawing/2014/main" id="{17C20C7E-2C37-9F42-A8AB-1199191AF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988" y="3811588"/>
          <a:ext cx="34290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Worksheet" r:id="rId4" imgW="3632200" imgH="2120900" progId="Excel.Sheet.8">
                  <p:embed/>
                </p:oleObj>
              </mc:Choice>
              <mc:Fallback>
                <p:oleObj name="Worksheet" r:id="rId4" imgW="3632200" imgH="2120900" progId="Excel.Sheet.8">
                  <p:embed/>
                  <p:pic>
                    <p:nvPicPr>
                      <p:cNvPr id="105483" name="Object 2">
                        <a:extLst>
                          <a:ext uri="{FF2B5EF4-FFF2-40B4-BE49-F238E27FC236}">
                            <a16:creationId xmlns:a16="http://schemas.microsoft.com/office/drawing/2014/main" id="{17C20C7E-2C37-9F42-A8AB-1199191AF3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811588"/>
                        <a:ext cx="34290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AC0D982-A024-BC41-A435-3D8EDFE579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0" y="2660670"/>
            <a:ext cx="2059782" cy="1373188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21B5664B-DF32-6A40-97B9-E338B8D9892D}"/>
              </a:ext>
            </a:extLst>
          </p:cNvPr>
          <p:cNvSpPr/>
          <p:nvPr/>
        </p:nvSpPr>
        <p:spPr bwMode="auto">
          <a:xfrm rot="16200000">
            <a:off x="2421973" y="3554725"/>
            <a:ext cx="194641" cy="2286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F3F049-C906-E542-8C43-A322D2AF4045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4037" y="3811588"/>
            <a:ext cx="0" cy="212517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49733B-7992-A247-9FF8-D8D85790A207}"/>
              </a:ext>
            </a:extLst>
          </p:cNvPr>
          <p:cNvCxnSpPr>
            <a:cxnSpLocks/>
          </p:cNvCxnSpPr>
          <p:nvPr/>
        </p:nvCxnSpPr>
        <p:spPr bwMode="auto">
          <a:xfrm flipV="1">
            <a:off x="2616132" y="3824842"/>
            <a:ext cx="0" cy="212517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AF8049-D151-D342-A68B-A4C7B862DACB}"/>
              </a:ext>
            </a:extLst>
          </p:cNvPr>
          <p:cNvSpPr txBox="1"/>
          <p:nvPr/>
        </p:nvSpPr>
        <p:spPr>
          <a:xfrm>
            <a:off x="2219371" y="3234969"/>
            <a:ext cx="5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11yr</a:t>
            </a:r>
          </a:p>
        </p:txBody>
      </p:sp>
    </p:spTree>
    <p:extLst>
      <p:ext uri="{BB962C8B-B14F-4D97-AF65-F5344CB8AC3E}">
        <p14:creationId xmlns:p14="http://schemas.microsoft.com/office/powerpoint/2010/main" val="168250138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Date Placeholder 3">
            <a:extLst>
              <a:ext uri="{FF2B5EF4-FFF2-40B4-BE49-F238E27FC236}">
                <a16:creationId xmlns:a16="http://schemas.microsoft.com/office/drawing/2014/main" id="{84D74255-691A-4845-A2DD-F314861849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06498" name="Footer Placeholder 4">
            <a:extLst>
              <a:ext uri="{FF2B5EF4-FFF2-40B4-BE49-F238E27FC236}">
                <a16:creationId xmlns:a16="http://schemas.microsoft.com/office/drawing/2014/main" id="{8050B609-92EC-8648-A8A9-459B416B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2EEC0FB0-F928-974C-B61A-C30923C7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DABEEC9-0DC6-604E-A60E-4415D2BEFE72}" type="slidenum">
              <a:rPr lang="en-US" altLang="en-US" sz="1400"/>
              <a:pPr algn="r"/>
              <a:t>59</a:t>
            </a:fld>
            <a:endParaRPr lang="en-US" altLang="en-US" sz="1400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E4556F6E-36C0-234B-80D0-62D7F5C9C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#2: patterns?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50040B45-F5C5-4149-A944-7A57FD688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Q: How to automatically find patterns?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1D6C9622-9491-9447-B64A-FCF840A96E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988" y="3811588"/>
          <a:ext cx="34290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1" name="Worksheet" r:id="rId4" imgW="3632200" imgH="2120900" progId="Excel.Sheet.8">
                  <p:embed/>
                </p:oleObj>
              </mc:Choice>
              <mc:Fallback>
                <p:oleObj name="Worksheet" r:id="rId4" imgW="3632200" imgH="2120900" progId="Excel.Sheet.8">
                  <p:embed/>
                  <p:pic>
                    <p:nvPicPr>
                      <p:cNvPr id="105483" name="Object 2">
                        <a:extLst>
                          <a:ext uri="{FF2B5EF4-FFF2-40B4-BE49-F238E27FC236}">
                            <a16:creationId xmlns:a16="http://schemas.microsoft.com/office/drawing/2014/main" id="{17C20C7E-2C37-9F42-A8AB-1199191AF3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811588"/>
                        <a:ext cx="34290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2795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AE55-4460-5B43-9C26-B35AAA52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6D6A-33CB-6E40-BD77-E12DF2059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Finance / bank</a:t>
            </a:r>
          </a:p>
          <a:p>
            <a:pPr lvl="1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Insurance company</a:t>
            </a:r>
          </a:p>
          <a:p>
            <a:pPr lvl="1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Manufacturer (chemical; electronic devices)</a:t>
            </a:r>
          </a:p>
          <a:p>
            <a:pPr lvl="1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Automotive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D4D6D-9300-0348-8868-DB7ED105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B934-A62F-5846-8475-BA03EFB7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A89B-0F02-2940-8C58-5D05CB55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Graphic 6" descr="Yuan with solid fill">
            <a:extLst>
              <a:ext uri="{FF2B5EF4-FFF2-40B4-BE49-F238E27FC236}">
                <a16:creationId xmlns:a16="http://schemas.microsoft.com/office/drawing/2014/main" id="{36F28D7C-6057-2942-8A0F-4B1057F59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3082" y="1295400"/>
            <a:ext cx="914400" cy="914400"/>
          </a:xfrm>
          <a:prstGeom prst="rect">
            <a:avLst/>
          </a:prstGeom>
        </p:spPr>
      </p:pic>
      <p:pic>
        <p:nvPicPr>
          <p:cNvPr id="8" name="Graphic 7" descr="Coins with solid fill">
            <a:extLst>
              <a:ext uri="{FF2B5EF4-FFF2-40B4-BE49-F238E27FC236}">
                <a16:creationId xmlns:a16="http://schemas.microsoft.com/office/drawing/2014/main" id="{9A5F614C-B230-F041-85CC-440CB84DB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7817" y="1388366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F0373-75FD-FE46-A84F-FA85A27B4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817" y="5089986"/>
            <a:ext cx="1430130" cy="94522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4F17675-2A7A-794E-AD16-22692C5DD8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58200" y="3101110"/>
            <a:ext cx="535553" cy="6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7592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Date Placeholder 3">
            <a:extLst>
              <a:ext uri="{FF2B5EF4-FFF2-40B4-BE49-F238E27FC236}">
                <a16:creationId xmlns:a16="http://schemas.microsoft.com/office/drawing/2014/main" id="{84D74255-691A-4845-A2DD-F314861849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06498" name="Footer Placeholder 4">
            <a:extLst>
              <a:ext uri="{FF2B5EF4-FFF2-40B4-BE49-F238E27FC236}">
                <a16:creationId xmlns:a16="http://schemas.microsoft.com/office/drawing/2014/main" id="{8050B609-92EC-8648-A8A9-459B416B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2EEC0FB0-F928-974C-B61A-C30923C7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DABEEC9-0DC6-604E-A60E-4415D2BEFE72}" type="slidenum">
              <a:rPr lang="en-US" altLang="en-US" sz="1400"/>
              <a:pPr algn="r"/>
              <a:t>60</a:t>
            </a:fld>
            <a:endParaRPr lang="en-US" altLang="en-US" sz="1400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E4556F6E-36C0-234B-80D0-62D7F5C9C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#2: patterns?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50040B45-F5C5-4149-A944-7A57FD688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Q: How to automatically find patterns?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A: Discrete Fourier Transform (DFT)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EEA07F33-2C41-D049-AC19-C0D3E2EC5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26803"/>
              </p:ext>
            </p:extLst>
          </p:nvPr>
        </p:nvGraphicFramePr>
        <p:xfrm>
          <a:off x="778112" y="3811588"/>
          <a:ext cx="3439875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6" name="Worksheet" r:id="rId4" imgW="3632200" imgH="2120900" progId="Excel.Sheet.8">
                  <p:embed/>
                </p:oleObj>
              </mc:Choice>
              <mc:Fallback>
                <p:oleObj name="Worksheet" r:id="rId4" imgW="3632200" imgH="2120900" progId="Excel.Sheet.8">
                  <p:embed/>
                  <p:pic>
                    <p:nvPicPr>
                      <p:cNvPr id="43" name="Object 3">
                        <a:extLst>
                          <a:ext uri="{FF2B5EF4-FFF2-40B4-BE49-F238E27FC236}">
                            <a16:creationId xmlns:a16="http://schemas.microsoft.com/office/drawing/2014/main" id="{48E9A157-C612-204B-81C0-5867F7365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12" y="3811588"/>
                        <a:ext cx="3439875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83432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>
            <a:extLst>
              <a:ext uri="{FF2B5EF4-FFF2-40B4-BE49-F238E27FC236}">
                <a16:creationId xmlns:a16="http://schemas.microsoft.com/office/drawing/2014/main" id="{8E5E5931-FEAF-7C49-9021-9AAF352208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F488C435-F6C3-B040-A5D1-3284F08E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AAD9A602-494D-0D4B-9F00-052F0421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D4A0EA-D804-194C-8D36-BDDA2C215B23}" type="slidenum">
              <a:rPr lang="en-US" altLang="en-US" sz="1400"/>
              <a:pPr/>
              <a:t>61</a:t>
            </a:fld>
            <a:endParaRPr lang="en-US" altLang="en-US" sz="1400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E4D3B4E7-5346-2E43-BE86-AC4F5C029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DFT: finds sinusoids</a:t>
            </a: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DB07B5CC-A0DE-E04A-B44F-E8F03F61D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54" name="Rectangle 4">
            <a:extLst>
              <a:ext uri="{FF2B5EF4-FFF2-40B4-BE49-F238E27FC236}">
                <a16:creationId xmlns:a16="http://schemas.microsoft.com/office/drawing/2014/main" id="{6A89C6DF-2740-0047-88A0-10B4F678005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55" name="Rectangle 5">
            <a:extLst>
              <a:ext uri="{FF2B5EF4-FFF2-40B4-BE49-F238E27FC236}">
                <a16:creationId xmlns:a16="http://schemas.microsoft.com/office/drawing/2014/main" id="{81D7EE61-3E0D-3146-AEB7-B24992A1E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5569"/>
            <a:ext cx="3505200" cy="1948656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Given a signal,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DFT decomposes it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to sinusoids</a:t>
            </a:r>
          </a:p>
        </p:txBody>
      </p:sp>
      <p:graphicFrame>
        <p:nvGraphicFramePr>
          <p:cNvPr id="53256" name="Object 2">
            <a:extLst>
              <a:ext uri="{FF2B5EF4-FFF2-40B4-BE49-F238E27FC236}">
                <a16:creationId xmlns:a16="http://schemas.microsoft.com/office/drawing/2014/main" id="{EEB5DFFF-882F-9040-8333-DB9DFFE17D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429000"/>
          <a:ext cx="26670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7" name="Worksheet" r:id="rId4" imgW="4699000" imgH="2197100" progId="Excel.Sheet.8">
                  <p:embed/>
                </p:oleObj>
              </mc:Choice>
              <mc:Fallback>
                <p:oleObj name="Worksheet" r:id="rId4" imgW="4699000" imgH="2197100" progId="Excel.Sheet.8">
                  <p:embed/>
                  <p:pic>
                    <p:nvPicPr>
                      <p:cNvPr id="53256" name="Object 2">
                        <a:extLst>
                          <a:ext uri="{FF2B5EF4-FFF2-40B4-BE49-F238E27FC236}">
                            <a16:creationId xmlns:a16="http://schemas.microsoft.com/office/drawing/2014/main" id="{EEB5DFFF-882F-9040-8333-DB9DFFE17D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266700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3">
            <a:extLst>
              <a:ext uri="{FF2B5EF4-FFF2-40B4-BE49-F238E27FC236}">
                <a16:creationId xmlns:a16="http://schemas.microsoft.com/office/drawing/2014/main" id="{B2B43FBB-3A2C-6E47-A3B5-4ADD23E6E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676400"/>
          <a:ext cx="26670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8" name="Worksheet" r:id="rId6" imgW="4699000" imgH="2197100" progId="Excel.Sheet.8">
                  <p:embed/>
                </p:oleObj>
              </mc:Choice>
              <mc:Fallback>
                <p:oleObj name="Worksheet" r:id="rId6" imgW="4699000" imgH="2197100" progId="Excel.Sheet.8">
                  <p:embed/>
                  <p:pic>
                    <p:nvPicPr>
                      <p:cNvPr id="53257" name="Object 3">
                        <a:extLst>
                          <a:ext uri="{FF2B5EF4-FFF2-40B4-BE49-F238E27FC236}">
                            <a16:creationId xmlns:a16="http://schemas.microsoft.com/office/drawing/2014/main" id="{B2B43FBB-3A2C-6E47-A3B5-4ADD23E6E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266700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4">
            <a:extLst>
              <a:ext uri="{FF2B5EF4-FFF2-40B4-BE49-F238E27FC236}">
                <a16:creationId xmlns:a16="http://schemas.microsoft.com/office/drawing/2014/main" id="{82E42C3A-B234-584B-83C4-782A96A36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352800"/>
          <a:ext cx="26670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9" name="Worksheet" r:id="rId8" imgW="4699000" imgH="2197100" progId="Excel.Sheet.8">
                  <p:embed/>
                </p:oleObj>
              </mc:Choice>
              <mc:Fallback>
                <p:oleObj name="Worksheet" r:id="rId8" imgW="4699000" imgH="2197100" progId="Excel.Sheet.8">
                  <p:embed/>
                  <p:pic>
                    <p:nvPicPr>
                      <p:cNvPr id="53258" name="Object 4">
                        <a:extLst>
                          <a:ext uri="{FF2B5EF4-FFF2-40B4-BE49-F238E27FC236}">
                            <a16:creationId xmlns:a16="http://schemas.microsoft.com/office/drawing/2014/main" id="{82E42C3A-B234-584B-83C4-782A96A36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52800"/>
                        <a:ext cx="266700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9" name="Object 5">
            <a:extLst>
              <a:ext uri="{FF2B5EF4-FFF2-40B4-BE49-F238E27FC236}">
                <a16:creationId xmlns:a16="http://schemas.microsoft.com/office/drawing/2014/main" id="{BB3BCC69-047E-7549-B7BE-00017468CA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043488"/>
          <a:ext cx="26670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0" name="Worksheet" r:id="rId10" imgW="4699000" imgH="2197100" progId="Excel.Sheet.8">
                  <p:embed/>
                </p:oleObj>
              </mc:Choice>
              <mc:Fallback>
                <p:oleObj name="Worksheet" r:id="rId10" imgW="4699000" imgH="2197100" progId="Excel.Sheet.8">
                  <p:embed/>
                  <p:pic>
                    <p:nvPicPr>
                      <p:cNvPr id="53259" name="Object 5">
                        <a:extLst>
                          <a:ext uri="{FF2B5EF4-FFF2-40B4-BE49-F238E27FC236}">
                            <a16:creationId xmlns:a16="http://schemas.microsoft.com/office/drawing/2014/main" id="{BB3BCC69-047E-7549-B7BE-00017468CA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43488"/>
                        <a:ext cx="26670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0" name="Text Box 10">
            <a:extLst>
              <a:ext uri="{FF2B5EF4-FFF2-40B4-BE49-F238E27FC236}">
                <a16:creationId xmlns:a16="http://schemas.microsoft.com/office/drawing/2014/main" id="{720021BC-058C-D546-965C-7DFBF29D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25875"/>
            <a:ext cx="41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=</a:t>
            </a:r>
          </a:p>
        </p:txBody>
      </p:sp>
      <p:sp>
        <p:nvSpPr>
          <p:cNvPr id="53261" name="AutoShape 11">
            <a:extLst>
              <a:ext uri="{FF2B5EF4-FFF2-40B4-BE49-F238E27FC236}">
                <a16:creationId xmlns:a16="http://schemas.microsoft.com/office/drawing/2014/main" id="{660DBF67-DAEF-164A-9033-BFBE0C2BCD7A}"/>
              </a:ext>
            </a:extLst>
          </p:cNvPr>
          <p:cNvSpPr>
            <a:spLocks/>
          </p:cNvSpPr>
          <p:nvPr/>
        </p:nvSpPr>
        <p:spPr bwMode="auto">
          <a:xfrm>
            <a:off x="3733800" y="1828800"/>
            <a:ext cx="533400" cy="4419600"/>
          </a:xfrm>
          <a:prstGeom prst="leftBrace">
            <a:avLst>
              <a:gd name="adj1" fmla="val 69048"/>
              <a:gd name="adj2" fmla="val 50000"/>
            </a:avLst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62" name="Text Box 12">
            <a:extLst>
              <a:ext uri="{FF2B5EF4-FFF2-40B4-BE49-F238E27FC236}">
                <a16:creationId xmlns:a16="http://schemas.microsoft.com/office/drawing/2014/main" id="{BB342BCD-46E7-8445-913B-7DD2F0361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41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+</a:t>
            </a:r>
          </a:p>
        </p:txBody>
      </p:sp>
      <p:sp>
        <p:nvSpPr>
          <p:cNvPr id="53263" name="Text Box 13">
            <a:extLst>
              <a:ext uri="{FF2B5EF4-FFF2-40B4-BE49-F238E27FC236}">
                <a16:creationId xmlns:a16="http://schemas.microsoft.com/office/drawing/2014/main" id="{CA5C0E56-948A-6343-9E5A-8DF4F0EB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4449763"/>
            <a:ext cx="412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0148685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>
            <a:extLst>
              <a:ext uri="{FF2B5EF4-FFF2-40B4-BE49-F238E27FC236}">
                <a16:creationId xmlns:a16="http://schemas.microsoft.com/office/drawing/2014/main" id="{E55DCE4E-F62C-EA46-970C-937199E6B0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07522" name="Footer Placeholder 4">
            <a:extLst>
              <a:ext uri="{FF2B5EF4-FFF2-40B4-BE49-F238E27FC236}">
                <a16:creationId xmlns:a16="http://schemas.microsoft.com/office/drawing/2014/main" id="{5F526957-7B49-9744-B039-851C2EBF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8E049DBA-1D27-1B49-B0AA-7854F857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E6AF6CB-7975-7745-B43C-89B320DA288B}" type="slidenum">
              <a:rPr lang="en-US" altLang="en-US" sz="1400"/>
              <a:pPr algn="r"/>
              <a:t>62</a:t>
            </a:fld>
            <a:endParaRPr lang="en-US" altLang="en-US" sz="1400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9B850D0F-B54B-7B41-9442-E8A5C60E2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definition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E338BC40-69FF-074D-A28D-D9BB13249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135255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 a sequence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0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ea typeface="ＭＳ Ｐゴシック" panose="020B0600070205080204" pitchFamily="34" charset="-128"/>
              </a:rPr>
              <a:t>, …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n-1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 (</a:t>
            </a:r>
            <a:r>
              <a:rPr lang="en-US" altLang="en-US" b="1" u="sng">
                <a:ea typeface="ＭＳ Ｐゴシック" panose="020B0600070205080204" pitchFamily="34" charset="-128"/>
              </a:rPr>
              <a:t>n-point</a:t>
            </a:r>
            <a:r>
              <a:rPr lang="en-US" altLang="en-US">
                <a:ea typeface="ＭＳ Ｐゴシック" panose="020B0600070205080204" pitchFamily="34" charset="-128"/>
              </a:rPr>
              <a:t>) Discrete Fourier Transform is</a:t>
            </a:r>
          </a:p>
          <a:p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0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ea typeface="ＭＳ Ｐゴシック" panose="020B0600070205080204" pitchFamily="34" charset="-128"/>
              </a:rPr>
              <a:t>, …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n-1</a:t>
            </a:r>
            <a:r>
              <a:rPr lang="en-US" altLang="en-US">
                <a:ea typeface="ＭＳ Ｐゴシック" panose="020B0600070205080204" pitchFamily="34" charset="-128"/>
              </a:rPr>
              <a:t> :</a:t>
            </a:r>
          </a:p>
        </p:txBody>
      </p:sp>
      <p:grpSp>
        <p:nvGrpSpPr>
          <p:cNvPr id="107526" name="Group 9">
            <a:extLst>
              <a:ext uri="{FF2B5EF4-FFF2-40B4-BE49-F238E27FC236}">
                <a16:creationId xmlns:a16="http://schemas.microsoft.com/office/drawing/2014/main" id="{764453D0-97A3-0348-AA75-1F19AD1207C2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3219450"/>
            <a:ext cx="8229600" cy="3048000"/>
            <a:chOff x="384" y="1632"/>
            <a:chExt cx="5184" cy="1920"/>
          </a:xfrm>
        </p:grpSpPr>
        <p:graphicFrame>
          <p:nvGraphicFramePr>
            <p:cNvPr id="107528" name="Object 2">
              <a:extLst>
                <a:ext uri="{FF2B5EF4-FFF2-40B4-BE49-F238E27FC236}">
                  <a16:creationId xmlns:a16="http://schemas.microsoft.com/office/drawing/2014/main" id="{87B5627D-A2E1-0549-803B-C793072A3E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6" y="1729"/>
            <a:ext cx="5146" cy="1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3" name="Equation" r:id="rId4" imgW="77241400" imgH="26035000" progId="Equation.3">
                    <p:embed/>
                  </p:oleObj>
                </mc:Choice>
                <mc:Fallback>
                  <p:oleObj name="Equation" r:id="rId4" imgW="77241400" imgH="26035000" progId="Equation.3">
                    <p:embed/>
                    <p:pic>
                      <p:nvPicPr>
                        <p:cNvPr id="107528" name="Object 2">
                          <a:extLst>
                            <a:ext uri="{FF2B5EF4-FFF2-40B4-BE49-F238E27FC236}">
                              <a16:creationId xmlns:a16="http://schemas.microsoft.com/office/drawing/2014/main" id="{87B5627D-A2E1-0549-803B-C793072A3E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" y="1729"/>
                          <a:ext cx="5146" cy="1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29" name="Line 5">
              <a:extLst>
                <a:ext uri="{FF2B5EF4-FFF2-40B4-BE49-F238E27FC236}">
                  <a16:creationId xmlns:a16="http://schemas.microsoft.com/office/drawing/2014/main" id="{8BCB9600-411C-9942-88C8-153F88C7B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2769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0" name="Text Box 6">
              <a:extLst>
                <a:ext uri="{FF2B5EF4-FFF2-40B4-BE49-F238E27FC236}">
                  <a16:creationId xmlns:a16="http://schemas.microsoft.com/office/drawing/2014/main" id="{DE086D3A-B57C-F14F-9079-65F95B52C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496"/>
              <a:ext cx="1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inverse DFT</a:t>
              </a:r>
            </a:p>
          </p:txBody>
        </p:sp>
        <p:sp>
          <p:nvSpPr>
            <p:cNvPr id="107531" name="Rectangle 7">
              <a:extLst>
                <a:ext uri="{FF2B5EF4-FFF2-40B4-BE49-F238E27FC236}">
                  <a16:creationId xmlns:a16="http://schemas.microsoft.com/office/drawing/2014/main" id="{12B889D5-DF5D-9F4A-B01C-4D95D4461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32"/>
              <a:ext cx="5184" cy="192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7527" name="AutoShape 10">
            <a:extLst>
              <a:ext uri="{FF2B5EF4-FFF2-40B4-BE49-F238E27FC236}">
                <a16:creationId xmlns:a16="http://schemas.microsoft.com/office/drawing/2014/main" id="{3AEBBAB3-641E-334F-B762-218438779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513" y="266700"/>
            <a:ext cx="1958837" cy="685800"/>
          </a:xfrm>
          <a:prstGeom prst="homePlate">
            <a:avLst>
              <a:gd name="adj" fmla="val 54861"/>
            </a:avLst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</a:rPr>
              <a:t>Details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161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>
            <a:extLst>
              <a:ext uri="{FF2B5EF4-FFF2-40B4-BE49-F238E27FC236}">
                <a16:creationId xmlns:a16="http://schemas.microsoft.com/office/drawing/2014/main" id="{54AF7E43-DB31-F04F-A7DF-4A7D8797FD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18C41841-CDDA-474E-9AE4-2BE5F18E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62FDC777-9C40-2C4F-A94B-8455E775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EF7734-D597-6843-914A-602B3335F8AC}" type="slidenum">
              <a:rPr lang="en-US" altLang="en-US" sz="1400"/>
              <a:pPr/>
              <a:t>63</a:t>
            </a:fld>
            <a:endParaRPr lang="en-US" altLang="en-US" sz="1400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DED66E24-BC28-C242-B840-9042E464E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examples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FC8E214E-CD30-B045-8166-3878FB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8" name="Rectangle 4">
            <a:extLst>
              <a:ext uri="{FF2B5EF4-FFF2-40B4-BE49-F238E27FC236}">
                <a16:creationId xmlns:a16="http://schemas.microsoft.com/office/drawing/2014/main" id="{90C34EA8-9D81-5A43-8E84-0BFC156B3F6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9" name="Rectangle 5">
            <a:extLst>
              <a:ext uri="{FF2B5EF4-FFF2-40B4-BE49-F238E27FC236}">
                <a16:creationId xmlns:a16="http://schemas.microsoft.com/office/drawing/2014/main" id="{A89AAD3B-9C47-F24A-86ED-F6488E040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0" name="Rectangle 6">
            <a:extLst>
              <a:ext uri="{FF2B5EF4-FFF2-40B4-BE49-F238E27FC236}">
                <a16:creationId xmlns:a16="http://schemas.microsoft.com/office/drawing/2014/main" id="{F1C17B1E-2001-6343-A9E3-C8CB33BC8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flat</a:t>
            </a:r>
          </a:p>
        </p:txBody>
      </p:sp>
      <p:graphicFrame>
        <p:nvGraphicFramePr>
          <p:cNvPr id="49161" name="Object 2">
            <a:extLst>
              <a:ext uri="{FF2B5EF4-FFF2-40B4-BE49-F238E27FC236}">
                <a16:creationId xmlns:a16="http://schemas.microsoft.com/office/drawing/2014/main" id="{1FE91BDA-67C5-5741-8E59-CC76E9094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048000"/>
          <a:ext cx="353377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0" name="Worksheet" r:id="rId4" imgW="3848100" imgH="2489200" progId="Excel.Sheet.8">
                  <p:embed/>
                </p:oleObj>
              </mc:Choice>
              <mc:Fallback>
                <p:oleObj name="Worksheet" r:id="rId4" imgW="3848100" imgH="2489200" progId="Excel.Sheet.8">
                  <p:embed/>
                  <p:pic>
                    <p:nvPicPr>
                      <p:cNvPr id="49161" name="Object 2">
                        <a:extLst>
                          <a:ext uri="{FF2B5EF4-FFF2-40B4-BE49-F238E27FC236}">
                            <a16:creationId xmlns:a16="http://schemas.microsoft.com/office/drawing/2014/main" id="{1FE91BDA-67C5-5741-8E59-CC76E9094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0"/>
                        <a:ext cx="3533775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3">
            <a:extLst>
              <a:ext uri="{FF2B5EF4-FFF2-40B4-BE49-F238E27FC236}">
                <a16:creationId xmlns:a16="http://schemas.microsoft.com/office/drawing/2014/main" id="{8465A3B6-576A-B648-B807-2BA34CDD62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5325" y="3048000"/>
          <a:ext cx="4105275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1" name="Worksheet" r:id="rId6" imgW="4699000" imgH="2197100" progId="Excel.Sheet.8">
                  <p:embed/>
                </p:oleObj>
              </mc:Choice>
              <mc:Fallback>
                <p:oleObj name="Worksheet" r:id="rId6" imgW="4699000" imgH="2197100" progId="Excel.Sheet.8">
                  <p:embed/>
                  <p:pic>
                    <p:nvPicPr>
                      <p:cNvPr id="49162" name="Object 3">
                        <a:extLst>
                          <a:ext uri="{FF2B5EF4-FFF2-40B4-BE49-F238E27FC236}">
                            <a16:creationId xmlns:a16="http://schemas.microsoft.com/office/drawing/2014/main" id="{8465A3B6-576A-B648-B807-2BA34CDD62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3048000"/>
                        <a:ext cx="4105275" cy="190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3" name="Rectangle 9">
            <a:extLst>
              <a:ext uri="{FF2B5EF4-FFF2-40B4-BE49-F238E27FC236}">
                <a16:creationId xmlns:a16="http://schemas.microsoft.com/office/drawing/2014/main" id="{A62DA5B1-B01A-EC44-BA57-61BEFF6915B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4" name="Text Box 10">
            <a:extLst>
              <a:ext uri="{FF2B5EF4-FFF2-40B4-BE49-F238E27FC236}">
                <a16:creationId xmlns:a16="http://schemas.microsoft.com/office/drawing/2014/main" id="{EDFA79B4-D64D-9149-951A-F34AD63B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504507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time</a:t>
            </a:r>
          </a:p>
        </p:txBody>
      </p:sp>
      <p:sp>
        <p:nvSpPr>
          <p:cNvPr id="49165" name="Text Box 11">
            <a:extLst>
              <a:ext uri="{FF2B5EF4-FFF2-40B4-BE49-F238E27FC236}">
                <a16:creationId xmlns:a16="http://schemas.microsoft.com/office/drawing/2014/main" id="{6A43A5EB-DDDF-9A45-B4C6-EE17F3D6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512127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freq</a:t>
            </a:r>
          </a:p>
        </p:txBody>
      </p:sp>
      <p:sp>
        <p:nvSpPr>
          <p:cNvPr id="49166" name="Text Box 12">
            <a:extLst>
              <a:ext uri="{FF2B5EF4-FFF2-40B4-BE49-F238E27FC236}">
                <a16:creationId xmlns:a16="http://schemas.microsoft.com/office/drawing/2014/main" id="{2286A3DB-DC9B-0143-BD75-38C3BF6A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2301875"/>
            <a:ext cx="1922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Amplitude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B45157-DC9D-5342-9B31-205FEE8AEDC7}"/>
              </a:ext>
            </a:extLst>
          </p:cNvPr>
          <p:cNvSpPr txBox="1"/>
          <p:nvPr/>
        </p:nvSpPr>
        <p:spPr>
          <a:xfrm>
            <a:off x="6187069" y="2044054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i="1" dirty="0"/>
              <a:t>Plot[ Abs[Fourier[x]] ];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6C6811-80DE-1A48-9A5B-2AC757B58650}"/>
              </a:ext>
            </a:extLst>
          </p:cNvPr>
          <p:cNvGrpSpPr/>
          <p:nvPr/>
        </p:nvGrpSpPr>
        <p:grpSpPr>
          <a:xfrm>
            <a:off x="2227470" y="1305719"/>
            <a:ext cx="6383130" cy="705419"/>
            <a:chOff x="1479550" y="1760538"/>
            <a:chExt cx="6383130" cy="705419"/>
          </a:xfrm>
        </p:grpSpPr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3366CBD3-95AB-D44B-A633-96030880D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9550" y="1760538"/>
              <a:ext cx="18415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graphicFrame>
          <p:nvGraphicFramePr>
            <p:cNvPr id="19" name="Object 4">
              <a:extLst>
                <a:ext uri="{FF2B5EF4-FFF2-40B4-BE49-F238E27FC236}">
                  <a16:creationId xmlns:a16="http://schemas.microsoft.com/office/drawing/2014/main" id="{95A9332F-0D66-DD45-B347-5FB2C84581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9196677"/>
                </p:ext>
              </p:extLst>
            </p:nvPr>
          </p:nvGraphicFramePr>
          <p:xfrm>
            <a:off x="4450659" y="1948880"/>
            <a:ext cx="3412021" cy="517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22" name="Equation" r:id="rId8" imgW="44183300" imgH="6731000" progId="Equation.3">
                    <p:embed/>
                  </p:oleObj>
                </mc:Choice>
                <mc:Fallback>
                  <p:oleObj name="Equation" r:id="rId8" imgW="44183300" imgH="6731000" progId="Equation.3">
                    <p:embed/>
                    <p:pic>
                      <p:nvPicPr>
                        <p:cNvPr id="118799" name="Object 4">
                          <a:extLst>
                            <a:ext uri="{FF2B5EF4-FFF2-40B4-BE49-F238E27FC236}">
                              <a16:creationId xmlns:a16="http://schemas.microsoft.com/office/drawing/2014/main" id="{46E2B329-6C90-9347-977B-333C8797D6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0659" y="1948880"/>
                          <a:ext cx="3412021" cy="5170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BECD6FEE-2EBC-664B-928A-38403D436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561" y="1933872"/>
              <a:ext cx="1584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dirty="0"/>
                <a:t>Amplitude: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33514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>
            <a:extLst>
              <a:ext uri="{FF2B5EF4-FFF2-40B4-BE49-F238E27FC236}">
                <a16:creationId xmlns:a16="http://schemas.microsoft.com/office/drawing/2014/main" id="{51D73705-C05C-9C45-BE72-BB81D74FF3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33AD7295-0900-5149-8DA7-2BA0AE86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51AE0238-941B-7249-B6E5-559E45F3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53AD46-E457-4448-8671-68079E45213C}" type="slidenum">
              <a:rPr lang="en-US" altLang="en-US" sz="1400"/>
              <a:pPr/>
              <a:t>64</a:t>
            </a:fld>
            <a:endParaRPr lang="en-US" altLang="en-US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08A8DB49-E34B-1741-AB72-C3004E336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examples</a:t>
            </a: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A42F2690-AF28-EC4E-97D9-E8AD81D38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FA139F63-597C-564B-8E93-8F663472864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3" name="Rectangle 5">
            <a:extLst>
              <a:ext uri="{FF2B5EF4-FFF2-40B4-BE49-F238E27FC236}">
                <a16:creationId xmlns:a16="http://schemas.microsoft.com/office/drawing/2014/main" id="{CACE6484-71A3-9C45-9C4D-F917536C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4" name="Rectangle 6">
            <a:extLst>
              <a:ext uri="{FF2B5EF4-FFF2-40B4-BE49-F238E27FC236}">
                <a16:creationId xmlns:a16="http://schemas.microsoft.com/office/drawing/2014/main" id="{722BE7A7-6930-7E41-8F03-B64A7C92E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Low frequency sinusoid</a:t>
            </a:r>
          </a:p>
        </p:txBody>
      </p:sp>
      <p:graphicFrame>
        <p:nvGraphicFramePr>
          <p:cNvPr id="50185" name="Object 2">
            <a:extLst>
              <a:ext uri="{FF2B5EF4-FFF2-40B4-BE49-F238E27FC236}">
                <a16:creationId xmlns:a16="http://schemas.microsoft.com/office/drawing/2014/main" id="{D05F0953-0892-9043-87EE-411B1C1CD2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413" y="3048000"/>
          <a:ext cx="397192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3" name="Worksheet" r:id="rId4" imgW="4699000" imgH="2197100" progId="Excel.Sheet.8">
                  <p:embed/>
                </p:oleObj>
              </mc:Choice>
              <mc:Fallback>
                <p:oleObj name="Worksheet" r:id="rId4" imgW="4699000" imgH="2197100" progId="Excel.Sheet.8">
                  <p:embed/>
                  <p:pic>
                    <p:nvPicPr>
                      <p:cNvPr id="50185" name="Object 2">
                        <a:extLst>
                          <a:ext uri="{FF2B5EF4-FFF2-40B4-BE49-F238E27FC236}">
                            <a16:creationId xmlns:a16="http://schemas.microsoft.com/office/drawing/2014/main" id="{D05F0953-0892-9043-87EE-411B1C1CD2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48000"/>
                        <a:ext cx="3971925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3">
            <a:extLst>
              <a:ext uri="{FF2B5EF4-FFF2-40B4-BE49-F238E27FC236}">
                <a16:creationId xmlns:a16="http://schemas.microsoft.com/office/drawing/2014/main" id="{77D89789-0594-C74B-82B1-8BFA0B05A5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1213" y="3048000"/>
          <a:ext cx="397192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4" name="Worksheet" r:id="rId6" imgW="4699000" imgH="2197100" progId="Excel.Sheet.8">
                  <p:embed/>
                </p:oleObj>
              </mc:Choice>
              <mc:Fallback>
                <p:oleObj name="Worksheet" r:id="rId6" imgW="4699000" imgH="2197100" progId="Excel.Sheet.8">
                  <p:embed/>
                  <p:pic>
                    <p:nvPicPr>
                      <p:cNvPr id="50186" name="Object 3">
                        <a:extLst>
                          <a:ext uri="{FF2B5EF4-FFF2-40B4-BE49-F238E27FC236}">
                            <a16:creationId xmlns:a16="http://schemas.microsoft.com/office/drawing/2014/main" id="{77D89789-0594-C74B-82B1-8BFA0B05A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3048000"/>
                        <a:ext cx="3971925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Text Box 9">
            <a:extLst>
              <a:ext uri="{FF2B5EF4-FFF2-40B4-BE49-F238E27FC236}">
                <a16:creationId xmlns:a16="http://schemas.microsoft.com/office/drawing/2014/main" id="{BDCED1CA-FA5D-5F42-96E8-42D6CE7DE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504507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time</a:t>
            </a:r>
          </a:p>
        </p:txBody>
      </p:sp>
      <p:sp>
        <p:nvSpPr>
          <p:cNvPr id="50188" name="Text Box 10">
            <a:extLst>
              <a:ext uri="{FF2B5EF4-FFF2-40B4-BE49-F238E27FC236}">
                <a16:creationId xmlns:a16="http://schemas.microsoft.com/office/drawing/2014/main" id="{09FDE993-C202-FD4B-8049-F35348BB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512127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freq</a:t>
            </a:r>
          </a:p>
        </p:txBody>
      </p:sp>
    </p:spTree>
    <p:extLst>
      <p:ext uri="{BB962C8B-B14F-4D97-AF65-F5344CB8AC3E}">
        <p14:creationId xmlns:p14="http://schemas.microsoft.com/office/powerpoint/2010/main" val="374430033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>
            <a:extLst>
              <a:ext uri="{FF2B5EF4-FFF2-40B4-BE49-F238E27FC236}">
                <a16:creationId xmlns:a16="http://schemas.microsoft.com/office/drawing/2014/main" id="{EF77C898-7CB8-C641-8C6A-E0DFE1033B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BE255275-4D58-A94A-AC52-54373602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22473A95-D109-834A-8793-B6D4A935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79348DD-E4D7-5B4B-8341-E6EBA496B9E2}" type="slidenum">
              <a:rPr lang="en-US" altLang="en-US" sz="1400"/>
              <a:pPr/>
              <a:t>65</a:t>
            </a:fld>
            <a:endParaRPr lang="en-US" altLang="en-US" sz="140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5980E496-BBA2-D349-8962-24A68E695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examples</a:t>
            </a: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E032D95A-8A3A-0748-9F91-AC5ADF80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6" name="Rectangle 4">
            <a:extLst>
              <a:ext uri="{FF2B5EF4-FFF2-40B4-BE49-F238E27FC236}">
                <a16:creationId xmlns:a16="http://schemas.microsoft.com/office/drawing/2014/main" id="{E233F0F1-D6C0-CB4C-A00E-B806095B99D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7" name="Rectangle 5">
            <a:extLst>
              <a:ext uri="{FF2B5EF4-FFF2-40B4-BE49-F238E27FC236}">
                <a16:creationId xmlns:a16="http://schemas.microsoft.com/office/drawing/2014/main" id="{6958CCF6-4198-5945-A1A1-342FA71C6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8" name="Rectangle 6">
            <a:extLst>
              <a:ext uri="{FF2B5EF4-FFF2-40B4-BE49-F238E27FC236}">
                <a16:creationId xmlns:a16="http://schemas.microsoft.com/office/drawing/2014/main" id="{E9501D82-5A88-9241-9ACA-57C50E38D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Sinusoid - symmetry property: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f</a:t>
            </a:r>
            <a:r>
              <a:rPr lang="en-US" altLang="en-US" i="1">
                <a:ea typeface="ＭＳ Ｐゴシック" panose="020B0600070205080204" pitchFamily="34" charset="-128"/>
              </a:rPr>
              <a:t> = X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*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n-f</a:t>
            </a:r>
            <a:endParaRPr lang="en-US" altLang="en-US" i="1">
              <a:ea typeface="ＭＳ Ｐゴシック" panose="020B0600070205080204" pitchFamily="34" charset="-128"/>
            </a:endParaRPr>
          </a:p>
        </p:txBody>
      </p:sp>
      <p:graphicFrame>
        <p:nvGraphicFramePr>
          <p:cNvPr id="51209" name="Object 2">
            <a:extLst>
              <a:ext uri="{FF2B5EF4-FFF2-40B4-BE49-F238E27FC236}">
                <a16:creationId xmlns:a16="http://schemas.microsoft.com/office/drawing/2014/main" id="{D866BF9F-2DD4-CA48-BA88-C3479A20E0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413" y="3048000"/>
          <a:ext cx="397192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7" name="Worksheet" r:id="rId4" imgW="4699000" imgH="2197100" progId="Excel.Sheet.8">
                  <p:embed/>
                </p:oleObj>
              </mc:Choice>
              <mc:Fallback>
                <p:oleObj name="Worksheet" r:id="rId4" imgW="4699000" imgH="2197100" progId="Excel.Sheet.8">
                  <p:embed/>
                  <p:pic>
                    <p:nvPicPr>
                      <p:cNvPr id="51209" name="Object 2">
                        <a:extLst>
                          <a:ext uri="{FF2B5EF4-FFF2-40B4-BE49-F238E27FC236}">
                            <a16:creationId xmlns:a16="http://schemas.microsoft.com/office/drawing/2014/main" id="{D866BF9F-2DD4-CA48-BA88-C3479A20E0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48000"/>
                        <a:ext cx="3971925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3">
            <a:extLst>
              <a:ext uri="{FF2B5EF4-FFF2-40B4-BE49-F238E27FC236}">
                <a16:creationId xmlns:a16="http://schemas.microsoft.com/office/drawing/2014/main" id="{0AB3BC8E-0194-CB47-A3E8-09D192EF52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1213" y="3048000"/>
          <a:ext cx="397192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8" name="Worksheet" r:id="rId6" imgW="4699000" imgH="2197100" progId="Excel.Sheet.8">
                  <p:embed/>
                </p:oleObj>
              </mc:Choice>
              <mc:Fallback>
                <p:oleObj name="Worksheet" r:id="rId6" imgW="4699000" imgH="2197100" progId="Excel.Sheet.8">
                  <p:embed/>
                  <p:pic>
                    <p:nvPicPr>
                      <p:cNvPr id="51210" name="Object 3">
                        <a:extLst>
                          <a:ext uri="{FF2B5EF4-FFF2-40B4-BE49-F238E27FC236}">
                            <a16:creationId xmlns:a16="http://schemas.microsoft.com/office/drawing/2014/main" id="{0AB3BC8E-0194-CB47-A3E8-09D192EF52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3048000"/>
                        <a:ext cx="3971925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Text Box 9">
            <a:extLst>
              <a:ext uri="{FF2B5EF4-FFF2-40B4-BE49-F238E27FC236}">
                <a16:creationId xmlns:a16="http://schemas.microsoft.com/office/drawing/2014/main" id="{7B60D96B-EB76-F844-8CCF-26786D639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504507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time</a:t>
            </a:r>
          </a:p>
        </p:txBody>
      </p:sp>
      <p:sp>
        <p:nvSpPr>
          <p:cNvPr id="51212" name="Text Box 10">
            <a:extLst>
              <a:ext uri="{FF2B5EF4-FFF2-40B4-BE49-F238E27FC236}">
                <a16:creationId xmlns:a16="http://schemas.microsoft.com/office/drawing/2014/main" id="{67DA1F5F-8E8D-A84D-9E5C-EC214EB8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512127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freq</a:t>
            </a:r>
          </a:p>
        </p:txBody>
      </p:sp>
      <p:sp>
        <p:nvSpPr>
          <p:cNvPr id="51213" name="Rectangle 11">
            <a:extLst>
              <a:ext uri="{FF2B5EF4-FFF2-40B4-BE49-F238E27FC236}">
                <a16:creationId xmlns:a16="http://schemas.microsoft.com/office/drawing/2014/main" id="{4BC70D73-063B-F643-B95E-FEE5784D3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24200"/>
            <a:ext cx="1447800" cy="18288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4131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E9C8BE4D-A5A4-5041-A6F0-0AFF4C05F9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67758A82-994F-F545-966E-F7BEF8F1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A9DCED66-B725-5844-938C-C70E0B23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12081BA-936E-E046-93DD-0377A36BD9AA}" type="slidenum">
              <a:rPr lang="en-US" altLang="en-US" sz="1400"/>
              <a:pPr/>
              <a:t>66</a:t>
            </a:fld>
            <a:endParaRPr lang="en-US" altLang="en-US" sz="140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BC061C9F-7043-9A43-B967-C2A81A9DF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examples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2E0A804E-AC42-4D49-AE23-EFC832D4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5BC4AAEE-679F-754E-88DB-DC6522AEA1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31" name="Rectangle 5">
            <a:extLst>
              <a:ext uri="{FF2B5EF4-FFF2-40B4-BE49-F238E27FC236}">
                <a16:creationId xmlns:a16="http://schemas.microsoft.com/office/drawing/2014/main" id="{8DD98FED-AD2A-324B-BF1A-A03A4103F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32" name="Rectangle 6">
            <a:extLst>
              <a:ext uri="{FF2B5EF4-FFF2-40B4-BE49-F238E27FC236}">
                <a16:creationId xmlns:a16="http://schemas.microsoft.com/office/drawing/2014/main" id="{EAFB6878-5983-6342-B012-C42EE9B74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Higher freq. sinusoid</a:t>
            </a:r>
          </a:p>
        </p:txBody>
      </p:sp>
      <p:graphicFrame>
        <p:nvGraphicFramePr>
          <p:cNvPr id="52233" name="Object 2">
            <a:extLst>
              <a:ext uri="{FF2B5EF4-FFF2-40B4-BE49-F238E27FC236}">
                <a16:creationId xmlns:a16="http://schemas.microsoft.com/office/drawing/2014/main" id="{33B88CCA-0BB7-8E47-BBE9-4E231400B5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124200"/>
          <a:ext cx="4200525" cy="195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1" name="Worksheet" r:id="rId4" imgW="4699000" imgH="2197100" progId="Excel.Sheet.8">
                  <p:embed/>
                </p:oleObj>
              </mc:Choice>
              <mc:Fallback>
                <p:oleObj name="Worksheet" r:id="rId4" imgW="4699000" imgH="2197100" progId="Excel.Sheet.8">
                  <p:embed/>
                  <p:pic>
                    <p:nvPicPr>
                      <p:cNvPr id="52233" name="Object 2">
                        <a:extLst>
                          <a:ext uri="{FF2B5EF4-FFF2-40B4-BE49-F238E27FC236}">
                            <a16:creationId xmlns:a16="http://schemas.microsoft.com/office/drawing/2014/main" id="{33B88CCA-0BB7-8E47-BBE9-4E231400B5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4200525" cy="195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3">
            <a:extLst>
              <a:ext uri="{FF2B5EF4-FFF2-40B4-BE49-F238E27FC236}">
                <a16:creationId xmlns:a16="http://schemas.microsoft.com/office/drawing/2014/main" id="{780698C2-D8AB-7642-AF9B-E74A8F2C47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3124200"/>
          <a:ext cx="397192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2" name="Worksheet" r:id="rId6" imgW="4699000" imgH="2197100" progId="Excel.Sheet.8">
                  <p:embed/>
                </p:oleObj>
              </mc:Choice>
              <mc:Fallback>
                <p:oleObj name="Worksheet" r:id="rId6" imgW="4699000" imgH="2197100" progId="Excel.Sheet.8">
                  <p:embed/>
                  <p:pic>
                    <p:nvPicPr>
                      <p:cNvPr id="52234" name="Object 3">
                        <a:extLst>
                          <a:ext uri="{FF2B5EF4-FFF2-40B4-BE49-F238E27FC236}">
                            <a16:creationId xmlns:a16="http://schemas.microsoft.com/office/drawing/2014/main" id="{780698C2-D8AB-7642-AF9B-E74A8F2C47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24200"/>
                        <a:ext cx="3971925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Text Box 9">
            <a:extLst>
              <a:ext uri="{FF2B5EF4-FFF2-40B4-BE49-F238E27FC236}">
                <a16:creationId xmlns:a16="http://schemas.microsoft.com/office/drawing/2014/main" id="{E13927A3-BDE1-9244-BDA4-3FF0647D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504507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time</a:t>
            </a:r>
          </a:p>
        </p:txBody>
      </p:sp>
      <p:sp>
        <p:nvSpPr>
          <p:cNvPr id="52236" name="Text Box 10">
            <a:extLst>
              <a:ext uri="{FF2B5EF4-FFF2-40B4-BE49-F238E27FC236}">
                <a16:creationId xmlns:a16="http://schemas.microsoft.com/office/drawing/2014/main" id="{5059049B-2943-624D-8331-1F5A3C75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512127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freq</a:t>
            </a:r>
          </a:p>
        </p:txBody>
      </p:sp>
      <p:sp>
        <p:nvSpPr>
          <p:cNvPr id="52237" name="Rectangle 11">
            <a:extLst>
              <a:ext uri="{FF2B5EF4-FFF2-40B4-BE49-F238E27FC236}">
                <a16:creationId xmlns:a16="http://schemas.microsoft.com/office/drawing/2014/main" id="{DDC73E95-5FBA-E448-92E7-F17B5F8B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24200"/>
            <a:ext cx="1447800" cy="18288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84731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>
            <a:extLst>
              <a:ext uri="{FF2B5EF4-FFF2-40B4-BE49-F238E27FC236}">
                <a16:creationId xmlns:a16="http://schemas.microsoft.com/office/drawing/2014/main" id="{8E5E5931-FEAF-7C49-9021-9AAF352208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F488C435-F6C3-B040-A5D1-3284F08E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AAD9A602-494D-0D4B-9F00-052F0421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D4A0EA-D804-194C-8D36-BDDA2C215B23}" type="slidenum">
              <a:rPr lang="en-US" altLang="en-US" sz="1400"/>
              <a:pPr/>
              <a:t>67</a:t>
            </a:fld>
            <a:endParaRPr lang="en-US" altLang="en-US" sz="1400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E4D3B4E7-5346-2E43-BE86-AC4F5C029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DFT: check-point</a:t>
            </a:r>
          </a:p>
        </p:txBody>
      </p:sp>
      <p:sp>
        <p:nvSpPr>
          <p:cNvPr id="53255" name="Rectangle 5">
            <a:extLst>
              <a:ext uri="{FF2B5EF4-FFF2-40B4-BE49-F238E27FC236}">
                <a16:creationId xmlns:a16="http://schemas.microsoft.com/office/drawing/2014/main" id="{81D7EE61-3E0D-3146-AEB7-B24992A1E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Spectrum??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2B6B81-0869-AF43-A188-1710E8A1BE64}"/>
              </a:ext>
            </a:extLst>
          </p:cNvPr>
          <p:cNvGrpSpPr/>
          <p:nvPr/>
        </p:nvGrpSpPr>
        <p:grpSpPr>
          <a:xfrm>
            <a:off x="533400" y="1676400"/>
            <a:ext cx="6705600" cy="4572000"/>
            <a:chOff x="533400" y="1676400"/>
            <a:chExt cx="6705600" cy="4572000"/>
          </a:xfrm>
        </p:grpSpPr>
        <p:sp>
          <p:nvSpPr>
            <p:cNvPr id="53253" name="Rectangle 3">
              <a:extLst>
                <a:ext uri="{FF2B5EF4-FFF2-40B4-BE49-F238E27FC236}">
                  <a16:creationId xmlns:a16="http://schemas.microsoft.com/office/drawing/2014/main" id="{DB07B5CC-A0DE-E04A-B44F-E8F03F61D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013" y="3657600"/>
              <a:ext cx="3278187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54" name="Rectangle 4">
              <a:extLst>
                <a:ext uri="{FF2B5EF4-FFF2-40B4-BE49-F238E27FC236}">
                  <a16:creationId xmlns:a16="http://schemas.microsoft.com/office/drawing/2014/main" id="{6A89C6DF-2740-0047-88A0-10B4F67800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70213" y="5561013"/>
              <a:ext cx="665162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53256" name="Object 2">
              <a:extLst>
                <a:ext uri="{FF2B5EF4-FFF2-40B4-BE49-F238E27FC236}">
                  <a16:creationId xmlns:a16="http://schemas.microsoft.com/office/drawing/2014/main" id="{EEB5DFFF-882F-9040-8333-DB9DFFE17D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5357865"/>
                </p:ext>
              </p:extLst>
            </p:nvPr>
          </p:nvGraphicFramePr>
          <p:xfrm>
            <a:off x="533400" y="3429000"/>
            <a:ext cx="266700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9" name="Worksheet" r:id="rId4" imgW="4699000" imgH="2197100" progId="Excel.Sheet.8">
                    <p:embed/>
                  </p:oleObj>
                </mc:Choice>
                <mc:Fallback>
                  <p:oleObj name="Worksheet" r:id="rId4" imgW="4699000" imgH="2197100" progId="Excel.Sheet.8">
                    <p:embed/>
                    <p:pic>
                      <p:nvPicPr>
                        <p:cNvPr id="53256" name="Object 2">
                          <a:extLst>
                            <a:ext uri="{FF2B5EF4-FFF2-40B4-BE49-F238E27FC236}">
                              <a16:creationId xmlns:a16="http://schemas.microsoft.com/office/drawing/2014/main" id="{EEB5DFFF-882F-9040-8333-DB9DFFE17D4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3429000"/>
                          <a:ext cx="2667000" cy="1241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7" name="Object 3">
              <a:extLst>
                <a:ext uri="{FF2B5EF4-FFF2-40B4-BE49-F238E27FC236}">
                  <a16:creationId xmlns:a16="http://schemas.microsoft.com/office/drawing/2014/main" id="{B2B43FBB-3A2C-6E47-A3B5-4ADD23E6E1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8767444"/>
                </p:ext>
              </p:extLst>
            </p:nvPr>
          </p:nvGraphicFramePr>
          <p:xfrm>
            <a:off x="4572000" y="1676400"/>
            <a:ext cx="2667000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0" name="Worksheet" r:id="rId6" imgW="4699000" imgH="2197100" progId="Excel.Sheet.8">
                    <p:embed/>
                  </p:oleObj>
                </mc:Choice>
                <mc:Fallback>
                  <p:oleObj name="Worksheet" r:id="rId6" imgW="4699000" imgH="2197100" progId="Excel.Sheet.8">
                    <p:embed/>
                    <p:pic>
                      <p:nvPicPr>
                        <p:cNvPr id="53257" name="Object 3">
                          <a:extLst>
                            <a:ext uri="{FF2B5EF4-FFF2-40B4-BE49-F238E27FC236}">
                              <a16:creationId xmlns:a16="http://schemas.microsoft.com/office/drawing/2014/main" id="{B2B43FBB-3A2C-6E47-A3B5-4ADD23E6E1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1676400"/>
                          <a:ext cx="2667000" cy="1204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8" name="Object 4">
              <a:extLst>
                <a:ext uri="{FF2B5EF4-FFF2-40B4-BE49-F238E27FC236}">
                  <a16:creationId xmlns:a16="http://schemas.microsoft.com/office/drawing/2014/main" id="{82E42C3A-B234-584B-83C4-782A96A363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175390"/>
                </p:ext>
              </p:extLst>
            </p:nvPr>
          </p:nvGraphicFramePr>
          <p:xfrm>
            <a:off x="4572000" y="3352800"/>
            <a:ext cx="266700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1" name="Worksheet" r:id="rId8" imgW="4699000" imgH="2197100" progId="Excel.Sheet.8">
                    <p:embed/>
                  </p:oleObj>
                </mc:Choice>
                <mc:Fallback>
                  <p:oleObj name="Worksheet" r:id="rId8" imgW="4699000" imgH="2197100" progId="Excel.Sheet.8">
                    <p:embed/>
                    <p:pic>
                      <p:nvPicPr>
                        <p:cNvPr id="53258" name="Object 4">
                          <a:extLst>
                            <a:ext uri="{FF2B5EF4-FFF2-40B4-BE49-F238E27FC236}">
                              <a16:creationId xmlns:a16="http://schemas.microsoft.com/office/drawing/2014/main" id="{82E42C3A-B234-584B-83C4-782A96A363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352800"/>
                          <a:ext cx="2667000" cy="1241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9" name="Object 5">
              <a:extLst>
                <a:ext uri="{FF2B5EF4-FFF2-40B4-BE49-F238E27FC236}">
                  <a16:creationId xmlns:a16="http://schemas.microsoft.com/office/drawing/2014/main" id="{BB3BCC69-047E-7549-B7BE-00017468CA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4390351"/>
                </p:ext>
              </p:extLst>
            </p:nvPr>
          </p:nvGraphicFramePr>
          <p:xfrm>
            <a:off x="4572000" y="5043488"/>
            <a:ext cx="2667000" cy="1204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2" name="Worksheet" r:id="rId10" imgW="4699000" imgH="2197100" progId="Excel.Sheet.8">
                    <p:embed/>
                  </p:oleObj>
                </mc:Choice>
                <mc:Fallback>
                  <p:oleObj name="Worksheet" r:id="rId10" imgW="4699000" imgH="2197100" progId="Excel.Sheet.8">
                    <p:embed/>
                    <p:pic>
                      <p:nvPicPr>
                        <p:cNvPr id="53259" name="Object 5">
                          <a:extLst>
                            <a:ext uri="{FF2B5EF4-FFF2-40B4-BE49-F238E27FC236}">
                              <a16:creationId xmlns:a16="http://schemas.microsoft.com/office/drawing/2014/main" id="{BB3BCC69-047E-7549-B7BE-00017468CA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043488"/>
                          <a:ext cx="2667000" cy="1204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60" name="Text Box 10">
              <a:extLst>
                <a:ext uri="{FF2B5EF4-FFF2-40B4-BE49-F238E27FC236}">
                  <a16:creationId xmlns:a16="http://schemas.microsoft.com/office/drawing/2014/main" id="{720021BC-058C-D546-965C-7DFBF29DB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825875"/>
              <a:ext cx="412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/>
                <a:t>=</a:t>
              </a:r>
            </a:p>
          </p:txBody>
        </p:sp>
        <p:sp>
          <p:nvSpPr>
            <p:cNvPr id="53261" name="AutoShape 11">
              <a:extLst>
                <a:ext uri="{FF2B5EF4-FFF2-40B4-BE49-F238E27FC236}">
                  <a16:creationId xmlns:a16="http://schemas.microsoft.com/office/drawing/2014/main" id="{660DBF67-DAEF-164A-9033-BFBE0C2BC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1828800"/>
              <a:ext cx="533400" cy="4419600"/>
            </a:xfrm>
            <a:prstGeom prst="leftBrace">
              <a:avLst>
                <a:gd name="adj1" fmla="val 69048"/>
                <a:gd name="adj2" fmla="val 50000"/>
              </a:avLst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62" name="Text Box 12">
              <a:extLst>
                <a:ext uri="{FF2B5EF4-FFF2-40B4-BE49-F238E27FC236}">
                  <a16:creationId xmlns:a16="http://schemas.microsoft.com/office/drawing/2014/main" id="{BB342BCD-46E7-8445-913B-7DD2F0361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2895600"/>
              <a:ext cx="412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/>
                <a:t>+</a:t>
              </a:r>
            </a:p>
          </p:txBody>
        </p:sp>
        <p:sp>
          <p:nvSpPr>
            <p:cNvPr id="53263" name="Text Box 13">
              <a:extLst>
                <a:ext uri="{FF2B5EF4-FFF2-40B4-BE49-F238E27FC236}">
                  <a16:creationId xmlns:a16="http://schemas.microsoft.com/office/drawing/2014/main" id="{CA5C0E56-948A-6343-9E5A-8DF4F0EB4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5650" y="4449763"/>
              <a:ext cx="41275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/>
                <a:t>+</a:t>
              </a:r>
            </a:p>
          </p:txBody>
        </p:sp>
      </p:grpSp>
      <p:pic>
        <p:nvPicPr>
          <p:cNvPr id="17" name="Content Placeholder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FED23EC6-74E2-BE49-A9A9-DBC528079C5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 bwMode="auto">
          <a:xfrm>
            <a:off x="7505700" y="185530"/>
            <a:ext cx="1394791" cy="139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06735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>
            <a:extLst>
              <a:ext uri="{FF2B5EF4-FFF2-40B4-BE49-F238E27FC236}">
                <a16:creationId xmlns:a16="http://schemas.microsoft.com/office/drawing/2014/main" id="{B6F0B230-897C-634F-89D7-EE2E7CAA31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D4A0C7C0-5694-4C4F-B8B2-C795E843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54275" name="Slide Number Placeholder 5">
            <a:extLst>
              <a:ext uri="{FF2B5EF4-FFF2-40B4-BE49-F238E27FC236}">
                <a16:creationId xmlns:a16="http://schemas.microsoft.com/office/drawing/2014/main" id="{D9822956-72D5-5C47-96B4-646C0094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63ABCA-5A9E-2141-A961-068D308893BF}" type="slidenum">
              <a:rPr lang="en-US" altLang="en-US" sz="1400"/>
              <a:pPr/>
              <a:t>68</a:t>
            </a:fld>
            <a:endParaRPr lang="en-US" altLang="en-US" sz="1400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628B2F4C-7D6A-8F4F-89FB-5E7D22295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DFT: check-point</a:t>
            </a: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F03614D3-9B6D-2D47-9FF1-87310F49A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9CC16FDE-25B9-684F-9862-78B6625DC23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0DFD63F-31EF-3E48-B005-D96FD110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Spectrum:</a:t>
            </a:r>
          </a:p>
        </p:txBody>
      </p:sp>
      <p:graphicFrame>
        <p:nvGraphicFramePr>
          <p:cNvPr id="54280" name="Object 2">
            <a:extLst>
              <a:ext uri="{FF2B5EF4-FFF2-40B4-BE49-F238E27FC236}">
                <a16:creationId xmlns:a16="http://schemas.microsoft.com/office/drawing/2014/main" id="{AE722C1F-1931-3E4E-A9AA-24D242C321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429000"/>
          <a:ext cx="26670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5" name="Worksheet" r:id="rId4" imgW="4699000" imgH="2197100" progId="Excel.Sheet.8">
                  <p:embed/>
                </p:oleObj>
              </mc:Choice>
              <mc:Fallback>
                <p:oleObj name="Worksheet" r:id="rId4" imgW="4699000" imgH="2197100" progId="Excel.Sheet.8">
                  <p:embed/>
                  <p:pic>
                    <p:nvPicPr>
                      <p:cNvPr id="54280" name="Object 2">
                        <a:extLst>
                          <a:ext uri="{FF2B5EF4-FFF2-40B4-BE49-F238E27FC236}">
                            <a16:creationId xmlns:a16="http://schemas.microsoft.com/office/drawing/2014/main" id="{AE722C1F-1931-3E4E-A9AA-24D242C321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0"/>
                        <a:ext cx="266700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3">
            <a:extLst>
              <a:ext uri="{FF2B5EF4-FFF2-40B4-BE49-F238E27FC236}">
                <a16:creationId xmlns:a16="http://schemas.microsoft.com/office/drawing/2014/main" id="{7731EB72-C62B-5541-9C10-D7CDE46F3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1995488"/>
          <a:ext cx="26670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6" name="Worksheet" r:id="rId6" imgW="4699000" imgH="2197100" progId="Excel.Sheet.8">
                  <p:embed/>
                </p:oleObj>
              </mc:Choice>
              <mc:Fallback>
                <p:oleObj name="Worksheet" r:id="rId6" imgW="4699000" imgH="2197100" progId="Excel.Sheet.8">
                  <p:embed/>
                  <p:pic>
                    <p:nvPicPr>
                      <p:cNvPr id="54281" name="Object 3">
                        <a:extLst>
                          <a:ext uri="{FF2B5EF4-FFF2-40B4-BE49-F238E27FC236}">
                            <a16:creationId xmlns:a16="http://schemas.microsoft.com/office/drawing/2014/main" id="{7731EB72-C62B-5541-9C10-D7CDE46F36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95488"/>
                        <a:ext cx="26670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4">
            <a:extLst>
              <a:ext uri="{FF2B5EF4-FFF2-40B4-BE49-F238E27FC236}">
                <a16:creationId xmlns:a16="http://schemas.microsoft.com/office/drawing/2014/main" id="{44DCD2CF-EEC2-F342-AD25-7831EE9E47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352800"/>
          <a:ext cx="26670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7" name="Worksheet" r:id="rId8" imgW="4699000" imgH="2197100" progId="Excel.Sheet.8">
                  <p:embed/>
                </p:oleObj>
              </mc:Choice>
              <mc:Fallback>
                <p:oleObj name="Worksheet" r:id="rId8" imgW="4699000" imgH="2197100" progId="Excel.Sheet.8">
                  <p:embed/>
                  <p:pic>
                    <p:nvPicPr>
                      <p:cNvPr id="54282" name="Object 4">
                        <a:extLst>
                          <a:ext uri="{FF2B5EF4-FFF2-40B4-BE49-F238E27FC236}">
                            <a16:creationId xmlns:a16="http://schemas.microsoft.com/office/drawing/2014/main" id="{44DCD2CF-EEC2-F342-AD25-7831EE9E47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52800"/>
                        <a:ext cx="266700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5">
            <a:extLst>
              <a:ext uri="{FF2B5EF4-FFF2-40B4-BE49-F238E27FC236}">
                <a16:creationId xmlns:a16="http://schemas.microsoft.com/office/drawing/2014/main" id="{7A09EAE2-661D-314B-8F3E-EA1CDA6205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724400"/>
          <a:ext cx="26670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8" name="Worksheet" r:id="rId10" imgW="4699000" imgH="2197100" progId="Excel.Sheet.8">
                  <p:embed/>
                </p:oleObj>
              </mc:Choice>
              <mc:Fallback>
                <p:oleObj name="Worksheet" r:id="rId10" imgW="4699000" imgH="2197100" progId="Excel.Sheet.8">
                  <p:embed/>
                  <p:pic>
                    <p:nvPicPr>
                      <p:cNvPr id="54283" name="Object 5">
                        <a:extLst>
                          <a:ext uri="{FF2B5EF4-FFF2-40B4-BE49-F238E27FC236}">
                            <a16:creationId xmlns:a16="http://schemas.microsoft.com/office/drawing/2014/main" id="{7A09EAE2-661D-314B-8F3E-EA1CDA620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24400"/>
                        <a:ext cx="266700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6">
            <a:extLst>
              <a:ext uri="{FF2B5EF4-FFF2-40B4-BE49-F238E27FC236}">
                <a16:creationId xmlns:a16="http://schemas.microsoft.com/office/drawing/2014/main" id="{D8FF906A-8C7C-DE45-A397-8486E7EB8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971800"/>
          <a:ext cx="297180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9" name="Worksheet" r:id="rId12" imgW="4699000" imgH="2197100" progId="Excel.Sheet.8">
                  <p:embed/>
                </p:oleObj>
              </mc:Choice>
              <mc:Fallback>
                <p:oleObj name="Worksheet" r:id="rId12" imgW="4699000" imgH="2197100" progId="Excel.Sheet.8">
                  <p:embed/>
                  <p:pic>
                    <p:nvPicPr>
                      <p:cNvPr id="54284" name="Object 6">
                        <a:extLst>
                          <a:ext uri="{FF2B5EF4-FFF2-40B4-BE49-F238E27FC236}">
                            <a16:creationId xmlns:a16="http://schemas.microsoft.com/office/drawing/2014/main" id="{D8FF906A-8C7C-DE45-A397-8486E7EB8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971800"/>
                        <a:ext cx="2971800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5" name="Rectangle 11">
            <a:extLst>
              <a:ext uri="{FF2B5EF4-FFF2-40B4-BE49-F238E27FC236}">
                <a16:creationId xmlns:a16="http://schemas.microsoft.com/office/drawing/2014/main" id="{8143B8AF-1549-0E4F-A9D5-AB7C63DD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971800"/>
            <a:ext cx="1295400" cy="1828800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86" name="Text Box 12">
            <a:extLst>
              <a:ext uri="{FF2B5EF4-FFF2-40B4-BE49-F238E27FC236}">
                <a16:creationId xmlns:a16="http://schemas.microsoft.com/office/drawing/2014/main" id="{8545ED80-6F23-034C-88D9-B1E1F3C59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5122863"/>
            <a:ext cx="1030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Freq.</a:t>
            </a:r>
          </a:p>
        </p:txBody>
      </p:sp>
      <p:sp>
        <p:nvSpPr>
          <p:cNvPr id="54287" name="Text Box 13">
            <a:extLst>
              <a:ext uri="{FF2B5EF4-FFF2-40B4-BE49-F238E27FC236}">
                <a16:creationId xmlns:a16="http://schemas.microsoft.com/office/drawing/2014/main" id="{BF67703A-5F5B-C94E-B1BE-F3AC1BC3F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3" y="2222500"/>
            <a:ext cx="121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Ampl.</a:t>
            </a:r>
          </a:p>
        </p:txBody>
      </p:sp>
      <p:pic>
        <p:nvPicPr>
          <p:cNvPr id="17" name="Content Placeholder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E2B7478C-FE40-C942-AC79-02907FABB60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 bwMode="auto">
          <a:xfrm>
            <a:off x="7505700" y="185530"/>
            <a:ext cx="1394791" cy="139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09393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Date Placeholder 3">
            <a:extLst>
              <a:ext uri="{FF2B5EF4-FFF2-40B4-BE49-F238E27FC236}">
                <a16:creationId xmlns:a16="http://schemas.microsoft.com/office/drawing/2014/main" id="{0792A016-EB92-8F4B-82CD-B8D811EB21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18786" name="Footer Placeholder 4">
            <a:extLst>
              <a:ext uri="{FF2B5EF4-FFF2-40B4-BE49-F238E27FC236}">
                <a16:creationId xmlns:a16="http://schemas.microsoft.com/office/drawing/2014/main" id="{F646647F-FE0A-A947-852E-4D57B3E0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18787" name="Slide Number Placeholder 5">
            <a:extLst>
              <a:ext uri="{FF2B5EF4-FFF2-40B4-BE49-F238E27FC236}">
                <a16:creationId xmlns:a16="http://schemas.microsoft.com/office/drawing/2014/main" id="{DCDD6D3A-66C5-7147-A791-5C4E8216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FC8569A-B71D-2640-91A6-0098B99862EE}" type="slidenum">
              <a:rPr lang="en-US" altLang="en-US" sz="1400"/>
              <a:pPr algn="r"/>
              <a:t>69</a:t>
            </a:fld>
            <a:endParaRPr lang="en-US" altLang="en-US" sz="1400"/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C7D6B23C-43CB-0042-B5C2-390D466E0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graphicFrame>
        <p:nvGraphicFramePr>
          <p:cNvPr id="118789" name="Object 2">
            <a:extLst>
              <a:ext uri="{FF2B5EF4-FFF2-40B4-BE49-F238E27FC236}">
                <a16:creationId xmlns:a16="http://schemas.microsoft.com/office/drawing/2014/main" id="{2703DBA1-A60C-0E44-BBCD-9F24812B36EB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327977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7" name="Worksheet" r:id="rId4" imgW="3632200" imgH="2120900" progId="Excel.Sheet.8">
                  <p:embed/>
                </p:oleObj>
              </mc:Choice>
              <mc:Fallback>
                <p:oleObj name="Worksheet" r:id="rId4" imgW="3632200" imgH="2120900" progId="Excel.Sheet.8">
                  <p:embed/>
                  <p:pic>
                    <p:nvPicPr>
                      <p:cNvPr id="118789" name="Object 2">
                        <a:extLst>
                          <a:ext uri="{FF2B5EF4-FFF2-40B4-BE49-F238E27FC236}">
                            <a16:creationId xmlns:a16="http://schemas.microsoft.com/office/drawing/2014/main" id="{2703DBA1-A60C-0E44-BBCD-9F24812B3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977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3">
            <a:extLst>
              <a:ext uri="{FF2B5EF4-FFF2-40B4-BE49-F238E27FC236}">
                <a16:creationId xmlns:a16="http://schemas.microsoft.com/office/drawing/2014/main" id="{7BE87291-AC60-B94C-89E7-F275EA60F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90900"/>
          <a:ext cx="48006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8" name="Worksheet" r:id="rId6" imgW="3937000" imgH="2032000" progId="Excel.Sheet.8">
                  <p:embed/>
                </p:oleObj>
              </mc:Choice>
              <mc:Fallback>
                <p:oleObj name="Worksheet" r:id="rId6" imgW="3937000" imgH="2032000" progId="Excel.Sheet.8">
                  <p:embed/>
                  <p:pic>
                    <p:nvPicPr>
                      <p:cNvPr id="118790" name="Object 3">
                        <a:extLst>
                          <a:ext uri="{FF2B5EF4-FFF2-40B4-BE49-F238E27FC236}">
                            <a16:creationId xmlns:a16="http://schemas.microsoft.com/office/drawing/2014/main" id="{7BE87291-AC60-B94C-89E7-F275EA60F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90900"/>
                        <a:ext cx="48006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1" name="Text Box 5">
            <a:extLst>
              <a:ext uri="{FF2B5EF4-FFF2-40B4-BE49-F238E27FC236}">
                <a16:creationId xmlns:a16="http://schemas.microsoft.com/office/drawing/2014/main" id="{0AA63F69-BD23-F640-B984-03283801A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513388"/>
            <a:ext cx="884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year</a:t>
            </a:r>
          </a:p>
        </p:txBody>
      </p:sp>
      <p:sp>
        <p:nvSpPr>
          <p:cNvPr id="118792" name="Text Box 6">
            <a:extLst>
              <a:ext uri="{FF2B5EF4-FFF2-40B4-BE49-F238E27FC236}">
                <a16:creationId xmlns:a16="http://schemas.microsoft.com/office/drawing/2014/main" id="{6589C92B-EA7A-EA4C-9349-919A6172B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11438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count</a:t>
            </a:r>
          </a:p>
        </p:txBody>
      </p:sp>
      <p:sp>
        <p:nvSpPr>
          <p:cNvPr id="118793" name="Text Box 7">
            <a:extLst>
              <a:ext uri="{FF2B5EF4-FFF2-40B4-BE49-F238E27FC236}">
                <a16:creationId xmlns:a16="http://schemas.microsoft.com/office/drawing/2014/main" id="{0F9066C9-6BF0-8943-9D9C-134103928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18794" name="Text Box 8">
            <a:extLst>
              <a:ext uri="{FF2B5EF4-FFF2-40B4-BE49-F238E27FC236}">
                <a16:creationId xmlns:a16="http://schemas.microsoft.com/office/drawing/2014/main" id="{A30A5B54-96A4-0047-B159-C98D48B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886075"/>
            <a:ext cx="121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Ampl.</a:t>
            </a:r>
          </a:p>
        </p:txBody>
      </p:sp>
      <p:sp>
        <p:nvSpPr>
          <p:cNvPr id="118795" name="Rectangle 9">
            <a:extLst>
              <a:ext uri="{FF2B5EF4-FFF2-40B4-BE49-F238E27FC236}">
                <a16:creationId xmlns:a16="http://schemas.microsoft.com/office/drawing/2014/main" id="{FC2B7898-B24C-2C42-A117-8B10BF2B1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796" name="Text Box 10">
            <a:extLst>
              <a:ext uri="{FF2B5EF4-FFF2-40B4-BE49-F238E27FC236}">
                <a16:creationId xmlns:a16="http://schemas.microsoft.com/office/drawing/2014/main" id="{D103F8DE-0E4F-4547-A506-02313C2F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91013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freq=12</a:t>
            </a:r>
            <a:endParaRPr lang="en-US" altLang="en-US"/>
          </a:p>
        </p:txBody>
      </p:sp>
      <p:sp>
        <p:nvSpPr>
          <p:cNvPr id="118797" name="Text Box 11">
            <a:extLst>
              <a:ext uri="{FF2B5EF4-FFF2-40B4-BE49-F238E27FC236}">
                <a16:creationId xmlns:a16="http://schemas.microsoft.com/office/drawing/2014/main" id="{C6249E44-7661-724C-85BE-FAC26954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72903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freq=0</a:t>
            </a:r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775107-E016-504A-A66F-639E35AA65E5}"/>
              </a:ext>
            </a:extLst>
          </p:cNvPr>
          <p:cNvGrpSpPr/>
          <p:nvPr/>
        </p:nvGrpSpPr>
        <p:grpSpPr>
          <a:xfrm>
            <a:off x="790575" y="1760538"/>
            <a:ext cx="6972300" cy="731837"/>
            <a:chOff x="790575" y="1760538"/>
            <a:chExt cx="6972300" cy="731837"/>
          </a:xfrm>
        </p:grpSpPr>
        <p:sp>
          <p:nvSpPr>
            <p:cNvPr id="118798" name="Text Box 12">
              <a:extLst>
                <a:ext uri="{FF2B5EF4-FFF2-40B4-BE49-F238E27FC236}">
                  <a16:creationId xmlns:a16="http://schemas.microsoft.com/office/drawing/2014/main" id="{BAA8A795-2E84-6548-B138-AC6342242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9550" y="1760538"/>
              <a:ext cx="18415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graphicFrame>
          <p:nvGraphicFramePr>
            <p:cNvPr id="118799" name="Object 4">
              <a:extLst>
                <a:ext uri="{FF2B5EF4-FFF2-40B4-BE49-F238E27FC236}">
                  <a16:creationId xmlns:a16="http://schemas.microsoft.com/office/drawing/2014/main" id="{46E2B329-6C90-9347-977B-333C8797D6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3533918"/>
                </p:ext>
              </p:extLst>
            </p:nvPr>
          </p:nvGraphicFramePr>
          <p:xfrm>
            <a:off x="3038475" y="1776413"/>
            <a:ext cx="4724400" cy="715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9" name="Equation" r:id="rId8" imgW="44183300" imgH="6731000" progId="Equation.3">
                    <p:embed/>
                  </p:oleObj>
                </mc:Choice>
                <mc:Fallback>
                  <p:oleObj name="Equation" r:id="rId8" imgW="44183300" imgH="6731000" progId="Equation.3">
                    <p:embed/>
                    <p:pic>
                      <p:nvPicPr>
                        <p:cNvPr id="118799" name="Object 4">
                          <a:extLst>
                            <a:ext uri="{FF2B5EF4-FFF2-40B4-BE49-F238E27FC236}">
                              <a16:creationId xmlns:a16="http://schemas.microsoft.com/office/drawing/2014/main" id="{46E2B329-6C90-9347-977B-333C8797D6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8475" y="1776413"/>
                          <a:ext cx="4724400" cy="715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800" name="Text Box 14">
              <a:extLst>
                <a:ext uri="{FF2B5EF4-FFF2-40B4-BE49-F238E27FC236}">
                  <a16:creationId xmlns:a16="http://schemas.microsoft.com/office/drawing/2014/main" id="{F12872C6-703C-F841-9FDB-65D0EF76E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75" y="1862138"/>
              <a:ext cx="203517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Amplitude: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2E0AFC2-17C8-C245-BB74-2144C4F492C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5" y="5281613"/>
            <a:ext cx="1385918" cy="9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091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AE55-4460-5B43-9C26-B35AAA52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6D6A-33CB-6E40-BD77-E12DF2059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Finance / bank</a:t>
            </a:r>
          </a:p>
          <a:p>
            <a:pPr lvl="1">
              <a:buFontTx/>
              <a:buChar char="-"/>
            </a:pPr>
            <a:r>
              <a:rPr lang="en-US" dirty="0"/>
              <a:t>Forecasting; fraud/anomaly detection</a:t>
            </a:r>
          </a:p>
          <a:p>
            <a:pPr>
              <a:buFontTx/>
              <a:buChar char="-"/>
            </a:pPr>
            <a:r>
              <a:rPr lang="en-US" dirty="0"/>
              <a:t>Insurance company</a:t>
            </a:r>
          </a:p>
          <a:p>
            <a:pPr lvl="1">
              <a:buFontTx/>
              <a:buChar char="-"/>
            </a:pPr>
            <a:r>
              <a:rPr lang="en-US" dirty="0"/>
              <a:t>Same</a:t>
            </a:r>
          </a:p>
          <a:p>
            <a:pPr>
              <a:buFontTx/>
              <a:buChar char="-"/>
            </a:pPr>
            <a:r>
              <a:rPr lang="en-US" dirty="0"/>
              <a:t>Manufacturer (chemical; electronic devices)</a:t>
            </a:r>
          </a:p>
          <a:p>
            <a:pPr lvl="1">
              <a:buFontTx/>
              <a:buChar char="-"/>
            </a:pPr>
            <a:r>
              <a:rPr lang="en-US" dirty="0"/>
              <a:t>Sensor measurements; supply-chain forecasting</a:t>
            </a:r>
          </a:p>
          <a:p>
            <a:pPr>
              <a:buFontTx/>
              <a:buChar char="-"/>
            </a:pPr>
            <a:r>
              <a:rPr lang="en-US" dirty="0"/>
              <a:t>Automotive</a:t>
            </a:r>
          </a:p>
          <a:p>
            <a:pPr lvl="1">
              <a:buFontTx/>
              <a:buChar char="-"/>
            </a:pPr>
            <a:r>
              <a:rPr lang="en-US" dirty="0"/>
              <a:t>same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D4D6D-9300-0348-8868-DB7ED105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B934-A62F-5846-8475-BA03EFB7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A89B-0F02-2940-8C58-5D05CB55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Graphic 6" descr="Yuan with solid fill">
            <a:extLst>
              <a:ext uri="{FF2B5EF4-FFF2-40B4-BE49-F238E27FC236}">
                <a16:creationId xmlns:a16="http://schemas.microsoft.com/office/drawing/2014/main" id="{36F28D7C-6057-2942-8A0F-4B1057F59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3082" y="1295400"/>
            <a:ext cx="914400" cy="914400"/>
          </a:xfrm>
          <a:prstGeom prst="rect">
            <a:avLst/>
          </a:prstGeom>
        </p:spPr>
      </p:pic>
      <p:pic>
        <p:nvPicPr>
          <p:cNvPr id="8" name="Graphic 7" descr="Coins with solid fill">
            <a:extLst>
              <a:ext uri="{FF2B5EF4-FFF2-40B4-BE49-F238E27FC236}">
                <a16:creationId xmlns:a16="http://schemas.microsoft.com/office/drawing/2014/main" id="{9A5F614C-B230-F041-85CC-440CB84DB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7817" y="1388366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F0373-75FD-FE46-A84F-FA85A27B4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817" y="5089986"/>
            <a:ext cx="1430130" cy="94522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8E657DB-504E-D541-8097-F3CACFBD555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58200" y="3101110"/>
            <a:ext cx="535553" cy="6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1911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Date Placeholder 3">
            <a:extLst>
              <a:ext uri="{FF2B5EF4-FFF2-40B4-BE49-F238E27FC236}">
                <a16:creationId xmlns:a16="http://schemas.microsoft.com/office/drawing/2014/main" id="{494C71F2-342C-EB44-AFA4-8F32B2EC1F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19810" name="Footer Placeholder 4">
            <a:extLst>
              <a:ext uri="{FF2B5EF4-FFF2-40B4-BE49-F238E27FC236}">
                <a16:creationId xmlns:a16="http://schemas.microsoft.com/office/drawing/2014/main" id="{DCA38BFF-88B2-6947-AFDC-11169F39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19811" name="Slide Number Placeholder 5">
            <a:extLst>
              <a:ext uri="{FF2B5EF4-FFF2-40B4-BE49-F238E27FC236}">
                <a16:creationId xmlns:a16="http://schemas.microsoft.com/office/drawing/2014/main" id="{2DAE3360-B776-454D-9BAC-8986A8C9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E2C04DB-C93F-AD4F-A566-D13B75615E13}" type="slidenum">
              <a:rPr lang="en-US" altLang="en-US" sz="1400"/>
              <a:pPr algn="r"/>
              <a:t>70</a:t>
            </a:fld>
            <a:endParaRPr lang="en-US" altLang="en-US" sz="1400"/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1326A840-27BC-454D-B838-7AABCF0C0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graphicFrame>
        <p:nvGraphicFramePr>
          <p:cNvPr id="119813" name="Object 2">
            <a:extLst>
              <a:ext uri="{FF2B5EF4-FFF2-40B4-BE49-F238E27FC236}">
                <a16:creationId xmlns:a16="http://schemas.microsoft.com/office/drawing/2014/main" id="{F8430E7C-5005-344D-8BE9-2D1B5835C980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327977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" name="Worksheet" r:id="rId4" imgW="3632200" imgH="2120900" progId="Excel.Sheet.8">
                  <p:embed/>
                </p:oleObj>
              </mc:Choice>
              <mc:Fallback>
                <p:oleObj name="Worksheet" r:id="rId4" imgW="3632200" imgH="2120900" progId="Excel.Sheet.8">
                  <p:embed/>
                  <p:pic>
                    <p:nvPicPr>
                      <p:cNvPr id="119813" name="Object 2">
                        <a:extLst>
                          <a:ext uri="{FF2B5EF4-FFF2-40B4-BE49-F238E27FC236}">
                            <a16:creationId xmlns:a16="http://schemas.microsoft.com/office/drawing/2014/main" id="{F8430E7C-5005-344D-8BE9-2D1B5835C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977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3">
            <a:extLst>
              <a:ext uri="{FF2B5EF4-FFF2-40B4-BE49-F238E27FC236}">
                <a16:creationId xmlns:a16="http://schemas.microsoft.com/office/drawing/2014/main" id="{AFBE76A3-356F-2A40-9C0C-A585E65A1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90900"/>
          <a:ext cx="48006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6" name="Worksheet" r:id="rId6" imgW="3937000" imgH="2032000" progId="Excel.Sheet.8">
                  <p:embed/>
                </p:oleObj>
              </mc:Choice>
              <mc:Fallback>
                <p:oleObj name="Worksheet" r:id="rId6" imgW="3937000" imgH="2032000" progId="Excel.Sheet.8">
                  <p:embed/>
                  <p:pic>
                    <p:nvPicPr>
                      <p:cNvPr id="119814" name="Object 3">
                        <a:extLst>
                          <a:ext uri="{FF2B5EF4-FFF2-40B4-BE49-F238E27FC236}">
                            <a16:creationId xmlns:a16="http://schemas.microsoft.com/office/drawing/2014/main" id="{AFBE76A3-356F-2A40-9C0C-A585E65A1A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90900"/>
                        <a:ext cx="48006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5" name="Text Box 5">
            <a:extLst>
              <a:ext uri="{FF2B5EF4-FFF2-40B4-BE49-F238E27FC236}">
                <a16:creationId xmlns:a16="http://schemas.microsoft.com/office/drawing/2014/main" id="{820F936B-7D2E-774B-85EF-B844CAB2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513388"/>
            <a:ext cx="884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year</a:t>
            </a:r>
          </a:p>
        </p:txBody>
      </p:sp>
      <p:sp>
        <p:nvSpPr>
          <p:cNvPr id="119816" name="Text Box 6">
            <a:extLst>
              <a:ext uri="{FF2B5EF4-FFF2-40B4-BE49-F238E27FC236}">
                <a16:creationId xmlns:a16="http://schemas.microsoft.com/office/drawing/2014/main" id="{DA6D98A7-BF58-DE44-A6F6-BA16D230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11438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count</a:t>
            </a:r>
          </a:p>
        </p:txBody>
      </p:sp>
      <p:sp>
        <p:nvSpPr>
          <p:cNvPr id="119817" name="Text Box 7">
            <a:extLst>
              <a:ext uri="{FF2B5EF4-FFF2-40B4-BE49-F238E27FC236}">
                <a16:creationId xmlns:a16="http://schemas.microsoft.com/office/drawing/2014/main" id="{88BE0E0A-E906-2848-8D8C-D8A510E8B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19818" name="Text Box 8">
            <a:extLst>
              <a:ext uri="{FF2B5EF4-FFF2-40B4-BE49-F238E27FC236}">
                <a16:creationId xmlns:a16="http://schemas.microsoft.com/office/drawing/2014/main" id="{C4E0E2D9-67DD-8C4A-8028-5E31E028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886075"/>
            <a:ext cx="121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Ampl.</a:t>
            </a:r>
          </a:p>
        </p:txBody>
      </p:sp>
      <p:sp>
        <p:nvSpPr>
          <p:cNvPr id="119819" name="Rectangle 9">
            <a:extLst>
              <a:ext uri="{FF2B5EF4-FFF2-40B4-BE49-F238E27FC236}">
                <a16:creationId xmlns:a16="http://schemas.microsoft.com/office/drawing/2014/main" id="{9F2BF5AB-F935-6A44-B45F-EC0C6411C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20" name="Text Box 10">
            <a:extLst>
              <a:ext uri="{FF2B5EF4-FFF2-40B4-BE49-F238E27FC236}">
                <a16:creationId xmlns:a16="http://schemas.microsoft.com/office/drawing/2014/main" id="{25203595-4E8E-6C47-9ED7-62ED55D0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91013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freq=12</a:t>
            </a:r>
            <a:endParaRPr lang="en-US" altLang="en-US"/>
          </a:p>
        </p:txBody>
      </p:sp>
      <p:sp>
        <p:nvSpPr>
          <p:cNvPr id="119821" name="Text Box 11">
            <a:extLst>
              <a:ext uri="{FF2B5EF4-FFF2-40B4-BE49-F238E27FC236}">
                <a16:creationId xmlns:a16="http://schemas.microsoft.com/office/drawing/2014/main" id="{5EEE77BE-AC7D-BD4D-B20C-260584FD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72903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freq=0</a:t>
            </a:r>
            <a:endParaRPr lang="en-US" altLang="en-US"/>
          </a:p>
        </p:txBody>
      </p:sp>
      <p:sp>
        <p:nvSpPr>
          <p:cNvPr id="119822" name="Line 12">
            <a:extLst>
              <a:ext uri="{FF2B5EF4-FFF2-40B4-BE49-F238E27FC236}">
                <a16:creationId xmlns:a16="http://schemas.microsoft.com/office/drawing/2014/main" id="{53018169-1795-D54A-BA7B-3CE258F3E9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1438" y="3883025"/>
            <a:ext cx="938212" cy="706438"/>
          </a:xfrm>
          <a:prstGeom prst="line">
            <a:avLst/>
          </a:prstGeom>
          <a:noFill/>
          <a:ln w="12700" cap="sq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2751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Date Placeholder 3">
            <a:extLst>
              <a:ext uri="{FF2B5EF4-FFF2-40B4-BE49-F238E27FC236}">
                <a16:creationId xmlns:a16="http://schemas.microsoft.com/office/drawing/2014/main" id="{9507F9E9-5564-1743-BC0F-A65A99975D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20834" name="Footer Placeholder 4">
            <a:extLst>
              <a:ext uri="{FF2B5EF4-FFF2-40B4-BE49-F238E27FC236}">
                <a16:creationId xmlns:a16="http://schemas.microsoft.com/office/drawing/2014/main" id="{CE5681E4-70AA-2B46-980E-91814BBD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20835" name="Slide Number Placeholder 5">
            <a:extLst>
              <a:ext uri="{FF2B5EF4-FFF2-40B4-BE49-F238E27FC236}">
                <a16:creationId xmlns:a16="http://schemas.microsoft.com/office/drawing/2014/main" id="{0139205B-D13A-7343-9CBB-2D57B173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2A32454-A485-CF49-98F0-A8295FE73377}" type="slidenum">
              <a:rPr lang="en-US" altLang="en-US" sz="1400"/>
              <a:pPr algn="r"/>
              <a:t>71</a:t>
            </a:fld>
            <a:endParaRPr lang="en-US" altLang="en-US" sz="1400"/>
          </a:p>
        </p:txBody>
      </p:sp>
      <p:graphicFrame>
        <p:nvGraphicFramePr>
          <p:cNvPr id="120836" name="Object 2">
            <a:extLst>
              <a:ext uri="{FF2B5EF4-FFF2-40B4-BE49-F238E27FC236}">
                <a16:creationId xmlns:a16="http://schemas.microsoft.com/office/drawing/2014/main" id="{A8AB4A93-59F7-374C-96EB-50734199CA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90900"/>
          <a:ext cx="48006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name="Worksheet" r:id="rId4" imgW="3937000" imgH="2032000" progId="Excel.Sheet.8">
                  <p:embed/>
                </p:oleObj>
              </mc:Choice>
              <mc:Fallback>
                <p:oleObj name="Worksheet" r:id="rId4" imgW="3937000" imgH="2032000" progId="Excel.Sheet.8">
                  <p:embed/>
                  <p:pic>
                    <p:nvPicPr>
                      <p:cNvPr id="120836" name="Object 2">
                        <a:extLst>
                          <a:ext uri="{FF2B5EF4-FFF2-40B4-BE49-F238E27FC236}">
                            <a16:creationId xmlns:a16="http://schemas.microsoft.com/office/drawing/2014/main" id="{A8AB4A93-59F7-374C-96EB-50734199C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90900"/>
                        <a:ext cx="48006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Rectangle 3">
            <a:extLst>
              <a:ext uri="{FF2B5EF4-FFF2-40B4-BE49-F238E27FC236}">
                <a16:creationId xmlns:a16="http://schemas.microsoft.com/office/drawing/2014/main" id="{D8BA7F44-8276-AF45-8108-CA02D8A1D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graphicFrame>
        <p:nvGraphicFramePr>
          <p:cNvPr id="120838" name="Object 3">
            <a:extLst>
              <a:ext uri="{FF2B5EF4-FFF2-40B4-BE49-F238E27FC236}">
                <a16:creationId xmlns:a16="http://schemas.microsoft.com/office/drawing/2014/main" id="{C7247EA4-3151-2A4D-AC9A-4614001F9B25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327977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" name="Worksheet" r:id="rId6" imgW="3632200" imgH="2120900" progId="Excel.Sheet.8">
                  <p:embed/>
                </p:oleObj>
              </mc:Choice>
              <mc:Fallback>
                <p:oleObj name="Worksheet" r:id="rId6" imgW="3632200" imgH="2120900" progId="Excel.Sheet.8">
                  <p:embed/>
                  <p:pic>
                    <p:nvPicPr>
                      <p:cNvPr id="120838" name="Object 3">
                        <a:extLst>
                          <a:ext uri="{FF2B5EF4-FFF2-40B4-BE49-F238E27FC236}">
                            <a16:creationId xmlns:a16="http://schemas.microsoft.com/office/drawing/2014/main" id="{C7247EA4-3151-2A4D-AC9A-4614001F9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977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9" name="Text Box 5">
            <a:extLst>
              <a:ext uri="{FF2B5EF4-FFF2-40B4-BE49-F238E27FC236}">
                <a16:creationId xmlns:a16="http://schemas.microsoft.com/office/drawing/2014/main" id="{5F234583-036E-8B4D-862D-CA2FBD329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513388"/>
            <a:ext cx="884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year</a:t>
            </a:r>
          </a:p>
        </p:txBody>
      </p:sp>
      <p:sp>
        <p:nvSpPr>
          <p:cNvPr id="120840" name="Text Box 6">
            <a:extLst>
              <a:ext uri="{FF2B5EF4-FFF2-40B4-BE49-F238E27FC236}">
                <a16:creationId xmlns:a16="http://schemas.microsoft.com/office/drawing/2014/main" id="{360E5238-1996-1E41-962A-0E40BD2C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11438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count</a:t>
            </a:r>
          </a:p>
        </p:txBody>
      </p:sp>
      <p:sp>
        <p:nvSpPr>
          <p:cNvPr id="120841" name="Text Box 7">
            <a:extLst>
              <a:ext uri="{FF2B5EF4-FFF2-40B4-BE49-F238E27FC236}">
                <a16:creationId xmlns:a16="http://schemas.microsoft.com/office/drawing/2014/main" id="{A76E59D4-7AC0-684B-9AC7-57A372C73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20842" name="Text Box 8">
            <a:extLst>
              <a:ext uri="{FF2B5EF4-FFF2-40B4-BE49-F238E27FC236}">
                <a16:creationId xmlns:a16="http://schemas.microsoft.com/office/drawing/2014/main" id="{429B2FCC-CA2D-2A4C-A9DD-9A8765D4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886075"/>
            <a:ext cx="121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Ampl.</a:t>
            </a:r>
          </a:p>
        </p:txBody>
      </p:sp>
      <p:sp>
        <p:nvSpPr>
          <p:cNvPr id="120843" name="Rectangle 9">
            <a:extLst>
              <a:ext uri="{FF2B5EF4-FFF2-40B4-BE49-F238E27FC236}">
                <a16:creationId xmlns:a16="http://schemas.microsoft.com/office/drawing/2014/main" id="{944BEB6B-F8BB-1749-AB4D-9C2CEB94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0844" name="Text Box 10">
            <a:extLst>
              <a:ext uri="{FF2B5EF4-FFF2-40B4-BE49-F238E27FC236}">
                <a16:creationId xmlns:a16="http://schemas.microsoft.com/office/drawing/2014/main" id="{18321C07-C1FE-274F-B706-4F023E4D9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91013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freq=12</a:t>
            </a:r>
            <a:endParaRPr lang="en-US" altLang="en-US"/>
          </a:p>
        </p:txBody>
      </p:sp>
      <p:sp>
        <p:nvSpPr>
          <p:cNvPr id="120845" name="Text Box 11">
            <a:extLst>
              <a:ext uri="{FF2B5EF4-FFF2-40B4-BE49-F238E27FC236}">
                <a16:creationId xmlns:a16="http://schemas.microsoft.com/office/drawing/2014/main" id="{707F5A29-3FA7-C242-A096-5F4C17EA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72903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freq=0</a:t>
            </a:r>
            <a:endParaRPr lang="en-US" altLang="en-US"/>
          </a:p>
        </p:txBody>
      </p:sp>
      <p:sp>
        <p:nvSpPr>
          <p:cNvPr id="120846" name="Line 12">
            <a:extLst>
              <a:ext uri="{FF2B5EF4-FFF2-40B4-BE49-F238E27FC236}">
                <a16:creationId xmlns:a16="http://schemas.microsoft.com/office/drawing/2014/main" id="{BE6A934A-B68F-DD4A-8B71-958DA77665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0188" y="4344988"/>
            <a:ext cx="0" cy="271462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Line 13">
            <a:extLst>
              <a:ext uri="{FF2B5EF4-FFF2-40B4-BE49-F238E27FC236}">
                <a16:creationId xmlns:a16="http://schemas.microsoft.com/office/drawing/2014/main" id="{95D084BD-BBD6-2B40-837F-1948EB32C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3" y="4618038"/>
            <a:ext cx="246062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4">
            <a:extLst>
              <a:ext uri="{FF2B5EF4-FFF2-40B4-BE49-F238E27FC236}">
                <a16:creationId xmlns:a16="http://schemas.microsoft.com/office/drawing/2014/main" id="{0911FB49-0B05-5A42-B353-566923285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4356100"/>
            <a:ext cx="246062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5">
            <a:extLst>
              <a:ext uri="{FF2B5EF4-FFF2-40B4-BE49-F238E27FC236}">
                <a16:creationId xmlns:a16="http://schemas.microsoft.com/office/drawing/2014/main" id="{CAF6EDAC-0C14-F04A-81A8-5FF254F46F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1950" y="4503738"/>
            <a:ext cx="1038225" cy="0"/>
          </a:xfrm>
          <a:prstGeom prst="line">
            <a:avLst/>
          </a:prstGeom>
          <a:noFill/>
          <a:ln w="3175" cap="sq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754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Date Placeholder 3">
            <a:extLst>
              <a:ext uri="{FF2B5EF4-FFF2-40B4-BE49-F238E27FC236}">
                <a16:creationId xmlns:a16="http://schemas.microsoft.com/office/drawing/2014/main" id="{34C41912-8D68-6F44-A09B-F6786ABF40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21858" name="Footer Placeholder 4">
            <a:extLst>
              <a:ext uri="{FF2B5EF4-FFF2-40B4-BE49-F238E27FC236}">
                <a16:creationId xmlns:a16="http://schemas.microsoft.com/office/drawing/2014/main" id="{27B32E59-094F-9145-8333-8DC74E3A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21859" name="Slide Number Placeholder 5">
            <a:extLst>
              <a:ext uri="{FF2B5EF4-FFF2-40B4-BE49-F238E27FC236}">
                <a16:creationId xmlns:a16="http://schemas.microsoft.com/office/drawing/2014/main" id="{B8942E84-F0E0-4B4F-81CF-78CB3AFC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5C034BB-470C-6C45-87F0-B70A257DAA2C}" type="slidenum">
              <a:rPr lang="en-US" altLang="en-US" sz="1400"/>
              <a:pPr algn="r"/>
              <a:t>72</a:t>
            </a:fld>
            <a:endParaRPr lang="en-US" altLang="en-US" sz="1400"/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DA8645A4-9258-F744-AE3A-2AA21C3C6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sp>
        <p:nvSpPr>
          <p:cNvPr id="121861" name="Rectangle 3">
            <a:extLst>
              <a:ext uri="{FF2B5EF4-FFF2-40B4-BE49-F238E27FC236}">
                <a16:creationId xmlns:a16="http://schemas.microsoft.com/office/drawing/2014/main" id="{C658D257-C465-E74F-986B-D355A9D8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2" name="Rectangle 4">
            <a:extLst>
              <a:ext uri="{FF2B5EF4-FFF2-40B4-BE49-F238E27FC236}">
                <a16:creationId xmlns:a16="http://schemas.microsoft.com/office/drawing/2014/main" id="{8BC6906B-12D4-044B-BB36-63F3E94F41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3" name="Rectangle 5">
            <a:extLst>
              <a:ext uri="{FF2B5EF4-FFF2-40B4-BE49-F238E27FC236}">
                <a16:creationId xmlns:a16="http://schemas.microsoft.com/office/drawing/2014/main" id="{8B57C213-001A-5A41-9A25-164979684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4" name="Rectangle 6">
            <a:extLst>
              <a:ext uri="{FF2B5EF4-FFF2-40B4-BE49-F238E27FC236}">
                <a16:creationId xmlns:a16="http://schemas.microsoft.com/office/drawing/2014/main" id="{45EC3593-F78A-D844-9561-A81C6A9D0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excellent approximation, with only 2 frequencies!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what?</a:t>
            </a:r>
          </a:p>
        </p:txBody>
      </p:sp>
      <p:graphicFrame>
        <p:nvGraphicFramePr>
          <p:cNvPr id="121865" name="Object 2">
            <a:extLst>
              <a:ext uri="{FF2B5EF4-FFF2-40B4-BE49-F238E27FC236}">
                <a16:creationId xmlns:a16="http://schemas.microsoft.com/office/drawing/2014/main" id="{07A52A0E-F6D6-8E47-ACE3-0CFE1F431D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550" y="3957638"/>
          <a:ext cx="3429000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3" name="Worksheet" r:id="rId4" imgW="3632200" imgH="2120900" progId="Excel.Sheet.8">
                  <p:embed/>
                </p:oleObj>
              </mc:Choice>
              <mc:Fallback>
                <p:oleObj name="Worksheet" r:id="rId4" imgW="3632200" imgH="2120900" progId="Excel.Sheet.8">
                  <p:embed/>
                  <p:pic>
                    <p:nvPicPr>
                      <p:cNvPr id="121865" name="Object 2">
                        <a:extLst>
                          <a:ext uri="{FF2B5EF4-FFF2-40B4-BE49-F238E27FC236}">
                            <a16:creationId xmlns:a16="http://schemas.microsoft.com/office/drawing/2014/main" id="{07A52A0E-F6D6-8E47-ACE3-0CFE1F431D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3957638"/>
                        <a:ext cx="3429000" cy="200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6" name="Object 3">
            <a:extLst>
              <a:ext uri="{FF2B5EF4-FFF2-40B4-BE49-F238E27FC236}">
                <a16:creationId xmlns:a16="http://schemas.microsoft.com/office/drawing/2014/main" id="{598F3D0E-3AEF-634A-B536-35CBCE0C4E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6263" y="3787775"/>
          <a:ext cx="4459287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" name="Worksheet" r:id="rId6" imgW="3619500" imgH="2184400" progId="Excel.Sheet.8">
                  <p:embed/>
                </p:oleObj>
              </mc:Choice>
              <mc:Fallback>
                <p:oleObj name="Worksheet" r:id="rId6" imgW="3619500" imgH="2184400" progId="Excel.Sheet.8">
                  <p:embed/>
                  <p:pic>
                    <p:nvPicPr>
                      <p:cNvPr id="121866" name="Object 3">
                        <a:extLst>
                          <a:ext uri="{FF2B5EF4-FFF2-40B4-BE49-F238E27FC236}">
                            <a16:creationId xmlns:a16="http://schemas.microsoft.com/office/drawing/2014/main" id="{598F3D0E-3AEF-634A-B536-35CBCE0C4E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3787775"/>
                        <a:ext cx="4459287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7" name="Text Box 9">
            <a:extLst>
              <a:ext uri="{FF2B5EF4-FFF2-40B4-BE49-F238E27FC236}">
                <a16:creationId xmlns:a16="http://schemas.microsoft.com/office/drawing/2014/main" id="{576D3DF0-3FE6-5647-B097-0B514825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21868" name="Rectangle 10">
            <a:extLst>
              <a:ext uri="{FF2B5EF4-FFF2-40B4-BE49-F238E27FC236}">
                <a16:creationId xmlns:a16="http://schemas.microsoft.com/office/drawing/2014/main" id="{6CFD19DF-FFFD-B74D-A113-E3E630502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3673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Date Placeholder 3">
            <a:extLst>
              <a:ext uri="{FF2B5EF4-FFF2-40B4-BE49-F238E27FC236}">
                <a16:creationId xmlns:a16="http://schemas.microsoft.com/office/drawing/2014/main" id="{07997561-B551-4E4A-A492-D14D67C0DA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22882" name="Footer Placeholder 4">
            <a:extLst>
              <a:ext uri="{FF2B5EF4-FFF2-40B4-BE49-F238E27FC236}">
                <a16:creationId xmlns:a16="http://schemas.microsoft.com/office/drawing/2014/main" id="{9CCFB73D-1200-F446-A58A-6A413318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22883" name="Slide Number Placeholder 5">
            <a:extLst>
              <a:ext uri="{FF2B5EF4-FFF2-40B4-BE49-F238E27FC236}">
                <a16:creationId xmlns:a16="http://schemas.microsoft.com/office/drawing/2014/main" id="{0A2D80A6-A76E-D14B-B4EE-F3C7DCD1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929148F-51E0-1549-BD35-FDC7D0390F59}" type="slidenum">
              <a:rPr lang="en-US" altLang="en-US" sz="1400"/>
              <a:pPr algn="r"/>
              <a:t>73</a:t>
            </a:fld>
            <a:endParaRPr lang="en-US" altLang="en-US" sz="1400"/>
          </a:p>
        </p:txBody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9241E0E0-E521-4D40-9C8A-A28B068FE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212CB230-F31E-014F-A560-17F87619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886" name="Rectangle 4">
            <a:extLst>
              <a:ext uri="{FF2B5EF4-FFF2-40B4-BE49-F238E27FC236}">
                <a16:creationId xmlns:a16="http://schemas.microsoft.com/office/drawing/2014/main" id="{218BF0A1-7B77-F34A-B56E-92CF07E127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887" name="Rectangle 5">
            <a:extLst>
              <a:ext uri="{FF2B5EF4-FFF2-40B4-BE49-F238E27FC236}">
                <a16:creationId xmlns:a16="http://schemas.microsoft.com/office/drawing/2014/main" id="{D55D5DC9-4777-0E42-86DF-9CC98F091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888" name="Rectangle 6">
            <a:extLst>
              <a:ext uri="{FF2B5EF4-FFF2-40B4-BE49-F238E27FC236}">
                <a16:creationId xmlns:a16="http://schemas.microsoft.com/office/drawing/2014/main" id="{9CE65A89-7604-BC41-8488-BA626CD0C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excellent approximation, with only 2 frequencies!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what?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</a:t>
            </a:r>
            <a:r>
              <a:rPr lang="en-US" altLang="en-US" b="1">
                <a:ea typeface="ＭＳ Ｐゴシック" panose="020B0600070205080204" pitchFamily="34" charset="-128"/>
              </a:rPr>
              <a:t>(lossy) compression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A2: pattern discovery</a:t>
            </a:r>
          </a:p>
        </p:txBody>
      </p:sp>
      <p:graphicFrame>
        <p:nvGraphicFramePr>
          <p:cNvPr id="122889" name="Object 2">
            <a:extLst>
              <a:ext uri="{FF2B5EF4-FFF2-40B4-BE49-F238E27FC236}">
                <a16:creationId xmlns:a16="http://schemas.microsoft.com/office/drawing/2014/main" id="{2BCD1E5C-0E00-AB46-9DE7-1C8FED0AE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5725" y="3109913"/>
          <a:ext cx="3506788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Worksheet" r:id="rId4" imgW="3619500" imgH="2184400" progId="Excel.Sheet.8">
                  <p:embed/>
                </p:oleObj>
              </mc:Choice>
              <mc:Fallback>
                <p:oleObj name="Worksheet" r:id="rId4" imgW="3619500" imgH="2184400" progId="Excel.Sheet.8">
                  <p:embed/>
                  <p:pic>
                    <p:nvPicPr>
                      <p:cNvPr id="122889" name="Object 2">
                        <a:extLst>
                          <a:ext uri="{FF2B5EF4-FFF2-40B4-BE49-F238E27FC236}">
                            <a16:creationId xmlns:a16="http://schemas.microsoft.com/office/drawing/2014/main" id="{2BCD1E5C-0E00-AB46-9DE7-1C8FED0AE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3109913"/>
                        <a:ext cx="3506788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0" name="Rectangle 8">
            <a:extLst>
              <a:ext uri="{FF2B5EF4-FFF2-40B4-BE49-F238E27FC236}">
                <a16:creationId xmlns:a16="http://schemas.microsoft.com/office/drawing/2014/main" id="{AE50701E-47B3-D44D-A2D8-DD61BBD0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3121025"/>
            <a:ext cx="1436688" cy="1697038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63636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Date Placeholder 3">
            <a:extLst>
              <a:ext uri="{FF2B5EF4-FFF2-40B4-BE49-F238E27FC236}">
                <a16:creationId xmlns:a16="http://schemas.microsoft.com/office/drawing/2014/main" id="{82070D02-AD7E-2A40-9FA9-660BBE0DBE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23906" name="Footer Placeholder 4">
            <a:extLst>
              <a:ext uri="{FF2B5EF4-FFF2-40B4-BE49-F238E27FC236}">
                <a16:creationId xmlns:a16="http://schemas.microsoft.com/office/drawing/2014/main" id="{0FD5FEBC-6AA8-2E40-BD02-7452D44B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23907" name="Slide Number Placeholder 5">
            <a:extLst>
              <a:ext uri="{FF2B5EF4-FFF2-40B4-BE49-F238E27FC236}">
                <a16:creationId xmlns:a16="http://schemas.microsoft.com/office/drawing/2014/main" id="{42E9D1A0-0204-0149-B690-C5684128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7977E4A-7E29-E44E-94C2-E558D6772E4B}" type="slidenum">
              <a:rPr lang="en-US" altLang="en-US" sz="1400"/>
              <a:pPr algn="r"/>
              <a:t>74</a:t>
            </a:fld>
            <a:endParaRPr lang="en-US" altLang="en-US" sz="1400"/>
          </a:p>
        </p:txBody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4FC44DEA-F4C1-2F40-A39B-0A5017F64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sp>
        <p:nvSpPr>
          <p:cNvPr id="123909" name="Rectangle 3">
            <a:extLst>
              <a:ext uri="{FF2B5EF4-FFF2-40B4-BE49-F238E27FC236}">
                <a16:creationId xmlns:a16="http://schemas.microsoft.com/office/drawing/2014/main" id="{940DD94E-ADF9-C14F-BE6A-97271261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0" name="Rectangle 4">
            <a:extLst>
              <a:ext uri="{FF2B5EF4-FFF2-40B4-BE49-F238E27FC236}">
                <a16:creationId xmlns:a16="http://schemas.microsoft.com/office/drawing/2014/main" id="{708413BC-AB1A-6D4D-9C83-F54D865A014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1" name="Rectangle 5">
            <a:extLst>
              <a:ext uri="{FF2B5EF4-FFF2-40B4-BE49-F238E27FC236}">
                <a16:creationId xmlns:a16="http://schemas.microsoft.com/office/drawing/2014/main" id="{5D8C9AED-B2A7-1044-8994-5BA5D345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2" name="Rectangle 6">
            <a:extLst>
              <a:ext uri="{FF2B5EF4-FFF2-40B4-BE49-F238E27FC236}">
                <a16:creationId xmlns:a16="http://schemas.microsoft.com/office/drawing/2014/main" id="{55D17451-D42A-514B-AC00-599D3F070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excellent approximation, with only 2 frequencies!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what?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(lossy) compression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A2: </a:t>
            </a:r>
            <a:r>
              <a:rPr lang="en-US" altLang="en-US" b="1">
                <a:ea typeface="ＭＳ Ｐゴシック" panose="020B0600070205080204" pitchFamily="34" charset="-128"/>
              </a:rPr>
              <a:t>pattern discovery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23913" name="Object 2">
            <a:extLst>
              <a:ext uri="{FF2B5EF4-FFF2-40B4-BE49-F238E27FC236}">
                <a16:creationId xmlns:a16="http://schemas.microsoft.com/office/drawing/2014/main" id="{A2622CF3-176A-7B47-83A2-6EBBDA763F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5413" y="3308350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Worksheet" r:id="rId4" imgW="3632200" imgH="2120900" progId="Excel.Sheet.8">
                  <p:embed/>
                </p:oleObj>
              </mc:Choice>
              <mc:Fallback>
                <p:oleObj name="Worksheet" r:id="rId4" imgW="3632200" imgH="2120900" progId="Excel.Sheet.8">
                  <p:embed/>
                  <p:pic>
                    <p:nvPicPr>
                      <p:cNvPr id="123913" name="Object 2">
                        <a:extLst>
                          <a:ext uri="{FF2B5EF4-FFF2-40B4-BE49-F238E27FC236}">
                            <a16:creationId xmlns:a16="http://schemas.microsoft.com/office/drawing/2014/main" id="{A2622CF3-176A-7B47-83A2-6EBBDA763F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3308350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33611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ate Placeholder 3">
            <a:extLst>
              <a:ext uri="{FF2B5EF4-FFF2-40B4-BE49-F238E27FC236}">
                <a16:creationId xmlns:a16="http://schemas.microsoft.com/office/drawing/2014/main" id="{80BD2A28-63DD-3D47-9E72-4CDFA8DC45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24930" name="Footer Placeholder 4">
            <a:extLst>
              <a:ext uri="{FF2B5EF4-FFF2-40B4-BE49-F238E27FC236}">
                <a16:creationId xmlns:a16="http://schemas.microsoft.com/office/drawing/2014/main" id="{D590457D-C3FB-DB43-96A9-86CD4212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24931" name="Slide Number Placeholder 5">
            <a:extLst>
              <a:ext uri="{FF2B5EF4-FFF2-40B4-BE49-F238E27FC236}">
                <a16:creationId xmlns:a16="http://schemas.microsoft.com/office/drawing/2014/main" id="{921C199A-99E0-B84D-BE80-05AE71E4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9D6DB2A-87F0-B84C-B070-B67C1172FECD}" type="slidenum">
              <a:rPr lang="en-US" altLang="en-US" sz="1400"/>
              <a:pPr algn="r"/>
              <a:t>75</a:t>
            </a:fld>
            <a:endParaRPr lang="en-US" altLang="en-US" sz="1400"/>
          </a:p>
        </p:txBody>
      </p:sp>
      <p:sp>
        <p:nvSpPr>
          <p:cNvPr id="124932" name="Rectangle 1026">
            <a:extLst>
              <a:ext uri="{FF2B5EF4-FFF2-40B4-BE49-F238E27FC236}">
                <a16:creationId xmlns:a16="http://schemas.microsoft.com/office/drawing/2014/main" id="{93B569BB-253A-E74A-A299-CBF42642B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 - Conclusions</a:t>
            </a:r>
          </a:p>
        </p:txBody>
      </p:sp>
      <p:sp>
        <p:nvSpPr>
          <p:cNvPr id="124933" name="Rectangle 1027">
            <a:extLst>
              <a:ext uri="{FF2B5EF4-FFF2-40B4-BE49-F238E27FC236}">
                <a16:creationId xmlns:a16="http://schemas.microsoft.com/office/drawing/2014/main" id="{F604A62C-353E-9147-9C31-EE3721857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It spots periodicities (with the ‘</a:t>
            </a:r>
            <a:r>
              <a:rPr lang="en-US" altLang="en-US" b="1">
                <a:ea typeface="ＭＳ Ｐゴシック" panose="020B0600070205080204" pitchFamily="34" charset="-128"/>
              </a:rPr>
              <a:t>amplitude spectrum’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can be quickly computed (O(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log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)), thanks to the FFT algorithm.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standard</a:t>
            </a:r>
            <a:r>
              <a:rPr lang="en-US" altLang="en-US">
                <a:ea typeface="ＭＳ Ｐゴシック" panose="020B0600070205080204" pitchFamily="34" charset="-128"/>
              </a:rPr>
              <a:t> tool in signal processing (speech, image etc signals)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(closely related to DCT and JPEG)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A7E6855-CB02-444D-81DB-94745C9BF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25308"/>
              </p:ext>
            </p:extLst>
          </p:nvPr>
        </p:nvGraphicFramePr>
        <p:xfrm>
          <a:off x="6553200" y="1444625"/>
          <a:ext cx="2133600" cy="124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5" name="Worksheet" r:id="rId4" imgW="3632200" imgH="2120900" progId="Excel.Sheet.8">
                  <p:embed/>
                </p:oleObj>
              </mc:Choice>
              <mc:Fallback>
                <p:oleObj name="Worksheet" r:id="rId4" imgW="3632200" imgH="2120900" progId="Excel.Sheet.8">
                  <p:embed/>
                  <p:pic>
                    <p:nvPicPr>
                      <p:cNvPr id="120838" name="Object 3">
                        <a:extLst>
                          <a:ext uri="{FF2B5EF4-FFF2-40B4-BE49-F238E27FC236}">
                            <a16:creationId xmlns:a16="http://schemas.microsoft.com/office/drawing/2014/main" id="{C7247EA4-3151-2A4D-AC9A-4614001F9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444625"/>
                        <a:ext cx="2133600" cy="124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2058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ate Placeholder 3">
            <a:extLst>
              <a:ext uri="{FF2B5EF4-FFF2-40B4-BE49-F238E27FC236}">
                <a16:creationId xmlns:a16="http://schemas.microsoft.com/office/drawing/2014/main" id="{7A5F1682-9212-3440-BE37-BBA1D64961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04450" name="Footer Placeholder 4">
            <a:extLst>
              <a:ext uri="{FF2B5EF4-FFF2-40B4-BE49-F238E27FC236}">
                <a16:creationId xmlns:a16="http://schemas.microsoft.com/office/drawing/2014/main" id="{14CD2594-3C3D-2344-A9F3-6773CC62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22164283-9827-AE4D-9BF5-A0945749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912658-E65E-FD42-9483-A61CFCD51158}" type="slidenum">
              <a:rPr lang="en-US" altLang="en-US" sz="1400"/>
              <a:pPr algn="r"/>
              <a:t>76</a:t>
            </a:fld>
            <a:endParaRPr lang="en-US" altLang="en-US" sz="1400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3246366B-7FE3-4747-876D-99DDBB6F4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Detailed Outline</a:t>
            </a: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A81DB37D-57F8-A849-9E9C-B51FEBA29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P1. Indexing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P2.1. DFT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Definition of DFT and properties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 to read the DFT spectrum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P2.2. DWT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Definition of DWT and properties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 to read the DWT scalogram</a:t>
            </a:r>
          </a:p>
        </p:txBody>
      </p:sp>
      <p:sp>
        <p:nvSpPr>
          <p:cNvPr id="104454" name="AutoShape 4">
            <a:extLst>
              <a:ext uri="{FF2B5EF4-FFF2-40B4-BE49-F238E27FC236}">
                <a16:creationId xmlns:a16="http://schemas.microsoft.com/office/drawing/2014/main" id="{5A76FE31-C7E5-484F-88A6-5326904A6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74" y="433843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004D116D-565F-294A-8707-5227C435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13174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Date Placeholder 3">
            <a:extLst>
              <a:ext uri="{FF2B5EF4-FFF2-40B4-BE49-F238E27FC236}">
                <a16:creationId xmlns:a16="http://schemas.microsoft.com/office/drawing/2014/main" id="{E0C71405-A7CE-F242-AD0C-30FF38CC67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26978" name="Footer Placeholder 4">
            <a:extLst>
              <a:ext uri="{FF2B5EF4-FFF2-40B4-BE49-F238E27FC236}">
                <a16:creationId xmlns:a16="http://schemas.microsoft.com/office/drawing/2014/main" id="{47E0CE62-80FE-C54B-B4DE-2116A94C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26979" name="Slide Number Placeholder 5">
            <a:extLst>
              <a:ext uri="{FF2B5EF4-FFF2-40B4-BE49-F238E27FC236}">
                <a16:creationId xmlns:a16="http://schemas.microsoft.com/office/drawing/2014/main" id="{6CC3D12B-9CD0-F74A-B52F-14BC2251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943548A-AA70-EA47-BF5D-D40E39210869}" type="slidenum">
              <a:rPr lang="en-US" altLang="en-US" sz="1400"/>
              <a:pPr algn="r"/>
              <a:t>77</a:t>
            </a:fld>
            <a:endParaRPr lang="en-US" altLang="en-US" sz="1400"/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AC84CD43-354C-5F41-A9B3-F893EE76D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#2:</a:t>
            </a:r>
          </a:p>
        </p:txBody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6DF77C7C-DB70-C94E-A462-44B1F6B10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Goal: given a signal (eg., #packets over time)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Find: patterns, periodicities, and/or </a:t>
            </a:r>
            <a:r>
              <a:rPr lang="en-US" altLang="en-US" b="1" u="sng">
                <a:ea typeface="ＭＳ Ｐゴシック" panose="020B0600070205080204" pitchFamily="34" charset="-128"/>
              </a:rPr>
              <a:t>compress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6982" name="Rectangle 4">
            <a:extLst>
              <a:ext uri="{FF2B5EF4-FFF2-40B4-BE49-F238E27FC236}">
                <a16:creationId xmlns:a16="http://schemas.microsoft.com/office/drawing/2014/main" id="{895B90F5-147F-6F41-9ED0-D5D494062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26983" name="Picture 5">
            <a:extLst>
              <a:ext uri="{FF2B5EF4-FFF2-40B4-BE49-F238E27FC236}">
                <a16:creationId xmlns:a16="http://schemas.microsoft.com/office/drawing/2014/main" id="{34969099-0ADA-E243-902C-EC35DA41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74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4" name="Rectangle 6">
            <a:extLst>
              <a:ext uri="{FF2B5EF4-FFF2-40B4-BE49-F238E27FC236}">
                <a16:creationId xmlns:a16="http://schemas.microsoft.com/office/drawing/2014/main" id="{FCF75A52-3D5E-1E4C-993C-87496318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6985" name="Text Box 7">
            <a:extLst>
              <a:ext uri="{FF2B5EF4-FFF2-40B4-BE49-F238E27FC236}">
                <a16:creationId xmlns:a16="http://schemas.microsoft.com/office/drawing/2014/main" id="{8E51CCB1-3254-054D-9781-61D2FB221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126986" name="Text Box 8">
            <a:extLst>
              <a:ext uri="{FF2B5EF4-FFF2-40B4-BE49-F238E27FC236}">
                <a16:creationId xmlns:a16="http://schemas.microsoft.com/office/drawing/2014/main" id="{EE37092F-9D96-374E-B0C6-0E757D8E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126987" name="Text Box 9">
            <a:extLst>
              <a:ext uri="{FF2B5EF4-FFF2-40B4-BE49-F238E27FC236}">
                <a16:creationId xmlns:a16="http://schemas.microsoft.com/office/drawing/2014/main" id="{FD14C9B5-D3B1-CD4C-9FEB-B6C08520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40433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/>
              <a:t>lynx caught per year</a:t>
            </a:r>
          </a:p>
          <a:p>
            <a:pPr algn="l"/>
            <a:r>
              <a:rPr lang="en-US" altLang="en-US" sz="2800"/>
              <a:t>(packets per day;</a:t>
            </a:r>
          </a:p>
          <a:p>
            <a:pPr algn="l"/>
            <a:r>
              <a:rPr lang="en-US" altLang="en-US" sz="2800"/>
              <a:t>virus infections per month)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78128-513B-A842-AF78-E7A23B6096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3" y="3307985"/>
            <a:ext cx="1056374" cy="7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0020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>
            <a:extLst>
              <a:ext uri="{FF2B5EF4-FFF2-40B4-BE49-F238E27FC236}">
                <a16:creationId xmlns:a16="http://schemas.microsoft.com/office/drawing/2014/main" id="{DCD6832A-EF0D-1F4F-8A79-263C54EDC3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1074" name="Footer Placeholder 4">
            <a:extLst>
              <a:ext uri="{FF2B5EF4-FFF2-40B4-BE49-F238E27FC236}">
                <a16:creationId xmlns:a16="http://schemas.microsoft.com/office/drawing/2014/main" id="{9D9BF66E-D587-0547-870E-BE55A65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0D36E421-3BC7-244B-83FC-29002EEC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F955F2-4064-C047-A26A-409D70E828C5}" type="slidenum">
              <a:rPr lang="en-US" altLang="en-US" sz="1400"/>
              <a:pPr algn="r"/>
              <a:t>78</a:t>
            </a:fld>
            <a:endParaRPr lang="en-US" altLang="en-US" sz="1400"/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B6BC8752-9D71-DD40-AC0A-F29F53316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31D4223E-C51D-CF40-9854-18B32B79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 suffers on short-duration waves (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baritone, silence, soprano)</a:t>
            </a:r>
          </a:p>
        </p:txBody>
      </p:sp>
      <p:grpSp>
        <p:nvGrpSpPr>
          <p:cNvPr id="131078" name="Group 12">
            <a:extLst>
              <a:ext uri="{FF2B5EF4-FFF2-40B4-BE49-F238E27FC236}">
                <a16:creationId xmlns:a16="http://schemas.microsoft.com/office/drawing/2014/main" id="{AFFDACFD-CD8B-BC4E-A62A-497C23E45E10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276600"/>
            <a:ext cx="7027862" cy="2881313"/>
            <a:chOff x="181" y="2064"/>
            <a:chExt cx="4427" cy="1815"/>
          </a:xfrm>
        </p:grpSpPr>
        <p:sp>
          <p:nvSpPr>
            <p:cNvPr id="131079" name="Text Box 8">
              <a:extLst>
                <a:ext uri="{FF2B5EF4-FFF2-40B4-BE49-F238E27FC236}">
                  <a16:creationId xmlns:a16="http://schemas.microsoft.com/office/drawing/2014/main" id="{A2A6E2E3-6EC3-A540-A417-F60058CF5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552"/>
              <a:ext cx="5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time</a:t>
              </a:r>
            </a:p>
          </p:txBody>
        </p:sp>
        <p:sp>
          <p:nvSpPr>
            <p:cNvPr id="131080" name="Text Box 9">
              <a:extLst>
                <a:ext uri="{FF2B5EF4-FFF2-40B4-BE49-F238E27FC236}">
                  <a16:creationId xmlns:a16="http://schemas.microsoft.com/office/drawing/2014/main" id="{E771B782-C225-0447-8850-3F496A175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2429"/>
              <a:ext cx="6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value</a:t>
              </a:r>
            </a:p>
          </p:txBody>
        </p:sp>
        <p:pic>
          <p:nvPicPr>
            <p:cNvPr id="131081" name="Picture 10">
              <a:extLst>
                <a:ext uri="{FF2B5EF4-FFF2-40B4-BE49-F238E27FC236}">
                  <a16:creationId xmlns:a16="http://schemas.microsoft.com/office/drawing/2014/main" id="{B0B9FEB7-FB27-554B-9205-85369B75D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3648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0899316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>
            <a:extLst>
              <a:ext uri="{FF2B5EF4-FFF2-40B4-BE49-F238E27FC236}">
                <a16:creationId xmlns:a16="http://schemas.microsoft.com/office/drawing/2014/main" id="{DCD6832A-EF0D-1F4F-8A79-263C54EDC3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1074" name="Footer Placeholder 4">
            <a:extLst>
              <a:ext uri="{FF2B5EF4-FFF2-40B4-BE49-F238E27FC236}">
                <a16:creationId xmlns:a16="http://schemas.microsoft.com/office/drawing/2014/main" id="{9D9BF66E-D587-0547-870E-BE55A65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0D36E421-3BC7-244B-83FC-29002EEC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F955F2-4064-C047-A26A-409D70E828C5}" type="slidenum">
              <a:rPr lang="en-US" altLang="en-US" sz="1400"/>
              <a:pPr algn="r"/>
              <a:t>79</a:t>
            </a:fld>
            <a:endParaRPr lang="en-US" altLang="en-US" sz="1400"/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B6BC8752-9D71-DD40-AC0A-F29F53316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31D4223E-C51D-CF40-9854-18B32B79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 suffers on short-duration waves (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baritone, silence, soprano)</a:t>
            </a:r>
          </a:p>
        </p:txBody>
      </p:sp>
      <p:grpSp>
        <p:nvGrpSpPr>
          <p:cNvPr id="131078" name="Group 12">
            <a:extLst>
              <a:ext uri="{FF2B5EF4-FFF2-40B4-BE49-F238E27FC236}">
                <a16:creationId xmlns:a16="http://schemas.microsoft.com/office/drawing/2014/main" id="{AFFDACFD-CD8B-BC4E-A62A-497C23E45E10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276600"/>
            <a:ext cx="7027862" cy="2881313"/>
            <a:chOff x="181" y="2064"/>
            <a:chExt cx="4427" cy="1815"/>
          </a:xfrm>
        </p:grpSpPr>
        <p:sp>
          <p:nvSpPr>
            <p:cNvPr id="131079" name="Text Box 8">
              <a:extLst>
                <a:ext uri="{FF2B5EF4-FFF2-40B4-BE49-F238E27FC236}">
                  <a16:creationId xmlns:a16="http://schemas.microsoft.com/office/drawing/2014/main" id="{A2A6E2E3-6EC3-A540-A417-F60058CF5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552"/>
              <a:ext cx="5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time</a:t>
              </a:r>
            </a:p>
          </p:txBody>
        </p:sp>
        <p:sp>
          <p:nvSpPr>
            <p:cNvPr id="131080" name="Text Box 9">
              <a:extLst>
                <a:ext uri="{FF2B5EF4-FFF2-40B4-BE49-F238E27FC236}">
                  <a16:creationId xmlns:a16="http://schemas.microsoft.com/office/drawing/2014/main" id="{E771B782-C225-0447-8850-3F496A175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2429"/>
              <a:ext cx="6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value</a:t>
              </a:r>
            </a:p>
          </p:txBody>
        </p:sp>
        <p:pic>
          <p:nvPicPr>
            <p:cNvPr id="131081" name="Picture 10">
              <a:extLst>
                <a:ext uri="{FF2B5EF4-FFF2-40B4-BE49-F238E27FC236}">
                  <a16:creationId xmlns:a16="http://schemas.microsoft.com/office/drawing/2014/main" id="{B0B9FEB7-FB27-554B-9205-85369B75D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3648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94F2B069-E62F-1E4C-B986-5A2F7C4C1B6F}"/>
              </a:ext>
            </a:extLst>
          </p:cNvPr>
          <p:cNvSpPr/>
          <p:nvPr/>
        </p:nvSpPr>
        <p:spPr bwMode="auto">
          <a:xfrm>
            <a:off x="2315817" y="4142603"/>
            <a:ext cx="2256183" cy="634752"/>
          </a:xfrm>
          <a:custGeom>
            <a:avLst/>
            <a:gdLst>
              <a:gd name="connsiteX0" fmla="*/ 0 w 2256183"/>
              <a:gd name="connsiteY0" fmla="*/ 280310 h 634752"/>
              <a:gd name="connsiteX1" fmla="*/ 278296 w 2256183"/>
              <a:gd name="connsiteY1" fmla="*/ 11954 h 634752"/>
              <a:gd name="connsiteX2" fmla="*/ 844826 w 2256183"/>
              <a:gd name="connsiteY2" fmla="*/ 628180 h 634752"/>
              <a:gd name="connsiteX3" fmla="*/ 1421296 w 2256183"/>
              <a:gd name="connsiteY3" fmla="*/ 21893 h 634752"/>
              <a:gd name="connsiteX4" fmla="*/ 1958009 w 2256183"/>
              <a:gd name="connsiteY4" fmla="*/ 628180 h 634752"/>
              <a:gd name="connsiteX5" fmla="*/ 2256183 w 2256183"/>
              <a:gd name="connsiteY5" fmla="*/ 290249 h 6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183" h="634752">
                <a:moveTo>
                  <a:pt x="0" y="280310"/>
                </a:moveTo>
                <a:cubicBezTo>
                  <a:pt x="68746" y="117143"/>
                  <a:pt x="137492" y="-46024"/>
                  <a:pt x="278296" y="11954"/>
                </a:cubicBezTo>
                <a:cubicBezTo>
                  <a:pt x="419100" y="69932"/>
                  <a:pt x="654326" y="626524"/>
                  <a:pt x="844826" y="628180"/>
                </a:cubicBezTo>
                <a:cubicBezTo>
                  <a:pt x="1035326" y="629836"/>
                  <a:pt x="1235766" y="21893"/>
                  <a:pt x="1421296" y="21893"/>
                </a:cubicBezTo>
                <a:cubicBezTo>
                  <a:pt x="1606826" y="21893"/>
                  <a:pt x="1818861" y="583454"/>
                  <a:pt x="1958009" y="628180"/>
                </a:cubicBezTo>
                <a:cubicBezTo>
                  <a:pt x="2097157" y="672906"/>
                  <a:pt x="2176670" y="481577"/>
                  <a:pt x="2256183" y="290249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98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AE55-4460-5B43-9C26-B35AAA52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6D6A-33CB-6E40-BD77-E12DF2059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- Are there any examples that have used DX/AI to innovate in </a:t>
            </a:r>
            <a:r>
              <a:rPr lang="en-US" sz="1800" b="1" dirty="0" err="1"/>
              <a:t>BtoB</a:t>
            </a:r>
            <a:r>
              <a:rPr lang="en-US" sz="1800" b="1" dirty="0"/>
              <a:t> sales, including new sales methods and the development of new markets or needs?</a:t>
            </a: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  <a:p>
            <a:r>
              <a:rPr lang="en-US" sz="1800" b="1" dirty="0"/>
              <a:t>[working on it, with a financial institution; 'recommendation' ]</a:t>
            </a:r>
            <a:endParaRPr lang="en-US" sz="1800" dirty="0"/>
          </a:p>
          <a:p>
            <a:r>
              <a:rPr lang="en-US" sz="1800" b="1" dirty="0"/>
              <a:t>everybody is using forecasting (traditional AR </a:t>
            </a:r>
            <a:r>
              <a:rPr lang="en-US" sz="1800" b="1" dirty="0" err="1"/>
              <a:t>etc</a:t>
            </a:r>
            <a:r>
              <a:rPr lang="en-US" sz="1800" b="1" dirty="0"/>
              <a:t>; and Deep Learning)</a:t>
            </a:r>
            <a:endParaRPr lang="en-US" sz="1800" dirty="0"/>
          </a:p>
          <a:p>
            <a:r>
              <a:rPr lang="en-US" sz="1800" b="1" dirty="0"/>
              <a:t>Cloud services offer such functionality, eg,</a:t>
            </a:r>
            <a:endParaRPr lang="en-US" sz="1800" dirty="0"/>
          </a:p>
          <a:p>
            <a:pPr lvl="1"/>
            <a:r>
              <a:rPr lang="en-US" sz="1400" b="1" dirty="0"/>
              <a:t>AWS: https://</a:t>
            </a:r>
            <a:r>
              <a:rPr lang="en-US" sz="1400" b="1" dirty="0" err="1"/>
              <a:t>aws.amazon.com</a:t>
            </a:r>
            <a:r>
              <a:rPr lang="en-US" sz="1400" b="1" dirty="0"/>
              <a:t>/forecast/</a:t>
            </a:r>
            <a:endParaRPr lang="en-US" sz="1400" dirty="0"/>
          </a:p>
          <a:p>
            <a:pPr lvl="1"/>
            <a:r>
              <a:rPr lang="en-US" sz="1400" b="1" dirty="0"/>
              <a:t>MS/Azure: https://</a:t>
            </a:r>
            <a:r>
              <a:rPr lang="en-US" sz="1400" b="1" dirty="0" err="1"/>
              <a:t>docs.microsoft.com</a:t>
            </a:r>
            <a:r>
              <a:rPr lang="en-US" sz="1400" b="1" dirty="0"/>
              <a:t>/</a:t>
            </a:r>
            <a:r>
              <a:rPr lang="en-US" sz="1400" b="1" dirty="0" err="1"/>
              <a:t>en</a:t>
            </a:r>
            <a:r>
              <a:rPr lang="en-US" sz="1400" b="1" dirty="0"/>
              <a:t>-us/azure/machine-learning/how-to-auto-train-forecast</a:t>
            </a:r>
            <a:endParaRPr lang="en-US" sz="1400" dirty="0"/>
          </a:p>
          <a:p>
            <a:pPr lvl="1"/>
            <a:r>
              <a:rPr lang="en-US" sz="1400" b="1" dirty="0"/>
              <a:t>Google: https://</a:t>
            </a:r>
            <a:r>
              <a:rPr lang="en-US" sz="1400" b="1" dirty="0" err="1"/>
              <a:t>cloud.google.com</a:t>
            </a:r>
            <a:r>
              <a:rPr lang="en-US" sz="1400" b="1" dirty="0"/>
              <a:t>/blog/products/data-analytics/get-started-with-data-analytics-demand-forecasting-with-ml-models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D4D6D-9300-0348-8868-DB7ED105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B934-A62F-5846-8475-BA03EFB7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A89B-0F02-2940-8C58-5D05CB55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232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>
            <a:extLst>
              <a:ext uri="{FF2B5EF4-FFF2-40B4-BE49-F238E27FC236}">
                <a16:creationId xmlns:a16="http://schemas.microsoft.com/office/drawing/2014/main" id="{DCD6832A-EF0D-1F4F-8A79-263C54EDC3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1074" name="Footer Placeholder 4">
            <a:extLst>
              <a:ext uri="{FF2B5EF4-FFF2-40B4-BE49-F238E27FC236}">
                <a16:creationId xmlns:a16="http://schemas.microsoft.com/office/drawing/2014/main" id="{9D9BF66E-D587-0547-870E-BE55A65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0D36E421-3BC7-244B-83FC-29002EEC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F955F2-4064-C047-A26A-409D70E828C5}" type="slidenum">
              <a:rPr lang="en-US" altLang="en-US" sz="1400"/>
              <a:pPr algn="r"/>
              <a:t>80</a:t>
            </a:fld>
            <a:endParaRPr lang="en-US" altLang="en-US" sz="1400"/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B6BC8752-9D71-DD40-AC0A-F29F53316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31D4223E-C51D-CF40-9854-18B32B79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 suffers on short-duration waves (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baritone, silence, soprano)</a:t>
            </a:r>
          </a:p>
        </p:txBody>
      </p:sp>
      <p:grpSp>
        <p:nvGrpSpPr>
          <p:cNvPr id="131078" name="Group 12">
            <a:extLst>
              <a:ext uri="{FF2B5EF4-FFF2-40B4-BE49-F238E27FC236}">
                <a16:creationId xmlns:a16="http://schemas.microsoft.com/office/drawing/2014/main" id="{AFFDACFD-CD8B-BC4E-A62A-497C23E45E10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276600"/>
            <a:ext cx="7027862" cy="2881313"/>
            <a:chOff x="181" y="2064"/>
            <a:chExt cx="4427" cy="1815"/>
          </a:xfrm>
        </p:grpSpPr>
        <p:sp>
          <p:nvSpPr>
            <p:cNvPr id="131079" name="Text Box 8">
              <a:extLst>
                <a:ext uri="{FF2B5EF4-FFF2-40B4-BE49-F238E27FC236}">
                  <a16:creationId xmlns:a16="http://schemas.microsoft.com/office/drawing/2014/main" id="{A2A6E2E3-6EC3-A540-A417-F60058CF5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552"/>
              <a:ext cx="5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time</a:t>
              </a:r>
            </a:p>
          </p:txBody>
        </p:sp>
        <p:sp>
          <p:nvSpPr>
            <p:cNvPr id="131080" name="Text Box 9">
              <a:extLst>
                <a:ext uri="{FF2B5EF4-FFF2-40B4-BE49-F238E27FC236}">
                  <a16:creationId xmlns:a16="http://schemas.microsoft.com/office/drawing/2014/main" id="{E771B782-C225-0447-8850-3F496A175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2429"/>
              <a:ext cx="6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value</a:t>
              </a:r>
            </a:p>
          </p:txBody>
        </p:sp>
        <p:pic>
          <p:nvPicPr>
            <p:cNvPr id="131081" name="Picture 10">
              <a:extLst>
                <a:ext uri="{FF2B5EF4-FFF2-40B4-BE49-F238E27FC236}">
                  <a16:creationId xmlns:a16="http://schemas.microsoft.com/office/drawing/2014/main" id="{B0B9FEB7-FB27-554B-9205-85369B75D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3648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94F2B069-E62F-1E4C-B986-5A2F7C4C1B6F}"/>
              </a:ext>
            </a:extLst>
          </p:cNvPr>
          <p:cNvSpPr/>
          <p:nvPr/>
        </p:nvSpPr>
        <p:spPr bwMode="auto">
          <a:xfrm>
            <a:off x="2315817" y="4142603"/>
            <a:ext cx="2256183" cy="634752"/>
          </a:xfrm>
          <a:custGeom>
            <a:avLst/>
            <a:gdLst>
              <a:gd name="connsiteX0" fmla="*/ 0 w 2256183"/>
              <a:gd name="connsiteY0" fmla="*/ 280310 h 634752"/>
              <a:gd name="connsiteX1" fmla="*/ 278296 w 2256183"/>
              <a:gd name="connsiteY1" fmla="*/ 11954 h 634752"/>
              <a:gd name="connsiteX2" fmla="*/ 844826 w 2256183"/>
              <a:gd name="connsiteY2" fmla="*/ 628180 h 634752"/>
              <a:gd name="connsiteX3" fmla="*/ 1421296 w 2256183"/>
              <a:gd name="connsiteY3" fmla="*/ 21893 h 634752"/>
              <a:gd name="connsiteX4" fmla="*/ 1958009 w 2256183"/>
              <a:gd name="connsiteY4" fmla="*/ 628180 h 634752"/>
              <a:gd name="connsiteX5" fmla="*/ 2256183 w 2256183"/>
              <a:gd name="connsiteY5" fmla="*/ 290249 h 6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183" h="634752">
                <a:moveTo>
                  <a:pt x="0" y="280310"/>
                </a:moveTo>
                <a:cubicBezTo>
                  <a:pt x="68746" y="117143"/>
                  <a:pt x="137492" y="-46024"/>
                  <a:pt x="278296" y="11954"/>
                </a:cubicBezTo>
                <a:cubicBezTo>
                  <a:pt x="419100" y="69932"/>
                  <a:pt x="654326" y="626524"/>
                  <a:pt x="844826" y="628180"/>
                </a:cubicBezTo>
                <a:cubicBezTo>
                  <a:pt x="1035326" y="629836"/>
                  <a:pt x="1235766" y="21893"/>
                  <a:pt x="1421296" y="21893"/>
                </a:cubicBezTo>
                <a:cubicBezTo>
                  <a:pt x="1606826" y="21893"/>
                  <a:pt x="1818861" y="583454"/>
                  <a:pt x="1958009" y="628180"/>
                </a:cubicBezTo>
                <a:cubicBezTo>
                  <a:pt x="2097157" y="672906"/>
                  <a:pt x="2176670" y="481577"/>
                  <a:pt x="2256183" y="290249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C1693FD-A923-384D-A98A-810F9040DE42}"/>
              </a:ext>
            </a:extLst>
          </p:cNvPr>
          <p:cNvSpPr/>
          <p:nvPr/>
        </p:nvSpPr>
        <p:spPr bwMode="auto">
          <a:xfrm>
            <a:off x="4555432" y="4155857"/>
            <a:ext cx="2256183" cy="634752"/>
          </a:xfrm>
          <a:custGeom>
            <a:avLst/>
            <a:gdLst>
              <a:gd name="connsiteX0" fmla="*/ 0 w 2256183"/>
              <a:gd name="connsiteY0" fmla="*/ 280310 h 634752"/>
              <a:gd name="connsiteX1" fmla="*/ 278296 w 2256183"/>
              <a:gd name="connsiteY1" fmla="*/ 11954 h 634752"/>
              <a:gd name="connsiteX2" fmla="*/ 844826 w 2256183"/>
              <a:gd name="connsiteY2" fmla="*/ 628180 h 634752"/>
              <a:gd name="connsiteX3" fmla="*/ 1421296 w 2256183"/>
              <a:gd name="connsiteY3" fmla="*/ 21893 h 634752"/>
              <a:gd name="connsiteX4" fmla="*/ 1958009 w 2256183"/>
              <a:gd name="connsiteY4" fmla="*/ 628180 h 634752"/>
              <a:gd name="connsiteX5" fmla="*/ 2256183 w 2256183"/>
              <a:gd name="connsiteY5" fmla="*/ 290249 h 6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183" h="634752">
                <a:moveTo>
                  <a:pt x="0" y="280310"/>
                </a:moveTo>
                <a:cubicBezTo>
                  <a:pt x="68746" y="117143"/>
                  <a:pt x="137492" y="-46024"/>
                  <a:pt x="278296" y="11954"/>
                </a:cubicBezTo>
                <a:cubicBezTo>
                  <a:pt x="419100" y="69932"/>
                  <a:pt x="654326" y="626524"/>
                  <a:pt x="844826" y="628180"/>
                </a:cubicBezTo>
                <a:cubicBezTo>
                  <a:pt x="1035326" y="629836"/>
                  <a:pt x="1235766" y="21893"/>
                  <a:pt x="1421296" y="21893"/>
                </a:cubicBezTo>
                <a:cubicBezTo>
                  <a:pt x="1606826" y="21893"/>
                  <a:pt x="1818861" y="583454"/>
                  <a:pt x="1958009" y="628180"/>
                </a:cubicBezTo>
                <a:cubicBezTo>
                  <a:pt x="2097157" y="672906"/>
                  <a:pt x="2176670" y="481577"/>
                  <a:pt x="2256183" y="290249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9630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>
            <a:extLst>
              <a:ext uri="{FF2B5EF4-FFF2-40B4-BE49-F238E27FC236}">
                <a16:creationId xmlns:a16="http://schemas.microsoft.com/office/drawing/2014/main" id="{DCD6832A-EF0D-1F4F-8A79-263C54EDC3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1074" name="Footer Placeholder 4">
            <a:extLst>
              <a:ext uri="{FF2B5EF4-FFF2-40B4-BE49-F238E27FC236}">
                <a16:creationId xmlns:a16="http://schemas.microsoft.com/office/drawing/2014/main" id="{9D9BF66E-D587-0547-870E-BE55A65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0D36E421-3BC7-244B-83FC-29002EEC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F955F2-4064-C047-A26A-409D70E828C5}" type="slidenum">
              <a:rPr lang="en-US" altLang="en-US" sz="1400"/>
              <a:pPr algn="r"/>
              <a:t>81</a:t>
            </a:fld>
            <a:endParaRPr lang="en-US" altLang="en-US" sz="1400"/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B6BC8752-9D71-DD40-AC0A-F29F53316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31D4223E-C51D-CF40-9854-18B32B79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 suffers on short-duration waves (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baritone, silence, soprano)</a:t>
            </a:r>
          </a:p>
        </p:txBody>
      </p:sp>
      <p:grpSp>
        <p:nvGrpSpPr>
          <p:cNvPr id="131078" name="Group 12">
            <a:extLst>
              <a:ext uri="{FF2B5EF4-FFF2-40B4-BE49-F238E27FC236}">
                <a16:creationId xmlns:a16="http://schemas.microsoft.com/office/drawing/2014/main" id="{AFFDACFD-CD8B-BC4E-A62A-497C23E45E10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276600"/>
            <a:ext cx="7027862" cy="2881313"/>
            <a:chOff x="181" y="2064"/>
            <a:chExt cx="4427" cy="1815"/>
          </a:xfrm>
        </p:grpSpPr>
        <p:sp>
          <p:nvSpPr>
            <p:cNvPr id="131079" name="Text Box 8">
              <a:extLst>
                <a:ext uri="{FF2B5EF4-FFF2-40B4-BE49-F238E27FC236}">
                  <a16:creationId xmlns:a16="http://schemas.microsoft.com/office/drawing/2014/main" id="{A2A6E2E3-6EC3-A540-A417-F60058CF5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552"/>
              <a:ext cx="5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time</a:t>
              </a:r>
            </a:p>
          </p:txBody>
        </p:sp>
        <p:sp>
          <p:nvSpPr>
            <p:cNvPr id="131080" name="Text Box 9">
              <a:extLst>
                <a:ext uri="{FF2B5EF4-FFF2-40B4-BE49-F238E27FC236}">
                  <a16:creationId xmlns:a16="http://schemas.microsoft.com/office/drawing/2014/main" id="{E771B782-C225-0447-8850-3F496A175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2429"/>
              <a:ext cx="6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value</a:t>
              </a:r>
            </a:p>
          </p:txBody>
        </p:sp>
        <p:pic>
          <p:nvPicPr>
            <p:cNvPr id="131081" name="Picture 10">
              <a:extLst>
                <a:ext uri="{FF2B5EF4-FFF2-40B4-BE49-F238E27FC236}">
                  <a16:creationId xmlns:a16="http://schemas.microsoft.com/office/drawing/2014/main" id="{B0B9FEB7-FB27-554B-9205-85369B75D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3648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D2E55E8E-53A5-8243-9A0E-61BBC7D46139}"/>
              </a:ext>
            </a:extLst>
          </p:cNvPr>
          <p:cNvSpPr/>
          <p:nvPr/>
        </p:nvSpPr>
        <p:spPr bwMode="auto">
          <a:xfrm>
            <a:off x="5705061" y="3569036"/>
            <a:ext cx="1135505" cy="1820748"/>
          </a:xfrm>
          <a:custGeom>
            <a:avLst/>
            <a:gdLst>
              <a:gd name="connsiteX0" fmla="*/ 0 w 1135505"/>
              <a:gd name="connsiteY0" fmla="*/ 873755 h 1820748"/>
              <a:gd name="connsiteX1" fmla="*/ 129209 w 1135505"/>
              <a:gd name="connsiteY1" fmla="*/ 28929 h 1820748"/>
              <a:gd name="connsiteX2" fmla="*/ 407504 w 1135505"/>
              <a:gd name="connsiteY2" fmla="*/ 1808034 h 1820748"/>
              <a:gd name="connsiteX3" fmla="*/ 695739 w 1135505"/>
              <a:gd name="connsiteY3" fmla="*/ 28929 h 1820748"/>
              <a:gd name="connsiteX4" fmla="*/ 964096 w 1135505"/>
              <a:gd name="connsiteY4" fmla="*/ 1808034 h 1820748"/>
              <a:gd name="connsiteX5" fmla="*/ 1123122 w 1135505"/>
              <a:gd name="connsiteY5" fmla="*/ 873755 h 1820748"/>
              <a:gd name="connsiteX6" fmla="*/ 1113182 w 1135505"/>
              <a:gd name="connsiteY6" fmla="*/ 883694 h 182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505" h="1820748">
                <a:moveTo>
                  <a:pt x="0" y="873755"/>
                </a:moveTo>
                <a:cubicBezTo>
                  <a:pt x="30646" y="373485"/>
                  <a:pt x="61292" y="-126784"/>
                  <a:pt x="129209" y="28929"/>
                </a:cubicBezTo>
                <a:cubicBezTo>
                  <a:pt x="197126" y="184642"/>
                  <a:pt x="313082" y="1808034"/>
                  <a:pt x="407504" y="1808034"/>
                </a:cubicBezTo>
                <a:cubicBezTo>
                  <a:pt x="501926" y="1808034"/>
                  <a:pt x="602974" y="28929"/>
                  <a:pt x="695739" y="28929"/>
                </a:cubicBezTo>
                <a:cubicBezTo>
                  <a:pt x="788504" y="28929"/>
                  <a:pt x="892866" y="1667230"/>
                  <a:pt x="964096" y="1808034"/>
                </a:cubicBezTo>
                <a:cubicBezTo>
                  <a:pt x="1035326" y="1948838"/>
                  <a:pt x="1123122" y="873755"/>
                  <a:pt x="1123122" y="873755"/>
                </a:cubicBezTo>
                <a:cubicBezTo>
                  <a:pt x="1147970" y="719699"/>
                  <a:pt x="1130576" y="801696"/>
                  <a:pt x="1113182" y="883694"/>
                </a:cubicBezTo>
              </a:path>
            </a:pathLst>
          </a:custGeom>
          <a:noFill/>
          <a:ln w="50800" cap="flat" cmpd="sng" algn="ctr">
            <a:solidFill>
              <a:srgbClr val="FF8AD8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294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>
            <a:extLst>
              <a:ext uri="{FF2B5EF4-FFF2-40B4-BE49-F238E27FC236}">
                <a16:creationId xmlns:a16="http://schemas.microsoft.com/office/drawing/2014/main" id="{DCD6832A-EF0D-1F4F-8A79-263C54EDC3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1074" name="Footer Placeholder 4">
            <a:extLst>
              <a:ext uri="{FF2B5EF4-FFF2-40B4-BE49-F238E27FC236}">
                <a16:creationId xmlns:a16="http://schemas.microsoft.com/office/drawing/2014/main" id="{9D9BF66E-D587-0547-870E-BE55A65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0D36E421-3BC7-244B-83FC-29002EEC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F955F2-4064-C047-A26A-409D70E828C5}" type="slidenum">
              <a:rPr lang="en-US" altLang="en-US" sz="1400"/>
              <a:pPr algn="r"/>
              <a:t>82</a:t>
            </a:fld>
            <a:endParaRPr lang="en-US" altLang="en-US" sz="1400"/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B6BC8752-9D71-DD40-AC0A-F29F53316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31D4223E-C51D-CF40-9854-18B32B79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 suffers on short-duration waves (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baritone, silence, soprano)</a:t>
            </a:r>
          </a:p>
        </p:txBody>
      </p:sp>
      <p:grpSp>
        <p:nvGrpSpPr>
          <p:cNvPr id="131078" name="Group 12">
            <a:extLst>
              <a:ext uri="{FF2B5EF4-FFF2-40B4-BE49-F238E27FC236}">
                <a16:creationId xmlns:a16="http://schemas.microsoft.com/office/drawing/2014/main" id="{AFFDACFD-CD8B-BC4E-A62A-497C23E45E10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276600"/>
            <a:ext cx="7027862" cy="2881313"/>
            <a:chOff x="181" y="2064"/>
            <a:chExt cx="4427" cy="1815"/>
          </a:xfrm>
        </p:grpSpPr>
        <p:sp>
          <p:nvSpPr>
            <p:cNvPr id="131079" name="Text Box 8">
              <a:extLst>
                <a:ext uri="{FF2B5EF4-FFF2-40B4-BE49-F238E27FC236}">
                  <a16:creationId xmlns:a16="http://schemas.microsoft.com/office/drawing/2014/main" id="{A2A6E2E3-6EC3-A540-A417-F60058CF5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552"/>
              <a:ext cx="5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time</a:t>
              </a:r>
            </a:p>
          </p:txBody>
        </p:sp>
        <p:sp>
          <p:nvSpPr>
            <p:cNvPr id="131080" name="Text Box 9">
              <a:extLst>
                <a:ext uri="{FF2B5EF4-FFF2-40B4-BE49-F238E27FC236}">
                  <a16:creationId xmlns:a16="http://schemas.microsoft.com/office/drawing/2014/main" id="{E771B782-C225-0447-8850-3F496A175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2429"/>
              <a:ext cx="6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value</a:t>
              </a:r>
            </a:p>
          </p:txBody>
        </p:sp>
        <p:pic>
          <p:nvPicPr>
            <p:cNvPr id="131081" name="Picture 10">
              <a:extLst>
                <a:ext uri="{FF2B5EF4-FFF2-40B4-BE49-F238E27FC236}">
                  <a16:creationId xmlns:a16="http://schemas.microsoft.com/office/drawing/2014/main" id="{B0B9FEB7-FB27-554B-9205-85369B75D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3648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D2E55E8E-53A5-8243-9A0E-61BBC7D46139}"/>
              </a:ext>
            </a:extLst>
          </p:cNvPr>
          <p:cNvSpPr/>
          <p:nvPr/>
        </p:nvSpPr>
        <p:spPr bwMode="auto">
          <a:xfrm>
            <a:off x="5705061" y="3569036"/>
            <a:ext cx="1135505" cy="1820748"/>
          </a:xfrm>
          <a:custGeom>
            <a:avLst/>
            <a:gdLst>
              <a:gd name="connsiteX0" fmla="*/ 0 w 1135505"/>
              <a:gd name="connsiteY0" fmla="*/ 873755 h 1820748"/>
              <a:gd name="connsiteX1" fmla="*/ 129209 w 1135505"/>
              <a:gd name="connsiteY1" fmla="*/ 28929 h 1820748"/>
              <a:gd name="connsiteX2" fmla="*/ 407504 w 1135505"/>
              <a:gd name="connsiteY2" fmla="*/ 1808034 h 1820748"/>
              <a:gd name="connsiteX3" fmla="*/ 695739 w 1135505"/>
              <a:gd name="connsiteY3" fmla="*/ 28929 h 1820748"/>
              <a:gd name="connsiteX4" fmla="*/ 964096 w 1135505"/>
              <a:gd name="connsiteY4" fmla="*/ 1808034 h 1820748"/>
              <a:gd name="connsiteX5" fmla="*/ 1123122 w 1135505"/>
              <a:gd name="connsiteY5" fmla="*/ 873755 h 1820748"/>
              <a:gd name="connsiteX6" fmla="*/ 1113182 w 1135505"/>
              <a:gd name="connsiteY6" fmla="*/ 883694 h 182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505" h="1820748">
                <a:moveTo>
                  <a:pt x="0" y="873755"/>
                </a:moveTo>
                <a:cubicBezTo>
                  <a:pt x="30646" y="373485"/>
                  <a:pt x="61292" y="-126784"/>
                  <a:pt x="129209" y="28929"/>
                </a:cubicBezTo>
                <a:cubicBezTo>
                  <a:pt x="197126" y="184642"/>
                  <a:pt x="313082" y="1808034"/>
                  <a:pt x="407504" y="1808034"/>
                </a:cubicBezTo>
                <a:cubicBezTo>
                  <a:pt x="501926" y="1808034"/>
                  <a:pt x="602974" y="28929"/>
                  <a:pt x="695739" y="28929"/>
                </a:cubicBezTo>
                <a:cubicBezTo>
                  <a:pt x="788504" y="28929"/>
                  <a:pt x="892866" y="1667230"/>
                  <a:pt x="964096" y="1808034"/>
                </a:cubicBezTo>
                <a:cubicBezTo>
                  <a:pt x="1035326" y="1948838"/>
                  <a:pt x="1123122" y="873755"/>
                  <a:pt x="1123122" y="873755"/>
                </a:cubicBezTo>
                <a:cubicBezTo>
                  <a:pt x="1147970" y="719699"/>
                  <a:pt x="1130576" y="801696"/>
                  <a:pt x="1113182" y="883694"/>
                </a:cubicBezTo>
              </a:path>
            </a:pathLst>
          </a:custGeom>
          <a:noFill/>
          <a:ln w="50800" cap="flat" cmpd="sng" algn="ctr">
            <a:solidFill>
              <a:srgbClr val="FF8AD8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A74209D-0D34-F046-82AB-E3B72FAC4387}"/>
              </a:ext>
            </a:extLst>
          </p:cNvPr>
          <p:cNvSpPr/>
          <p:nvPr/>
        </p:nvSpPr>
        <p:spPr bwMode="auto">
          <a:xfrm>
            <a:off x="4597635" y="3508100"/>
            <a:ext cx="1135505" cy="1820748"/>
          </a:xfrm>
          <a:custGeom>
            <a:avLst/>
            <a:gdLst>
              <a:gd name="connsiteX0" fmla="*/ 0 w 1135505"/>
              <a:gd name="connsiteY0" fmla="*/ 873755 h 1820748"/>
              <a:gd name="connsiteX1" fmla="*/ 129209 w 1135505"/>
              <a:gd name="connsiteY1" fmla="*/ 28929 h 1820748"/>
              <a:gd name="connsiteX2" fmla="*/ 407504 w 1135505"/>
              <a:gd name="connsiteY2" fmla="*/ 1808034 h 1820748"/>
              <a:gd name="connsiteX3" fmla="*/ 695739 w 1135505"/>
              <a:gd name="connsiteY3" fmla="*/ 28929 h 1820748"/>
              <a:gd name="connsiteX4" fmla="*/ 964096 w 1135505"/>
              <a:gd name="connsiteY4" fmla="*/ 1808034 h 1820748"/>
              <a:gd name="connsiteX5" fmla="*/ 1123122 w 1135505"/>
              <a:gd name="connsiteY5" fmla="*/ 873755 h 1820748"/>
              <a:gd name="connsiteX6" fmla="*/ 1113182 w 1135505"/>
              <a:gd name="connsiteY6" fmla="*/ 883694 h 182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505" h="1820748">
                <a:moveTo>
                  <a:pt x="0" y="873755"/>
                </a:moveTo>
                <a:cubicBezTo>
                  <a:pt x="30646" y="373485"/>
                  <a:pt x="61292" y="-126784"/>
                  <a:pt x="129209" y="28929"/>
                </a:cubicBezTo>
                <a:cubicBezTo>
                  <a:pt x="197126" y="184642"/>
                  <a:pt x="313082" y="1808034"/>
                  <a:pt x="407504" y="1808034"/>
                </a:cubicBezTo>
                <a:cubicBezTo>
                  <a:pt x="501926" y="1808034"/>
                  <a:pt x="602974" y="28929"/>
                  <a:pt x="695739" y="28929"/>
                </a:cubicBezTo>
                <a:cubicBezTo>
                  <a:pt x="788504" y="28929"/>
                  <a:pt x="892866" y="1667230"/>
                  <a:pt x="964096" y="1808034"/>
                </a:cubicBezTo>
                <a:cubicBezTo>
                  <a:pt x="1035326" y="1948838"/>
                  <a:pt x="1123122" y="873755"/>
                  <a:pt x="1123122" y="873755"/>
                </a:cubicBezTo>
                <a:cubicBezTo>
                  <a:pt x="1147970" y="719699"/>
                  <a:pt x="1130576" y="801696"/>
                  <a:pt x="1113182" y="883694"/>
                </a:cubicBezTo>
              </a:path>
            </a:pathLst>
          </a:custGeom>
          <a:noFill/>
          <a:ln w="50800" cap="flat" cmpd="sng" algn="ctr">
            <a:solidFill>
              <a:srgbClr val="FF8AD8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86EAAC8-73C6-CA4E-BAE1-ABEC3E8913D5}"/>
              </a:ext>
            </a:extLst>
          </p:cNvPr>
          <p:cNvSpPr/>
          <p:nvPr/>
        </p:nvSpPr>
        <p:spPr bwMode="auto">
          <a:xfrm>
            <a:off x="3462130" y="3505201"/>
            <a:ext cx="1135505" cy="1820748"/>
          </a:xfrm>
          <a:custGeom>
            <a:avLst/>
            <a:gdLst>
              <a:gd name="connsiteX0" fmla="*/ 0 w 1135505"/>
              <a:gd name="connsiteY0" fmla="*/ 873755 h 1820748"/>
              <a:gd name="connsiteX1" fmla="*/ 129209 w 1135505"/>
              <a:gd name="connsiteY1" fmla="*/ 28929 h 1820748"/>
              <a:gd name="connsiteX2" fmla="*/ 407504 w 1135505"/>
              <a:gd name="connsiteY2" fmla="*/ 1808034 h 1820748"/>
              <a:gd name="connsiteX3" fmla="*/ 695739 w 1135505"/>
              <a:gd name="connsiteY3" fmla="*/ 28929 h 1820748"/>
              <a:gd name="connsiteX4" fmla="*/ 964096 w 1135505"/>
              <a:gd name="connsiteY4" fmla="*/ 1808034 h 1820748"/>
              <a:gd name="connsiteX5" fmla="*/ 1123122 w 1135505"/>
              <a:gd name="connsiteY5" fmla="*/ 873755 h 1820748"/>
              <a:gd name="connsiteX6" fmla="*/ 1113182 w 1135505"/>
              <a:gd name="connsiteY6" fmla="*/ 883694 h 182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505" h="1820748">
                <a:moveTo>
                  <a:pt x="0" y="873755"/>
                </a:moveTo>
                <a:cubicBezTo>
                  <a:pt x="30646" y="373485"/>
                  <a:pt x="61292" y="-126784"/>
                  <a:pt x="129209" y="28929"/>
                </a:cubicBezTo>
                <a:cubicBezTo>
                  <a:pt x="197126" y="184642"/>
                  <a:pt x="313082" y="1808034"/>
                  <a:pt x="407504" y="1808034"/>
                </a:cubicBezTo>
                <a:cubicBezTo>
                  <a:pt x="501926" y="1808034"/>
                  <a:pt x="602974" y="28929"/>
                  <a:pt x="695739" y="28929"/>
                </a:cubicBezTo>
                <a:cubicBezTo>
                  <a:pt x="788504" y="28929"/>
                  <a:pt x="892866" y="1667230"/>
                  <a:pt x="964096" y="1808034"/>
                </a:cubicBezTo>
                <a:cubicBezTo>
                  <a:pt x="1035326" y="1948838"/>
                  <a:pt x="1123122" y="873755"/>
                  <a:pt x="1123122" y="873755"/>
                </a:cubicBezTo>
                <a:cubicBezTo>
                  <a:pt x="1147970" y="719699"/>
                  <a:pt x="1130576" y="801696"/>
                  <a:pt x="1113182" y="883694"/>
                </a:cubicBezTo>
              </a:path>
            </a:pathLst>
          </a:custGeom>
          <a:noFill/>
          <a:ln w="50800" cap="flat" cmpd="sng" algn="ctr">
            <a:solidFill>
              <a:srgbClr val="FF8AD8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2EE1419-D61D-6B48-91FE-B9A11CA6BAB3}"/>
              </a:ext>
            </a:extLst>
          </p:cNvPr>
          <p:cNvSpPr/>
          <p:nvPr/>
        </p:nvSpPr>
        <p:spPr bwMode="auto">
          <a:xfrm>
            <a:off x="2326625" y="3569036"/>
            <a:ext cx="1135505" cy="1820748"/>
          </a:xfrm>
          <a:custGeom>
            <a:avLst/>
            <a:gdLst>
              <a:gd name="connsiteX0" fmla="*/ 0 w 1135505"/>
              <a:gd name="connsiteY0" fmla="*/ 873755 h 1820748"/>
              <a:gd name="connsiteX1" fmla="*/ 129209 w 1135505"/>
              <a:gd name="connsiteY1" fmla="*/ 28929 h 1820748"/>
              <a:gd name="connsiteX2" fmla="*/ 407504 w 1135505"/>
              <a:gd name="connsiteY2" fmla="*/ 1808034 h 1820748"/>
              <a:gd name="connsiteX3" fmla="*/ 695739 w 1135505"/>
              <a:gd name="connsiteY3" fmla="*/ 28929 h 1820748"/>
              <a:gd name="connsiteX4" fmla="*/ 964096 w 1135505"/>
              <a:gd name="connsiteY4" fmla="*/ 1808034 h 1820748"/>
              <a:gd name="connsiteX5" fmla="*/ 1123122 w 1135505"/>
              <a:gd name="connsiteY5" fmla="*/ 873755 h 1820748"/>
              <a:gd name="connsiteX6" fmla="*/ 1113182 w 1135505"/>
              <a:gd name="connsiteY6" fmla="*/ 883694 h 182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505" h="1820748">
                <a:moveTo>
                  <a:pt x="0" y="873755"/>
                </a:moveTo>
                <a:cubicBezTo>
                  <a:pt x="30646" y="373485"/>
                  <a:pt x="61292" y="-126784"/>
                  <a:pt x="129209" y="28929"/>
                </a:cubicBezTo>
                <a:cubicBezTo>
                  <a:pt x="197126" y="184642"/>
                  <a:pt x="313082" y="1808034"/>
                  <a:pt x="407504" y="1808034"/>
                </a:cubicBezTo>
                <a:cubicBezTo>
                  <a:pt x="501926" y="1808034"/>
                  <a:pt x="602974" y="28929"/>
                  <a:pt x="695739" y="28929"/>
                </a:cubicBezTo>
                <a:cubicBezTo>
                  <a:pt x="788504" y="28929"/>
                  <a:pt x="892866" y="1667230"/>
                  <a:pt x="964096" y="1808034"/>
                </a:cubicBezTo>
                <a:cubicBezTo>
                  <a:pt x="1035326" y="1948838"/>
                  <a:pt x="1123122" y="873755"/>
                  <a:pt x="1123122" y="873755"/>
                </a:cubicBezTo>
                <a:cubicBezTo>
                  <a:pt x="1147970" y="719699"/>
                  <a:pt x="1130576" y="801696"/>
                  <a:pt x="1113182" y="883694"/>
                </a:cubicBezTo>
              </a:path>
            </a:pathLst>
          </a:custGeom>
          <a:noFill/>
          <a:ln w="50800" cap="flat" cmpd="sng" algn="ctr">
            <a:solidFill>
              <a:srgbClr val="FF8AD8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1241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>
            <a:extLst>
              <a:ext uri="{FF2B5EF4-FFF2-40B4-BE49-F238E27FC236}">
                <a16:creationId xmlns:a16="http://schemas.microsoft.com/office/drawing/2014/main" id="{DCD6832A-EF0D-1F4F-8A79-263C54EDC3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1074" name="Footer Placeholder 4">
            <a:extLst>
              <a:ext uri="{FF2B5EF4-FFF2-40B4-BE49-F238E27FC236}">
                <a16:creationId xmlns:a16="http://schemas.microsoft.com/office/drawing/2014/main" id="{9D9BF66E-D587-0547-870E-BE55A65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0D36E421-3BC7-244B-83FC-29002EEC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F955F2-4064-C047-A26A-409D70E828C5}" type="slidenum">
              <a:rPr lang="en-US" altLang="en-US" sz="1400"/>
              <a:pPr algn="r"/>
              <a:t>83</a:t>
            </a:fld>
            <a:endParaRPr lang="en-US" altLang="en-US" sz="1400"/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B6BC8752-9D71-DD40-AC0A-F29F53316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31D4223E-C51D-CF40-9854-18B32B79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 suffers on short-duration waves (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baritone, silence, soprano)</a:t>
            </a:r>
          </a:p>
        </p:txBody>
      </p:sp>
      <p:grpSp>
        <p:nvGrpSpPr>
          <p:cNvPr id="131078" name="Group 12">
            <a:extLst>
              <a:ext uri="{FF2B5EF4-FFF2-40B4-BE49-F238E27FC236}">
                <a16:creationId xmlns:a16="http://schemas.microsoft.com/office/drawing/2014/main" id="{AFFDACFD-CD8B-BC4E-A62A-497C23E45E10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276600"/>
            <a:ext cx="7027862" cy="2881313"/>
            <a:chOff x="181" y="2064"/>
            <a:chExt cx="4427" cy="1815"/>
          </a:xfrm>
        </p:grpSpPr>
        <p:sp>
          <p:nvSpPr>
            <p:cNvPr id="131079" name="Text Box 8">
              <a:extLst>
                <a:ext uri="{FF2B5EF4-FFF2-40B4-BE49-F238E27FC236}">
                  <a16:creationId xmlns:a16="http://schemas.microsoft.com/office/drawing/2014/main" id="{A2A6E2E3-6EC3-A540-A417-F60058CF5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552"/>
              <a:ext cx="5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time</a:t>
              </a:r>
            </a:p>
          </p:txBody>
        </p:sp>
        <p:sp>
          <p:nvSpPr>
            <p:cNvPr id="131080" name="Text Box 9">
              <a:extLst>
                <a:ext uri="{FF2B5EF4-FFF2-40B4-BE49-F238E27FC236}">
                  <a16:creationId xmlns:a16="http://schemas.microsoft.com/office/drawing/2014/main" id="{E771B782-C225-0447-8850-3F496A175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2429"/>
              <a:ext cx="6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value</a:t>
              </a:r>
            </a:p>
          </p:txBody>
        </p:sp>
        <p:pic>
          <p:nvPicPr>
            <p:cNvPr id="131081" name="Picture 10">
              <a:extLst>
                <a:ext uri="{FF2B5EF4-FFF2-40B4-BE49-F238E27FC236}">
                  <a16:creationId xmlns:a16="http://schemas.microsoft.com/office/drawing/2014/main" id="{B0B9FEB7-FB27-554B-9205-85369B75D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3648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D2E55E8E-53A5-8243-9A0E-61BBC7D46139}"/>
              </a:ext>
            </a:extLst>
          </p:cNvPr>
          <p:cNvSpPr/>
          <p:nvPr/>
        </p:nvSpPr>
        <p:spPr bwMode="auto">
          <a:xfrm>
            <a:off x="5705061" y="3569036"/>
            <a:ext cx="1135505" cy="1820748"/>
          </a:xfrm>
          <a:custGeom>
            <a:avLst/>
            <a:gdLst>
              <a:gd name="connsiteX0" fmla="*/ 0 w 1135505"/>
              <a:gd name="connsiteY0" fmla="*/ 873755 h 1820748"/>
              <a:gd name="connsiteX1" fmla="*/ 129209 w 1135505"/>
              <a:gd name="connsiteY1" fmla="*/ 28929 h 1820748"/>
              <a:gd name="connsiteX2" fmla="*/ 407504 w 1135505"/>
              <a:gd name="connsiteY2" fmla="*/ 1808034 h 1820748"/>
              <a:gd name="connsiteX3" fmla="*/ 695739 w 1135505"/>
              <a:gd name="connsiteY3" fmla="*/ 28929 h 1820748"/>
              <a:gd name="connsiteX4" fmla="*/ 964096 w 1135505"/>
              <a:gd name="connsiteY4" fmla="*/ 1808034 h 1820748"/>
              <a:gd name="connsiteX5" fmla="*/ 1123122 w 1135505"/>
              <a:gd name="connsiteY5" fmla="*/ 873755 h 1820748"/>
              <a:gd name="connsiteX6" fmla="*/ 1113182 w 1135505"/>
              <a:gd name="connsiteY6" fmla="*/ 883694 h 182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505" h="1820748">
                <a:moveTo>
                  <a:pt x="0" y="873755"/>
                </a:moveTo>
                <a:cubicBezTo>
                  <a:pt x="30646" y="373485"/>
                  <a:pt x="61292" y="-126784"/>
                  <a:pt x="129209" y="28929"/>
                </a:cubicBezTo>
                <a:cubicBezTo>
                  <a:pt x="197126" y="184642"/>
                  <a:pt x="313082" y="1808034"/>
                  <a:pt x="407504" y="1808034"/>
                </a:cubicBezTo>
                <a:cubicBezTo>
                  <a:pt x="501926" y="1808034"/>
                  <a:pt x="602974" y="28929"/>
                  <a:pt x="695739" y="28929"/>
                </a:cubicBezTo>
                <a:cubicBezTo>
                  <a:pt x="788504" y="28929"/>
                  <a:pt x="892866" y="1667230"/>
                  <a:pt x="964096" y="1808034"/>
                </a:cubicBezTo>
                <a:cubicBezTo>
                  <a:pt x="1035326" y="1948838"/>
                  <a:pt x="1123122" y="873755"/>
                  <a:pt x="1123122" y="873755"/>
                </a:cubicBezTo>
                <a:cubicBezTo>
                  <a:pt x="1147970" y="719699"/>
                  <a:pt x="1130576" y="801696"/>
                  <a:pt x="1113182" y="883694"/>
                </a:cubicBezTo>
              </a:path>
            </a:pathLst>
          </a:custGeom>
          <a:noFill/>
          <a:ln w="50800" cap="flat" cmpd="sng" algn="ctr">
            <a:solidFill>
              <a:srgbClr val="FF8AD8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A74209D-0D34-F046-82AB-E3B72FAC4387}"/>
              </a:ext>
            </a:extLst>
          </p:cNvPr>
          <p:cNvSpPr/>
          <p:nvPr/>
        </p:nvSpPr>
        <p:spPr bwMode="auto">
          <a:xfrm>
            <a:off x="4597635" y="3508100"/>
            <a:ext cx="1135505" cy="1820748"/>
          </a:xfrm>
          <a:custGeom>
            <a:avLst/>
            <a:gdLst>
              <a:gd name="connsiteX0" fmla="*/ 0 w 1135505"/>
              <a:gd name="connsiteY0" fmla="*/ 873755 h 1820748"/>
              <a:gd name="connsiteX1" fmla="*/ 129209 w 1135505"/>
              <a:gd name="connsiteY1" fmla="*/ 28929 h 1820748"/>
              <a:gd name="connsiteX2" fmla="*/ 407504 w 1135505"/>
              <a:gd name="connsiteY2" fmla="*/ 1808034 h 1820748"/>
              <a:gd name="connsiteX3" fmla="*/ 695739 w 1135505"/>
              <a:gd name="connsiteY3" fmla="*/ 28929 h 1820748"/>
              <a:gd name="connsiteX4" fmla="*/ 964096 w 1135505"/>
              <a:gd name="connsiteY4" fmla="*/ 1808034 h 1820748"/>
              <a:gd name="connsiteX5" fmla="*/ 1123122 w 1135505"/>
              <a:gd name="connsiteY5" fmla="*/ 873755 h 1820748"/>
              <a:gd name="connsiteX6" fmla="*/ 1113182 w 1135505"/>
              <a:gd name="connsiteY6" fmla="*/ 883694 h 182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505" h="1820748">
                <a:moveTo>
                  <a:pt x="0" y="873755"/>
                </a:moveTo>
                <a:cubicBezTo>
                  <a:pt x="30646" y="373485"/>
                  <a:pt x="61292" y="-126784"/>
                  <a:pt x="129209" y="28929"/>
                </a:cubicBezTo>
                <a:cubicBezTo>
                  <a:pt x="197126" y="184642"/>
                  <a:pt x="313082" y="1808034"/>
                  <a:pt x="407504" y="1808034"/>
                </a:cubicBezTo>
                <a:cubicBezTo>
                  <a:pt x="501926" y="1808034"/>
                  <a:pt x="602974" y="28929"/>
                  <a:pt x="695739" y="28929"/>
                </a:cubicBezTo>
                <a:cubicBezTo>
                  <a:pt x="788504" y="28929"/>
                  <a:pt x="892866" y="1667230"/>
                  <a:pt x="964096" y="1808034"/>
                </a:cubicBezTo>
                <a:cubicBezTo>
                  <a:pt x="1035326" y="1948838"/>
                  <a:pt x="1123122" y="873755"/>
                  <a:pt x="1123122" y="873755"/>
                </a:cubicBezTo>
                <a:cubicBezTo>
                  <a:pt x="1147970" y="719699"/>
                  <a:pt x="1130576" y="801696"/>
                  <a:pt x="1113182" y="883694"/>
                </a:cubicBezTo>
              </a:path>
            </a:pathLst>
          </a:custGeom>
          <a:noFill/>
          <a:ln w="50800" cap="flat" cmpd="sng" algn="ctr">
            <a:solidFill>
              <a:srgbClr val="FF8AD8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86EAAC8-73C6-CA4E-BAE1-ABEC3E8913D5}"/>
              </a:ext>
            </a:extLst>
          </p:cNvPr>
          <p:cNvSpPr/>
          <p:nvPr/>
        </p:nvSpPr>
        <p:spPr bwMode="auto">
          <a:xfrm>
            <a:off x="3462130" y="3505201"/>
            <a:ext cx="1135505" cy="1820748"/>
          </a:xfrm>
          <a:custGeom>
            <a:avLst/>
            <a:gdLst>
              <a:gd name="connsiteX0" fmla="*/ 0 w 1135505"/>
              <a:gd name="connsiteY0" fmla="*/ 873755 h 1820748"/>
              <a:gd name="connsiteX1" fmla="*/ 129209 w 1135505"/>
              <a:gd name="connsiteY1" fmla="*/ 28929 h 1820748"/>
              <a:gd name="connsiteX2" fmla="*/ 407504 w 1135505"/>
              <a:gd name="connsiteY2" fmla="*/ 1808034 h 1820748"/>
              <a:gd name="connsiteX3" fmla="*/ 695739 w 1135505"/>
              <a:gd name="connsiteY3" fmla="*/ 28929 h 1820748"/>
              <a:gd name="connsiteX4" fmla="*/ 964096 w 1135505"/>
              <a:gd name="connsiteY4" fmla="*/ 1808034 h 1820748"/>
              <a:gd name="connsiteX5" fmla="*/ 1123122 w 1135505"/>
              <a:gd name="connsiteY5" fmla="*/ 873755 h 1820748"/>
              <a:gd name="connsiteX6" fmla="*/ 1113182 w 1135505"/>
              <a:gd name="connsiteY6" fmla="*/ 883694 h 182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505" h="1820748">
                <a:moveTo>
                  <a:pt x="0" y="873755"/>
                </a:moveTo>
                <a:cubicBezTo>
                  <a:pt x="30646" y="373485"/>
                  <a:pt x="61292" y="-126784"/>
                  <a:pt x="129209" y="28929"/>
                </a:cubicBezTo>
                <a:cubicBezTo>
                  <a:pt x="197126" y="184642"/>
                  <a:pt x="313082" y="1808034"/>
                  <a:pt x="407504" y="1808034"/>
                </a:cubicBezTo>
                <a:cubicBezTo>
                  <a:pt x="501926" y="1808034"/>
                  <a:pt x="602974" y="28929"/>
                  <a:pt x="695739" y="28929"/>
                </a:cubicBezTo>
                <a:cubicBezTo>
                  <a:pt x="788504" y="28929"/>
                  <a:pt x="892866" y="1667230"/>
                  <a:pt x="964096" y="1808034"/>
                </a:cubicBezTo>
                <a:cubicBezTo>
                  <a:pt x="1035326" y="1948838"/>
                  <a:pt x="1123122" y="873755"/>
                  <a:pt x="1123122" y="873755"/>
                </a:cubicBezTo>
                <a:cubicBezTo>
                  <a:pt x="1147970" y="719699"/>
                  <a:pt x="1130576" y="801696"/>
                  <a:pt x="1113182" y="883694"/>
                </a:cubicBezTo>
              </a:path>
            </a:pathLst>
          </a:custGeom>
          <a:noFill/>
          <a:ln w="50800" cap="flat" cmpd="sng" algn="ctr">
            <a:solidFill>
              <a:srgbClr val="FF8AD8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2EE1419-D61D-6B48-91FE-B9A11CA6BAB3}"/>
              </a:ext>
            </a:extLst>
          </p:cNvPr>
          <p:cNvSpPr/>
          <p:nvPr/>
        </p:nvSpPr>
        <p:spPr bwMode="auto">
          <a:xfrm>
            <a:off x="2326625" y="3569036"/>
            <a:ext cx="1135505" cy="1820748"/>
          </a:xfrm>
          <a:custGeom>
            <a:avLst/>
            <a:gdLst>
              <a:gd name="connsiteX0" fmla="*/ 0 w 1135505"/>
              <a:gd name="connsiteY0" fmla="*/ 873755 h 1820748"/>
              <a:gd name="connsiteX1" fmla="*/ 129209 w 1135505"/>
              <a:gd name="connsiteY1" fmla="*/ 28929 h 1820748"/>
              <a:gd name="connsiteX2" fmla="*/ 407504 w 1135505"/>
              <a:gd name="connsiteY2" fmla="*/ 1808034 h 1820748"/>
              <a:gd name="connsiteX3" fmla="*/ 695739 w 1135505"/>
              <a:gd name="connsiteY3" fmla="*/ 28929 h 1820748"/>
              <a:gd name="connsiteX4" fmla="*/ 964096 w 1135505"/>
              <a:gd name="connsiteY4" fmla="*/ 1808034 h 1820748"/>
              <a:gd name="connsiteX5" fmla="*/ 1123122 w 1135505"/>
              <a:gd name="connsiteY5" fmla="*/ 873755 h 1820748"/>
              <a:gd name="connsiteX6" fmla="*/ 1113182 w 1135505"/>
              <a:gd name="connsiteY6" fmla="*/ 883694 h 182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505" h="1820748">
                <a:moveTo>
                  <a:pt x="0" y="873755"/>
                </a:moveTo>
                <a:cubicBezTo>
                  <a:pt x="30646" y="373485"/>
                  <a:pt x="61292" y="-126784"/>
                  <a:pt x="129209" y="28929"/>
                </a:cubicBezTo>
                <a:cubicBezTo>
                  <a:pt x="197126" y="184642"/>
                  <a:pt x="313082" y="1808034"/>
                  <a:pt x="407504" y="1808034"/>
                </a:cubicBezTo>
                <a:cubicBezTo>
                  <a:pt x="501926" y="1808034"/>
                  <a:pt x="602974" y="28929"/>
                  <a:pt x="695739" y="28929"/>
                </a:cubicBezTo>
                <a:cubicBezTo>
                  <a:pt x="788504" y="28929"/>
                  <a:pt x="892866" y="1667230"/>
                  <a:pt x="964096" y="1808034"/>
                </a:cubicBezTo>
                <a:cubicBezTo>
                  <a:pt x="1035326" y="1948838"/>
                  <a:pt x="1123122" y="873755"/>
                  <a:pt x="1123122" y="873755"/>
                </a:cubicBezTo>
                <a:cubicBezTo>
                  <a:pt x="1147970" y="719699"/>
                  <a:pt x="1130576" y="801696"/>
                  <a:pt x="1113182" y="883694"/>
                </a:cubicBezTo>
              </a:path>
            </a:pathLst>
          </a:custGeom>
          <a:noFill/>
          <a:ln w="50800" cap="flat" cmpd="sng" algn="ctr">
            <a:solidFill>
              <a:srgbClr val="FF8AD8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5B2606D-A7F8-A947-860A-CCBA7C8B1EC3}"/>
              </a:ext>
            </a:extLst>
          </p:cNvPr>
          <p:cNvSpPr/>
          <p:nvPr/>
        </p:nvSpPr>
        <p:spPr bwMode="auto">
          <a:xfrm>
            <a:off x="2315817" y="4142603"/>
            <a:ext cx="2256183" cy="634752"/>
          </a:xfrm>
          <a:custGeom>
            <a:avLst/>
            <a:gdLst>
              <a:gd name="connsiteX0" fmla="*/ 0 w 2256183"/>
              <a:gd name="connsiteY0" fmla="*/ 280310 h 634752"/>
              <a:gd name="connsiteX1" fmla="*/ 278296 w 2256183"/>
              <a:gd name="connsiteY1" fmla="*/ 11954 h 634752"/>
              <a:gd name="connsiteX2" fmla="*/ 844826 w 2256183"/>
              <a:gd name="connsiteY2" fmla="*/ 628180 h 634752"/>
              <a:gd name="connsiteX3" fmla="*/ 1421296 w 2256183"/>
              <a:gd name="connsiteY3" fmla="*/ 21893 h 634752"/>
              <a:gd name="connsiteX4" fmla="*/ 1958009 w 2256183"/>
              <a:gd name="connsiteY4" fmla="*/ 628180 h 634752"/>
              <a:gd name="connsiteX5" fmla="*/ 2256183 w 2256183"/>
              <a:gd name="connsiteY5" fmla="*/ 290249 h 6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183" h="634752">
                <a:moveTo>
                  <a:pt x="0" y="280310"/>
                </a:moveTo>
                <a:cubicBezTo>
                  <a:pt x="68746" y="117143"/>
                  <a:pt x="137492" y="-46024"/>
                  <a:pt x="278296" y="11954"/>
                </a:cubicBezTo>
                <a:cubicBezTo>
                  <a:pt x="419100" y="69932"/>
                  <a:pt x="654326" y="626524"/>
                  <a:pt x="844826" y="628180"/>
                </a:cubicBezTo>
                <a:cubicBezTo>
                  <a:pt x="1035326" y="629836"/>
                  <a:pt x="1235766" y="21893"/>
                  <a:pt x="1421296" y="21893"/>
                </a:cubicBezTo>
                <a:cubicBezTo>
                  <a:pt x="1606826" y="21893"/>
                  <a:pt x="1818861" y="583454"/>
                  <a:pt x="1958009" y="628180"/>
                </a:cubicBezTo>
                <a:cubicBezTo>
                  <a:pt x="2097157" y="672906"/>
                  <a:pt x="2176670" y="481577"/>
                  <a:pt x="2256183" y="290249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0A81773-AF12-014D-98E5-01D13CE73817}"/>
              </a:ext>
            </a:extLst>
          </p:cNvPr>
          <p:cNvSpPr/>
          <p:nvPr/>
        </p:nvSpPr>
        <p:spPr bwMode="auto">
          <a:xfrm>
            <a:off x="4555432" y="4155857"/>
            <a:ext cx="2256183" cy="634752"/>
          </a:xfrm>
          <a:custGeom>
            <a:avLst/>
            <a:gdLst>
              <a:gd name="connsiteX0" fmla="*/ 0 w 2256183"/>
              <a:gd name="connsiteY0" fmla="*/ 280310 h 634752"/>
              <a:gd name="connsiteX1" fmla="*/ 278296 w 2256183"/>
              <a:gd name="connsiteY1" fmla="*/ 11954 h 634752"/>
              <a:gd name="connsiteX2" fmla="*/ 844826 w 2256183"/>
              <a:gd name="connsiteY2" fmla="*/ 628180 h 634752"/>
              <a:gd name="connsiteX3" fmla="*/ 1421296 w 2256183"/>
              <a:gd name="connsiteY3" fmla="*/ 21893 h 634752"/>
              <a:gd name="connsiteX4" fmla="*/ 1958009 w 2256183"/>
              <a:gd name="connsiteY4" fmla="*/ 628180 h 634752"/>
              <a:gd name="connsiteX5" fmla="*/ 2256183 w 2256183"/>
              <a:gd name="connsiteY5" fmla="*/ 290249 h 6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183" h="634752">
                <a:moveTo>
                  <a:pt x="0" y="280310"/>
                </a:moveTo>
                <a:cubicBezTo>
                  <a:pt x="68746" y="117143"/>
                  <a:pt x="137492" y="-46024"/>
                  <a:pt x="278296" y="11954"/>
                </a:cubicBezTo>
                <a:cubicBezTo>
                  <a:pt x="419100" y="69932"/>
                  <a:pt x="654326" y="626524"/>
                  <a:pt x="844826" y="628180"/>
                </a:cubicBezTo>
                <a:cubicBezTo>
                  <a:pt x="1035326" y="629836"/>
                  <a:pt x="1235766" y="21893"/>
                  <a:pt x="1421296" y="21893"/>
                </a:cubicBezTo>
                <a:cubicBezTo>
                  <a:pt x="1606826" y="21893"/>
                  <a:pt x="1818861" y="583454"/>
                  <a:pt x="1958009" y="628180"/>
                </a:cubicBezTo>
                <a:cubicBezTo>
                  <a:pt x="2097157" y="672906"/>
                  <a:pt x="2176670" y="481577"/>
                  <a:pt x="2256183" y="290249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5737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Date Placeholder 3">
            <a:extLst>
              <a:ext uri="{FF2B5EF4-FFF2-40B4-BE49-F238E27FC236}">
                <a16:creationId xmlns:a16="http://schemas.microsoft.com/office/drawing/2014/main" id="{C950B19F-B62D-1D49-9F12-0F47975BD1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A4C97D26-8AFA-F841-BB42-F1558B91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FC44CDA-1A2F-7042-86BD-A1890795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CA514C-8277-FA4B-A7BB-77E04994FEC2}" type="slidenum">
              <a:rPr lang="en-US" altLang="en-US" sz="1400"/>
              <a:pPr algn="r"/>
              <a:t>84</a:t>
            </a:fld>
            <a:endParaRPr lang="en-US" altLang="en-US" sz="1400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B1202F6-E574-7547-944F-A0EC0B1B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Short Window F.T.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2E6A3524-72D5-E343-92E8-30AF64E0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2135188"/>
            <a:ext cx="7488238" cy="1676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Solution#1: Short window Fourier transform (SWFT)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824BD-114A-8D48-909D-B57F69476EC9}"/>
              </a:ext>
            </a:extLst>
          </p:cNvPr>
          <p:cNvGrpSpPr/>
          <p:nvPr/>
        </p:nvGrpSpPr>
        <p:grpSpPr>
          <a:xfrm>
            <a:off x="0" y="3684588"/>
            <a:ext cx="5127625" cy="2652712"/>
            <a:chOff x="0" y="3684588"/>
            <a:chExt cx="5127625" cy="2652712"/>
          </a:xfrm>
        </p:grpSpPr>
        <p:sp>
          <p:nvSpPr>
            <p:cNvPr id="132102" name="Rectangle 4">
              <a:extLst>
                <a:ext uri="{FF2B5EF4-FFF2-40B4-BE49-F238E27FC236}">
                  <a16:creationId xmlns:a16="http://schemas.microsoft.com/office/drawing/2014/main" id="{705D92A0-E8C5-8942-A23B-CCD46225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3" name="Rectangle 5">
              <a:extLst>
                <a:ext uri="{FF2B5EF4-FFF2-40B4-BE49-F238E27FC236}">
                  <a16:creationId xmlns:a16="http://schemas.microsoft.com/office/drawing/2014/main" id="{4322F535-7CEB-A94E-81F0-2A4D5B32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4" name="Rectangle 6">
              <a:extLst>
                <a:ext uri="{FF2B5EF4-FFF2-40B4-BE49-F238E27FC236}">
                  <a16:creationId xmlns:a16="http://schemas.microsoft.com/office/drawing/2014/main" id="{EBE09365-7E34-E049-A518-0DCE13868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5" name="Rectangle 7">
              <a:extLst>
                <a:ext uri="{FF2B5EF4-FFF2-40B4-BE49-F238E27FC236}">
                  <a16:creationId xmlns:a16="http://schemas.microsoft.com/office/drawing/2014/main" id="{FB8BC261-3D8B-A24F-BCD0-3D8EBF3C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6" name="Rectangle 8">
              <a:extLst>
                <a:ext uri="{FF2B5EF4-FFF2-40B4-BE49-F238E27FC236}">
                  <a16:creationId xmlns:a16="http://schemas.microsoft.com/office/drawing/2014/main" id="{3D230F99-D17E-A742-952A-ACC92DBD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7" name="Rectangle 9">
              <a:extLst>
                <a:ext uri="{FF2B5EF4-FFF2-40B4-BE49-F238E27FC236}">
                  <a16:creationId xmlns:a16="http://schemas.microsoft.com/office/drawing/2014/main" id="{70D422EF-7970-244F-9934-169B1DF5D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8" name="Rectangle 10">
              <a:extLst>
                <a:ext uri="{FF2B5EF4-FFF2-40B4-BE49-F238E27FC236}">
                  <a16:creationId xmlns:a16="http://schemas.microsoft.com/office/drawing/2014/main" id="{044606B3-3038-F44D-BCBD-8A5F394E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79095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9" name="Rectangle 11">
              <a:extLst>
                <a:ext uri="{FF2B5EF4-FFF2-40B4-BE49-F238E27FC236}">
                  <a16:creationId xmlns:a16="http://schemas.microsoft.com/office/drawing/2014/main" id="{4CE23F4B-316C-FE43-82CE-2E21BEE26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0" name="Rectangle 12">
              <a:extLst>
                <a:ext uri="{FF2B5EF4-FFF2-40B4-BE49-F238E27FC236}">
                  <a16:creationId xmlns:a16="http://schemas.microsoft.com/office/drawing/2014/main" id="{6DD4E8D6-289A-2C40-94AD-1E36BE7D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2111" name="Group 13">
              <a:extLst>
                <a:ext uri="{FF2B5EF4-FFF2-40B4-BE49-F238E27FC236}">
                  <a16:creationId xmlns:a16="http://schemas.microsoft.com/office/drawing/2014/main" id="{C1A76D71-FCA9-814C-B39A-7526D25EF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238" y="5162550"/>
              <a:ext cx="1828800" cy="457200"/>
              <a:chOff x="1197" y="3252"/>
              <a:chExt cx="1152" cy="288"/>
            </a:xfrm>
          </p:grpSpPr>
          <p:sp>
            <p:nvSpPr>
              <p:cNvPr id="132128" name="Rectangle 14">
                <a:extLst>
                  <a:ext uri="{FF2B5EF4-FFF2-40B4-BE49-F238E27FC236}">
                    <a16:creationId xmlns:a16="http://schemas.microsoft.com/office/drawing/2014/main" id="{D6560CA8-820C-0641-8B7F-4BCFBC095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29" name="Rectangle 15">
                <a:extLst>
                  <a:ext uri="{FF2B5EF4-FFF2-40B4-BE49-F238E27FC236}">
                    <a16:creationId xmlns:a16="http://schemas.microsoft.com/office/drawing/2014/main" id="{605DD8D9-11B2-F942-AB7A-B76850D23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0" name="Rectangle 16">
                <a:extLst>
                  <a:ext uri="{FF2B5EF4-FFF2-40B4-BE49-F238E27FC236}">
                    <a16:creationId xmlns:a16="http://schemas.microsoft.com/office/drawing/2014/main" id="{11B0B3AA-81BF-054A-AAC5-A4D994B7D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1" name="Rectangle 17">
                <a:extLst>
                  <a:ext uri="{FF2B5EF4-FFF2-40B4-BE49-F238E27FC236}">
                    <a16:creationId xmlns:a16="http://schemas.microsoft.com/office/drawing/2014/main" id="{1E8D9643-782B-E84B-8A39-9A9CB0A3E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2112" name="Rectangle 18">
              <a:extLst>
                <a:ext uri="{FF2B5EF4-FFF2-40B4-BE49-F238E27FC236}">
                  <a16:creationId xmlns:a16="http://schemas.microsoft.com/office/drawing/2014/main" id="{6CF31550-37C8-B04E-BAEF-AF2E75F6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37909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3" name="Rectangle 19">
              <a:extLst>
                <a:ext uri="{FF2B5EF4-FFF2-40B4-BE49-F238E27FC236}">
                  <a16:creationId xmlns:a16="http://schemas.microsoft.com/office/drawing/2014/main" id="{E93F1AE9-2377-D543-9449-B3458B821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4" name="Rectangle 20">
              <a:extLst>
                <a:ext uri="{FF2B5EF4-FFF2-40B4-BE49-F238E27FC236}">
                  <a16:creationId xmlns:a16="http://schemas.microsoft.com/office/drawing/2014/main" id="{F5F6C238-8CAB-A44F-A1F4-11F44B7B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5" name="Line 21">
              <a:extLst>
                <a:ext uri="{FF2B5EF4-FFF2-40B4-BE49-F238E27FC236}">
                  <a16:creationId xmlns:a16="http://schemas.microsoft.com/office/drawing/2014/main" id="{9E3E180C-B3DB-1042-99C1-2C085B39D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238" y="5924550"/>
              <a:ext cx="2209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6" name="Text Box 22">
              <a:extLst>
                <a:ext uri="{FF2B5EF4-FFF2-40B4-BE49-F238E27FC236}">
                  <a16:creationId xmlns:a16="http://schemas.microsoft.com/office/drawing/2014/main" id="{053B3583-A948-2D40-A533-5D576E69C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238" y="5818188"/>
              <a:ext cx="8143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17" name="Line 23">
              <a:extLst>
                <a:ext uri="{FF2B5EF4-FFF2-40B4-BE49-F238E27FC236}">
                  <a16:creationId xmlns:a16="http://schemas.microsoft.com/office/drawing/2014/main" id="{AA64C3F4-9044-0340-8937-442FDE9D6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038" y="386715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Text Box 24">
              <a:extLst>
                <a:ext uri="{FF2B5EF4-FFF2-40B4-BE49-F238E27FC236}">
                  <a16:creationId xmlns:a16="http://schemas.microsoft.com/office/drawing/2014/main" id="{E4324A7D-A03F-9B45-91E4-0A59DE2AD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84588"/>
              <a:ext cx="7572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freq</a:t>
              </a:r>
            </a:p>
          </p:txBody>
        </p:sp>
      </p:grpSp>
      <p:grpSp>
        <p:nvGrpSpPr>
          <p:cNvPr id="132119" name="Group 25">
            <a:extLst>
              <a:ext uri="{FF2B5EF4-FFF2-40B4-BE49-F238E27FC236}">
                <a16:creationId xmlns:a16="http://schemas.microsoft.com/office/drawing/2014/main" id="{4905DD48-BEDF-7B4A-96E0-5985A920CACB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5295900"/>
            <a:ext cx="2533650" cy="95250"/>
            <a:chOff x="1197" y="3252"/>
            <a:chExt cx="1152" cy="288"/>
          </a:xfrm>
        </p:grpSpPr>
        <p:sp>
          <p:nvSpPr>
            <p:cNvPr id="132124" name="Rectangle 26">
              <a:extLst>
                <a:ext uri="{FF2B5EF4-FFF2-40B4-BE49-F238E27FC236}">
                  <a16:creationId xmlns:a16="http://schemas.microsoft.com/office/drawing/2014/main" id="{5BACBBFF-B584-5442-8583-E85B1863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5" name="Rectangle 27">
              <a:extLst>
                <a:ext uri="{FF2B5EF4-FFF2-40B4-BE49-F238E27FC236}">
                  <a16:creationId xmlns:a16="http://schemas.microsoft.com/office/drawing/2014/main" id="{EEC4D57D-A366-6648-9FE2-B416EB33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6" name="Rectangle 28">
              <a:extLst>
                <a:ext uri="{FF2B5EF4-FFF2-40B4-BE49-F238E27FC236}">
                  <a16:creationId xmlns:a16="http://schemas.microsoft.com/office/drawing/2014/main" id="{184ACE0C-5AFE-A34C-9EE9-83880A72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7" name="Rectangle 29">
              <a:extLst>
                <a:ext uri="{FF2B5EF4-FFF2-40B4-BE49-F238E27FC236}">
                  <a16:creationId xmlns:a16="http://schemas.microsoft.com/office/drawing/2014/main" id="{C1226D3D-93D2-2F4A-9727-63B3BFD4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2120" name="Group 30">
            <a:extLst>
              <a:ext uri="{FF2B5EF4-FFF2-40B4-BE49-F238E27FC236}">
                <a16:creationId xmlns:a16="http://schemas.microsoft.com/office/drawing/2014/main" id="{983745D2-0615-D041-ACC2-398DD7B7868A}"/>
              </a:ext>
            </a:extLst>
          </p:cNvPr>
          <p:cNvGrpSpPr>
            <a:grpSpLocks/>
          </p:cNvGrpSpPr>
          <p:nvPr/>
        </p:nvGrpSpPr>
        <p:grpSpPr bwMode="auto">
          <a:xfrm>
            <a:off x="4365625" y="3673475"/>
            <a:ext cx="4548188" cy="1414463"/>
            <a:chOff x="1" y="2370"/>
            <a:chExt cx="4586" cy="1214"/>
          </a:xfrm>
        </p:grpSpPr>
        <p:sp>
          <p:nvSpPr>
            <p:cNvPr id="132122" name="Text Box 34">
              <a:extLst>
                <a:ext uri="{FF2B5EF4-FFF2-40B4-BE49-F238E27FC236}">
                  <a16:creationId xmlns:a16="http://schemas.microsoft.com/office/drawing/2014/main" id="{2453AB51-ED1D-264D-89AE-68ABD2117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" y="3138"/>
              <a:ext cx="82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23" name="Text Box 35">
              <a:extLst>
                <a:ext uri="{FF2B5EF4-FFF2-40B4-BE49-F238E27FC236}">
                  <a16:creationId xmlns:a16="http://schemas.microsoft.com/office/drawing/2014/main" id="{A5090560-58DF-2944-9FF4-95720B275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370"/>
              <a:ext cx="9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value</a:t>
              </a:r>
            </a:p>
          </p:txBody>
        </p:sp>
      </p:grpSp>
      <p:pic>
        <p:nvPicPr>
          <p:cNvPr id="132121" name="Picture 10">
            <a:extLst>
              <a:ext uri="{FF2B5EF4-FFF2-40B4-BE49-F238E27FC236}">
                <a16:creationId xmlns:a16="http://schemas.microsoft.com/office/drawing/2014/main" id="{CC5116C3-7BBE-7B4C-BAC4-E0EF13CE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3644900"/>
            <a:ext cx="2971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2887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Date Placeholder 3">
            <a:extLst>
              <a:ext uri="{FF2B5EF4-FFF2-40B4-BE49-F238E27FC236}">
                <a16:creationId xmlns:a16="http://schemas.microsoft.com/office/drawing/2014/main" id="{C950B19F-B62D-1D49-9F12-0F47975BD1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A4C97D26-8AFA-F841-BB42-F1558B91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FC44CDA-1A2F-7042-86BD-A1890795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CA514C-8277-FA4B-A7BB-77E04994FEC2}" type="slidenum">
              <a:rPr lang="en-US" altLang="en-US" sz="1400"/>
              <a:pPr algn="r"/>
              <a:t>85</a:t>
            </a:fld>
            <a:endParaRPr lang="en-US" altLang="en-US" sz="1400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B1202F6-E574-7547-944F-A0EC0B1B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Short Window F.T.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2E6A3524-72D5-E343-92E8-30AF64E0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2135188"/>
            <a:ext cx="7488238" cy="1676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Solution#1: Short window Fourier transform (SWFT)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But: how short should be the window?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824BD-114A-8D48-909D-B57F69476EC9}"/>
              </a:ext>
            </a:extLst>
          </p:cNvPr>
          <p:cNvGrpSpPr/>
          <p:nvPr/>
        </p:nvGrpSpPr>
        <p:grpSpPr>
          <a:xfrm>
            <a:off x="0" y="3684588"/>
            <a:ext cx="5127625" cy="2652712"/>
            <a:chOff x="0" y="3684588"/>
            <a:chExt cx="5127625" cy="2652712"/>
          </a:xfrm>
        </p:grpSpPr>
        <p:sp>
          <p:nvSpPr>
            <p:cNvPr id="132102" name="Rectangle 4">
              <a:extLst>
                <a:ext uri="{FF2B5EF4-FFF2-40B4-BE49-F238E27FC236}">
                  <a16:creationId xmlns:a16="http://schemas.microsoft.com/office/drawing/2014/main" id="{705D92A0-E8C5-8942-A23B-CCD46225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3" name="Rectangle 5">
              <a:extLst>
                <a:ext uri="{FF2B5EF4-FFF2-40B4-BE49-F238E27FC236}">
                  <a16:creationId xmlns:a16="http://schemas.microsoft.com/office/drawing/2014/main" id="{4322F535-7CEB-A94E-81F0-2A4D5B32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4" name="Rectangle 6">
              <a:extLst>
                <a:ext uri="{FF2B5EF4-FFF2-40B4-BE49-F238E27FC236}">
                  <a16:creationId xmlns:a16="http://schemas.microsoft.com/office/drawing/2014/main" id="{EBE09365-7E34-E049-A518-0DCE13868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5" name="Rectangle 7">
              <a:extLst>
                <a:ext uri="{FF2B5EF4-FFF2-40B4-BE49-F238E27FC236}">
                  <a16:creationId xmlns:a16="http://schemas.microsoft.com/office/drawing/2014/main" id="{FB8BC261-3D8B-A24F-BCD0-3D8EBF3C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6" name="Rectangle 8">
              <a:extLst>
                <a:ext uri="{FF2B5EF4-FFF2-40B4-BE49-F238E27FC236}">
                  <a16:creationId xmlns:a16="http://schemas.microsoft.com/office/drawing/2014/main" id="{3D230F99-D17E-A742-952A-ACC92DBD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7" name="Rectangle 9">
              <a:extLst>
                <a:ext uri="{FF2B5EF4-FFF2-40B4-BE49-F238E27FC236}">
                  <a16:creationId xmlns:a16="http://schemas.microsoft.com/office/drawing/2014/main" id="{70D422EF-7970-244F-9934-169B1DF5D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8" name="Rectangle 10">
              <a:extLst>
                <a:ext uri="{FF2B5EF4-FFF2-40B4-BE49-F238E27FC236}">
                  <a16:creationId xmlns:a16="http://schemas.microsoft.com/office/drawing/2014/main" id="{044606B3-3038-F44D-BCBD-8A5F394E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79095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9" name="Rectangle 11">
              <a:extLst>
                <a:ext uri="{FF2B5EF4-FFF2-40B4-BE49-F238E27FC236}">
                  <a16:creationId xmlns:a16="http://schemas.microsoft.com/office/drawing/2014/main" id="{4CE23F4B-316C-FE43-82CE-2E21BEE26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0" name="Rectangle 12">
              <a:extLst>
                <a:ext uri="{FF2B5EF4-FFF2-40B4-BE49-F238E27FC236}">
                  <a16:creationId xmlns:a16="http://schemas.microsoft.com/office/drawing/2014/main" id="{6DD4E8D6-289A-2C40-94AD-1E36BE7D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2111" name="Group 13">
              <a:extLst>
                <a:ext uri="{FF2B5EF4-FFF2-40B4-BE49-F238E27FC236}">
                  <a16:creationId xmlns:a16="http://schemas.microsoft.com/office/drawing/2014/main" id="{C1A76D71-FCA9-814C-B39A-7526D25EF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238" y="5162550"/>
              <a:ext cx="1828800" cy="457200"/>
              <a:chOff x="1197" y="3252"/>
              <a:chExt cx="1152" cy="288"/>
            </a:xfrm>
          </p:grpSpPr>
          <p:sp>
            <p:nvSpPr>
              <p:cNvPr id="132128" name="Rectangle 14">
                <a:extLst>
                  <a:ext uri="{FF2B5EF4-FFF2-40B4-BE49-F238E27FC236}">
                    <a16:creationId xmlns:a16="http://schemas.microsoft.com/office/drawing/2014/main" id="{D6560CA8-820C-0641-8B7F-4BCFBC095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29" name="Rectangle 15">
                <a:extLst>
                  <a:ext uri="{FF2B5EF4-FFF2-40B4-BE49-F238E27FC236}">
                    <a16:creationId xmlns:a16="http://schemas.microsoft.com/office/drawing/2014/main" id="{605DD8D9-11B2-F942-AB7A-B76850D23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0" name="Rectangle 16">
                <a:extLst>
                  <a:ext uri="{FF2B5EF4-FFF2-40B4-BE49-F238E27FC236}">
                    <a16:creationId xmlns:a16="http://schemas.microsoft.com/office/drawing/2014/main" id="{11B0B3AA-81BF-054A-AAC5-A4D994B7D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1" name="Rectangle 17">
                <a:extLst>
                  <a:ext uri="{FF2B5EF4-FFF2-40B4-BE49-F238E27FC236}">
                    <a16:creationId xmlns:a16="http://schemas.microsoft.com/office/drawing/2014/main" id="{1E8D9643-782B-E84B-8A39-9A9CB0A3E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2112" name="Rectangle 18">
              <a:extLst>
                <a:ext uri="{FF2B5EF4-FFF2-40B4-BE49-F238E27FC236}">
                  <a16:creationId xmlns:a16="http://schemas.microsoft.com/office/drawing/2014/main" id="{6CF31550-37C8-B04E-BAEF-AF2E75F6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37909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3" name="Rectangle 19">
              <a:extLst>
                <a:ext uri="{FF2B5EF4-FFF2-40B4-BE49-F238E27FC236}">
                  <a16:creationId xmlns:a16="http://schemas.microsoft.com/office/drawing/2014/main" id="{E93F1AE9-2377-D543-9449-B3458B821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4" name="Rectangle 20">
              <a:extLst>
                <a:ext uri="{FF2B5EF4-FFF2-40B4-BE49-F238E27FC236}">
                  <a16:creationId xmlns:a16="http://schemas.microsoft.com/office/drawing/2014/main" id="{F5F6C238-8CAB-A44F-A1F4-11F44B7B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5" name="Line 21">
              <a:extLst>
                <a:ext uri="{FF2B5EF4-FFF2-40B4-BE49-F238E27FC236}">
                  <a16:creationId xmlns:a16="http://schemas.microsoft.com/office/drawing/2014/main" id="{9E3E180C-B3DB-1042-99C1-2C085B39D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238" y="5924550"/>
              <a:ext cx="2209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6" name="Text Box 22">
              <a:extLst>
                <a:ext uri="{FF2B5EF4-FFF2-40B4-BE49-F238E27FC236}">
                  <a16:creationId xmlns:a16="http://schemas.microsoft.com/office/drawing/2014/main" id="{053B3583-A948-2D40-A533-5D576E69C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238" y="5818188"/>
              <a:ext cx="8143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17" name="Line 23">
              <a:extLst>
                <a:ext uri="{FF2B5EF4-FFF2-40B4-BE49-F238E27FC236}">
                  <a16:creationId xmlns:a16="http://schemas.microsoft.com/office/drawing/2014/main" id="{AA64C3F4-9044-0340-8937-442FDE9D6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038" y="386715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Text Box 24">
              <a:extLst>
                <a:ext uri="{FF2B5EF4-FFF2-40B4-BE49-F238E27FC236}">
                  <a16:creationId xmlns:a16="http://schemas.microsoft.com/office/drawing/2014/main" id="{E4324A7D-A03F-9B45-91E4-0A59DE2AD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84588"/>
              <a:ext cx="7572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freq</a:t>
              </a:r>
            </a:p>
          </p:txBody>
        </p:sp>
      </p:grpSp>
      <p:grpSp>
        <p:nvGrpSpPr>
          <p:cNvPr id="132119" name="Group 25">
            <a:extLst>
              <a:ext uri="{FF2B5EF4-FFF2-40B4-BE49-F238E27FC236}">
                <a16:creationId xmlns:a16="http://schemas.microsoft.com/office/drawing/2014/main" id="{4905DD48-BEDF-7B4A-96E0-5985A920CACB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5295900"/>
            <a:ext cx="2533650" cy="95250"/>
            <a:chOff x="1197" y="3252"/>
            <a:chExt cx="1152" cy="288"/>
          </a:xfrm>
        </p:grpSpPr>
        <p:sp>
          <p:nvSpPr>
            <p:cNvPr id="132124" name="Rectangle 26">
              <a:extLst>
                <a:ext uri="{FF2B5EF4-FFF2-40B4-BE49-F238E27FC236}">
                  <a16:creationId xmlns:a16="http://schemas.microsoft.com/office/drawing/2014/main" id="{5BACBBFF-B584-5442-8583-E85B1863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5" name="Rectangle 27">
              <a:extLst>
                <a:ext uri="{FF2B5EF4-FFF2-40B4-BE49-F238E27FC236}">
                  <a16:creationId xmlns:a16="http://schemas.microsoft.com/office/drawing/2014/main" id="{EEC4D57D-A366-6648-9FE2-B416EB33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6" name="Rectangle 28">
              <a:extLst>
                <a:ext uri="{FF2B5EF4-FFF2-40B4-BE49-F238E27FC236}">
                  <a16:creationId xmlns:a16="http://schemas.microsoft.com/office/drawing/2014/main" id="{184ACE0C-5AFE-A34C-9EE9-83880A72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7" name="Rectangle 29">
              <a:extLst>
                <a:ext uri="{FF2B5EF4-FFF2-40B4-BE49-F238E27FC236}">
                  <a16:creationId xmlns:a16="http://schemas.microsoft.com/office/drawing/2014/main" id="{C1226D3D-93D2-2F4A-9727-63B3BFD4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2120" name="Group 30">
            <a:extLst>
              <a:ext uri="{FF2B5EF4-FFF2-40B4-BE49-F238E27FC236}">
                <a16:creationId xmlns:a16="http://schemas.microsoft.com/office/drawing/2014/main" id="{983745D2-0615-D041-ACC2-398DD7B7868A}"/>
              </a:ext>
            </a:extLst>
          </p:cNvPr>
          <p:cNvGrpSpPr>
            <a:grpSpLocks/>
          </p:cNvGrpSpPr>
          <p:nvPr/>
        </p:nvGrpSpPr>
        <p:grpSpPr bwMode="auto">
          <a:xfrm>
            <a:off x="4365625" y="3673475"/>
            <a:ext cx="4548188" cy="1414463"/>
            <a:chOff x="1" y="2370"/>
            <a:chExt cx="4586" cy="1214"/>
          </a:xfrm>
        </p:grpSpPr>
        <p:sp>
          <p:nvSpPr>
            <p:cNvPr id="132122" name="Text Box 34">
              <a:extLst>
                <a:ext uri="{FF2B5EF4-FFF2-40B4-BE49-F238E27FC236}">
                  <a16:creationId xmlns:a16="http://schemas.microsoft.com/office/drawing/2014/main" id="{2453AB51-ED1D-264D-89AE-68ABD2117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" y="3138"/>
              <a:ext cx="82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23" name="Text Box 35">
              <a:extLst>
                <a:ext uri="{FF2B5EF4-FFF2-40B4-BE49-F238E27FC236}">
                  <a16:creationId xmlns:a16="http://schemas.microsoft.com/office/drawing/2014/main" id="{A5090560-58DF-2944-9FF4-95720B275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370"/>
              <a:ext cx="9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value</a:t>
              </a:r>
            </a:p>
          </p:txBody>
        </p:sp>
      </p:grpSp>
      <p:pic>
        <p:nvPicPr>
          <p:cNvPr id="132121" name="Picture 10">
            <a:extLst>
              <a:ext uri="{FF2B5EF4-FFF2-40B4-BE49-F238E27FC236}">
                <a16:creationId xmlns:a16="http://schemas.microsoft.com/office/drawing/2014/main" id="{CC5116C3-7BBE-7B4C-BAC4-E0EF13CE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3644900"/>
            <a:ext cx="2971800" cy="161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3F734C-8620-A34A-AE58-542C72C8900A}"/>
              </a:ext>
            </a:extLst>
          </p:cNvPr>
          <p:cNvSpPr/>
          <p:nvPr/>
        </p:nvSpPr>
        <p:spPr bwMode="auto">
          <a:xfrm>
            <a:off x="5634038" y="3930512"/>
            <a:ext cx="644525" cy="1092476"/>
          </a:xfrm>
          <a:prstGeom prst="roundRect">
            <a:avLst/>
          </a:prstGeom>
          <a:noFill/>
          <a:ln w="254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88F71FE-3C42-EE47-AACA-2CE249F17759}"/>
              </a:ext>
            </a:extLst>
          </p:cNvPr>
          <p:cNvSpPr/>
          <p:nvPr/>
        </p:nvSpPr>
        <p:spPr bwMode="auto">
          <a:xfrm>
            <a:off x="1736725" y="4639140"/>
            <a:ext cx="698360" cy="523407"/>
          </a:xfrm>
          <a:prstGeom prst="roundRect">
            <a:avLst/>
          </a:prstGeom>
          <a:noFill/>
          <a:ln w="254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3421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Date Placeholder 3">
            <a:extLst>
              <a:ext uri="{FF2B5EF4-FFF2-40B4-BE49-F238E27FC236}">
                <a16:creationId xmlns:a16="http://schemas.microsoft.com/office/drawing/2014/main" id="{C950B19F-B62D-1D49-9F12-0F47975BD1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A4C97D26-8AFA-F841-BB42-F1558B91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FC44CDA-1A2F-7042-86BD-A1890795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CA514C-8277-FA4B-A7BB-77E04994FEC2}" type="slidenum">
              <a:rPr lang="en-US" altLang="en-US" sz="1400"/>
              <a:pPr algn="r"/>
              <a:t>86</a:t>
            </a:fld>
            <a:endParaRPr lang="en-US" altLang="en-US" sz="1400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B1202F6-E574-7547-944F-A0EC0B1B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Short Window F.T.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2E6A3524-72D5-E343-92E8-30AF64E0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2135188"/>
            <a:ext cx="7488238" cy="1676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Solution#1: Short window Fourier transform (SWFT)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824BD-114A-8D48-909D-B57F69476EC9}"/>
              </a:ext>
            </a:extLst>
          </p:cNvPr>
          <p:cNvGrpSpPr/>
          <p:nvPr/>
        </p:nvGrpSpPr>
        <p:grpSpPr>
          <a:xfrm>
            <a:off x="0" y="3684588"/>
            <a:ext cx="5127625" cy="2652712"/>
            <a:chOff x="0" y="3684588"/>
            <a:chExt cx="5127625" cy="2652712"/>
          </a:xfrm>
        </p:grpSpPr>
        <p:sp>
          <p:nvSpPr>
            <p:cNvPr id="132102" name="Rectangle 4">
              <a:extLst>
                <a:ext uri="{FF2B5EF4-FFF2-40B4-BE49-F238E27FC236}">
                  <a16:creationId xmlns:a16="http://schemas.microsoft.com/office/drawing/2014/main" id="{705D92A0-E8C5-8942-A23B-CCD46225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3" name="Rectangle 5">
              <a:extLst>
                <a:ext uri="{FF2B5EF4-FFF2-40B4-BE49-F238E27FC236}">
                  <a16:creationId xmlns:a16="http://schemas.microsoft.com/office/drawing/2014/main" id="{4322F535-7CEB-A94E-81F0-2A4D5B32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4" name="Rectangle 6">
              <a:extLst>
                <a:ext uri="{FF2B5EF4-FFF2-40B4-BE49-F238E27FC236}">
                  <a16:creationId xmlns:a16="http://schemas.microsoft.com/office/drawing/2014/main" id="{EBE09365-7E34-E049-A518-0DCE13868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5" name="Rectangle 7">
              <a:extLst>
                <a:ext uri="{FF2B5EF4-FFF2-40B4-BE49-F238E27FC236}">
                  <a16:creationId xmlns:a16="http://schemas.microsoft.com/office/drawing/2014/main" id="{FB8BC261-3D8B-A24F-BCD0-3D8EBF3C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6" name="Rectangle 8">
              <a:extLst>
                <a:ext uri="{FF2B5EF4-FFF2-40B4-BE49-F238E27FC236}">
                  <a16:creationId xmlns:a16="http://schemas.microsoft.com/office/drawing/2014/main" id="{3D230F99-D17E-A742-952A-ACC92DBD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7" name="Rectangle 9">
              <a:extLst>
                <a:ext uri="{FF2B5EF4-FFF2-40B4-BE49-F238E27FC236}">
                  <a16:creationId xmlns:a16="http://schemas.microsoft.com/office/drawing/2014/main" id="{70D422EF-7970-244F-9934-169B1DF5D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8" name="Rectangle 10">
              <a:extLst>
                <a:ext uri="{FF2B5EF4-FFF2-40B4-BE49-F238E27FC236}">
                  <a16:creationId xmlns:a16="http://schemas.microsoft.com/office/drawing/2014/main" id="{044606B3-3038-F44D-BCBD-8A5F394E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79095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9" name="Rectangle 11">
              <a:extLst>
                <a:ext uri="{FF2B5EF4-FFF2-40B4-BE49-F238E27FC236}">
                  <a16:creationId xmlns:a16="http://schemas.microsoft.com/office/drawing/2014/main" id="{4CE23F4B-316C-FE43-82CE-2E21BEE26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0" name="Rectangle 12">
              <a:extLst>
                <a:ext uri="{FF2B5EF4-FFF2-40B4-BE49-F238E27FC236}">
                  <a16:creationId xmlns:a16="http://schemas.microsoft.com/office/drawing/2014/main" id="{6DD4E8D6-289A-2C40-94AD-1E36BE7D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2111" name="Group 13">
              <a:extLst>
                <a:ext uri="{FF2B5EF4-FFF2-40B4-BE49-F238E27FC236}">
                  <a16:creationId xmlns:a16="http://schemas.microsoft.com/office/drawing/2014/main" id="{C1A76D71-FCA9-814C-B39A-7526D25EF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238" y="5162550"/>
              <a:ext cx="1828800" cy="457200"/>
              <a:chOff x="1197" y="3252"/>
              <a:chExt cx="1152" cy="288"/>
            </a:xfrm>
          </p:grpSpPr>
          <p:sp>
            <p:nvSpPr>
              <p:cNvPr id="132128" name="Rectangle 14">
                <a:extLst>
                  <a:ext uri="{FF2B5EF4-FFF2-40B4-BE49-F238E27FC236}">
                    <a16:creationId xmlns:a16="http://schemas.microsoft.com/office/drawing/2014/main" id="{D6560CA8-820C-0641-8B7F-4BCFBC095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29" name="Rectangle 15">
                <a:extLst>
                  <a:ext uri="{FF2B5EF4-FFF2-40B4-BE49-F238E27FC236}">
                    <a16:creationId xmlns:a16="http://schemas.microsoft.com/office/drawing/2014/main" id="{605DD8D9-11B2-F942-AB7A-B76850D23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0" name="Rectangle 16">
                <a:extLst>
                  <a:ext uri="{FF2B5EF4-FFF2-40B4-BE49-F238E27FC236}">
                    <a16:creationId xmlns:a16="http://schemas.microsoft.com/office/drawing/2014/main" id="{11B0B3AA-81BF-054A-AAC5-A4D994B7D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1" name="Rectangle 17">
                <a:extLst>
                  <a:ext uri="{FF2B5EF4-FFF2-40B4-BE49-F238E27FC236}">
                    <a16:creationId xmlns:a16="http://schemas.microsoft.com/office/drawing/2014/main" id="{1E8D9643-782B-E84B-8A39-9A9CB0A3E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2112" name="Rectangle 18">
              <a:extLst>
                <a:ext uri="{FF2B5EF4-FFF2-40B4-BE49-F238E27FC236}">
                  <a16:creationId xmlns:a16="http://schemas.microsoft.com/office/drawing/2014/main" id="{6CF31550-37C8-B04E-BAEF-AF2E75F6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37909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3" name="Rectangle 19">
              <a:extLst>
                <a:ext uri="{FF2B5EF4-FFF2-40B4-BE49-F238E27FC236}">
                  <a16:creationId xmlns:a16="http://schemas.microsoft.com/office/drawing/2014/main" id="{E93F1AE9-2377-D543-9449-B3458B821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4" name="Rectangle 20">
              <a:extLst>
                <a:ext uri="{FF2B5EF4-FFF2-40B4-BE49-F238E27FC236}">
                  <a16:creationId xmlns:a16="http://schemas.microsoft.com/office/drawing/2014/main" id="{F5F6C238-8CAB-A44F-A1F4-11F44B7B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5" name="Line 21">
              <a:extLst>
                <a:ext uri="{FF2B5EF4-FFF2-40B4-BE49-F238E27FC236}">
                  <a16:creationId xmlns:a16="http://schemas.microsoft.com/office/drawing/2014/main" id="{9E3E180C-B3DB-1042-99C1-2C085B39D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238" y="5924550"/>
              <a:ext cx="2209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6" name="Text Box 22">
              <a:extLst>
                <a:ext uri="{FF2B5EF4-FFF2-40B4-BE49-F238E27FC236}">
                  <a16:creationId xmlns:a16="http://schemas.microsoft.com/office/drawing/2014/main" id="{053B3583-A948-2D40-A533-5D576E69C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238" y="5818188"/>
              <a:ext cx="8143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17" name="Line 23">
              <a:extLst>
                <a:ext uri="{FF2B5EF4-FFF2-40B4-BE49-F238E27FC236}">
                  <a16:creationId xmlns:a16="http://schemas.microsoft.com/office/drawing/2014/main" id="{AA64C3F4-9044-0340-8937-442FDE9D6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038" y="386715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Text Box 24">
              <a:extLst>
                <a:ext uri="{FF2B5EF4-FFF2-40B4-BE49-F238E27FC236}">
                  <a16:creationId xmlns:a16="http://schemas.microsoft.com/office/drawing/2014/main" id="{E4324A7D-A03F-9B45-91E4-0A59DE2AD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84588"/>
              <a:ext cx="7572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freq</a:t>
              </a:r>
            </a:p>
          </p:txBody>
        </p:sp>
      </p:grpSp>
      <p:grpSp>
        <p:nvGrpSpPr>
          <p:cNvPr id="132119" name="Group 25">
            <a:extLst>
              <a:ext uri="{FF2B5EF4-FFF2-40B4-BE49-F238E27FC236}">
                <a16:creationId xmlns:a16="http://schemas.microsoft.com/office/drawing/2014/main" id="{4905DD48-BEDF-7B4A-96E0-5985A920CACB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5295900"/>
            <a:ext cx="2533650" cy="95250"/>
            <a:chOff x="1197" y="3252"/>
            <a:chExt cx="1152" cy="288"/>
          </a:xfrm>
        </p:grpSpPr>
        <p:sp>
          <p:nvSpPr>
            <p:cNvPr id="132124" name="Rectangle 26">
              <a:extLst>
                <a:ext uri="{FF2B5EF4-FFF2-40B4-BE49-F238E27FC236}">
                  <a16:creationId xmlns:a16="http://schemas.microsoft.com/office/drawing/2014/main" id="{5BACBBFF-B584-5442-8583-E85B1863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5" name="Rectangle 27">
              <a:extLst>
                <a:ext uri="{FF2B5EF4-FFF2-40B4-BE49-F238E27FC236}">
                  <a16:creationId xmlns:a16="http://schemas.microsoft.com/office/drawing/2014/main" id="{EEC4D57D-A366-6648-9FE2-B416EB33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6" name="Rectangle 28">
              <a:extLst>
                <a:ext uri="{FF2B5EF4-FFF2-40B4-BE49-F238E27FC236}">
                  <a16:creationId xmlns:a16="http://schemas.microsoft.com/office/drawing/2014/main" id="{184ACE0C-5AFE-A34C-9EE9-83880A72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7" name="Rectangle 29">
              <a:extLst>
                <a:ext uri="{FF2B5EF4-FFF2-40B4-BE49-F238E27FC236}">
                  <a16:creationId xmlns:a16="http://schemas.microsoft.com/office/drawing/2014/main" id="{C1226D3D-93D2-2F4A-9727-63B3BFD4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2120" name="Group 30">
            <a:extLst>
              <a:ext uri="{FF2B5EF4-FFF2-40B4-BE49-F238E27FC236}">
                <a16:creationId xmlns:a16="http://schemas.microsoft.com/office/drawing/2014/main" id="{983745D2-0615-D041-ACC2-398DD7B7868A}"/>
              </a:ext>
            </a:extLst>
          </p:cNvPr>
          <p:cNvGrpSpPr>
            <a:grpSpLocks/>
          </p:cNvGrpSpPr>
          <p:nvPr/>
        </p:nvGrpSpPr>
        <p:grpSpPr bwMode="auto">
          <a:xfrm>
            <a:off x="4365625" y="3673475"/>
            <a:ext cx="4548188" cy="1414463"/>
            <a:chOff x="1" y="2370"/>
            <a:chExt cx="4586" cy="1214"/>
          </a:xfrm>
        </p:grpSpPr>
        <p:sp>
          <p:nvSpPr>
            <p:cNvPr id="132122" name="Text Box 34">
              <a:extLst>
                <a:ext uri="{FF2B5EF4-FFF2-40B4-BE49-F238E27FC236}">
                  <a16:creationId xmlns:a16="http://schemas.microsoft.com/office/drawing/2014/main" id="{2453AB51-ED1D-264D-89AE-68ABD2117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" y="3138"/>
              <a:ext cx="82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23" name="Text Box 35">
              <a:extLst>
                <a:ext uri="{FF2B5EF4-FFF2-40B4-BE49-F238E27FC236}">
                  <a16:creationId xmlns:a16="http://schemas.microsoft.com/office/drawing/2014/main" id="{A5090560-58DF-2944-9FF4-95720B275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370"/>
              <a:ext cx="9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value</a:t>
              </a:r>
            </a:p>
          </p:txBody>
        </p:sp>
      </p:grpSp>
      <p:pic>
        <p:nvPicPr>
          <p:cNvPr id="132121" name="Picture 10">
            <a:extLst>
              <a:ext uri="{FF2B5EF4-FFF2-40B4-BE49-F238E27FC236}">
                <a16:creationId xmlns:a16="http://schemas.microsoft.com/office/drawing/2014/main" id="{CC5116C3-7BBE-7B4C-BAC4-E0EF13CE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3644900"/>
            <a:ext cx="2971800" cy="161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3F734C-8620-A34A-AE58-542C72C8900A}"/>
              </a:ext>
            </a:extLst>
          </p:cNvPr>
          <p:cNvSpPr/>
          <p:nvPr/>
        </p:nvSpPr>
        <p:spPr bwMode="auto">
          <a:xfrm>
            <a:off x="6267451" y="3930512"/>
            <a:ext cx="644525" cy="1092476"/>
          </a:xfrm>
          <a:prstGeom prst="round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88F71FE-3C42-EE47-AACA-2CE249F17759}"/>
              </a:ext>
            </a:extLst>
          </p:cNvPr>
          <p:cNvSpPr/>
          <p:nvPr/>
        </p:nvSpPr>
        <p:spPr bwMode="auto">
          <a:xfrm>
            <a:off x="2232024" y="4658881"/>
            <a:ext cx="698360" cy="523407"/>
          </a:xfrm>
          <a:prstGeom prst="round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4617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Date Placeholder 3">
            <a:extLst>
              <a:ext uri="{FF2B5EF4-FFF2-40B4-BE49-F238E27FC236}">
                <a16:creationId xmlns:a16="http://schemas.microsoft.com/office/drawing/2014/main" id="{C950B19F-B62D-1D49-9F12-0F47975BD1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A4C97D26-8AFA-F841-BB42-F1558B91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FC44CDA-1A2F-7042-86BD-A1890795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CA514C-8277-FA4B-A7BB-77E04994FEC2}" type="slidenum">
              <a:rPr lang="en-US" altLang="en-US" sz="1400"/>
              <a:pPr algn="r"/>
              <a:t>87</a:t>
            </a:fld>
            <a:endParaRPr lang="en-US" altLang="en-US" sz="1400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B1202F6-E574-7547-944F-A0EC0B1B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Short Window F.T.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2E6A3524-72D5-E343-92E8-30AF64E0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2135188"/>
            <a:ext cx="7488238" cy="1676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Solution#1: Short window Fourier transform (SWFT)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824BD-114A-8D48-909D-B57F69476EC9}"/>
              </a:ext>
            </a:extLst>
          </p:cNvPr>
          <p:cNvGrpSpPr/>
          <p:nvPr/>
        </p:nvGrpSpPr>
        <p:grpSpPr>
          <a:xfrm>
            <a:off x="0" y="3684588"/>
            <a:ext cx="5127625" cy="2652712"/>
            <a:chOff x="0" y="3684588"/>
            <a:chExt cx="5127625" cy="2652712"/>
          </a:xfrm>
        </p:grpSpPr>
        <p:sp>
          <p:nvSpPr>
            <p:cNvPr id="132102" name="Rectangle 4">
              <a:extLst>
                <a:ext uri="{FF2B5EF4-FFF2-40B4-BE49-F238E27FC236}">
                  <a16:creationId xmlns:a16="http://schemas.microsoft.com/office/drawing/2014/main" id="{705D92A0-E8C5-8942-A23B-CCD46225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3" name="Rectangle 5">
              <a:extLst>
                <a:ext uri="{FF2B5EF4-FFF2-40B4-BE49-F238E27FC236}">
                  <a16:creationId xmlns:a16="http://schemas.microsoft.com/office/drawing/2014/main" id="{4322F535-7CEB-A94E-81F0-2A4D5B32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4" name="Rectangle 6">
              <a:extLst>
                <a:ext uri="{FF2B5EF4-FFF2-40B4-BE49-F238E27FC236}">
                  <a16:creationId xmlns:a16="http://schemas.microsoft.com/office/drawing/2014/main" id="{EBE09365-7E34-E049-A518-0DCE13868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5" name="Rectangle 7">
              <a:extLst>
                <a:ext uri="{FF2B5EF4-FFF2-40B4-BE49-F238E27FC236}">
                  <a16:creationId xmlns:a16="http://schemas.microsoft.com/office/drawing/2014/main" id="{FB8BC261-3D8B-A24F-BCD0-3D8EBF3C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6" name="Rectangle 8">
              <a:extLst>
                <a:ext uri="{FF2B5EF4-FFF2-40B4-BE49-F238E27FC236}">
                  <a16:creationId xmlns:a16="http://schemas.microsoft.com/office/drawing/2014/main" id="{3D230F99-D17E-A742-952A-ACC92DBD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7" name="Rectangle 9">
              <a:extLst>
                <a:ext uri="{FF2B5EF4-FFF2-40B4-BE49-F238E27FC236}">
                  <a16:creationId xmlns:a16="http://schemas.microsoft.com/office/drawing/2014/main" id="{70D422EF-7970-244F-9934-169B1DF5D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8" name="Rectangle 10">
              <a:extLst>
                <a:ext uri="{FF2B5EF4-FFF2-40B4-BE49-F238E27FC236}">
                  <a16:creationId xmlns:a16="http://schemas.microsoft.com/office/drawing/2014/main" id="{044606B3-3038-F44D-BCBD-8A5F394E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79095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9" name="Rectangle 11">
              <a:extLst>
                <a:ext uri="{FF2B5EF4-FFF2-40B4-BE49-F238E27FC236}">
                  <a16:creationId xmlns:a16="http://schemas.microsoft.com/office/drawing/2014/main" id="{4CE23F4B-316C-FE43-82CE-2E21BEE26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0" name="Rectangle 12">
              <a:extLst>
                <a:ext uri="{FF2B5EF4-FFF2-40B4-BE49-F238E27FC236}">
                  <a16:creationId xmlns:a16="http://schemas.microsoft.com/office/drawing/2014/main" id="{6DD4E8D6-289A-2C40-94AD-1E36BE7D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2111" name="Group 13">
              <a:extLst>
                <a:ext uri="{FF2B5EF4-FFF2-40B4-BE49-F238E27FC236}">
                  <a16:creationId xmlns:a16="http://schemas.microsoft.com/office/drawing/2014/main" id="{C1A76D71-FCA9-814C-B39A-7526D25EF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238" y="5162550"/>
              <a:ext cx="1828800" cy="457200"/>
              <a:chOff x="1197" y="3252"/>
              <a:chExt cx="1152" cy="288"/>
            </a:xfrm>
          </p:grpSpPr>
          <p:sp>
            <p:nvSpPr>
              <p:cNvPr id="132128" name="Rectangle 14">
                <a:extLst>
                  <a:ext uri="{FF2B5EF4-FFF2-40B4-BE49-F238E27FC236}">
                    <a16:creationId xmlns:a16="http://schemas.microsoft.com/office/drawing/2014/main" id="{D6560CA8-820C-0641-8B7F-4BCFBC095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29" name="Rectangle 15">
                <a:extLst>
                  <a:ext uri="{FF2B5EF4-FFF2-40B4-BE49-F238E27FC236}">
                    <a16:creationId xmlns:a16="http://schemas.microsoft.com/office/drawing/2014/main" id="{605DD8D9-11B2-F942-AB7A-B76850D23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0" name="Rectangle 16">
                <a:extLst>
                  <a:ext uri="{FF2B5EF4-FFF2-40B4-BE49-F238E27FC236}">
                    <a16:creationId xmlns:a16="http://schemas.microsoft.com/office/drawing/2014/main" id="{11B0B3AA-81BF-054A-AAC5-A4D994B7D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1" name="Rectangle 17">
                <a:extLst>
                  <a:ext uri="{FF2B5EF4-FFF2-40B4-BE49-F238E27FC236}">
                    <a16:creationId xmlns:a16="http://schemas.microsoft.com/office/drawing/2014/main" id="{1E8D9643-782B-E84B-8A39-9A9CB0A3E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2112" name="Rectangle 18">
              <a:extLst>
                <a:ext uri="{FF2B5EF4-FFF2-40B4-BE49-F238E27FC236}">
                  <a16:creationId xmlns:a16="http://schemas.microsoft.com/office/drawing/2014/main" id="{6CF31550-37C8-B04E-BAEF-AF2E75F6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37909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3" name="Rectangle 19">
              <a:extLst>
                <a:ext uri="{FF2B5EF4-FFF2-40B4-BE49-F238E27FC236}">
                  <a16:creationId xmlns:a16="http://schemas.microsoft.com/office/drawing/2014/main" id="{E93F1AE9-2377-D543-9449-B3458B821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4" name="Rectangle 20">
              <a:extLst>
                <a:ext uri="{FF2B5EF4-FFF2-40B4-BE49-F238E27FC236}">
                  <a16:creationId xmlns:a16="http://schemas.microsoft.com/office/drawing/2014/main" id="{F5F6C238-8CAB-A44F-A1F4-11F44B7B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5" name="Line 21">
              <a:extLst>
                <a:ext uri="{FF2B5EF4-FFF2-40B4-BE49-F238E27FC236}">
                  <a16:creationId xmlns:a16="http://schemas.microsoft.com/office/drawing/2014/main" id="{9E3E180C-B3DB-1042-99C1-2C085B39D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238" y="5924550"/>
              <a:ext cx="2209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6" name="Text Box 22">
              <a:extLst>
                <a:ext uri="{FF2B5EF4-FFF2-40B4-BE49-F238E27FC236}">
                  <a16:creationId xmlns:a16="http://schemas.microsoft.com/office/drawing/2014/main" id="{053B3583-A948-2D40-A533-5D576E69C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238" y="5818188"/>
              <a:ext cx="8143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17" name="Line 23">
              <a:extLst>
                <a:ext uri="{FF2B5EF4-FFF2-40B4-BE49-F238E27FC236}">
                  <a16:creationId xmlns:a16="http://schemas.microsoft.com/office/drawing/2014/main" id="{AA64C3F4-9044-0340-8937-442FDE9D6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038" y="386715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Text Box 24">
              <a:extLst>
                <a:ext uri="{FF2B5EF4-FFF2-40B4-BE49-F238E27FC236}">
                  <a16:creationId xmlns:a16="http://schemas.microsoft.com/office/drawing/2014/main" id="{E4324A7D-A03F-9B45-91E4-0A59DE2AD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84588"/>
              <a:ext cx="7572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freq</a:t>
              </a:r>
            </a:p>
          </p:txBody>
        </p:sp>
      </p:grpSp>
      <p:grpSp>
        <p:nvGrpSpPr>
          <p:cNvPr id="132119" name="Group 25">
            <a:extLst>
              <a:ext uri="{FF2B5EF4-FFF2-40B4-BE49-F238E27FC236}">
                <a16:creationId xmlns:a16="http://schemas.microsoft.com/office/drawing/2014/main" id="{4905DD48-BEDF-7B4A-96E0-5985A920CACB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5295900"/>
            <a:ext cx="2533650" cy="95250"/>
            <a:chOff x="1197" y="3252"/>
            <a:chExt cx="1152" cy="288"/>
          </a:xfrm>
        </p:grpSpPr>
        <p:sp>
          <p:nvSpPr>
            <p:cNvPr id="132124" name="Rectangle 26">
              <a:extLst>
                <a:ext uri="{FF2B5EF4-FFF2-40B4-BE49-F238E27FC236}">
                  <a16:creationId xmlns:a16="http://schemas.microsoft.com/office/drawing/2014/main" id="{5BACBBFF-B584-5442-8583-E85B1863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5" name="Rectangle 27">
              <a:extLst>
                <a:ext uri="{FF2B5EF4-FFF2-40B4-BE49-F238E27FC236}">
                  <a16:creationId xmlns:a16="http://schemas.microsoft.com/office/drawing/2014/main" id="{EEC4D57D-A366-6648-9FE2-B416EB33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6" name="Rectangle 28">
              <a:extLst>
                <a:ext uri="{FF2B5EF4-FFF2-40B4-BE49-F238E27FC236}">
                  <a16:creationId xmlns:a16="http://schemas.microsoft.com/office/drawing/2014/main" id="{184ACE0C-5AFE-A34C-9EE9-83880A72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7" name="Rectangle 29">
              <a:extLst>
                <a:ext uri="{FF2B5EF4-FFF2-40B4-BE49-F238E27FC236}">
                  <a16:creationId xmlns:a16="http://schemas.microsoft.com/office/drawing/2014/main" id="{C1226D3D-93D2-2F4A-9727-63B3BFD4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2120" name="Group 30">
            <a:extLst>
              <a:ext uri="{FF2B5EF4-FFF2-40B4-BE49-F238E27FC236}">
                <a16:creationId xmlns:a16="http://schemas.microsoft.com/office/drawing/2014/main" id="{983745D2-0615-D041-ACC2-398DD7B7868A}"/>
              </a:ext>
            </a:extLst>
          </p:cNvPr>
          <p:cNvGrpSpPr>
            <a:grpSpLocks/>
          </p:cNvGrpSpPr>
          <p:nvPr/>
        </p:nvGrpSpPr>
        <p:grpSpPr bwMode="auto">
          <a:xfrm>
            <a:off x="4365625" y="3673475"/>
            <a:ext cx="4548188" cy="1414463"/>
            <a:chOff x="1" y="2370"/>
            <a:chExt cx="4586" cy="1214"/>
          </a:xfrm>
        </p:grpSpPr>
        <p:sp>
          <p:nvSpPr>
            <p:cNvPr id="132122" name="Text Box 34">
              <a:extLst>
                <a:ext uri="{FF2B5EF4-FFF2-40B4-BE49-F238E27FC236}">
                  <a16:creationId xmlns:a16="http://schemas.microsoft.com/office/drawing/2014/main" id="{2453AB51-ED1D-264D-89AE-68ABD2117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" y="3138"/>
              <a:ext cx="82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23" name="Text Box 35">
              <a:extLst>
                <a:ext uri="{FF2B5EF4-FFF2-40B4-BE49-F238E27FC236}">
                  <a16:creationId xmlns:a16="http://schemas.microsoft.com/office/drawing/2014/main" id="{A5090560-58DF-2944-9FF4-95720B275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370"/>
              <a:ext cx="9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value</a:t>
              </a:r>
            </a:p>
          </p:txBody>
        </p:sp>
      </p:grpSp>
      <p:pic>
        <p:nvPicPr>
          <p:cNvPr id="132121" name="Picture 10">
            <a:extLst>
              <a:ext uri="{FF2B5EF4-FFF2-40B4-BE49-F238E27FC236}">
                <a16:creationId xmlns:a16="http://schemas.microsoft.com/office/drawing/2014/main" id="{CC5116C3-7BBE-7B4C-BAC4-E0EF13CE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3644900"/>
            <a:ext cx="2971800" cy="161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3F734C-8620-A34A-AE58-542C72C8900A}"/>
              </a:ext>
            </a:extLst>
          </p:cNvPr>
          <p:cNvSpPr/>
          <p:nvPr/>
        </p:nvSpPr>
        <p:spPr bwMode="auto">
          <a:xfrm>
            <a:off x="6842193" y="3906699"/>
            <a:ext cx="644525" cy="1092476"/>
          </a:xfrm>
          <a:prstGeom prst="round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88F71FE-3C42-EE47-AACA-2CE249F17759}"/>
              </a:ext>
            </a:extLst>
          </p:cNvPr>
          <p:cNvSpPr/>
          <p:nvPr/>
        </p:nvSpPr>
        <p:spPr bwMode="auto">
          <a:xfrm>
            <a:off x="2692058" y="3732212"/>
            <a:ext cx="698360" cy="2085975"/>
          </a:xfrm>
          <a:prstGeom prst="round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9855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Date Placeholder 3">
            <a:extLst>
              <a:ext uri="{FF2B5EF4-FFF2-40B4-BE49-F238E27FC236}">
                <a16:creationId xmlns:a16="http://schemas.microsoft.com/office/drawing/2014/main" id="{C950B19F-B62D-1D49-9F12-0F47975BD1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A4C97D26-8AFA-F841-BB42-F1558B91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FC44CDA-1A2F-7042-86BD-A1890795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CA514C-8277-FA4B-A7BB-77E04994FEC2}" type="slidenum">
              <a:rPr lang="en-US" altLang="en-US" sz="1400"/>
              <a:pPr algn="r"/>
              <a:t>88</a:t>
            </a:fld>
            <a:endParaRPr lang="en-US" altLang="en-US" sz="1400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B1202F6-E574-7547-944F-A0EC0B1B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Short Window F.T.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2E6A3524-72D5-E343-92E8-30AF64E0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2135188"/>
            <a:ext cx="7488238" cy="1676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Solution#1: Short window Fourier transform (SWFT)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824BD-114A-8D48-909D-B57F69476EC9}"/>
              </a:ext>
            </a:extLst>
          </p:cNvPr>
          <p:cNvGrpSpPr/>
          <p:nvPr/>
        </p:nvGrpSpPr>
        <p:grpSpPr>
          <a:xfrm>
            <a:off x="0" y="3684588"/>
            <a:ext cx="5127625" cy="2652712"/>
            <a:chOff x="0" y="3684588"/>
            <a:chExt cx="5127625" cy="2652712"/>
          </a:xfrm>
        </p:grpSpPr>
        <p:sp>
          <p:nvSpPr>
            <p:cNvPr id="132102" name="Rectangle 4">
              <a:extLst>
                <a:ext uri="{FF2B5EF4-FFF2-40B4-BE49-F238E27FC236}">
                  <a16:creationId xmlns:a16="http://schemas.microsoft.com/office/drawing/2014/main" id="{705D92A0-E8C5-8942-A23B-CCD46225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3" name="Rectangle 5">
              <a:extLst>
                <a:ext uri="{FF2B5EF4-FFF2-40B4-BE49-F238E27FC236}">
                  <a16:creationId xmlns:a16="http://schemas.microsoft.com/office/drawing/2014/main" id="{4322F535-7CEB-A94E-81F0-2A4D5B32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4" name="Rectangle 6">
              <a:extLst>
                <a:ext uri="{FF2B5EF4-FFF2-40B4-BE49-F238E27FC236}">
                  <a16:creationId xmlns:a16="http://schemas.microsoft.com/office/drawing/2014/main" id="{EBE09365-7E34-E049-A518-0DCE13868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5" name="Rectangle 7">
              <a:extLst>
                <a:ext uri="{FF2B5EF4-FFF2-40B4-BE49-F238E27FC236}">
                  <a16:creationId xmlns:a16="http://schemas.microsoft.com/office/drawing/2014/main" id="{FB8BC261-3D8B-A24F-BCD0-3D8EBF3C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6" name="Rectangle 8">
              <a:extLst>
                <a:ext uri="{FF2B5EF4-FFF2-40B4-BE49-F238E27FC236}">
                  <a16:creationId xmlns:a16="http://schemas.microsoft.com/office/drawing/2014/main" id="{3D230F99-D17E-A742-952A-ACC92DBD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7" name="Rectangle 9">
              <a:extLst>
                <a:ext uri="{FF2B5EF4-FFF2-40B4-BE49-F238E27FC236}">
                  <a16:creationId xmlns:a16="http://schemas.microsoft.com/office/drawing/2014/main" id="{70D422EF-7970-244F-9934-169B1DF5D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8" name="Rectangle 10">
              <a:extLst>
                <a:ext uri="{FF2B5EF4-FFF2-40B4-BE49-F238E27FC236}">
                  <a16:creationId xmlns:a16="http://schemas.microsoft.com/office/drawing/2014/main" id="{044606B3-3038-F44D-BCBD-8A5F394E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79095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9" name="Rectangle 11">
              <a:extLst>
                <a:ext uri="{FF2B5EF4-FFF2-40B4-BE49-F238E27FC236}">
                  <a16:creationId xmlns:a16="http://schemas.microsoft.com/office/drawing/2014/main" id="{4CE23F4B-316C-FE43-82CE-2E21BEE26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0" name="Rectangle 12">
              <a:extLst>
                <a:ext uri="{FF2B5EF4-FFF2-40B4-BE49-F238E27FC236}">
                  <a16:creationId xmlns:a16="http://schemas.microsoft.com/office/drawing/2014/main" id="{6DD4E8D6-289A-2C40-94AD-1E36BE7D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2111" name="Group 13">
              <a:extLst>
                <a:ext uri="{FF2B5EF4-FFF2-40B4-BE49-F238E27FC236}">
                  <a16:creationId xmlns:a16="http://schemas.microsoft.com/office/drawing/2014/main" id="{C1A76D71-FCA9-814C-B39A-7526D25EF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238" y="5162550"/>
              <a:ext cx="1828800" cy="457200"/>
              <a:chOff x="1197" y="3252"/>
              <a:chExt cx="1152" cy="288"/>
            </a:xfrm>
          </p:grpSpPr>
          <p:sp>
            <p:nvSpPr>
              <p:cNvPr id="132128" name="Rectangle 14">
                <a:extLst>
                  <a:ext uri="{FF2B5EF4-FFF2-40B4-BE49-F238E27FC236}">
                    <a16:creationId xmlns:a16="http://schemas.microsoft.com/office/drawing/2014/main" id="{D6560CA8-820C-0641-8B7F-4BCFBC095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29" name="Rectangle 15">
                <a:extLst>
                  <a:ext uri="{FF2B5EF4-FFF2-40B4-BE49-F238E27FC236}">
                    <a16:creationId xmlns:a16="http://schemas.microsoft.com/office/drawing/2014/main" id="{605DD8D9-11B2-F942-AB7A-B76850D23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0" name="Rectangle 16">
                <a:extLst>
                  <a:ext uri="{FF2B5EF4-FFF2-40B4-BE49-F238E27FC236}">
                    <a16:creationId xmlns:a16="http://schemas.microsoft.com/office/drawing/2014/main" id="{11B0B3AA-81BF-054A-AAC5-A4D994B7D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1" name="Rectangle 17">
                <a:extLst>
                  <a:ext uri="{FF2B5EF4-FFF2-40B4-BE49-F238E27FC236}">
                    <a16:creationId xmlns:a16="http://schemas.microsoft.com/office/drawing/2014/main" id="{1E8D9643-782B-E84B-8A39-9A9CB0A3E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2112" name="Rectangle 18">
              <a:extLst>
                <a:ext uri="{FF2B5EF4-FFF2-40B4-BE49-F238E27FC236}">
                  <a16:creationId xmlns:a16="http://schemas.microsoft.com/office/drawing/2014/main" id="{6CF31550-37C8-B04E-BAEF-AF2E75F6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37909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3" name="Rectangle 19">
              <a:extLst>
                <a:ext uri="{FF2B5EF4-FFF2-40B4-BE49-F238E27FC236}">
                  <a16:creationId xmlns:a16="http://schemas.microsoft.com/office/drawing/2014/main" id="{E93F1AE9-2377-D543-9449-B3458B821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4" name="Rectangle 20">
              <a:extLst>
                <a:ext uri="{FF2B5EF4-FFF2-40B4-BE49-F238E27FC236}">
                  <a16:creationId xmlns:a16="http://schemas.microsoft.com/office/drawing/2014/main" id="{F5F6C238-8CAB-A44F-A1F4-11F44B7B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5" name="Line 21">
              <a:extLst>
                <a:ext uri="{FF2B5EF4-FFF2-40B4-BE49-F238E27FC236}">
                  <a16:creationId xmlns:a16="http://schemas.microsoft.com/office/drawing/2014/main" id="{9E3E180C-B3DB-1042-99C1-2C085B39D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238" y="5924550"/>
              <a:ext cx="2209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6" name="Text Box 22">
              <a:extLst>
                <a:ext uri="{FF2B5EF4-FFF2-40B4-BE49-F238E27FC236}">
                  <a16:creationId xmlns:a16="http://schemas.microsoft.com/office/drawing/2014/main" id="{053B3583-A948-2D40-A533-5D576E69C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238" y="5818188"/>
              <a:ext cx="8143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17" name="Line 23">
              <a:extLst>
                <a:ext uri="{FF2B5EF4-FFF2-40B4-BE49-F238E27FC236}">
                  <a16:creationId xmlns:a16="http://schemas.microsoft.com/office/drawing/2014/main" id="{AA64C3F4-9044-0340-8937-442FDE9D6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038" y="386715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Text Box 24">
              <a:extLst>
                <a:ext uri="{FF2B5EF4-FFF2-40B4-BE49-F238E27FC236}">
                  <a16:creationId xmlns:a16="http://schemas.microsoft.com/office/drawing/2014/main" id="{E4324A7D-A03F-9B45-91E4-0A59DE2AD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84588"/>
              <a:ext cx="7572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freq</a:t>
              </a:r>
            </a:p>
          </p:txBody>
        </p:sp>
      </p:grpSp>
      <p:grpSp>
        <p:nvGrpSpPr>
          <p:cNvPr id="132119" name="Group 25">
            <a:extLst>
              <a:ext uri="{FF2B5EF4-FFF2-40B4-BE49-F238E27FC236}">
                <a16:creationId xmlns:a16="http://schemas.microsoft.com/office/drawing/2014/main" id="{4905DD48-BEDF-7B4A-96E0-5985A920CACB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5295900"/>
            <a:ext cx="2533650" cy="95250"/>
            <a:chOff x="1197" y="3252"/>
            <a:chExt cx="1152" cy="288"/>
          </a:xfrm>
        </p:grpSpPr>
        <p:sp>
          <p:nvSpPr>
            <p:cNvPr id="132124" name="Rectangle 26">
              <a:extLst>
                <a:ext uri="{FF2B5EF4-FFF2-40B4-BE49-F238E27FC236}">
                  <a16:creationId xmlns:a16="http://schemas.microsoft.com/office/drawing/2014/main" id="{5BACBBFF-B584-5442-8583-E85B1863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5" name="Rectangle 27">
              <a:extLst>
                <a:ext uri="{FF2B5EF4-FFF2-40B4-BE49-F238E27FC236}">
                  <a16:creationId xmlns:a16="http://schemas.microsoft.com/office/drawing/2014/main" id="{EEC4D57D-A366-6648-9FE2-B416EB33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6" name="Rectangle 28">
              <a:extLst>
                <a:ext uri="{FF2B5EF4-FFF2-40B4-BE49-F238E27FC236}">
                  <a16:creationId xmlns:a16="http://schemas.microsoft.com/office/drawing/2014/main" id="{184ACE0C-5AFE-A34C-9EE9-83880A72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7" name="Rectangle 29">
              <a:extLst>
                <a:ext uri="{FF2B5EF4-FFF2-40B4-BE49-F238E27FC236}">
                  <a16:creationId xmlns:a16="http://schemas.microsoft.com/office/drawing/2014/main" id="{C1226D3D-93D2-2F4A-9727-63B3BFD4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2120" name="Group 30">
            <a:extLst>
              <a:ext uri="{FF2B5EF4-FFF2-40B4-BE49-F238E27FC236}">
                <a16:creationId xmlns:a16="http://schemas.microsoft.com/office/drawing/2014/main" id="{983745D2-0615-D041-ACC2-398DD7B7868A}"/>
              </a:ext>
            </a:extLst>
          </p:cNvPr>
          <p:cNvGrpSpPr>
            <a:grpSpLocks/>
          </p:cNvGrpSpPr>
          <p:nvPr/>
        </p:nvGrpSpPr>
        <p:grpSpPr bwMode="auto">
          <a:xfrm>
            <a:off x="4365625" y="3673475"/>
            <a:ext cx="4548188" cy="1414463"/>
            <a:chOff x="1" y="2370"/>
            <a:chExt cx="4586" cy="1214"/>
          </a:xfrm>
        </p:grpSpPr>
        <p:sp>
          <p:nvSpPr>
            <p:cNvPr id="132122" name="Text Box 34">
              <a:extLst>
                <a:ext uri="{FF2B5EF4-FFF2-40B4-BE49-F238E27FC236}">
                  <a16:creationId xmlns:a16="http://schemas.microsoft.com/office/drawing/2014/main" id="{2453AB51-ED1D-264D-89AE-68ABD2117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" y="3138"/>
              <a:ext cx="82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23" name="Text Box 35">
              <a:extLst>
                <a:ext uri="{FF2B5EF4-FFF2-40B4-BE49-F238E27FC236}">
                  <a16:creationId xmlns:a16="http://schemas.microsoft.com/office/drawing/2014/main" id="{A5090560-58DF-2944-9FF4-95720B275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370"/>
              <a:ext cx="9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value</a:t>
              </a:r>
            </a:p>
          </p:txBody>
        </p:sp>
      </p:grpSp>
      <p:pic>
        <p:nvPicPr>
          <p:cNvPr id="132121" name="Picture 10">
            <a:extLst>
              <a:ext uri="{FF2B5EF4-FFF2-40B4-BE49-F238E27FC236}">
                <a16:creationId xmlns:a16="http://schemas.microsoft.com/office/drawing/2014/main" id="{CC5116C3-7BBE-7B4C-BAC4-E0EF13CE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3644900"/>
            <a:ext cx="2971800" cy="161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3F734C-8620-A34A-AE58-542C72C8900A}"/>
              </a:ext>
            </a:extLst>
          </p:cNvPr>
          <p:cNvSpPr/>
          <p:nvPr/>
        </p:nvSpPr>
        <p:spPr bwMode="auto">
          <a:xfrm>
            <a:off x="7424946" y="3811588"/>
            <a:ext cx="742743" cy="1276350"/>
          </a:xfrm>
          <a:prstGeom prst="roundRect">
            <a:avLst/>
          </a:prstGeom>
          <a:noFill/>
          <a:ln w="25400" cap="flat" cmpd="sng" algn="ctr">
            <a:solidFill>
              <a:srgbClr val="FF8AD8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88F71FE-3C42-EE47-AACA-2CE249F17759}"/>
              </a:ext>
            </a:extLst>
          </p:cNvPr>
          <p:cNvSpPr/>
          <p:nvPr/>
        </p:nvSpPr>
        <p:spPr bwMode="auto">
          <a:xfrm>
            <a:off x="3118819" y="3700463"/>
            <a:ext cx="698360" cy="700088"/>
          </a:xfrm>
          <a:prstGeom prst="roundRect">
            <a:avLst/>
          </a:prstGeom>
          <a:noFill/>
          <a:ln w="25400" cap="flat" cmpd="sng" algn="ctr">
            <a:solidFill>
              <a:srgbClr val="FF8AD8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83994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1">
            <a:extLst>
              <a:ext uri="{FF2B5EF4-FFF2-40B4-BE49-F238E27FC236}">
                <a16:creationId xmlns:a16="http://schemas.microsoft.com/office/drawing/2014/main" id="{0329B5C8-A6E9-DE44-9C22-3052661F29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71682" name="Footer Placeholder 2">
            <a:extLst>
              <a:ext uri="{FF2B5EF4-FFF2-40B4-BE49-F238E27FC236}">
                <a16:creationId xmlns:a16="http://schemas.microsoft.com/office/drawing/2014/main" id="{7A96C169-DDAC-CA49-9689-567985B0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62F2AD9C-A9C2-0740-BA96-F6201EDD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E759C3B-A86A-B44A-BDE9-625934A62AC8}" type="slidenum">
              <a:rPr lang="en-US" altLang="en-US" sz="1400"/>
              <a:pPr/>
              <a:t>89</a:t>
            </a:fld>
            <a:endParaRPr lang="en-US" altLang="en-US" sz="1400"/>
          </a:p>
        </p:txBody>
      </p:sp>
      <p:pic>
        <p:nvPicPr>
          <p:cNvPr id="71684" name="Picture 2">
            <a:extLst>
              <a:ext uri="{FF2B5EF4-FFF2-40B4-BE49-F238E27FC236}">
                <a16:creationId xmlns:a16="http://schemas.microsoft.com/office/drawing/2014/main" id="{6E84CB18-EAA6-C343-A6FA-FB73A400E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425" y="1978607"/>
            <a:ext cx="5754757" cy="131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71685" name="Text Box 4">
            <a:extLst>
              <a:ext uri="{FF2B5EF4-FFF2-40B4-BE49-F238E27FC236}">
                <a16:creationId xmlns:a16="http://schemas.microsoft.com/office/drawing/2014/main" id="{5D512131-37FA-5544-8D99-AF694908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2954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/>
              <a:t>Chirp</a:t>
            </a:r>
          </a:p>
        </p:txBody>
      </p:sp>
      <p:pic>
        <p:nvPicPr>
          <p:cNvPr id="7" name="Content Placeholder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DA6ACBDA-C788-1440-8947-1490B65171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7505700" y="185530"/>
            <a:ext cx="1394791" cy="139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DE07B-A7C2-3344-B04B-7A38C68AB4C9}"/>
              </a:ext>
            </a:extLst>
          </p:cNvPr>
          <p:cNvSpPr txBox="1"/>
          <p:nvPr/>
        </p:nvSpPr>
        <p:spPr>
          <a:xfrm>
            <a:off x="289010" y="3756991"/>
            <a:ext cx="486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  x(t) = sin ( 2 pi t*t / N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F53FC-06D1-CC41-8A89-3C3BC5379FB7}"/>
              </a:ext>
            </a:extLst>
          </p:cNvPr>
          <p:cNvSpPr txBox="1"/>
          <p:nvPr/>
        </p:nvSpPr>
        <p:spPr>
          <a:xfrm>
            <a:off x="404426" y="4879393"/>
            <a:ext cx="4894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+mn-lt"/>
              </a:rPr>
              <a:t>(usual sinusoids:</a:t>
            </a:r>
          </a:p>
          <a:p>
            <a:pPr algn="l"/>
            <a:r>
              <a:rPr lang="en-US" sz="3600" dirty="0">
                <a:latin typeface="+mn-lt"/>
              </a:rPr>
              <a:t>  x(t) = sin ( 2 pi f*t / N )</a:t>
            </a:r>
          </a:p>
        </p:txBody>
      </p:sp>
      <p:sp>
        <p:nvSpPr>
          <p:cNvPr id="3" name="Up-Down Arrow 2">
            <a:extLst>
              <a:ext uri="{FF2B5EF4-FFF2-40B4-BE49-F238E27FC236}">
                <a16:creationId xmlns:a16="http://schemas.microsoft.com/office/drawing/2014/main" id="{A34D5B4D-195C-AC4B-BB60-CE1219BC98DB}"/>
              </a:ext>
            </a:extLst>
          </p:cNvPr>
          <p:cNvSpPr/>
          <p:nvPr/>
        </p:nvSpPr>
        <p:spPr bwMode="auto">
          <a:xfrm>
            <a:off x="3597965" y="4403322"/>
            <a:ext cx="168965" cy="933991"/>
          </a:xfrm>
          <a:prstGeom prst="upDown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CA7166-6094-4B42-8BC8-4079A0F870B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kumimoji="0" lang="en-US" altLang="en-US" kern="0" dirty="0">
                <a:ea typeface="ＭＳ Ｐゴシック" panose="020B0600070205080204" pitchFamily="34" charset="-128"/>
              </a:rPr>
              <a:t>Short window FT: check-point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82BAE1-FC60-C64F-BCAC-F39FEF912225}"/>
              </a:ext>
            </a:extLst>
          </p:cNvPr>
          <p:cNvGrpSpPr/>
          <p:nvPr/>
        </p:nvGrpSpPr>
        <p:grpSpPr>
          <a:xfrm>
            <a:off x="5325220" y="3457521"/>
            <a:ext cx="3614861" cy="2969784"/>
            <a:chOff x="928564" y="3367517"/>
            <a:chExt cx="3614861" cy="2969784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28EFD249-B213-6B45-B37E-B890C89EF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12D2390F-2EE8-D84C-B545-39C9B9F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97FF17DE-53A8-0F43-806E-7F751F1C5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300C3727-7CE1-AC49-9965-B5519669D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4A4A17B1-1E34-5D4A-98DE-0821F33B9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685C071-2045-6342-8E33-AABDDD16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BD30F3B8-2F78-1443-8082-B37DE7062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CB7D564-230A-114A-9C18-EBD465B08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B8DDF1D9-756B-C64C-98CD-0EC0A374F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10530543-A344-104C-BBB0-76EDD46EA4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238" y="5162550"/>
              <a:ext cx="1828800" cy="457200"/>
              <a:chOff x="1197" y="3252"/>
              <a:chExt cx="1152" cy="288"/>
            </a:xfrm>
          </p:grpSpPr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id="{C3634FA0-837A-8E4D-8753-A599B4AB1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Rectangle 15">
                <a:extLst>
                  <a:ext uri="{FF2B5EF4-FFF2-40B4-BE49-F238E27FC236}">
                    <a16:creationId xmlns:a16="http://schemas.microsoft.com/office/drawing/2014/main" id="{D215BFD4-F4D7-7544-8E3B-D8ADA44DB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Rectangle 16">
                <a:extLst>
                  <a:ext uri="{FF2B5EF4-FFF2-40B4-BE49-F238E27FC236}">
                    <a16:creationId xmlns:a16="http://schemas.microsoft.com/office/drawing/2014/main" id="{A1EE6AC8-0257-4149-ACB5-49A54FE5C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4CC726BC-4A2D-6D47-9C34-9D8F4568A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9E434D2A-834B-6F49-9E8C-8BD672D18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D70CF24F-504B-084E-8BFF-5A8EF4259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637061DB-1AF1-2348-A1B2-2565A1D76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8A984CEF-1856-C844-8217-C65DC12EB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238" y="5924550"/>
              <a:ext cx="2209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id="{D65B1DB5-A8F9-3242-B837-0E1F66D5C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038" y="5818189"/>
              <a:ext cx="8143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/>
                <a:t>time</a:t>
              </a: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40538B8E-E434-1A4E-8695-48C44DF2F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038" y="386715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4">
              <a:extLst>
                <a:ext uri="{FF2B5EF4-FFF2-40B4-BE49-F238E27FC236}">
                  <a16:creationId xmlns:a16="http://schemas.microsoft.com/office/drawing/2014/main" id="{D2781161-DD56-EF48-BC9C-C0DC6DDD8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564" y="3367517"/>
              <a:ext cx="7572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 err="1"/>
                <a:t>freq</a:t>
              </a:r>
              <a:endParaRPr lang="en-US" altLang="en-US" sz="28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287307-3F5F-514B-B061-E3211715C40C}"/>
              </a:ext>
            </a:extLst>
          </p:cNvPr>
          <p:cNvSpPr txBox="1"/>
          <p:nvPr/>
        </p:nvSpPr>
        <p:spPr>
          <a:xfrm>
            <a:off x="6869890" y="4372948"/>
            <a:ext cx="68480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n-lt"/>
              </a:rPr>
              <a:t>??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4755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EFF38AC-E39B-2245-983B-B699779AC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D5E7B3A-DD6B-1A4F-BACE-6A74D155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66B77C4-958B-A440-963A-7FC5FEB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327227-961C-C645-88C3-D594F89BC339}" type="slidenum">
              <a:rPr lang="en-US" altLang="en-US" sz="1400"/>
              <a:pPr algn="r"/>
              <a:t>9</a:t>
            </a:fld>
            <a:endParaRPr lang="en-US" altLang="en-US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0BBEFEE-AA1F-F447-8E36-61F5AD79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023820D-BB52-0242-A52B-D0BB4CB6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Introduction - </a:t>
            </a:r>
            <a:r>
              <a:rPr lang="en-US" altLang="en-US" u="sng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 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P3. 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P4. 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54627E0E-8EA1-C840-9E01-734F8AC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7081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6F830879-A964-A745-A5AA-6240875F8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148441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1">
            <a:extLst>
              <a:ext uri="{FF2B5EF4-FFF2-40B4-BE49-F238E27FC236}">
                <a16:creationId xmlns:a16="http://schemas.microsoft.com/office/drawing/2014/main" id="{0329B5C8-A6E9-DE44-9C22-3052661F29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71682" name="Footer Placeholder 2">
            <a:extLst>
              <a:ext uri="{FF2B5EF4-FFF2-40B4-BE49-F238E27FC236}">
                <a16:creationId xmlns:a16="http://schemas.microsoft.com/office/drawing/2014/main" id="{7A96C169-DDAC-CA49-9689-567985B0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62F2AD9C-A9C2-0740-BA96-F6201EDD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E759C3B-A86A-B44A-BDE9-625934A62AC8}" type="slidenum">
              <a:rPr lang="en-US" altLang="en-US" sz="1400"/>
              <a:pPr/>
              <a:t>90</a:t>
            </a:fld>
            <a:endParaRPr lang="en-US" altLang="en-US" sz="1400"/>
          </a:p>
        </p:txBody>
      </p:sp>
      <p:pic>
        <p:nvPicPr>
          <p:cNvPr id="71684" name="Picture 2">
            <a:extLst>
              <a:ext uri="{FF2B5EF4-FFF2-40B4-BE49-F238E27FC236}">
                <a16:creationId xmlns:a16="http://schemas.microsoft.com/office/drawing/2014/main" id="{6E84CB18-EAA6-C343-A6FA-FB73A400E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425" y="1978607"/>
            <a:ext cx="5754757" cy="131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71685" name="Text Box 4">
            <a:extLst>
              <a:ext uri="{FF2B5EF4-FFF2-40B4-BE49-F238E27FC236}">
                <a16:creationId xmlns:a16="http://schemas.microsoft.com/office/drawing/2014/main" id="{5D512131-37FA-5544-8D99-AF694908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2954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/>
              <a:t>Chirp</a:t>
            </a:r>
          </a:p>
        </p:txBody>
      </p:sp>
      <p:pic>
        <p:nvPicPr>
          <p:cNvPr id="7" name="Content Placeholder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DA6ACBDA-C788-1440-8947-1490B65171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7505700" y="185530"/>
            <a:ext cx="1394791" cy="139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DE07B-A7C2-3344-B04B-7A38C68AB4C9}"/>
              </a:ext>
            </a:extLst>
          </p:cNvPr>
          <p:cNvSpPr txBox="1"/>
          <p:nvPr/>
        </p:nvSpPr>
        <p:spPr>
          <a:xfrm>
            <a:off x="289010" y="3756991"/>
            <a:ext cx="486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  x(t) = sin ( 2 pi t*t / N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F53FC-06D1-CC41-8A89-3C3BC5379FB7}"/>
              </a:ext>
            </a:extLst>
          </p:cNvPr>
          <p:cNvSpPr txBox="1"/>
          <p:nvPr/>
        </p:nvSpPr>
        <p:spPr>
          <a:xfrm>
            <a:off x="404426" y="4879393"/>
            <a:ext cx="4894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+mn-lt"/>
              </a:rPr>
              <a:t>(usual sinusoids:</a:t>
            </a:r>
          </a:p>
          <a:p>
            <a:pPr algn="l"/>
            <a:r>
              <a:rPr lang="en-US" sz="3600" dirty="0">
                <a:latin typeface="+mn-lt"/>
              </a:rPr>
              <a:t>  x(t) = sin ( 2 pi f*t / N )</a:t>
            </a:r>
          </a:p>
        </p:txBody>
      </p:sp>
      <p:sp>
        <p:nvSpPr>
          <p:cNvPr id="3" name="Up-Down Arrow 2">
            <a:extLst>
              <a:ext uri="{FF2B5EF4-FFF2-40B4-BE49-F238E27FC236}">
                <a16:creationId xmlns:a16="http://schemas.microsoft.com/office/drawing/2014/main" id="{A34D5B4D-195C-AC4B-BB60-CE1219BC98DB}"/>
              </a:ext>
            </a:extLst>
          </p:cNvPr>
          <p:cNvSpPr/>
          <p:nvPr/>
        </p:nvSpPr>
        <p:spPr bwMode="auto">
          <a:xfrm>
            <a:off x="3597965" y="4403322"/>
            <a:ext cx="168965" cy="933991"/>
          </a:xfrm>
          <a:prstGeom prst="upDown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CA7166-6094-4B42-8BC8-4079A0F870B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kumimoji="0" lang="en-US" altLang="en-US" kern="0" dirty="0">
                <a:ea typeface="ＭＳ Ｐゴシック" panose="020B0600070205080204" pitchFamily="34" charset="-128"/>
              </a:rPr>
              <a:t>Short window FT: check-point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82BAE1-FC60-C64F-BCAC-F39FEF912225}"/>
              </a:ext>
            </a:extLst>
          </p:cNvPr>
          <p:cNvGrpSpPr/>
          <p:nvPr/>
        </p:nvGrpSpPr>
        <p:grpSpPr>
          <a:xfrm>
            <a:off x="5325220" y="3457521"/>
            <a:ext cx="3614861" cy="2969784"/>
            <a:chOff x="928564" y="3367517"/>
            <a:chExt cx="3614861" cy="2969784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28EFD249-B213-6B45-B37E-B890C89EF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12D2390F-2EE8-D84C-B545-39C9B9F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97FF17DE-53A8-0F43-806E-7F751F1C5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300C3727-7CE1-AC49-9965-B5519669D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4A4A17B1-1E34-5D4A-98DE-0821F33B9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685C071-2045-6342-8E33-AABDDD16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BD30F3B8-2F78-1443-8082-B37DE7062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CB7D564-230A-114A-9C18-EBD465B08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B8DDF1D9-756B-C64C-98CD-0EC0A374F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10530543-A344-104C-BBB0-76EDD46EA4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238" y="5162550"/>
              <a:ext cx="1828800" cy="457200"/>
              <a:chOff x="1197" y="3252"/>
              <a:chExt cx="1152" cy="288"/>
            </a:xfrm>
          </p:grpSpPr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id="{C3634FA0-837A-8E4D-8753-A599B4AB1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3252"/>
                <a:ext cx="288" cy="28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Rectangle 15">
                <a:extLst>
                  <a:ext uri="{FF2B5EF4-FFF2-40B4-BE49-F238E27FC236}">
                    <a16:creationId xmlns:a16="http://schemas.microsoft.com/office/drawing/2014/main" id="{D215BFD4-F4D7-7544-8E3B-D8ADA44DB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Rectangle 16">
                <a:extLst>
                  <a:ext uri="{FF2B5EF4-FFF2-40B4-BE49-F238E27FC236}">
                    <a16:creationId xmlns:a16="http://schemas.microsoft.com/office/drawing/2014/main" id="{A1EE6AC8-0257-4149-ACB5-49A54FE5C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4CC726BC-4A2D-6D47-9C34-9D8F4568A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9E434D2A-834B-6F49-9E8C-8BD672D18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D70CF24F-504B-084E-8BFF-5A8EF4259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637061DB-1AF1-2348-A1B2-2565A1D76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8A984CEF-1856-C844-8217-C65DC12EB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238" y="5924550"/>
              <a:ext cx="2209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id="{D65B1DB5-A8F9-3242-B837-0E1F66D5C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038" y="5818189"/>
              <a:ext cx="8143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/>
                <a:t>time</a:t>
              </a: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40538B8E-E434-1A4E-8695-48C44DF2F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038" y="386715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4">
              <a:extLst>
                <a:ext uri="{FF2B5EF4-FFF2-40B4-BE49-F238E27FC236}">
                  <a16:creationId xmlns:a16="http://schemas.microsoft.com/office/drawing/2014/main" id="{D2781161-DD56-EF48-BC9C-C0DC6DDD8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564" y="3367517"/>
              <a:ext cx="7572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 err="1"/>
                <a:t>freq</a:t>
              </a:r>
              <a:endParaRPr lang="en-US" altLang="en-US" sz="2800" dirty="0"/>
            </a:p>
          </p:txBody>
        </p:sp>
      </p:grpSp>
      <p:sp>
        <p:nvSpPr>
          <p:cNvPr id="35" name="Rectangle 14">
            <a:extLst>
              <a:ext uri="{FF2B5EF4-FFF2-40B4-BE49-F238E27FC236}">
                <a16:creationId xmlns:a16="http://schemas.microsoft.com/office/drawing/2014/main" id="{B324E58B-8208-AC44-A100-162C8CBAF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094" y="4800599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B4C79505-53F9-844D-8555-39F6072C4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760" y="4332909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3C595018-9247-5B44-B541-655B8394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5426" y="3878332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4431B6BB-42F2-BE4A-B3DB-495C8FAF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894" y="4805844"/>
            <a:ext cx="457200" cy="4572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FF9D9CB1-3D8C-9E48-B7EE-FF1EC64E4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560" y="5255177"/>
            <a:ext cx="457200" cy="4572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9E99BF00-4905-B046-8467-ADEE275BD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560" y="4351267"/>
            <a:ext cx="457200" cy="4572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83E9BB9D-F0BF-7740-8523-7E3A22471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760" y="4791488"/>
            <a:ext cx="457200" cy="4572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F8747380-42C9-1040-BA64-E9BD0F25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828" y="3880954"/>
            <a:ext cx="457200" cy="4572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22F453B0-5B4E-CA46-B6C6-E6CC529A5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920" y="4332909"/>
            <a:ext cx="457200" cy="4572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49372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Date Placeholder 3">
            <a:extLst>
              <a:ext uri="{FF2B5EF4-FFF2-40B4-BE49-F238E27FC236}">
                <a16:creationId xmlns:a16="http://schemas.microsoft.com/office/drawing/2014/main" id="{C950B19F-B62D-1D49-9F12-0F47975BD1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A4C97D26-8AFA-F841-BB42-F1558B91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FC44CDA-1A2F-7042-86BD-A1890795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CA514C-8277-FA4B-A7BB-77E04994FEC2}" type="slidenum">
              <a:rPr lang="en-US" altLang="en-US" sz="1400"/>
              <a:pPr algn="r"/>
              <a:t>91</a:t>
            </a:fld>
            <a:endParaRPr lang="en-US" altLang="en-US" sz="1400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B1202F6-E574-7547-944F-A0EC0B1B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2E6A3524-72D5-E343-92E8-30AF64E0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2135188"/>
            <a:ext cx="7488238" cy="1676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Solution#1: Short window Fourier transform (SWFT)</a:t>
            </a:r>
          </a:p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But: how short should be the window?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824BD-114A-8D48-909D-B57F69476EC9}"/>
              </a:ext>
            </a:extLst>
          </p:cNvPr>
          <p:cNvGrpSpPr/>
          <p:nvPr/>
        </p:nvGrpSpPr>
        <p:grpSpPr>
          <a:xfrm>
            <a:off x="0" y="3684588"/>
            <a:ext cx="5127625" cy="2652712"/>
            <a:chOff x="0" y="3684588"/>
            <a:chExt cx="5127625" cy="2652712"/>
          </a:xfrm>
        </p:grpSpPr>
        <p:sp>
          <p:nvSpPr>
            <p:cNvPr id="132102" name="Rectangle 4">
              <a:extLst>
                <a:ext uri="{FF2B5EF4-FFF2-40B4-BE49-F238E27FC236}">
                  <a16:creationId xmlns:a16="http://schemas.microsoft.com/office/drawing/2014/main" id="{705D92A0-E8C5-8942-A23B-CCD46225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3" name="Rectangle 5">
              <a:extLst>
                <a:ext uri="{FF2B5EF4-FFF2-40B4-BE49-F238E27FC236}">
                  <a16:creationId xmlns:a16="http://schemas.microsoft.com/office/drawing/2014/main" id="{4322F535-7CEB-A94E-81F0-2A4D5B32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4" name="Rectangle 6">
              <a:extLst>
                <a:ext uri="{FF2B5EF4-FFF2-40B4-BE49-F238E27FC236}">
                  <a16:creationId xmlns:a16="http://schemas.microsoft.com/office/drawing/2014/main" id="{EBE09365-7E34-E049-A518-0DCE13868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5" name="Rectangle 7">
              <a:extLst>
                <a:ext uri="{FF2B5EF4-FFF2-40B4-BE49-F238E27FC236}">
                  <a16:creationId xmlns:a16="http://schemas.microsoft.com/office/drawing/2014/main" id="{FB8BC261-3D8B-A24F-BCD0-3D8EBF3C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37909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6" name="Rectangle 8">
              <a:extLst>
                <a:ext uri="{FF2B5EF4-FFF2-40B4-BE49-F238E27FC236}">
                  <a16:creationId xmlns:a16="http://schemas.microsoft.com/office/drawing/2014/main" id="{3D230F99-D17E-A742-952A-ACC92DBD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7053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7" name="Rectangle 9">
              <a:extLst>
                <a:ext uri="{FF2B5EF4-FFF2-40B4-BE49-F238E27FC236}">
                  <a16:creationId xmlns:a16="http://schemas.microsoft.com/office/drawing/2014/main" id="{70D422EF-7970-244F-9934-169B1DF5D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8" name="Rectangle 10">
              <a:extLst>
                <a:ext uri="{FF2B5EF4-FFF2-40B4-BE49-F238E27FC236}">
                  <a16:creationId xmlns:a16="http://schemas.microsoft.com/office/drawing/2014/main" id="{044606B3-3038-F44D-BCBD-8A5F394E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79095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09" name="Rectangle 11">
              <a:extLst>
                <a:ext uri="{FF2B5EF4-FFF2-40B4-BE49-F238E27FC236}">
                  <a16:creationId xmlns:a16="http://schemas.microsoft.com/office/drawing/2014/main" id="{4CE23F4B-316C-FE43-82CE-2E21BEE26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0" name="Rectangle 12">
              <a:extLst>
                <a:ext uri="{FF2B5EF4-FFF2-40B4-BE49-F238E27FC236}">
                  <a16:creationId xmlns:a16="http://schemas.microsoft.com/office/drawing/2014/main" id="{6DD4E8D6-289A-2C40-94AD-1E36BE7D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2111" name="Group 13">
              <a:extLst>
                <a:ext uri="{FF2B5EF4-FFF2-40B4-BE49-F238E27FC236}">
                  <a16:creationId xmlns:a16="http://schemas.microsoft.com/office/drawing/2014/main" id="{C1A76D71-FCA9-814C-B39A-7526D25EF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238" y="5162550"/>
              <a:ext cx="1828800" cy="457200"/>
              <a:chOff x="1197" y="3252"/>
              <a:chExt cx="1152" cy="288"/>
            </a:xfrm>
          </p:grpSpPr>
          <p:sp>
            <p:nvSpPr>
              <p:cNvPr id="132128" name="Rectangle 14">
                <a:extLst>
                  <a:ext uri="{FF2B5EF4-FFF2-40B4-BE49-F238E27FC236}">
                    <a16:creationId xmlns:a16="http://schemas.microsoft.com/office/drawing/2014/main" id="{D6560CA8-820C-0641-8B7F-4BCFBC095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29" name="Rectangle 15">
                <a:extLst>
                  <a:ext uri="{FF2B5EF4-FFF2-40B4-BE49-F238E27FC236}">
                    <a16:creationId xmlns:a16="http://schemas.microsoft.com/office/drawing/2014/main" id="{605DD8D9-11B2-F942-AB7A-B76850D23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0" name="Rectangle 16">
                <a:extLst>
                  <a:ext uri="{FF2B5EF4-FFF2-40B4-BE49-F238E27FC236}">
                    <a16:creationId xmlns:a16="http://schemas.microsoft.com/office/drawing/2014/main" id="{11B0B3AA-81BF-054A-AAC5-A4D994B7D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131" name="Rectangle 17">
                <a:extLst>
                  <a:ext uri="{FF2B5EF4-FFF2-40B4-BE49-F238E27FC236}">
                    <a16:creationId xmlns:a16="http://schemas.microsoft.com/office/drawing/2014/main" id="{1E8D9643-782B-E84B-8A39-9A9CB0A3E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3252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2112" name="Rectangle 18">
              <a:extLst>
                <a:ext uri="{FF2B5EF4-FFF2-40B4-BE49-F238E27FC236}">
                  <a16:creationId xmlns:a16="http://schemas.microsoft.com/office/drawing/2014/main" id="{6CF31550-37C8-B04E-BAEF-AF2E75F6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3790950"/>
              <a:ext cx="457200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3" name="Rectangle 19">
              <a:extLst>
                <a:ext uri="{FF2B5EF4-FFF2-40B4-BE49-F238E27FC236}">
                  <a16:creationId xmlns:a16="http://schemas.microsoft.com/office/drawing/2014/main" id="{E93F1AE9-2377-D543-9449-B3458B821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7053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4" name="Rectangle 20">
              <a:extLst>
                <a:ext uri="{FF2B5EF4-FFF2-40B4-BE49-F238E27FC236}">
                  <a16:creationId xmlns:a16="http://schemas.microsoft.com/office/drawing/2014/main" id="{F5F6C238-8CAB-A44F-A1F4-11F44B7B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8" y="424815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5" name="Line 21">
              <a:extLst>
                <a:ext uri="{FF2B5EF4-FFF2-40B4-BE49-F238E27FC236}">
                  <a16:creationId xmlns:a16="http://schemas.microsoft.com/office/drawing/2014/main" id="{9E3E180C-B3DB-1042-99C1-2C085B39D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238" y="5924550"/>
              <a:ext cx="2209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6" name="Text Box 22">
              <a:extLst>
                <a:ext uri="{FF2B5EF4-FFF2-40B4-BE49-F238E27FC236}">
                  <a16:creationId xmlns:a16="http://schemas.microsoft.com/office/drawing/2014/main" id="{053B3583-A948-2D40-A533-5D576E69C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238" y="5818188"/>
              <a:ext cx="8143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17" name="Line 23">
              <a:extLst>
                <a:ext uri="{FF2B5EF4-FFF2-40B4-BE49-F238E27FC236}">
                  <a16:creationId xmlns:a16="http://schemas.microsoft.com/office/drawing/2014/main" id="{AA64C3F4-9044-0340-8937-442FDE9D6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038" y="386715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Text Box 24">
              <a:extLst>
                <a:ext uri="{FF2B5EF4-FFF2-40B4-BE49-F238E27FC236}">
                  <a16:creationId xmlns:a16="http://schemas.microsoft.com/office/drawing/2014/main" id="{E4324A7D-A03F-9B45-91E4-0A59DE2AD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84588"/>
              <a:ext cx="7572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freq</a:t>
              </a:r>
            </a:p>
          </p:txBody>
        </p:sp>
      </p:grpSp>
      <p:grpSp>
        <p:nvGrpSpPr>
          <p:cNvPr id="132119" name="Group 25">
            <a:extLst>
              <a:ext uri="{FF2B5EF4-FFF2-40B4-BE49-F238E27FC236}">
                <a16:creationId xmlns:a16="http://schemas.microsoft.com/office/drawing/2014/main" id="{4905DD48-BEDF-7B4A-96E0-5985A920CACB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5295900"/>
            <a:ext cx="2533650" cy="95250"/>
            <a:chOff x="1197" y="3252"/>
            <a:chExt cx="1152" cy="288"/>
          </a:xfrm>
        </p:grpSpPr>
        <p:sp>
          <p:nvSpPr>
            <p:cNvPr id="132124" name="Rectangle 26">
              <a:extLst>
                <a:ext uri="{FF2B5EF4-FFF2-40B4-BE49-F238E27FC236}">
                  <a16:creationId xmlns:a16="http://schemas.microsoft.com/office/drawing/2014/main" id="{5BACBBFF-B584-5442-8583-E85B1863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5" name="Rectangle 27">
              <a:extLst>
                <a:ext uri="{FF2B5EF4-FFF2-40B4-BE49-F238E27FC236}">
                  <a16:creationId xmlns:a16="http://schemas.microsoft.com/office/drawing/2014/main" id="{EEC4D57D-A366-6648-9FE2-B416EB33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6" name="Rectangle 28">
              <a:extLst>
                <a:ext uri="{FF2B5EF4-FFF2-40B4-BE49-F238E27FC236}">
                  <a16:creationId xmlns:a16="http://schemas.microsoft.com/office/drawing/2014/main" id="{184ACE0C-5AFE-A34C-9EE9-83880A72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7" name="Rectangle 29">
              <a:extLst>
                <a:ext uri="{FF2B5EF4-FFF2-40B4-BE49-F238E27FC236}">
                  <a16:creationId xmlns:a16="http://schemas.microsoft.com/office/drawing/2014/main" id="{C1226D3D-93D2-2F4A-9727-63B3BFD4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2120" name="Group 30">
            <a:extLst>
              <a:ext uri="{FF2B5EF4-FFF2-40B4-BE49-F238E27FC236}">
                <a16:creationId xmlns:a16="http://schemas.microsoft.com/office/drawing/2014/main" id="{983745D2-0615-D041-ACC2-398DD7B7868A}"/>
              </a:ext>
            </a:extLst>
          </p:cNvPr>
          <p:cNvGrpSpPr>
            <a:grpSpLocks/>
          </p:cNvGrpSpPr>
          <p:nvPr/>
        </p:nvGrpSpPr>
        <p:grpSpPr bwMode="auto">
          <a:xfrm>
            <a:off x="4365625" y="3673475"/>
            <a:ext cx="4716794" cy="1414463"/>
            <a:chOff x="1" y="2370"/>
            <a:chExt cx="4756" cy="1214"/>
          </a:xfrm>
        </p:grpSpPr>
        <p:sp>
          <p:nvSpPr>
            <p:cNvPr id="132122" name="Text Box 34">
              <a:extLst>
                <a:ext uri="{FF2B5EF4-FFF2-40B4-BE49-F238E27FC236}">
                  <a16:creationId xmlns:a16="http://schemas.microsoft.com/office/drawing/2014/main" id="{2453AB51-ED1D-264D-89AE-68ABD2117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138"/>
              <a:ext cx="82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/>
                <a:t>time</a:t>
              </a:r>
            </a:p>
          </p:txBody>
        </p:sp>
        <p:sp>
          <p:nvSpPr>
            <p:cNvPr id="132123" name="Text Box 35">
              <a:extLst>
                <a:ext uri="{FF2B5EF4-FFF2-40B4-BE49-F238E27FC236}">
                  <a16:creationId xmlns:a16="http://schemas.microsoft.com/office/drawing/2014/main" id="{A5090560-58DF-2944-9FF4-95720B275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370"/>
              <a:ext cx="9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value</a:t>
              </a:r>
            </a:p>
          </p:txBody>
        </p:sp>
      </p:grpSp>
      <p:pic>
        <p:nvPicPr>
          <p:cNvPr id="132121" name="Picture 10">
            <a:extLst>
              <a:ext uri="{FF2B5EF4-FFF2-40B4-BE49-F238E27FC236}">
                <a16:creationId xmlns:a16="http://schemas.microsoft.com/office/drawing/2014/main" id="{CC5116C3-7BBE-7B4C-BAC4-E0EF13CE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3644900"/>
            <a:ext cx="2971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817210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Date Placeholder 3">
            <a:extLst>
              <a:ext uri="{FF2B5EF4-FFF2-40B4-BE49-F238E27FC236}">
                <a16:creationId xmlns:a16="http://schemas.microsoft.com/office/drawing/2014/main" id="{A7E9043D-57F3-2646-B20A-E43FB0C44B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4146" name="Footer Placeholder 4">
            <a:extLst>
              <a:ext uri="{FF2B5EF4-FFF2-40B4-BE49-F238E27FC236}">
                <a16:creationId xmlns:a16="http://schemas.microsoft.com/office/drawing/2014/main" id="{AA58D7F1-F191-844A-8244-547D3A41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4147" name="Slide Number Placeholder 5">
            <a:extLst>
              <a:ext uri="{FF2B5EF4-FFF2-40B4-BE49-F238E27FC236}">
                <a16:creationId xmlns:a16="http://schemas.microsoft.com/office/drawing/2014/main" id="{4207046D-8C40-0A48-93A5-AC646BAD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E1564CC-FB58-6343-87A4-13B0D3DDCD25}" type="slidenum">
              <a:rPr lang="en-US" altLang="en-US" sz="1400"/>
              <a:pPr algn="r"/>
              <a:t>92</a:t>
            </a:fld>
            <a:endParaRPr lang="en-US" altLang="en-US" sz="1400"/>
          </a:p>
        </p:txBody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8A7B6DAF-7A11-A447-B9D3-E5D166799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Haar Wavelets</a:t>
            </a:r>
          </a:p>
        </p:txBody>
      </p:sp>
      <p:sp>
        <p:nvSpPr>
          <p:cNvPr id="134149" name="Rectangle 3">
            <a:extLst>
              <a:ext uri="{FF2B5EF4-FFF2-40B4-BE49-F238E27FC236}">
                <a16:creationId xmlns:a16="http://schemas.microsoft.com/office/drawing/2014/main" id="{BB71C282-F85B-604C-8775-7BB5CA6F3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8688" y="2135188"/>
            <a:ext cx="7964487" cy="137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Answer: </a:t>
            </a:r>
            <a:r>
              <a:rPr lang="en-US" altLang="en-US" b="1" dirty="0">
                <a:ea typeface="ＭＳ Ｐゴシック" panose="020B0600070205080204" pitchFamily="34" charset="-128"/>
              </a:rPr>
              <a:t>multiple</a:t>
            </a:r>
            <a:r>
              <a:rPr lang="en-US" altLang="en-US" dirty="0">
                <a:ea typeface="ＭＳ Ｐゴシック" panose="020B0600070205080204" pitchFamily="34" charset="-128"/>
              </a:rPr>
              <a:t> window sizes! -&gt; DWT</a:t>
            </a:r>
          </a:p>
        </p:txBody>
      </p:sp>
      <p:grpSp>
        <p:nvGrpSpPr>
          <p:cNvPr id="134150" name="Group 4">
            <a:extLst>
              <a:ext uri="{FF2B5EF4-FFF2-40B4-BE49-F238E27FC236}">
                <a16:creationId xmlns:a16="http://schemas.microsoft.com/office/drawing/2014/main" id="{5F7C18DA-16A9-BE44-B9E3-E86960FD3B7A}"/>
              </a:ext>
            </a:extLst>
          </p:cNvPr>
          <p:cNvGrpSpPr>
            <a:grpSpLocks/>
          </p:cNvGrpSpPr>
          <p:nvPr/>
        </p:nvGrpSpPr>
        <p:grpSpPr bwMode="auto">
          <a:xfrm>
            <a:off x="1555750" y="3829050"/>
            <a:ext cx="1244600" cy="1009650"/>
            <a:chOff x="980" y="2412"/>
            <a:chExt cx="784" cy="636"/>
          </a:xfrm>
        </p:grpSpPr>
        <p:sp>
          <p:nvSpPr>
            <p:cNvPr id="134194" name="Rectangle 5">
              <a:extLst>
                <a:ext uri="{FF2B5EF4-FFF2-40B4-BE49-F238E27FC236}">
                  <a16:creationId xmlns:a16="http://schemas.microsoft.com/office/drawing/2014/main" id="{20D720BE-11FC-E845-B3DD-8FDB6ADD7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2412"/>
              <a:ext cx="784" cy="63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95" name="Line 6">
              <a:extLst>
                <a:ext uri="{FF2B5EF4-FFF2-40B4-BE49-F238E27FC236}">
                  <a16:creationId xmlns:a16="http://schemas.microsoft.com/office/drawing/2014/main" id="{8A963AD5-8A9A-B149-8F63-AC0EF12A2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" y="2730"/>
              <a:ext cx="7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6" name="Freeform 7">
              <a:extLst>
                <a:ext uri="{FF2B5EF4-FFF2-40B4-BE49-F238E27FC236}">
                  <a16:creationId xmlns:a16="http://schemas.microsoft.com/office/drawing/2014/main" id="{74DB3BF0-8E5D-334A-A086-2C3314FD1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2554"/>
              <a:ext cx="782" cy="1"/>
            </a:xfrm>
            <a:custGeom>
              <a:avLst/>
              <a:gdLst>
                <a:gd name="T0" fmla="*/ 0 w 782"/>
                <a:gd name="T1" fmla="*/ 1 h 1"/>
                <a:gd name="T2" fmla="*/ 782 w 782"/>
                <a:gd name="T3" fmla="*/ 0 h 1"/>
                <a:gd name="T4" fmla="*/ 0 60000 65536"/>
                <a:gd name="T5" fmla="*/ 0 60000 65536"/>
                <a:gd name="T6" fmla="*/ 0 w 782"/>
                <a:gd name="T7" fmla="*/ 0 h 1"/>
                <a:gd name="T8" fmla="*/ 782 w 7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2" h="1">
                  <a:moveTo>
                    <a:pt x="0" y="1"/>
                  </a:moveTo>
                  <a:lnTo>
                    <a:pt x="782" y="0"/>
                  </a:lnTo>
                </a:path>
              </a:pathLst>
            </a:cu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51" name="Group 8">
            <a:extLst>
              <a:ext uri="{FF2B5EF4-FFF2-40B4-BE49-F238E27FC236}">
                <a16:creationId xmlns:a16="http://schemas.microsoft.com/office/drawing/2014/main" id="{18F3046B-A50F-EC41-8BDC-719D2DCE4728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3829050"/>
            <a:ext cx="1219200" cy="1009650"/>
            <a:chOff x="2304" y="2496"/>
            <a:chExt cx="1152" cy="864"/>
          </a:xfrm>
        </p:grpSpPr>
        <p:sp>
          <p:nvSpPr>
            <p:cNvPr id="134188" name="Rectangle 9">
              <a:extLst>
                <a:ext uri="{FF2B5EF4-FFF2-40B4-BE49-F238E27FC236}">
                  <a16:creationId xmlns:a16="http://schemas.microsoft.com/office/drawing/2014/main" id="{E7539E06-FCD4-2044-8497-E8953CCB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96"/>
              <a:ext cx="1152" cy="86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89" name="Line 10">
              <a:extLst>
                <a:ext uri="{FF2B5EF4-FFF2-40B4-BE49-F238E27FC236}">
                  <a16:creationId xmlns:a16="http://schemas.microsoft.com/office/drawing/2014/main" id="{999E0C1C-C4AC-2D48-9220-D366D245F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28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0" name="Line 11">
              <a:extLst>
                <a:ext uri="{FF2B5EF4-FFF2-40B4-BE49-F238E27FC236}">
                  <a16:creationId xmlns:a16="http://schemas.microsoft.com/office/drawing/2014/main" id="{2EFB7AF2-DE90-A447-9F3D-E41516263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28"/>
              <a:ext cx="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1" name="Line 12">
              <a:extLst>
                <a:ext uri="{FF2B5EF4-FFF2-40B4-BE49-F238E27FC236}">
                  <a16:creationId xmlns:a16="http://schemas.microsoft.com/office/drawing/2014/main" id="{DB62ED97-B1FE-D14D-8600-A27EC8EBC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784"/>
              <a:ext cx="60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2" name="Line 13">
              <a:extLst>
                <a:ext uri="{FF2B5EF4-FFF2-40B4-BE49-F238E27FC236}">
                  <a16:creationId xmlns:a16="http://schemas.microsoft.com/office/drawing/2014/main" id="{94CD44AB-82B1-2548-952C-F37532761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784"/>
              <a:ext cx="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3" name="Line 14">
              <a:extLst>
                <a:ext uri="{FF2B5EF4-FFF2-40B4-BE49-F238E27FC236}">
                  <a16:creationId xmlns:a16="http://schemas.microsoft.com/office/drawing/2014/main" id="{587AED28-2894-F543-889D-D34BFE4FE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" y="3072"/>
              <a:ext cx="504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52" name="Group 15">
            <a:extLst>
              <a:ext uri="{FF2B5EF4-FFF2-40B4-BE49-F238E27FC236}">
                <a16:creationId xmlns:a16="http://schemas.microsoft.com/office/drawing/2014/main" id="{9560274B-92A5-284D-B2D3-2B73AB9DBCAC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848100"/>
            <a:ext cx="1219200" cy="990600"/>
            <a:chOff x="3072" y="2424"/>
            <a:chExt cx="768" cy="624"/>
          </a:xfrm>
        </p:grpSpPr>
        <p:sp>
          <p:nvSpPr>
            <p:cNvPr id="134180" name="Rectangle 16">
              <a:extLst>
                <a:ext uri="{FF2B5EF4-FFF2-40B4-BE49-F238E27FC236}">
                  <a16:creationId xmlns:a16="http://schemas.microsoft.com/office/drawing/2014/main" id="{EE7B624C-9616-B34C-95A1-C81738C15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24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81" name="Line 17">
              <a:extLst>
                <a:ext uri="{FF2B5EF4-FFF2-40B4-BE49-F238E27FC236}">
                  <a16:creationId xmlns:a16="http://schemas.microsoft.com/office/drawing/2014/main" id="{D88AA93F-89B3-B444-B23B-556B6C4C7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73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82" name="Group 18">
              <a:extLst>
                <a:ext uri="{FF2B5EF4-FFF2-40B4-BE49-F238E27FC236}">
                  <a16:creationId xmlns:a16="http://schemas.microsoft.com/office/drawing/2014/main" id="{34BB62B1-E725-2A43-A496-D6157A7EE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0" y="2518"/>
              <a:ext cx="336" cy="391"/>
              <a:chOff x="3080" y="2518"/>
              <a:chExt cx="336" cy="391"/>
            </a:xfrm>
          </p:grpSpPr>
          <p:sp>
            <p:nvSpPr>
              <p:cNvPr id="134183" name="Freeform 19">
                <a:extLst>
                  <a:ext uri="{FF2B5EF4-FFF2-40B4-BE49-F238E27FC236}">
                    <a16:creationId xmlns:a16="http://schemas.microsoft.com/office/drawing/2014/main" id="{D3783001-BC90-0D4B-AF4F-12347540E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518"/>
                <a:ext cx="146" cy="1"/>
              </a:xfrm>
              <a:custGeom>
                <a:avLst/>
                <a:gdLst>
                  <a:gd name="T0" fmla="*/ 0 w 146"/>
                  <a:gd name="T1" fmla="*/ 0 h 1"/>
                  <a:gd name="T2" fmla="*/ 146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4" name="Line 20">
                <a:extLst>
                  <a:ext uri="{FF2B5EF4-FFF2-40B4-BE49-F238E27FC236}">
                    <a16:creationId xmlns:a16="http://schemas.microsoft.com/office/drawing/2014/main" id="{C238EBF5-9E3B-0F49-9402-A7CB9997A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528"/>
                <a:ext cx="0" cy="38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5" name="Line 21">
                <a:extLst>
                  <a:ext uri="{FF2B5EF4-FFF2-40B4-BE49-F238E27FC236}">
                    <a16:creationId xmlns:a16="http://schemas.microsoft.com/office/drawing/2014/main" id="{3298CA54-951D-EB4A-90B1-D8F327EFB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909"/>
                <a:ext cx="17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6" name="Line 22">
                <a:extLst>
                  <a:ext uri="{FF2B5EF4-FFF2-40B4-BE49-F238E27FC236}">
                    <a16:creationId xmlns:a16="http://schemas.microsoft.com/office/drawing/2014/main" id="{6958670E-978F-5A45-94BE-AD35E6171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" y="2736"/>
                <a:ext cx="0" cy="173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7" name="Line 23">
                <a:extLst>
                  <a:ext uri="{FF2B5EF4-FFF2-40B4-BE49-F238E27FC236}">
                    <a16:creationId xmlns:a16="http://schemas.microsoft.com/office/drawing/2014/main" id="{73491D60-AA3C-E347-8B85-7103AEF75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2535"/>
                <a:ext cx="0" cy="17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3" name="Group 24">
            <a:extLst>
              <a:ext uri="{FF2B5EF4-FFF2-40B4-BE49-F238E27FC236}">
                <a16:creationId xmlns:a16="http://schemas.microsoft.com/office/drawing/2014/main" id="{FFA20A80-427E-5042-ADA0-64D829C2AB94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848100"/>
            <a:ext cx="1219200" cy="990600"/>
            <a:chOff x="4128" y="2424"/>
            <a:chExt cx="768" cy="624"/>
          </a:xfrm>
        </p:grpSpPr>
        <p:sp>
          <p:nvSpPr>
            <p:cNvPr id="134172" name="Rectangle 25">
              <a:extLst>
                <a:ext uri="{FF2B5EF4-FFF2-40B4-BE49-F238E27FC236}">
                  <a16:creationId xmlns:a16="http://schemas.microsoft.com/office/drawing/2014/main" id="{8371EA75-2B2D-EF44-AAE6-FBBBD33FF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24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3" name="Line 26">
              <a:extLst>
                <a:ext uri="{FF2B5EF4-FFF2-40B4-BE49-F238E27FC236}">
                  <a16:creationId xmlns:a16="http://schemas.microsoft.com/office/drawing/2014/main" id="{A7FBF1D2-5945-B443-8359-4536FAA60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73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74" name="Group 27">
              <a:extLst>
                <a:ext uri="{FF2B5EF4-FFF2-40B4-BE49-F238E27FC236}">
                  <a16:creationId xmlns:a16="http://schemas.microsoft.com/office/drawing/2014/main" id="{A95F4EE7-93C0-D249-A709-C5CC1E92DD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9" y="2466"/>
              <a:ext cx="136" cy="535"/>
              <a:chOff x="4149" y="2466"/>
              <a:chExt cx="136" cy="535"/>
            </a:xfrm>
          </p:grpSpPr>
          <p:sp>
            <p:nvSpPr>
              <p:cNvPr id="134175" name="Freeform 28">
                <a:extLst>
                  <a:ext uri="{FF2B5EF4-FFF2-40B4-BE49-F238E27FC236}">
                    <a16:creationId xmlns:a16="http://schemas.microsoft.com/office/drawing/2014/main" id="{ACD88FC1-6920-EA40-8969-A02CC534D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2466"/>
                <a:ext cx="60" cy="1"/>
              </a:xfrm>
              <a:custGeom>
                <a:avLst/>
                <a:gdLst>
                  <a:gd name="T0" fmla="*/ 0 w 146"/>
                  <a:gd name="T1" fmla="*/ 0 h 1"/>
                  <a:gd name="T2" fmla="*/ 0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6" name="Line 29">
                <a:extLst>
                  <a:ext uri="{FF2B5EF4-FFF2-40B4-BE49-F238E27FC236}">
                    <a16:creationId xmlns:a16="http://schemas.microsoft.com/office/drawing/2014/main" id="{253C8285-67D4-BF41-A3E6-2323028E9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2480"/>
                <a:ext cx="0" cy="52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7" name="Line 30">
                <a:extLst>
                  <a:ext uri="{FF2B5EF4-FFF2-40B4-BE49-F238E27FC236}">
                    <a16:creationId xmlns:a16="http://schemas.microsoft.com/office/drawing/2014/main" id="{9AFE16CC-3AA7-CA4F-8A88-F5121DC36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3001"/>
                <a:ext cx="7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8" name="Line 31">
                <a:extLst>
                  <a:ext uri="{FF2B5EF4-FFF2-40B4-BE49-F238E27FC236}">
                    <a16:creationId xmlns:a16="http://schemas.microsoft.com/office/drawing/2014/main" id="{2DF5D5B1-8C23-D44D-9198-C53863DC6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5" y="2764"/>
                <a:ext cx="0" cy="237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9" name="Line 32">
                <a:extLst>
                  <a:ext uri="{FF2B5EF4-FFF2-40B4-BE49-F238E27FC236}">
                    <a16:creationId xmlns:a16="http://schemas.microsoft.com/office/drawing/2014/main" id="{64F07CDE-06BD-4A4F-AD51-0C8C73611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2484"/>
                <a:ext cx="0" cy="23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4" name="Group 33">
            <a:extLst>
              <a:ext uri="{FF2B5EF4-FFF2-40B4-BE49-F238E27FC236}">
                <a16:creationId xmlns:a16="http://schemas.microsoft.com/office/drawing/2014/main" id="{053CA5E2-A194-3243-8C8C-92200A8E665A}"/>
              </a:ext>
            </a:extLst>
          </p:cNvPr>
          <p:cNvGrpSpPr>
            <a:grpSpLocks/>
          </p:cNvGrpSpPr>
          <p:nvPr/>
        </p:nvGrpSpPr>
        <p:grpSpPr bwMode="auto">
          <a:xfrm>
            <a:off x="6591300" y="5014913"/>
            <a:ext cx="1219200" cy="990600"/>
            <a:chOff x="4152" y="3159"/>
            <a:chExt cx="768" cy="624"/>
          </a:xfrm>
        </p:grpSpPr>
        <p:sp>
          <p:nvSpPr>
            <p:cNvPr id="134164" name="Rectangle 34">
              <a:extLst>
                <a:ext uri="{FF2B5EF4-FFF2-40B4-BE49-F238E27FC236}">
                  <a16:creationId xmlns:a16="http://schemas.microsoft.com/office/drawing/2014/main" id="{81FE5FE9-6124-D149-B342-0D7B00604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3159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65" name="Line 35">
              <a:extLst>
                <a:ext uri="{FF2B5EF4-FFF2-40B4-BE49-F238E27FC236}">
                  <a16:creationId xmlns:a16="http://schemas.microsoft.com/office/drawing/2014/main" id="{CA3E4B14-0097-724F-ADA9-30F7A9561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3471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66" name="Group 36">
              <a:extLst>
                <a:ext uri="{FF2B5EF4-FFF2-40B4-BE49-F238E27FC236}">
                  <a16:creationId xmlns:a16="http://schemas.microsoft.com/office/drawing/2014/main" id="{F046539A-E592-0D42-A19C-A54242159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" y="3201"/>
              <a:ext cx="136" cy="535"/>
              <a:chOff x="4344" y="3201"/>
              <a:chExt cx="136" cy="535"/>
            </a:xfrm>
          </p:grpSpPr>
          <p:sp>
            <p:nvSpPr>
              <p:cNvPr id="134167" name="Freeform 37">
                <a:extLst>
                  <a:ext uri="{FF2B5EF4-FFF2-40B4-BE49-F238E27FC236}">
                    <a16:creationId xmlns:a16="http://schemas.microsoft.com/office/drawing/2014/main" id="{F8BBCD52-7775-CF4B-AA3C-C18D8EA8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3201"/>
                <a:ext cx="60" cy="1"/>
              </a:xfrm>
              <a:custGeom>
                <a:avLst/>
                <a:gdLst>
                  <a:gd name="T0" fmla="*/ 0 w 146"/>
                  <a:gd name="T1" fmla="*/ 0 h 1"/>
                  <a:gd name="T2" fmla="*/ 0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8" name="Line 38">
                <a:extLst>
                  <a:ext uri="{FF2B5EF4-FFF2-40B4-BE49-F238E27FC236}">
                    <a16:creationId xmlns:a16="http://schemas.microsoft.com/office/drawing/2014/main" id="{2E7983F0-A0C2-8740-93AF-C9DB7FCEE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6" y="3215"/>
                <a:ext cx="0" cy="52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9" name="Line 39">
                <a:extLst>
                  <a:ext uri="{FF2B5EF4-FFF2-40B4-BE49-F238E27FC236}">
                    <a16:creationId xmlns:a16="http://schemas.microsoft.com/office/drawing/2014/main" id="{894EF993-F4C3-0B43-9189-B7DC37CD8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6" y="3736"/>
                <a:ext cx="7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0" name="Line 40">
                <a:extLst>
                  <a:ext uri="{FF2B5EF4-FFF2-40B4-BE49-F238E27FC236}">
                    <a16:creationId xmlns:a16="http://schemas.microsoft.com/office/drawing/2014/main" id="{5CF0AF64-1ED2-1642-95D7-218F41238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0" y="3499"/>
                <a:ext cx="0" cy="237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1" name="Line 41">
                <a:extLst>
                  <a:ext uri="{FF2B5EF4-FFF2-40B4-BE49-F238E27FC236}">
                    <a16:creationId xmlns:a16="http://schemas.microsoft.com/office/drawing/2014/main" id="{B5AFBF4F-E429-E84B-9797-26DFBD743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4" y="3219"/>
                <a:ext cx="0" cy="23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5" name="Group 42">
            <a:extLst>
              <a:ext uri="{FF2B5EF4-FFF2-40B4-BE49-F238E27FC236}">
                <a16:creationId xmlns:a16="http://schemas.microsoft.com/office/drawing/2014/main" id="{0F32F9CD-EB0D-334A-A3E8-FA1B825667F5}"/>
              </a:ext>
            </a:extLst>
          </p:cNvPr>
          <p:cNvGrpSpPr>
            <a:grpSpLocks/>
          </p:cNvGrpSpPr>
          <p:nvPr/>
        </p:nvGrpSpPr>
        <p:grpSpPr bwMode="auto">
          <a:xfrm>
            <a:off x="4886325" y="5014913"/>
            <a:ext cx="1219200" cy="990600"/>
            <a:chOff x="3078" y="3159"/>
            <a:chExt cx="768" cy="624"/>
          </a:xfrm>
        </p:grpSpPr>
        <p:sp>
          <p:nvSpPr>
            <p:cNvPr id="134156" name="Rectangle 43">
              <a:extLst>
                <a:ext uri="{FF2B5EF4-FFF2-40B4-BE49-F238E27FC236}">
                  <a16:creationId xmlns:a16="http://schemas.microsoft.com/office/drawing/2014/main" id="{C07DEC7A-ADBE-CD49-A60E-0E941A73E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3159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57" name="Line 44">
              <a:extLst>
                <a:ext uri="{FF2B5EF4-FFF2-40B4-BE49-F238E27FC236}">
                  <a16:creationId xmlns:a16="http://schemas.microsoft.com/office/drawing/2014/main" id="{DF98F444-5143-9E47-A1AA-174C9F778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3471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58" name="Group 45">
              <a:extLst>
                <a:ext uri="{FF2B5EF4-FFF2-40B4-BE49-F238E27FC236}">
                  <a16:creationId xmlns:a16="http://schemas.microsoft.com/office/drawing/2014/main" id="{EDF2666A-4402-5340-A4D2-A4DC7B7B1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1" y="3253"/>
              <a:ext cx="336" cy="391"/>
              <a:chOff x="3080" y="2518"/>
              <a:chExt cx="336" cy="391"/>
            </a:xfrm>
          </p:grpSpPr>
          <p:sp>
            <p:nvSpPr>
              <p:cNvPr id="134159" name="Freeform 46">
                <a:extLst>
                  <a:ext uri="{FF2B5EF4-FFF2-40B4-BE49-F238E27FC236}">
                    <a16:creationId xmlns:a16="http://schemas.microsoft.com/office/drawing/2014/main" id="{95776283-351A-2041-9C8F-38695FB5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518"/>
                <a:ext cx="146" cy="1"/>
              </a:xfrm>
              <a:custGeom>
                <a:avLst/>
                <a:gdLst>
                  <a:gd name="T0" fmla="*/ 0 w 146"/>
                  <a:gd name="T1" fmla="*/ 0 h 1"/>
                  <a:gd name="T2" fmla="*/ 146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0" name="Line 47">
                <a:extLst>
                  <a:ext uri="{FF2B5EF4-FFF2-40B4-BE49-F238E27FC236}">
                    <a16:creationId xmlns:a16="http://schemas.microsoft.com/office/drawing/2014/main" id="{FC1A2E63-2687-0E43-9AC0-CC9712410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528"/>
                <a:ext cx="0" cy="38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1" name="Line 48">
                <a:extLst>
                  <a:ext uri="{FF2B5EF4-FFF2-40B4-BE49-F238E27FC236}">
                    <a16:creationId xmlns:a16="http://schemas.microsoft.com/office/drawing/2014/main" id="{0B5B02CA-C31C-BA4D-9A1D-103820470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909"/>
                <a:ext cx="17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2" name="Line 49">
                <a:extLst>
                  <a:ext uri="{FF2B5EF4-FFF2-40B4-BE49-F238E27FC236}">
                    <a16:creationId xmlns:a16="http://schemas.microsoft.com/office/drawing/2014/main" id="{4A9054FD-1D47-004E-AB03-D7DCFCE3D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" y="2736"/>
                <a:ext cx="0" cy="173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3" name="Line 50">
                <a:extLst>
                  <a:ext uri="{FF2B5EF4-FFF2-40B4-BE49-F238E27FC236}">
                    <a16:creationId xmlns:a16="http://schemas.microsoft.com/office/drawing/2014/main" id="{21022DB2-6A8F-8D49-9CAB-902DBD783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2544"/>
                <a:ext cx="0" cy="17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FCAE15-2388-544F-9CB3-439F4C5F4994}"/>
              </a:ext>
            </a:extLst>
          </p:cNvPr>
          <p:cNvGrpSpPr>
            <a:grpSpLocks noChangeAspect="1"/>
          </p:cNvGrpSpPr>
          <p:nvPr/>
        </p:nvGrpSpPr>
        <p:grpSpPr>
          <a:xfrm>
            <a:off x="6553200" y="504985"/>
            <a:ext cx="2212848" cy="1508760"/>
            <a:chOff x="533400" y="1676400"/>
            <a:chExt cx="6705600" cy="4572000"/>
          </a:xfrm>
        </p:grpSpPr>
        <p:sp>
          <p:nvSpPr>
            <p:cNvPr id="55" name="Rectangle 3">
              <a:extLst>
                <a:ext uri="{FF2B5EF4-FFF2-40B4-BE49-F238E27FC236}">
                  <a16:creationId xmlns:a16="http://schemas.microsoft.com/office/drawing/2014/main" id="{3114FBF5-1525-5F43-B8FF-21D3487B0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013" y="3657600"/>
              <a:ext cx="3278187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Rectangle 4">
              <a:extLst>
                <a:ext uri="{FF2B5EF4-FFF2-40B4-BE49-F238E27FC236}">
                  <a16:creationId xmlns:a16="http://schemas.microsoft.com/office/drawing/2014/main" id="{5308F80E-67D9-EC4D-9DE4-97D9A70C04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70213" y="5561013"/>
              <a:ext cx="665162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57" name="Object 2">
              <a:extLst>
                <a:ext uri="{FF2B5EF4-FFF2-40B4-BE49-F238E27FC236}">
                  <a16:creationId xmlns:a16="http://schemas.microsoft.com/office/drawing/2014/main" id="{2E2B7EB4-CCBB-6449-AE53-B52C9B7711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9568188"/>
                </p:ext>
              </p:extLst>
            </p:nvPr>
          </p:nvGraphicFramePr>
          <p:xfrm>
            <a:off x="533400" y="3429000"/>
            <a:ext cx="266700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93" name="Worksheet" r:id="rId4" imgW="4699000" imgH="2197100" progId="Excel.Sheet.8">
                    <p:embed/>
                  </p:oleObj>
                </mc:Choice>
                <mc:Fallback>
                  <p:oleObj name="Worksheet" r:id="rId4" imgW="4699000" imgH="2197100" progId="Excel.Sheet.8">
                    <p:embed/>
                    <p:pic>
                      <p:nvPicPr>
                        <p:cNvPr id="53256" name="Object 2">
                          <a:extLst>
                            <a:ext uri="{FF2B5EF4-FFF2-40B4-BE49-F238E27FC236}">
                              <a16:creationId xmlns:a16="http://schemas.microsoft.com/office/drawing/2014/main" id="{EEB5DFFF-882F-9040-8333-DB9DFFE17D4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3429000"/>
                          <a:ext cx="2667000" cy="1241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3">
              <a:extLst>
                <a:ext uri="{FF2B5EF4-FFF2-40B4-BE49-F238E27FC236}">
                  <a16:creationId xmlns:a16="http://schemas.microsoft.com/office/drawing/2014/main" id="{AC07BE70-4BCC-3149-99AE-3282DB3937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97291"/>
                </p:ext>
              </p:extLst>
            </p:nvPr>
          </p:nvGraphicFramePr>
          <p:xfrm>
            <a:off x="4572000" y="1676400"/>
            <a:ext cx="2667000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94" name="Worksheet" r:id="rId6" imgW="4699000" imgH="2197100" progId="Excel.Sheet.8">
                    <p:embed/>
                  </p:oleObj>
                </mc:Choice>
                <mc:Fallback>
                  <p:oleObj name="Worksheet" r:id="rId6" imgW="4699000" imgH="2197100" progId="Excel.Sheet.8">
                    <p:embed/>
                    <p:pic>
                      <p:nvPicPr>
                        <p:cNvPr id="53257" name="Object 3">
                          <a:extLst>
                            <a:ext uri="{FF2B5EF4-FFF2-40B4-BE49-F238E27FC236}">
                              <a16:creationId xmlns:a16="http://schemas.microsoft.com/office/drawing/2014/main" id="{B2B43FBB-3A2C-6E47-A3B5-4ADD23E6E1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1676400"/>
                          <a:ext cx="2667000" cy="1204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4">
              <a:extLst>
                <a:ext uri="{FF2B5EF4-FFF2-40B4-BE49-F238E27FC236}">
                  <a16:creationId xmlns:a16="http://schemas.microsoft.com/office/drawing/2014/main" id="{58C5A57A-FCC5-2647-B545-5B154F30C5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11843"/>
                </p:ext>
              </p:extLst>
            </p:nvPr>
          </p:nvGraphicFramePr>
          <p:xfrm>
            <a:off x="4572000" y="3352800"/>
            <a:ext cx="266700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95" name="Worksheet" r:id="rId8" imgW="4699000" imgH="2197100" progId="Excel.Sheet.8">
                    <p:embed/>
                  </p:oleObj>
                </mc:Choice>
                <mc:Fallback>
                  <p:oleObj name="Worksheet" r:id="rId8" imgW="4699000" imgH="2197100" progId="Excel.Sheet.8">
                    <p:embed/>
                    <p:pic>
                      <p:nvPicPr>
                        <p:cNvPr id="53258" name="Object 4">
                          <a:extLst>
                            <a:ext uri="{FF2B5EF4-FFF2-40B4-BE49-F238E27FC236}">
                              <a16:creationId xmlns:a16="http://schemas.microsoft.com/office/drawing/2014/main" id="{82E42C3A-B234-584B-83C4-782A96A363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352800"/>
                          <a:ext cx="2667000" cy="1241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">
              <a:extLst>
                <a:ext uri="{FF2B5EF4-FFF2-40B4-BE49-F238E27FC236}">
                  <a16:creationId xmlns:a16="http://schemas.microsoft.com/office/drawing/2014/main" id="{79E8BBA2-7596-E44F-875E-0139B14571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4566093"/>
                </p:ext>
              </p:extLst>
            </p:nvPr>
          </p:nvGraphicFramePr>
          <p:xfrm>
            <a:off x="4572000" y="5043488"/>
            <a:ext cx="2667000" cy="1204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96" name="Worksheet" r:id="rId10" imgW="4699000" imgH="2197100" progId="Excel.Sheet.8">
                    <p:embed/>
                  </p:oleObj>
                </mc:Choice>
                <mc:Fallback>
                  <p:oleObj name="Worksheet" r:id="rId10" imgW="4699000" imgH="2197100" progId="Excel.Sheet.8">
                    <p:embed/>
                    <p:pic>
                      <p:nvPicPr>
                        <p:cNvPr id="53259" name="Object 5">
                          <a:extLst>
                            <a:ext uri="{FF2B5EF4-FFF2-40B4-BE49-F238E27FC236}">
                              <a16:creationId xmlns:a16="http://schemas.microsoft.com/office/drawing/2014/main" id="{BB3BCC69-047E-7549-B7BE-00017468CA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043488"/>
                          <a:ext cx="2667000" cy="1204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 Box 10">
              <a:extLst>
                <a:ext uri="{FF2B5EF4-FFF2-40B4-BE49-F238E27FC236}">
                  <a16:creationId xmlns:a16="http://schemas.microsoft.com/office/drawing/2014/main" id="{D0458611-4075-914C-AC4A-ACA21207D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445" y="3556000"/>
              <a:ext cx="953058" cy="111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=</a:t>
              </a:r>
              <a:endParaRPr lang="en-US" altLang="en-US" sz="3200" dirty="0"/>
            </a:p>
          </p:txBody>
        </p:sp>
        <p:sp>
          <p:nvSpPr>
            <p:cNvPr id="62" name="AutoShape 11">
              <a:extLst>
                <a:ext uri="{FF2B5EF4-FFF2-40B4-BE49-F238E27FC236}">
                  <a16:creationId xmlns:a16="http://schemas.microsoft.com/office/drawing/2014/main" id="{1E1A9DBF-B41B-FA43-ACB4-4B821B240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1828800"/>
              <a:ext cx="533400" cy="4419600"/>
            </a:xfrm>
            <a:prstGeom prst="leftBrace">
              <a:avLst>
                <a:gd name="adj1" fmla="val 69048"/>
                <a:gd name="adj2" fmla="val 50000"/>
              </a:avLst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Text Box 12">
              <a:extLst>
                <a:ext uri="{FF2B5EF4-FFF2-40B4-BE49-F238E27FC236}">
                  <a16:creationId xmlns:a16="http://schemas.microsoft.com/office/drawing/2014/main" id="{9051E66F-9006-7A40-B69C-D636A22E0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0961" y="2718988"/>
              <a:ext cx="865621" cy="93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/>
                <a:t>+</a:t>
              </a:r>
            </a:p>
          </p:txBody>
        </p:sp>
        <p:sp>
          <p:nvSpPr>
            <p:cNvPr id="64" name="Text Box 13">
              <a:extLst>
                <a:ext uri="{FF2B5EF4-FFF2-40B4-BE49-F238E27FC236}">
                  <a16:creationId xmlns:a16="http://schemas.microsoft.com/office/drawing/2014/main" id="{E3A8FDBA-3103-B444-91B9-9630559C6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9212" y="4273148"/>
              <a:ext cx="865621" cy="93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/>
                <a:t>+</a:t>
              </a:r>
              <a:endParaRPr lang="en-US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53971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Date Placeholder 3">
            <a:extLst>
              <a:ext uri="{FF2B5EF4-FFF2-40B4-BE49-F238E27FC236}">
                <a16:creationId xmlns:a16="http://schemas.microsoft.com/office/drawing/2014/main" id="{A7E9043D-57F3-2646-B20A-E43FB0C44B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34146" name="Footer Placeholder 4">
            <a:extLst>
              <a:ext uri="{FF2B5EF4-FFF2-40B4-BE49-F238E27FC236}">
                <a16:creationId xmlns:a16="http://schemas.microsoft.com/office/drawing/2014/main" id="{AA58D7F1-F191-844A-8244-547D3A41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34147" name="Slide Number Placeholder 5">
            <a:extLst>
              <a:ext uri="{FF2B5EF4-FFF2-40B4-BE49-F238E27FC236}">
                <a16:creationId xmlns:a16="http://schemas.microsoft.com/office/drawing/2014/main" id="{4207046D-8C40-0A48-93A5-AC646BAD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E1564CC-FB58-6343-87A4-13B0D3DDCD25}" type="slidenum">
              <a:rPr lang="en-US" altLang="en-US" sz="1400"/>
              <a:pPr algn="r"/>
              <a:t>93</a:t>
            </a:fld>
            <a:endParaRPr lang="en-US" altLang="en-US" sz="1400"/>
          </a:p>
        </p:txBody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8A7B6DAF-7A11-A447-B9D3-E5D166799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Haar Wavelets</a:t>
            </a:r>
          </a:p>
        </p:txBody>
      </p:sp>
      <p:sp>
        <p:nvSpPr>
          <p:cNvPr id="134149" name="Rectangle 3">
            <a:extLst>
              <a:ext uri="{FF2B5EF4-FFF2-40B4-BE49-F238E27FC236}">
                <a16:creationId xmlns:a16="http://schemas.microsoft.com/office/drawing/2014/main" id="{BB71C282-F85B-604C-8775-7BB5CA6F3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992" y="2135188"/>
            <a:ext cx="8565184" cy="137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Basis functions: waves (of length 1, ½, ¼,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(vs DFT: sinusoids of full length)</a:t>
            </a:r>
          </a:p>
        </p:txBody>
      </p:sp>
      <p:grpSp>
        <p:nvGrpSpPr>
          <p:cNvPr id="134150" name="Group 4">
            <a:extLst>
              <a:ext uri="{FF2B5EF4-FFF2-40B4-BE49-F238E27FC236}">
                <a16:creationId xmlns:a16="http://schemas.microsoft.com/office/drawing/2014/main" id="{5F7C18DA-16A9-BE44-B9E3-E86960FD3B7A}"/>
              </a:ext>
            </a:extLst>
          </p:cNvPr>
          <p:cNvGrpSpPr>
            <a:grpSpLocks/>
          </p:cNvGrpSpPr>
          <p:nvPr/>
        </p:nvGrpSpPr>
        <p:grpSpPr bwMode="auto">
          <a:xfrm>
            <a:off x="1555750" y="3829050"/>
            <a:ext cx="1244600" cy="1009650"/>
            <a:chOff x="980" y="2412"/>
            <a:chExt cx="784" cy="636"/>
          </a:xfrm>
        </p:grpSpPr>
        <p:sp>
          <p:nvSpPr>
            <p:cNvPr id="134194" name="Rectangle 5">
              <a:extLst>
                <a:ext uri="{FF2B5EF4-FFF2-40B4-BE49-F238E27FC236}">
                  <a16:creationId xmlns:a16="http://schemas.microsoft.com/office/drawing/2014/main" id="{20D720BE-11FC-E845-B3DD-8FDB6ADD7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2412"/>
              <a:ext cx="784" cy="63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95" name="Line 6">
              <a:extLst>
                <a:ext uri="{FF2B5EF4-FFF2-40B4-BE49-F238E27FC236}">
                  <a16:creationId xmlns:a16="http://schemas.microsoft.com/office/drawing/2014/main" id="{8A963AD5-8A9A-B149-8F63-AC0EF12A2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" y="2730"/>
              <a:ext cx="7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6" name="Freeform 7">
              <a:extLst>
                <a:ext uri="{FF2B5EF4-FFF2-40B4-BE49-F238E27FC236}">
                  <a16:creationId xmlns:a16="http://schemas.microsoft.com/office/drawing/2014/main" id="{74DB3BF0-8E5D-334A-A086-2C3314FD1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2554"/>
              <a:ext cx="782" cy="1"/>
            </a:xfrm>
            <a:custGeom>
              <a:avLst/>
              <a:gdLst>
                <a:gd name="T0" fmla="*/ 0 w 782"/>
                <a:gd name="T1" fmla="*/ 1 h 1"/>
                <a:gd name="T2" fmla="*/ 782 w 782"/>
                <a:gd name="T3" fmla="*/ 0 h 1"/>
                <a:gd name="T4" fmla="*/ 0 60000 65536"/>
                <a:gd name="T5" fmla="*/ 0 60000 65536"/>
                <a:gd name="T6" fmla="*/ 0 w 782"/>
                <a:gd name="T7" fmla="*/ 0 h 1"/>
                <a:gd name="T8" fmla="*/ 782 w 7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2" h="1">
                  <a:moveTo>
                    <a:pt x="0" y="1"/>
                  </a:moveTo>
                  <a:lnTo>
                    <a:pt x="782" y="0"/>
                  </a:lnTo>
                </a:path>
              </a:pathLst>
            </a:cu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51" name="Group 8">
            <a:extLst>
              <a:ext uri="{FF2B5EF4-FFF2-40B4-BE49-F238E27FC236}">
                <a16:creationId xmlns:a16="http://schemas.microsoft.com/office/drawing/2014/main" id="{18F3046B-A50F-EC41-8BDC-719D2DCE4728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3829050"/>
            <a:ext cx="1219200" cy="1009650"/>
            <a:chOff x="2304" y="2496"/>
            <a:chExt cx="1152" cy="864"/>
          </a:xfrm>
        </p:grpSpPr>
        <p:sp>
          <p:nvSpPr>
            <p:cNvPr id="134188" name="Rectangle 9">
              <a:extLst>
                <a:ext uri="{FF2B5EF4-FFF2-40B4-BE49-F238E27FC236}">
                  <a16:creationId xmlns:a16="http://schemas.microsoft.com/office/drawing/2014/main" id="{E7539E06-FCD4-2044-8497-E8953CCB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96"/>
              <a:ext cx="1152" cy="86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89" name="Line 10">
              <a:extLst>
                <a:ext uri="{FF2B5EF4-FFF2-40B4-BE49-F238E27FC236}">
                  <a16:creationId xmlns:a16="http://schemas.microsoft.com/office/drawing/2014/main" id="{999E0C1C-C4AC-2D48-9220-D366D245F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28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0" name="Line 11">
              <a:extLst>
                <a:ext uri="{FF2B5EF4-FFF2-40B4-BE49-F238E27FC236}">
                  <a16:creationId xmlns:a16="http://schemas.microsoft.com/office/drawing/2014/main" id="{2EFB7AF2-DE90-A447-9F3D-E41516263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28"/>
              <a:ext cx="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1" name="Line 12">
              <a:extLst>
                <a:ext uri="{FF2B5EF4-FFF2-40B4-BE49-F238E27FC236}">
                  <a16:creationId xmlns:a16="http://schemas.microsoft.com/office/drawing/2014/main" id="{DB62ED97-B1FE-D14D-8600-A27EC8EBC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784"/>
              <a:ext cx="60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2" name="Line 13">
              <a:extLst>
                <a:ext uri="{FF2B5EF4-FFF2-40B4-BE49-F238E27FC236}">
                  <a16:creationId xmlns:a16="http://schemas.microsoft.com/office/drawing/2014/main" id="{94CD44AB-82B1-2548-952C-F37532761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784"/>
              <a:ext cx="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3" name="Line 14">
              <a:extLst>
                <a:ext uri="{FF2B5EF4-FFF2-40B4-BE49-F238E27FC236}">
                  <a16:creationId xmlns:a16="http://schemas.microsoft.com/office/drawing/2014/main" id="{587AED28-2894-F543-889D-D34BFE4FE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" y="3072"/>
              <a:ext cx="504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52" name="Group 15">
            <a:extLst>
              <a:ext uri="{FF2B5EF4-FFF2-40B4-BE49-F238E27FC236}">
                <a16:creationId xmlns:a16="http://schemas.microsoft.com/office/drawing/2014/main" id="{9560274B-92A5-284D-B2D3-2B73AB9DBCAC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848100"/>
            <a:ext cx="1219200" cy="990600"/>
            <a:chOff x="3072" y="2424"/>
            <a:chExt cx="768" cy="624"/>
          </a:xfrm>
        </p:grpSpPr>
        <p:sp>
          <p:nvSpPr>
            <p:cNvPr id="134180" name="Rectangle 16">
              <a:extLst>
                <a:ext uri="{FF2B5EF4-FFF2-40B4-BE49-F238E27FC236}">
                  <a16:creationId xmlns:a16="http://schemas.microsoft.com/office/drawing/2014/main" id="{EE7B624C-9616-B34C-95A1-C81738C15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24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81" name="Line 17">
              <a:extLst>
                <a:ext uri="{FF2B5EF4-FFF2-40B4-BE49-F238E27FC236}">
                  <a16:creationId xmlns:a16="http://schemas.microsoft.com/office/drawing/2014/main" id="{D88AA93F-89B3-B444-B23B-556B6C4C7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73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82" name="Group 18">
              <a:extLst>
                <a:ext uri="{FF2B5EF4-FFF2-40B4-BE49-F238E27FC236}">
                  <a16:creationId xmlns:a16="http://schemas.microsoft.com/office/drawing/2014/main" id="{34BB62B1-E725-2A43-A496-D6157A7EE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0" y="2518"/>
              <a:ext cx="336" cy="391"/>
              <a:chOff x="3080" y="2518"/>
              <a:chExt cx="336" cy="391"/>
            </a:xfrm>
          </p:grpSpPr>
          <p:sp>
            <p:nvSpPr>
              <p:cNvPr id="134183" name="Freeform 19">
                <a:extLst>
                  <a:ext uri="{FF2B5EF4-FFF2-40B4-BE49-F238E27FC236}">
                    <a16:creationId xmlns:a16="http://schemas.microsoft.com/office/drawing/2014/main" id="{D3783001-BC90-0D4B-AF4F-12347540E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518"/>
                <a:ext cx="146" cy="1"/>
              </a:xfrm>
              <a:custGeom>
                <a:avLst/>
                <a:gdLst>
                  <a:gd name="T0" fmla="*/ 0 w 146"/>
                  <a:gd name="T1" fmla="*/ 0 h 1"/>
                  <a:gd name="T2" fmla="*/ 146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4" name="Line 20">
                <a:extLst>
                  <a:ext uri="{FF2B5EF4-FFF2-40B4-BE49-F238E27FC236}">
                    <a16:creationId xmlns:a16="http://schemas.microsoft.com/office/drawing/2014/main" id="{C238EBF5-9E3B-0F49-9402-A7CB9997A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528"/>
                <a:ext cx="0" cy="38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5" name="Line 21">
                <a:extLst>
                  <a:ext uri="{FF2B5EF4-FFF2-40B4-BE49-F238E27FC236}">
                    <a16:creationId xmlns:a16="http://schemas.microsoft.com/office/drawing/2014/main" id="{3298CA54-951D-EB4A-90B1-D8F327EFB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909"/>
                <a:ext cx="17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6" name="Line 22">
                <a:extLst>
                  <a:ext uri="{FF2B5EF4-FFF2-40B4-BE49-F238E27FC236}">
                    <a16:creationId xmlns:a16="http://schemas.microsoft.com/office/drawing/2014/main" id="{6958670E-978F-5A45-94BE-AD35E6171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" y="2736"/>
                <a:ext cx="0" cy="173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7" name="Line 23">
                <a:extLst>
                  <a:ext uri="{FF2B5EF4-FFF2-40B4-BE49-F238E27FC236}">
                    <a16:creationId xmlns:a16="http://schemas.microsoft.com/office/drawing/2014/main" id="{73491D60-AA3C-E347-8B85-7103AEF75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2535"/>
                <a:ext cx="0" cy="17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3" name="Group 24">
            <a:extLst>
              <a:ext uri="{FF2B5EF4-FFF2-40B4-BE49-F238E27FC236}">
                <a16:creationId xmlns:a16="http://schemas.microsoft.com/office/drawing/2014/main" id="{FFA20A80-427E-5042-ADA0-64D829C2AB94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848100"/>
            <a:ext cx="1219200" cy="990600"/>
            <a:chOff x="4128" y="2424"/>
            <a:chExt cx="768" cy="624"/>
          </a:xfrm>
        </p:grpSpPr>
        <p:sp>
          <p:nvSpPr>
            <p:cNvPr id="134172" name="Rectangle 25">
              <a:extLst>
                <a:ext uri="{FF2B5EF4-FFF2-40B4-BE49-F238E27FC236}">
                  <a16:creationId xmlns:a16="http://schemas.microsoft.com/office/drawing/2014/main" id="{8371EA75-2B2D-EF44-AAE6-FBBBD33FF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24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3" name="Line 26">
              <a:extLst>
                <a:ext uri="{FF2B5EF4-FFF2-40B4-BE49-F238E27FC236}">
                  <a16:creationId xmlns:a16="http://schemas.microsoft.com/office/drawing/2014/main" id="{A7FBF1D2-5945-B443-8359-4536FAA60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73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74" name="Group 27">
              <a:extLst>
                <a:ext uri="{FF2B5EF4-FFF2-40B4-BE49-F238E27FC236}">
                  <a16:creationId xmlns:a16="http://schemas.microsoft.com/office/drawing/2014/main" id="{A95F4EE7-93C0-D249-A709-C5CC1E92DD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9" y="2466"/>
              <a:ext cx="136" cy="535"/>
              <a:chOff x="4149" y="2466"/>
              <a:chExt cx="136" cy="535"/>
            </a:xfrm>
          </p:grpSpPr>
          <p:sp>
            <p:nvSpPr>
              <p:cNvPr id="134175" name="Freeform 28">
                <a:extLst>
                  <a:ext uri="{FF2B5EF4-FFF2-40B4-BE49-F238E27FC236}">
                    <a16:creationId xmlns:a16="http://schemas.microsoft.com/office/drawing/2014/main" id="{ACD88FC1-6920-EA40-8969-A02CC534D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2466"/>
                <a:ext cx="60" cy="1"/>
              </a:xfrm>
              <a:custGeom>
                <a:avLst/>
                <a:gdLst>
                  <a:gd name="T0" fmla="*/ 0 w 146"/>
                  <a:gd name="T1" fmla="*/ 0 h 1"/>
                  <a:gd name="T2" fmla="*/ 0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6" name="Line 29">
                <a:extLst>
                  <a:ext uri="{FF2B5EF4-FFF2-40B4-BE49-F238E27FC236}">
                    <a16:creationId xmlns:a16="http://schemas.microsoft.com/office/drawing/2014/main" id="{253C8285-67D4-BF41-A3E6-2323028E9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2480"/>
                <a:ext cx="0" cy="52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7" name="Line 30">
                <a:extLst>
                  <a:ext uri="{FF2B5EF4-FFF2-40B4-BE49-F238E27FC236}">
                    <a16:creationId xmlns:a16="http://schemas.microsoft.com/office/drawing/2014/main" id="{9AFE16CC-3AA7-CA4F-8A88-F5121DC36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3001"/>
                <a:ext cx="7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8" name="Line 31">
                <a:extLst>
                  <a:ext uri="{FF2B5EF4-FFF2-40B4-BE49-F238E27FC236}">
                    <a16:creationId xmlns:a16="http://schemas.microsoft.com/office/drawing/2014/main" id="{2DF5D5B1-8C23-D44D-9198-C53863DC6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5" y="2764"/>
                <a:ext cx="0" cy="237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9" name="Line 32">
                <a:extLst>
                  <a:ext uri="{FF2B5EF4-FFF2-40B4-BE49-F238E27FC236}">
                    <a16:creationId xmlns:a16="http://schemas.microsoft.com/office/drawing/2014/main" id="{64F07CDE-06BD-4A4F-AD51-0C8C73611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2484"/>
                <a:ext cx="0" cy="23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4" name="Group 33">
            <a:extLst>
              <a:ext uri="{FF2B5EF4-FFF2-40B4-BE49-F238E27FC236}">
                <a16:creationId xmlns:a16="http://schemas.microsoft.com/office/drawing/2014/main" id="{053CA5E2-A194-3243-8C8C-92200A8E665A}"/>
              </a:ext>
            </a:extLst>
          </p:cNvPr>
          <p:cNvGrpSpPr>
            <a:grpSpLocks/>
          </p:cNvGrpSpPr>
          <p:nvPr/>
        </p:nvGrpSpPr>
        <p:grpSpPr bwMode="auto">
          <a:xfrm>
            <a:off x="6591300" y="5014913"/>
            <a:ext cx="1219200" cy="990600"/>
            <a:chOff x="4152" y="3159"/>
            <a:chExt cx="768" cy="624"/>
          </a:xfrm>
        </p:grpSpPr>
        <p:sp>
          <p:nvSpPr>
            <p:cNvPr id="134164" name="Rectangle 34">
              <a:extLst>
                <a:ext uri="{FF2B5EF4-FFF2-40B4-BE49-F238E27FC236}">
                  <a16:creationId xmlns:a16="http://schemas.microsoft.com/office/drawing/2014/main" id="{81FE5FE9-6124-D149-B342-0D7B00604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3159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65" name="Line 35">
              <a:extLst>
                <a:ext uri="{FF2B5EF4-FFF2-40B4-BE49-F238E27FC236}">
                  <a16:creationId xmlns:a16="http://schemas.microsoft.com/office/drawing/2014/main" id="{CA3E4B14-0097-724F-ADA9-30F7A9561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3471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66" name="Group 36">
              <a:extLst>
                <a:ext uri="{FF2B5EF4-FFF2-40B4-BE49-F238E27FC236}">
                  <a16:creationId xmlns:a16="http://schemas.microsoft.com/office/drawing/2014/main" id="{F046539A-E592-0D42-A19C-A54242159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" y="3201"/>
              <a:ext cx="136" cy="535"/>
              <a:chOff x="4344" y="3201"/>
              <a:chExt cx="136" cy="535"/>
            </a:xfrm>
          </p:grpSpPr>
          <p:sp>
            <p:nvSpPr>
              <p:cNvPr id="134167" name="Freeform 37">
                <a:extLst>
                  <a:ext uri="{FF2B5EF4-FFF2-40B4-BE49-F238E27FC236}">
                    <a16:creationId xmlns:a16="http://schemas.microsoft.com/office/drawing/2014/main" id="{F8BBCD52-7775-CF4B-AA3C-C18D8EA8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3201"/>
                <a:ext cx="60" cy="1"/>
              </a:xfrm>
              <a:custGeom>
                <a:avLst/>
                <a:gdLst>
                  <a:gd name="T0" fmla="*/ 0 w 146"/>
                  <a:gd name="T1" fmla="*/ 0 h 1"/>
                  <a:gd name="T2" fmla="*/ 0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8" name="Line 38">
                <a:extLst>
                  <a:ext uri="{FF2B5EF4-FFF2-40B4-BE49-F238E27FC236}">
                    <a16:creationId xmlns:a16="http://schemas.microsoft.com/office/drawing/2014/main" id="{2E7983F0-A0C2-8740-93AF-C9DB7FCEE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6" y="3215"/>
                <a:ext cx="0" cy="52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9" name="Line 39">
                <a:extLst>
                  <a:ext uri="{FF2B5EF4-FFF2-40B4-BE49-F238E27FC236}">
                    <a16:creationId xmlns:a16="http://schemas.microsoft.com/office/drawing/2014/main" id="{894EF993-F4C3-0B43-9189-B7DC37CD8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6" y="3736"/>
                <a:ext cx="7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0" name="Line 40">
                <a:extLst>
                  <a:ext uri="{FF2B5EF4-FFF2-40B4-BE49-F238E27FC236}">
                    <a16:creationId xmlns:a16="http://schemas.microsoft.com/office/drawing/2014/main" id="{5CF0AF64-1ED2-1642-95D7-218F41238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0" y="3499"/>
                <a:ext cx="0" cy="237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1" name="Line 41">
                <a:extLst>
                  <a:ext uri="{FF2B5EF4-FFF2-40B4-BE49-F238E27FC236}">
                    <a16:creationId xmlns:a16="http://schemas.microsoft.com/office/drawing/2014/main" id="{B5AFBF4F-E429-E84B-9797-26DFBD743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4" y="3219"/>
                <a:ext cx="0" cy="23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5" name="Group 42">
            <a:extLst>
              <a:ext uri="{FF2B5EF4-FFF2-40B4-BE49-F238E27FC236}">
                <a16:creationId xmlns:a16="http://schemas.microsoft.com/office/drawing/2014/main" id="{0F32F9CD-EB0D-334A-A3E8-FA1B825667F5}"/>
              </a:ext>
            </a:extLst>
          </p:cNvPr>
          <p:cNvGrpSpPr>
            <a:grpSpLocks/>
          </p:cNvGrpSpPr>
          <p:nvPr/>
        </p:nvGrpSpPr>
        <p:grpSpPr bwMode="auto">
          <a:xfrm>
            <a:off x="4886325" y="5014913"/>
            <a:ext cx="1219200" cy="990600"/>
            <a:chOff x="3078" y="3159"/>
            <a:chExt cx="768" cy="624"/>
          </a:xfrm>
        </p:grpSpPr>
        <p:sp>
          <p:nvSpPr>
            <p:cNvPr id="134156" name="Rectangle 43">
              <a:extLst>
                <a:ext uri="{FF2B5EF4-FFF2-40B4-BE49-F238E27FC236}">
                  <a16:creationId xmlns:a16="http://schemas.microsoft.com/office/drawing/2014/main" id="{C07DEC7A-ADBE-CD49-A60E-0E941A73E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3159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57" name="Line 44">
              <a:extLst>
                <a:ext uri="{FF2B5EF4-FFF2-40B4-BE49-F238E27FC236}">
                  <a16:creationId xmlns:a16="http://schemas.microsoft.com/office/drawing/2014/main" id="{DF98F444-5143-9E47-A1AA-174C9F778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3471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58" name="Group 45">
              <a:extLst>
                <a:ext uri="{FF2B5EF4-FFF2-40B4-BE49-F238E27FC236}">
                  <a16:creationId xmlns:a16="http://schemas.microsoft.com/office/drawing/2014/main" id="{EDF2666A-4402-5340-A4D2-A4DC7B7B1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1" y="3253"/>
              <a:ext cx="336" cy="391"/>
              <a:chOff x="3080" y="2518"/>
              <a:chExt cx="336" cy="391"/>
            </a:xfrm>
          </p:grpSpPr>
          <p:sp>
            <p:nvSpPr>
              <p:cNvPr id="134159" name="Freeform 46">
                <a:extLst>
                  <a:ext uri="{FF2B5EF4-FFF2-40B4-BE49-F238E27FC236}">
                    <a16:creationId xmlns:a16="http://schemas.microsoft.com/office/drawing/2014/main" id="{95776283-351A-2041-9C8F-38695FB5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518"/>
                <a:ext cx="146" cy="1"/>
              </a:xfrm>
              <a:custGeom>
                <a:avLst/>
                <a:gdLst>
                  <a:gd name="T0" fmla="*/ 0 w 146"/>
                  <a:gd name="T1" fmla="*/ 0 h 1"/>
                  <a:gd name="T2" fmla="*/ 146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0" name="Line 47">
                <a:extLst>
                  <a:ext uri="{FF2B5EF4-FFF2-40B4-BE49-F238E27FC236}">
                    <a16:creationId xmlns:a16="http://schemas.microsoft.com/office/drawing/2014/main" id="{FC1A2E63-2687-0E43-9AC0-CC9712410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528"/>
                <a:ext cx="0" cy="38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1" name="Line 48">
                <a:extLst>
                  <a:ext uri="{FF2B5EF4-FFF2-40B4-BE49-F238E27FC236}">
                    <a16:creationId xmlns:a16="http://schemas.microsoft.com/office/drawing/2014/main" id="{0B5B02CA-C31C-BA4D-9A1D-103820470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909"/>
                <a:ext cx="17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2" name="Line 49">
                <a:extLst>
                  <a:ext uri="{FF2B5EF4-FFF2-40B4-BE49-F238E27FC236}">
                    <a16:creationId xmlns:a16="http://schemas.microsoft.com/office/drawing/2014/main" id="{4A9054FD-1D47-004E-AB03-D7DCFCE3D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" y="2736"/>
                <a:ext cx="0" cy="173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3" name="Line 50">
                <a:extLst>
                  <a:ext uri="{FF2B5EF4-FFF2-40B4-BE49-F238E27FC236}">
                    <a16:creationId xmlns:a16="http://schemas.microsoft.com/office/drawing/2014/main" id="{21022DB2-6A8F-8D49-9CAB-902DBD783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2544"/>
                <a:ext cx="0" cy="17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FCAE15-2388-544F-9CB3-439F4C5F4994}"/>
              </a:ext>
            </a:extLst>
          </p:cNvPr>
          <p:cNvGrpSpPr>
            <a:grpSpLocks noChangeAspect="1"/>
          </p:cNvGrpSpPr>
          <p:nvPr/>
        </p:nvGrpSpPr>
        <p:grpSpPr>
          <a:xfrm>
            <a:off x="6553200" y="504985"/>
            <a:ext cx="2212848" cy="1508760"/>
            <a:chOff x="533400" y="1676400"/>
            <a:chExt cx="6705600" cy="4572000"/>
          </a:xfrm>
        </p:grpSpPr>
        <p:sp>
          <p:nvSpPr>
            <p:cNvPr id="55" name="Rectangle 3">
              <a:extLst>
                <a:ext uri="{FF2B5EF4-FFF2-40B4-BE49-F238E27FC236}">
                  <a16:creationId xmlns:a16="http://schemas.microsoft.com/office/drawing/2014/main" id="{3114FBF5-1525-5F43-B8FF-21D3487B0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013" y="3657600"/>
              <a:ext cx="3278187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Rectangle 4">
              <a:extLst>
                <a:ext uri="{FF2B5EF4-FFF2-40B4-BE49-F238E27FC236}">
                  <a16:creationId xmlns:a16="http://schemas.microsoft.com/office/drawing/2014/main" id="{5308F80E-67D9-EC4D-9DE4-97D9A70C04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70213" y="5561013"/>
              <a:ext cx="665162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57" name="Object 2">
              <a:extLst>
                <a:ext uri="{FF2B5EF4-FFF2-40B4-BE49-F238E27FC236}">
                  <a16:creationId xmlns:a16="http://schemas.microsoft.com/office/drawing/2014/main" id="{2E2B7EB4-CCBB-6449-AE53-B52C9B7711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3400" y="3429000"/>
            <a:ext cx="266700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5" name="Worksheet" r:id="rId4" imgW="4699000" imgH="2197100" progId="Excel.Sheet.8">
                    <p:embed/>
                  </p:oleObj>
                </mc:Choice>
                <mc:Fallback>
                  <p:oleObj name="Worksheet" r:id="rId4" imgW="4699000" imgH="2197100" progId="Excel.Sheet.8">
                    <p:embed/>
                    <p:pic>
                      <p:nvPicPr>
                        <p:cNvPr id="57" name="Object 2">
                          <a:extLst>
                            <a:ext uri="{FF2B5EF4-FFF2-40B4-BE49-F238E27FC236}">
                              <a16:creationId xmlns:a16="http://schemas.microsoft.com/office/drawing/2014/main" id="{2E2B7EB4-CCBB-6449-AE53-B52C9B7711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3429000"/>
                          <a:ext cx="2667000" cy="1241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3">
              <a:extLst>
                <a:ext uri="{FF2B5EF4-FFF2-40B4-BE49-F238E27FC236}">
                  <a16:creationId xmlns:a16="http://schemas.microsoft.com/office/drawing/2014/main" id="{AC07BE70-4BCC-3149-99AE-3282DB3937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0" y="1676400"/>
            <a:ext cx="2667000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6" name="Worksheet" r:id="rId6" imgW="4699000" imgH="2197100" progId="Excel.Sheet.8">
                    <p:embed/>
                  </p:oleObj>
                </mc:Choice>
                <mc:Fallback>
                  <p:oleObj name="Worksheet" r:id="rId6" imgW="4699000" imgH="2197100" progId="Excel.Sheet.8">
                    <p:embed/>
                    <p:pic>
                      <p:nvPicPr>
                        <p:cNvPr id="58" name="Object 3">
                          <a:extLst>
                            <a:ext uri="{FF2B5EF4-FFF2-40B4-BE49-F238E27FC236}">
                              <a16:creationId xmlns:a16="http://schemas.microsoft.com/office/drawing/2014/main" id="{AC07BE70-4BCC-3149-99AE-3282DB3937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1676400"/>
                          <a:ext cx="2667000" cy="1204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4">
              <a:extLst>
                <a:ext uri="{FF2B5EF4-FFF2-40B4-BE49-F238E27FC236}">
                  <a16:creationId xmlns:a16="http://schemas.microsoft.com/office/drawing/2014/main" id="{58C5A57A-FCC5-2647-B545-5B154F30C5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0" y="3352800"/>
            <a:ext cx="2667000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7" name="Worksheet" r:id="rId8" imgW="4699000" imgH="2197100" progId="Excel.Sheet.8">
                    <p:embed/>
                  </p:oleObj>
                </mc:Choice>
                <mc:Fallback>
                  <p:oleObj name="Worksheet" r:id="rId8" imgW="4699000" imgH="2197100" progId="Excel.Sheet.8">
                    <p:embed/>
                    <p:pic>
                      <p:nvPicPr>
                        <p:cNvPr id="59" name="Object 4">
                          <a:extLst>
                            <a:ext uri="{FF2B5EF4-FFF2-40B4-BE49-F238E27FC236}">
                              <a16:creationId xmlns:a16="http://schemas.microsoft.com/office/drawing/2014/main" id="{58C5A57A-FCC5-2647-B545-5B154F30C5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352800"/>
                          <a:ext cx="2667000" cy="1241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">
              <a:extLst>
                <a:ext uri="{FF2B5EF4-FFF2-40B4-BE49-F238E27FC236}">
                  <a16:creationId xmlns:a16="http://schemas.microsoft.com/office/drawing/2014/main" id="{79E8BBA2-7596-E44F-875E-0139B14571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0" y="5043488"/>
            <a:ext cx="2667000" cy="1204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8" name="Worksheet" r:id="rId10" imgW="4699000" imgH="2197100" progId="Excel.Sheet.8">
                    <p:embed/>
                  </p:oleObj>
                </mc:Choice>
                <mc:Fallback>
                  <p:oleObj name="Worksheet" r:id="rId10" imgW="4699000" imgH="2197100" progId="Excel.Sheet.8">
                    <p:embed/>
                    <p:pic>
                      <p:nvPicPr>
                        <p:cNvPr id="60" name="Object 5">
                          <a:extLst>
                            <a:ext uri="{FF2B5EF4-FFF2-40B4-BE49-F238E27FC236}">
                              <a16:creationId xmlns:a16="http://schemas.microsoft.com/office/drawing/2014/main" id="{79E8BBA2-7596-E44F-875E-0139B14571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043488"/>
                          <a:ext cx="2667000" cy="1204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 Box 10">
              <a:extLst>
                <a:ext uri="{FF2B5EF4-FFF2-40B4-BE49-F238E27FC236}">
                  <a16:creationId xmlns:a16="http://schemas.microsoft.com/office/drawing/2014/main" id="{D0458611-4075-914C-AC4A-ACA21207D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445" y="3556000"/>
              <a:ext cx="953058" cy="111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=</a:t>
              </a:r>
              <a:endParaRPr lang="en-US" altLang="en-US" sz="3200" dirty="0"/>
            </a:p>
          </p:txBody>
        </p:sp>
        <p:sp>
          <p:nvSpPr>
            <p:cNvPr id="62" name="AutoShape 11">
              <a:extLst>
                <a:ext uri="{FF2B5EF4-FFF2-40B4-BE49-F238E27FC236}">
                  <a16:creationId xmlns:a16="http://schemas.microsoft.com/office/drawing/2014/main" id="{1E1A9DBF-B41B-FA43-ACB4-4B821B240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1828800"/>
              <a:ext cx="533400" cy="4419600"/>
            </a:xfrm>
            <a:prstGeom prst="leftBrace">
              <a:avLst>
                <a:gd name="adj1" fmla="val 69048"/>
                <a:gd name="adj2" fmla="val 50000"/>
              </a:avLst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Text Box 12">
              <a:extLst>
                <a:ext uri="{FF2B5EF4-FFF2-40B4-BE49-F238E27FC236}">
                  <a16:creationId xmlns:a16="http://schemas.microsoft.com/office/drawing/2014/main" id="{9051E66F-9006-7A40-B69C-D636A22E0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0961" y="2718988"/>
              <a:ext cx="865621" cy="93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/>
                <a:t>+</a:t>
              </a:r>
            </a:p>
          </p:txBody>
        </p:sp>
        <p:sp>
          <p:nvSpPr>
            <p:cNvPr id="64" name="Text Box 13">
              <a:extLst>
                <a:ext uri="{FF2B5EF4-FFF2-40B4-BE49-F238E27FC236}">
                  <a16:creationId xmlns:a16="http://schemas.microsoft.com/office/drawing/2014/main" id="{E3A8FDBA-3103-B444-91B9-9630559C6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9212" y="4273148"/>
              <a:ext cx="865621" cy="93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/>
                <a:t>+</a:t>
              </a:r>
              <a:endParaRPr lang="en-US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7063996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ate Placeholder 3">
            <a:extLst>
              <a:ext uri="{FF2B5EF4-FFF2-40B4-BE49-F238E27FC236}">
                <a16:creationId xmlns:a16="http://schemas.microsoft.com/office/drawing/2014/main" id="{7A5F1682-9212-3440-BE37-BBA1D64961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CMU Exec Ed</a:t>
            </a:r>
          </a:p>
        </p:txBody>
      </p:sp>
      <p:sp>
        <p:nvSpPr>
          <p:cNvPr id="104450" name="Footer Placeholder 4">
            <a:extLst>
              <a:ext uri="{FF2B5EF4-FFF2-40B4-BE49-F238E27FC236}">
                <a16:creationId xmlns:a16="http://schemas.microsoft.com/office/drawing/2014/main" id="{14CD2594-3C3D-2344-A9F3-6773CC62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22164283-9827-AE4D-9BF5-A0945749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912658-E65E-FD42-9483-A61CFCD51158}" type="slidenum">
              <a:rPr lang="en-US" altLang="en-US" sz="1400"/>
              <a:pPr algn="r"/>
              <a:t>94</a:t>
            </a:fld>
            <a:endParaRPr lang="en-US" altLang="en-US" sz="1400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3246366B-7FE3-4747-876D-99DDBB6F4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Detailed Outline</a:t>
            </a: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A81DB37D-57F8-A849-9E9C-B51FEBA29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P1. Indexing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P2. DSP (Digital Signal Processing)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P2.1. DFT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Definition of DFT and properties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 to read the DFT spectrum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P2.2. DWT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Definition of DWT and properties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 to read the DWT scalogram</a:t>
            </a:r>
          </a:p>
        </p:txBody>
      </p:sp>
      <p:sp>
        <p:nvSpPr>
          <p:cNvPr id="104454" name="AutoShape 4">
            <a:extLst>
              <a:ext uri="{FF2B5EF4-FFF2-40B4-BE49-F238E27FC236}">
                <a16:creationId xmlns:a16="http://schemas.microsoft.com/office/drawing/2014/main" id="{5A76FE31-C7E5-484F-88A6-5326904A6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5173317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004D116D-565F-294A-8707-5227C435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329690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E6D2-FB82-1F44-BE8C-027359A8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Wavelets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673B-61D6-1847-9405-EF8EE6A77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 of correction packets vs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B73A-48C6-FA47-AFFD-3B0C311B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Exec 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BBB1-9B36-7C4E-98BA-55CDED14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©️ 2019-2021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5742F-1F4E-2E48-9871-C9CD17F9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EADB928F-8287-834D-A2BE-15E0136B6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09" b="-19209"/>
          <a:stretch>
            <a:fillRect/>
          </a:stretch>
        </p:blipFill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189022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6AB2A42D-4004-FB44-8F3F-747401B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study: BGP updates</a:t>
            </a:r>
          </a:p>
        </p:txBody>
      </p:sp>
      <p:sp>
        <p:nvSpPr>
          <p:cNvPr id="162818" name="Date Placeholder 3">
            <a:extLst>
              <a:ext uri="{FF2B5EF4-FFF2-40B4-BE49-F238E27FC236}">
                <a16:creationId xmlns:a16="http://schemas.microsoft.com/office/drawing/2014/main" id="{C4806E65-BFEC-9A4E-B213-FE61207107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162819" name="Footer Placeholder 4">
            <a:extLst>
              <a:ext uri="{FF2B5EF4-FFF2-40B4-BE49-F238E27FC236}">
                <a16:creationId xmlns:a16="http://schemas.microsoft.com/office/drawing/2014/main" id="{C314AF3A-0F9D-9C4E-9234-3B63AF6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291D913-24B0-D84A-BB71-D060F3B2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7B9EE6-5441-2042-BE6D-CECC0129F245}" type="slidenum">
              <a:rPr lang="en-US" altLang="en-US" sz="1400"/>
              <a:pPr/>
              <a:t>96</a:t>
            </a:fld>
            <a:endParaRPr lang="en-US" altLang="en-US" sz="1400"/>
          </a:p>
        </p:txBody>
      </p:sp>
      <p:sp>
        <p:nvSpPr>
          <p:cNvPr id="162821" name="Rectangle 9">
            <a:extLst>
              <a:ext uri="{FF2B5EF4-FFF2-40B4-BE49-F238E27FC236}">
                <a16:creationId xmlns:a16="http://schemas.microsoft.com/office/drawing/2014/main" id="{AEF3FAD2-B4AC-054C-836B-7A1B7E9C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2822" name="TextBox 10">
            <a:extLst>
              <a:ext uri="{FF2B5EF4-FFF2-40B4-BE49-F238E27FC236}">
                <a16:creationId xmlns:a16="http://schemas.microsoft.com/office/drawing/2014/main" id="{1721FE22-C27E-F040-90C3-40C247349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BGP-lens: Patterns and Anomalies in Internet Routing Updates</a:t>
            </a:r>
            <a:r>
              <a:rPr lang="en-US" altLang="en-US"/>
              <a:t> B. Aditya Prakash et al, SIGKDD 2009</a:t>
            </a:r>
          </a:p>
        </p:txBody>
      </p:sp>
      <p:pic>
        <p:nvPicPr>
          <p:cNvPr id="162823" name="Content Placeholder 12">
            <a:extLst>
              <a:ext uri="{FF2B5EF4-FFF2-40B4-BE49-F238E27FC236}">
                <a16:creationId xmlns:a16="http://schemas.microsoft.com/office/drawing/2014/main" id="{943D9106-0D62-E045-A57A-A5764672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09" b="-19209"/>
          <a:stretch>
            <a:fillRect/>
          </a:stretch>
        </p:blipFill>
        <p:spPr>
          <a:xfrm>
            <a:off x="1295400" y="1981200"/>
            <a:ext cx="7772400" cy="4114800"/>
          </a:xfrm>
        </p:spPr>
      </p:pic>
      <p:sp>
        <p:nvSpPr>
          <p:cNvPr id="162824" name="TextBox 13">
            <a:extLst>
              <a:ext uri="{FF2B5EF4-FFF2-40B4-BE49-F238E27FC236}">
                <a16:creationId xmlns:a16="http://schemas.microsoft.com/office/drawing/2014/main" id="{ACA5FD67-5C74-3843-956A-49CFEC03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41020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62825" name="TextBox 14">
            <a:extLst>
              <a:ext uri="{FF2B5EF4-FFF2-40B4-BE49-F238E27FC236}">
                <a16:creationId xmlns:a16="http://schemas.microsoft.com/office/drawing/2014/main" id="{537AF0F0-E9E9-8240-8030-B798DF32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7432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#updates</a:t>
            </a:r>
          </a:p>
        </p:txBody>
      </p:sp>
      <p:pic>
        <p:nvPicPr>
          <p:cNvPr id="207874" name="Picture 2">
            <a:extLst>
              <a:ext uri="{FF2B5EF4-FFF2-40B4-BE49-F238E27FC236}">
                <a16:creationId xmlns:a16="http://schemas.microsoft.com/office/drawing/2014/main" id="{2445A1B3-9334-1548-8772-1E97A89E3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307" y="4800599"/>
            <a:ext cx="847319" cy="10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98697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6AB2A42D-4004-FB44-8F3F-747401B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study: BGP updates</a:t>
            </a:r>
          </a:p>
        </p:txBody>
      </p:sp>
      <p:sp>
        <p:nvSpPr>
          <p:cNvPr id="162818" name="Date Placeholder 3">
            <a:extLst>
              <a:ext uri="{FF2B5EF4-FFF2-40B4-BE49-F238E27FC236}">
                <a16:creationId xmlns:a16="http://schemas.microsoft.com/office/drawing/2014/main" id="{C4806E65-BFEC-9A4E-B213-FE61207107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162819" name="Footer Placeholder 4">
            <a:extLst>
              <a:ext uri="{FF2B5EF4-FFF2-40B4-BE49-F238E27FC236}">
                <a16:creationId xmlns:a16="http://schemas.microsoft.com/office/drawing/2014/main" id="{C314AF3A-0F9D-9C4E-9234-3B63AF6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291D913-24B0-D84A-BB71-D060F3B2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7B9EE6-5441-2042-BE6D-CECC0129F245}" type="slidenum">
              <a:rPr lang="en-US" altLang="en-US" sz="1400"/>
              <a:pPr/>
              <a:t>97</a:t>
            </a:fld>
            <a:endParaRPr lang="en-US" altLang="en-US" sz="1400"/>
          </a:p>
        </p:txBody>
      </p:sp>
      <p:sp>
        <p:nvSpPr>
          <p:cNvPr id="162821" name="Rectangle 9">
            <a:extLst>
              <a:ext uri="{FF2B5EF4-FFF2-40B4-BE49-F238E27FC236}">
                <a16:creationId xmlns:a16="http://schemas.microsoft.com/office/drawing/2014/main" id="{AEF3FAD2-B4AC-054C-836B-7A1B7E9C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2822" name="TextBox 10">
            <a:extLst>
              <a:ext uri="{FF2B5EF4-FFF2-40B4-BE49-F238E27FC236}">
                <a16:creationId xmlns:a16="http://schemas.microsoft.com/office/drawing/2014/main" id="{1721FE22-C27E-F040-90C3-40C247349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BGP-lens: Patterns and Anomalies in Internet Routing Updates</a:t>
            </a:r>
            <a:r>
              <a:rPr lang="en-US" altLang="en-US"/>
              <a:t> B. Aditya Prakash et al, SIGKDD 2009</a:t>
            </a:r>
          </a:p>
        </p:txBody>
      </p:sp>
      <p:pic>
        <p:nvPicPr>
          <p:cNvPr id="162823" name="Content Placeholder 12">
            <a:extLst>
              <a:ext uri="{FF2B5EF4-FFF2-40B4-BE49-F238E27FC236}">
                <a16:creationId xmlns:a16="http://schemas.microsoft.com/office/drawing/2014/main" id="{943D9106-0D62-E045-A57A-A5764672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09" b="-19209"/>
          <a:stretch>
            <a:fillRect/>
          </a:stretch>
        </p:blipFill>
        <p:spPr>
          <a:xfrm>
            <a:off x="1295400" y="1981200"/>
            <a:ext cx="7772400" cy="4114800"/>
          </a:xfrm>
        </p:spPr>
      </p:pic>
      <p:sp>
        <p:nvSpPr>
          <p:cNvPr id="162824" name="TextBox 13">
            <a:extLst>
              <a:ext uri="{FF2B5EF4-FFF2-40B4-BE49-F238E27FC236}">
                <a16:creationId xmlns:a16="http://schemas.microsoft.com/office/drawing/2014/main" id="{ACA5FD67-5C74-3843-956A-49CFEC03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41020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62825" name="TextBox 14">
            <a:extLst>
              <a:ext uri="{FF2B5EF4-FFF2-40B4-BE49-F238E27FC236}">
                <a16:creationId xmlns:a16="http://schemas.microsoft.com/office/drawing/2014/main" id="{537AF0F0-E9E9-8240-8030-B798DF32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7432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#updates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B2B63A-817B-E344-AC45-91E7A39FE9C9}"/>
              </a:ext>
            </a:extLst>
          </p:cNvPr>
          <p:cNvSpPr/>
          <p:nvPr/>
        </p:nvSpPr>
        <p:spPr bwMode="auto">
          <a:xfrm>
            <a:off x="2971800" y="26670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2540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6AB2A42D-4004-FB44-8F3F-747401B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study: BGP updates</a:t>
            </a:r>
          </a:p>
        </p:txBody>
      </p:sp>
      <p:sp>
        <p:nvSpPr>
          <p:cNvPr id="162818" name="Date Placeholder 3">
            <a:extLst>
              <a:ext uri="{FF2B5EF4-FFF2-40B4-BE49-F238E27FC236}">
                <a16:creationId xmlns:a16="http://schemas.microsoft.com/office/drawing/2014/main" id="{C4806E65-BFEC-9A4E-B213-FE61207107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162819" name="Footer Placeholder 4">
            <a:extLst>
              <a:ext uri="{FF2B5EF4-FFF2-40B4-BE49-F238E27FC236}">
                <a16:creationId xmlns:a16="http://schemas.microsoft.com/office/drawing/2014/main" id="{C314AF3A-0F9D-9C4E-9234-3B63AF6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291D913-24B0-D84A-BB71-D060F3B2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7B9EE6-5441-2042-BE6D-CECC0129F245}" type="slidenum">
              <a:rPr lang="en-US" altLang="en-US" sz="1400"/>
              <a:pPr/>
              <a:t>98</a:t>
            </a:fld>
            <a:endParaRPr lang="en-US" altLang="en-US" sz="1400"/>
          </a:p>
        </p:txBody>
      </p:sp>
      <p:sp>
        <p:nvSpPr>
          <p:cNvPr id="162821" name="Rectangle 9">
            <a:extLst>
              <a:ext uri="{FF2B5EF4-FFF2-40B4-BE49-F238E27FC236}">
                <a16:creationId xmlns:a16="http://schemas.microsoft.com/office/drawing/2014/main" id="{AEF3FAD2-B4AC-054C-836B-7A1B7E9C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2822" name="TextBox 10">
            <a:extLst>
              <a:ext uri="{FF2B5EF4-FFF2-40B4-BE49-F238E27FC236}">
                <a16:creationId xmlns:a16="http://schemas.microsoft.com/office/drawing/2014/main" id="{1721FE22-C27E-F040-90C3-40C247349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BGP-lens: Patterns and Anomalies in Internet Routing Updates</a:t>
            </a:r>
            <a:r>
              <a:rPr lang="en-US" altLang="en-US"/>
              <a:t> B. Aditya Prakash et al, SIGKDD 2009</a:t>
            </a:r>
          </a:p>
        </p:txBody>
      </p:sp>
      <p:pic>
        <p:nvPicPr>
          <p:cNvPr id="162823" name="Content Placeholder 12">
            <a:extLst>
              <a:ext uri="{FF2B5EF4-FFF2-40B4-BE49-F238E27FC236}">
                <a16:creationId xmlns:a16="http://schemas.microsoft.com/office/drawing/2014/main" id="{943D9106-0D62-E045-A57A-A5764672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09" b="-19209"/>
          <a:stretch>
            <a:fillRect/>
          </a:stretch>
        </p:blipFill>
        <p:spPr>
          <a:xfrm>
            <a:off x="1295400" y="1981200"/>
            <a:ext cx="7772400" cy="4114800"/>
          </a:xfrm>
        </p:spPr>
      </p:pic>
      <p:sp>
        <p:nvSpPr>
          <p:cNvPr id="162824" name="TextBox 13">
            <a:extLst>
              <a:ext uri="{FF2B5EF4-FFF2-40B4-BE49-F238E27FC236}">
                <a16:creationId xmlns:a16="http://schemas.microsoft.com/office/drawing/2014/main" id="{ACA5FD67-5C74-3843-956A-49CFEC03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41020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62825" name="TextBox 14">
            <a:extLst>
              <a:ext uri="{FF2B5EF4-FFF2-40B4-BE49-F238E27FC236}">
                <a16:creationId xmlns:a16="http://schemas.microsoft.com/office/drawing/2014/main" id="{537AF0F0-E9E9-8240-8030-B798DF32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7432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#updates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B2B63A-817B-E344-AC45-91E7A39FE9C9}"/>
              </a:ext>
            </a:extLst>
          </p:cNvPr>
          <p:cNvSpPr/>
          <p:nvPr/>
        </p:nvSpPr>
        <p:spPr bwMode="auto">
          <a:xfrm>
            <a:off x="2971800" y="26670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0E4826-B4C5-434C-9FB8-C93D999B081F}"/>
              </a:ext>
            </a:extLst>
          </p:cNvPr>
          <p:cNvSpPr/>
          <p:nvPr/>
        </p:nvSpPr>
        <p:spPr bwMode="auto">
          <a:xfrm>
            <a:off x="3962400" y="4993399"/>
            <a:ext cx="762000" cy="4572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76943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6AB2A42D-4004-FB44-8F3F-747401B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study: BGP updates</a:t>
            </a:r>
          </a:p>
        </p:txBody>
      </p:sp>
      <p:sp>
        <p:nvSpPr>
          <p:cNvPr id="162818" name="Date Placeholder 3">
            <a:extLst>
              <a:ext uri="{FF2B5EF4-FFF2-40B4-BE49-F238E27FC236}">
                <a16:creationId xmlns:a16="http://schemas.microsoft.com/office/drawing/2014/main" id="{C4806E65-BFEC-9A4E-B213-FE61207107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Exec Ed</a:t>
            </a:r>
          </a:p>
        </p:txBody>
      </p:sp>
      <p:sp>
        <p:nvSpPr>
          <p:cNvPr id="162819" name="Footer Placeholder 4">
            <a:extLst>
              <a:ext uri="{FF2B5EF4-FFF2-40B4-BE49-F238E27FC236}">
                <a16:creationId xmlns:a16="http://schemas.microsoft.com/office/drawing/2014/main" id="{C314AF3A-0F9D-9C4E-9234-3B63AF6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©️ 2019-2021 C. Faloutsos</a:t>
            </a: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291D913-24B0-D84A-BB71-D060F3B2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7B9EE6-5441-2042-BE6D-CECC0129F245}" type="slidenum">
              <a:rPr lang="en-US" altLang="en-US" sz="1400"/>
              <a:pPr/>
              <a:t>99</a:t>
            </a:fld>
            <a:endParaRPr lang="en-US" altLang="en-US" sz="1400"/>
          </a:p>
        </p:txBody>
      </p:sp>
      <p:sp>
        <p:nvSpPr>
          <p:cNvPr id="162821" name="Rectangle 9">
            <a:extLst>
              <a:ext uri="{FF2B5EF4-FFF2-40B4-BE49-F238E27FC236}">
                <a16:creationId xmlns:a16="http://schemas.microsoft.com/office/drawing/2014/main" id="{AEF3FAD2-B4AC-054C-836B-7A1B7E9C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2822" name="TextBox 10">
            <a:extLst>
              <a:ext uri="{FF2B5EF4-FFF2-40B4-BE49-F238E27FC236}">
                <a16:creationId xmlns:a16="http://schemas.microsoft.com/office/drawing/2014/main" id="{1721FE22-C27E-F040-90C3-40C247349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BGP-lens: Patterns and Anomalies in Internet Routing Updates</a:t>
            </a:r>
            <a:r>
              <a:rPr lang="en-US" altLang="en-US"/>
              <a:t> B. Aditya Prakash et al, SIGKDD 2009</a:t>
            </a:r>
          </a:p>
        </p:txBody>
      </p:sp>
      <p:pic>
        <p:nvPicPr>
          <p:cNvPr id="162823" name="Content Placeholder 12">
            <a:extLst>
              <a:ext uri="{FF2B5EF4-FFF2-40B4-BE49-F238E27FC236}">
                <a16:creationId xmlns:a16="http://schemas.microsoft.com/office/drawing/2014/main" id="{943D9106-0D62-E045-A57A-A5764672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09" b="-19209"/>
          <a:stretch>
            <a:fillRect/>
          </a:stretch>
        </p:blipFill>
        <p:spPr>
          <a:xfrm>
            <a:off x="1295400" y="1981200"/>
            <a:ext cx="7772400" cy="4114800"/>
          </a:xfrm>
        </p:spPr>
      </p:pic>
      <p:sp>
        <p:nvSpPr>
          <p:cNvPr id="162824" name="TextBox 13">
            <a:extLst>
              <a:ext uri="{FF2B5EF4-FFF2-40B4-BE49-F238E27FC236}">
                <a16:creationId xmlns:a16="http://schemas.microsoft.com/office/drawing/2014/main" id="{ACA5FD67-5C74-3843-956A-49CFEC03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41020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62825" name="TextBox 14">
            <a:extLst>
              <a:ext uri="{FF2B5EF4-FFF2-40B4-BE49-F238E27FC236}">
                <a16:creationId xmlns:a16="http://schemas.microsoft.com/office/drawing/2014/main" id="{537AF0F0-E9E9-8240-8030-B798DF32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7432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#updates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B2B63A-817B-E344-AC45-91E7A39FE9C9}"/>
              </a:ext>
            </a:extLst>
          </p:cNvPr>
          <p:cNvSpPr/>
          <p:nvPr/>
        </p:nvSpPr>
        <p:spPr bwMode="auto">
          <a:xfrm>
            <a:off x="2971800" y="26670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0E4826-B4C5-434C-9FB8-C93D999B081F}"/>
              </a:ext>
            </a:extLst>
          </p:cNvPr>
          <p:cNvSpPr/>
          <p:nvPr/>
        </p:nvSpPr>
        <p:spPr bwMode="auto">
          <a:xfrm>
            <a:off x="3962400" y="4993399"/>
            <a:ext cx="762000" cy="4572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7251E-B9F2-5E4B-A2C9-BAFDF3C420D4}"/>
              </a:ext>
            </a:extLst>
          </p:cNvPr>
          <p:cNvSpPr txBox="1"/>
          <p:nvPr/>
        </p:nvSpPr>
        <p:spPr>
          <a:xfrm rot="20812055">
            <a:off x="1285731" y="3119210"/>
            <a:ext cx="7377962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Given a time series: 1) </a:t>
            </a:r>
            <a:r>
              <a:rPr lang="en-US" sz="4000" b="1" dirty="0">
                <a:solidFill>
                  <a:schemeClr val="bg1"/>
                </a:solidFill>
              </a:rPr>
              <a:t>PLOT IT</a:t>
            </a:r>
          </a:p>
        </p:txBody>
      </p:sp>
    </p:spTree>
    <p:extLst>
      <p:ext uri="{BB962C8B-B14F-4D97-AF65-F5344CB8AC3E}">
        <p14:creationId xmlns:p14="http://schemas.microsoft.com/office/powerpoint/2010/main" val="41392877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oI_template" id="{FAFEE9C3-B0F2-9A4C-9A07-FA86D12AE29E}" vid="{35D7B68E-1A7E-0F49-9CA0-B2F2162B007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582</TotalTime>
  <Words>7716</Words>
  <Application>Microsoft Macintosh PowerPoint</Application>
  <PresentationFormat>On-screen Show (4:3)</PresentationFormat>
  <Paragraphs>2257</Paragraphs>
  <Slides>164</Slides>
  <Notes>164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164</vt:i4>
      </vt:variant>
      <vt:variant>
        <vt:lpstr>Custom Shows</vt:lpstr>
      </vt:variant>
      <vt:variant>
        <vt:i4>1</vt:i4>
      </vt:variant>
    </vt:vector>
  </HeadingPairs>
  <TitlesOfParts>
    <vt:vector size="174" baseType="lpstr">
      <vt:lpstr>Arial</vt:lpstr>
      <vt:lpstr>Impact</vt:lpstr>
      <vt:lpstr>Times New Roman</vt:lpstr>
      <vt:lpstr>template</vt:lpstr>
      <vt:lpstr>Photo Editor Photo</vt:lpstr>
      <vt:lpstr>Worksheet</vt:lpstr>
      <vt:lpstr>Equation</vt:lpstr>
      <vt:lpstr>Chart</vt:lpstr>
      <vt:lpstr>Document</vt:lpstr>
      <vt:lpstr>Mining Time Series: Tools and Applications</vt:lpstr>
      <vt:lpstr>PowerPoint Presentation</vt:lpstr>
      <vt:lpstr>Thanks to:</vt:lpstr>
      <vt:lpstr>Outline</vt:lpstr>
      <vt:lpstr>Problem definition</vt:lpstr>
      <vt:lpstr>Background of audience</vt:lpstr>
      <vt:lpstr>Background of audience</vt:lpstr>
      <vt:lpstr>Questions from audience</vt:lpstr>
      <vt:lpstr>Outline</vt:lpstr>
      <vt:lpstr>Motivation - Applications</vt:lpstr>
      <vt:lpstr>ECG - physionet.org</vt:lpstr>
      <vt:lpstr>EEG - epilepsy</vt:lpstr>
      <vt:lpstr>Motivation - Applications (cont’d)</vt:lpstr>
      <vt:lpstr>Motivation - Applications (cont’d)</vt:lpstr>
      <vt:lpstr>Motivation - Applications (cont’d)</vt:lpstr>
      <vt:lpstr>Overall Problem:</vt:lpstr>
      <vt:lpstr>Problem#1: Similarity search</vt:lpstr>
      <vt:lpstr>Problem#1: Similarity search</vt:lpstr>
      <vt:lpstr>Problem #2: Patterns</vt:lpstr>
      <vt:lpstr>Problem #2: Patterns</vt:lpstr>
      <vt:lpstr>Problem #3: Forecast</vt:lpstr>
      <vt:lpstr>Outline</vt:lpstr>
      <vt:lpstr>Important observations</vt:lpstr>
      <vt:lpstr>‘Recipe’ Structure:</vt:lpstr>
      <vt:lpstr>Check-point questions</vt:lpstr>
      <vt:lpstr>Outline</vt:lpstr>
      <vt:lpstr>Problem:</vt:lpstr>
      <vt:lpstr>Answers</vt:lpstr>
      <vt:lpstr>Outline</vt:lpstr>
      <vt:lpstr>Outline</vt:lpstr>
      <vt:lpstr>Problem:</vt:lpstr>
      <vt:lpstr>Answer:</vt:lpstr>
      <vt:lpstr>Importance of distance functions</vt:lpstr>
      <vt:lpstr>A1) Euclidean and Lp</vt:lpstr>
      <vt:lpstr>A2) Time Warping</vt:lpstr>
      <vt:lpstr>Time Warping</vt:lpstr>
      <vt:lpstr>Answer:</vt:lpstr>
      <vt:lpstr>Outline</vt:lpstr>
      <vt:lpstr>Problem:</vt:lpstr>
      <vt:lpstr>Answer:</vt:lpstr>
      <vt:lpstr>PowerPoint Presentation</vt:lpstr>
      <vt:lpstr>Idea: ‘GEMINI’</vt:lpstr>
      <vt:lpstr>‘GEMINI’ - Pictorially</vt:lpstr>
      <vt:lpstr>GEMINI</vt:lpstr>
      <vt:lpstr>GEMINI</vt:lpstr>
      <vt:lpstr>Examples of GEMINI</vt:lpstr>
      <vt:lpstr>Conclusions</vt:lpstr>
      <vt:lpstr>Answer:</vt:lpstr>
      <vt:lpstr>Books</vt:lpstr>
      <vt:lpstr>References</vt:lpstr>
      <vt:lpstr>References</vt:lpstr>
      <vt:lpstr>PowerPoint Presentation</vt:lpstr>
      <vt:lpstr>Outline</vt:lpstr>
      <vt:lpstr>Outline</vt:lpstr>
      <vt:lpstr>Detailed Outline</vt:lpstr>
      <vt:lpstr>Problem</vt:lpstr>
      <vt:lpstr>Answer:</vt:lpstr>
      <vt:lpstr>Introduction - Problem#2</vt:lpstr>
      <vt:lpstr>Problem #2: patterns?</vt:lpstr>
      <vt:lpstr>Problem #2: patterns?</vt:lpstr>
      <vt:lpstr>DFT: finds sinusoids</vt:lpstr>
      <vt:lpstr>DFT: definition</vt:lpstr>
      <vt:lpstr>DFT: examples</vt:lpstr>
      <vt:lpstr>DFT: examples</vt:lpstr>
      <vt:lpstr>DFT: examples</vt:lpstr>
      <vt:lpstr>DFT: examples</vt:lpstr>
      <vt:lpstr>DFT: check-point</vt:lpstr>
      <vt:lpstr>DFT: check-point</vt:lpstr>
      <vt:lpstr>DFT: Amplitude spectrum</vt:lpstr>
      <vt:lpstr>DFT: Amplitude spectrum</vt:lpstr>
      <vt:lpstr>DFT: Amplitude spectrum</vt:lpstr>
      <vt:lpstr>DFT: Amplitude spectrum</vt:lpstr>
      <vt:lpstr>DFT: Amplitude spectrum</vt:lpstr>
      <vt:lpstr>DFT: Amplitude spectrum</vt:lpstr>
      <vt:lpstr>DFT - Conclusions</vt:lpstr>
      <vt:lpstr>Detailed Outline</vt:lpstr>
      <vt:lpstr>Problem #2:</vt:lpstr>
      <vt:lpstr>Wavelets - DWT</vt:lpstr>
      <vt:lpstr>Wavelets - DWT</vt:lpstr>
      <vt:lpstr>Wavelets - DWT</vt:lpstr>
      <vt:lpstr>Wavelets - DWT</vt:lpstr>
      <vt:lpstr>Wavelets - DWT</vt:lpstr>
      <vt:lpstr>Wavelets - DWT</vt:lpstr>
      <vt:lpstr>Short Window F.T.</vt:lpstr>
      <vt:lpstr>Short Window F.T.</vt:lpstr>
      <vt:lpstr>Short Window F.T.</vt:lpstr>
      <vt:lpstr>Short Window F.T.</vt:lpstr>
      <vt:lpstr>Short Window F.T.</vt:lpstr>
      <vt:lpstr>PowerPoint Presentation</vt:lpstr>
      <vt:lpstr>PowerPoint Presentation</vt:lpstr>
      <vt:lpstr>Wavelets - DWT</vt:lpstr>
      <vt:lpstr>Haar Wavelets</vt:lpstr>
      <vt:lpstr>Haar Wavelets</vt:lpstr>
      <vt:lpstr>Detailed Outline</vt:lpstr>
      <vt:lpstr>Wavelets in action</vt:lpstr>
      <vt:lpstr>Case study: BGP updates</vt:lpstr>
      <vt:lpstr>Case study: BGP updates</vt:lpstr>
      <vt:lpstr>Case study: BGP updates</vt:lpstr>
      <vt:lpstr>Case study: BGP updates</vt:lpstr>
      <vt:lpstr>Case study: BGP updates</vt:lpstr>
      <vt:lpstr>Case study: BGP updates</vt:lpstr>
      <vt:lpstr>Case study: BGP updates</vt:lpstr>
      <vt:lpstr>Case study: BGP updates</vt:lpstr>
      <vt:lpstr>Case study: BGP updates</vt:lpstr>
      <vt:lpstr>Case study: BGP updates</vt:lpstr>
      <vt:lpstr>Conclusions for DSP</vt:lpstr>
      <vt:lpstr>Conclusions for DSP</vt:lpstr>
      <vt:lpstr>Resources: software and urls</vt:lpstr>
      <vt:lpstr>Books</vt:lpstr>
      <vt:lpstr>PowerPoint Presentation</vt:lpstr>
      <vt:lpstr>Outline</vt:lpstr>
      <vt:lpstr>Forecasting</vt:lpstr>
      <vt:lpstr>Problem#3: Forecast</vt:lpstr>
      <vt:lpstr>Solution: AR(IMA)</vt:lpstr>
      <vt:lpstr>Solution: AR(IMA)</vt:lpstr>
      <vt:lpstr>Problem#3: Forecast</vt:lpstr>
      <vt:lpstr>Forecasting: Preprocessing</vt:lpstr>
      <vt:lpstr>Problem#3: Forecast</vt:lpstr>
      <vt:lpstr>Linear Regression: idea</vt:lpstr>
      <vt:lpstr>Linear Auto Regression:</vt:lpstr>
      <vt:lpstr>Linear Auto Regression:</vt:lpstr>
      <vt:lpstr>Deep Learning:</vt:lpstr>
      <vt:lpstr>More details:</vt:lpstr>
      <vt:lpstr>More details:</vt:lpstr>
      <vt:lpstr>More details:</vt:lpstr>
      <vt:lpstr>More details:</vt:lpstr>
      <vt:lpstr>Solution: AR(IMA)</vt:lpstr>
      <vt:lpstr>Resources: software and urls</vt:lpstr>
      <vt:lpstr>Books</vt:lpstr>
      <vt:lpstr>Additional Reading</vt:lpstr>
      <vt:lpstr>PowerPoint Presentation</vt:lpstr>
      <vt:lpstr>Outline</vt:lpstr>
      <vt:lpstr>Detailed Outline</vt:lpstr>
      <vt:lpstr>Problem: Forecast</vt:lpstr>
      <vt:lpstr>Solution</vt:lpstr>
      <vt:lpstr>Recall: Problem #3</vt:lpstr>
      <vt:lpstr>How to forecast?</vt:lpstr>
      <vt:lpstr>How to forecast?</vt:lpstr>
      <vt:lpstr>ARIMA pitfall</vt:lpstr>
      <vt:lpstr>ARIMA pitfall</vt:lpstr>
      <vt:lpstr>ARIMA pitfall</vt:lpstr>
      <vt:lpstr>ARIMA pitfall</vt:lpstr>
      <vt:lpstr>ARIMA pitfall</vt:lpstr>
      <vt:lpstr>ARIMA pitfall</vt:lpstr>
      <vt:lpstr>Solution?</vt:lpstr>
      <vt:lpstr>General Intuition (Lag Plot)</vt:lpstr>
      <vt:lpstr>Q: How to interpolate?</vt:lpstr>
      <vt:lpstr>Q: How to interpolate?</vt:lpstr>
      <vt:lpstr>Detailed Outline</vt:lpstr>
      <vt:lpstr>Datasets</vt:lpstr>
      <vt:lpstr>Logistic Parabola</vt:lpstr>
      <vt:lpstr>Logistic Parabola</vt:lpstr>
      <vt:lpstr>Datasets</vt:lpstr>
      <vt:lpstr>LORENZ</vt:lpstr>
      <vt:lpstr>Datasets</vt:lpstr>
      <vt:lpstr>Laser</vt:lpstr>
      <vt:lpstr>Solution</vt:lpstr>
      <vt:lpstr>References</vt:lpstr>
      <vt:lpstr>References</vt:lpstr>
      <vt:lpstr>Almost Done</vt:lpstr>
      <vt:lpstr>M1: Important observations</vt:lpstr>
      <vt:lpstr>M2: Extended, 3 hour tutorial, KDD17</vt:lpstr>
      <vt:lpstr>M3: Time series - Answers</vt:lpstr>
      <vt:lpstr>Time series - Answers</vt:lpstr>
      <vt:lpstr>short version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and Time Series Mining: Tools and Applications</dc:title>
  <dc:subject/>
  <dc:creator>Christos Faloutsos</dc:creator>
  <cp:keywords/>
  <dc:description>Exec Ed 2021_x000d_
_x000d_
</dc:description>
  <cp:lastModifiedBy>Christos Nick Faloutsos</cp:lastModifiedBy>
  <cp:revision>61</cp:revision>
  <cp:lastPrinted>2021-09-27T02:58:57Z</cp:lastPrinted>
  <dcterms:created xsi:type="dcterms:W3CDTF">2019-11-12T03:41:44Z</dcterms:created>
  <dcterms:modified xsi:type="dcterms:W3CDTF">2021-09-27T03:00:14Z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